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876" r:id="rId1"/>
  </p:sldMasterIdLst>
  <p:notesMasterIdLst>
    <p:notesMasterId r:id="rId68"/>
  </p:notesMasterIdLst>
  <p:sldIdLst>
    <p:sldId id="429" r:id="rId2"/>
    <p:sldId id="434" r:id="rId3"/>
    <p:sldId id="752" r:id="rId4"/>
    <p:sldId id="689" r:id="rId5"/>
    <p:sldId id="755" r:id="rId6"/>
    <p:sldId id="756" r:id="rId7"/>
    <p:sldId id="767" r:id="rId8"/>
    <p:sldId id="799" r:id="rId9"/>
    <p:sldId id="759" r:id="rId10"/>
    <p:sldId id="758" r:id="rId11"/>
    <p:sldId id="760" r:id="rId12"/>
    <p:sldId id="761" r:id="rId13"/>
    <p:sldId id="762" r:id="rId14"/>
    <p:sldId id="763" r:id="rId15"/>
    <p:sldId id="764" r:id="rId16"/>
    <p:sldId id="765" r:id="rId17"/>
    <p:sldId id="766" r:id="rId18"/>
    <p:sldId id="768" r:id="rId19"/>
    <p:sldId id="770" r:id="rId20"/>
    <p:sldId id="769" r:id="rId21"/>
    <p:sldId id="771" r:id="rId22"/>
    <p:sldId id="772" r:id="rId23"/>
    <p:sldId id="773" r:id="rId24"/>
    <p:sldId id="774" r:id="rId25"/>
    <p:sldId id="785" r:id="rId26"/>
    <p:sldId id="778" r:id="rId27"/>
    <p:sldId id="776" r:id="rId28"/>
    <p:sldId id="779" r:id="rId29"/>
    <p:sldId id="780" r:id="rId30"/>
    <p:sldId id="781" r:id="rId31"/>
    <p:sldId id="782" r:id="rId32"/>
    <p:sldId id="783" r:id="rId33"/>
    <p:sldId id="784" r:id="rId34"/>
    <p:sldId id="786" r:id="rId35"/>
    <p:sldId id="800" r:id="rId36"/>
    <p:sldId id="787" r:id="rId37"/>
    <p:sldId id="798" r:id="rId38"/>
    <p:sldId id="788" r:id="rId39"/>
    <p:sldId id="790" r:id="rId40"/>
    <p:sldId id="791" r:id="rId41"/>
    <p:sldId id="792" r:id="rId42"/>
    <p:sldId id="789" r:id="rId43"/>
    <p:sldId id="794" r:id="rId44"/>
    <p:sldId id="795" r:id="rId45"/>
    <p:sldId id="747" r:id="rId46"/>
    <p:sldId id="751" r:id="rId47"/>
    <p:sldId id="808" r:id="rId48"/>
    <p:sldId id="810" r:id="rId49"/>
    <p:sldId id="809" r:id="rId50"/>
    <p:sldId id="812" r:id="rId51"/>
    <p:sldId id="813" r:id="rId52"/>
    <p:sldId id="807" r:id="rId53"/>
    <p:sldId id="803" r:id="rId54"/>
    <p:sldId id="804" r:id="rId55"/>
    <p:sldId id="805" r:id="rId56"/>
    <p:sldId id="806" r:id="rId57"/>
    <p:sldId id="796" r:id="rId58"/>
    <p:sldId id="753" r:id="rId59"/>
    <p:sldId id="754" r:id="rId60"/>
    <p:sldId id="692" r:id="rId61"/>
    <p:sldId id="691" r:id="rId62"/>
    <p:sldId id="623" r:id="rId63"/>
    <p:sldId id="598" r:id="rId64"/>
    <p:sldId id="569" r:id="rId65"/>
    <p:sldId id="727" r:id="rId66"/>
    <p:sldId id="453" r:id="rId67"/>
  </p:sldIdLst>
  <p:sldSz cx="9144000" cy="6858000" type="screen4x3"/>
  <p:notesSz cx="6742113" cy="987583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0066FF"/>
    <a:srgbClr val="FF33CC"/>
    <a:srgbClr val="000000"/>
    <a:srgbClr val="FF99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86471" autoAdjust="0"/>
  </p:normalViewPr>
  <p:slideViewPr>
    <p:cSldViewPr>
      <p:cViewPr varScale="1">
        <p:scale>
          <a:sx n="68" d="100"/>
          <a:sy n="68" d="100"/>
        </p:scale>
        <p:origin x="387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37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37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514C7D1-7556-4BD3-8765-AC12C175F683}" type="datetimeFigureOut">
              <a:rPr lang="zh-CN" altLang="en-US"/>
              <a:pPr>
                <a:defRPr/>
              </a:pPr>
              <a:t>2019/4/9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741363"/>
            <a:ext cx="4935537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80332"/>
            <a:ext cx="2921582" cy="4937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18971" y="9380332"/>
            <a:ext cx="2921582" cy="49379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DD875FA-993A-453B-BE4D-E50DCA60C5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1488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586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317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861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621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reeform 9"/>
          <p:cNvSpPr/>
          <p:nvPr/>
        </p:nvSpPr>
        <p:spPr>
          <a:xfrm>
            <a:off x="4763" y="0"/>
            <a:ext cx="9139237" cy="4572000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7"/>
          <p:cNvCxnSpPr/>
          <p:nvPr/>
        </p:nvCxnSpPr>
        <p:spPr>
          <a:xfrm flipV="1">
            <a:off x="6289675" y="5264150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/>
          <a:lstStyle>
            <a:lvl1pPr algn="r">
              <a:defRPr sz="44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fld id="{E9D030A0-ABB8-41DA-9714-16CE835D834D}" type="datetimeFigureOut">
              <a:rPr lang="zh-CN" altLang="en-US"/>
              <a:pPr>
                <a:defRPr/>
              </a:pPr>
              <a:t>2019/4/9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CCBE5-09A2-420D-B2D7-F339224FB4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77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EE4471-C6FD-4BF5-A811-9DA4EE807B7C}" type="datetimeFigureOut">
              <a:rPr lang="zh-CN" altLang="en-US"/>
              <a:pPr>
                <a:defRPr/>
              </a:pPr>
              <a:t>2019/4/9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EB918-F464-43C7-8AFD-83C256D6EC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073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/>
        </p:nvCxnSpPr>
        <p:spPr>
          <a:xfrm rot="5400000" flipV="1">
            <a:off x="7543800" y="173038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AFCED-54F4-4DDE-8993-6236E5883C91}" type="datetimeFigureOut">
              <a:rPr lang="zh-CN" altLang="en-US"/>
              <a:pPr>
                <a:defRPr/>
              </a:pPr>
              <a:t>2019/4/9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2EBB8-DF54-4521-B565-F38845E5B1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43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FD79F-ED7E-4454-87C2-6D57505D1ABB}" type="datetimeFigureOut">
              <a:rPr lang="zh-CN" altLang="en-US"/>
              <a:pPr>
                <a:defRPr/>
              </a:pPr>
              <a:t>2019/4/9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75EEB-0CBD-4371-A126-92587F27E7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2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reeform 10"/>
          <p:cNvSpPr/>
          <p:nvPr/>
        </p:nvSpPr>
        <p:spPr>
          <a:xfrm>
            <a:off x="4763" y="0"/>
            <a:ext cx="9139237" cy="4572000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7"/>
          <p:cNvCxnSpPr/>
          <p:nvPr/>
        </p:nvCxnSpPr>
        <p:spPr>
          <a:xfrm flipV="1">
            <a:off x="6289675" y="5264150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/>
          <a:lstStyle>
            <a:lvl1pPr algn="r">
              <a:defRPr sz="4400" b="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45582-CB50-4B45-A7AF-6EF586262F17}" type="datetimeFigureOut">
              <a:rPr lang="zh-CN" altLang="en-US"/>
              <a:pPr>
                <a:defRPr/>
              </a:pPr>
              <a:t>2019/4/9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AE959-D4A6-45BC-B0EF-5F4AE88A6D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44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9DA61-50FF-4E90-8895-F7CD94F35CD3}" type="datetimeFigureOut">
              <a:rPr lang="zh-CN" altLang="en-US"/>
              <a:pPr>
                <a:defRPr/>
              </a:pPr>
              <a:t>2019/4/9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7960B-8E45-4084-86C7-A7BBD5C324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58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DB4C1-A823-4538-B7D4-4E96A3BC88FC}" type="datetimeFigureOut">
              <a:rPr lang="zh-CN" altLang="en-US"/>
              <a:pPr>
                <a:defRPr/>
              </a:pPr>
              <a:t>2019/4/9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7ABC2-7566-4E4E-B3C4-32A14D2F22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33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099E69-0E2F-49CB-8E55-3A5B4F500705}" type="datetimeFigureOut">
              <a:rPr lang="zh-CN" altLang="en-US"/>
              <a:pPr>
                <a:defRPr/>
              </a:pPr>
              <a:t>2019/4/9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1FA0B5-F4A8-4B14-9557-A0E7526D54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17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87F77-75B0-4F8F-BEE2-2F76A8465FB0}" type="datetimeFigureOut">
              <a:rPr lang="zh-CN" altLang="en-US"/>
              <a:pPr>
                <a:defRPr/>
              </a:pPr>
              <a:t>2019/4/9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86974-BEF9-4D4D-AC80-C35E4BDE34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735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348D1-A282-4BA4-90EB-12748D6F34F3}" type="datetimeFigureOut">
              <a:rPr lang="zh-CN" altLang="en-US"/>
              <a:pPr>
                <a:defRPr/>
              </a:pPr>
              <a:t>2019/4/9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66B84-CF68-4EC4-B222-6A61D04292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37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7"/>
          <p:cNvCxnSpPr/>
          <p:nvPr/>
        </p:nvCxnSpPr>
        <p:spPr>
          <a:xfrm flipV="1">
            <a:off x="6289675" y="5264150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/>
          <a:lstStyle>
            <a:lvl1pPr algn="r">
              <a:defRPr sz="44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42EBE-5B96-402D-897C-7BEF2D062E18}" type="datetimeFigureOut">
              <a:rPr lang="zh-CN" altLang="en-US"/>
              <a:pPr>
                <a:defRPr/>
              </a:pPr>
              <a:t>2019/4/9</a:t>
            </a:fld>
            <a:endParaRPr lang="zh-CN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24EA6-D2AA-42AD-B0EF-17AE635D5A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106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350" y="585788"/>
            <a:ext cx="7289800" cy="149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8350" y="2286000"/>
            <a:ext cx="72898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350" y="6470650"/>
            <a:ext cx="1616075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9DF03618-6CF5-424E-BB0F-DD340B03BC56}" type="datetimeFigureOut">
              <a:rPr lang="zh-CN" altLang="en-US"/>
              <a:pPr>
                <a:defRPr/>
              </a:pPr>
              <a:t>2019/4/9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650"/>
            <a:ext cx="442595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650"/>
            <a:ext cx="73025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D685DF5A-32B8-4809-8459-8259273555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7088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893" r:id="rId2"/>
    <p:sldLayoutId id="2147483900" r:id="rId3"/>
    <p:sldLayoutId id="2147483894" r:id="rId4"/>
    <p:sldLayoutId id="2147483895" r:id="rId5"/>
    <p:sldLayoutId id="2147483896" r:id="rId6"/>
    <p:sldLayoutId id="2147483901" r:id="rId7"/>
    <p:sldLayoutId id="2147483897" r:id="rId8"/>
    <p:sldLayoutId id="2147483902" r:id="rId9"/>
    <p:sldLayoutId id="2147483898" r:id="rId10"/>
    <p:sldLayoutId id="2147483903" r:id="rId11"/>
  </p:sldLayoutIdLst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4400" kern="1200" cap="all" spc="100">
          <a:solidFill>
            <a:srgbClr val="0D0D0D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9pPr>
    </p:titleStyle>
    <p:bodyStyle>
      <a:lvl1pPr marL="90488" indent="-90488" algn="l" rtl="0" fontAlgn="base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13" indent="-136525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7675" indent="-136525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3725" indent="-136525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6288" indent="-136525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0.png"/><Relationship Id="rId4" Type="http://schemas.openxmlformats.org/officeDocument/2006/relationships/image" Target="../media/image2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12" Type="http://schemas.openxmlformats.org/officeDocument/2006/relationships/image" Target="../media/image35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0.png"/><Relationship Id="rId11" Type="http://schemas.openxmlformats.org/officeDocument/2006/relationships/image" Target="../media/image34.png"/><Relationship Id="rId5" Type="http://schemas.openxmlformats.org/officeDocument/2006/relationships/image" Target="../media/image280.png"/><Relationship Id="rId10" Type="http://schemas.openxmlformats.org/officeDocument/2006/relationships/image" Target="../media/image33.png"/><Relationship Id="rId4" Type="http://schemas.openxmlformats.org/officeDocument/2006/relationships/image" Target="../media/image270.png"/><Relationship Id="rId9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46.png"/><Relationship Id="rId7" Type="http://schemas.openxmlformats.org/officeDocument/2006/relationships/image" Target="../media/image40.png"/><Relationship Id="rId12" Type="http://schemas.openxmlformats.org/officeDocument/2006/relationships/image" Target="../media/image48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7.png"/><Relationship Id="rId5" Type="http://schemas.openxmlformats.org/officeDocument/2006/relationships/image" Target="../media/image38.png"/><Relationship Id="rId10" Type="http://schemas.openxmlformats.org/officeDocument/2006/relationships/image" Target="../media/image42.png"/><Relationship Id="rId4" Type="http://schemas.openxmlformats.org/officeDocument/2006/relationships/image" Target="../media/image37.png"/><Relationship Id="rId9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1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9.png"/><Relationship Id="rId7" Type="http://schemas.openxmlformats.org/officeDocument/2006/relationships/image" Target="../media/image591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11" Type="http://schemas.openxmlformats.org/officeDocument/2006/relationships/image" Target="../media/image60.png"/><Relationship Id="rId5" Type="http://schemas.openxmlformats.org/officeDocument/2006/relationships/image" Target="../media/image50.png"/><Relationship Id="rId10" Type="http://schemas.openxmlformats.org/officeDocument/2006/relationships/image" Target="../media/image58.png"/><Relationship Id="rId4" Type="http://schemas.openxmlformats.org/officeDocument/2006/relationships/image" Target="../media/image49.png"/><Relationship Id="rId9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18" Type="http://schemas.openxmlformats.org/officeDocument/2006/relationships/image" Target="../media/image76.png"/><Relationship Id="rId3" Type="http://schemas.openxmlformats.org/officeDocument/2006/relationships/image" Target="../media/image61.png"/><Relationship Id="rId21" Type="http://schemas.openxmlformats.org/officeDocument/2006/relationships/image" Target="../media/image79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17" Type="http://schemas.openxmlformats.org/officeDocument/2006/relationships/image" Target="../media/image75.png"/><Relationship Id="rId2" Type="http://schemas.openxmlformats.org/officeDocument/2006/relationships/image" Target="../media/image460.png"/><Relationship Id="rId16" Type="http://schemas.openxmlformats.org/officeDocument/2006/relationships/image" Target="../media/image74.png"/><Relationship Id="rId20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5" Type="http://schemas.openxmlformats.org/officeDocument/2006/relationships/image" Target="../media/image73.png"/><Relationship Id="rId10" Type="http://schemas.openxmlformats.org/officeDocument/2006/relationships/image" Target="../media/image68.png"/><Relationship Id="rId19" Type="http://schemas.openxmlformats.org/officeDocument/2006/relationships/image" Target="../media/image77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4.png"/><Relationship Id="rId7" Type="http://schemas.openxmlformats.org/officeDocument/2006/relationships/image" Target="../media/image87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5" Type="http://schemas.openxmlformats.org/officeDocument/2006/relationships/image" Target="../media/image86.png"/><Relationship Id="rId10" Type="http://schemas.openxmlformats.org/officeDocument/2006/relationships/image" Target="../media/image89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51.png"/><Relationship Id="rId7" Type="http://schemas.openxmlformats.org/officeDocument/2006/relationships/image" Target="../media/image95.png"/><Relationship Id="rId12" Type="http://schemas.openxmlformats.org/officeDocument/2006/relationships/image" Target="../media/image105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5" Type="http://schemas.openxmlformats.org/officeDocument/2006/relationships/image" Target="../media/image98.png"/><Relationship Id="rId10" Type="http://schemas.openxmlformats.org/officeDocument/2006/relationships/image" Target="../media/image103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Relationship Id="rId9" Type="http://schemas.openxmlformats.org/officeDocument/2006/relationships/image" Target="../media/image95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18.jpeg"/><Relationship Id="rId7" Type="http://schemas.openxmlformats.org/officeDocument/2006/relationships/image" Target="../media/image117.png"/><Relationship Id="rId12" Type="http://schemas.openxmlformats.org/officeDocument/2006/relationships/image" Target="../media/image122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png"/><Relationship Id="rId11" Type="http://schemas.openxmlformats.org/officeDocument/2006/relationships/image" Target="../media/image121.png"/><Relationship Id="rId5" Type="http://schemas.openxmlformats.org/officeDocument/2006/relationships/image" Target="../media/image115.png"/><Relationship Id="rId10" Type="http://schemas.openxmlformats.org/officeDocument/2006/relationships/image" Target="../media/image120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12" Type="http://schemas.openxmlformats.org/officeDocument/2006/relationships/image" Target="../media/image131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6.png"/><Relationship Id="rId11" Type="http://schemas.openxmlformats.org/officeDocument/2006/relationships/image" Target="../media/image130.png"/><Relationship Id="rId5" Type="http://schemas.openxmlformats.org/officeDocument/2006/relationships/image" Target="../media/image125.png"/><Relationship Id="rId10" Type="http://schemas.openxmlformats.org/officeDocument/2006/relationships/image" Target="../media/image129.png"/><Relationship Id="rId4" Type="http://schemas.openxmlformats.org/officeDocument/2006/relationships/image" Target="../media/image124.png"/><Relationship Id="rId9" Type="http://schemas.openxmlformats.org/officeDocument/2006/relationships/slide" Target="slide5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3" Type="http://schemas.openxmlformats.org/officeDocument/2006/relationships/image" Target="../media/image123.png"/><Relationship Id="rId7" Type="http://schemas.openxmlformats.org/officeDocument/2006/relationships/image" Target="../media/image1291.png"/><Relationship Id="rId2" Type="http://schemas.openxmlformats.org/officeDocument/2006/relationships/image" Target="../media/image9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5.png"/><Relationship Id="rId5" Type="http://schemas.openxmlformats.org/officeDocument/2006/relationships/image" Target="../media/image134.png"/><Relationship Id="rId4" Type="http://schemas.openxmlformats.org/officeDocument/2006/relationships/image" Target="../media/image1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30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4.png"/><Relationship Id="rId4" Type="http://schemas.openxmlformats.org/officeDocument/2006/relationships/image" Target="../media/image13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3" Type="http://schemas.openxmlformats.org/officeDocument/2006/relationships/image" Target="../media/image132.png"/><Relationship Id="rId7" Type="http://schemas.openxmlformats.org/officeDocument/2006/relationships/image" Target="../media/image140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8.png"/><Relationship Id="rId5" Type="http://schemas.openxmlformats.org/officeDocument/2006/relationships/image" Target="../media/image136.png"/><Relationship Id="rId4" Type="http://schemas.openxmlformats.org/officeDocument/2006/relationships/image" Target="../media/image9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0.png"/><Relationship Id="rId3" Type="http://schemas.openxmlformats.org/officeDocument/2006/relationships/image" Target="../media/image145.png"/><Relationship Id="rId7" Type="http://schemas.openxmlformats.org/officeDocument/2006/relationships/image" Target="../media/image1311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8.png"/><Relationship Id="rId5" Type="http://schemas.openxmlformats.org/officeDocument/2006/relationships/image" Target="../media/image147.png"/><Relationship Id="rId10" Type="http://schemas.openxmlformats.org/officeDocument/2006/relationships/image" Target="../media/image152.png"/><Relationship Id="rId4" Type="http://schemas.openxmlformats.org/officeDocument/2006/relationships/image" Target="../media/image146.png"/><Relationship Id="rId9" Type="http://schemas.openxmlformats.org/officeDocument/2006/relationships/image" Target="../media/image15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3.wmf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3" Type="http://schemas.openxmlformats.org/officeDocument/2006/relationships/image" Target="../media/image153.png"/><Relationship Id="rId7" Type="http://schemas.openxmlformats.org/officeDocument/2006/relationships/image" Target="../media/image1360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5.png"/><Relationship Id="rId5" Type="http://schemas.openxmlformats.org/officeDocument/2006/relationships/image" Target="../media/image154.png"/><Relationship Id="rId10" Type="http://schemas.openxmlformats.org/officeDocument/2006/relationships/image" Target="../media/image159.png"/><Relationship Id="rId4" Type="http://schemas.openxmlformats.org/officeDocument/2006/relationships/image" Target="../media/image146.png"/><Relationship Id="rId9" Type="http://schemas.openxmlformats.org/officeDocument/2006/relationships/image" Target="../media/image15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1380.png"/><Relationship Id="rId7" Type="http://schemas.openxmlformats.org/officeDocument/2006/relationships/image" Target="../media/image96.jpeg"/><Relationship Id="rId2" Type="http://schemas.openxmlformats.org/officeDocument/2006/relationships/image" Target="../media/image12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1.png"/><Relationship Id="rId5" Type="http://schemas.openxmlformats.org/officeDocument/2006/relationships/image" Target="../media/image160.png"/><Relationship Id="rId10" Type="http://schemas.openxmlformats.org/officeDocument/2006/relationships/image" Target="../media/image156.png"/><Relationship Id="rId4" Type="http://schemas.openxmlformats.org/officeDocument/2006/relationships/image" Target="../media/image1310.png"/><Relationship Id="rId9" Type="http://schemas.openxmlformats.org/officeDocument/2006/relationships/image" Target="../media/image15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7.jpeg"/><Relationship Id="rId5" Type="http://schemas.openxmlformats.org/officeDocument/2006/relationships/image" Target="../media/image94.png"/><Relationship Id="rId4" Type="http://schemas.openxmlformats.org/officeDocument/2006/relationships/image" Target="../media/image16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3" Type="http://schemas.openxmlformats.org/officeDocument/2006/relationships/image" Target="../media/image1160.png"/><Relationship Id="rId7" Type="http://schemas.openxmlformats.org/officeDocument/2006/relationships/image" Target="../media/image164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3.png"/><Relationship Id="rId5" Type="http://schemas.openxmlformats.org/officeDocument/2006/relationships/image" Target="../media/image171.png"/><Relationship Id="rId4" Type="http://schemas.openxmlformats.org/officeDocument/2006/relationships/image" Target="../media/image162.png"/><Relationship Id="rId9" Type="http://schemas.openxmlformats.org/officeDocument/2006/relationships/image" Target="../media/image17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67.png"/><Relationship Id="rId7" Type="http://schemas.openxmlformats.org/officeDocument/2006/relationships/image" Target="../media/image179.png"/><Relationship Id="rId2" Type="http://schemas.openxmlformats.org/officeDocument/2006/relationships/image" Target="../media/image16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41.png"/><Relationship Id="rId5" Type="http://schemas.openxmlformats.org/officeDocument/2006/relationships/image" Target="../media/image177.png"/><Relationship Id="rId4" Type="http://schemas.openxmlformats.org/officeDocument/2006/relationships/image" Target="../media/image1010.png"/><Relationship Id="rId9" Type="http://schemas.openxmlformats.org/officeDocument/2006/relationships/image" Target="../media/image18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png"/><Relationship Id="rId3" Type="http://schemas.openxmlformats.org/officeDocument/2006/relationships/image" Target="../media/image144.png"/><Relationship Id="rId7" Type="http://schemas.openxmlformats.org/officeDocument/2006/relationships/image" Target="../media/image173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2.png"/><Relationship Id="rId5" Type="http://schemas.openxmlformats.org/officeDocument/2006/relationships/image" Target="../media/image170.png"/><Relationship Id="rId10" Type="http://schemas.openxmlformats.org/officeDocument/2006/relationships/image" Target="../media/image182.png"/><Relationship Id="rId4" Type="http://schemas.openxmlformats.org/officeDocument/2006/relationships/image" Target="../media/image169.png"/><Relationship Id="rId9" Type="http://schemas.openxmlformats.org/officeDocument/2006/relationships/image" Target="../media/image17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0.png"/><Relationship Id="rId2" Type="http://schemas.openxmlformats.org/officeDocument/2006/relationships/image" Target="../media/image16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eg"/><Relationship Id="rId4" Type="http://schemas.openxmlformats.org/officeDocument/2006/relationships/image" Target="../media/image170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png"/><Relationship Id="rId3" Type="http://schemas.openxmlformats.org/officeDocument/2006/relationships/image" Target="../media/image1640.png"/><Relationship Id="rId7" Type="http://schemas.openxmlformats.org/officeDocument/2006/relationships/image" Target="../media/image187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30.png"/><Relationship Id="rId11" Type="http://schemas.openxmlformats.org/officeDocument/2006/relationships/image" Target="../media/image191.png"/><Relationship Id="rId5" Type="http://schemas.openxmlformats.org/officeDocument/2006/relationships/image" Target="../media/image185.png"/><Relationship Id="rId10" Type="http://schemas.openxmlformats.org/officeDocument/2006/relationships/image" Target="../media/image190.png"/><Relationship Id="rId4" Type="http://schemas.openxmlformats.org/officeDocument/2006/relationships/image" Target="../media/image1820.png"/><Relationship Id="rId9" Type="http://schemas.openxmlformats.org/officeDocument/2006/relationships/image" Target="../media/image18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0.png"/><Relationship Id="rId3" Type="http://schemas.openxmlformats.org/officeDocument/2006/relationships/image" Target="../media/image1850.png"/><Relationship Id="rId7" Type="http://schemas.openxmlformats.org/officeDocument/2006/relationships/image" Target="../media/image1890.png"/><Relationship Id="rId12" Type="http://schemas.openxmlformats.org/officeDocument/2006/relationships/image" Target="../media/image194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80.png"/><Relationship Id="rId11" Type="http://schemas.openxmlformats.org/officeDocument/2006/relationships/image" Target="../media/image193.png"/><Relationship Id="rId5" Type="http://schemas.openxmlformats.org/officeDocument/2006/relationships/image" Target="../media/image1870.png"/><Relationship Id="rId10" Type="http://schemas.openxmlformats.org/officeDocument/2006/relationships/image" Target="../media/image192.png"/><Relationship Id="rId4" Type="http://schemas.openxmlformats.org/officeDocument/2006/relationships/image" Target="../media/image1860.png"/><Relationship Id="rId9" Type="http://schemas.openxmlformats.org/officeDocument/2006/relationships/image" Target="../media/image191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0.png"/><Relationship Id="rId13" Type="http://schemas.openxmlformats.org/officeDocument/2006/relationships/image" Target="../media/image197.png"/><Relationship Id="rId3" Type="http://schemas.openxmlformats.org/officeDocument/2006/relationships/image" Target="../media/image1850.png"/><Relationship Id="rId7" Type="http://schemas.openxmlformats.org/officeDocument/2006/relationships/image" Target="../media/image1890.png"/><Relationship Id="rId12" Type="http://schemas.openxmlformats.org/officeDocument/2006/relationships/image" Target="../media/image196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80.png"/><Relationship Id="rId11" Type="http://schemas.openxmlformats.org/officeDocument/2006/relationships/image" Target="../media/image195.png"/><Relationship Id="rId5" Type="http://schemas.openxmlformats.org/officeDocument/2006/relationships/image" Target="../media/image1870.png"/><Relationship Id="rId10" Type="http://schemas.openxmlformats.org/officeDocument/2006/relationships/image" Target="../media/image192.png"/><Relationship Id="rId4" Type="http://schemas.openxmlformats.org/officeDocument/2006/relationships/image" Target="../media/image1860.png"/><Relationship Id="rId9" Type="http://schemas.openxmlformats.org/officeDocument/2006/relationships/image" Target="../media/image19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11.png"/><Relationship Id="rId7" Type="http://schemas.openxmlformats.org/officeDocument/2006/relationships/image" Target="../media/image13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50.png"/><Relationship Id="rId7" Type="http://schemas.openxmlformats.org/officeDocument/2006/relationships/image" Target="../media/image201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0.png"/><Relationship Id="rId5" Type="http://schemas.openxmlformats.org/officeDocument/2006/relationships/image" Target="../media/image199.png"/><Relationship Id="rId4" Type="http://schemas.openxmlformats.org/officeDocument/2006/relationships/image" Target="../media/image19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png"/><Relationship Id="rId7" Type="http://schemas.openxmlformats.org/officeDocument/2006/relationships/image" Target="../media/image206.png"/><Relationship Id="rId2" Type="http://schemas.openxmlformats.org/officeDocument/2006/relationships/image" Target="../media/image20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3.png"/><Relationship Id="rId5" Type="http://schemas.openxmlformats.org/officeDocument/2006/relationships/image" Target="../media/image204.png"/><Relationship Id="rId4" Type="http://schemas.openxmlformats.org/officeDocument/2006/relationships/image" Target="../media/image19.jpe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png"/><Relationship Id="rId3" Type="http://schemas.openxmlformats.org/officeDocument/2006/relationships/image" Target="../media/image19.jpeg"/><Relationship Id="rId7" Type="http://schemas.openxmlformats.org/officeDocument/2006/relationships/image" Target="../media/image211.png"/><Relationship Id="rId12" Type="http://schemas.openxmlformats.org/officeDocument/2006/relationships/image" Target="../media/image216.png"/><Relationship Id="rId2" Type="http://schemas.openxmlformats.org/officeDocument/2006/relationships/image" Target="../media/image20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0.png"/><Relationship Id="rId11" Type="http://schemas.openxmlformats.org/officeDocument/2006/relationships/image" Target="../media/image215.png"/><Relationship Id="rId5" Type="http://schemas.openxmlformats.org/officeDocument/2006/relationships/image" Target="../media/image209.png"/><Relationship Id="rId10" Type="http://schemas.openxmlformats.org/officeDocument/2006/relationships/image" Target="../media/image214.png"/><Relationship Id="rId4" Type="http://schemas.openxmlformats.org/officeDocument/2006/relationships/image" Target="../media/image208.png"/><Relationship Id="rId9" Type="http://schemas.openxmlformats.org/officeDocument/2006/relationships/image" Target="../media/image21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png"/><Relationship Id="rId7" Type="http://schemas.openxmlformats.org/officeDocument/2006/relationships/image" Target="../media/image184.png"/><Relationship Id="rId2" Type="http://schemas.openxmlformats.org/officeDocument/2006/relationships/image" Target="../media/image2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60.png"/><Relationship Id="rId5" Type="http://schemas.openxmlformats.org/officeDocument/2006/relationships/image" Target="../media/image218.png"/><Relationship Id="rId4" Type="http://schemas.openxmlformats.org/officeDocument/2006/relationships/image" Target="../media/image19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142.png"/><Relationship Id="rId7" Type="http://schemas.openxmlformats.org/officeDocument/2006/relationships/image" Target="../media/image219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5.png"/><Relationship Id="rId5" Type="http://schemas.openxmlformats.org/officeDocument/2006/relationships/image" Target="../media/image186.png"/><Relationship Id="rId4" Type="http://schemas.openxmlformats.org/officeDocument/2006/relationships/image" Target="../media/image143.png"/><Relationship Id="rId9" Type="http://schemas.openxmlformats.org/officeDocument/2006/relationships/slide" Target="slide48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png"/><Relationship Id="rId13" Type="http://schemas.openxmlformats.org/officeDocument/2006/relationships/image" Target="../media/image232.png"/><Relationship Id="rId3" Type="http://schemas.openxmlformats.org/officeDocument/2006/relationships/image" Target="../media/image221.png"/><Relationship Id="rId7" Type="http://schemas.openxmlformats.org/officeDocument/2006/relationships/image" Target="../media/image225.png"/><Relationship Id="rId12" Type="http://schemas.openxmlformats.org/officeDocument/2006/relationships/image" Target="../media/image23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4.png"/><Relationship Id="rId11" Type="http://schemas.openxmlformats.org/officeDocument/2006/relationships/image" Target="../media/image229.png"/><Relationship Id="rId5" Type="http://schemas.openxmlformats.org/officeDocument/2006/relationships/image" Target="../media/image223.png"/><Relationship Id="rId10" Type="http://schemas.openxmlformats.org/officeDocument/2006/relationships/image" Target="../media/image228.png"/><Relationship Id="rId4" Type="http://schemas.openxmlformats.org/officeDocument/2006/relationships/image" Target="../media/image222.png"/><Relationship Id="rId9" Type="http://schemas.openxmlformats.org/officeDocument/2006/relationships/image" Target="../media/image227.png"/><Relationship Id="rId14" Type="http://schemas.openxmlformats.org/officeDocument/2006/relationships/slide" Target="slide47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png"/><Relationship Id="rId13" Type="http://schemas.openxmlformats.org/officeDocument/2006/relationships/image" Target="../media/image242.png"/><Relationship Id="rId3" Type="http://schemas.openxmlformats.org/officeDocument/2006/relationships/image" Target="../media/image233.png"/><Relationship Id="rId7" Type="http://schemas.openxmlformats.org/officeDocument/2006/relationships/image" Target="../media/image235.png"/><Relationship Id="rId12" Type="http://schemas.openxmlformats.org/officeDocument/2006/relationships/image" Target="../media/image241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4.png"/><Relationship Id="rId11" Type="http://schemas.openxmlformats.org/officeDocument/2006/relationships/image" Target="../media/image239.png"/><Relationship Id="rId5" Type="http://schemas.openxmlformats.org/officeDocument/2006/relationships/image" Target="../media/image223.png"/><Relationship Id="rId10" Type="http://schemas.openxmlformats.org/officeDocument/2006/relationships/image" Target="../media/image238.png"/><Relationship Id="rId4" Type="http://schemas.openxmlformats.org/officeDocument/2006/relationships/image" Target="../media/image222.png"/><Relationship Id="rId9" Type="http://schemas.openxmlformats.org/officeDocument/2006/relationships/image" Target="../media/image23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png"/><Relationship Id="rId13" Type="http://schemas.openxmlformats.org/officeDocument/2006/relationships/image" Target="../media/image254.png"/><Relationship Id="rId3" Type="http://schemas.openxmlformats.org/officeDocument/2006/relationships/image" Target="../media/image243.png"/><Relationship Id="rId7" Type="http://schemas.openxmlformats.org/officeDocument/2006/relationships/image" Target="../media/image247.png"/><Relationship Id="rId12" Type="http://schemas.openxmlformats.org/officeDocument/2006/relationships/image" Target="../media/image253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6.png"/><Relationship Id="rId11" Type="http://schemas.openxmlformats.org/officeDocument/2006/relationships/image" Target="../media/image252.png"/><Relationship Id="rId5" Type="http://schemas.openxmlformats.org/officeDocument/2006/relationships/image" Target="../media/image245.png"/><Relationship Id="rId10" Type="http://schemas.openxmlformats.org/officeDocument/2006/relationships/image" Target="../media/image251.png"/><Relationship Id="rId4" Type="http://schemas.openxmlformats.org/officeDocument/2006/relationships/image" Target="../media/image244.png"/><Relationship Id="rId9" Type="http://schemas.openxmlformats.org/officeDocument/2006/relationships/image" Target="../media/image249.png"/><Relationship Id="rId14" Type="http://schemas.openxmlformats.org/officeDocument/2006/relationships/image" Target="../media/image255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2.png"/><Relationship Id="rId3" Type="http://schemas.openxmlformats.org/officeDocument/2006/relationships/image" Target="../media/image256.png"/><Relationship Id="rId7" Type="http://schemas.openxmlformats.org/officeDocument/2006/relationships/image" Target="../media/image261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9.png"/><Relationship Id="rId11" Type="http://schemas.openxmlformats.org/officeDocument/2006/relationships/image" Target="../media/image265.png"/><Relationship Id="rId5" Type="http://schemas.openxmlformats.org/officeDocument/2006/relationships/image" Target="../media/image258.png"/><Relationship Id="rId10" Type="http://schemas.openxmlformats.org/officeDocument/2006/relationships/image" Target="../media/image264.png"/><Relationship Id="rId4" Type="http://schemas.openxmlformats.org/officeDocument/2006/relationships/image" Target="../media/image257.png"/><Relationship Id="rId9" Type="http://schemas.openxmlformats.org/officeDocument/2006/relationships/image" Target="../media/image26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6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8.png"/><Relationship Id="rId4" Type="http://schemas.openxmlformats.org/officeDocument/2006/relationships/image" Target="../media/image26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1.png"/><Relationship Id="rId2" Type="http://schemas.openxmlformats.org/officeDocument/2006/relationships/image" Target="../media/image269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0.png"/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12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7.png"/><Relationship Id="rId3" Type="http://schemas.openxmlformats.org/officeDocument/2006/relationships/image" Target="../media/image272.png"/><Relationship Id="rId7" Type="http://schemas.openxmlformats.org/officeDocument/2006/relationships/image" Target="../media/image276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5.png"/><Relationship Id="rId5" Type="http://schemas.openxmlformats.org/officeDocument/2006/relationships/image" Target="../media/image274.png"/><Relationship Id="rId4" Type="http://schemas.openxmlformats.org/officeDocument/2006/relationships/image" Target="../media/image27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8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9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50.png"/><Relationship Id="rId13" Type="http://schemas.openxmlformats.org/officeDocument/2006/relationships/image" Target="../media/image2300.png"/><Relationship Id="rId3" Type="http://schemas.openxmlformats.org/officeDocument/2006/relationships/slide" Target="slide25.xml"/><Relationship Id="rId7" Type="http://schemas.openxmlformats.org/officeDocument/2006/relationships/image" Target="../media/image2240.png"/><Relationship Id="rId12" Type="http://schemas.openxmlformats.org/officeDocument/2006/relationships/image" Target="../media/image2290.png"/><Relationship Id="rId2" Type="http://schemas.openxmlformats.org/officeDocument/2006/relationships/image" Target="../media/image22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30.png"/><Relationship Id="rId11" Type="http://schemas.openxmlformats.org/officeDocument/2006/relationships/image" Target="../media/image2280.png"/><Relationship Id="rId5" Type="http://schemas.openxmlformats.org/officeDocument/2006/relationships/image" Target="../media/image2220.png"/><Relationship Id="rId10" Type="http://schemas.openxmlformats.org/officeDocument/2006/relationships/image" Target="../media/image2270.png"/><Relationship Id="rId4" Type="http://schemas.openxmlformats.org/officeDocument/2006/relationships/image" Target="../media/image18.jpeg"/><Relationship Id="rId9" Type="http://schemas.openxmlformats.org/officeDocument/2006/relationships/image" Target="../media/image2260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1.png"/><Relationship Id="rId3" Type="http://schemas.openxmlformats.org/officeDocument/2006/relationships/image" Target="../media/image1711.png"/><Relationship Id="rId7" Type="http://schemas.openxmlformats.org/officeDocument/2006/relationships/image" Target="../media/image2111.png"/><Relationship Id="rId2" Type="http://schemas.openxmlformats.org/officeDocument/2006/relationships/image" Target="../media/image16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11.png"/><Relationship Id="rId5" Type="http://schemas.openxmlformats.org/officeDocument/2006/relationships/image" Target="../media/image1912.png"/><Relationship Id="rId4" Type="http://schemas.openxmlformats.org/officeDocument/2006/relationships/image" Target="../media/image1811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13" Type="http://schemas.openxmlformats.org/officeDocument/2006/relationships/image" Target="../media/image94.png"/><Relationship Id="rId3" Type="http://schemas.openxmlformats.org/officeDocument/2006/relationships/image" Target="../media/image280.jpeg"/><Relationship Id="rId7" Type="http://schemas.openxmlformats.org/officeDocument/2006/relationships/image" Target="../media/image282.jpeg"/><Relationship Id="rId12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11" Type="http://schemas.openxmlformats.org/officeDocument/2006/relationships/image" Target="../media/image284.jpeg"/><Relationship Id="rId5" Type="http://schemas.openxmlformats.org/officeDocument/2006/relationships/image" Target="../media/image95.jpeg"/><Relationship Id="rId10" Type="http://schemas.openxmlformats.org/officeDocument/2006/relationships/image" Target="../media/image96.jpeg"/><Relationship Id="rId4" Type="http://schemas.openxmlformats.org/officeDocument/2006/relationships/image" Target="../media/image281.jpeg"/><Relationship Id="rId9" Type="http://schemas.openxmlformats.org/officeDocument/2006/relationships/image" Target="../media/image28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369.png"/><Relationship Id="rId4" Type="http://schemas.openxmlformats.org/officeDocument/2006/relationships/image" Target="../media/image21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30.png"/><Relationship Id="rId3" Type="http://schemas.openxmlformats.org/officeDocument/2006/relationships/image" Target="../media/image2380.png"/><Relationship Id="rId7" Type="http://schemas.openxmlformats.org/officeDocument/2006/relationships/image" Target="../media/image2420.png"/><Relationship Id="rId2" Type="http://schemas.openxmlformats.org/officeDocument/2006/relationships/image" Target="../media/image23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10.png"/><Relationship Id="rId5" Type="http://schemas.openxmlformats.org/officeDocument/2006/relationships/image" Target="../media/image2400.png"/><Relationship Id="rId4" Type="http://schemas.openxmlformats.org/officeDocument/2006/relationships/image" Target="../media/image2390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13" Type="http://schemas.openxmlformats.org/officeDocument/2006/relationships/image" Target="../media/image94.png"/><Relationship Id="rId3" Type="http://schemas.openxmlformats.org/officeDocument/2006/relationships/image" Target="../media/image280.jpeg"/><Relationship Id="rId7" Type="http://schemas.openxmlformats.org/officeDocument/2006/relationships/image" Target="../media/image282.jpeg"/><Relationship Id="rId12" Type="http://schemas.openxmlformats.org/officeDocument/2006/relationships/image" Target="../media/image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11" Type="http://schemas.openxmlformats.org/officeDocument/2006/relationships/image" Target="../media/image284.jpeg"/><Relationship Id="rId5" Type="http://schemas.openxmlformats.org/officeDocument/2006/relationships/image" Target="../media/image95.jpeg"/><Relationship Id="rId10" Type="http://schemas.openxmlformats.org/officeDocument/2006/relationships/image" Target="../media/image96.jpeg"/><Relationship Id="rId4" Type="http://schemas.openxmlformats.org/officeDocument/2006/relationships/image" Target="../media/image281.jpeg"/><Relationship Id="rId9" Type="http://schemas.openxmlformats.org/officeDocument/2006/relationships/image" Target="../media/image283.jpe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30.png"/><Relationship Id="rId3" Type="http://schemas.openxmlformats.org/officeDocument/2006/relationships/image" Target="../media/image2380.png"/><Relationship Id="rId7" Type="http://schemas.openxmlformats.org/officeDocument/2006/relationships/image" Target="../media/image2420.png"/><Relationship Id="rId2" Type="http://schemas.openxmlformats.org/officeDocument/2006/relationships/image" Target="../media/image23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10.png"/><Relationship Id="rId5" Type="http://schemas.openxmlformats.org/officeDocument/2006/relationships/image" Target="../media/image2400.png"/><Relationship Id="rId4" Type="http://schemas.openxmlformats.org/officeDocument/2006/relationships/image" Target="../media/image2390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13" Type="http://schemas.openxmlformats.org/officeDocument/2006/relationships/image" Target="../media/image94.png"/><Relationship Id="rId3" Type="http://schemas.openxmlformats.org/officeDocument/2006/relationships/image" Target="../media/image280.jpeg"/><Relationship Id="rId7" Type="http://schemas.openxmlformats.org/officeDocument/2006/relationships/image" Target="../media/image282.jpeg"/><Relationship Id="rId12" Type="http://schemas.openxmlformats.org/officeDocument/2006/relationships/image" Target="../media/image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11" Type="http://schemas.openxmlformats.org/officeDocument/2006/relationships/image" Target="../media/image284.jpeg"/><Relationship Id="rId5" Type="http://schemas.openxmlformats.org/officeDocument/2006/relationships/image" Target="../media/image95.jpeg"/><Relationship Id="rId10" Type="http://schemas.openxmlformats.org/officeDocument/2006/relationships/image" Target="../media/image96.jpeg"/><Relationship Id="rId4" Type="http://schemas.openxmlformats.org/officeDocument/2006/relationships/image" Target="../media/image281.jpeg"/><Relationship Id="rId9" Type="http://schemas.openxmlformats.org/officeDocument/2006/relationships/image" Target="../media/image283.jpe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90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jpeg"/><Relationship Id="rId13" Type="http://schemas.openxmlformats.org/officeDocument/2006/relationships/image" Target="../media/image610.png"/><Relationship Id="rId3" Type="http://schemas.openxmlformats.org/officeDocument/2006/relationships/image" Target="../media/image540.png"/><Relationship Id="rId7" Type="http://schemas.openxmlformats.org/officeDocument/2006/relationships/image" Target="../media/image286.png"/><Relationship Id="rId12" Type="http://schemas.openxmlformats.org/officeDocument/2006/relationships/image" Target="../media/image600.png"/><Relationship Id="rId2" Type="http://schemas.openxmlformats.org/officeDocument/2006/relationships/image" Target="../media/image286.png"/><Relationship Id="rId16" Type="http://schemas.openxmlformats.org/officeDocument/2006/relationships/image" Target="../media/image6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0.png"/><Relationship Id="rId11" Type="http://schemas.openxmlformats.org/officeDocument/2006/relationships/image" Target="../media/image590.png"/><Relationship Id="rId5" Type="http://schemas.openxmlformats.org/officeDocument/2006/relationships/image" Target="../media/image480.png"/><Relationship Id="rId15" Type="http://schemas.openxmlformats.org/officeDocument/2006/relationships/image" Target="../media/image630.png"/><Relationship Id="rId10" Type="http://schemas.openxmlformats.org/officeDocument/2006/relationships/image" Target="../media/image580.png"/><Relationship Id="rId4" Type="http://schemas.openxmlformats.org/officeDocument/2006/relationships/image" Target="../media/image550.png"/><Relationship Id="rId9" Type="http://schemas.openxmlformats.org/officeDocument/2006/relationships/image" Target="../media/image2360.png"/><Relationship Id="rId14" Type="http://schemas.openxmlformats.org/officeDocument/2006/relationships/image" Target="../media/image62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0.png"/><Relationship Id="rId7" Type="http://schemas.openxmlformats.org/officeDocument/2006/relationships/image" Target="../media/image1470.png"/><Relationship Id="rId2" Type="http://schemas.openxmlformats.org/officeDocument/2006/relationships/image" Target="../media/image3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80.png"/><Relationship Id="rId4" Type="http://schemas.openxmlformats.org/officeDocument/2006/relationships/image" Target="../media/image14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4784"/>
            <a:ext cx="9144000" cy="4286250"/>
          </a:xfrm>
          <a:prstGeom prst="rect">
            <a:avLst/>
          </a:prstGeom>
        </p:spPr>
      </p:pic>
      <p:sp>
        <p:nvSpPr>
          <p:cNvPr id="3" name="标题 1"/>
          <p:cNvSpPr txBox="1">
            <a:spLocks/>
          </p:cNvSpPr>
          <p:nvPr/>
        </p:nvSpPr>
        <p:spPr>
          <a:xfrm>
            <a:off x="323528" y="3068960"/>
            <a:ext cx="9474901" cy="792088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 kern="1200" cap="all" spc="100">
                <a:solidFill>
                  <a:srgbClr val="0D0D0D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4.3 </a:t>
            </a:r>
            <a:r>
              <a:rPr lang="zh-CN" alt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矩阵的秩在向量组中的应用</a:t>
            </a:r>
          </a:p>
        </p:txBody>
      </p:sp>
    </p:spTree>
    <p:extLst>
      <p:ext uri="{BB962C8B-B14F-4D97-AF65-F5344CB8AC3E}">
        <p14:creationId xmlns:p14="http://schemas.microsoft.com/office/powerpoint/2010/main" val="410782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799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文本框 29"/>
          <p:cNvSpPr txBox="1"/>
          <p:nvPr/>
        </p:nvSpPr>
        <p:spPr>
          <a:xfrm>
            <a:off x="2314394" y="1105498"/>
            <a:ext cx="251350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+mj-lt"/>
                <a:ea typeface="+mn-ea"/>
              </a:rPr>
              <a:t>求极大无关组：</a:t>
            </a:r>
            <a:endParaRPr lang="zh-CN" altLang="en-US" sz="2800" b="1" dirty="0">
              <a:solidFill>
                <a:srgbClr val="FF0000"/>
              </a:solidFill>
              <a:latin typeface="Cambria Math" panose="02040503050406030204" pitchFamily="18" charset="0"/>
              <a:ea typeface="+mn-ea"/>
            </a:endParaRPr>
          </a:p>
        </p:txBody>
      </p:sp>
      <p:grpSp>
        <p:nvGrpSpPr>
          <p:cNvPr id="39" name="组合 18"/>
          <p:cNvGrpSpPr>
            <a:grpSpLocks/>
          </p:cNvGrpSpPr>
          <p:nvPr/>
        </p:nvGrpSpPr>
        <p:grpSpPr bwMode="auto">
          <a:xfrm>
            <a:off x="123656" y="260648"/>
            <a:ext cx="2087563" cy="1901825"/>
            <a:chOff x="428625" y="2088564"/>
            <a:chExt cx="2087563" cy="1901825"/>
          </a:xfrm>
        </p:grpSpPr>
        <p:grpSp>
          <p:nvGrpSpPr>
            <p:cNvPr id="41" name="组合 6"/>
            <p:cNvGrpSpPr>
              <a:grpSpLocks/>
            </p:cNvGrpSpPr>
            <p:nvPr/>
          </p:nvGrpSpPr>
          <p:grpSpPr bwMode="auto">
            <a:xfrm>
              <a:off x="428625" y="2088564"/>
              <a:ext cx="2087563" cy="1901825"/>
              <a:chOff x="899592" y="796413"/>
              <a:chExt cx="2088232" cy="1901825"/>
            </a:xfrm>
          </p:grpSpPr>
          <p:pic>
            <p:nvPicPr>
              <p:cNvPr id="44" name="Picture 5" descr="C:\Documents and Settings\bdong\Local Settings\Temporary Internet Files\Content.IE5\VF4RX3ZI\MC900434389[1].wmf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9592" y="796413"/>
                <a:ext cx="2088232" cy="1901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5" name="TextBox 8"/>
              <p:cNvSpPr txBox="1">
                <a:spLocks noChangeArrowheads="1"/>
              </p:cNvSpPr>
              <p:nvPr/>
            </p:nvSpPr>
            <p:spPr bwMode="auto">
              <a:xfrm>
                <a:off x="1331640" y="908720"/>
                <a:ext cx="1224136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 2" panose="05020102010507070707" pitchFamily="18" charset="2"/>
                  <a:buChar char=""/>
                  <a:defRPr sz="3200">
                    <a:solidFill>
                      <a:schemeClr val="tx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50000"/>
                  <a:buFont typeface="Wingdings 2" panose="05020102010507070707" pitchFamily="18" charset="2"/>
                  <a:buChar char="³"/>
                  <a:defRPr sz="2800">
                    <a:solidFill>
                      <a:schemeClr val="tx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7B9B57"/>
                  </a:buClr>
                  <a:buSzPct val="60000"/>
                  <a:buFont typeface="Wingdings 2" panose="05020102010507070707" pitchFamily="18" charset="2"/>
                  <a:buChar char="®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8B7396"/>
                  </a:buClr>
                  <a:buSzPct val="45000"/>
                  <a:buFont typeface="Wingdings 2" panose="05020102010507070707" pitchFamily="18" charset="2"/>
                  <a:buChar char="¯"/>
                  <a:defRPr sz="2000">
                    <a:solidFill>
                      <a:schemeClr val="tx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E89A53"/>
                  </a:buClr>
                  <a:buFont typeface="Wingdings 2" panose="05020102010507070707" pitchFamily="18" charset="2"/>
                  <a:buChar char=""/>
                  <a:defRPr sz="2000">
                    <a:solidFill>
                      <a:schemeClr val="tx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E89A53"/>
                  </a:buClr>
                  <a:buFont typeface="Wingdings 2" panose="05020102010507070707" pitchFamily="18" charset="2"/>
                  <a:buChar char=""/>
                  <a:defRPr sz="2000">
                    <a:solidFill>
                      <a:schemeClr val="tx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E89A53"/>
                  </a:buClr>
                  <a:buFont typeface="Wingdings 2" panose="05020102010507070707" pitchFamily="18" charset="2"/>
                  <a:buChar char=""/>
                  <a:defRPr sz="2000">
                    <a:solidFill>
                      <a:schemeClr val="tx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E89A53"/>
                  </a:buClr>
                  <a:buFont typeface="Wingdings 2" panose="05020102010507070707" pitchFamily="18" charset="2"/>
                  <a:buChar char=""/>
                  <a:defRPr sz="2000">
                    <a:solidFill>
                      <a:schemeClr val="tx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E89A53"/>
                  </a:buClr>
                  <a:buFont typeface="Wingdings 2" panose="05020102010507070707" pitchFamily="18" charset="2"/>
                  <a:buChar char=""/>
                  <a:defRPr sz="2000">
                    <a:solidFill>
                      <a:schemeClr val="tx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 b="1"/>
              </a:p>
            </p:txBody>
          </p:sp>
        </p:grpSp>
        <p:sp>
          <p:nvSpPr>
            <p:cNvPr id="43" name="TextBox 9"/>
            <p:cNvSpPr txBox="1">
              <a:spLocks noChangeArrowheads="1"/>
            </p:cNvSpPr>
            <p:nvPr/>
          </p:nvSpPr>
          <p:spPr bwMode="auto">
            <a:xfrm>
              <a:off x="857250" y="2143125"/>
              <a:ext cx="1000125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³"/>
                <a:defRPr sz="28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7B9B57"/>
                </a:buClr>
                <a:buSzPct val="60000"/>
                <a:buFont typeface="Wingdings 2" panose="05020102010507070707" pitchFamily="18" charset="2"/>
                <a:buChar char="®"/>
                <a:defRPr sz="24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B7396"/>
                </a:buClr>
                <a:buSzPct val="45000"/>
                <a:buFont typeface="Wingdings 2" panose="05020102010507070707" pitchFamily="18" charset="2"/>
                <a:buChar char="¯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E89A53"/>
                </a:buClr>
                <a:buFont typeface="Wingdings 2" panose="05020102010507070707" pitchFamily="18" charset="2"/>
                <a:buChar char="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9A53"/>
                </a:buClr>
                <a:buFont typeface="Wingdings 2" panose="05020102010507070707" pitchFamily="18" charset="2"/>
                <a:buChar char="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9A53"/>
                </a:buClr>
                <a:buFont typeface="Wingdings 2" panose="05020102010507070707" pitchFamily="18" charset="2"/>
                <a:buChar char="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9A53"/>
                </a:buClr>
                <a:buFont typeface="Wingdings 2" panose="05020102010507070707" pitchFamily="18" charset="2"/>
                <a:buChar char="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9A53"/>
                </a:buClr>
                <a:buFont typeface="Wingdings 2" panose="05020102010507070707" pitchFamily="18" charset="2"/>
                <a:buChar char="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/>
                <a:t>思想</a:t>
              </a:r>
            </a:p>
          </p:txBody>
        </p:sp>
      </p:grpSp>
      <p:sp>
        <p:nvSpPr>
          <p:cNvPr id="20" name="矩形 19"/>
          <p:cNvSpPr/>
          <p:nvPr/>
        </p:nvSpPr>
        <p:spPr>
          <a:xfrm>
            <a:off x="1663934" y="242925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i="0" dirty="0" smtClean="0">
                <a:solidFill>
                  <a:srgbClr val="0066FF"/>
                </a:solidFill>
                <a:latin typeface="+mj-lt"/>
                <a:ea typeface="+mn-ea"/>
              </a:rPr>
              <a:t>复杂矩阵</a:t>
            </a:r>
            <a:endParaRPr lang="en-US" altLang="zh-CN" sz="2800" b="1" i="0" dirty="0" smtClean="0">
              <a:solidFill>
                <a:srgbClr val="0066FF"/>
              </a:solidFill>
              <a:latin typeface="+mj-lt"/>
              <a:ea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155208" y="242925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66FF"/>
                </a:solidFill>
                <a:latin typeface="+mj-ea"/>
                <a:ea typeface="+mj-ea"/>
              </a:rPr>
              <a:t>行阶梯矩阵</a:t>
            </a:r>
            <a:endParaRPr lang="zh-CN" altLang="en-US" sz="2800" b="1" dirty="0">
              <a:solidFill>
                <a:srgbClr val="0066FF"/>
              </a:solidFill>
              <a:latin typeface="+mj-ea"/>
              <a:ea typeface="+mj-ea"/>
            </a:endParaRPr>
          </a:p>
        </p:txBody>
      </p:sp>
      <p:sp>
        <p:nvSpPr>
          <p:cNvPr id="22" name="下箭头 21"/>
          <p:cNvSpPr/>
          <p:nvPr/>
        </p:nvSpPr>
        <p:spPr>
          <a:xfrm rot="16200000">
            <a:off x="4546456" y="1617798"/>
            <a:ext cx="484632" cy="22211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857642" y="2041367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初等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行</a:t>
            </a:r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变换</a:t>
            </a:r>
            <a:endParaRPr lang="zh-CN" altLang="en-US" sz="28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857642" y="294092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左乘可逆阵</a:t>
            </a:r>
            <a:endParaRPr lang="zh-CN" altLang="en-US" sz="28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3419872" y="4855328"/>
                <a:ext cx="532859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ü"/>
                </a:pPr>
                <a:r>
                  <a:rPr lang="zh-CN" altLang="en-US" sz="2800" b="1" dirty="0" smtClean="0">
                    <a:solidFill>
                      <a:srgbClr val="FF0000"/>
                    </a:solidFill>
                    <a:ea typeface="+mn-ea"/>
                  </a:rPr>
                  <a:t>列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  <a:ea typeface="+mn-ea"/>
                      </a:rPr>
                      <m:t>向量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  <a:ea typeface="+mn-ea"/>
                      </a:rPr>
                      <m:t>组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+mn-ea"/>
                      </a:rPr>
                      <m:t>极大</m:t>
                    </m:r>
                  </m:oMath>
                </a14:m>
                <a:r>
                  <a:rPr lang="zh-CN" altLang="en-US" sz="2800" dirty="0" smtClean="0">
                    <a:latin typeface="+mn-ea"/>
                    <a:ea typeface="+mn-ea"/>
                  </a:rPr>
                  <a:t>无关组一一对应</a:t>
                </a:r>
                <a:endParaRPr lang="zh-CN" altLang="en-US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4855328"/>
                <a:ext cx="5328592" cy="430887"/>
              </a:xfrm>
              <a:prstGeom prst="rect">
                <a:avLst/>
              </a:prstGeom>
              <a:blipFill rotWithShape="0">
                <a:blip r:embed="rId3"/>
                <a:stretch>
                  <a:fillRect l="-3661" t="-25352" b="-49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3419872" y="4107438"/>
                <a:ext cx="216242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  <a:ea typeface="+mn-ea"/>
                      </a:rPr>
                      <m:t>秩</m:t>
                    </m:r>
                  </m:oMath>
                </a14:m>
                <a:r>
                  <a:rPr lang="zh-CN" altLang="en-US" sz="2800" dirty="0" smtClean="0">
                    <a:latin typeface="+mn-ea"/>
                    <a:ea typeface="+mn-ea"/>
                  </a:rPr>
                  <a:t>相等</a:t>
                </a:r>
                <a:endParaRPr lang="zh-CN" altLang="en-US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4107438"/>
                <a:ext cx="2162428" cy="430887"/>
              </a:xfrm>
              <a:prstGeom prst="rect">
                <a:avLst/>
              </a:prstGeom>
              <a:blipFill rotWithShape="0">
                <a:blip r:embed="rId4"/>
                <a:stretch>
                  <a:fillRect t="-25714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3423983" y="5670828"/>
                <a:ext cx="402833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  <a:ea typeface="+mn-ea"/>
                      </a:rPr>
                      <m:t>线性</m:t>
                    </m:r>
                  </m:oMath>
                </a14:m>
                <a:r>
                  <a:rPr lang="zh-CN" altLang="en-US" sz="2800" dirty="0" smtClean="0">
                    <a:latin typeface="+mn-ea"/>
                    <a:ea typeface="+mn-ea"/>
                  </a:rPr>
                  <a:t>表示一一对应</a:t>
                </a:r>
                <a:endParaRPr lang="zh-CN" altLang="en-US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983" y="5670828"/>
                <a:ext cx="4028338" cy="430887"/>
              </a:xfrm>
              <a:prstGeom prst="rect">
                <a:avLst/>
              </a:prstGeom>
              <a:blipFill rotWithShape="0">
                <a:blip r:embed="rId5"/>
                <a:stretch>
                  <a:fillRect t="-25352" b="-49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4.3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矩阵的秩在向量组中的应用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940152" y="3007869"/>
            <a:ext cx="198002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66FF"/>
                </a:solidFill>
                <a:latin typeface="+mj-ea"/>
                <a:ea typeface="+mj-ea"/>
              </a:rPr>
              <a:t>  行最简形  </a:t>
            </a:r>
            <a:endParaRPr lang="zh-CN" altLang="en-US" sz="2800" b="1" dirty="0">
              <a:solidFill>
                <a:srgbClr val="0066FF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1907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25" grpId="0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74062" y="663227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4.3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矩阵的秩在向量组中的应用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16916" y="1110189"/>
            <a:ext cx="11849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+mn-ea"/>
              </a:rPr>
              <a:t>4-9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：</a:t>
            </a:r>
            <a:endParaRPr lang="en-US" altLang="zh-CN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1072694" y="1166374"/>
                <a:ext cx="8192371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dirty="0" smtClean="0">
                    <a:ea typeface="+mj-ea"/>
                  </a:rPr>
                  <a:t>求</a:t>
                </a:r>
                <a14:m>
                  <m:oMath xmlns:m="http://schemas.openxmlformats.org/officeDocument/2006/math">
                    <m:r>
                      <a:rPr lang="zh-CN" altLang="en-US" sz="2400" b="0" i="1" dirty="0" smtClean="0">
                        <a:latin typeface="Cambria Math" panose="02040503050406030204" pitchFamily="18" charset="0"/>
                        <a:ea typeface="+mj-ea"/>
                      </a:rPr>
                      <m:t>向量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组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j-ea"/>
                              </a:rPr>
                              <m:t>1,0,1,−1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2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j-ea"/>
                              </a:rPr>
                              <m:t>1,−2,1,1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𝑇</m:t>
                        </m:r>
                      </m:sup>
                    </m:sSup>
                    <m:r>
                      <a:rPr lang="en-US" altLang="zh-CN" sz="2400" b="0" i="0" dirty="0" smtClean="0"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 smtClean="0">
                                <a:latin typeface="Cambria Math" panose="02040503050406030204" pitchFamily="18" charset="0"/>
                                <a:ea typeface="+mj-ea"/>
                              </a:rPr>
                              <m:t>0,2,0,−2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latin typeface="Cambria Math" panose="02040503050406030204" pitchFamily="18" charset="0"/>
                            <a:ea typeface="+mj-ea"/>
                          </a:rPr>
                          <m:t>T</m:t>
                        </m:r>
                      </m:sup>
                    </m:sSup>
                  </m:oMath>
                </a14:m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694" y="1166374"/>
                <a:ext cx="8192371" cy="375872"/>
              </a:xfrm>
              <a:prstGeom prst="rect">
                <a:avLst/>
              </a:prstGeom>
              <a:blipFill rotWithShape="0">
                <a:blip r:embed="rId2"/>
                <a:stretch>
                  <a:fillRect l="-2307" t="-20968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1072694" y="2376541"/>
                <a:ext cx="29291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=[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3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4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5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]</m:t>
                      </m:r>
                    </m:oMath>
                  </m:oMathPara>
                </a14:m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694" y="2376541"/>
                <a:ext cx="2929135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667" t="-1667" r="-2917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文本框 45"/>
          <p:cNvSpPr txBox="1"/>
          <p:nvPr/>
        </p:nvSpPr>
        <p:spPr>
          <a:xfrm>
            <a:off x="2226405" y="2191875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sz="2400" dirty="0">
              <a:latin typeface="Cambria Math" panose="02040503050406030204" pitchFamily="18" charset="0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1072694" y="1762855"/>
                <a:ext cx="70458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+mn-ea"/>
                          </a:rPr>
                          <m:t>4</m:t>
                        </m:r>
                      </m:sub>
                    </m:sSub>
                    <m:r>
                      <a:rPr lang="en-US" altLang="zh-CN" sz="2400" dirty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altLang="zh-CN" sz="2400" dirty="0">
                                <a:latin typeface="Cambria Math" panose="02040503050406030204" pitchFamily="18" charset="0"/>
                                <a:ea typeface="+mn-ea"/>
                              </a:rPr>
                              <m:t>0,2,1,3</m:t>
                            </m:r>
                          </m:e>
                        </m:d>
                      </m:e>
                      <m:sup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+mn-ea"/>
                          </a:rPr>
                          <m:t>𝑇</m:t>
                        </m:r>
                      </m:sup>
                    </m:sSup>
                    <m:r>
                      <a:rPr lang="en-US" altLang="zh-CN" sz="2400" dirty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+mn-ea"/>
                          </a:rPr>
                          <m:t>5</m:t>
                        </m:r>
                      </m:sub>
                    </m:sSub>
                    <m:r>
                      <a:rPr lang="en-US" altLang="zh-CN" sz="2400" dirty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altLang="zh-CN" sz="2400" dirty="0">
                                <a:latin typeface="Cambria Math" panose="02040503050406030204" pitchFamily="18" charset="0"/>
                                <a:ea typeface="+mn-ea"/>
                              </a:rPr>
                              <m:t>2,−6,0,−6</m:t>
                            </m:r>
                          </m:e>
                        </m:d>
                      </m:e>
                      <m:sup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+mn-ea"/>
                          </a:rPr>
                          <m:t>𝑇</m:t>
                        </m:r>
                      </m:sup>
                    </m:sSup>
                    <m:r>
                      <a:rPr lang="zh-CN" altLang="en-US" sz="2400" dirty="0">
                        <a:latin typeface="Cambria Math" panose="02040503050406030204" pitchFamily="18" charset="0"/>
                        <a:ea typeface="+mn-ea"/>
                      </a:rPr>
                      <m:t>的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秩和极大无关组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694" y="1762855"/>
                <a:ext cx="704584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25" t="-22951" r="-1644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1354208" y="2920123"/>
                <a:ext cx="3621440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 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  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 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 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−2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 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 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  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−6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  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−2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−6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208" y="2920123"/>
                <a:ext cx="3621440" cy="136062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组合 48"/>
          <p:cNvGrpSpPr/>
          <p:nvPr/>
        </p:nvGrpSpPr>
        <p:grpSpPr>
          <a:xfrm>
            <a:off x="4772831" y="3260317"/>
            <a:ext cx="1215141" cy="680895"/>
            <a:chOff x="5702100" y="3822021"/>
            <a:chExt cx="1215141" cy="680895"/>
          </a:xfrm>
        </p:grpSpPr>
        <p:grpSp>
          <p:nvGrpSpPr>
            <p:cNvPr id="50" name="组合 49"/>
            <p:cNvGrpSpPr/>
            <p:nvPr/>
          </p:nvGrpSpPr>
          <p:grpSpPr>
            <a:xfrm>
              <a:off x="5724128" y="3822021"/>
              <a:ext cx="1193113" cy="376471"/>
              <a:chOff x="1796292" y="3767307"/>
              <a:chExt cx="2119047" cy="494621"/>
            </a:xfrm>
          </p:grpSpPr>
          <p:cxnSp>
            <p:nvCxnSpPr>
              <p:cNvPr id="52" name="直接连接符 51"/>
              <p:cNvCxnSpPr/>
              <p:nvPr/>
            </p:nvCxnSpPr>
            <p:spPr>
              <a:xfrm flipV="1">
                <a:off x="2076060" y="4254374"/>
                <a:ext cx="1572714" cy="7554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文本框 52"/>
                  <p:cNvSpPr txBox="1"/>
                  <p:nvPr/>
                </p:nvSpPr>
                <p:spPr>
                  <a:xfrm>
                    <a:off x="1796292" y="3767307"/>
                    <a:ext cx="2119047" cy="40436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dirty="0">
                      <a:latin typeface="+mn-ea"/>
                      <a:ea typeface="+mn-ea"/>
                    </a:endParaRPr>
                  </a:p>
                </p:txBody>
              </p:sp>
            </mc:Choice>
            <mc:Fallback xmlns="">
              <p:sp>
                <p:nvSpPr>
                  <p:cNvPr id="53" name="文本框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6292" y="3767307"/>
                    <a:ext cx="2119047" cy="404368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16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50"/>
                <p:cNvSpPr txBox="1"/>
                <p:nvPr/>
              </p:nvSpPr>
              <p:spPr>
                <a:xfrm>
                  <a:off x="5702100" y="4195139"/>
                  <a:ext cx="1193113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51" name="文本框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2100" y="4195139"/>
                  <a:ext cx="1193113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72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/>
              <p:cNvSpPr txBox="1"/>
              <p:nvPr/>
            </p:nvSpPr>
            <p:spPr>
              <a:xfrm>
                <a:off x="5837884" y="2920122"/>
                <a:ext cx="3144835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 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 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  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  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−2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  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  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  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−6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−2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 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 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  2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−2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−4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7884" y="2920122"/>
                <a:ext cx="3144835" cy="136062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组合 55"/>
          <p:cNvGrpSpPr/>
          <p:nvPr/>
        </p:nvGrpSpPr>
        <p:grpSpPr>
          <a:xfrm>
            <a:off x="585810" y="4818398"/>
            <a:ext cx="1193113" cy="376471"/>
            <a:chOff x="1796292" y="3767307"/>
            <a:chExt cx="2119047" cy="494621"/>
          </a:xfrm>
        </p:grpSpPr>
        <p:cxnSp>
          <p:nvCxnSpPr>
            <p:cNvPr id="58" name="直接连接符 57"/>
            <p:cNvCxnSpPr/>
            <p:nvPr/>
          </p:nvCxnSpPr>
          <p:spPr>
            <a:xfrm flipV="1">
              <a:off x="2076060" y="4254374"/>
              <a:ext cx="1572714" cy="7554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本框 58"/>
                <p:cNvSpPr txBox="1"/>
                <p:nvPr/>
              </p:nvSpPr>
              <p:spPr>
                <a:xfrm>
                  <a:off x="1796292" y="3767307"/>
                  <a:ext cx="2119047" cy="40436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59" name="文本框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6292" y="3767307"/>
                  <a:ext cx="2119047" cy="404368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6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/>
              <p:cNvSpPr txBox="1"/>
              <p:nvPr/>
            </p:nvSpPr>
            <p:spPr>
              <a:xfrm>
                <a:off x="1628835" y="4478203"/>
                <a:ext cx="3045449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−2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2  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−6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1  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−2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  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 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−10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60" name="文本框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835" y="4478203"/>
                <a:ext cx="3045449" cy="136062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/>
              <p:cNvSpPr txBox="1"/>
              <p:nvPr/>
            </p:nvSpPr>
            <p:spPr>
              <a:xfrm>
                <a:off x="5955949" y="4449751"/>
                <a:ext cx="2915605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−2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   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−6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−2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   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61" name="文本框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949" y="4449751"/>
                <a:ext cx="2915605" cy="136062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接连接符 61"/>
          <p:cNvCxnSpPr/>
          <p:nvPr/>
        </p:nvCxnSpPr>
        <p:spPr>
          <a:xfrm>
            <a:off x="6603842" y="5183314"/>
            <a:ext cx="1136510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6113318" y="4819091"/>
            <a:ext cx="449793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flipH="1">
            <a:off x="6560428" y="4815612"/>
            <a:ext cx="5365" cy="36004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H="1">
            <a:off x="7759435" y="5183314"/>
            <a:ext cx="5365" cy="36004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7740352" y="5489638"/>
            <a:ext cx="918359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3" name="组合 72"/>
          <p:cNvGrpSpPr/>
          <p:nvPr/>
        </p:nvGrpSpPr>
        <p:grpSpPr>
          <a:xfrm>
            <a:off x="4733437" y="4787997"/>
            <a:ext cx="1193113" cy="376471"/>
            <a:chOff x="1796292" y="3767307"/>
            <a:chExt cx="2119047" cy="494621"/>
          </a:xfrm>
        </p:grpSpPr>
        <p:cxnSp>
          <p:nvCxnSpPr>
            <p:cNvPr id="74" name="直接连接符 73"/>
            <p:cNvCxnSpPr/>
            <p:nvPr/>
          </p:nvCxnSpPr>
          <p:spPr>
            <a:xfrm flipV="1">
              <a:off x="2076060" y="4254374"/>
              <a:ext cx="1572714" cy="7554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本框 74"/>
                <p:cNvSpPr txBox="1"/>
                <p:nvPr/>
              </p:nvSpPr>
              <p:spPr>
                <a:xfrm>
                  <a:off x="1796292" y="3767307"/>
                  <a:ext cx="2119047" cy="40436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−5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75" name="文本框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6292" y="3767307"/>
                  <a:ext cx="2119047" cy="404368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6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6" name="矩形 75"/>
          <p:cNvSpPr/>
          <p:nvPr/>
        </p:nvSpPr>
        <p:spPr>
          <a:xfrm>
            <a:off x="6017026" y="3580517"/>
            <a:ext cx="280344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6068108" y="3938817"/>
            <a:ext cx="280344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1736081" y="5507867"/>
            <a:ext cx="280344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38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7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48" grpId="0"/>
      <p:bldP spid="54" grpId="0"/>
      <p:bldP spid="60" grpId="0"/>
      <p:bldP spid="61" grpId="0"/>
      <p:bldP spid="76" grpId="0" animBg="1"/>
      <p:bldP spid="77" grpId="0" animBg="1"/>
      <p:bldP spid="7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74062" y="663227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4.3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矩阵的秩在向量组中的应用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5442515" y="1310426"/>
                <a:ext cx="3526030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−2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   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−6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−2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   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j-ea"/>
                        </a:rPr>
                        <m:t>𝐵</m:t>
                      </m:r>
                    </m:oMath>
                  </m:oMathPara>
                </a14:m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515" y="1310426"/>
                <a:ext cx="3526030" cy="136062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连接符 40"/>
          <p:cNvCxnSpPr/>
          <p:nvPr/>
        </p:nvCxnSpPr>
        <p:spPr>
          <a:xfrm>
            <a:off x="6142644" y="2065031"/>
            <a:ext cx="1136510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5652120" y="1700808"/>
            <a:ext cx="449793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6099230" y="1697329"/>
            <a:ext cx="5365" cy="36004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7298237" y="2065031"/>
            <a:ext cx="5365" cy="36004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7279154" y="2371355"/>
            <a:ext cx="918359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670548" y="1310426"/>
                <a:ext cx="3703514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 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 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  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−2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  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−6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−2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−6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48" y="1310426"/>
                <a:ext cx="3703514" cy="13606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/>
          <p:cNvCxnSpPr>
            <a:stCxn id="32" idx="3"/>
            <a:endCxn id="36" idx="1"/>
          </p:cNvCxnSpPr>
          <p:nvPr/>
        </p:nvCxnSpPr>
        <p:spPr>
          <a:xfrm>
            <a:off x="4374062" y="1990741"/>
            <a:ext cx="10684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67544" y="289021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极大无关组的判定：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250036" y="3501008"/>
            <a:ext cx="2935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</a:rPr>
              <a:t>1. </a:t>
            </a:r>
            <a:r>
              <a:rPr lang="zh-CN" altLang="en-US" sz="2400" dirty="0" smtClean="0">
                <a:latin typeface="+mn-ea"/>
                <a:ea typeface="+mn-ea"/>
              </a:rPr>
              <a:t>子向量组线性无关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270411" y="4013289"/>
            <a:ext cx="4371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  <a:ea typeface="+mn-ea"/>
              </a:rPr>
              <a:t>2. </a:t>
            </a:r>
            <a:r>
              <a:rPr lang="zh-CN" altLang="en-US" sz="2400" dirty="0" smtClean="0">
                <a:latin typeface="+mn-ea"/>
                <a:ea typeface="+mn-ea"/>
              </a:rPr>
              <a:t>子向量组向量个数</a:t>
            </a:r>
            <a:r>
              <a:rPr lang="en-US" altLang="zh-CN" sz="2400" dirty="0" smtClean="0">
                <a:latin typeface="+mn-ea"/>
                <a:ea typeface="+mn-ea"/>
              </a:rPr>
              <a:t>=</a:t>
            </a:r>
            <a:r>
              <a:rPr lang="zh-CN" altLang="en-US" sz="2400" dirty="0" smtClean="0">
                <a:latin typeface="+mn-ea"/>
                <a:ea typeface="+mn-ea"/>
              </a:rPr>
              <a:t>向量组秩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50" name="圆角矩形 49"/>
          <p:cNvSpPr/>
          <p:nvPr/>
        </p:nvSpPr>
        <p:spPr>
          <a:xfrm rot="5400000">
            <a:off x="5224194" y="1638369"/>
            <a:ext cx="1068321" cy="36359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圆角矩形 50"/>
          <p:cNvSpPr/>
          <p:nvPr/>
        </p:nvSpPr>
        <p:spPr>
          <a:xfrm rot="5400000">
            <a:off x="5795010" y="1644663"/>
            <a:ext cx="1068321" cy="36359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圆角矩形 51"/>
          <p:cNvSpPr/>
          <p:nvPr/>
        </p:nvSpPr>
        <p:spPr>
          <a:xfrm rot="5400000">
            <a:off x="6838415" y="1628532"/>
            <a:ext cx="1068321" cy="36359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圆角矩形标注 52"/>
          <p:cNvSpPr/>
          <p:nvPr/>
        </p:nvSpPr>
        <p:spPr>
          <a:xfrm>
            <a:off x="6848324" y="2755469"/>
            <a:ext cx="1180060" cy="603320"/>
          </a:xfrm>
          <a:prstGeom prst="wedgeRoundRectCallout">
            <a:avLst>
              <a:gd name="adj1" fmla="val -72385"/>
              <a:gd name="adj2" fmla="val -110913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最高阶非奇异子阵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下箭头 9"/>
          <p:cNvSpPr/>
          <p:nvPr/>
        </p:nvSpPr>
        <p:spPr>
          <a:xfrm>
            <a:off x="7738333" y="3428175"/>
            <a:ext cx="2880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6518127" y="4415419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列向量</a:t>
            </a:r>
            <a:r>
              <a:rPr lang="zh-CN" altLang="en-US" sz="2400" dirty="0">
                <a:latin typeface="+mn-ea"/>
                <a:ea typeface="+mn-ea"/>
              </a:rPr>
              <a:t>组</a:t>
            </a:r>
            <a:r>
              <a:rPr lang="zh-CN" altLang="en-US" sz="2400" dirty="0" smtClean="0">
                <a:latin typeface="+mn-ea"/>
                <a:ea typeface="+mn-ea"/>
              </a:rPr>
              <a:t>线性无关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55" name="圆角矩形 54"/>
          <p:cNvSpPr/>
          <p:nvPr/>
        </p:nvSpPr>
        <p:spPr>
          <a:xfrm rot="5400000">
            <a:off x="5066641" y="1799880"/>
            <a:ext cx="1378755" cy="36359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 rot="5400000">
            <a:off x="5637457" y="1806174"/>
            <a:ext cx="1378755" cy="36359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 rot="5400000">
            <a:off x="6680862" y="1790043"/>
            <a:ext cx="1378755" cy="36359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6189345" y="4433607"/>
            <a:ext cx="295465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列向量组仍线性无关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157558" y="4797152"/>
            <a:ext cx="10182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FF0000"/>
                </a:solidFill>
                <a:latin typeface="+mn-ea"/>
                <a:ea typeface="+mn-ea"/>
              </a:rPr>
              <a:t>定理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  <a:ea typeface="+mn-ea"/>
              </a:rPr>
              <a:t>4-6</a:t>
            </a:r>
            <a:endParaRPr lang="zh-CN" altLang="en-US" sz="20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287605" y="3374552"/>
            <a:ext cx="620683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400" b="1" dirty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√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6189345" y="5240629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最高阶非奇异子阵的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505680" y="5644159"/>
            <a:ext cx="2133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阶数</a:t>
            </a:r>
            <a:r>
              <a:rPr lang="en-US" altLang="zh-CN" sz="2400" dirty="0" smtClean="0">
                <a:latin typeface="+mn-ea"/>
                <a:ea typeface="+mn-ea"/>
              </a:rPr>
              <a:t>=</a:t>
            </a:r>
            <a:r>
              <a:rPr lang="zh-CN" altLang="en-US" sz="2400" dirty="0" smtClean="0">
                <a:latin typeface="+mn-ea"/>
                <a:ea typeface="+mn-ea"/>
              </a:rPr>
              <a:t>列数</a:t>
            </a:r>
            <a:r>
              <a:rPr lang="en-US" altLang="zh-CN" sz="2400" dirty="0" smtClean="0">
                <a:latin typeface="+mn-ea"/>
                <a:ea typeface="+mn-ea"/>
              </a:rPr>
              <a:t>=</a:t>
            </a:r>
            <a:r>
              <a:rPr lang="zh-CN" altLang="en-US" sz="2400" dirty="0" smtClean="0">
                <a:latin typeface="+mn-ea"/>
                <a:ea typeface="+mn-ea"/>
              </a:rPr>
              <a:t>秩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547657" y="3917379"/>
            <a:ext cx="620683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400" b="1" dirty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/>
              <p:cNvSpPr txBox="1"/>
              <p:nvPr/>
            </p:nvSpPr>
            <p:spPr>
              <a:xfrm>
                <a:off x="5562565" y="883635"/>
                <a:ext cx="411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2400" b="1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62" name="文本框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565" y="883635"/>
                <a:ext cx="411908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6176" r="-5882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/>
              <p:cNvSpPr txBox="1"/>
              <p:nvPr/>
            </p:nvSpPr>
            <p:spPr>
              <a:xfrm>
                <a:off x="6161961" y="869050"/>
                <a:ext cx="411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sz="2400" b="1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63" name="文本框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961" y="869050"/>
                <a:ext cx="411908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7910" r="-7463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/>
              <p:cNvSpPr txBox="1"/>
              <p:nvPr/>
            </p:nvSpPr>
            <p:spPr>
              <a:xfrm>
                <a:off x="7203543" y="859416"/>
                <a:ext cx="411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altLang="zh-CN" sz="2400" b="1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64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3543" y="859416"/>
                <a:ext cx="41190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7910" r="-7463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/>
              <p:cNvSpPr txBox="1"/>
              <p:nvPr/>
            </p:nvSpPr>
            <p:spPr>
              <a:xfrm>
                <a:off x="1570586" y="1004073"/>
                <a:ext cx="411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2400" b="1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65" name="文本框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586" y="1004073"/>
                <a:ext cx="411908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0448" r="-7463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/>
              <p:cNvSpPr txBox="1"/>
              <p:nvPr/>
            </p:nvSpPr>
            <p:spPr>
              <a:xfrm>
                <a:off x="2169982" y="989488"/>
                <a:ext cx="411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sz="2400" b="1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66" name="文本框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982" y="989488"/>
                <a:ext cx="411908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0294" r="-5882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/>
              <p:cNvSpPr txBox="1"/>
              <p:nvPr/>
            </p:nvSpPr>
            <p:spPr>
              <a:xfrm>
                <a:off x="3211564" y="979854"/>
                <a:ext cx="411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altLang="zh-CN" sz="2400" b="1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67" name="文本框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564" y="979854"/>
                <a:ext cx="411908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0448" r="-7463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圆角矩形 67"/>
          <p:cNvSpPr/>
          <p:nvPr/>
        </p:nvSpPr>
        <p:spPr>
          <a:xfrm rot="5400000">
            <a:off x="1050174" y="1869902"/>
            <a:ext cx="1378755" cy="36359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圆角矩形 68"/>
          <p:cNvSpPr/>
          <p:nvPr/>
        </p:nvSpPr>
        <p:spPr>
          <a:xfrm rot="5400000">
            <a:off x="1620990" y="1876196"/>
            <a:ext cx="1378755" cy="36359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圆角矩形 69"/>
          <p:cNvSpPr/>
          <p:nvPr/>
        </p:nvSpPr>
        <p:spPr>
          <a:xfrm rot="5400000">
            <a:off x="2664395" y="1860065"/>
            <a:ext cx="1378755" cy="36359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/>
              <p:cNvSpPr txBox="1"/>
              <p:nvPr/>
            </p:nvSpPr>
            <p:spPr>
              <a:xfrm>
                <a:off x="670548" y="5101506"/>
                <a:ext cx="489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4</m:t>
                        </m:r>
                      </m:sub>
                    </m:sSub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是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𝐵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列向量组的极大无关组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48" y="5101506"/>
                <a:ext cx="4899675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373" t="-10526" r="-871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下箭头 71"/>
          <p:cNvSpPr/>
          <p:nvPr/>
        </p:nvSpPr>
        <p:spPr>
          <a:xfrm>
            <a:off x="2824099" y="5533411"/>
            <a:ext cx="347875" cy="5724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3193931" y="5609775"/>
            <a:ext cx="10182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FF0000"/>
                </a:solidFill>
                <a:latin typeface="+mn-ea"/>
                <a:ea typeface="+mn-ea"/>
              </a:rPr>
              <a:t>推论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  <a:ea typeface="+mn-ea"/>
              </a:rPr>
              <a:t>4-3</a:t>
            </a:r>
            <a:endParaRPr lang="zh-CN" altLang="en-US" sz="20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/>
              <p:cNvSpPr txBox="1"/>
              <p:nvPr/>
            </p:nvSpPr>
            <p:spPr>
              <a:xfrm>
                <a:off x="670212" y="6063196"/>
                <a:ext cx="489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4</m:t>
                        </m:r>
                      </m:sub>
                    </m:sSub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是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列向量组的极大无关组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74" name="文本框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212" y="6063196"/>
                <a:ext cx="4899675" cy="461665"/>
              </a:xfrm>
              <a:prstGeom prst="rect">
                <a:avLst/>
              </a:prstGeom>
              <a:blipFill rotWithShape="0">
                <a:blip r:embed="rId11"/>
                <a:stretch>
                  <a:fillRect t="-10667" r="-1493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436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00"/>
                            </p:stCondLst>
                            <p:childTnLst>
                              <p:par>
                                <p:cTn id="1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000"/>
                            </p:stCondLst>
                            <p:childTnLst>
                              <p:par>
                                <p:cTn id="1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500"/>
                            </p:stCondLst>
                            <p:childTnLst>
                              <p:par>
                                <p:cTn id="1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1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8" grpId="0"/>
      <p:bldP spid="49" grpId="0"/>
      <p:bldP spid="50" grpId="0" animBg="1"/>
      <p:bldP spid="51" grpId="0" animBg="1"/>
      <p:bldP spid="52" grpId="0" animBg="1"/>
      <p:bldP spid="53" grpId="0" animBg="1"/>
      <p:bldP spid="10" grpId="0" animBg="1"/>
      <p:bldP spid="54" grpId="0"/>
      <p:bldP spid="55" grpId="0" animBg="1"/>
      <p:bldP spid="56" grpId="0" animBg="1"/>
      <p:bldP spid="57" grpId="0" animBg="1"/>
      <p:bldP spid="58" grpId="0" animBg="1"/>
      <p:bldP spid="11" grpId="0"/>
      <p:bldP spid="13" grpId="0"/>
      <p:bldP spid="59" grpId="0"/>
      <p:bldP spid="60" grpId="0"/>
      <p:bldP spid="61" grpId="0"/>
      <p:bldP spid="68" grpId="0" animBg="1"/>
      <p:bldP spid="69" grpId="0" animBg="1"/>
      <p:bldP spid="70" grpId="0" animBg="1"/>
      <p:bldP spid="71" grpId="0"/>
      <p:bldP spid="72" grpId="0" animBg="1"/>
      <p:bldP spid="73" grpId="0"/>
      <p:bldP spid="7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" y="3976014"/>
            <a:ext cx="2305589" cy="2881986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2591864" y="4522509"/>
            <a:ext cx="6328307" cy="223224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74062" y="663227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4.3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矩阵的秩在向量组中的应用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5453370" y="1302833"/>
                <a:ext cx="3526030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−2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   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−6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−2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   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j-ea"/>
                        </a:rPr>
                        <m:t>𝐵</m:t>
                      </m:r>
                    </m:oMath>
                  </m:oMathPara>
                </a14:m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370" y="1302833"/>
                <a:ext cx="3526030" cy="13606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连接符 40"/>
          <p:cNvCxnSpPr/>
          <p:nvPr/>
        </p:nvCxnSpPr>
        <p:spPr>
          <a:xfrm>
            <a:off x="6142644" y="2065031"/>
            <a:ext cx="1136510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5652120" y="1700808"/>
            <a:ext cx="449793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6099230" y="1697329"/>
            <a:ext cx="5365" cy="36004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7298237" y="2065031"/>
            <a:ext cx="5365" cy="36004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7279154" y="2371355"/>
            <a:ext cx="918359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670548" y="1310426"/>
                <a:ext cx="3703514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 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 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  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−2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  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−6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−2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−6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48" y="1310426"/>
                <a:ext cx="3703514" cy="136062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/>
          <p:cNvCxnSpPr>
            <a:stCxn id="32" idx="3"/>
            <a:endCxn id="36" idx="1"/>
          </p:cNvCxnSpPr>
          <p:nvPr/>
        </p:nvCxnSpPr>
        <p:spPr>
          <a:xfrm flipV="1">
            <a:off x="4374062" y="1983148"/>
            <a:ext cx="1079308" cy="75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 rot="5400000">
            <a:off x="5224194" y="1638369"/>
            <a:ext cx="1068321" cy="36359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圆角矩形 51"/>
          <p:cNvSpPr/>
          <p:nvPr/>
        </p:nvSpPr>
        <p:spPr>
          <a:xfrm rot="5400000">
            <a:off x="6838415" y="1628532"/>
            <a:ext cx="1068321" cy="36359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圆角矩形标注 52"/>
          <p:cNvSpPr/>
          <p:nvPr/>
        </p:nvSpPr>
        <p:spPr>
          <a:xfrm>
            <a:off x="6848324" y="2755469"/>
            <a:ext cx="1180060" cy="603320"/>
          </a:xfrm>
          <a:prstGeom prst="wedgeRoundRectCallout">
            <a:avLst>
              <a:gd name="adj1" fmla="val -72385"/>
              <a:gd name="adj2" fmla="val -110913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最高阶非奇异子阵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 rot="5400000">
            <a:off x="5066641" y="1799880"/>
            <a:ext cx="1378755" cy="36359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 rot="5400000">
            <a:off x="6680862" y="1790043"/>
            <a:ext cx="1378755" cy="36359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/>
              <p:cNvSpPr txBox="1"/>
              <p:nvPr/>
            </p:nvSpPr>
            <p:spPr>
              <a:xfrm>
                <a:off x="5562565" y="883635"/>
                <a:ext cx="411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2400" b="1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62" name="文本框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565" y="883635"/>
                <a:ext cx="411908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6176" r="-5882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/>
          <p:cNvGrpSpPr/>
          <p:nvPr/>
        </p:nvGrpSpPr>
        <p:grpSpPr>
          <a:xfrm>
            <a:off x="6145037" y="869050"/>
            <a:ext cx="428832" cy="1808299"/>
            <a:chOff x="6145037" y="869050"/>
            <a:chExt cx="428832" cy="1808299"/>
          </a:xfrm>
        </p:grpSpPr>
        <p:sp>
          <p:nvSpPr>
            <p:cNvPr id="51" name="圆角矩形 50"/>
            <p:cNvSpPr/>
            <p:nvPr/>
          </p:nvSpPr>
          <p:spPr>
            <a:xfrm rot="5400000">
              <a:off x="5795010" y="1644663"/>
              <a:ext cx="1068321" cy="36359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圆角矩形 55"/>
            <p:cNvSpPr/>
            <p:nvPr/>
          </p:nvSpPr>
          <p:spPr>
            <a:xfrm rot="5400000">
              <a:off x="5637457" y="1806174"/>
              <a:ext cx="1378755" cy="36359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本框 62"/>
                <p:cNvSpPr txBox="1"/>
                <p:nvPr/>
              </p:nvSpPr>
              <p:spPr>
                <a:xfrm>
                  <a:off x="6161961" y="869050"/>
                  <a:ext cx="41190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altLang="zh-CN" sz="2400" b="1" dirty="0" smtClean="0">
                    <a:latin typeface="+mj-ea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63" name="文本框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1961" y="869050"/>
                  <a:ext cx="411908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7910" r="-7463"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/>
              <p:cNvSpPr txBox="1"/>
              <p:nvPr/>
            </p:nvSpPr>
            <p:spPr>
              <a:xfrm>
                <a:off x="7203543" y="859416"/>
                <a:ext cx="411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altLang="zh-CN" sz="2400" b="1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64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3543" y="859416"/>
                <a:ext cx="411908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7910" r="-7463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/>
              <p:cNvSpPr txBox="1"/>
              <p:nvPr/>
            </p:nvSpPr>
            <p:spPr>
              <a:xfrm>
                <a:off x="1570586" y="1004073"/>
                <a:ext cx="411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2400" b="1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65" name="文本框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586" y="1004073"/>
                <a:ext cx="411908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0448" r="-7463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/>
              <p:cNvSpPr txBox="1"/>
              <p:nvPr/>
            </p:nvSpPr>
            <p:spPr>
              <a:xfrm>
                <a:off x="3211564" y="979854"/>
                <a:ext cx="411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altLang="zh-CN" sz="2400" b="1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67" name="文本框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564" y="979854"/>
                <a:ext cx="411908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0448" r="-7463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圆角矩形 67"/>
          <p:cNvSpPr/>
          <p:nvPr/>
        </p:nvSpPr>
        <p:spPr>
          <a:xfrm rot="5400000">
            <a:off x="1050174" y="1869902"/>
            <a:ext cx="1378755" cy="36359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2128570" y="989488"/>
            <a:ext cx="453320" cy="1757883"/>
            <a:chOff x="2128570" y="989488"/>
            <a:chExt cx="453320" cy="17578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本框 65"/>
                <p:cNvSpPr txBox="1"/>
                <p:nvPr/>
              </p:nvSpPr>
              <p:spPr>
                <a:xfrm>
                  <a:off x="2169982" y="989488"/>
                  <a:ext cx="41190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altLang="zh-CN" sz="2400" b="1" dirty="0" smtClean="0">
                    <a:latin typeface="+mj-ea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66" name="文本框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9982" y="989488"/>
                  <a:ext cx="411908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0294" r="-5882"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圆角矩形 68"/>
            <p:cNvSpPr/>
            <p:nvPr/>
          </p:nvSpPr>
          <p:spPr>
            <a:xfrm rot="5400000">
              <a:off x="1620990" y="1876196"/>
              <a:ext cx="1378755" cy="36359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0" name="圆角矩形 69"/>
          <p:cNvSpPr/>
          <p:nvPr/>
        </p:nvSpPr>
        <p:spPr>
          <a:xfrm rot="5400000">
            <a:off x="2664395" y="1860065"/>
            <a:ext cx="1378755" cy="36359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3036019" y="4777890"/>
            <a:ext cx="557845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ea typeface="+mj-ea"/>
              </a:rPr>
              <a:t>行阶梯阵的</a:t>
            </a:r>
            <a:r>
              <a:rPr lang="zh-CN" altLang="en-US" sz="2400" dirty="0">
                <a:ea typeface="+mj-ea"/>
              </a:rPr>
              <a:t>非零</a:t>
            </a:r>
            <a:r>
              <a:rPr lang="zh-CN" altLang="en-US" sz="2400" dirty="0" smtClean="0">
                <a:ea typeface="+mj-ea"/>
              </a:rPr>
              <a:t>行的</a:t>
            </a:r>
            <a:r>
              <a:rPr lang="zh-CN" altLang="en-US" sz="2400" b="1" dirty="0" smtClean="0">
                <a:solidFill>
                  <a:srgbClr val="FF0000"/>
                </a:solidFill>
                <a:ea typeface="+mj-ea"/>
              </a:rPr>
              <a:t>首个非零元</a:t>
            </a:r>
            <a:r>
              <a:rPr lang="zh-CN" altLang="en-US" sz="2400" dirty="0" smtClean="0">
                <a:ea typeface="+mj-ea"/>
              </a:rPr>
              <a:t>所在</a:t>
            </a:r>
            <a:r>
              <a:rPr lang="zh-CN" altLang="en-US" sz="2400" b="1" dirty="0" smtClean="0">
                <a:solidFill>
                  <a:srgbClr val="FF0000"/>
                </a:solidFill>
                <a:ea typeface="+mj-ea"/>
              </a:rPr>
              <a:t>列</a:t>
            </a:r>
            <a:endParaRPr lang="en-US" altLang="zh-CN" sz="2400" b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1906956" y="3852033"/>
            <a:ext cx="458491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1" dirty="0">
                <a:solidFill>
                  <a:srgbClr val="0066FF"/>
                </a:solidFill>
                <a:ea typeface="+mj-ea"/>
              </a:rPr>
              <a:t>总结（极大无关组的</a:t>
            </a:r>
            <a:r>
              <a:rPr lang="zh-CN" altLang="en-US" sz="2800" b="1" dirty="0" smtClean="0">
                <a:solidFill>
                  <a:srgbClr val="0066FF"/>
                </a:solidFill>
                <a:ea typeface="+mj-ea"/>
              </a:rPr>
              <a:t>计算）</a:t>
            </a:r>
            <a:endParaRPr lang="en-US" altLang="zh-CN" sz="2800" b="1" dirty="0" smtClean="0">
              <a:solidFill>
                <a:srgbClr val="0066FF"/>
              </a:solidFill>
              <a:latin typeface="+mj-ea"/>
              <a:ea typeface="+mj-ea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3391622" y="5201128"/>
            <a:ext cx="215443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400" dirty="0" smtClean="0">
                <a:ea typeface="+mj-ea"/>
              </a:rPr>
              <a:t>对应</a:t>
            </a:r>
            <a:r>
              <a:rPr lang="zh-CN" altLang="en-US" sz="2400" b="1" dirty="0" smtClean="0">
                <a:solidFill>
                  <a:srgbClr val="FF0000"/>
                </a:solidFill>
                <a:ea typeface="+mj-ea"/>
              </a:rPr>
              <a:t>原矩阵的列</a:t>
            </a:r>
            <a:endParaRPr lang="en-US" altLang="zh-CN" sz="2400" b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023652" y="5959545"/>
            <a:ext cx="280846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ea typeface="+mj-ea"/>
              </a:rPr>
              <a:t>极大无关组不唯一</a:t>
            </a:r>
            <a:endParaRPr lang="en-US" altLang="zh-CN" sz="2400" b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720982" y="869326"/>
            <a:ext cx="428832" cy="1808299"/>
            <a:chOff x="354995" y="2234719"/>
            <a:chExt cx="428832" cy="1808299"/>
          </a:xfrm>
        </p:grpSpPr>
        <p:sp>
          <p:nvSpPr>
            <p:cNvPr id="37" name="圆角矩形 36"/>
            <p:cNvSpPr/>
            <p:nvPr/>
          </p:nvSpPr>
          <p:spPr>
            <a:xfrm rot="5400000">
              <a:off x="-152585" y="3171843"/>
              <a:ext cx="1378755" cy="36359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/>
                <p:cNvSpPr txBox="1"/>
                <p:nvPr/>
              </p:nvSpPr>
              <p:spPr>
                <a:xfrm>
                  <a:off x="371919" y="2234719"/>
                  <a:ext cx="41190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altLang="zh-CN" sz="2400" b="1" dirty="0" smtClean="0">
                    <a:latin typeface="+mj-ea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38" name="文本框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919" y="2234719"/>
                  <a:ext cx="411908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6176" r="-5882"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组合 47"/>
          <p:cNvGrpSpPr/>
          <p:nvPr/>
        </p:nvGrpSpPr>
        <p:grpSpPr>
          <a:xfrm>
            <a:off x="2657066" y="945042"/>
            <a:ext cx="428832" cy="1808299"/>
            <a:chOff x="354995" y="2234719"/>
            <a:chExt cx="428832" cy="1808299"/>
          </a:xfrm>
        </p:grpSpPr>
        <p:sp>
          <p:nvSpPr>
            <p:cNvPr id="49" name="圆角矩形 48"/>
            <p:cNvSpPr/>
            <p:nvPr/>
          </p:nvSpPr>
          <p:spPr>
            <a:xfrm rot="5400000">
              <a:off x="-152585" y="3171843"/>
              <a:ext cx="1378755" cy="36359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/>
                <p:cNvSpPr txBox="1"/>
                <p:nvPr/>
              </p:nvSpPr>
              <p:spPr>
                <a:xfrm>
                  <a:off x="371919" y="2234719"/>
                  <a:ext cx="41190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altLang="zh-CN" sz="2400" b="1" dirty="0" smtClean="0">
                    <a:latin typeface="+mj-ea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54" name="文本框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919" y="2234719"/>
                  <a:ext cx="411908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0448" r="-7463"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727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6" grpId="0"/>
      <p:bldP spid="75" grpId="0"/>
      <p:bldP spid="76" grpId="0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74062" y="663227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4.3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矩阵的秩在向量组中的应用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16916" y="1110189"/>
            <a:ext cx="11849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+mn-ea"/>
              </a:rPr>
              <a:t>4-9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：</a:t>
            </a:r>
            <a:endParaRPr lang="en-US" altLang="zh-CN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1072694" y="1166374"/>
                <a:ext cx="8192371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dirty="0" smtClean="0">
                    <a:ea typeface="+mj-ea"/>
                  </a:rPr>
                  <a:t>求</a:t>
                </a:r>
                <a14:m>
                  <m:oMath xmlns:m="http://schemas.openxmlformats.org/officeDocument/2006/math">
                    <m:r>
                      <a:rPr lang="zh-CN" altLang="en-US" sz="2400" b="0" i="1" dirty="0" smtClean="0">
                        <a:latin typeface="Cambria Math" panose="02040503050406030204" pitchFamily="18" charset="0"/>
                        <a:ea typeface="+mj-ea"/>
                      </a:rPr>
                      <m:t>向量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组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j-ea"/>
                              </a:rPr>
                              <m:t>1,0,1,−1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2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j-ea"/>
                              </a:rPr>
                              <m:t>1,−2,1,1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𝑇</m:t>
                        </m:r>
                      </m:sup>
                    </m:sSup>
                    <m:r>
                      <a:rPr lang="en-US" altLang="zh-CN" sz="2400" b="0" i="0" dirty="0" smtClean="0"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 smtClean="0">
                                <a:latin typeface="Cambria Math" panose="02040503050406030204" pitchFamily="18" charset="0"/>
                                <a:ea typeface="+mj-ea"/>
                              </a:rPr>
                              <m:t>0,2,0,−2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latin typeface="Cambria Math" panose="02040503050406030204" pitchFamily="18" charset="0"/>
                            <a:ea typeface="+mj-ea"/>
                          </a:rPr>
                          <m:t>T</m:t>
                        </m:r>
                      </m:sup>
                    </m:sSup>
                  </m:oMath>
                </a14:m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694" y="1166374"/>
                <a:ext cx="8192371" cy="375872"/>
              </a:xfrm>
              <a:prstGeom prst="rect">
                <a:avLst/>
              </a:prstGeom>
              <a:blipFill rotWithShape="0">
                <a:blip r:embed="rId2"/>
                <a:stretch>
                  <a:fillRect l="-2307" t="-20968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1349159" y="3400087"/>
                <a:ext cx="29092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=[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]</m:t>
                      </m:r>
                    </m:oMath>
                  </m:oMathPara>
                </a14:m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159" y="3400087"/>
                <a:ext cx="290925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883" t="-1667" r="-3138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文本框 45"/>
          <p:cNvSpPr txBox="1"/>
          <p:nvPr/>
        </p:nvSpPr>
        <p:spPr>
          <a:xfrm>
            <a:off x="2226405" y="2191875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sz="2400" dirty="0">
              <a:latin typeface="Cambria Math" panose="02040503050406030204" pitchFamily="18" charset="0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1072694" y="1762855"/>
                <a:ext cx="70458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+mn-ea"/>
                          </a:rPr>
                          <m:t>4</m:t>
                        </m:r>
                      </m:sub>
                    </m:sSub>
                    <m:r>
                      <a:rPr lang="en-US" altLang="zh-CN" sz="2400" dirty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altLang="zh-CN" sz="2400" dirty="0">
                                <a:latin typeface="Cambria Math" panose="02040503050406030204" pitchFamily="18" charset="0"/>
                                <a:ea typeface="+mn-ea"/>
                              </a:rPr>
                              <m:t>0,2,1,3</m:t>
                            </m:r>
                          </m:e>
                        </m:d>
                      </m:e>
                      <m:sup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+mn-ea"/>
                          </a:rPr>
                          <m:t>𝑇</m:t>
                        </m:r>
                      </m:sup>
                    </m:sSup>
                    <m:r>
                      <a:rPr lang="en-US" altLang="zh-CN" sz="2400" dirty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+mn-ea"/>
                          </a:rPr>
                          <m:t>5</m:t>
                        </m:r>
                      </m:sub>
                    </m:sSub>
                    <m:r>
                      <a:rPr lang="en-US" altLang="zh-CN" sz="2400" dirty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altLang="zh-CN" sz="2400" dirty="0">
                                <a:latin typeface="Cambria Math" panose="02040503050406030204" pitchFamily="18" charset="0"/>
                                <a:ea typeface="+mn-ea"/>
                              </a:rPr>
                              <m:t>2,−6,0,−6</m:t>
                            </m:r>
                          </m:e>
                        </m:d>
                      </m:e>
                      <m:sup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+mn-ea"/>
                          </a:rPr>
                          <m:t>𝑇</m:t>
                        </m:r>
                      </m:sup>
                    </m:sSup>
                    <m:r>
                      <a:rPr lang="zh-CN" altLang="en-US" sz="2400" dirty="0">
                        <a:latin typeface="Cambria Math" panose="02040503050406030204" pitchFamily="18" charset="0"/>
                        <a:ea typeface="+mn-ea"/>
                      </a:rPr>
                      <m:t>的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秩和极大无关组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694" y="1762855"/>
                <a:ext cx="704584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25" t="-22951" r="-1644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1065934" y="2359074"/>
                <a:ext cx="61555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求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其他向量由该极大无关组线性表示的表达式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934" y="2359074"/>
                <a:ext cx="6155531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277" t="-24590" r="-1980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5292080" y="2904439"/>
                <a:ext cx="3526030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−2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   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−6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−2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   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j-ea"/>
                        </a:rPr>
                        <m:t>𝐵</m:t>
                      </m:r>
                    </m:oMath>
                  </m:oMathPara>
                </a14:m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2904439"/>
                <a:ext cx="3526030" cy="136062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箭头连接符 37"/>
          <p:cNvCxnSpPr>
            <a:endCxn id="36" idx="1"/>
          </p:cNvCxnSpPr>
          <p:nvPr/>
        </p:nvCxnSpPr>
        <p:spPr>
          <a:xfrm>
            <a:off x="4223627" y="3584754"/>
            <a:ext cx="10684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1402482" y="4464040"/>
                <a:ext cx="33855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最易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求得线性表示形式？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482" y="4464040"/>
                <a:ext cx="3385542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4144" t="-22951" r="-4685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1446116" y="4965642"/>
                <a:ext cx="6068264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b="0" dirty="0" smtClean="0">
                    <a:ea typeface="+mj-ea"/>
                  </a:rPr>
                  <a:t>任意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∈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ea typeface="+mj-ea"/>
                          </a:rPr>
                          <m:t>𝐑</m:t>
                        </m:r>
                      </m:e>
                      <m:sup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ea typeface="+mj-ea"/>
                          </a:rPr>
                          <m:t>𝟑</m:t>
                        </m:r>
                      </m:sup>
                    </m:sSup>
                    <m:r>
                      <a:rPr lang="zh-CN" altLang="en-US" sz="2400" i="1">
                        <a:latin typeface="Cambria Math" panose="02040503050406030204" pitchFamily="18" charset="0"/>
                        <a:ea typeface="+mj-ea"/>
                      </a:rPr>
                      <m:t>由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ea typeface="+mj-ea"/>
                      </a:rPr>
                      <m:t>向量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j-ea"/>
                      </a:rPr>
                      <m:t>组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𝑒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𝑒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𝑒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3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∈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ea typeface="+mj-ea"/>
                          </a:rPr>
                          <m:t>𝐑</m:t>
                        </m:r>
                      </m:e>
                      <m:sup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ea typeface="+mj-ea"/>
                          </a:rPr>
                          <m:t>𝟑</m:t>
                        </m:r>
                      </m:sup>
                    </m:sSup>
                    <m:r>
                      <a:rPr lang="zh-CN" altLang="en-US" sz="2400" i="1">
                        <a:latin typeface="Cambria Math" panose="02040503050406030204" pitchFamily="18" charset="0"/>
                        <a:ea typeface="+mj-ea"/>
                      </a:rPr>
                      <m:t>的</m:t>
                    </m:r>
                  </m:oMath>
                </a14:m>
                <a:r>
                  <a:rPr lang="zh-CN" altLang="en-US" sz="2400" dirty="0" smtClean="0">
                    <a:latin typeface="+mj-ea"/>
                    <a:ea typeface="+mj-ea"/>
                  </a:rPr>
                  <a:t>线性表示</a:t>
                </a:r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116" y="4965642"/>
                <a:ext cx="6068264" cy="377667"/>
              </a:xfrm>
              <a:prstGeom prst="rect">
                <a:avLst/>
              </a:prstGeom>
              <a:blipFill rotWithShape="0">
                <a:blip r:embed="rId8"/>
                <a:stretch>
                  <a:fillRect l="-3012" t="-22581" r="-2209" b="-483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1318297" y="5561861"/>
                <a:ext cx="4625625" cy="11738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𝑏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3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297" y="5561861"/>
                <a:ext cx="4625625" cy="117384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5943922" y="5964118"/>
                <a:ext cx="28657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922" y="5964118"/>
                <a:ext cx="2865785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638" r="-426"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圆角矩形 42"/>
          <p:cNvSpPr/>
          <p:nvPr/>
        </p:nvSpPr>
        <p:spPr>
          <a:xfrm rot="5400000">
            <a:off x="4912875" y="3438845"/>
            <a:ext cx="1378755" cy="36359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 rot="5400000">
            <a:off x="5483691" y="3476340"/>
            <a:ext cx="1378755" cy="36359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 rot="5400000">
            <a:off x="6527096" y="3460209"/>
            <a:ext cx="1378755" cy="36359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/>
              <p:cNvSpPr txBox="1"/>
              <p:nvPr/>
            </p:nvSpPr>
            <p:spPr>
              <a:xfrm>
                <a:off x="5406382" y="2522600"/>
                <a:ext cx="411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2400" b="1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6382" y="2522600"/>
                <a:ext cx="411908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17910" r="-7463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/>
              <p:cNvSpPr txBox="1"/>
              <p:nvPr/>
            </p:nvSpPr>
            <p:spPr>
              <a:xfrm>
                <a:off x="6005778" y="2508015"/>
                <a:ext cx="411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sz="2400" b="1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778" y="2508015"/>
                <a:ext cx="411908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16176" r="-5882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/>
              <p:cNvSpPr txBox="1"/>
              <p:nvPr/>
            </p:nvSpPr>
            <p:spPr>
              <a:xfrm>
                <a:off x="7049777" y="2498381"/>
                <a:ext cx="411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altLang="zh-CN" sz="2400" b="1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67" name="文本框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777" y="2498381"/>
                <a:ext cx="411908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16176" r="-5882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776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4" grpId="0"/>
      <p:bldP spid="36" grpId="0"/>
      <p:bldP spid="39" grpId="0"/>
      <p:bldP spid="40" grpId="0"/>
      <p:bldP spid="41" grpId="0"/>
      <p:bldP spid="42" grpId="0"/>
      <p:bldP spid="43" grpId="0" animBg="1"/>
      <p:bldP spid="44" grpId="0" animBg="1"/>
      <p:bldP spid="47" grpId="0" animBg="1"/>
      <p:bldP spid="55" grpId="0"/>
      <p:bldP spid="57" grpId="0"/>
      <p:bldP spid="6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74062" y="663227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4.3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矩阵的秩在向量组中的应用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16916" y="1110189"/>
            <a:ext cx="11849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+mn-ea"/>
              </a:rPr>
              <a:t>4-9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：</a:t>
            </a:r>
            <a:endParaRPr lang="en-US" altLang="zh-CN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1072694" y="1166374"/>
                <a:ext cx="8192371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dirty="0" smtClean="0">
                    <a:ea typeface="+mj-ea"/>
                  </a:rPr>
                  <a:t>求</a:t>
                </a:r>
                <a14:m>
                  <m:oMath xmlns:m="http://schemas.openxmlformats.org/officeDocument/2006/math">
                    <m:r>
                      <a:rPr lang="zh-CN" altLang="en-US" sz="2400" b="0" i="1" dirty="0" smtClean="0">
                        <a:latin typeface="Cambria Math" panose="02040503050406030204" pitchFamily="18" charset="0"/>
                        <a:ea typeface="+mj-ea"/>
                      </a:rPr>
                      <m:t>向量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组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j-ea"/>
                              </a:rPr>
                              <m:t>1,0,1,−1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2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j-ea"/>
                              </a:rPr>
                              <m:t>1,−2,1,1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𝑇</m:t>
                        </m:r>
                      </m:sup>
                    </m:sSup>
                    <m:r>
                      <a:rPr lang="en-US" altLang="zh-CN" sz="2400" b="0" i="0" dirty="0" smtClean="0"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 smtClean="0">
                                <a:latin typeface="Cambria Math" panose="02040503050406030204" pitchFamily="18" charset="0"/>
                                <a:ea typeface="+mj-ea"/>
                              </a:rPr>
                              <m:t>0,2,0,−2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latin typeface="Cambria Math" panose="02040503050406030204" pitchFamily="18" charset="0"/>
                            <a:ea typeface="+mj-ea"/>
                          </a:rPr>
                          <m:t>T</m:t>
                        </m:r>
                      </m:sup>
                    </m:sSup>
                  </m:oMath>
                </a14:m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694" y="1166374"/>
                <a:ext cx="8192371" cy="375872"/>
              </a:xfrm>
              <a:prstGeom prst="rect">
                <a:avLst/>
              </a:prstGeom>
              <a:blipFill rotWithShape="0">
                <a:blip r:embed="rId2"/>
                <a:stretch>
                  <a:fillRect l="-2307" t="-20968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1314369" y="3360596"/>
                <a:ext cx="29092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=[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]</m:t>
                      </m:r>
                    </m:oMath>
                  </m:oMathPara>
                </a14:m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369" y="3360596"/>
                <a:ext cx="290925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096" t="-1639" r="-3145" b="-32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文本框 45"/>
          <p:cNvSpPr txBox="1"/>
          <p:nvPr/>
        </p:nvSpPr>
        <p:spPr>
          <a:xfrm>
            <a:off x="2226405" y="2191875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sz="2400" dirty="0">
              <a:latin typeface="Cambria Math" panose="02040503050406030204" pitchFamily="18" charset="0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1072694" y="1762855"/>
                <a:ext cx="70458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+mn-ea"/>
                          </a:rPr>
                          <m:t>4</m:t>
                        </m:r>
                      </m:sub>
                    </m:sSub>
                    <m:r>
                      <a:rPr lang="en-US" altLang="zh-CN" sz="2400" dirty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altLang="zh-CN" sz="2400" dirty="0">
                                <a:latin typeface="Cambria Math" panose="02040503050406030204" pitchFamily="18" charset="0"/>
                                <a:ea typeface="+mn-ea"/>
                              </a:rPr>
                              <m:t>0,2,1,3</m:t>
                            </m:r>
                          </m:e>
                        </m:d>
                      </m:e>
                      <m:sup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+mn-ea"/>
                          </a:rPr>
                          <m:t>𝑇</m:t>
                        </m:r>
                      </m:sup>
                    </m:sSup>
                    <m:r>
                      <a:rPr lang="en-US" altLang="zh-CN" sz="2400" dirty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+mn-ea"/>
                          </a:rPr>
                          <m:t>5</m:t>
                        </m:r>
                      </m:sub>
                    </m:sSub>
                    <m:r>
                      <a:rPr lang="en-US" altLang="zh-CN" sz="2400" dirty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altLang="zh-CN" sz="2400" dirty="0">
                                <a:latin typeface="Cambria Math" panose="02040503050406030204" pitchFamily="18" charset="0"/>
                                <a:ea typeface="+mn-ea"/>
                              </a:rPr>
                              <m:t>2,−6,0,−6</m:t>
                            </m:r>
                          </m:e>
                        </m:d>
                      </m:e>
                      <m:sup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+mn-ea"/>
                          </a:rPr>
                          <m:t>𝑇</m:t>
                        </m:r>
                      </m:sup>
                    </m:sSup>
                    <m:r>
                      <a:rPr lang="zh-CN" altLang="en-US" sz="2400" dirty="0">
                        <a:latin typeface="Cambria Math" panose="02040503050406030204" pitchFamily="18" charset="0"/>
                        <a:ea typeface="+mn-ea"/>
                      </a:rPr>
                      <m:t>的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秩和极大无关组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694" y="1762855"/>
                <a:ext cx="704584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25" t="-22951" r="-1644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1065934" y="2359074"/>
                <a:ext cx="61555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求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其他向量由该极大无关组线性表示的表达式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934" y="2359074"/>
                <a:ext cx="6155531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277" t="-24590" r="-1980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5292080" y="2904439"/>
                <a:ext cx="3526030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−2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   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−6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−2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   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j-ea"/>
                        </a:rPr>
                        <m:t>𝐵</m:t>
                      </m:r>
                    </m:oMath>
                  </m:oMathPara>
                </a14:m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2904439"/>
                <a:ext cx="3526030" cy="136062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箭头连接符 37"/>
          <p:cNvCxnSpPr>
            <a:endCxn id="36" idx="1"/>
          </p:cNvCxnSpPr>
          <p:nvPr/>
        </p:nvCxnSpPr>
        <p:spPr>
          <a:xfrm>
            <a:off x="4223627" y="3584754"/>
            <a:ext cx="10684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5910471" y="5627261"/>
                <a:ext cx="1875706" cy="376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3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∈</m:t>
                      </m:r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  <a:ea typeface="+mj-ea"/>
                            </a:rPr>
                            <m:t>𝐑</m:t>
                          </m:r>
                        </m:e>
                        <m:sup>
                          <m:r>
                            <a:rPr lang="en-US" altLang="zh-CN" sz="2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471" y="5627261"/>
                <a:ext cx="1875706" cy="376642"/>
              </a:xfrm>
              <a:prstGeom prst="rect">
                <a:avLst/>
              </a:prstGeom>
              <a:blipFill rotWithShape="0">
                <a:blip r:embed="rId7"/>
                <a:stretch>
                  <a:fillRect l="-1629" t="-3226" r="-1303"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圆角矩形 42"/>
          <p:cNvSpPr/>
          <p:nvPr/>
        </p:nvSpPr>
        <p:spPr>
          <a:xfrm rot="5400000">
            <a:off x="4912875" y="3438845"/>
            <a:ext cx="1378755" cy="36359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 rot="5400000">
            <a:off x="5483691" y="3476340"/>
            <a:ext cx="1378755" cy="36359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 rot="5400000">
            <a:off x="6527096" y="3460209"/>
            <a:ext cx="1378755" cy="36359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/>
              <p:cNvSpPr txBox="1"/>
              <p:nvPr/>
            </p:nvSpPr>
            <p:spPr>
              <a:xfrm>
                <a:off x="5406382" y="2522600"/>
                <a:ext cx="411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2400" b="1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6382" y="2522600"/>
                <a:ext cx="411908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7910" r="-7463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/>
              <p:cNvSpPr txBox="1"/>
              <p:nvPr/>
            </p:nvSpPr>
            <p:spPr>
              <a:xfrm>
                <a:off x="6005778" y="2508015"/>
                <a:ext cx="411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sz="2400" b="1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778" y="2508015"/>
                <a:ext cx="411908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6176" r="-5882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/>
              <p:cNvSpPr txBox="1"/>
              <p:nvPr/>
            </p:nvSpPr>
            <p:spPr>
              <a:xfrm>
                <a:off x="7049777" y="2498381"/>
                <a:ext cx="411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altLang="zh-CN" sz="2400" b="1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67" name="文本框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777" y="2498381"/>
                <a:ext cx="411908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6176" r="-5882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下箭头 4"/>
          <p:cNvSpPr/>
          <p:nvPr/>
        </p:nvSpPr>
        <p:spPr>
          <a:xfrm>
            <a:off x="6588224" y="4581128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2225498" y="4731451"/>
            <a:ext cx="4578750" cy="369332"/>
            <a:chOff x="508006" y="4701000"/>
            <a:chExt cx="457875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508006" y="4701000"/>
                  <a:ext cx="4578750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  <a:ea typeface="+mn-ea"/>
                        </a:rPr>
                        <m:t>行</m:t>
                      </m:r>
                    </m:oMath>
                  </a14:m>
                  <a:r>
                    <a:rPr lang="zh-CN" altLang="en-US" sz="2400" dirty="0" smtClean="0">
                      <a:latin typeface="Cambria Math" panose="02040503050406030204" pitchFamily="18" charset="0"/>
                      <a:ea typeface="+mn-ea"/>
                    </a:rPr>
                    <a:t>阶梯</a:t>
                  </a:r>
                  <a:r>
                    <a:rPr lang="zh-CN" altLang="en-US" sz="2400" smtClean="0">
                      <a:latin typeface="Cambria Math" panose="02040503050406030204" pitchFamily="18" charset="0"/>
                      <a:ea typeface="+mn-ea"/>
                    </a:rPr>
                    <a:t>阵                     </a:t>
                  </a:r>
                  <a:r>
                    <a:rPr lang="zh-CN" altLang="en-US" sz="2400" dirty="0" smtClean="0">
                      <a:latin typeface="Cambria Math" panose="02040503050406030204" pitchFamily="18" charset="0"/>
                      <a:ea typeface="+mn-ea"/>
                    </a:rPr>
                    <a:t>行最简形</a:t>
                  </a:r>
                  <a:endParaRPr lang="zh-CN" altLang="en-US" sz="2400" dirty="0">
                    <a:latin typeface="Cambria Math" panose="02040503050406030204" pitchFamily="18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006" y="4701000"/>
                  <a:ext cx="4578750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929" t="-22951" b="-5082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直接箭头连接符 25"/>
            <p:cNvCxnSpPr/>
            <p:nvPr/>
          </p:nvCxnSpPr>
          <p:spPr>
            <a:xfrm>
              <a:off x="1846396" y="4910717"/>
              <a:ext cx="10684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827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圆角矩形 43"/>
          <p:cNvSpPr/>
          <p:nvPr/>
        </p:nvSpPr>
        <p:spPr>
          <a:xfrm rot="5400000">
            <a:off x="7400355" y="3392585"/>
            <a:ext cx="1378755" cy="363595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66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7917520" y="4258118"/>
                <a:ext cx="392672" cy="369332"/>
              </a:xfrm>
              <a:prstGeom prst="rect">
                <a:avLst/>
              </a:prstGeom>
              <a:noFill/>
              <a:ln>
                <a:solidFill>
                  <a:srgbClr val="0066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altLang="zh-CN" sz="2400" b="1" dirty="0" smtClean="0">
                  <a:solidFill>
                    <a:srgbClr val="0066FF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7520" y="4258118"/>
                <a:ext cx="392672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6061" r="-4545" b="-12903"/>
                </a:stretch>
              </a:blipFill>
              <a:ln>
                <a:solidFill>
                  <a:srgbClr val="0066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圆角矩形 41"/>
          <p:cNvSpPr/>
          <p:nvPr/>
        </p:nvSpPr>
        <p:spPr>
          <a:xfrm rot="5400000">
            <a:off x="6235146" y="3420106"/>
            <a:ext cx="1378755" cy="363595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66FF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2771800" y="1797815"/>
            <a:ext cx="432048" cy="432048"/>
          </a:xfrm>
          <a:prstGeom prst="ellips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1738660" y="1384822"/>
            <a:ext cx="432048" cy="432048"/>
          </a:xfrm>
          <a:prstGeom prst="ellips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1139560" y="1087555"/>
            <a:ext cx="432048" cy="432048"/>
          </a:xfrm>
          <a:prstGeom prst="ellips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74062" y="663227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4.3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矩阵的秩在向量组中的应用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467544" y="1087555"/>
                <a:ext cx="3526030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𝐵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−2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   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−6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−2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   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087555"/>
                <a:ext cx="3526030" cy="13606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/>
          <p:cNvGrpSpPr/>
          <p:nvPr/>
        </p:nvGrpSpPr>
        <p:grpSpPr>
          <a:xfrm>
            <a:off x="4034649" y="1201952"/>
            <a:ext cx="885505" cy="602268"/>
            <a:chOff x="2076060" y="3470647"/>
            <a:chExt cx="1572714" cy="791281"/>
          </a:xfrm>
        </p:grpSpPr>
        <p:cxnSp>
          <p:nvCxnSpPr>
            <p:cNvPr id="13" name="直接连接符 12"/>
            <p:cNvCxnSpPr/>
            <p:nvPr/>
          </p:nvCxnSpPr>
          <p:spPr>
            <a:xfrm flipV="1">
              <a:off x="2076060" y="4254374"/>
              <a:ext cx="1572714" cy="7554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2237586" y="3470647"/>
                  <a:ext cx="882589" cy="68986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−2</m:t>
                            </m:r>
                          </m:den>
                        </m:f>
                      </m:oMath>
                    </m:oMathPara>
                  </a14:m>
                  <a:endParaRPr lang="zh-CN" altLang="en-US" sz="20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7586" y="3470647"/>
                  <a:ext cx="882589" cy="68986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4961229" y="1058367"/>
                <a:ext cx="3239412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  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   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  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  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   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   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−2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0   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   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229" y="1058367"/>
                <a:ext cx="3239412" cy="136062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/>
          <p:cNvGrpSpPr/>
          <p:nvPr/>
        </p:nvGrpSpPr>
        <p:grpSpPr>
          <a:xfrm>
            <a:off x="3106" y="3212976"/>
            <a:ext cx="1193113" cy="376471"/>
            <a:chOff x="1796292" y="3767307"/>
            <a:chExt cx="2119047" cy="494621"/>
          </a:xfrm>
        </p:grpSpPr>
        <p:cxnSp>
          <p:nvCxnSpPr>
            <p:cNvPr id="19" name="直接连接符 18"/>
            <p:cNvCxnSpPr/>
            <p:nvPr/>
          </p:nvCxnSpPr>
          <p:spPr>
            <a:xfrm flipV="1">
              <a:off x="2076060" y="4254374"/>
              <a:ext cx="1572714" cy="7554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1796292" y="3767307"/>
                  <a:ext cx="2119047" cy="40436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6292" y="3767307"/>
                  <a:ext cx="2119047" cy="40436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56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1046131" y="2880674"/>
                <a:ext cx="3441391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  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   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  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  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   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   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    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−2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0   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     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131" y="2880674"/>
                <a:ext cx="3441391" cy="136062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组合 21"/>
          <p:cNvGrpSpPr/>
          <p:nvPr/>
        </p:nvGrpSpPr>
        <p:grpSpPr>
          <a:xfrm>
            <a:off x="4337434" y="3180633"/>
            <a:ext cx="1204690" cy="678498"/>
            <a:chOff x="5724128" y="3822021"/>
            <a:chExt cx="1204690" cy="678498"/>
          </a:xfrm>
        </p:grpSpPr>
        <p:grpSp>
          <p:nvGrpSpPr>
            <p:cNvPr id="23" name="组合 22"/>
            <p:cNvGrpSpPr/>
            <p:nvPr/>
          </p:nvGrpSpPr>
          <p:grpSpPr>
            <a:xfrm>
              <a:off x="5724128" y="3822021"/>
              <a:ext cx="1193113" cy="376471"/>
              <a:chOff x="1796292" y="3767307"/>
              <a:chExt cx="2119047" cy="494621"/>
            </a:xfrm>
          </p:grpSpPr>
          <p:cxnSp>
            <p:nvCxnSpPr>
              <p:cNvPr id="25" name="直接连接符 24"/>
              <p:cNvCxnSpPr/>
              <p:nvPr/>
            </p:nvCxnSpPr>
            <p:spPr>
              <a:xfrm flipV="1">
                <a:off x="2076060" y="4254374"/>
                <a:ext cx="1572714" cy="7554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本框 25"/>
                  <p:cNvSpPr txBox="1"/>
                  <p:nvPr/>
                </p:nvSpPr>
                <p:spPr>
                  <a:xfrm>
                    <a:off x="1796292" y="3767307"/>
                    <a:ext cx="2119047" cy="40436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dirty="0">
                      <a:latin typeface="+mn-ea"/>
                      <a:ea typeface="+mn-ea"/>
                    </a:endParaRPr>
                  </a:p>
                </p:txBody>
              </p:sp>
            </mc:Choice>
            <mc:Fallback xmlns="">
              <p:sp>
                <p:nvSpPr>
                  <p:cNvPr id="26" name="文本框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6292" y="3767307"/>
                    <a:ext cx="2119047" cy="404368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16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/>
                <p:cNvSpPr txBox="1"/>
                <p:nvPr/>
              </p:nvSpPr>
              <p:spPr>
                <a:xfrm>
                  <a:off x="5735705" y="4192742"/>
                  <a:ext cx="1193113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5705" y="4192742"/>
                  <a:ext cx="1193113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5393936" y="2859490"/>
                <a:ext cx="3648306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  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   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  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  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   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   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    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−2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0   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   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𝐶</m:t>
                      </m:r>
                    </m:oMath>
                  </m:oMathPara>
                </a14:m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936" y="2859490"/>
                <a:ext cx="3648306" cy="136062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圆角矩形 30"/>
          <p:cNvSpPr/>
          <p:nvPr/>
        </p:nvSpPr>
        <p:spPr>
          <a:xfrm rot="5400000">
            <a:off x="5073741" y="3393635"/>
            <a:ext cx="1413811" cy="36359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 rot="5400000">
            <a:off x="5652003" y="3411163"/>
            <a:ext cx="1378755" cy="36359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 rot="5400000">
            <a:off x="6695408" y="3395032"/>
            <a:ext cx="1378755" cy="36359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5574694" y="2457423"/>
                <a:ext cx="3926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2400" b="1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694" y="2457423"/>
                <a:ext cx="392672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9231" r="-6154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6174090" y="2442838"/>
                <a:ext cx="3926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sz="2400" b="1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090" y="2442838"/>
                <a:ext cx="392672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9375" r="-7813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7218089" y="2433204"/>
                <a:ext cx="3926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altLang="zh-CN" sz="2400" b="1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089" y="2433204"/>
                <a:ext cx="392672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9375" r="-7813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5569772" y="4291281"/>
                <a:ext cx="3798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2400" b="1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772" y="4291281"/>
                <a:ext cx="379848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9677" r="-8065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6169168" y="4276696"/>
                <a:ext cx="3926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sz="2400" b="1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9168" y="4276696"/>
                <a:ext cx="392672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7813" r="-6250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7213167" y="4267062"/>
                <a:ext cx="3926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altLang="zh-CN" sz="2400" b="1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3167" y="4267062"/>
                <a:ext cx="392672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7692" r="-4615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6752311" y="4285639"/>
                <a:ext cx="392672" cy="369332"/>
              </a:xfrm>
              <a:prstGeom prst="rect">
                <a:avLst/>
              </a:prstGeom>
              <a:noFill/>
              <a:ln>
                <a:solidFill>
                  <a:srgbClr val="0066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altLang="zh-CN" sz="2400" b="1" dirty="0" smtClean="0">
                  <a:solidFill>
                    <a:srgbClr val="0066FF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311" y="4285639"/>
                <a:ext cx="392672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6061" r="-4545" b="-11111"/>
                </a:stretch>
              </a:blipFill>
              <a:ln>
                <a:solidFill>
                  <a:srgbClr val="0066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1085543" y="5195062"/>
                <a:ext cx="16645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3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543" y="5195062"/>
                <a:ext cx="1664558" cy="369332"/>
              </a:xfrm>
              <a:prstGeom prst="rect">
                <a:avLst/>
              </a:prstGeom>
              <a:blipFill rotWithShape="0">
                <a:blip r:embed="rId18"/>
                <a:stretch>
                  <a:fillRect l="-1465" r="-1099"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>
                <a:off x="1069296" y="5859530"/>
                <a:ext cx="24767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5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−2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296" y="5859530"/>
                <a:ext cx="2476704" cy="369332"/>
              </a:xfrm>
              <a:prstGeom prst="rect">
                <a:avLst/>
              </a:prstGeom>
              <a:blipFill rotWithShape="0">
                <a:blip r:embed="rId19"/>
                <a:stretch>
                  <a:fillRect l="-983" r="-491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右箭头 4"/>
          <p:cNvSpPr/>
          <p:nvPr/>
        </p:nvSpPr>
        <p:spPr>
          <a:xfrm>
            <a:off x="3533815" y="5350334"/>
            <a:ext cx="1584176" cy="428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5779777" y="5126418"/>
                <a:ext cx="1778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3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777" y="5126418"/>
                <a:ext cx="1778436" cy="369332"/>
              </a:xfrm>
              <a:prstGeom prst="rect">
                <a:avLst/>
              </a:prstGeom>
              <a:blipFill rotWithShape="0">
                <a:blip r:embed="rId20"/>
                <a:stretch>
                  <a:fillRect l="-1370" r="-685"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5763530" y="5759949"/>
                <a:ext cx="26285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5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−2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530" y="5759949"/>
                <a:ext cx="2628540" cy="369332"/>
              </a:xfrm>
              <a:prstGeom prst="rect">
                <a:avLst/>
              </a:prstGeom>
              <a:blipFill rotWithShape="0">
                <a:blip r:embed="rId21"/>
                <a:stretch>
                  <a:fillRect l="-926" r="-231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 49"/>
          <p:cNvSpPr/>
          <p:nvPr/>
        </p:nvSpPr>
        <p:spPr>
          <a:xfrm>
            <a:off x="3666807" y="5001372"/>
            <a:ext cx="10182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FF0000"/>
                </a:solidFill>
                <a:latin typeface="+mn-ea"/>
                <a:ea typeface="+mn-ea"/>
              </a:rPr>
              <a:t>推论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  <a:ea typeface="+mn-ea"/>
              </a:rPr>
              <a:t>4-3</a:t>
            </a:r>
            <a:endParaRPr lang="zh-CN" altLang="en-US" sz="20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2831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2" grpId="0" animBg="1"/>
      <p:bldP spid="27" grpId="0" animBg="1"/>
      <p:bldP spid="28" grpId="0" animBg="1"/>
      <p:bldP spid="29" grpId="0" animBg="1"/>
      <p:bldP spid="15" grpId="0"/>
      <p:bldP spid="21" grpId="0"/>
      <p:bldP spid="30" grpId="0"/>
      <p:bldP spid="31" grpId="0" animBg="1"/>
      <p:bldP spid="32" grpId="0" animBg="1"/>
      <p:bldP spid="34" grpId="0" animBg="1"/>
      <p:bldP spid="35" grpId="0"/>
      <p:bldP spid="37" grpId="0"/>
      <p:bldP spid="38" grpId="0"/>
      <p:bldP spid="39" grpId="0"/>
      <p:bldP spid="40" grpId="0"/>
      <p:bldP spid="41" grpId="0"/>
      <p:bldP spid="43" grpId="0" animBg="1"/>
      <p:bldP spid="46" grpId="0"/>
      <p:bldP spid="47" grpId="0"/>
      <p:bldP spid="5" grpId="0" animBg="1"/>
      <p:bldP spid="48" grpId="0"/>
      <p:bldP spid="49" grpId="0"/>
      <p:bldP spid="5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544" y="4088111"/>
            <a:ext cx="2305589" cy="2881986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1445629" y="2420888"/>
            <a:ext cx="7279807" cy="243925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74062" y="663227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4.3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矩阵的秩在向量组中的应用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883805" y="2532416"/>
            <a:ext cx="6565900" cy="6463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ea typeface="+mj-ea"/>
              </a:rPr>
              <a:t>秩：化</a:t>
            </a:r>
            <a:r>
              <a:rPr lang="zh-CN" altLang="en-US" sz="2800" b="1" dirty="0" smtClean="0">
                <a:solidFill>
                  <a:srgbClr val="FF33CC"/>
                </a:solidFill>
                <a:ea typeface="+mj-ea"/>
              </a:rPr>
              <a:t>行阶梯阵</a:t>
            </a:r>
            <a:r>
              <a:rPr lang="zh-CN" altLang="en-US" sz="2800" dirty="0" smtClean="0">
                <a:ea typeface="+mj-ea"/>
              </a:rPr>
              <a:t>（初等变换可行可列）</a:t>
            </a:r>
            <a:endParaRPr lang="en-US" altLang="zh-CN" sz="2800" b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83568" y="1431574"/>
            <a:ext cx="1129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600" b="1" dirty="0" smtClean="0">
                <a:solidFill>
                  <a:srgbClr val="0066FF"/>
                </a:solidFill>
                <a:ea typeface="+mj-ea"/>
              </a:rPr>
              <a:t>总结</a:t>
            </a:r>
            <a:r>
              <a:rPr lang="en-US" altLang="zh-CN" sz="3600" b="1" dirty="0" smtClean="0">
                <a:solidFill>
                  <a:srgbClr val="0066FF"/>
                </a:solidFill>
                <a:ea typeface="+mj-ea"/>
              </a:rPr>
              <a:t>:</a:t>
            </a:r>
            <a:endParaRPr lang="en-US" altLang="zh-CN" sz="3600" b="1" dirty="0" smtClean="0">
              <a:solidFill>
                <a:srgbClr val="0066FF"/>
              </a:solidFill>
              <a:latin typeface="+mj-ea"/>
              <a:ea typeface="+mj-ea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1877708" y="3289717"/>
            <a:ext cx="6764672" cy="6463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ea typeface="+mj-ea"/>
              </a:rPr>
              <a:t>极大无关组： 化</a:t>
            </a:r>
            <a:r>
              <a:rPr lang="zh-CN" altLang="en-US" sz="2800" b="1" dirty="0" smtClean="0">
                <a:solidFill>
                  <a:srgbClr val="FF33CC"/>
                </a:solidFill>
                <a:ea typeface="+mj-ea"/>
              </a:rPr>
              <a:t>行阶梯阵</a:t>
            </a:r>
            <a:r>
              <a:rPr lang="zh-CN" altLang="en-US" sz="2800" dirty="0" smtClean="0">
                <a:ea typeface="+mj-ea"/>
              </a:rPr>
              <a:t> （仅</a:t>
            </a:r>
            <a:r>
              <a:rPr lang="zh-CN" altLang="en-US" sz="2800" b="1" dirty="0" smtClean="0">
                <a:solidFill>
                  <a:srgbClr val="FF0000"/>
                </a:solidFill>
                <a:ea typeface="+mj-ea"/>
              </a:rPr>
              <a:t>行</a:t>
            </a:r>
            <a:r>
              <a:rPr lang="zh-CN" altLang="en-US" sz="2800" dirty="0" smtClean="0">
                <a:ea typeface="+mj-ea"/>
              </a:rPr>
              <a:t>变换）</a:t>
            </a:r>
            <a:endParaRPr lang="en-US" altLang="zh-CN" sz="2800" b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877708" y="4115011"/>
            <a:ext cx="6306214" cy="6463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ea typeface="+mj-ea"/>
              </a:rPr>
              <a:t>线性表示： 化</a:t>
            </a:r>
            <a:r>
              <a:rPr lang="zh-CN" altLang="en-US" sz="2800" b="1" dirty="0" smtClean="0">
                <a:solidFill>
                  <a:srgbClr val="FF33CC"/>
                </a:solidFill>
                <a:ea typeface="+mj-ea"/>
              </a:rPr>
              <a:t>行最简形</a:t>
            </a:r>
            <a:r>
              <a:rPr lang="zh-CN" altLang="en-US" sz="2800" dirty="0" smtClean="0">
                <a:ea typeface="+mj-ea"/>
              </a:rPr>
              <a:t>（仅</a:t>
            </a:r>
            <a:r>
              <a:rPr lang="zh-CN" altLang="en-US" sz="2800" b="1" dirty="0" smtClean="0">
                <a:solidFill>
                  <a:srgbClr val="FF0000"/>
                </a:solidFill>
                <a:ea typeface="+mj-ea"/>
              </a:rPr>
              <a:t>行</a:t>
            </a:r>
            <a:r>
              <a:rPr lang="zh-CN" altLang="en-US" sz="2800" dirty="0" smtClean="0">
                <a:ea typeface="+mj-ea"/>
              </a:rPr>
              <a:t>变换）</a:t>
            </a:r>
            <a:endParaRPr lang="en-US" altLang="zh-CN" sz="2800" b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140535" y="5405809"/>
            <a:ext cx="3893695" cy="6463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ea typeface="+mj-ea"/>
              </a:rPr>
              <a:t>练习：习题</a:t>
            </a:r>
            <a:r>
              <a:rPr lang="en-US" altLang="zh-CN" sz="2800" dirty="0" smtClean="0">
                <a:ea typeface="+mj-ea"/>
              </a:rPr>
              <a:t>4-3 </a:t>
            </a:r>
            <a:r>
              <a:rPr lang="zh-CN" altLang="en-US" sz="2800" dirty="0" smtClean="0">
                <a:ea typeface="+mj-ea"/>
              </a:rPr>
              <a:t>：</a:t>
            </a:r>
            <a:r>
              <a:rPr lang="en-US" altLang="zh-CN" sz="2800" dirty="0" smtClean="0">
                <a:ea typeface="+mj-ea"/>
              </a:rPr>
              <a:t>2</a:t>
            </a:r>
            <a:r>
              <a:rPr lang="zh-CN" altLang="en-US" sz="2800" dirty="0" smtClean="0">
                <a:ea typeface="+mj-ea"/>
              </a:rPr>
              <a:t>（</a:t>
            </a:r>
            <a:r>
              <a:rPr lang="en-US" altLang="zh-CN" sz="2800" dirty="0" smtClean="0">
                <a:ea typeface="+mj-ea"/>
              </a:rPr>
              <a:t>2</a:t>
            </a:r>
            <a:r>
              <a:rPr lang="zh-CN" altLang="en-US" sz="2800" dirty="0" smtClean="0">
                <a:ea typeface="+mj-ea"/>
              </a:rPr>
              <a:t>）</a:t>
            </a:r>
            <a:endParaRPr lang="en-US" altLang="zh-CN" sz="2800" b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6855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6" grpId="0"/>
      <p:bldP spid="75" grpId="0"/>
      <p:bldP spid="76" grpId="0"/>
      <p:bldP spid="35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2123728" y="3068960"/>
            <a:ext cx="4896544" cy="792088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 kern="1200" cap="all" spc="100">
                <a:solidFill>
                  <a:srgbClr val="0D0D0D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三     等价向量组</a:t>
            </a:r>
          </a:p>
        </p:txBody>
      </p:sp>
    </p:spTree>
    <p:extLst>
      <p:ext uri="{BB962C8B-B14F-4D97-AF65-F5344CB8AC3E}">
        <p14:creationId xmlns:p14="http://schemas.microsoft.com/office/powerpoint/2010/main" val="264229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853304" y="2532584"/>
                <a:ext cx="78561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若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向量组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I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𝒃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𝒃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𝒃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𝒏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中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的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+mn-ea"/>
                  </a:rPr>
                  <a:t>每个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向量都可由向量组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II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：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04" y="2532584"/>
                <a:ext cx="7856125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2250" t="-27869" r="-1474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44" y="4408022"/>
            <a:ext cx="2384575" cy="2420888"/>
          </a:xfrm>
          <a:prstGeom prst="rect">
            <a:avLst/>
          </a:prstGeom>
        </p:spPr>
      </p:pic>
      <p:grpSp>
        <p:nvGrpSpPr>
          <p:cNvPr id="23" name="组合 9"/>
          <p:cNvGrpSpPr>
            <a:grpSpLocks/>
          </p:cNvGrpSpPr>
          <p:nvPr/>
        </p:nvGrpSpPr>
        <p:grpSpPr bwMode="auto">
          <a:xfrm>
            <a:off x="395536" y="1689375"/>
            <a:ext cx="8408792" cy="2687690"/>
            <a:chOff x="626531" y="1574543"/>
            <a:chExt cx="7621760" cy="2379453"/>
          </a:xfrm>
          <a:noFill/>
        </p:grpSpPr>
        <p:sp>
          <p:nvSpPr>
            <p:cNvPr id="24" name="圆角矩形 23"/>
            <p:cNvSpPr/>
            <p:nvPr/>
          </p:nvSpPr>
          <p:spPr>
            <a:xfrm>
              <a:off x="626531" y="1922232"/>
              <a:ext cx="7621760" cy="2031764"/>
            </a:xfrm>
            <a:prstGeom prst="round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/>
            </a:p>
          </p:txBody>
        </p:sp>
        <p:sp>
          <p:nvSpPr>
            <p:cNvPr id="25" name="流程图: 终止 24"/>
            <p:cNvSpPr/>
            <p:nvPr/>
          </p:nvSpPr>
          <p:spPr>
            <a:xfrm>
              <a:off x="1177716" y="1574543"/>
              <a:ext cx="1928825" cy="499472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</a:rPr>
                <a:t>定义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4-8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415879" y="3068576"/>
                <a:ext cx="78897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线性表示，则称</a:t>
                </a:r>
                <a:r>
                  <a:rPr lang="zh-CN" altLang="en-US" sz="2400" dirty="0">
                    <a:latin typeface="Cambria Math" panose="02040503050406030204" pitchFamily="18" charset="0"/>
                    <a:ea typeface="+mn-ea"/>
                  </a:rPr>
                  <a:t>向量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组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I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可由向量组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II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+mn-ea"/>
                  </a:rPr>
                  <a:t>线性表示</a:t>
                </a:r>
                <a:endParaRPr lang="zh-CN" altLang="en-US" sz="2400" b="1" dirty="0">
                  <a:solidFill>
                    <a:srgbClr val="FF0000"/>
                  </a:solidFill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79" y="3068576"/>
                <a:ext cx="7889789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005" t="-27869" r="-1623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4.3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矩阵的秩在向量组中的应用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853304" y="3796307"/>
                <a:ext cx="753848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  <a:ea typeface="+mn-ea"/>
                      </a:rPr>
                      <m:t>若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  <a:ea typeface="+mn-ea"/>
                  </a:rPr>
                  <a:t>向量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组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I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与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II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能相互线性表示，则称两个向量组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+mn-ea"/>
                  </a:rPr>
                  <a:t>等价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+mn-ea"/>
                  </a:rPr>
                  <a:t>.</a:t>
                </a:r>
                <a:endParaRPr lang="zh-CN" altLang="en-US" sz="2400" b="1" dirty="0">
                  <a:solidFill>
                    <a:srgbClr val="FF0000"/>
                  </a:solidFill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04" y="3796307"/>
                <a:ext cx="753848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344" t="-30000" r="-808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984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9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23528" y="3068960"/>
            <a:ext cx="8424936" cy="114300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 kern="1200" cap="all" spc="100">
                <a:solidFill>
                  <a:srgbClr val="0D0D0D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一     判定向量组的线性相关性</a:t>
            </a:r>
          </a:p>
        </p:txBody>
      </p:sp>
    </p:spTree>
    <p:extLst>
      <p:ext uri="{BB962C8B-B14F-4D97-AF65-F5344CB8AC3E}">
        <p14:creationId xmlns:p14="http://schemas.microsoft.com/office/powerpoint/2010/main" val="277416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44" y="4408022"/>
            <a:ext cx="2384575" cy="24208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143508" y="1457664"/>
                <a:ext cx="6732748" cy="468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latin typeface="Cambria Math" panose="02040503050406030204" pitchFamily="18" charset="0"/>
                          <a:ea typeface="+mn-ea"/>
                        </a:rPr>
                        <m:t>向量组</m:t>
                      </m:r>
                      <m:r>
                        <m:rPr>
                          <m:sty m:val="p"/>
                        </m:rPr>
                        <a:rPr lang="en-US" altLang="zh-CN" sz="2400" b="1" i="1">
                          <a:latin typeface="Cambria Math" panose="02040503050406030204" pitchFamily="18" charset="0"/>
                          <a:ea typeface="+mn-ea"/>
                        </a:rPr>
                        <m:t>I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  <a:ea typeface="+mn-ea"/>
                        </a:rPr>
                        <m:t>：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1,0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, 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, 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𝟑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1,2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US" altLang="zh-CN" sz="24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08" y="1457664"/>
                <a:ext cx="6732748" cy="468205"/>
              </a:xfrm>
              <a:prstGeom prst="rect">
                <a:avLst/>
              </a:prstGeom>
              <a:blipFill rotWithShape="0">
                <a:blip r:embed="rId3"/>
                <a:stretch>
                  <a:fillRect b="-10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231939" y="2027113"/>
                <a:ext cx="505843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latin typeface="Cambria Math" panose="02040503050406030204" pitchFamily="18" charset="0"/>
                          <a:ea typeface="+mn-ea"/>
                        </a:rPr>
                        <m:t>向量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  <a:ea typeface="+mn-ea"/>
                        </a:rPr>
                        <m:t>组</m:t>
                      </m:r>
                      <m:r>
                        <m:rPr>
                          <m:sty m:val="p"/>
                        </m:rPr>
                        <a:rPr lang="en-US" altLang="zh-CN" sz="2400" b="1" i="1">
                          <a:latin typeface="Cambria Math" panose="02040503050406030204" pitchFamily="18" charset="0"/>
                          <a:ea typeface="+mn-ea"/>
                        </a:rPr>
                        <m:t>II</m:t>
                      </m:r>
                      <m:r>
                        <a:rPr lang="zh-CN" altLang="en-US" sz="2400" b="1" i="1" smtClean="0">
                          <a:latin typeface="Cambria Math" panose="02040503050406030204" pitchFamily="18" charset="0"/>
                          <a:ea typeface="+mn-ea"/>
                        </a:rPr>
                        <m:t>：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2,1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, 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4, 2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4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39" y="2027113"/>
                <a:ext cx="5058436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4.3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矩阵的秩在向量组中的应用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265602" y="2542225"/>
                <a:ext cx="49911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latin typeface="Cambria Math" panose="02040503050406030204" pitchFamily="18" charset="0"/>
                          <a:ea typeface="+mn-ea"/>
                        </a:rPr>
                        <m:t>向量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  <a:ea typeface="+mn-ea"/>
                        </a:rPr>
                        <m:t>组</m:t>
                      </m:r>
                      <m:r>
                        <m:rPr>
                          <m:sty m:val="p"/>
                        </m:rPr>
                        <a:rPr lang="en-US" altLang="zh-CN" sz="2400" b="1" i="1">
                          <a:latin typeface="Cambria Math" panose="02040503050406030204" pitchFamily="18" charset="0"/>
                          <a:ea typeface="+mn-ea"/>
                        </a:rPr>
                        <m:t>III</m:t>
                      </m:r>
                      <m:r>
                        <a:rPr lang="zh-CN" altLang="en-US" sz="2400" b="1" i="1" smtClean="0">
                          <a:latin typeface="Cambria Math" panose="02040503050406030204" pitchFamily="18" charset="0"/>
                          <a:ea typeface="+mn-ea"/>
                        </a:rPr>
                        <m:t>：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2,3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, 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0,2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4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02" y="2542225"/>
                <a:ext cx="4991110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140196" y="831961"/>
                <a:ext cx="3391308" cy="468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b="1" i="1">
                        <a:latin typeface="Cambria Math" panose="02040503050406030204" pitchFamily="18" charset="0"/>
                        <a:ea typeface="+mn-ea"/>
                      </a:rPr>
                      <m:t>考虑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下面三个向量组</a:t>
                </a:r>
                <a:r>
                  <a:rPr lang="zh-CN" altLang="en-US" sz="2400" b="1" dirty="0" smtClean="0">
                    <a:latin typeface="+mn-ea"/>
                    <a:ea typeface="+mn-ea"/>
                  </a:rPr>
                  <a:t>：</a:t>
                </a:r>
                <a:endParaRPr lang="en-US" altLang="zh-CN" sz="24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96" y="831961"/>
                <a:ext cx="3391308" cy="468205"/>
              </a:xfrm>
              <a:prstGeom prst="rect">
                <a:avLst/>
              </a:prstGeom>
              <a:blipFill rotWithShape="0">
                <a:blip r:embed="rId6"/>
                <a:stretch>
                  <a:fillRect l="-1619" t="-10390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539552" y="3443532"/>
                <a:ext cx="583264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b="1" i="1">
                        <a:latin typeface="Cambria Math" panose="02040503050406030204" pitchFamily="18" charset="0"/>
                        <a:ea typeface="+mn-ea"/>
                      </a:rPr>
                      <m:t>显然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  <a:ea typeface="+mn-ea"/>
                      </a:rPr>
                      <m:t>，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  <a:ea typeface="+mn-ea"/>
                      </a:rPr>
                      <m:t>向量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  <a:ea typeface="+mn-ea"/>
                      </a:rPr>
                      <m:t>组</m:t>
                    </m:r>
                    <m:r>
                      <m:rPr>
                        <m:sty m:val="p"/>
                      </m:rPr>
                      <a:rPr lang="en-US" altLang="zh-CN" sz="2400" b="1" i="1">
                        <a:latin typeface="Cambria Math" panose="02040503050406030204" pitchFamily="18" charset="0"/>
                        <a:ea typeface="+mn-ea"/>
                      </a:rPr>
                      <m:t>II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  <a:ea typeface="+mn-ea"/>
                      </a:rPr>
                      <m:t>可由向量组</m:t>
                    </m:r>
                    <m:r>
                      <m:rPr>
                        <m:sty m:val="p"/>
                      </m:rPr>
                      <a:rPr lang="en-US" altLang="zh-CN" sz="2400" b="1" i="1">
                        <a:latin typeface="Cambria Math" panose="02040503050406030204" pitchFamily="18" charset="0"/>
                        <a:ea typeface="+mn-ea"/>
                      </a:rPr>
                      <m:t>I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  <a:ea typeface="+mn-ea"/>
                      </a:rPr>
                      <m:t>、</m:t>
                    </m:r>
                    <m:r>
                      <m:rPr>
                        <m:sty m:val="p"/>
                      </m:rPr>
                      <a:rPr lang="en-US" altLang="zh-CN" sz="2400" b="1" i="1">
                        <a:latin typeface="Cambria Math" panose="02040503050406030204" pitchFamily="18" charset="0"/>
                        <a:ea typeface="+mn-ea"/>
                      </a:rPr>
                      <m:t>III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  <a:ea typeface="+mn-ea"/>
                      </a:rPr>
                      <m:t>线性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表示</a:t>
                </a:r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443532"/>
                <a:ext cx="5832648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628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3367145" y="3924945"/>
                <a:ext cx="4260284" cy="4070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向量</m:t>
                      </m:r>
                      <m:r>
                        <a:rPr lang="zh-CN" alt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组</m:t>
                      </m:r>
                      <m:r>
                        <m:rPr>
                          <m:sty m:val="p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I</m:t>
                      </m:r>
                      <m:r>
                        <a:rPr lang="zh-CN" alt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包含</m:t>
                      </m:r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0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𝐑</m:t>
                          </m:r>
                        </m:e>
                        <m:sup>
                          <m:r>
                            <a:rPr lang="en-US" altLang="zh-CN" sz="20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p>
                      </m:sSup>
                      <m:r>
                        <a:rPr lang="zh-CN" alt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的一组</m:t>
                      </m:r>
                      <m:r>
                        <a:rPr lang="zh-CN" alt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极大</m:t>
                      </m:r>
                      <m:r>
                        <a:rPr lang="zh-CN" alt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无关组</m:t>
                      </m:r>
                    </m:oMath>
                  </m:oMathPara>
                </a14:m>
                <a:endParaRPr lang="en-US" altLang="zh-CN" sz="20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145" y="3924945"/>
                <a:ext cx="4260284" cy="407099"/>
              </a:xfrm>
              <a:prstGeom prst="rect">
                <a:avLst/>
              </a:prstGeom>
              <a:blipFill rotWithShape="0">
                <a:blip r:embed="rId8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3251517" y="4332044"/>
                <a:ext cx="4260284" cy="4070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向量</m:t>
                      </m:r>
                      <m:r>
                        <a:rPr lang="zh-CN" alt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组</m:t>
                      </m:r>
                      <m:r>
                        <m:rPr>
                          <m:sty m:val="p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III</m:t>
                      </m:r>
                      <m:r>
                        <a:rPr lang="zh-CN" alt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是</m:t>
                      </m:r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0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𝐑</m:t>
                          </m:r>
                        </m:e>
                        <m:sup>
                          <m:r>
                            <a:rPr lang="en-US" altLang="zh-CN" sz="20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p>
                      </m:sSup>
                      <m:r>
                        <a:rPr lang="zh-CN" alt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一组</m:t>
                      </m:r>
                      <m:r>
                        <a:rPr lang="zh-CN" alt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极大</m:t>
                      </m:r>
                      <m:r>
                        <a:rPr lang="zh-CN" alt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无关组</m:t>
                      </m:r>
                    </m:oMath>
                  </m:oMathPara>
                </a14:m>
                <a:endParaRPr lang="en-US" altLang="zh-CN" sz="20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517" y="4332044"/>
                <a:ext cx="4260284" cy="407099"/>
              </a:xfrm>
              <a:prstGeom prst="rect">
                <a:avLst/>
              </a:prstGeom>
              <a:blipFill rotWithShape="0">
                <a:blip r:embed="rId9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568778" y="5091529"/>
                <a:ext cx="583264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b="1" i="1" smtClean="0">
                        <a:latin typeface="Cambria Math" panose="02040503050406030204" pitchFamily="18" charset="0"/>
                        <a:ea typeface="+mn-ea"/>
                      </a:rPr>
                      <m:t>向量组</m:t>
                    </m:r>
                    <m:r>
                      <m:rPr>
                        <m:sty m:val="p"/>
                      </m:rPr>
                      <a:rPr lang="en-US" altLang="zh-CN" sz="2400" b="1" i="1">
                        <a:latin typeface="Cambria Math" panose="02040503050406030204" pitchFamily="18" charset="0"/>
                        <a:ea typeface="+mn-ea"/>
                      </a:rPr>
                      <m:t>I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  <a:ea typeface="+mn-ea"/>
                      </a:rPr>
                      <m:t>、</m:t>
                    </m:r>
                    <m:r>
                      <m:rPr>
                        <m:sty m:val="p"/>
                      </m:rPr>
                      <a:rPr lang="en-US" altLang="zh-CN" sz="2400" b="1" i="1">
                        <a:latin typeface="Cambria Math" panose="02040503050406030204" pitchFamily="18" charset="0"/>
                        <a:ea typeface="+mn-ea"/>
                      </a:rPr>
                      <m:t>III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+mn-ea"/>
                      </a:rPr>
                      <m:t>可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相互线性表示，因此等价</a:t>
                </a:r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78" y="5091529"/>
                <a:ext cx="5832648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731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66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17" grpId="0" animBg="1"/>
      <p:bldP spid="18" grpId="0" animBg="1"/>
      <p:bldP spid="26" grpId="0" animBg="1"/>
      <p:bldP spid="27" grpId="0"/>
      <p:bldP spid="28" grpId="0"/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圆角矩形 29"/>
          <p:cNvSpPr/>
          <p:nvPr/>
        </p:nvSpPr>
        <p:spPr>
          <a:xfrm>
            <a:off x="1005341" y="2394530"/>
            <a:ext cx="7731626" cy="272729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08943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1606973" y="3548324"/>
                <a:ext cx="714149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+mn-ea"/>
                      </a:rPr>
                      <m:t>𝟐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+mn-ea"/>
                      </a:rPr>
                      <m:t>. </m:t>
                    </m:r>
                    <m:r>
                      <a:rPr lang="zh-CN" altLang="en-US" sz="2800" b="1" i="1">
                        <a:latin typeface="Cambria Math" panose="02040503050406030204" pitchFamily="18" charset="0"/>
                        <a:ea typeface="+mn-ea"/>
                      </a:rPr>
                      <m:t>同一</m:t>
                    </m:r>
                  </m:oMath>
                </a14:m>
                <a:r>
                  <a:rPr lang="zh-CN" altLang="en-US" sz="2800" dirty="0" smtClean="0">
                    <a:latin typeface="+mn-ea"/>
                    <a:ea typeface="+mn-ea"/>
                  </a:rPr>
                  <a:t>向量组的两个极大无关组之间等价；</a:t>
                </a:r>
                <a:endParaRPr lang="en-US" altLang="zh-CN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973" y="3548324"/>
                <a:ext cx="7141490" cy="523220"/>
              </a:xfrm>
              <a:prstGeom prst="rect">
                <a:avLst/>
              </a:prstGeom>
              <a:blipFill rotWithShape="0">
                <a:blip r:embed="rId2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1259632" y="4306352"/>
                <a:ext cx="658424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𝟑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. </m:t>
                      </m:r>
                      <m:r>
                        <a:rPr lang="zh-CN" altLang="en-US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向量</m:t>
                      </m:r>
                      <m:r>
                        <a:rPr lang="zh-CN" alt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组</m:t>
                      </m:r>
                      <m:r>
                        <a:rPr lang="zh-CN" altLang="en-US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等价</m:t>
                      </m:r>
                      <m:r>
                        <a:rPr lang="zh-CN" alt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于</m:t>
                      </m:r>
                      <m:r>
                        <a:rPr lang="zh-CN" altLang="en-US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矩阵</m:t>
                      </m:r>
                      <m:r>
                        <a:rPr lang="zh-CN" alt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等价</m:t>
                      </m:r>
                      <m:r>
                        <a:rPr lang="zh-CN" altLang="en-US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的</m:t>
                      </m:r>
                      <m:r>
                        <a:rPr lang="zh-CN" alt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含义</m:t>
                      </m:r>
                      <m:r>
                        <a:rPr lang="zh-CN" altLang="en-US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不同</m:t>
                      </m:r>
                    </m:oMath>
                  </m:oMathPara>
                </a14:m>
                <a:endParaRPr lang="en-US" altLang="zh-CN" sz="28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4306352"/>
                <a:ext cx="658424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4.3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矩阵的秩在向量组中的应用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1606973" y="2703526"/>
                <a:ext cx="692546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1" dirty="0" smtClean="0">
                    <a:ea typeface="+mn-ea"/>
                  </a:rPr>
                  <a:t>1. </a:t>
                </a:r>
                <a:r>
                  <a:rPr lang="zh-CN" altLang="en-US" sz="2800" dirty="0" smtClean="0">
                    <a:ea typeface="+mn-ea"/>
                  </a:rPr>
                  <a:t>一个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latin typeface="Cambria Math" panose="02040503050406030204" pitchFamily="18" charset="0"/>
                        <a:ea typeface="+mn-ea"/>
                      </a:rPr>
                      <m:t>向量</m:t>
                    </m:r>
                    <m:r>
                      <a:rPr lang="zh-CN" altLang="en-US" sz="2800" b="1" i="1" smtClean="0">
                        <a:latin typeface="Cambria Math" panose="02040503050406030204" pitchFamily="18" charset="0"/>
                        <a:ea typeface="+mn-ea"/>
                      </a:rPr>
                      <m:t>组</m:t>
                    </m:r>
                    <m:r>
                      <a:rPr lang="zh-CN" altLang="en-US" sz="2800" b="1" i="1">
                        <a:latin typeface="Cambria Math" panose="02040503050406030204" pitchFamily="18" charset="0"/>
                        <a:ea typeface="+mn-ea"/>
                      </a:rPr>
                      <m:t>与</m:t>
                    </m:r>
                    <m:r>
                      <a:rPr lang="zh-CN" altLang="en-US" sz="2800" b="1" i="1" smtClean="0">
                        <a:latin typeface="Cambria Math" panose="02040503050406030204" pitchFamily="18" charset="0"/>
                        <a:ea typeface="+mn-ea"/>
                      </a:rPr>
                      <m:t>其</m:t>
                    </m:r>
                    <m:r>
                      <a:rPr lang="zh-CN" altLang="en-US" sz="2800" b="1" i="1">
                        <a:latin typeface="Cambria Math" panose="02040503050406030204" pitchFamily="18" charset="0"/>
                        <a:ea typeface="+mn-ea"/>
                      </a:rPr>
                      <m:t>极大</m:t>
                    </m:r>
                    <m:r>
                      <a:rPr lang="zh-CN" altLang="en-US" sz="2800" b="1" i="1" smtClean="0">
                        <a:latin typeface="Cambria Math" panose="02040503050406030204" pitchFamily="18" charset="0"/>
                        <a:ea typeface="+mn-ea"/>
                      </a:rPr>
                      <m:t>无关组</m:t>
                    </m:r>
                    <m:r>
                      <a:rPr lang="zh-CN" altLang="en-US" sz="2800" b="1" i="1">
                        <a:latin typeface="Cambria Math" panose="02040503050406030204" pitchFamily="18" charset="0"/>
                        <a:ea typeface="+mn-ea"/>
                      </a:rPr>
                      <m:t>是</m:t>
                    </m:r>
                    <m:r>
                      <a:rPr lang="zh-CN" altLang="en-US" sz="2800" b="1" i="1" smtClean="0">
                        <a:latin typeface="Cambria Math" panose="02040503050406030204" pitchFamily="18" charset="0"/>
                        <a:ea typeface="+mn-ea"/>
                      </a:rPr>
                      <m:t>等价</m:t>
                    </m:r>
                    <m:r>
                      <a:rPr lang="zh-CN" altLang="en-US" sz="2800" b="1" i="1">
                        <a:latin typeface="Cambria Math" panose="02040503050406030204" pitchFamily="18" charset="0"/>
                        <a:ea typeface="+mn-ea"/>
                      </a:rPr>
                      <m:t>的</m:t>
                    </m:r>
                  </m:oMath>
                </a14:m>
                <a:r>
                  <a:rPr lang="zh-CN" altLang="en-US" sz="2800" b="1" dirty="0" smtClean="0">
                    <a:latin typeface="+mn-ea"/>
                    <a:ea typeface="+mn-ea"/>
                  </a:rPr>
                  <a:t>；</a:t>
                </a:r>
                <a:endParaRPr lang="en-US" altLang="zh-CN" sz="28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973" y="2703526"/>
                <a:ext cx="6925467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1849" t="-15116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4"/>
          <p:cNvSpPr txBox="1">
            <a:spLocks noChangeArrowheads="1"/>
          </p:cNvSpPr>
          <p:nvPr/>
        </p:nvSpPr>
        <p:spPr bwMode="auto">
          <a:xfrm>
            <a:off x="1907704" y="1785746"/>
            <a:ext cx="1690091" cy="584775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Cambria" panose="02040503050406030204" pitchFamily="18" charset="0"/>
                <a:ea typeface="华文楷体" panose="02010600040101010101" pitchFamily="2" charset="-122"/>
              </a:rPr>
              <a:t>    </a:t>
            </a:r>
            <a:r>
              <a:rPr lang="zh-CN" altLang="en-US" sz="32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注意</a:t>
            </a:r>
            <a:r>
              <a:rPr lang="zh-CN" altLang="en-US" sz="28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：</a:t>
            </a:r>
            <a:endParaRPr lang="en-US" altLang="zh-CN" sz="28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pic>
        <p:nvPicPr>
          <p:cNvPr id="19" name="Picture 3" descr="C:\Documents and Settings\bdong\Local Settings\Temporary Internet Files\Content.IE5\KE7VZXOH\MC900433883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1" y="1461396"/>
            <a:ext cx="1396332" cy="1274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169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0" grpId="0" animBg="1"/>
      <p:bldP spid="22" grpId="0"/>
      <p:bldP spid="18" grpId="0" animBg="1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702494" y="820373"/>
                <a:ext cx="517641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𝟑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. </m:t>
                      </m:r>
                      <m:r>
                        <a:rPr lang="zh-CN" alt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向量</m:t>
                      </m:r>
                      <m:r>
                        <a:rPr lang="zh-CN" alt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组</m:t>
                      </m:r>
                      <m:r>
                        <a:rPr lang="zh-CN" alt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等价</m:t>
                      </m:r>
                      <m:r>
                        <a:rPr lang="zh-CN" alt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于</m:t>
                      </m:r>
                      <m:r>
                        <a:rPr lang="zh-CN" alt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矩阵</m:t>
                      </m:r>
                      <m:r>
                        <a:rPr lang="zh-CN" alt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等价</m:t>
                      </m:r>
                      <m:r>
                        <a:rPr lang="zh-CN" alt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的</m:t>
                      </m:r>
                      <m:r>
                        <a:rPr lang="zh-CN" alt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含义</m:t>
                      </m:r>
                      <m:r>
                        <a:rPr lang="zh-CN" alt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不同</m:t>
                      </m:r>
                    </m:oMath>
                  </m:oMathPara>
                </a14:m>
                <a:endParaRPr lang="en-US" altLang="zh-CN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94" y="820373"/>
                <a:ext cx="5176417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4.3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矩阵的秩在向量组中的应用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7074316" y="2671622"/>
                <a:ext cx="106830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latin typeface="Cambria Math" panose="02040503050406030204" pitchFamily="18" charset="0"/>
                          <a:ea typeface="+mn-ea"/>
                        </a:rPr>
                        <m:t>等价</m:t>
                      </m:r>
                    </m:oMath>
                  </m:oMathPara>
                </a14:m>
                <a:endParaRPr lang="en-US" altLang="zh-CN" sz="24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316" y="2671622"/>
                <a:ext cx="1068308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1043608" y="1556792"/>
                <a:ext cx="532859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 dirty="0" smtClean="0">
                    <a:ea typeface="+mn-ea"/>
                  </a:rPr>
                  <a:t>a) 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latin typeface="Cambria Math" panose="02040503050406030204" pitchFamily="18" charset="0"/>
                        <a:ea typeface="+mn-ea"/>
                      </a:rPr>
                      <m:t>向量组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  <a:ea typeface="+mn-ea"/>
                      </a:rPr>
                      <m:t>等价</m:t>
                    </m:r>
                  </m:oMath>
                </a14:m>
                <a:r>
                  <a:rPr lang="zh-CN" altLang="en-US" sz="2400" b="1" dirty="0" smtClean="0">
                    <a:latin typeface="+mn-ea"/>
                    <a:ea typeface="+mn-ea"/>
                  </a:rPr>
                  <a:t>，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对应矩阵未必等价</a:t>
                </a:r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556792"/>
                <a:ext cx="5328592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716" t="-11842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1600746" y="2395757"/>
                <a:ext cx="5577974" cy="468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1" i="1">
                          <a:latin typeface="Cambria Math" panose="02040503050406030204" pitchFamily="18" charset="0"/>
                          <a:ea typeface="+mn-ea"/>
                        </a:rPr>
                        <m:t>I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  <a:ea typeface="+mn-ea"/>
                        </a:rPr>
                        <m:t>：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1,0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, 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, 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𝟑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1,2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US" altLang="zh-CN" sz="24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746" y="2395757"/>
                <a:ext cx="5577974" cy="468205"/>
              </a:xfrm>
              <a:prstGeom prst="rect">
                <a:avLst/>
              </a:prstGeom>
              <a:blipFill rotWithShape="0">
                <a:blip r:embed="rId5"/>
                <a:stretch>
                  <a:fillRect b="-2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1702101" y="2885967"/>
                <a:ext cx="393793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1" i="1">
                          <a:latin typeface="Cambria Math" panose="02040503050406030204" pitchFamily="18" charset="0"/>
                          <a:ea typeface="+mn-ea"/>
                        </a:rPr>
                        <m:t>III</m:t>
                      </m:r>
                      <m:r>
                        <a:rPr lang="zh-CN" altLang="en-US" sz="2400" b="1" i="1" smtClean="0">
                          <a:latin typeface="Cambria Math" panose="02040503050406030204" pitchFamily="18" charset="0"/>
                          <a:ea typeface="+mn-ea"/>
                        </a:rPr>
                        <m:t>：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2,3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, 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0,2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4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101" y="2885967"/>
                <a:ext cx="3937938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3995936" y="3611904"/>
                <a:ext cx="1740541" cy="7496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𝐶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3611904"/>
                <a:ext cx="1740541" cy="74962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1388602" y="3611409"/>
                <a:ext cx="2607334" cy="7496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602" y="3611409"/>
                <a:ext cx="2607334" cy="74962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5986952" y="3693066"/>
                <a:ext cx="136351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rgbClr val="FF0000"/>
                    </a:solidFill>
                    <a:ea typeface="+mn-ea"/>
                  </a:rPr>
                  <a:t>不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latin typeface="Cambria Math" panose="02040503050406030204" pitchFamily="18" charset="0"/>
                        <a:ea typeface="+mn-ea"/>
                      </a:rPr>
                      <m:t>等价</m:t>
                    </m:r>
                  </m:oMath>
                </a14:m>
                <a:endParaRPr lang="en-US" altLang="zh-CN" sz="24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6952" y="3693066"/>
                <a:ext cx="1363519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6696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1168698" y="4568336"/>
                <a:ext cx="756084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 smtClean="0">
                    <a:ea typeface="+mn-ea"/>
                  </a:rPr>
                  <a:t>注意</a:t>
                </a:r>
                <a14:m>
                  <m:oMath xmlns:m="http://schemas.openxmlformats.org/officeDocument/2006/math">
                    <m:r>
                      <a:rPr lang="zh-CN" altLang="en-US" sz="2400" b="1" i="1" dirty="0">
                        <a:latin typeface="Cambria Math" panose="02040503050406030204" pitchFamily="18" charset="0"/>
                        <a:ea typeface="+mn-ea"/>
                      </a:rPr>
                      <m:t>：</m:t>
                    </m:r>
                    <m:r>
                      <a:rPr lang="zh-CN" altLang="en-US" sz="2400" b="0" i="1" dirty="0" smtClean="0">
                        <a:latin typeface="Cambria Math" panose="02040503050406030204" pitchFamily="18" charset="0"/>
                        <a:ea typeface="+mn-ea"/>
                      </a:rPr>
                      <m:t>两个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+mn-ea"/>
                      </a:rPr>
                      <m:t>向量组</m:t>
                    </m:r>
                    <m:r>
                      <a:rPr lang="zh-CN" altLang="en-US" sz="2400" b="0" i="1">
                        <a:latin typeface="Cambria Math" panose="02040503050406030204" pitchFamily="18" charset="0"/>
                        <a:ea typeface="+mn-ea"/>
                      </a:rPr>
                      <m:t>等价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且所含向量个数相同，则对应矩阵等价</a:t>
                </a:r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698" y="4568336"/>
                <a:ext cx="7560840" cy="830997"/>
              </a:xfrm>
              <a:prstGeom prst="rect">
                <a:avLst/>
              </a:prstGeom>
              <a:blipFill rotWithShape="0">
                <a:blip r:embed="rId10"/>
                <a:stretch>
                  <a:fillRect l="-1290" t="-5839" r="-565" b="-15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1772497" y="5390900"/>
                <a:ext cx="4214455" cy="468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I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′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  <a:ea typeface="+mn-ea"/>
                        </a:rPr>
                        <m:t>：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1,0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, 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4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497" y="5390900"/>
                <a:ext cx="4214455" cy="468205"/>
              </a:xfrm>
              <a:prstGeom prst="rect">
                <a:avLst/>
              </a:prstGeom>
              <a:blipFill rotWithShape="0">
                <a:blip r:embed="rId11"/>
                <a:stretch>
                  <a:fillRect b="-1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1873852" y="5881110"/>
                <a:ext cx="393793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1" i="1">
                          <a:latin typeface="Cambria Math" panose="02040503050406030204" pitchFamily="18" charset="0"/>
                          <a:ea typeface="+mn-ea"/>
                        </a:rPr>
                        <m:t>III</m:t>
                      </m:r>
                      <m:r>
                        <a:rPr lang="zh-CN" altLang="en-US" sz="2400" b="1" i="1" smtClean="0">
                          <a:latin typeface="Cambria Math" panose="02040503050406030204" pitchFamily="18" charset="0"/>
                          <a:ea typeface="+mn-ea"/>
                        </a:rPr>
                        <m:t>：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2,3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, 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0,2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4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852" y="5881110"/>
                <a:ext cx="3937938" cy="461665"/>
              </a:xfrm>
              <a:prstGeom prst="rect">
                <a:avLst/>
              </a:prstGeom>
              <a:blipFill rotWithShape="0">
                <a:blip r:embed="rId12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/>
          <p:cNvSpPr/>
          <p:nvPr/>
        </p:nvSpPr>
        <p:spPr>
          <a:xfrm>
            <a:off x="5944406" y="5351273"/>
            <a:ext cx="22598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对应矩阵</a:t>
            </a:r>
            <a:r>
              <a:rPr lang="zh-CN" altLang="en-US" sz="2400" b="1" dirty="0" smtClean="0">
                <a:latin typeface="+mn-ea"/>
                <a:ea typeface="+mn-ea"/>
              </a:rPr>
              <a:t>同型</a:t>
            </a:r>
            <a:endParaRPr lang="en-US" altLang="zh-CN" sz="2400" b="1" dirty="0">
              <a:latin typeface="+mn-ea"/>
              <a:ea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186506" y="5720755"/>
            <a:ext cx="10683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+mn-ea"/>
                <a:ea typeface="+mn-ea"/>
              </a:rPr>
              <a:t>同秩</a:t>
            </a:r>
            <a:endParaRPr lang="en-US" altLang="zh-CN" sz="2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9487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6" grpId="0" animBg="1"/>
      <p:bldP spid="29" grpId="0" animBg="1"/>
      <p:bldP spid="24" grpId="0" animBg="1"/>
      <p:bldP spid="25" grpId="0" animBg="1"/>
      <p:bldP spid="31" grpId="0" animBg="1"/>
      <p:bldP spid="32" grpId="0" animBg="1"/>
      <p:bldP spid="33" grpId="0"/>
      <p:bldP spid="21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539552" y="1214689"/>
                <a:ext cx="517641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𝟑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. </m:t>
                      </m:r>
                      <m:r>
                        <a:rPr lang="zh-CN" alt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向量</m:t>
                      </m:r>
                      <m:r>
                        <a:rPr lang="zh-CN" alt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组</m:t>
                      </m:r>
                      <m:r>
                        <a:rPr lang="zh-CN" alt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等价</m:t>
                      </m:r>
                      <m:r>
                        <a:rPr lang="zh-CN" alt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于</m:t>
                      </m:r>
                      <m:r>
                        <a:rPr lang="zh-CN" alt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矩阵</m:t>
                      </m:r>
                      <m:r>
                        <a:rPr lang="zh-CN" alt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等价</m:t>
                      </m:r>
                      <m:r>
                        <a:rPr lang="zh-CN" alt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的</m:t>
                      </m:r>
                      <m:r>
                        <a:rPr lang="zh-CN" alt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含义</m:t>
                      </m:r>
                      <m:r>
                        <a:rPr lang="zh-CN" alt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不同</m:t>
                      </m:r>
                    </m:oMath>
                  </m:oMathPara>
                </a14:m>
                <a:endParaRPr lang="en-US" altLang="zh-CN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214689"/>
                <a:ext cx="5176417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4.3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矩阵的秩在向量组中的应用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6184272" y="3008230"/>
                <a:ext cx="106830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latin typeface="Cambria Math" panose="02040503050406030204" pitchFamily="18" charset="0"/>
                          <a:ea typeface="+mn-ea"/>
                        </a:rPr>
                        <m:t>等价</m:t>
                      </m:r>
                    </m:oMath>
                  </m:oMathPara>
                </a14:m>
                <a:endParaRPr lang="en-US" altLang="zh-CN" sz="24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272" y="3008230"/>
                <a:ext cx="1068308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/>
          <p:cNvSpPr/>
          <p:nvPr/>
        </p:nvSpPr>
        <p:spPr>
          <a:xfrm>
            <a:off x="971600" y="2209305"/>
            <a:ext cx="53285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ea typeface="+mn-ea"/>
              </a:rPr>
              <a:t>b)</a:t>
            </a:r>
            <a:r>
              <a:rPr lang="zh-CN" altLang="en-US" sz="2400" dirty="0">
                <a:latin typeface="+mn-ea"/>
                <a:ea typeface="+mn-ea"/>
              </a:rPr>
              <a:t>矩阵</a:t>
            </a:r>
            <a:r>
              <a:rPr lang="zh-CN" altLang="en-US" sz="2400" dirty="0" smtClean="0">
                <a:latin typeface="+mn-ea"/>
                <a:ea typeface="+mn-ea"/>
              </a:rPr>
              <a:t>等价</a:t>
            </a:r>
            <a:r>
              <a:rPr lang="en-US" altLang="zh-CN" sz="2400" dirty="0" smtClean="0">
                <a:latin typeface="+mn-ea"/>
                <a:ea typeface="+mn-ea"/>
              </a:rPr>
              <a:t>,</a:t>
            </a:r>
            <a:r>
              <a:rPr lang="zh-CN" altLang="en-US" sz="2400" dirty="0" smtClean="0">
                <a:latin typeface="+mn-ea"/>
                <a:ea typeface="+mn-ea"/>
              </a:rPr>
              <a:t>其列向量组未必等价</a:t>
            </a:r>
            <a:endParaRPr lang="en-US" altLang="zh-CN" sz="2400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1331640" y="3784383"/>
                <a:ext cx="5577974" cy="468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I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  <a:ea typeface="+mn-ea"/>
                        </a:rPr>
                        <m:t>：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1,0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, 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0,0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4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3784383"/>
                <a:ext cx="5577974" cy="46820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2162726" y="4272492"/>
                <a:ext cx="393793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II</m:t>
                      </m:r>
                      <m:r>
                        <a:rPr lang="zh-CN" altLang="en-US" sz="2400" b="1" i="1" smtClean="0">
                          <a:latin typeface="Cambria Math" panose="02040503050406030204" pitchFamily="18" charset="0"/>
                          <a:ea typeface="+mn-ea"/>
                        </a:rPr>
                        <m:t>：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+mn-ea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0,0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, 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4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726" y="4272492"/>
                <a:ext cx="3937938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2051720" y="2822463"/>
                <a:ext cx="1741246" cy="7496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2822463"/>
                <a:ext cx="1741246" cy="74962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3844561" y="2810656"/>
                <a:ext cx="2607334" cy="7496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𝐵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561" y="2810656"/>
                <a:ext cx="2607334" cy="74962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6172943" y="3989476"/>
                <a:ext cx="136351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rgbClr val="FF0000"/>
                    </a:solidFill>
                    <a:ea typeface="+mn-ea"/>
                  </a:rPr>
                  <a:t>不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latin typeface="Cambria Math" panose="02040503050406030204" pitchFamily="18" charset="0"/>
                        <a:ea typeface="+mn-ea"/>
                      </a:rPr>
                      <m:t>等价</m:t>
                    </m:r>
                  </m:oMath>
                </a14:m>
                <a:endParaRPr lang="en-US" altLang="zh-CN" sz="24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943" y="3989476"/>
                <a:ext cx="1363519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7175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图片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884" y="4952948"/>
            <a:ext cx="2525266" cy="168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04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6" grpId="0" animBg="1"/>
      <p:bldP spid="29" grpId="0" animBg="1"/>
      <p:bldP spid="24" grpId="0" animBg="1"/>
      <p:bldP spid="25" grpId="0" animBg="1"/>
      <p:bldP spid="31" grpId="0" animBg="1"/>
      <p:bldP spid="32" grpId="0" animBg="1"/>
      <p:bldP spid="3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231953" y="917785"/>
                <a:ext cx="86766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若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向量组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I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𝒃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𝒃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𝒃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𝒏</m:t>
                        </m:r>
                      </m:sub>
                    </m:sSub>
                    <m:r>
                      <m:rPr>
                        <m:nor/>
                      </m:rPr>
                      <a:rPr lang="zh-CN" altLang="en-US" sz="2400" dirty="0">
                        <a:latin typeface="Cambria Math" panose="02040503050406030204" pitchFamily="18" charset="0"/>
                        <a:ea typeface="+mn-ea"/>
                      </a:rPr>
                      <m:t>可由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向量组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II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  <a:ea typeface="+mn-ea"/>
                  </a:rPr>
                  <a:t>线性表示</a:t>
                </a: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53" y="917785"/>
                <a:ext cx="8676671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968" t="-30000" r="-1195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44" y="4408022"/>
            <a:ext cx="2384575" cy="2420888"/>
          </a:xfrm>
          <a:prstGeom prst="rect">
            <a:avLst/>
          </a:prstGeom>
        </p:spPr>
      </p:pic>
      <p:sp>
        <p:nvSpPr>
          <p:cNvPr id="1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4.3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矩阵的秩在向量组中的应用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2124517" y="1771628"/>
                <a:ext cx="46103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517" y="1771628"/>
                <a:ext cx="461036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323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124517" y="2390490"/>
                <a:ext cx="46087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517" y="2390490"/>
                <a:ext cx="460876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323" b="-278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2155775" y="3184846"/>
                <a:ext cx="46613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𝒏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𝑚𝑛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775" y="3184846"/>
                <a:ext cx="4661341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440" r="-131" b="-278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3780701" y="2815514"/>
                <a:ext cx="9585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⋯⋯⋯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701" y="2815514"/>
                <a:ext cx="958596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911" r="-19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圆角矩形 15"/>
          <p:cNvSpPr/>
          <p:nvPr/>
        </p:nvSpPr>
        <p:spPr>
          <a:xfrm rot="5400000">
            <a:off x="4113761" y="-608483"/>
            <a:ext cx="694392" cy="518457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>
            <a:stCxn id="16" idx="2"/>
          </p:cNvCxnSpPr>
          <p:nvPr/>
        </p:nvCxnSpPr>
        <p:spPr>
          <a:xfrm flipH="1">
            <a:off x="1331640" y="1983806"/>
            <a:ext cx="537028" cy="2244926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467544" y="3727707"/>
                <a:ext cx="3586238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[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]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727707"/>
                <a:ext cx="3586238" cy="136062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1961083" y="4966037"/>
                <a:ext cx="270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𝑨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083" y="4966037"/>
                <a:ext cx="270908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27273" r="-27273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835017" y="4684094"/>
                <a:ext cx="553998" cy="406522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017" y="4684094"/>
                <a:ext cx="553998" cy="40652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223517" y="5787967"/>
                <a:ext cx="25768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 pitchFamily="18" charset="0"/>
                          <a:ea typeface="+mn-ea"/>
                        </a:rPr>
                        <m:t>𝑩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[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]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17" y="5787967"/>
                <a:ext cx="2576859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2607" r="-4028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2748635" y="5314453"/>
                <a:ext cx="3643305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𝑨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⋯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⋯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𝑚𝑛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635" y="5314453"/>
                <a:ext cx="3643305" cy="136062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/>
          <p:cNvSpPr/>
          <p:nvPr/>
        </p:nvSpPr>
        <p:spPr>
          <a:xfrm rot="5400000">
            <a:off x="3797309" y="5737275"/>
            <a:ext cx="1466444" cy="5149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 rot="5400000">
            <a:off x="4481826" y="5737275"/>
            <a:ext cx="1466444" cy="5149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 rot="5400000">
            <a:off x="5199018" y="5737275"/>
            <a:ext cx="1466444" cy="5149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2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3" grpId="0"/>
      <p:bldP spid="10" grpId="0"/>
      <p:bldP spid="11" grpId="0"/>
      <p:bldP spid="12" grpId="0"/>
      <p:bldP spid="16" grpId="0" animBg="1"/>
      <p:bldP spid="17" grpId="0"/>
      <p:bldP spid="18" grpId="0"/>
      <p:bldP spid="7" grpId="0"/>
      <p:bldP spid="20" grpId="0"/>
      <p:bldP spid="22" grpId="0"/>
      <p:bldP spid="23" grpId="0" animBg="1"/>
      <p:bldP spid="24" grpId="0" animBg="1"/>
      <p:bldP spid="2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824378" y="1723299"/>
                <a:ext cx="70993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向量组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I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𝒃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𝒃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𝒃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𝒏</m:t>
                        </m:r>
                      </m:sub>
                    </m:sSub>
                    <m:r>
                      <m:rPr>
                        <m:nor/>
                      </m:rPr>
                      <a:rPr lang="zh-CN" altLang="en-US" sz="2400" dirty="0">
                        <a:latin typeface="Cambria Math" panose="02040503050406030204" pitchFamily="18" charset="0"/>
                        <a:ea typeface="+mn-ea"/>
                      </a:rPr>
                      <m:t>可由</m:t>
                    </m:r>
                  </m:oMath>
                </a14:m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II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  <a:ea typeface="+mn-ea"/>
                  </a:rPr>
                  <a:t>线性表示</a:t>
                </a: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78" y="1723299"/>
                <a:ext cx="7099316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2575" t="-30000" r="-1631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4.3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矩阵的秩在向量组中的应用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1066008" y="2212064"/>
                <a:ext cx="725901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⇔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  <a:ea typeface="+mn-ea"/>
                      </a:rPr>
                      <m:t>存在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+mn-ea"/>
                      </a:rPr>
                      <m:t>𝑷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使得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+mn-ea"/>
                      </a:rPr>
                      <m:t>𝑩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+mn-ea"/>
                      </a:rPr>
                      <m:t>𝑨𝑷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，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e>
                    </m:d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sz="2400" b="0" i="0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008" y="2212064"/>
                <a:ext cx="725901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75" t="-25000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1571003" y="2641844"/>
                <a:ext cx="25768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 pitchFamily="18" charset="0"/>
                          <a:ea typeface="+mn-ea"/>
                        </a:rPr>
                        <m:t>𝑩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[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]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003" y="2641844"/>
                <a:ext cx="2576859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607" r="-4028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组合 9"/>
          <p:cNvGrpSpPr>
            <a:grpSpLocks/>
          </p:cNvGrpSpPr>
          <p:nvPr/>
        </p:nvGrpSpPr>
        <p:grpSpPr bwMode="auto">
          <a:xfrm>
            <a:off x="395536" y="908720"/>
            <a:ext cx="8064896" cy="2390800"/>
            <a:chOff x="691799" y="1574543"/>
            <a:chExt cx="7310052" cy="2116612"/>
          </a:xfrm>
          <a:noFill/>
        </p:grpSpPr>
        <p:sp>
          <p:nvSpPr>
            <p:cNvPr id="27" name="圆角矩形 26"/>
            <p:cNvSpPr/>
            <p:nvPr/>
          </p:nvSpPr>
          <p:spPr>
            <a:xfrm>
              <a:off x="691799" y="1922233"/>
              <a:ext cx="7310052" cy="1768922"/>
            </a:xfrm>
            <a:prstGeom prst="round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/>
            </a:p>
          </p:txBody>
        </p:sp>
        <p:sp>
          <p:nvSpPr>
            <p:cNvPr id="28" name="流程图: 终止 27"/>
            <p:cNvSpPr/>
            <p:nvPr/>
          </p:nvSpPr>
          <p:spPr>
            <a:xfrm>
              <a:off x="1177716" y="1574543"/>
              <a:ext cx="1928825" cy="499472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</a:rPr>
                <a:t>定理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4-10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4932040" y="4093807"/>
                <a:ext cx="24799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1. 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系数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阵</m:t>
                    </m:r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+mn-ea"/>
                  </a:rPr>
                  <a:t>转置</a:t>
                </a:r>
                <a:endParaRPr lang="en-US" altLang="zh-CN" sz="2400" b="1" dirty="0">
                  <a:solidFill>
                    <a:srgbClr val="FF0000"/>
                  </a:solidFill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4093807"/>
                <a:ext cx="247990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4177" t="-25000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697424" y="4083599"/>
                <a:ext cx="3685496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⋯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⋯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𝑚𝑛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24" y="4083599"/>
                <a:ext cx="3685496" cy="136062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4932040" y="4584351"/>
                <a:ext cx="24799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2. </m:t>
                    </m:r>
                    <m:r>
                      <a:rPr lang="en-US" altLang="zh-CN" sz="2400" b="1" i="1" dirty="0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  <a:ea typeface="+mn-ea"/>
                      </a:rPr>
                      <m:t>𝒎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×</m:t>
                    </m:r>
                    <m:r>
                      <a:rPr lang="en-US" altLang="zh-CN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+mn-ea"/>
                      </a:rPr>
                      <m:t>𝒏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型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矩阵</a:t>
                </a:r>
                <a:endParaRPr lang="en-US" altLang="zh-CN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4584351"/>
                <a:ext cx="2479904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4177" t="-22951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4927930" y="5091997"/>
                <a:ext cx="24799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3. </m:t>
                    </m:r>
                    <m:r>
                      <a:rPr lang="zh-CN" altLang="en-US" sz="24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ea typeface="+mn-ea"/>
                      </a:rPr>
                      <m:t>右</m:t>
                    </m:r>
                  </m:oMath>
                </a14:m>
                <a:r>
                  <a:rPr lang="zh-CN" altLang="en-US" sz="2400" b="1" dirty="0" smtClean="0">
                    <a:solidFill>
                      <a:srgbClr val="0066FF"/>
                    </a:solidFill>
                    <a:latin typeface="Cambria Math" panose="02040503050406030204" pitchFamily="18" charset="0"/>
                    <a:ea typeface="+mn-ea"/>
                  </a:rPr>
                  <a:t>乘</a:t>
                </a:r>
                <a:endParaRPr lang="en-US" altLang="zh-CN" sz="2400" b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930" y="5091997"/>
                <a:ext cx="2479904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4177" t="-22951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动作按钮: 信息 4">
            <a:hlinkClick r:id="rId9" action="ppaction://hlinksldjump" highlightClick="1"/>
          </p:cNvPr>
          <p:cNvSpPr/>
          <p:nvPr/>
        </p:nvSpPr>
        <p:spPr>
          <a:xfrm>
            <a:off x="8100392" y="5949280"/>
            <a:ext cx="610368" cy="466352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1443473" y="6084298"/>
                <a:ext cx="47268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𝟏𝟏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473" y="6084298"/>
                <a:ext cx="4726870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290" b="-29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/>
          <p:cNvGrpSpPr/>
          <p:nvPr/>
        </p:nvGrpSpPr>
        <p:grpSpPr>
          <a:xfrm>
            <a:off x="1457754" y="3919232"/>
            <a:ext cx="665973" cy="1678225"/>
            <a:chOff x="1457754" y="3919232"/>
            <a:chExt cx="665973" cy="1678225"/>
          </a:xfrm>
        </p:grpSpPr>
        <p:sp>
          <p:nvSpPr>
            <p:cNvPr id="21" name="圆角矩形 20"/>
            <p:cNvSpPr/>
            <p:nvPr/>
          </p:nvSpPr>
          <p:spPr>
            <a:xfrm>
              <a:off x="1457754" y="3919232"/>
              <a:ext cx="665973" cy="167822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1469734" y="4087487"/>
                  <a:ext cx="631520" cy="134171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𝒎</m:t>
                                      </m:r>
                                      <m:r>
                                        <a:rPr lang="en-US" altLang="zh-CN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oMath>
                    </m:oMathPara>
                  </a14:m>
                  <a:endParaRPr lang="zh-CN" altLang="en-US" b="1" i="1" dirty="0"/>
                </a:p>
              </p:txBody>
            </p:sp>
          </mc:Choice>
          <mc:Fallback xmlns=""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9734" y="4087487"/>
                  <a:ext cx="631520" cy="134171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491880" y="2212064"/>
                <a:ext cx="1152128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𝑨𝑷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400" b="1" dirty="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2212064"/>
                <a:ext cx="1152128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6878" r="-5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422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2" grpId="0"/>
      <p:bldP spid="20" grpId="0"/>
      <p:bldP spid="25" grpId="0"/>
      <p:bldP spid="19" grpId="0"/>
      <p:bldP spid="22" grpId="0"/>
      <p:bldP spid="24" grpId="0"/>
      <p:bldP spid="17" grpId="0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824378" y="1723299"/>
                <a:ext cx="70993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向量组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I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𝒃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𝒃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𝒃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𝒏</m:t>
                        </m:r>
                      </m:sub>
                    </m:sSub>
                    <m:r>
                      <m:rPr>
                        <m:nor/>
                      </m:rPr>
                      <a:rPr lang="zh-CN" altLang="en-US" sz="2400" dirty="0">
                        <a:latin typeface="Cambria Math" panose="02040503050406030204" pitchFamily="18" charset="0"/>
                        <a:ea typeface="+mn-ea"/>
                      </a:rPr>
                      <m:t>可由</m:t>
                    </m:r>
                  </m:oMath>
                </a14:m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II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  <a:ea typeface="+mn-ea"/>
                  </a:rPr>
                  <a:t>线性表示</a:t>
                </a: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78" y="1723299"/>
                <a:ext cx="7099316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2575" t="-30000" r="-1631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4.3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矩阵的秩在向量组中的应用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1066008" y="2212064"/>
                <a:ext cx="725901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⇔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  <a:ea typeface="+mn-ea"/>
                      </a:rPr>
                      <m:t>存在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+mn-ea"/>
                      </a:rPr>
                      <m:t>𝑷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使得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+mn-ea"/>
                      </a:rPr>
                      <m:t>𝑩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+mn-ea"/>
                      </a:rPr>
                      <m:t>𝑨𝑷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，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e>
                    </m:d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sz="2400" b="0" i="0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008" y="2212064"/>
                <a:ext cx="725901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75" t="-25000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1571003" y="2641844"/>
                <a:ext cx="25768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 pitchFamily="18" charset="0"/>
                          <a:ea typeface="+mn-ea"/>
                        </a:rPr>
                        <m:t>𝑩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[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]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003" y="2641844"/>
                <a:ext cx="2576859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607" r="-4028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组合 9"/>
          <p:cNvGrpSpPr>
            <a:grpSpLocks/>
          </p:cNvGrpSpPr>
          <p:nvPr/>
        </p:nvGrpSpPr>
        <p:grpSpPr bwMode="auto">
          <a:xfrm>
            <a:off x="395536" y="908720"/>
            <a:ext cx="8064896" cy="2390800"/>
            <a:chOff x="691799" y="1574543"/>
            <a:chExt cx="7310052" cy="2116612"/>
          </a:xfrm>
          <a:noFill/>
        </p:grpSpPr>
        <p:sp>
          <p:nvSpPr>
            <p:cNvPr id="27" name="圆角矩形 26"/>
            <p:cNvSpPr/>
            <p:nvPr/>
          </p:nvSpPr>
          <p:spPr>
            <a:xfrm>
              <a:off x="691799" y="1922233"/>
              <a:ext cx="7310052" cy="1768922"/>
            </a:xfrm>
            <a:prstGeom prst="round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/>
            </a:p>
          </p:txBody>
        </p:sp>
        <p:sp>
          <p:nvSpPr>
            <p:cNvPr id="28" name="流程图: 终止 27"/>
            <p:cNvSpPr/>
            <p:nvPr/>
          </p:nvSpPr>
          <p:spPr>
            <a:xfrm>
              <a:off x="1177716" y="1574543"/>
              <a:ext cx="1928825" cy="499472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</a:rPr>
                <a:t>定理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4-10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798479" y="4437112"/>
                <a:ext cx="132524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𝑩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𝑨𝑷</m:t>
                      </m:r>
                    </m:oMath>
                  </m:oMathPara>
                </a14:m>
                <a:endParaRPr lang="en-US" altLang="zh-CN" sz="2400" b="0" i="0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79" y="4437112"/>
                <a:ext cx="132524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右箭头 5"/>
          <p:cNvSpPr/>
          <p:nvPr/>
        </p:nvSpPr>
        <p:spPr>
          <a:xfrm>
            <a:off x="2290822" y="4527376"/>
            <a:ext cx="978408" cy="29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3436325" y="4446240"/>
                <a:ext cx="171173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d>
                      <m:d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𝑩</m:t>
                        </m:r>
                      </m:e>
                    </m:d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+mn-ea"/>
                      </a:rPr>
                      <m:t>≤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+mn-ea"/>
                      </a:rPr>
                      <m:t>𝑨</m:t>
                    </m:r>
                  </m:oMath>
                </a14:m>
                <a:r>
                  <a:rPr lang="en-US" altLang="zh-CN" sz="2400" b="0" i="0" dirty="0" smtClean="0">
                    <a:latin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325" y="4446240"/>
                <a:ext cx="1711739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4643" t="-24590" r="-6071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右箭头 22"/>
          <p:cNvSpPr/>
          <p:nvPr/>
        </p:nvSpPr>
        <p:spPr>
          <a:xfrm>
            <a:off x="5220072" y="4533220"/>
            <a:ext cx="978408" cy="29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6374930" y="4475368"/>
                <a:ext cx="171173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d>
                      <m:d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 panose="02040503050406030204" pitchFamily="18" charset="0"/>
                            <a:ea typeface="+mn-ea"/>
                          </a:rPr>
                          <m:t>I</m:t>
                        </m:r>
                      </m:e>
                    </m:d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+mn-ea"/>
                      </a:rPr>
                      <m:t>≤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  <a:ea typeface="+mn-ea"/>
                      </a:rPr>
                      <m:t>II</m:t>
                    </m:r>
                  </m:oMath>
                </a14:m>
                <a:r>
                  <a:rPr lang="en-US" altLang="zh-CN" sz="2400" b="0" i="0" dirty="0" smtClean="0">
                    <a:latin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930" y="4475368"/>
                <a:ext cx="1711739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4626" t="-24590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5046923" y="4178258"/>
                <a:ext cx="1420879" cy="4070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三</m:t>
                    </m:r>
                  </m:oMath>
                </a14:m>
                <a:r>
                  <a:rPr lang="zh-CN" altLang="en-US" sz="20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秩相等</a:t>
                </a:r>
                <a:endParaRPr lang="en-US" altLang="zh-CN" sz="20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923" y="4178258"/>
                <a:ext cx="1420879" cy="407099"/>
              </a:xfrm>
              <a:prstGeom prst="rect">
                <a:avLst/>
              </a:prstGeom>
              <a:blipFill rotWithShape="0">
                <a:blip r:embed="rId8"/>
                <a:stretch>
                  <a:fillRect t="-5970" b="-25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129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6" grpId="0" animBg="1"/>
      <p:bldP spid="21" grpId="0"/>
      <p:bldP spid="23" grpId="0" animBg="1"/>
      <p:bldP spid="25" grpId="0"/>
      <p:bldP spid="2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1513106" y="1754455"/>
                <a:ext cx="5022850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向量组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I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latin typeface="Cambria Math" panose="02040503050406030204" pitchFamily="18" charset="0"/>
                        <a:ea typeface="+mn-ea"/>
                      </a:rPr>
                      <m:t>可由</m:t>
                    </m:r>
                  </m:oMath>
                </a14:m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II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线性表示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, 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)</a:t>
                </a:r>
              </a:p>
              <a:p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106" y="1754455"/>
                <a:ext cx="5022850" cy="738664"/>
              </a:xfrm>
              <a:prstGeom prst="rect">
                <a:avLst/>
              </a:prstGeom>
              <a:blipFill rotWithShape="0">
                <a:blip r:embed="rId2"/>
                <a:stretch>
                  <a:fillRect l="-3641" t="-14876" r="-2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44" y="4408022"/>
            <a:ext cx="2384575" cy="2420888"/>
          </a:xfrm>
          <a:prstGeom prst="rect">
            <a:avLst/>
          </a:prstGeom>
        </p:spPr>
      </p:pic>
      <p:sp>
        <p:nvSpPr>
          <p:cNvPr id="1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4.3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矩阵的秩在向量组中的应用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26" name="组合 9"/>
          <p:cNvGrpSpPr>
            <a:grpSpLocks/>
          </p:cNvGrpSpPr>
          <p:nvPr/>
        </p:nvGrpSpPr>
        <p:grpSpPr bwMode="auto">
          <a:xfrm>
            <a:off x="971600" y="803404"/>
            <a:ext cx="6480720" cy="1689717"/>
            <a:chOff x="1018141" y="1574543"/>
            <a:chExt cx="5874148" cy="1495932"/>
          </a:xfrm>
          <a:noFill/>
        </p:grpSpPr>
        <p:sp>
          <p:nvSpPr>
            <p:cNvPr id="27" name="圆角矩形 26"/>
            <p:cNvSpPr/>
            <p:nvPr/>
          </p:nvSpPr>
          <p:spPr>
            <a:xfrm>
              <a:off x="1018141" y="1922233"/>
              <a:ext cx="5874148" cy="1148242"/>
            </a:xfrm>
            <a:prstGeom prst="round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/>
            </a:p>
          </p:txBody>
        </p:sp>
        <p:sp>
          <p:nvSpPr>
            <p:cNvPr id="28" name="流程图: 终止 27"/>
            <p:cNvSpPr/>
            <p:nvPr/>
          </p:nvSpPr>
          <p:spPr>
            <a:xfrm>
              <a:off x="1177716" y="1574543"/>
              <a:ext cx="1928825" cy="499472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</a:rPr>
                <a:t>定理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4-11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组合 9"/>
          <p:cNvGrpSpPr>
            <a:grpSpLocks/>
          </p:cNvGrpSpPr>
          <p:nvPr/>
        </p:nvGrpSpPr>
        <p:grpSpPr bwMode="auto">
          <a:xfrm>
            <a:off x="1068690" y="2979786"/>
            <a:ext cx="6480720" cy="1689717"/>
            <a:chOff x="1018141" y="1574543"/>
            <a:chExt cx="5874148" cy="1495932"/>
          </a:xfrm>
          <a:noFill/>
        </p:grpSpPr>
        <p:sp>
          <p:nvSpPr>
            <p:cNvPr id="19" name="圆角矩形 18"/>
            <p:cNvSpPr/>
            <p:nvPr/>
          </p:nvSpPr>
          <p:spPr>
            <a:xfrm>
              <a:off x="1018141" y="1922233"/>
              <a:ext cx="5874148" cy="1148242"/>
            </a:xfrm>
            <a:prstGeom prst="round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/>
            </a:p>
          </p:txBody>
        </p:sp>
        <p:sp>
          <p:nvSpPr>
            <p:cNvPr id="23" name="流程图: 终止 22"/>
            <p:cNvSpPr/>
            <p:nvPr/>
          </p:nvSpPr>
          <p:spPr>
            <a:xfrm>
              <a:off x="1177716" y="1574543"/>
              <a:ext cx="1928825" cy="499472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</a:rPr>
                <a:t>推论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4-3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1776446" y="3900863"/>
                <a:ext cx="40979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向量组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I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与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II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等价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, 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 panose="02040503050406030204" pitchFamily="18" charset="0"/>
                          </a:rPr>
                          <m:t>II</m:t>
                        </m:r>
                      </m:e>
                    </m:d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US" altLang="zh-CN" sz="2400" dirty="0" smtClean="0">
                    <a:latin typeface="Cambria Math" panose="02040503050406030204" pitchFamily="18" charset="0"/>
                  </a:rPr>
                  <a:t>)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446" y="3900863"/>
                <a:ext cx="409791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4458" t="-30000" r="-3566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14"/>
          <p:cNvSpPr txBox="1">
            <a:spLocks noChangeArrowheads="1"/>
          </p:cNvSpPr>
          <p:nvPr/>
        </p:nvSpPr>
        <p:spPr bwMode="auto">
          <a:xfrm>
            <a:off x="1657047" y="5642538"/>
            <a:ext cx="5545306" cy="461665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Cambria" panose="02040503050406030204" pitchFamily="18" charset="0"/>
                <a:ea typeface="华文楷体" panose="02010600040101010101" pitchFamily="2" charset="-122"/>
              </a:rPr>
              <a:t>    </a:t>
            </a:r>
            <a:r>
              <a:rPr lang="zh-CN" alt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注意：</a:t>
            </a:r>
            <a:r>
              <a:rPr lang="zh-CN" altLang="en-US" sz="24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两个结论都是</a:t>
            </a:r>
            <a:r>
              <a:rPr lang="zh-CN" alt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必要非充分</a:t>
            </a:r>
            <a:r>
              <a:rPr lang="zh-CN" altLang="en-US" sz="24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条件</a:t>
            </a:r>
            <a:endParaRPr lang="en-US" altLang="zh-CN" sz="24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pic>
        <p:nvPicPr>
          <p:cNvPr id="29" name="Picture 3" descr="C:\Documents and Settings\bdong\Local Settings\Temporary Internet Files\Content.IE5\KE7VZXOH\MC900433883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19" y="5077388"/>
            <a:ext cx="1130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组合 8"/>
          <p:cNvGrpSpPr/>
          <p:nvPr/>
        </p:nvGrpSpPr>
        <p:grpSpPr>
          <a:xfrm>
            <a:off x="4355976" y="4365104"/>
            <a:ext cx="1440160" cy="461665"/>
            <a:chOff x="4355976" y="4365104"/>
            <a:chExt cx="1440160" cy="461665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4355976" y="4365104"/>
              <a:ext cx="144016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14"/>
            <p:cNvSpPr txBox="1">
              <a:spLocks noChangeArrowheads="1"/>
            </p:cNvSpPr>
            <p:nvPr/>
          </p:nvSpPr>
          <p:spPr bwMode="auto">
            <a:xfrm>
              <a:off x="4679667" y="4365104"/>
              <a:ext cx="792778" cy="461665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 smtClean="0">
                  <a:solidFill>
                    <a:srgbClr val="FF0000"/>
                  </a:solidFill>
                  <a:latin typeface="Cambria" panose="02040503050406030204" pitchFamily="18" charset="0"/>
                  <a:ea typeface="华文楷体" panose="02010600040101010101" pitchFamily="2" charset="-122"/>
                </a:rPr>
                <a:t>条件</a:t>
              </a:r>
              <a:endParaRPr lang="en-US" altLang="zh-CN" sz="2400" b="1" dirty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05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75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75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24" grpId="0"/>
      <p:bldP spid="2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44" y="4408022"/>
            <a:ext cx="2384575" cy="2420888"/>
          </a:xfrm>
          <a:prstGeom prst="rect">
            <a:avLst/>
          </a:prstGeom>
        </p:spPr>
      </p:pic>
      <p:sp>
        <p:nvSpPr>
          <p:cNvPr id="1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4.3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矩阵的秩在向量组中的应用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1547664" y="2348880"/>
                <a:ext cx="600649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800" dirty="0">
                            <a:latin typeface="Cambria Math" panose="02040503050406030204" pitchFamily="18" charset="0"/>
                          </a:rPr>
                          <m:t>II</m:t>
                        </m:r>
                      </m:e>
                    </m:d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800" dirty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US" altLang="zh-CN" sz="2800" dirty="0" smtClean="0">
                    <a:latin typeface="Cambria Math" panose="02040503050406030204" pitchFamily="18" charset="0"/>
                  </a:rPr>
                  <a:t>)</a:t>
                </a:r>
                <a:r>
                  <a:rPr lang="en-US" altLang="zh-CN" sz="2800" dirty="0" smtClean="0">
                    <a:latin typeface="Cambria Math" panose="02040503050406030204" pitchFamily="18" charset="0"/>
                    <a:ea typeface="+mn-ea"/>
                  </a:rPr>
                  <a:t>,  </a:t>
                </a:r>
                <a:r>
                  <a:rPr lang="zh-CN" altLang="en-US" sz="2800" dirty="0" smtClean="0">
                    <a:latin typeface="Cambria Math" panose="02040503050406030204" pitchFamily="18" charset="0"/>
                    <a:ea typeface="+mn-ea"/>
                  </a:rPr>
                  <a:t>但向量组</a:t>
                </a:r>
                <a:r>
                  <a:rPr lang="en-US" altLang="zh-CN" sz="2800" dirty="0" smtClean="0">
                    <a:latin typeface="Cambria Math" panose="02040503050406030204" pitchFamily="18" charset="0"/>
                    <a:ea typeface="+mn-ea"/>
                  </a:rPr>
                  <a:t>I</a:t>
                </a:r>
                <a:r>
                  <a:rPr lang="zh-CN" altLang="en-US" sz="2800" dirty="0" smtClean="0">
                    <a:latin typeface="Cambria Math" panose="02040503050406030204" pitchFamily="18" charset="0"/>
                    <a:ea typeface="+mn-ea"/>
                  </a:rPr>
                  <a:t>与</a:t>
                </a:r>
                <a:r>
                  <a:rPr lang="en-US" altLang="zh-CN" sz="2800" dirty="0" smtClean="0">
                    <a:latin typeface="Cambria Math" panose="02040503050406030204" pitchFamily="18" charset="0"/>
                    <a:ea typeface="+mn-ea"/>
                  </a:rPr>
                  <a:t>II</a:t>
                </a:r>
                <a:r>
                  <a:rPr lang="zh-CN" altLang="en-US" sz="2800" dirty="0" smtClean="0">
                    <a:latin typeface="Cambria Math" panose="02040503050406030204" pitchFamily="18" charset="0"/>
                    <a:ea typeface="+mn-ea"/>
                  </a:rPr>
                  <a:t>未必等价</a:t>
                </a:r>
                <a:endParaRPr lang="zh-CN" altLang="en-US" sz="28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2348880"/>
                <a:ext cx="6006496" cy="430887"/>
              </a:xfrm>
              <a:prstGeom prst="rect">
                <a:avLst/>
              </a:prstGeom>
              <a:blipFill rotWithShape="0">
                <a:blip r:embed="rId3"/>
                <a:stretch>
                  <a:fillRect t="-29577" b="-49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14"/>
          <p:cNvSpPr txBox="1">
            <a:spLocks noChangeArrowheads="1"/>
          </p:cNvSpPr>
          <p:nvPr/>
        </p:nvSpPr>
        <p:spPr bwMode="auto">
          <a:xfrm>
            <a:off x="1331640" y="1042810"/>
            <a:ext cx="6624736" cy="52322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Cambria" panose="02040503050406030204" pitchFamily="18" charset="0"/>
                <a:ea typeface="华文楷体" panose="02010600040101010101" pitchFamily="2" charset="-122"/>
              </a:rPr>
              <a:t>    </a:t>
            </a:r>
            <a:r>
              <a:rPr lang="zh-CN" altLang="en-US" sz="28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注意：两个结论都是必要非充分条件</a:t>
            </a:r>
            <a:endParaRPr lang="en-US" altLang="zh-CN" sz="28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pic>
        <p:nvPicPr>
          <p:cNvPr id="29" name="Picture 3" descr="C:\Documents and Settings\bdong\Local Settings\Temporary Internet Files\Content.IE5\KE7VZXOH\MC900433883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61" y="479702"/>
            <a:ext cx="135032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2055585" y="3152861"/>
                <a:ext cx="2037962" cy="11394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i="1" dirty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zh-CN" altLang="en-US" sz="2800" i="1" dirty="0" smtClean="0">
                          <a:latin typeface="Cambria Math" panose="02040503050406030204" pitchFamily="18" charset="0"/>
                        </a:rPr>
                        <m:t>：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eqArr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585" y="3152861"/>
                <a:ext cx="2037962" cy="113941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3805934" y="3161535"/>
                <a:ext cx="1779888" cy="11394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eqArr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5934" y="3161535"/>
                <a:ext cx="1779888" cy="113941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2118428" y="4394554"/>
                <a:ext cx="2037962" cy="11365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800" b="0" dirty="0" smtClean="0">
                    <a:latin typeface="+mn-ea"/>
                    <a:ea typeface="+mn-ea"/>
                  </a:rPr>
                  <a:t>II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：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eqArr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zh-CN" altLang="en-US" sz="28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428" y="4394554"/>
                <a:ext cx="2037962" cy="1136593"/>
              </a:xfrm>
              <a:prstGeom prst="rect">
                <a:avLst/>
              </a:prstGeom>
              <a:blipFill rotWithShape="0">
                <a:blip r:embed="rId7"/>
                <a:stretch>
                  <a:fillRect l="-10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3805934" y="4457679"/>
                <a:ext cx="1779888" cy="11394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eqArr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5934" y="4457679"/>
                <a:ext cx="1779888" cy="113941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33"/>
          <p:cNvSpPr txBox="1"/>
          <p:nvPr/>
        </p:nvSpPr>
        <p:spPr>
          <a:xfrm>
            <a:off x="1043608" y="2971610"/>
            <a:ext cx="120434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1" i="0" dirty="0" smtClean="0">
                <a:solidFill>
                  <a:srgbClr val="FF0000"/>
                </a:solidFill>
                <a:latin typeface="+mn-ea"/>
                <a:ea typeface="+mn-ea"/>
              </a:rPr>
              <a:t>例：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230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0" grpId="0"/>
      <p:bldP spid="22" grpId="0"/>
      <p:bldP spid="31" grpId="0"/>
      <p:bldP spid="33" grpId="0"/>
      <p:bldP spid="3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74062" y="663227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61" y="4640258"/>
            <a:ext cx="2643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4.3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矩阵的秩在向量组中的应用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73023" y="943574"/>
            <a:ext cx="10214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+mn-ea"/>
              </a:rPr>
              <a:t>4-10</a:t>
            </a:r>
            <a:endParaRPr lang="en-US" altLang="zh-CN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1763688" y="984562"/>
                <a:ext cx="67522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b="0" dirty="0" smtClean="0">
                    <a:ea typeface="+mj-ea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2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 smtClean="0"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为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j-ea"/>
                      </a:rPr>
                      <m:t>𝑛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j-ea"/>
                      </a:rPr>
                      <m:t>元</m:t>
                    </m:r>
                  </m:oMath>
                </a14:m>
                <a:r>
                  <a:rPr lang="zh-CN" altLang="en-US" sz="2400" dirty="0" smtClean="0">
                    <a:latin typeface="+mj-ea"/>
                    <a:ea typeface="+mj-ea"/>
                  </a:rPr>
                  <a:t>向量，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984562"/>
                <a:ext cx="675223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708" t="-26667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2226405" y="2191875"/>
                <a:ext cx="466691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405" y="2191875"/>
                <a:ext cx="4666919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044" r="-1958" b="-3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文本框 46"/>
          <p:cNvSpPr txBox="1"/>
          <p:nvPr/>
        </p:nvSpPr>
        <p:spPr>
          <a:xfrm>
            <a:off x="2145537" y="3034568"/>
            <a:ext cx="61555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则有</a:t>
            </a:r>
            <a:endParaRPr lang="zh-CN" altLang="en-US" sz="2400" dirty="0">
              <a:latin typeface="Cambria Math" panose="02040503050406030204" pitchFamily="18" charset="0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75097" y="5067492"/>
            <a:ext cx="10182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+mn-ea"/>
                <a:ea typeface="+mn-ea"/>
              </a:rPr>
              <a:t>引理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  <a:ea typeface="+mn-ea"/>
              </a:rPr>
              <a:t>4-1</a:t>
            </a:r>
            <a:endParaRPr lang="zh-CN" altLang="en-US" sz="20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3199503" y="4410771"/>
                <a:ext cx="17030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j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𝐵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𝑟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503" y="4410771"/>
                <a:ext cx="170309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151" t="-1667" r="-5735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755576" y="1474717"/>
                <a:ext cx="79033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+mj-ea"/>
                    <a:ea typeface="+mj-ea"/>
                  </a:rPr>
                  <a:t>, </a:t>
                </a:r>
                <a:r>
                  <a:rPr lang="zh-CN" altLang="en-US" sz="2400" dirty="0" smtClean="0">
                    <a:latin typeface="+mj-ea"/>
                    <a:ea typeface="+mj-ea"/>
                  </a:rPr>
                  <a:t>证明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+mj-ea"/>
                      </a:rPr>
                      <m:t>：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+mj-ea"/>
                    <a:ea typeface="+mj-ea"/>
                  </a:rPr>
                  <a:t>线性无关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⇔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+mj-ea"/>
                    <a:ea typeface="+mj-ea"/>
                  </a:rPr>
                  <a:t>线性无关</a:t>
                </a:r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474717"/>
                <a:ext cx="7903317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389" t="-26230" r="-1389" b="-47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3242808" y="3036673"/>
                <a:ext cx="2365840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lang="zh-CN" altLang="en-US" sz="2400" dirty="0">
                              <a:latin typeface="Cambria Math" panose="02040503050406030204" pitchFamily="18" charset="0"/>
                              <a:ea typeface="+mn-ea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808" y="3036673"/>
                <a:ext cx="2365840" cy="97661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5875097" y="3064066"/>
                <a:ext cx="2652201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  <m:r>
                          <m:rPr>
                            <m:nor/>
                          </m:rPr>
                          <a:rPr lang="zh-CN" altLang="en-US" sz="2400" dirty="0">
                            <a:latin typeface="Cambria Math" panose="02040503050406030204" pitchFamily="18" charset="0"/>
                            <a:ea typeface="+mn-ea"/>
                          </a:rPr>
                          <m:t> 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可逆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097" y="3064066"/>
                <a:ext cx="2652201" cy="976614"/>
              </a:xfrm>
              <a:prstGeom prst="rect">
                <a:avLst/>
              </a:prstGeom>
              <a:blipFill rotWithShape="0">
                <a:blip r:embed="rId8"/>
                <a:stretch>
                  <a:fillRect r="-5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5543814" y="4405070"/>
                <a:ext cx="29320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j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𝐵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=3⇔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=3</m:t>
                      </m:r>
                    </m:oMath>
                  </m:oMathPara>
                </a14:m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3814" y="4405070"/>
                <a:ext cx="2932021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832" r="-2079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3547214" y="5857150"/>
                <a:ext cx="51487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+mj-ea"/>
                    <a:ea typeface="+mj-ea"/>
                  </a:rPr>
                  <a:t>线性无关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⇔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+mj-ea"/>
                    <a:ea typeface="+mj-ea"/>
                  </a:rPr>
                  <a:t>线性无关</a:t>
                </a:r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214" y="5857150"/>
                <a:ext cx="5148782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538" t="-26667" r="-2604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下箭头 5"/>
          <p:cNvSpPr/>
          <p:nvPr/>
        </p:nvSpPr>
        <p:spPr>
          <a:xfrm>
            <a:off x="6854689" y="4774402"/>
            <a:ext cx="253054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 rot="5400000">
            <a:off x="3870727" y="3375802"/>
            <a:ext cx="104250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 rot="5400000">
            <a:off x="4306687" y="3322516"/>
            <a:ext cx="104250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 rot="5400000">
            <a:off x="4753156" y="3339407"/>
            <a:ext cx="104250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45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5" grpId="0"/>
      <p:bldP spid="21" grpId="0"/>
      <p:bldP spid="15" grpId="0"/>
      <p:bldP spid="16" grpId="0"/>
      <p:bldP spid="17" grpId="0"/>
      <p:bldP spid="18" grpId="0"/>
      <p:bldP spid="6" grpId="0" animBg="1"/>
      <p:bldP spid="19" grpId="0" animBg="1"/>
      <p:bldP spid="20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9"/>
          <p:cNvGrpSpPr>
            <a:grpSpLocks/>
          </p:cNvGrpSpPr>
          <p:nvPr/>
        </p:nvGrpSpPr>
        <p:grpSpPr bwMode="auto">
          <a:xfrm>
            <a:off x="716482" y="1326739"/>
            <a:ext cx="7776864" cy="1258724"/>
            <a:chOff x="341959" y="1616644"/>
            <a:chExt cx="7048979" cy="1254321"/>
          </a:xfrm>
          <a:noFill/>
        </p:grpSpPr>
        <p:sp>
          <p:nvSpPr>
            <p:cNvPr id="30" name="圆角矩形 29"/>
            <p:cNvSpPr/>
            <p:nvPr/>
          </p:nvSpPr>
          <p:spPr>
            <a:xfrm>
              <a:off x="341959" y="1985732"/>
              <a:ext cx="7048979" cy="885233"/>
            </a:xfrm>
            <a:prstGeom prst="round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/>
            </a:p>
          </p:txBody>
        </p:sp>
        <p:sp>
          <p:nvSpPr>
            <p:cNvPr id="33" name="流程图: 终止 32"/>
            <p:cNvSpPr/>
            <p:nvPr/>
          </p:nvSpPr>
          <p:spPr>
            <a:xfrm>
              <a:off x="775206" y="1616644"/>
              <a:ext cx="1603870" cy="501355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</a:rPr>
                <a:t>引理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4-1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4.3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矩阵的秩在向量组中的应用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952939" y="1975666"/>
                <a:ext cx="427136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𝑚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×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+mn-ea"/>
                        </a:rPr>
                        <m:t>型</m:t>
                      </m:r>
                      <m:r>
                        <a:rPr lang="zh-CN" altLang="en-US" sz="2400" i="1" smtClean="0">
                          <a:latin typeface="Cambria Math" panose="02040503050406030204" pitchFamily="18" charset="0"/>
                          <a:ea typeface="+mn-ea"/>
                        </a:rPr>
                        <m:t>矩阵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n-ea"/>
                        </a:rPr>
                        <m:t>，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⇔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939" y="1975666"/>
                <a:ext cx="4271367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32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5060474" y="1986061"/>
                <a:ext cx="311163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的</m:t>
                    </m:r>
                  </m:oMath>
                </a14:m>
                <a:r>
                  <a:rPr lang="zh-CN" altLang="en-US" sz="2400" b="0" dirty="0" smtClean="0">
                    <a:latin typeface="Cambria Math" panose="02040503050406030204" pitchFamily="18" charset="0"/>
                    <a:ea typeface="+mn-ea"/>
                  </a:rPr>
                  <a:t>列向量组线性无关</a:t>
                </a:r>
                <a:endParaRPr lang="en-US" altLang="zh-CN" sz="2400" b="0" dirty="0" smtClean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474" y="1986061"/>
                <a:ext cx="3111631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327" t="-25000" r="-391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683568" y="916312"/>
                <a:ext cx="129614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回顾</m:t>
                    </m:r>
                  </m:oMath>
                </a14:m>
                <a:r>
                  <a:rPr lang="zh-CN" altLang="en-US" sz="28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+mn-ea"/>
                  </a:rPr>
                  <a:t>：</a:t>
                </a:r>
                <a:endParaRPr lang="zh-CN" altLang="en-US" sz="2800" b="1" dirty="0">
                  <a:solidFill>
                    <a:srgbClr val="FF0000"/>
                  </a:solidFill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916312"/>
                <a:ext cx="1296143" cy="430887"/>
              </a:xfrm>
              <a:prstGeom prst="rect">
                <a:avLst/>
              </a:prstGeom>
              <a:blipFill rotWithShape="0">
                <a:blip r:embed="rId4"/>
                <a:stretch>
                  <a:fillRect t="-25352" b="-49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组合 18"/>
          <p:cNvGrpSpPr>
            <a:grpSpLocks/>
          </p:cNvGrpSpPr>
          <p:nvPr/>
        </p:nvGrpSpPr>
        <p:grpSpPr bwMode="auto">
          <a:xfrm>
            <a:off x="287857" y="2935387"/>
            <a:ext cx="2087563" cy="1901825"/>
            <a:chOff x="428625" y="2088564"/>
            <a:chExt cx="2087563" cy="1901825"/>
          </a:xfrm>
        </p:grpSpPr>
        <p:grpSp>
          <p:nvGrpSpPr>
            <p:cNvPr id="25" name="组合 6"/>
            <p:cNvGrpSpPr>
              <a:grpSpLocks/>
            </p:cNvGrpSpPr>
            <p:nvPr/>
          </p:nvGrpSpPr>
          <p:grpSpPr bwMode="auto">
            <a:xfrm>
              <a:off x="428625" y="2088564"/>
              <a:ext cx="2087563" cy="1901825"/>
              <a:chOff x="899592" y="796413"/>
              <a:chExt cx="2088232" cy="1901825"/>
            </a:xfrm>
          </p:grpSpPr>
          <p:pic>
            <p:nvPicPr>
              <p:cNvPr id="32" name="Picture 5" descr="C:\Documents and Settings\bdong\Local Settings\Temporary Internet Files\Content.IE5\VF4RX3ZI\MC900434389[1].wmf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9592" y="796413"/>
                <a:ext cx="2088232" cy="1901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0" name="TextBox 8"/>
              <p:cNvSpPr txBox="1">
                <a:spLocks noChangeArrowheads="1"/>
              </p:cNvSpPr>
              <p:nvPr/>
            </p:nvSpPr>
            <p:spPr bwMode="auto">
              <a:xfrm>
                <a:off x="1331640" y="908720"/>
                <a:ext cx="1224136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 2" panose="05020102010507070707" pitchFamily="18" charset="2"/>
                  <a:buChar char=""/>
                  <a:defRPr sz="3200">
                    <a:solidFill>
                      <a:schemeClr val="tx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50000"/>
                  <a:buFont typeface="Wingdings 2" panose="05020102010507070707" pitchFamily="18" charset="2"/>
                  <a:buChar char="³"/>
                  <a:defRPr sz="2800">
                    <a:solidFill>
                      <a:schemeClr val="tx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7B9B57"/>
                  </a:buClr>
                  <a:buSzPct val="60000"/>
                  <a:buFont typeface="Wingdings 2" panose="05020102010507070707" pitchFamily="18" charset="2"/>
                  <a:buChar char="®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8B7396"/>
                  </a:buClr>
                  <a:buSzPct val="45000"/>
                  <a:buFont typeface="Wingdings 2" panose="05020102010507070707" pitchFamily="18" charset="2"/>
                  <a:buChar char="¯"/>
                  <a:defRPr sz="2000">
                    <a:solidFill>
                      <a:schemeClr val="tx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E89A53"/>
                  </a:buClr>
                  <a:buFont typeface="Wingdings 2" panose="05020102010507070707" pitchFamily="18" charset="2"/>
                  <a:buChar char=""/>
                  <a:defRPr sz="2000">
                    <a:solidFill>
                      <a:schemeClr val="tx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E89A53"/>
                  </a:buClr>
                  <a:buFont typeface="Wingdings 2" panose="05020102010507070707" pitchFamily="18" charset="2"/>
                  <a:buChar char=""/>
                  <a:defRPr sz="2000">
                    <a:solidFill>
                      <a:schemeClr val="tx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E89A53"/>
                  </a:buClr>
                  <a:buFont typeface="Wingdings 2" panose="05020102010507070707" pitchFamily="18" charset="2"/>
                  <a:buChar char=""/>
                  <a:defRPr sz="2000">
                    <a:solidFill>
                      <a:schemeClr val="tx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E89A53"/>
                  </a:buClr>
                  <a:buFont typeface="Wingdings 2" panose="05020102010507070707" pitchFamily="18" charset="2"/>
                  <a:buChar char=""/>
                  <a:defRPr sz="2000">
                    <a:solidFill>
                      <a:schemeClr val="tx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E89A53"/>
                  </a:buClr>
                  <a:buFont typeface="Wingdings 2" panose="05020102010507070707" pitchFamily="18" charset="2"/>
                  <a:buChar char=""/>
                  <a:defRPr sz="2000">
                    <a:solidFill>
                      <a:schemeClr val="tx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 b="1"/>
              </a:p>
            </p:txBody>
          </p:sp>
        </p:grpSp>
        <p:sp>
          <p:nvSpPr>
            <p:cNvPr id="26" name="TextBox 9"/>
            <p:cNvSpPr txBox="1">
              <a:spLocks noChangeArrowheads="1"/>
            </p:cNvSpPr>
            <p:nvPr/>
          </p:nvSpPr>
          <p:spPr bwMode="auto">
            <a:xfrm>
              <a:off x="857250" y="2143125"/>
              <a:ext cx="1000125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 2" panose="05020102010507070707" pitchFamily="18" charset="2"/>
                <a:buChar char=""/>
                <a:defRPr sz="32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³"/>
                <a:defRPr sz="28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7B9B57"/>
                </a:buClr>
                <a:buSzPct val="60000"/>
                <a:buFont typeface="Wingdings 2" panose="05020102010507070707" pitchFamily="18" charset="2"/>
                <a:buChar char="®"/>
                <a:defRPr sz="24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B7396"/>
                </a:buClr>
                <a:buSzPct val="45000"/>
                <a:buFont typeface="Wingdings 2" panose="05020102010507070707" pitchFamily="18" charset="2"/>
                <a:buChar char="¯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E89A53"/>
                </a:buClr>
                <a:buFont typeface="Wingdings 2" panose="05020102010507070707" pitchFamily="18" charset="2"/>
                <a:buChar char="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9A53"/>
                </a:buClr>
                <a:buFont typeface="Wingdings 2" panose="05020102010507070707" pitchFamily="18" charset="2"/>
                <a:buChar char="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9A53"/>
                </a:buClr>
                <a:buFont typeface="Wingdings 2" panose="05020102010507070707" pitchFamily="18" charset="2"/>
                <a:buChar char="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9A53"/>
                </a:buClr>
                <a:buFont typeface="Wingdings 2" panose="05020102010507070707" pitchFamily="18" charset="2"/>
                <a:buChar char="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9A53"/>
                </a:buClr>
                <a:buFont typeface="Wingdings 2" panose="05020102010507070707" pitchFamily="18" charset="2"/>
                <a:buChar char=""/>
                <a:defRPr sz="2000">
                  <a:solidFill>
                    <a:schemeClr val="tx1"/>
                  </a:solidFill>
                  <a:latin typeface="Cambria" panose="02040503050406030204" pitchFamily="18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/>
                <a:t>思想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2091852" y="3584181"/>
                <a:ext cx="313245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𝑚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×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+mn-ea"/>
                        </a:rPr>
                        <m:t>型</m:t>
                      </m:r>
                      <m:r>
                        <a:rPr lang="zh-CN" altLang="en-US" sz="2400" i="1" smtClean="0">
                          <a:latin typeface="Cambria Math" panose="02040503050406030204" pitchFamily="18" charset="0"/>
                          <a:ea typeface="+mn-ea"/>
                        </a:rPr>
                        <m:t>矩阵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852" y="3584181"/>
                <a:ext cx="3132454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32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2276103" y="4277957"/>
                <a:ext cx="1863849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2400" i="0" dirty="0" smtClean="0">
                    <a:latin typeface="+mj-lt"/>
                    <a:ea typeface="+mn-ea"/>
                  </a:rPr>
                  <a:t>      列</a:t>
                </a:r>
                <a:r>
                  <a:rPr lang="en-US" altLang="zh-CN" sz="2400" i="0" dirty="0" smtClean="0">
                    <a:latin typeface="+mj-lt"/>
                    <a:ea typeface="+mn-ea"/>
                  </a:rPr>
                  <a:t>(</a:t>
                </a:r>
                <a:r>
                  <a:rPr lang="zh-CN" altLang="en-US" sz="2400" i="0" dirty="0" smtClean="0">
                    <a:latin typeface="+mj-lt"/>
                    <a:ea typeface="+mn-ea"/>
                  </a:rPr>
                  <a:t>行</a:t>
                </a:r>
                <a:r>
                  <a:rPr lang="en-US" altLang="zh-CN" sz="2400" i="0" dirty="0" smtClean="0">
                    <a:latin typeface="+mj-lt"/>
                    <a:ea typeface="+mn-ea"/>
                  </a:rPr>
                  <a:t>)</a:t>
                </a:r>
                <a:r>
                  <a:rPr lang="zh-CN" altLang="en-US" sz="2400" i="0" dirty="0" smtClean="0">
                    <a:solidFill>
                      <a:srgbClr val="FF0000"/>
                    </a:solidFill>
                    <a:latin typeface="+mj-lt"/>
                    <a:ea typeface="+mn-ea"/>
                  </a:rPr>
                  <a:t>满</a:t>
                </a:r>
                <a:r>
                  <a:rPr lang="zh-CN" altLang="en-US" sz="2400" i="0" dirty="0" smtClean="0">
                    <a:latin typeface="+mj-lt"/>
                    <a:ea typeface="+mn-ea"/>
                  </a:rPr>
                  <a:t>秩</a:t>
                </a:r>
                <a:r>
                  <a:rPr lang="en-US" altLang="zh-CN" sz="2400" i="1" dirty="0">
                    <a:latin typeface="Cambria Math" panose="02040503050406030204" pitchFamily="18" charset="0"/>
                    <a:ea typeface="+mn-ea"/>
                  </a:rPr>
                  <a:t> </a:t>
                </a:r>
                <a:r>
                  <a:rPr lang="en-US" altLang="zh-CN" sz="2400" i="1" dirty="0" smtClean="0">
                    <a:latin typeface="Cambria Math" panose="02040503050406030204" pitchFamily="18" charset="0"/>
                    <a:ea typeface="+mn-ea"/>
                  </a:rPr>
                  <a:t>    </a:t>
                </a:r>
                <a:endParaRPr lang="en-US" altLang="zh-CN" sz="2400" b="0" i="1" dirty="0" smtClean="0">
                  <a:latin typeface="Cambria Math" panose="02040503050406030204" pitchFamily="18" charset="0"/>
                  <a:ea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)=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𝑛</m:t>
                      </m:r>
                    </m:oMath>
                  </m:oMathPara>
                </a14:m>
                <a:endParaRPr lang="en-US" altLang="zh-CN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103" y="4277957"/>
                <a:ext cx="1863849" cy="738664"/>
              </a:xfrm>
              <a:prstGeom prst="rect">
                <a:avLst/>
              </a:prstGeom>
              <a:blipFill rotWithShape="0">
                <a:blip r:embed="rId7"/>
                <a:stretch>
                  <a:fillRect t="-13223" r="-4575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336742" y="5753509"/>
                <a:ext cx="890256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rgbClr val="0066FF"/>
                    </a:solidFill>
                    <a:latin typeface="+mj-lt"/>
                    <a:ea typeface="+mn-ea"/>
                  </a:rPr>
                  <a:t>逆否命题：</a:t>
                </a:r>
                <a:r>
                  <a:rPr lang="zh-CN" altLang="en-US" sz="2400" i="0" dirty="0" smtClean="0">
                    <a:latin typeface="+mj-lt"/>
                    <a:ea typeface="+mn-ea"/>
                  </a:rPr>
                  <a:t>列</a:t>
                </a:r>
                <a:r>
                  <a:rPr lang="en-US" altLang="zh-CN" sz="2400" dirty="0"/>
                  <a:t>(</a:t>
                </a:r>
                <a:r>
                  <a:rPr lang="zh-CN" altLang="en-US" sz="2400" dirty="0">
                    <a:latin typeface="+mj-lt"/>
                    <a:ea typeface="+mn-ea"/>
                  </a:rPr>
                  <a:t>行</a:t>
                </a:r>
                <a:r>
                  <a:rPr lang="en-US" altLang="zh-CN" sz="2400" dirty="0"/>
                  <a:t>)</a:t>
                </a:r>
                <a:r>
                  <a:rPr lang="zh-CN" altLang="en-US" sz="2400" i="0" dirty="0" smtClean="0">
                    <a:solidFill>
                      <a:srgbClr val="FF0000"/>
                    </a:solidFill>
                    <a:latin typeface="+mj-lt"/>
                    <a:ea typeface="+mn-ea"/>
                  </a:rPr>
                  <a:t>降</a:t>
                </a:r>
                <a:r>
                  <a:rPr lang="zh-CN" altLang="en-US" sz="2400" i="0" dirty="0" smtClean="0">
                    <a:latin typeface="+mj-lt"/>
                    <a:ea typeface="+mn-ea"/>
                  </a:rPr>
                  <a:t>秩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&lt;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𝑚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  <m:r>
                      <a:rPr lang="en-US" altLang="zh-CN" sz="2400" b="0">
                        <a:latin typeface="Cambria Math" panose="02040503050406030204" pitchFamily="18" charset="0"/>
                        <a:ea typeface="+mn-ea"/>
                      </a:rPr>
                      <m:t>⇔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列</a:t>
                </a:r>
                <a:r>
                  <a:rPr lang="en-US" altLang="zh-CN" sz="2400" dirty="0"/>
                  <a:t>(</a:t>
                </a:r>
                <a:r>
                  <a:rPr lang="zh-CN" altLang="en-US" sz="2400" dirty="0">
                    <a:latin typeface="+mn-ea"/>
                    <a:ea typeface="+mn-ea"/>
                  </a:rPr>
                  <a:t>行</a:t>
                </a:r>
                <a:r>
                  <a:rPr lang="en-US" altLang="zh-CN" sz="2400" dirty="0"/>
                  <a:t>)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向量组线性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+mn-ea"/>
                  </a:rPr>
                  <a:t>相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关</a:t>
                </a:r>
                <a:endParaRPr lang="en-US" altLang="zh-CN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42" y="5753509"/>
                <a:ext cx="8902563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2053" t="-28333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5703901" y="4385459"/>
            <a:ext cx="32047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Cambria Math" panose="02040503050406030204" pitchFamily="18" charset="0"/>
                <a:ea typeface="+mn-ea"/>
              </a:rPr>
              <a:t>列</a:t>
            </a:r>
            <a:r>
              <a:rPr lang="en-US" altLang="zh-CN" sz="2400" dirty="0">
                <a:latin typeface="Cambria Math" panose="02040503050406030204" pitchFamily="18" charset="0"/>
                <a:ea typeface="+mn-ea"/>
              </a:rPr>
              <a:t>(</a:t>
            </a:r>
            <a:r>
              <a:rPr lang="zh-CN" altLang="en-US" sz="2400" dirty="0">
                <a:latin typeface="Cambria Math" panose="02040503050406030204" pitchFamily="18" charset="0"/>
                <a:ea typeface="+mn-ea"/>
              </a:rPr>
              <a:t>行</a:t>
            </a:r>
            <a:r>
              <a:rPr lang="en-US" altLang="zh-CN" sz="2400" dirty="0">
                <a:latin typeface="Cambria Math" panose="02040503050406030204" pitchFamily="18" charset="0"/>
                <a:ea typeface="+mn-ea"/>
              </a:rPr>
              <a:t>)</a:t>
            </a:r>
            <a:r>
              <a:rPr lang="zh-CN" altLang="en-US" sz="2400" dirty="0">
                <a:latin typeface="Cambria Math" panose="02040503050406030204" pitchFamily="18" charset="0"/>
                <a:ea typeface="+mn-ea"/>
              </a:rPr>
              <a:t>向量组线性</a:t>
            </a:r>
            <a:r>
              <a:rPr lang="zh-CN" alt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+mn-ea"/>
              </a:rPr>
              <a:t>无</a:t>
            </a:r>
            <a:r>
              <a:rPr lang="zh-CN" altLang="en-US" sz="2400" dirty="0">
                <a:latin typeface="Cambria Math" panose="02040503050406030204" pitchFamily="18" charset="0"/>
                <a:ea typeface="+mn-ea"/>
              </a:rPr>
              <a:t>关</a:t>
            </a:r>
            <a:endParaRPr lang="en-US" altLang="zh-CN" sz="2400" dirty="0">
              <a:latin typeface="Cambria Math" panose="02040503050406030204" pitchFamily="18" charset="0"/>
              <a:ea typeface="+mn-ea"/>
            </a:endParaRPr>
          </a:p>
        </p:txBody>
      </p:sp>
      <p:sp>
        <p:nvSpPr>
          <p:cNvPr id="9" name="左右箭头 8"/>
          <p:cNvSpPr/>
          <p:nvPr/>
        </p:nvSpPr>
        <p:spPr>
          <a:xfrm>
            <a:off x="4399281" y="4421022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2963955" y="4248053"/>
            <a:ext cx="491554" cy="367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117054" y="4421022"/>
            <a:ext cx="543178" cy="367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561765" y="4610420"/>
                <a:ext cx="377604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765" y="4610420"/>
                <a:ext cx="377604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825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5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3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1" grpId="0"/>
      <p:bldP spid="23" grpId="0"/>
      <p:bldP spid="42" grpId="0"/>
      <p:bldP spid="43" grpId="0"/>
      <p:bldP spid="45" grpId="0"/>
      <p:bldP spid="6" grpId="0"/>
      <p:bldP spid="9" grpId="0" animBg="1"/>
      <p:bldP spid="48" grpId="0" animBg="1"/>
      <p:bldP spid="49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74062" y="663227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61" y="4640258"/>
            <a:ext cx="2643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4.3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矩阵的秩在向量组中的应用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1763688" y="984562"/>
                <a:ext cx="56266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  <a:latin typeface="+mj-ea"/>
                    <a:ea typeface="+mj-ea"/>
                  </a:rPr>
                  <a:t>, </a:t>
                </a:r>
                <a:endParaRPr lang="en-US" altLang="zh-CN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984562"/>
                <a:ext cx="562666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950" t="-26667" r="-2384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2226405" y="2191875"/>
                <a:ext cx="466691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405" y="2191875"/>
                <a:ext cx="4666919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044" r="-1958" b="-3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文本框 46"/>
          <p:cNvSpPr txBox="1"/>
          <p:nvPr/>
        </p:nvSpPr>
        <p:spPr>
          <a:xfrm>
            <a:off x="2145537" y="2953059"/>
            <a:ext cx="61555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则有</a:t>
            </a:r>
            <a:endParaRPr lang="zh-CN" altLang="en-US" sz="2400" dirty="0">
              <a:latin typeface="Cambria Math" panose="02040503050406030204" pitchFamily="18" charset="0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36424" y="5067492"/>
            <a:ext cx="10182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+mn-ea"/>
                <a:ea typeface="+mn-ea"/>
              </a:rPr>
              <a:t>引理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  <a:ea typeface="+mn-ea"/>
              </a:rPr>
              <a:t>4-1</a:t>
            </a:r>
            <a:endParaRPr lang="zh-CN" altLang="en-US" sz="20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3199503" y="4410771"/>
                <a:ext cx="22750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j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𝐵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≤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𝑃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&lt;3</m:t>
                      </m:r>
                    </m:oMath>
                  </m:oMathPara>
                </a14:m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503" y="4410771"/>
                <a:ext cx="2275046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340" r="-2681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755576" y="1474717"/>
                <a:ext cx="72738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+mj-ea"/>
                    <a:ea typeface="+mj-ea"/>
                  </a:rPr>
                  <a:t>线性无关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，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  <a:ea typeface="+mj-ea"/>
                          </a:rPr>
                          <m:t>讨论向量组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 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+mj-ea"/>
                    <a:ea typeface="+mj-ea"/>
                  </a:rPr>
                  <a:t>的线性相关性</a:t>
                </a:r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474717"/>
                <a:ext cx="7273851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090" t="-26230" r="-1593" b="-47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3856713" y="3286198"/>
                <a:ext cx="10715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𝐴𝑃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713" y="3286198"/>
                <a:ext cx="1071575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6857" r="-5714"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5841337" y="2982557"/>
                <a:ext cx="2333203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lang="zh-CN" altLang="en-US" sz="2400" dirty="0">
                              <a:latin typeface="Cambria Math" panose="02040503050406030204" pitchFamily="18" charset="0"/>
                              <a:ea typeface="+mn-ea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337" y="2982557"/>
                <a:ext cx="2333203" cy="97661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6893324" y="4073859"/>
                <a:ext cx="10002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j-ea"/>
                        </a:rPr>
                        <m:t>不可逆</m:t>
                      </m:r>
                    </m:oMath>
                  </m:oMathPara>
                </a14:m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324" y="4073859"/>
                <a:ext cx="1000274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9146" t="-3279" r="-9146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3547214" y="5857150"/>
                <a:ext cx="23503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+mj-ea"/>
                    <a:ea typeface="+mj-ea"/>
                  </a:rPr>
                  <a:t>线性相关</a:t>
                </a:r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214" y="5857150"/>
                <a:ext cx="2350323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4675" t="-26667" r="-7013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下箭头 5"/>
          <p:cNvSpPr/>
          <p:nvPr/>
        </p:nvSpPr>
        <p:spPr>
          <a:xfrm>
            <a:off x="4716016" y="4774402"/>
            <a:ext cx="253054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60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  <p:bldP spid="5" grpId="0"/>
      <p:bldP spid="21" grpId="0"/>
      <p:bldP spid="15" grpId="0"/>
      <p:bldP spid="16" grpId="0"/>
      <p:bldP spid="17" grpId="0"/>
      <p:bldP spid="18" grpId="0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圆角矩形 24"/>
          <p:cNvSpPr/>
          <p:nvPr/>
        </p:nvSpPr>
        <p:spPr>
          <a:xfrm>
            <a:off x="395536" y="4221144"/>
            <a:ext cx="6924580" cy="172691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74062" y="663227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4.3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矩阵的秩在向量组中的应用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999046" y="4890655"/>
                <a:ext cx="27475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1">
                        <a:latin typeface="Cambria Math" panose="02040503050406030204" pitchFamily="18" charset="0"/>
                        <a:ea typeface="+mj-ea"/>
                      </a:rPr>
                      <m:t>II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  <a:ea typeface="+mj-ea"/>
                      </a:rPr>
                      <m:t>向量</m:t>
                    </m:r>
                  </m:oMath>
                </a14:m>
                <a:r>
                  <a:rPr lang="zh-CN" altLang="en-US" sz="2800" dirty="0" smtClean="0">
                    <a:latin typeface="+mj-ea"/>
                    <a:ea typeface="+mj-ea"/>
                  </a:rPr>
                  <a:t>组线性无关</a:t>
                </a:r>
                <a:endParaRPr lang="en-US" altLang="zh-CN" sz="28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046" y="4890655"/>
                <a:ext cx="2747547" cy="430887"/>
              </a:xfrm>
              <a:prstGeom prst="rect">
                <a:avLst/>
              </a:prstGeom>
              <a:blipFill rotWithShape="0">
                <a:blip r:embed="rId2"/>
                <a:stretch>
                  <a:fillRect t="-25352" r="-6430" b="-49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734868" y="1868736"/>
                <a:ext cx="29767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zh-CN" altLang="en-US" sz="2800" dirty="0">
                        <a:latin typeface="Cambria Math" panose="02040503050406030204" pitchFamily="18" charset="0"/>
                        <a:ea typeface="+mj-ea"/>
                      </a:rPr>
                      <m:t>向量组</m:t>
                    </m:r>
                    <m:r>
                      <m:rPr>
                        <m:sty m:val="p"/>
                      </m:rPr>
                      <a:rPr lang="en-US" altLang="zh-CN" sz="2800" i="0" dirty="0">
                        <a:latin typeface="Cambria Math" panose="02040503050406030204" pitchFamily="18" charset="0"/>
                        <a:ea typeface="+mj-ea"/>
                      </a:rPr>
                      <m:t>I</m:t>
                    </m:r>
                  </m:oMath>
                </a14:m>
                <a:r>
                  <a:rPr lang="zh-CN" altLang="en-US" sz="2800" dirty="0" smtClean="0">
                    <a:latin typeface="+mj-ea"/>
                    <a:ea typeface="+mj-ea"/>
                  </a:rPr>
                  <a:t>线性无关</a:t>
                </a:r>
                <a:endParaRPr lang="en-US" altLang="zh-CN" sz="28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868" y="1868736"/>
                <a:ext cx="2976777" cy="430887"/>
              </a:xfrm>
              <a:prstGeom prst="rect">
                <a:avLst/>
              </a:prstGeom>
              <a:blipFill rotWithShape="0">
                <a:blip r:embed="rId3"/>
                <a:stretch>
                  <a:fillRect t="-25714" r="-5943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3179696" y="3563170"/>
                <a:ext cx="125027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zh-CN" altLang="en-US" sz="280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696" y="3563170"/>
                <a:ext cx="1250278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4779379" y="3574504"/>
                <a:ext cx="13000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  <a:ea typeface="+mn-ea"/>
                      </a:rPr>
                      <m:t>𝑃</m:t>
                    </m:r>
                    <m:r>
                      <a:rPr lang="zh-CN" altLang="en-US" sz="2800">
                        <a:latin typeface="Cambria Math" panose="02040503050406030204" pitchFamily="18" charset="0"/>
                        <a:ea typeface="+mn-ea"/>
                      </a:rPr>
                      <m:t>为</m:t>
                    </m:r>
                  </m:oMath>
                </a14:m>
                <a:r>
                  <a:rPr lang="zh-CN" altLang="en-US" sz="2800" dirty="0" smtClean="0">
                    <a:latin typeface="Cambria Math" panose="02040503050406030204" pitchFamily="18" charset="0"/>
                    <a:ea typeface="+mn-ea"/>
                  </a:rPr>
                  <a:t>方阵</a:t>
                </a:r>
                <a:endParaRPr lang="zh-CN" altLang="en-US" sz="28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379" y="3574504"/>
                <a:ext cx="1300036" cy="430887"/>
              </a:xfrm>
              <a:prstGeom prst="rect">
                <a:avLst/>
              </a:prstGeom>
              <a:blipFill rotWithShape="0">
                <a:blip r:embed="rId5"/>
                <a:stretch>
                  <a:fillRect t="-25352" r="-15962" b="-49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5220072" y="4869160"/>
                <a:ext cx="10307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+mj-ea"/>
                        </a:rPr>
                        <m:t>𝑃</m:t>
                      </m:r>
                      <m:r>
                        <a:rPr lang="zh-CN" altLang="en-US" sz="2800" i="1" dirty="0">
                          <a:latin typeface="Cambria Math" panose="02040503050406030204" pitchFamily="18" charset="0"/>
                          <a:ea typeface="+mj-ea"/>
                        </a:rPr>
                        <m:t>可逆</m:t>
                      </m:r>
                    </m:oMath>
                  </m:oMathPara>
                </a14:m>
                <a:endParaRPr lang="en-US" altLang="zh-CN" sz="28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4869160"/>
                <a:ext cx="1030730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8"/>
          <p:cNvGrpSpPr/>
          <p:nvPr/>
        </p:nvGrpSpPr>
        <p:grpSpPr>
          <a:xfrm>
            <a:off x="7524328" y="4410771"/>
            <a:ext cx="1540683" cy="2341427"/>
            <a:chOff x="7154379" y="943557"/>
            <a:chExt cx="1540683" cy="2341427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4379" y="943557"/>
              <a:ext cx="1540683" cy="2276872"/>
            </a:xfrm>
            <a:prstGeom prst="rect">
              <a:avLst/>
            </a:prstGeom>
          </p:spPr>
        </p:pic>
        <p:sp>
          <p:nvSpPr>
            <p:cNvPr id="22" name="圆角矩形 21"/>
            <p:cNvSpPr/>
            <p:nvPr/>
          </p:nvSpPr>
          <p:spPr>
            <a:xfrm>
              <a:off x="7154379" y="3068960"/>
              <a:ext cx="585973" cy="21602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734868" y="1128363"/>
                <a:ext cx="751968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zh-CN" altLang="en-US" sz="2800" dirty="0" smtClean="0">
                    <a:latin typeface="Cambria Math" panose="02040503050406030204" pitchFamily="18" charset="0"/>
                    <a:ea typeface="+mn-ea"/>
                  </a:rPr>
                  <a:t>向量组</a:t>
                </a:r>
                <a:r>
                  <a:rPr lang="en-US" altLang="zh-CN" sz="2800" dirty="0">
                    <a:latin typeface="Cambria Math" panose="02040503050406030204" pitchFamily="18" charset="0"/>
                    <a:ea typeface="+mn-ea"/>
                  </a:rPr>
                  <a:t>II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800" dirty="0">
                        <a:latin typeface="Cambria Math" panose="02040503050406030204" pitchFamily="18" charset="0"/>
                        <a:ea typeface="+mn-ea"/>
                      </a:rPr>
                      <m:t>可由</m:t>
                    </m:r>
                  </m:oMath>
                </a14:m>
                <a:r>
                  <a:rPr lang="en-US" altLang="zh-CN" sz="2800" dirty="0" smtClean="0">
                    <a:latin typeface="Cambria Math" panose="02040503050406030204" pitchFamily="18" charset="0"/>
                    <a:ea typeface="+mn-ea"/>
                  </a:rPr>
                  <a:t>I</a:t>
                </a:r>
                <a:r>
                  <a:rPr lang="zh-CN" altLang="en-US" sz="2800" dirty="0" smtClean="0">
                    <a:latin typeface="Cambria Math" panose="02040503050406030204" pitchFamily="18" charset="0"/>
                    <a:ea typeface="+mn-ea"/>
                  </a:rPr>
                  <a:t>线性表示，且所含</a:t>
                </a:r>
                <a:r>
                  <a:rPr lang="zh-CN" altLang="en-US" sz="28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+mn-ea"/>
                  </a:rPr>
                  <a:t>向量个数相同</a:t>
                </a:r>
                <a:endParaRPr lang="zh-CN" altLang="en-US" sz="2800" dirty="0">
                  <a:solidFill>
                    <a:srgbClr val="FF0000"/>
                  </a:solidFill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868" y="1128363"/>
                <a:ext cx="7519687" cy="430887"/>
              </a:xfrm>
              <a:prstGeom prst="rect">
                <a:avLst/>
              </a:prstGeom>
              <a:blipFill rotWithShape="0">
                <a:blip r:embed="rId8"/>
                <a:stretch>
                  <a:fillRect l="-2676" t="-29577" r="-1541" b="-49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左右箭头 6"/>
          <p:cNvSpPr/>
          <p:nvPr/>
        </p:nvSpPr>
        <p:spPr>
          <a:xfrm>
            <a:off x="3798488" y="4923540"/>
            <a:ext cx="1216152" cy="322125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991210" y="2593418"/>
                <a:ext cx="41838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  <a:ea typeface="+mj-ea"/>
                      </a:rPr>
                      <m:t>讨论向量组</m:t>
                    </m:r>
                  </m:oMath>
                </a14:m>
                <a:r>
                  <a:rPr lang="en-US" altLang="zh-CN" sz="2800" dirty="0">
                    <a:latin typeface="Cambria Math" panose="02040503050406030204" pitchFamily="18" charset="0"/>
                  </a:rPr>
                  <a:t>II</a:t>
                </a:r>
                <a:r>
                  <a:rPr lang="zh-CN" altLang="en-US" sz="2800" dirty="0" smtClean="0">
                    <a:latin typeface="+mj-ea"/>
                    <a:ea typeface="+mj-ea"/>
                  </a:rPr>
                  <a:t>的线性相关性</a:t>
                </a:r>
                <a:endParaRPr lang="en-US" altLang="zh-CN" sz="28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210" y="2593418"/>
                <a:ext cx="4183838" cy="430887"/>
              </a:xfrm>
              <a:prstGeom prst="rect">
                <a:avLst/>
              </a:prstGeom>
              <a:blipFill rotWithShape="0">
                <a:blip r:embed="rId9"/>
                <a:stretch>
                  <a:fillRect t="-29577" r="-3936" b="-49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2449000" y="6303612"/>
            <a:ext cx="3563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练习：</a:t>
            </a:r>
            <a:r>
              <a:rPr lang="en-US" altLang="zh-CN" sz="2400" dirty="0" smtClean="0">
                <a:latin typeface="+mn-ea"/>
                <a:ea typeface="+mn-ea"/>
              </a:rPr>
              <a:t> </a:t>
            </a:r>
            <a:r>
              <a:rPr lang="zh-CN" altLang="en-US" sz="2400" dirty="0" smtClean="0">
                <a:latin typeface="+mn-ea"/>
                <a:ea typeface="+mn-ea"/>
              </a:rPr>
              <a:t>思考题</a:t>
            </a:r>
            <a:r>
              <a:rPr lang="en-US" altLang="zh-CN" sz="2400" dirty="0" smtClean="0">
                <a:latin typeface="+mn-ea"/>
                <a:ea typeface="+mn-ea"/>
              </a:rPr>
              <a:t>4-3  8</a:t>
            </a:r>
            <a:endParaRPr lang="zh-CN" altLang="en-US" sz="2400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734868" y="3328283"/>
                <a:ext cx="1878719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lang="zh-CN" altLang="en-US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、</m:t>
                    </m:r>
                    <m:r>
                      <m:rPr>
                        <m:sty m:val="p"/>
                      </m:rP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II</m:t>
                    </m:r>
                  </m:oMath>
                </a14:m>
                <a:r>
                  <a:rPr lang="zh-CN" altLang="en-US" sz="22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+mn-ea"/>
                  </a:rPr>
                  <a:t>分别由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200" i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+mn-ea"/>
                  </a:rPr>
                  <a:t>、</a:t>
                </a:r>
                <a:endParaRPr lang="zh-CN" altLang="en-US" sz="2200" i="1" dirty="0">
                  <a:solidFill>
                    <a:srgbClr val="FF0000"/>
                  </a:solidFill>
                  <a:latin typeface="Cambria Math" panose="02040503050406030204" pitchFamily="18" charset="0"/>
                  <a:ea typeface="+mn-ea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2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𝐵</m:t>
                    </m:r>
                    <m:r>
                      <a:rPr lang="zh-CN" altLang="en-US" sz="22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列向量组构</m:t>
                    </m:r>
                  </m:oMath>
                </a14:m>
                <a:r>
                  <a:rPr lang="zh-CN" altLang="en-US" sz="22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+mn-ea"/>
                  </a:rPr>
                  <a:t>成</a:t>
                </a: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868" y="3328283"/>
                <a:ext cx="1878719" cy="677108"/>
              </a:xfrm>
              <a:prstGeom prst="rect">
                <a:avLst/>
              </a:prstGeom>
              <a:blipFill rotWithShape="0">
                <a:blip r:embed="rId10"/>
                <a:stretch>
                  <a:fillRect l="-5195" t="-11712" r="-8117" b="-252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7710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75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1" grpId="0"/>
      <p:bldP spid="14" grpId="0"/>
      <p:bldP spid="15" grpId="0"/>
      <p:bldP spid="16" grpId="0"/>
      <p:bldP spid="17" grpId="0"/>
      <p:bldP spid="23" grpId="0"/>
      <p:bldP spid="7" grpId="0" animBg="1"/>
      <p:bldP spid="24" grpId="0"/>
      <p:bldP spid="8" grpId="0"/>
      <p:bldP spid="2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1513106" y="1754455"/>
                <a:ext cx="5022850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向量组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I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latin typeface="Cambria Math" panose="02040503050406030204" pitchFamily="18" charset="0"/>
                        <a:ea typeface="+mn-ea"/>
                      </a:rPr>
                      <m:t>可由</m:t>
                    </m:r>
                  </m:oMath>
                </a14:m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II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线性表示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, 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 panose="02040503050406030204" pitchFamily="18" charset="0"/>
                          </a:rPr>
                          <m:t>II</m:t>
                        </m:r>
                      </m:e>
                    </m:d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)</a:t>
                </a:r>
              </a:p>
              <a:p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106" y="1754455"/>
                <a:ext cx="5022850" cy="738664"/>
              </a:xfrm>
              <a:prstGeom prst="rect">
                <a:avLst/>
              </a:prstGeom>
              <a:blipFill rotWithShape="0">
                <a:blip r:embed="rId2"/>
                <a:stretch>
                  <a:fillRect l="-3641" t="-14876" r="-2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44" y="4408022"/>
            <a:ext cx="2384575" cy="2420888"/>
          </a:xfrm>
          <a:prstGeom prst="rect">
            <a:avLst/>
          </a:prstGeom>
        </p:spPr>
      </p:pic>
      <p:sp>
        <p:nvSpPr>
          <p:cNvPr id="1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4.3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矩阵的秩在向量组中的应用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26" name="组合 9"/>
          <p:cNvGrpSpPr>
            <a:grpSpLocks/>
          </p:cNvGrpSpPr>
          <p:nvPr/>
        </p:nvGrpSpPr>
        <p:grpSpPr bwMode="auto">
          <a:xfrm>
            <a:off x="971600" y="803404"/>
            <a:ext cx="6480720" cy="1689717"/>
            <a:chOff x="1018141" y="1574543"/>
            <a:chExt cx="5874148" cy="1495932"/>
          </a:xfrm>
          <a:noFill/>
        </p:grpSpPr>
        <p:sp>
          <p:nvSpPr>
            <p:cNvPr id="27" name="圆角矩形 26"/>
            <p:cNvSpPr/>
            <p:nvPr/>
          </p:nvSpPr>
          <p:spPr>
            <a:xfrm>
              <a:off x="1018141" y="1922233"/>
              <a:ext cx="5874148" cy="1148242"/>
            </a:xfrm>
            <a:prstGeom prst="round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/>
            </a:p>
          </p:txBody>
        </p:sp>
        <p:sp>
          <p:nvSpPr>
            <p:cNvPr id="28" name="流程图: 终止 27"/>
            <p:cNvSpPr/>
            <p:nvPr/>
          </p:nvSpPr>
          <p:spPr>
            <a:xfrm>
              <a:off x="1177716" y="1574543"/>
              <a:ext cx="1928825" cy="499472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</a:rPr>
                <a:t>定理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4-11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组合 9"/>
          <p:cNvGrpSpPr>
            <a:grpSpLocks/>
          </p:cNvGrpSpPr>
          <p:nvPr/>
        </p:nvGrpSpPr>
        <p:grpSpPr bwMode="auto">
          <a:xfrm>
            <a:off x="1068690" y="2994941"/>
            <a:ext cx="6480720" cy="1689717"/>
            <a:chOff x="1018141" y="1574543"/>
            <a:chExt cx="5874148" cy="1495932"/>
          </a:xfrm>
          <a:noFill/>
        </p:grpSpPr>
        <p:sp>
          <p:nvSpPr>
            <p:cNvPr id="19" name="圆角矩形 18"/>
            <p:cNvSpPr/>
            <p:nvPr/>
          </p:nvSpPr>
          <p:spPr>
            <a:xfrm>
              <a:off x="1018141" y="1922233"/>
              <a:ext cx="5874148" cy="1148242"/>
            </a:xfrm>
            <a:prstGeom prst="round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/>
            </a:p>
          </p:txBody>
        </p:sp>
        <p:sp>
          <p:nvSpPr>
            <p:cNvPr id="23" name="流程图: 终止 22"/>
            <p:cNvSpPr/>
            <p:nvPr/>
          </p:nvSpPr>
          <p:spPr>
            <a:xfrm>
              <a:off x="1177716" y="1574543"/>
              <a:ext cx="1928825" cy="499472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</a:rPr>
                <a:t>推论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4-5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1776446" y="3900863"/>
                <a:ext cx="40979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向量组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I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与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II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等价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, 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 panose="02040503050406030204" pitchFamily="18" charset="0"/>
                          </a:rPr>
                          <m:t>II</m:t>
                        </m:r>
                      </m:e>
                    </m:d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US" altLang="zh-CN" sz="2400" dirty="0" smtClean="0">
                    <a:latin typeface="Cambria Math" panose="02040503050406030204" pitchFamily="18" charset="0"/>
                  </a:rPr>
                  <a:t>)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446" y="3900863"/>
                <a:ext cx="409791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4458" t="-30000" r="-3566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14"/>
          <p:cNvSpPr txBox="1">
            <a:spLocks noChangeArrowheads="1"/>
          </p:cNvSpPr>
          <p:nvPr/>
        </p:nvSpPr>
        <p:spPr bwMode="auto">
          <a:xfrm>
            <a:off x="1289743" y="5577166"/>
            <a:ext cx="5545306" cy="461665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Cambria" panose="02040503050406030204" pitchFamily="18" charset="0"/>
                <a:ea typeface="华文楷体" panose="02010600040101010101" pitchFamily="2" charset="-122"/>
              </a:rPr>
              <a:t>    </a:t>
            </a:r>
            <a:r>
              <a:rPr lang="zh-CN" alt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注意：两个结论都是必要非充分条件</a:t>
            </a:r>
            <a:endParaRPr lang="en-US" altLang="zh-CN" sz="24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pic>
        <p:nvPicPr>
          <p:cNvPr id="29" name="Picture 3" descr="C:\Documents and Settings\bdong\Local Settings\Temporary Internet Files\Content.IE5\KE7VZXOH\MC900433883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64" y="5014058"/>
            <a:ext cx="1130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组合 8"/>
          <p:cNvGrpSpPr/>
          <p:nvPr/>
        </p:nvGrpSpPr>
        <p:grpSpPr>
          <a:xfrm>
            <a:off x="4355976" y="4365104"/>
            <a:ext cx="1440160" cy="461665"/>
            <a:chOff x="4355976" y="4365104"/>
            <a:chExt cx="1440160" cy="461665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4355976" y="4365104"/>
              <a:ext cx="144016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14"/>
            <p:cNvSpPr txBox="1">
              <a:spLocks noChangeArrowheads="1"/>
            </p:cNvSpPr>
            <p:nvPr/>
          </p:nvSpPr>
          <p:spPr bwMode="auto">
            <a:xfrm>
              <a:off x="4679667" y="4365104"/>
              <a:ext cx="792778" cy="461665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 smtClean="0">
                  <a:solidFill>
                    <a:srgbClr val="FF0000"/>
                  </a:solidFill>
                  <a:latin typeface="Cambria" panose="02040503050406030204" pitchFamily="18" charset="0"/>
                  <a:ea typeface="华文楷体" panose="02010600040101010101" pitchFamily="2" charset="-122"/>
                </a:rPr>
                <a:t>条件</a:t>
              </a:r>
              <a:endParaRPr lang="en-US" altLang="zh-CN" sz="2400" b="1" dirty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69079" y="4780229"/>
            <a:ext cx="6066877" cy="1800200"/>
            <a:chOff x="640155" y="4947020"/>
            <a:chExt cx="6380117" cy="1800200"/>
          </a:xfrm>
        </p:grpSpPr>
        <p:sp>
          <p:nvSpPr>
            <p:cNvPr id="5" name="圆角矩形 4"/>
            <p:cNvSpPr/>
            <p:nvPr/>
          </p:nvSpPr>
          <p:spPr>
            <a:xfrm>
              <a:off x="640155" y="4947020"/>
              <a:ext cx="6380117" cy="18002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904" y="5177568"/>
              <a:ext cx="1210975" cy="1210975"/>
            </a:xfrm>
            <a:prstGeom prst="rect">
              <a:avLst/>
            </a:prstGeom>
          </p:spPr>
        </p:pic>
        <p:sp>
          <p:nvSpPr>
            <p:cNvPr id="31" name="文本框 30"/>
            <p:cNvSpPr txBox="1"/>
            <p:nvPr/>
          </p:nvSpPr>
          <p:spPr>
            <a:xfrm>
              <a:off x="2289632" y="5599610"/>
              <a:ext cx="338554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0066FF"/>
                  </a:solidFill>
                  <a:latin typeface="Cambria Math" panose="02040503050406030204" pitchFamily="18" charset="0"/>
                  <a:ea typeface="+mn-ea"/>
                </a:rPr>
                <a:t>问题：充要条件是什么？</a:t>
              </a:r>
              <a:endParaRPr lang="zh-CN" altLang="en-US" sz="2400" b="1" dirty="0">
                <a:solidFill>
                  <a:srgbClr val="0066FF"/>
                </a:solidFill>
                <a:latin typeface="Cambria Math" panose="02040503050406030204" pitchFamily="18" charset="0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461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822253" y="1736749"/>
                <a:ext cx="74070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若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向量组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I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𝒃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𝒃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𝒃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𝒏</m:t>
                        </m:r>
                      </m:sub>
                    </m:sSub>
                    <m:r>
                      <m:rPr>
                        <m:nor/>
                      </m:rPr>
                      <a:rPr lang="zh-CN" altLang="en-US" sz="2400" dirty="0">
                        <a:latin typeface="Cambria Math" panose="02040503050406030204" pitchFamily="18" charset="0"/>
                        <a:ea typeface="+mn-ea"/>
                      </a:rPr>
                      <m:t>可由</m:t>
                    </m:r>
                  </m:oMath>
                </a14:m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II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  <a:ea typeface="+mn-ea"/>
                  </a:rPr>
                  <a:t>线性表示</a:t>
                </a: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253" y="1736749"/>
                <a:ext cx="7407092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811" t="-30000" r="-1481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4.3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矩阵的秩在向量组中的应用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1059369" y="2342597"/>
                <a:ext cx="292992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⇔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US" altLang="zh-CN" sz="2400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369" y="2342597"/>
                <a:ext cx="2929928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1875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3845281" y="2368203"/>
                <a:ext cx="45359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281" y="2368203"/>
                <a:ext cx="453598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69" r="-2016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组合 9"/>
          <p:cNvGrpSpPr>
            <a:grpSpLocks/>
          </p:cNvGrpSpPr>
          <p:nvPr/>
        </p:nvGrpSpPr>
        <p:grpSpPr bwMode="auto">
          <a:xfrm>
            <a:off x="493351" y="712565"/>
            <a:ext cx="8064896" cy="2390800"/>
            <a:chOff x="691799" y="1574543"/>
            <a:chExt cx="7310052" cy="2116612"/>
          </a:xfrm>
          <a:noFill/>
        </p:grpSpPr>
        <p:sp>
          <p:nvSpPr>
            <p:cNvPr id="27" name="圆角矩形 26"/>
            <p:cNvSpPr/>
            <p:nvPr/>
          </p:nvSpPr>
          <p:spPr>
            <a:xfrm>
              <a:off x="691799" y="1922233"/>
              <a:ext cx="7310052" cy="1768922"/>
            </a:xfrm>
            <a:prstGeom prst="round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/>
            </a:p>
          </p:txBody>
        </p:sp>
        <p:sp>
          <p:nvSpPr>
            <p:cNvPr id="28" name="流程图: 终止 27"/>
            <p:cNvSpPr/>
            <p:nvPr/>
          </p:nvSpPr>
          <p:spPr>
            <a:xfrm>
              <a:off x="1177716" y="1574543"/>
              <a:ext cx="1928825" cy="499472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</a:rPr>
                <a:t>定理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4-13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948344" y="3423723"/>
                <a:ext cx="20117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证明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: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  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(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必要性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)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344" y="3423723"/>
                <a:ext cx="2011769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6364" t="-30000" r="-8182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1093450" y="4110395"/>
                <a:ext cx="78151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2400" b="0" dirty="0" smtClean="0">
                    <a:ea typeface="+mn-ea"/>
                  </a:rPr>
                  <a:t>显然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+mn-ea"/>
                      </a:rPr>
                      <m:t> 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altLang="zh-CN" sz="2400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450" y="4110395"/>
                <a:ext cx="7815173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340" t="-22951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/>
          <p:cNvCxnSpPr/>
          <p:nvPr/>
        </p:nvCxnSpPr>
        <p:spPr>
          <a:xfrm>
            <a:off x="1187624" y="2132856"/>
            <a:ext cx="698477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935596" y="6078496"/>
                <a:ext cx="748883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+mn-ea"/>
                        </a:rPr>
                        <m:t>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US" altLang="zh-CN" sz="2400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596" y="6078496"/>
                <a:ext cx="7488832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1053721" y="4800085"/>
                <a:ext cx="53760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向量组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𝒃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𝒃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𝒃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𝒏</m:t>
                        </m:r>
                      </m:sub>
                    </m:sSub>
                    <m:r>
                      <a:rPr lang="zh-CN" altLang="en-US" sz="2400" b="1" i="1">
                        <a:latin typeface="Cambria Math" panose="02040503050406030204" pitchFamily="18" charset="0"/>
                        <a:ea typeface="+mn-ea"/>
                      </a:rPr>
                      <m:t>也</m:t>
                    </m:r>
                    <m:r>
                      <m:rPr>
                        <m:nor/>
                      </m:rPr>
                      <a:rPr lang="zh-CN" altLang="en-US" sz="2400" dirty="0">
                        <a:latin typeface="Cambria Math" panose="02040503050406030204" pitchFamily="18" charset="0"/>
                        <a:ea typeface="+mn-ea"/>
                      </a:rPr>
                      <m:t>可由</m:t>
                    </m:r>
                  </m:oMath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721" y="4800085"/>
                <a:ext cx="5376087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3515" t="-22951" r="-1474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4380253" y="5169417"/>
                <a:ext cx="34815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II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  <a:ea typeface="+mn-ea"/>
                  </a:rPr>
                  <a:t>线性表示</a:t>
                </a: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253" y="5169417"/>
                <a:ext cx="3481531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5429" t="-27869" r="-4203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/>
          <p:cNvSpPr/>
          <p:nvPr/>
        </p:nvSpPr>
        <p:spPr>
          <a:xfrm>
            <a:off x="2813278" y="5621257"/>
            <a:ext cx="11384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+mn-ea"/>
                <a:ea typeface="+mn-ea"/>
              </a:rPr>
              <a:t>定理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  <a:ea typeface="+mn-ea"/>
              </a:rPr>
              <a:t>5-11</a:t>
            </a:r>
            <a:endParaRPr lang="zh-CN" altLang="en-US" sz="20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9" name="下箭头 28"/>
          <p:cNvSpPr/>
          <p:nvPr/>
        </p:nvSpPr>
        <p:spPr>
          <a:xfrm>
            <a:off x="3824255" y="5434710"/>
            <a:ext cx="253054" cy="6660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16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7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2" grpId="0"/>
      <p:bldP spid="20" grpId="0"/>
      <p:bldP spid="18" grpId="0"/>
      <p:bldP spid="19" grpId="0"/>
      <p:bldP spid="23" grpId="0"/>
      <p:bldP spid="24" grpId="0"/>
      <p:bldP spid="25" grpId="0"/>
      <p:bldP spid="22" grpId="0"/>
      <p:bldP spid="2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822253" y="1736749"/>
                <a:ext cx="74070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若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向量组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I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𝒃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𝒃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𝒃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𝒏</m:t>
                        </m:r>
                      </m:sub>
                    </m:sSub>
                    <m:r>
                      <m:rPr>
                        <m:nor/>
                      </m:rPr>
                      <a:rPr lang="zh-CN" altLang="en-US" sz="2400" dirty="0">
                        <a:latin typeface="Cambria Math" panose="02040503050406030204" pitchFamily="18" charset="0"/>
                        <a:ea typeface="+mn-ea"/>
                      </a:rPr>
                      <m:t>可由</m:t>
                    </m:r>
                  </m:oMath>
                </a14:m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II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  <a:ea typeface="+mn-ea"/>
                  </a:rPr>
                  <a:t>线性表示</a:t>
                </a: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253" y="1736749"/>
                <a:ext cx="7407092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811" t="-30000" r="-1481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5.3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矩阵的秩在向量组中的应用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1059369" y="2342597"/>
                <a:ext cx="292992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⇔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US" altLang="zh-CN" sz="2400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369" y="2342597"/>
                <a:ext cx="2929928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833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3845281" y="2368203"/>
                <a:ext cx="44734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281" y="2368203"/>
                <a:ext cx="4473469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72" r="-1907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组合 9"/>
          <p:cNvGrpSpPr>
            <a:grpSpLocks/>
          </p:cNvGrpSpPr>
          <p:nvPr/>
        </p:nvGrpSpPr>
        <p:grpSpPr bwMode="auto">
          <a:xfrm>
            <a:off x="493351" y="712565"/>
            <a:ext cx="8064896" cy="2390800"/>
            <a:chOff x="691799" y="1574543"/>
            <a:chExt cx="7310052" cy="2116612"/>
          </a:xfrm>
          <a:noFill/>
        </p:grpSpPr>
        <p:sp>
          <p:nvSpPr>
            <p:cNvPr id="27" name="圆角矩形 26"/>
            <p:cNvSpPr/>
            <p:nvPr/>
          </p:nvSpPr>
          <p:spPr>
            <a:xfrm>
              <a:off x="691799" y="1922233"/>
              <a:ext cx="7310052" cy="1768922"/>
            </a:xfrm>
            <a:prstGeom prst="round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/>
            </a:p>
          </p:txBody>
        </p:sp>
        <p:sp>
          <p:nvSpPr>
            <p:cNvPr id="28" name="流程图: 终止 27"/>
            <p:cNvSpPr/>
            <p:nvPr/>
          </p:nvSpPr>
          <p:spPr>
            <a:xfrm>
              <a:off x="1177716" y="1574543"/>
              <a:ext cx="1928825" cy="499472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</a:rPr>
                <a:t>定理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4-13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948344" y="3423723"/>
                <a:ext cx="20117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证明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: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  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(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充分性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)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344" y="3423723"/>
                <a:ext cx="2011769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6364" t="-30000" r="-8182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1115616" y="4418524"/>
                <a:ext cx="748883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2400" b="0" dirty="0" smtClean="0">
                    <a:ea typeface="+mn-ea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+mn-ea"/>
                      </a:rPr>
                      <m:t> 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altLang="zh-CN" sz="2400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400" b="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418524"/>
                <a:ext cx="7488832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443" t="-25000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3088066" y="3456333"/>
                <a:ext cx="5141279" cy="4010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smtClean="0">
                        <a:latin typeface="Cambria Math" panose="02040503050406030204" pitchFamily="18" charset="0"/>
                        <a:ea typeface="+mn-ea"/>
                      </a:rPr>
                      <m:t>设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+mn-ea"/>
                              </a:rPr>
                              <m:t>𝟏</m:t>
                            </m:r>
                          </m:sub>
                        </m:sSub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+mn-ea"/>
                              </a:rPr>
                              <m:t>𝟐</m:t>
                            </m:r>
                          </m:sub>
                        </m:sSub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ea typeface="+mn-ea"/>
                      </a:rPr>
                      <m:t>,⋯,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𝒓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向量组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II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的极大无关组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8066" y="3456333"/>
                <a:ext cx="5141279" cy="401072"/>
              </a:xfrm>
              <a:prstGeom prst="rect">
                <a:avLst/>
              </a:prstGeom>
              <a:blipFill rotWithShape="0">
                <a:blip r:embed="rId7"/>
                <a:stretch>
                  <a:fillRect l="-2372" t="-25758" r="-2610" b="-393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1247184" y="5461797"/>
                <a:ext cx="56213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也是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极大无关组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184" y="5461797"/>
                <a:ext cx="5621347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3362" t="-24590" r="-2278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下箭头 28"/>
          <p:cNvSpPr/>
          <p:nvPr/>
        </p:nvSpPr>
        <p:spPr>
          <a:xfrm>
            <a:off x="7236296" y="3786194"/>
            <a:ext cx="238236" cy="3940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868531" y="4095650"/>
            <a:ext cx="10259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+mn-ea"/>
              </a:rPr>
              <a:t>线性无关</a:t>
            </a:r>
            <a:endParaRPr lang="zh-CN" altLang="en-US" sz="2000" b="1" dirty="0">
              <a:solidFill>
                <a:srgbClr val="FF0000"/>
              </a:solidFill>
              <a:latin typeface="Cambria Math" panose="02040503050406030204" pitchFamily="18" charset="0"/>
              <a:ea typeface="+mn-ea"/>
            </a:endParaRPr>
          </a:p>
        </p:txBody>
      </p:sp>
      <p:sp>
        <p:nvSpPr>
          <p:cNvPr id="30" name="下箭头 29"/>
          <p:cNvSpPr/>
          <p:nvPr/>
        </p:nvSpPr>
        <p:spPr>
          <a:xfrm>
            <a:off x="4003661" y="4753815"/>
            <a:ext cx="238236" cy="3940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3635896" y="5063271"/>
            <a:ext cx="128240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+mn-ea"/>
              </a:rPr>
              <a:t>个数等于秩</a:t>
            </a:r>
            <a:endParaRPr lang="zh-CN" altLang="en-US" sz="2000" b="1" dirty="0">
              <a:solidFill>
                <a:srgbClr val="FF0000"/>
              </a:solidFill>
              <a:latin typeface="Cambria Math" panose="02040503050406030204" pitchFamily="18" charset="0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721188" y="6103015"/>
                <a:ext cx="8187436" cy="4934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ea typeface="+mn-ea"/>
                  </a:rPr>
                  <a:t>向量组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I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ea typeface="+mn-ea"/>
                      </a:rPr>
                      <m:t>可由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2400" dirty="0">
                    <a:ea typeface="+mn-ea"/>
                  </a:rPr>
                  <a:t>线性</a:t>
                </a:r>
                <a:r>
                  <a:rPr lang="zh-CN" altLang="en-US" sz="2400" dirty="0" smtClean="0">
                    <a:ea typeface="+mn-ea"/>
                  </a:rPr>
                  <a:t>表示，进而可由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II</a:t>
                </a:r>
                <a:r>
                  <a:rPr lang="zh-CN" altLang="en-US" sz="2400" dirty="0" smtClean="0">
                    <a:ea typeface="+mn-ea"/>
                  </a:rPr>
                  <a:t>线性表示</a:t>
                </a:r>
                <a:endParaRPr lang="zh-CN" altLang="en-US" sz="2400" dirty="0">
                  <a:ea typeface="+mn-ea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88" y="6103015"/>
                <a:ext cx="8187436" cy="493405"/>
              </a:xfrm>
              <a:prstGeom prst="rect">
                <a:avLst/>
              </a:prstGeom>
              <a:blipFill rotWithShape="0">
                <a:blip r:embed="rId9"/>
                <a:stretch>
                  <a:fillRect l="-1117" t="-11111" b="-234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857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3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4" grpId="0"/>
      <p:bldP spid="25" grpId="0"/>
      <p:bldP spid="29" grpId="0" animBg="1"/>
      <p:bldP spid="21" grpId="0"/>
      <p:bldP spid="30" grpId="0" animBg="1"/>
      <p:bldP spid="31" grpId="0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4.3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矩阵的秩在向量组中的应用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149" y="4450523"/>
            <a:ext cx="2384575" cy="24208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822253" y="1736749"/>
                <a:ext cx="74070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若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向量组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I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𝒃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𝒃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𝒃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𝒏</m:t>
                        </m:r>
                      </m:sub>
                    </m:sSub>
                    <m:r>
                      <m:rPr>
                        <m:nor/>
                      </m:rPr>
                      <a:rPr lang="zh-CN" altLang="en-US" sz="2400" dirty="0">
                        <a:latin typeface="Cambria Math" panose="02040503050406030204" pitchFamily="18" charset="0"/>
                        <a:ea typeface="+mn-ea"/>
                      </a:rPr>
                      <m:t>可由</m:t>
                    </m:r>
                  </m:oMath>
                </a14:m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II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  <a:ea typeface="+mn-ea"/>
                  </a:rPr>
                  <a:t>线性表示</a:t>
                </a: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253" y="1736749"/>
                <a:ext cx="740709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811" t="-30000" r="-1481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1059369" y="2342597"/>
                <a:ext cx="292992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⇔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US" altLang="zh-CN" sz="2400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369" y="2342597"/>
                <a:ext cx="2929928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833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3845281" y="2368203"/>
                <a:ext cx="44734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281" y="2368203"/>
                <a:ext cx="4473469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72" r="-1907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组合 9"/>
          <p:cNvGrpSpPr>
            <a:grpSpLocks/>
          </p:cNvGrpSpPr>
          <p:nvPr/>
        </p:nvGrpSpPr>
        <p:grpSpPr bwMode="auto">
          <a:xfrm>
            <a:off x="493351" y="712565"/>
            <a:ext cx="8064896" cy="2390800"/>
            <a:chOff x="691799" y="1574543"/>
            <a:chExt cx="7310052" cy="2116612"/>
          </a:xfrm>
          <a:noFill/>
        </p:grpSpPr>
        <p:sp>
          <p:nvSpPr>
            <p:cNvPr id="30" name="圆角矩形 29"/>
            <p:cNvSpPr/>
            <p:nvPr/>
          </p:nvSpPr>
          <p:spPr>
            <a:xfrm>
              <a:off x="691799" y="1922233"/>
              <a:ext cx="7310052" cy="1768922"/>
            </a:xfrm>
            <a:prstGeom prst="round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/>
            </a:p>
          </p:txBody>
        </p:sp>
        <p:sp>
          <p:nvSpPr>
            <p:cNvPr id="31" name="流程图: 终止 30"/>
            <p:cNvSpPr/>
            <p:nvPr/>
          </p:nvSpPr>
          <p:spPr>
            <a:xfrm>
              <a:off x="1177716" y="1574543"/>
              <a:ext cx="1928825" cy="499472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</a:rPr>
                <a:t>定理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4-13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2312" y="3212212"/>
            <a:ext cx="7865217" cy="799112"/>
            <a:chOff x="552312" y="3212212"/>
            <a:chExt cx="7865217" cy="7991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1158519" y="3212212"/>
                  <a:ext cx="7259010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⇔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  <a:ea typeface="+mn-ea"/>
                        </a:rPr>
                        <m:t>存在</m:t>
                      </m:r>
                    </m:oMath>
                  </a14:m>
                  <a:r>
                    <a:rPr lang="zh-CN" altLang="en-US" sz="2400" dirty="0" smtClean="0">
                      <a:latin typeface="Cambria Math" panose="02040503050406030204" pitchFamily="18" charset="0"/>
                      <a:ea typeface="+mn-ea"/>
                    </a:rPr>
                    <a:t>矩阵</a:t>
                  </a:r>
                  <a14:m>
                    <m:oMath xmlns:m="http://schemas.openxmlformats.org/officeDocument/2006/math"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𝑷</m:t>
                      </m:r>
                      <m:r>
                        <a:rPr lang="zh-CN" altLang="en-US" sz="2400" i="1" dirty="0" smtClean="0">
                          <a:latin typeface="Cambria Math" panose="02040503050406030204" pitchFamily="18" charset="0"/>
                          <a:ea typeface="+mn-ea"/>
                        </a:rPr>
                        <m:t>使得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𝑩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+mn-ea"/>
                        </a:rPr>
                        <m:t>𝑨𝑷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n-ea"/>
                        </a:rPr>
                        <m:t>，</m:t>
                      </m:r>
                    </m:oMath>
                  </a14:m>
                  <a:r>
                    <a:rPr lang="zh-CN" altLang="en-US" sz="2400" dirty="0" smtClean="0">
                      <a:latin typeface="Cambria Math" panose="02040503050406030204" pitchFamily="18" charset="0"/>
                      <a:ea typeface="+mn-ea"/>
                    </a:rPr>
                    <a:t>其中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endParaRPr lang="en-US" altLang="zh-CN" sz="2400" b="0" i="0" dirty="0" smtClean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8519" y="3212212"/>
                  <a:ext cx="725901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175" t="-24590" b="-4918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1663514" y="3641992"/>
                  <a:ext cx="257685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𝑩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]</m:t>
                        </m:r>
                      </m:oMath>
                    </m:oMathPara>
                  </a14:m>
                  <a:endParaRPr lang="zh-CN" altLang="en-US" sz="2400" dirty="0">
                    <a:latin typeface="Cambria Math" panose="02040503050406030204" pitchFamily="18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3514" y="3641992"/>
                  <a:ext cx="2576859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600" r="-3783" b="-377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矩形 4"/>
            <p:cNvSpPr/>
            <p:nvPr/>
          </p:nvSpPr>
          <p:spPr>
            <a:xfrm>
              <a:off x="552312" y="3474289"/>
              <a:ext cx="1111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 smtClean="0">
                  <a:solidFill>
                    <a:srgbClr val="FF0000"/>
                  </a:solidFill>
                </a:rPr>
                <a:t>定理</a:t>
              </a:r>
              <a:r>
                <a:rPr lang="en-US" altLang="zh-CN" b="1" dirty="0" smtClean="0">
                  <a:solidFill>
                    <a:srgbClr val="FF0000"/>
                  </a:solidFill>
                </a:rPr>
                <a:t>4-10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3584391" y="3212212"/>
                <a:ext cx="1152128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𝑨𝑷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400" b="1" dirty="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391" y="3212212"/>
                <a:ext cx="1152128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6878" r="-529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1187028" y="5325071"/>
                <a:ext cx="28896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矩阵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方程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+mn-ea"/>
                      </a:rPr>
                      <m:t>𝑨𝑿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+mn-ea"/>
                      </a:rPr>
                      <m:t>𝑩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+mn-ea"/>
                  </a:rPr>
                  <a:t>有解</a:t>
                </a:r>
                <a:endParaRPr lang="zh-CN" altLang="en-US" sz="2400" b="1" dirty="0">
                  <a:solidFill>
                    <a:srgbClr val="FF0000"/>
                  </a:solidFill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028" y="5325071"/>
                <a:ext cx="2889637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4852" t="-25000" r="-5696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3968982" y="5325071"/>
                <a:ext cx="292816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⇔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m:rPr>
                          <m:nor/>
                        </m:rPr>
                        <a:rPr lang="en-US" altLang="zh-CN" sz="2400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982" y="5325071"/>
                <a:ext cx="2928165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3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组合 9"/>
          <p:cNvGrpSpPr>
            <a:grpSpLocks/>
          </p:cNvGrpSpPr>
          <p:nvPr/>
        </p:nvGrpSpPr>
        <p:grpSpPr bwMode="auto">
          <a:xfrm>
            <a:off x="684185" y="4581128"/>
            <a:ext cx="6610224" cy="1396837"/>
            <a:chOff x="691799" y="602474"/>
            <a:chExt cx="7310052" cy="3371715"/>
          </a:xfrm>
          <a:noFill/>
        </p:grpSpPr>
        <p:sp>
          <p:nvSpPr>
            <p:cNvPr id="37" name="圆角矩形 36"/>
            <p:cNvSpPr/>
            <p:nvPr/>
          </p:nvSpPr>
          <p:spPr>
            <a:xfrm>
              <a:off x="691799" y="1713749"/>
              <a:ext cx="7310052" cy="2260440"/>
            </a:xfrm>
            <a:prstGeom prst="round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/>
            </a:p>
          </p:txBody>
        </p:sp>
        <p:sp>
          <p:nvSpPr>
            <p:cNvPr id="38" name="流程图: 终止 37"/>
            <p:cNvSpPr/>
            <p:nvPr/>
          </p:nvSpPr>
          <p:spPr>
            <a:xfrm>
              <a:off x="971283" y="602474"/>
              <a:ext cx="2139691" cy="1314857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</a:rPr>
                <a:t>推论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4-7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下箭头 6"/>
          <p:cNvSpPr/>
          <p:nvPr/>
        </p:nvSpPr>
        <p:spPr>
          <a:xfrm>
            <a:off x="4126529" y="3926133"/>
            <a:ext cx="771585" cy="7375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958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7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3" grpId="0"/>
      <p:bldP spid="34" grpId="0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796446" y="2508968"/>
                <a:ext cx="64837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若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向量组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I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𝒃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𝒃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𝒃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𝒏</m:t>
                        </m:r>
                      </m:sub>
                    </m:sSub>
                    <m:r>
                      <a:rPr lang="zh-CN" altLang="en-US" sz="2400" b="1" i="1">
                        <a:latin typeface="Cambria Math" panose="02040503050406030204" pitchFamily="18" charset="0"/>
                        <a:ea typeface="+mn-ea"/>
                      </a:rPr>
                      <m:t>与</m:t>
                    </m:r>
                  </m:oMath>
                </a14:m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II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+mn-ea"/>
                  </a:rPr>
                  <a:t>等价</a:t>
                </a:r>
                <a:endParaRPr lang="zh-CN" altLang="en-US" sz="2400" b="1" dirty="0">
                  <a:solidFill>
                    <a:srgbClr val="FF0000"/>
                  </a:solidFill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446" y="2508968"/>
                <a:ext cx="6483763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2070" t="-30000" r="-2070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4.3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矩阵的秩在向量组中的应用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1003636" y="3116920"/>
                <a:ext cx="580061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⇔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US" altLang="zh-CN" sz="2400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636" y="3116920"/>
                <a:ext cx="5800611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3923928" y="3589181"/>
                <a:ext cx="45359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3589181"/>
                <a:ext cx="453598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69" r="-2016" b="-3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组合 9"/>
          <p:cNvGrpSpPr>
            <a:grpSpLocks/>
          </p:cNvGrpSpPr>
          <p:nvPr/>
        </p:nvGrpSpPr>
        <p:grpSpPr bwMode="auto">
          <a:xfrm>
            <a:off x="467544" y="1484784"/>
            <a:ext cx="8064896" cy="2945990"/>
            <a:chOff x="691799" y="1574543"/>
            <a:chExt cx="7310052" cy="2608130"/>
          </a:xfrm>
          <a:noFill/>
        </p:grpSpPr>
        <p:sp>
          <p:nvSpPr>
            <p:cNvPr id="27" name="圆角矩形 26"/>
            <p:cNvSpPr/>
            <p:nvPr/>
          </p:nvSpPr>
          <p:spPr>
            <a:xfrm>
              <a:off x="691799" y="1922233"/>
              <a:ext cx="7310052" cy="2260440"/>
            </a:xfrm>
            <a:prstGeom prst="round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/>
            </a:p>
          </p:txBody>
        </p:sp>
        <p:sp>
          <p:nvSpPr>
            <p:cNvPr id="28" name="流程图: 终止 27"/>
            <p:cNvSpPr/>
            <p:nvPr/>
          </p:nvSpPr>
          <p:spPr>
            <a:xfrm>
              <a:off x="1177716" y="1574543"/>
              <a:ext cx="1928825" cy="499472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</a:rPr>
                <a:t>推论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4-6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149" y="4450523"/>
            <a:ext cx="2384575" cy="242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40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7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2" grpId="0"/>
      <p:bldP spid="2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74062" y="663227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61" y="4640258"/>
            <a:ext cx="2643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4.3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矩阵的秩在向量组中的应用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84744" y="917509"/>
            <a:ext cx="19607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习题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+mn-ea"/>
              </a:rPr>
              <a:t>4-3 9.)</a:t>
            </a:r>
            <a:endParaRPr lang="en-US" altLang="zh-CN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2163433" y="969645"/>
                <a:ext cx="71201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b="0" dirty="0" smtClean="0">
                    <a:ea typeface="+mj-ea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j-ea"/>
                              </a:rPr>
                              <m:t>1,0,2</m:t>
                            </m:r>
                          </m:e>
                        </m:d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𝑇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2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j-ea"/>
                              </a:rPr>
                              <m:t>1,−1,1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𝑇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3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j-ea"/>
                              </a:rPr>
                              <m:t>1,−1,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j-ea"/>
                              </a:rPr>
                              <m:t>𝑘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j-ea"/>
                              </a:rPr>
                              <m:t>+2 </m:t>
                            </m:r>
                          </m:e>
                        </m:d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433" y="969645"/>
                <a:ext cx="712015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654" t="-22951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624615" y="2998174"/>
                <a:ext cx="11194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]=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15" y="2998174"/>
                <a:ext cx="1119473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9239" r="-2174" b="-3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611560" y="1501080"/>
                <a:ext cx="6349943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dirty="0">
                              <a:latin typeface="Cambria Math" panose="02040503050406030204" pitchFamily="18" charset="0"/>
                              <a:ea typeface="+mj-ea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dirty="0"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</m:sub>
                      </m:sSub>
                      <m:r>
                        <a:rPr lang="en-US" altLang="zh-CN" sz="2400" dirty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lang="en-US" altLang="zh-CN" sz="2400" dirty="0">
                                  <a:latin typeface="Cambria Math" panose="02040503050406030204" pitchFamily="18" charset="0"/>
                                  <a:ea typeface="+mj-ea"/>
                                </a:rPr>
                                <m:t>1,1,3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dirty="0">
                              <a:latin typeface="Cambria Math" panose="02040503050406030204" pitchFamily="18" charset="0"/>
                              <a:ea typeface="+mj-ea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dirty="0">
                          <a:latin typeface="Cambria Math" panose="02040503050406030204" pitchFamily="18" charset="0"/>
                          <a:ea typeface="+mj-ea"/>
                        </a:rPr>
                        <m:t>, 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dirty="0">
                              <a:latin typeface="Cambria Math" panose="02040503050406030204" pitchFamily="18" charset="0"/>
                              <a:ea typeface="+mj-ea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dirty="0">
                              <a:latin typeface="Cambria Math" panose="02040503050406030204" pitchFamily="18" charset="0"/>
                              <a:ea typeface="+mj-ea"/>
                            </a:rPr>
                            <m:t>2</m:t>
                          </m:r>
                        </m:sub>
                      </m:sSub>
                      <m:r>
                        <a:rPr lang="en-US" altLang="zh-CN" sz="2400" dirty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CN" sz="2400" dirty="0">
                              <a:latin typeface="Cambria Math" panose="02040503050406030204" pitchFamily="18" charset="0"/>
                              <a:ea typeface="+mj-ea"/>
                            </a:rPr>
                            <m:t>2,1,</m:t>
                          </m:r>
                          <m:r>
                            <a:rPr lang="en-US" altLang="zh-CN" sz="2400" dirty="0">
                              <a:latin typeface="Cambria Math" panose="02040503050406030204" pitchFamily="18" charset="0"/>
                              <a:ea typeface="+mj-ea"/>
                            </a:rPr>
                            <m:t>𝑘</m:t>
                          </m:r>
                          <m:r>
                            <a:rPr lang="en-US" altLang="zh-CN" sz="2400" dirty="0">
                              <a:latin typeface="Cambria Math" panose="02040503050406030204" pitchFamily="18" charset="0"/>
                              <a:ea typeface="+mj-ea"/>
                            </a:rPr>
                            <m:t>+6</m:t>
                          </m:r>
                        </m:e>
                      </m:d>
                      <m:r>
                        <a:rPr lang="zh-CN" altLang="en-US" sz="2400" dirty="0">
                          <a:latin typeface="Cambria Math" panose="02040503050406030204" pitchFamily="18" charset="0"/>
                          <a:ea typeface="+mj-ea"/>
                        </a:rPr>
                        <m:t>，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dirty="0">
                              <a:latin typeface="Cambria Math" panose="02040503050406030204" pitchFamily="18" charset="0"/>
                              <a:ea typeface="+mj-ea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dirty="0">
                              <a:latin typeface="Cambria Math" panose="02040503050406030204" pitchFamily="18" charset="0"/>
                              <a:ea typeface="+mj-ea"/>
                            </a:rPr>
                            <m:t>3</m:t>
                          </m:r>
                        </m:sub>
                      </m:sSub>
                      <m:r>
                        <a:rPr lang="en-US" altLang="zh-CN" sz="2400" dirty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lang="en-US" altLang="zh-CN" sz="2400" dirty="0">
                                  <a:latin typeface="Cambria Math" panose="02040503050406030204" pitchFamily="18" charset="0"/>
                                  <a:ea typeface="+mj-ea"/>
                                </a:rPr>
                                <m:t>2,1,4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dirty="0">
                              <a:latin typeface="Cambria Math" panose="02040503050406030204" pitchFamily="18" charset="0"/>
                              <a:ea typeface="+mj-ea"/>
                            </a:rPr>
                            <m:t>𝑇</m:t>
                          </m:r>
                        </m:sup>
                      </m:sSup>
                      <m:r>
                        <a:rPr lang="zh-CN" altLang="en-US" sz="2400" i="1" dirty="0" smtClean="0">
                          <a:latin typeface="Cambria Math" panose="02040503050406030204" pitchFamily="18" charset="0"/>
                          <a:ea typeface="+mj-ea"/>
                        </a:rPr>
                        <m:t>，</m:t>
                      </m:r>
                    </m:oMath>
                  </m:oMathPara>
                </a14:m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501080"/>
                <a:ext cx="6349943" cy="375872"/>
              </a:xfrm>
              <a:prstGeom prst="rect">
                <a:avLst/>
              </a:prstGeom>
              <a:blipFill rotWithShape="0">
                <a:blip r:embed="rId5"/>
                <a:stretch>
                  <a:fillRect l="-672" t="-3226" b="-145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665508" y="2033024"/>
                <a:ext cx="35474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dirty="0">
                        <a:latin typeface="Cambria Math" panose="02040503050406030204" pitchFamily="18" charset="0"/>
                        <a:ea typeface="+mj-ea"/>
                      </a:rPr>
                      <m:t>问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</a:rPr>
                      <m:t>𝑘</m:t>
                    </m:r>
                    <m:r>
                      <m:rPr>
                        <m:nor/>
                      </m:rPr>
                      <a:rPr lang="zh-CN" altLang="en-US" sz="2400" dirty="0">
                        <a:latin typeface="+mj-ea"/>
                        <a:ea typeface="+mj-ea"/>
                      </a:rPr>
                      <m:t>为何</m:t>
                    </m:r>
                  </m:oMath>
                </a14:m>
                <a:r>
                  <a:rPr lang="zh-CN" altLang="en-US" sz="2400" dirty="0" smtClean="0">
                    <a:latin typeface="+mj-ea"/>
                    <a:ea typeface="+mj-ea"/>
                  </a:rPr>
                  <a:t>值时两向量组等价</a:t>
                </a:r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508" y="2033024"/>
                <a:ext cx="3547446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3436" t="-26667" r="-4639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1770212" y="2767188"/>
                <a:ext cx="4152098" cy="9828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  3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+6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212" y="2767188"/>
                <a:ext cx="4152098" cy="98283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4211960" y="5373216"/>
                <a:ext cx="4381328" cy="9828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  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5373216"/>
                <a:ext cx="4381328" cy="98283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组合 25"/>
          <p:cNvGrpSpPr/>
          <p:nvPr/>
        </p:nvGrpSpPr>
        <p:grpSpPr>
          <a:xfrm>
            <a:off x="5773163" y="2991035"/>
            <a:ext cx="1193113" cy="376471"/>
            <a:chOff x="1796292" y="3767307"/>
            <a:chExt cx="2119047" cy="494621"/>
          </a:xfrm>
        </p:grpSpPr>
        <p:cxnSp>
          <p:nvCxnSpPr>
            <p:cNvPr id="27" name="直接连接符 26"/>
            <p:cNvCxnSpPr/>
            <p:nvPr/>
          </p:nvCxnSpPr>
          <p:spPr>
            <a:xfrm flipV="1">
              <a:off x="2076060" y="4254374"/>
              <a:ext cx="1572714" cy="7554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/>
                <p:cNvSpPr txBox="1"/>
                <p:nvPr/>
              </p:nvSpPr>
              <p:spPr>
                <a:xfrm>
                  <a:off x="1796292" y="3767307"/>
                  <a:ext cx="2119047" cy="40436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9" name="文本框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6292" y="3767307"/>
                  <a:ext cx="2119047" cy="404368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2987824" y="4054414"/>
                <a:ext cx="3836307" cy="9828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  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4054414"/>
                <a:ext cx="3836307" cy="98283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组合 30"/>
          <p:cNvGrpSpPr/>
          <p:nvPr/>
        </p:nvGrpSpPr>
        <p:grpSpPr>
          <a:xfrm>
            <a:off x="6816188" y="4320996"/>
            <a:ext cx="1193113" cy="376471"/>
            <a:chOff x="1796292" y="3767307"/>
            <a:chExt cx="2119047" cy="494621"/>
          </a:xfrm>
        </p:grpSpPr>
        <p:cxnSp>
          <p:nvCxnSpPr>
            <p:cNvPr id="32" name="直接连接符 31"/>
            <p:cNvCxnSpPr/>
            <p:nvPr/>
          </p:nvCxnSpPr>
          <p:spPr>
            <a:xfrm flipV="1">
              <a:off x="2076060" y="4254374"/>
              <a:ext cx="1572714" cy="7554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/>
                <p:cNvSpPr txBox="1"/>
                <p:nvPr/>
              </p:nvSpPr>
              <p:spPr>
                <a:xfrm>
                  <a:off x="1796292" y="3767307"/>
                  <a:ext cx="2119047" cy="40436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34" name="文本框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6292" y="3767307"/>
                  <a:ext cx="2119047" cy="404368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矩形 34"/>
          <p:cNvSpPr/>
          <p:nvPr/>
        </p:nvSpPr>
        <p:spPr>
          <a:xfrm>
            <a:off x="3131840" y="4793455"/>
            <a:ext cx="3528392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330820" y="6014045"/>
            <a:ext cx="4129611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4334232" y="5712996"/>
            <a:ext cx="952666" cy="716823"/>
            <a:chOff x="4644008" y="5943147"/>
            <a:chExt cx="952666" cy="716823"/>
          </a:xfrm>
        </p:grpSpPr>
        <p:cxnSp>
          <p:nvCxnSpPr>
            <p:cNvPr id="39" name="直接连接符 38"/>
            <p:cNvCxnSpPr/>
            <p:nvPr/>
          </p:nvCxnSpPr>
          <p:spPr>
            <a:xfrm flipV="1">
              <a:off x="4644008" y="5943147"/>
              <a:ext cx="478425" cy="6133"/>
            </a:xfrm>
            <a:prstGeom prst="line">
              <a:avLst/>
            </a:prstGeom>
            <a:ln w="28575">
              <a:solidFill>
                <a:srgbClr val="00B0F0"/>
              </a:solidFill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5122433" y="6303187"/>
              <a:ext cx="449793" cy="0"/>
            </a:xfrm>
            <a:prstGeom prst="line">
              <a:avLst/>
            </a:prstGeom>
            <a:ln w="28575">
              <a:solidFill>
                <a:srgbClr val="00B0F0"/>
              </a:solidFill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H="1">
              <a:off x="5097985" y="5953755"/>
              <a:ext cx="5365" cy="360040"/>
            </a:xfrm>
            <a:prstGeom prst="line">
              <a:avLst/>
            </a:prstGeom>
            <a:ln w="28575">
              <a:solidFill>
                <a:srgbClr val="00B0F0"/>
              </a:solidFill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5591309" y="6299930"/>
              <a:ext cx="5365" cy="360040"/>
            </a:xfrm>
            <a:prstGeom prst="line">
              <a:avLst/>
            </a:prstGeom>
            <a:ln w="28575">
              <a:solidFill>
                <a:srgbClr val="00B0F0"/>
              </a:solidFill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982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24" grpId="0"/>
      <p:bldP spid="25" grpId="0"/>
      <p:bldP spid="30" grpId="0"/>
      <p:bldP spid="35" grpId="0" animBg="1"/>
      <p:bldP spid="3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74062" y="663227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61" y="4640258"/>
            <a:ext cx="2643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4.3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矩阵的秩在向量组中的应用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539552" y="1052736"/>
                <a:ext cx="4381328" cy="9828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  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052736"/>
                <a:ext cx="4381328" cy="98283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/>
          <p:cNvGrpSpPr/>
          <p:nvPr/>
        </p:nvGrpSpPr>
        <p:grpSpPr>
          <a:xfrm>
            <a:off x="641984" y="1415089"/>
            <a:ext cx="952666" cy="716823"/>
            <a:chOff x="4644008" y="5943147"/>
            <a:chExt cx="952666" cy="716823"/>
          </a:xfrm>
        </p:grpSpPr>
        <p:cxnSp>
          <p:nvCxnSpPr>
            <p:cNvPr id="39" name="直接连接符 38"/>
            <p:cNvCxnSpPr/>
            <p:nvPr/>
          </p:nvCxnSpPr>
          <p:spPr>
            <a:xfrm flipV="1">
              <a:off x="4644008" y="5943147"/>
              <a:ext cx="478425" cy="6133"/>
            </a:xfrm>
            <a:prstGeom prst="line">
              <a:avLst/>
            </a:prstGeom>
            <a:ln w="28575">
              <a:solidFill>
                <a:srgbClr val="00B0F0"/>
              </a:solidFill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5122433" y="6303187"/>
              <a:ext cx="449793" cy="0"/>
            </a:xfrm>
            <a:prstGeom prst="line">
              <a:avLst/>
            </a:prstGeom>
            <a:ln w="28575">
              <a:solidFill>
                <a:srgbClr val="00B0F0"/>
              </a:solidFill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H="1">
              <a:off x="5097985" y="5953755"/>
              <a:ext cx="5365" cy="360040"/>
            </a:xfrm>
            <a:prstGeom prst="line">
              <a:avLst/>
            </a:prstGeom>
            <a:ln w="28575">
              <a:solidFill>
                <a:srgbClr val="00B0F0"/>
              </a:solidFill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5591309" y="6299930"/>
              <a:ext cx="5365" cy="360040"/>
            </a:xfrm>
            <a:prstGeom prst="line">
              <a:avLst/>
            </a:prstGeom>
            <a:ln w="28575">
              <a:solidFill>
                <a:srgbClr val="00B0F0"/>
              </a:solidFill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圆角矩形 49"/>
          <p:cNvSpPr/>
          <p:nvPr/>
        </p:nvSpPr>
        <p:spPr>
          <a:xfrm rot="5400000">
            <a:off x="1974429" y="1375828"/>
            <a:ext cx="492256" cy="115212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/>
              <p:cNvSpPr txBox="1"/>
              <p:nvPr/>
            </p:nvSpPr>
            <p:spPr>
              <a:xfrm>
                <a:off x="539552" y="2613807"/>
                <a:ext cx="302433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400" dirty="0" smtClean="0">
                    <a:ea typeface="+mn-ea"/>
                  </a:rPr>
                  <a:t>(1) </a:t>
                </a:r>
                <a:r>
                  <a:rPr lang="zh-CN" altLang="en-US" sz="2400" dirty="0" smtClean="0">
                    <a:ea typeface="+mn-ea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𝒌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𝟏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≠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𝟎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时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ea typeface="+mn-ea"/>
                      </a:rPr>
                      <m:t>有</m:t>
                    </m:r>
                  </m:oMath>
                </a14:m>
                <a:endParaRPr lang="en-US" altLang="zh-CN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613807"/>
                <a:ext cx="302433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6250" t="-28333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/>
              <p:cNvSpPr txBox="1"/>
              <p:nvPr/>
            </p:nvSpPr>
            <p:spPr>
              <a:xfrm>
                <a:off x="539552" y="3190874"/>
                <a:ext cx="63367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US" altLang="zh-CN" sz="2400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400" b="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zh-CN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190874"/>
                <a:ext cx="6336704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圆角矩形 52"/>
          <p:cNvSpPr/>
          <p:nvPr/>
        </p:nvSpPr>
        <p:spPr>
          <a:xfrm rot="5400000">
            <a:off x="3187625" y="597621"/>
            <a:ext cx="1209393" cy="1991403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/>
              <p:cNvSpPr txBox="1"/>
              <p:nvPr/>
            </p:nvSpPr>
            <p:spPr>
              <a:xfrm>
                <a:off x="2240359" y="3855138"/>
                <a:ext cx="2212464" cy="9828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359" y="3855138"/>
                <a:ext cx="2212464" cy="98283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组合 55"/>
          <p:cNvGrpSpPr/>
          <p:nvPr/>
        </p:nvGrpSpPr>
        <p:grpSpPr>
          <a:xfrm>
            <a:off x="4406085" y="4007365"/>
            <a:ext cx="1193113" cy="376471"/>
            <a:chOff x="1796292" y="3767307"/>
            <a:chExt cx="2119047" cy="494621"/>
          </a:xfrm>
        </p:grpSpPr>
        <p:cxnSp>
          <p:nvCxnSpPr>
            <p:cNvPr id="58" name="直接连接符 57"/>
            <p:cNvCxnSpPr/>
            <p:nvPr/>
          </p:nvCxnSpPr>
          <p:spPr>
            <a:xfrm flipV="1">
              <a:off x="2076060" y="4254374"/>
              <a:ext cx="1572714" cy="7554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本框 58"/>
                <p:cNvSpPr txBox="1"/>
                <p:nvPr/>
              </p:nvSpPr>
              <p:spPr>
                <a:xfrm>
                  <a:off x="1796292" y="3767307"/>
                  <a:ext cx="2119047" cy="40436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59" name="文本框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6292" y="3767307"/>
                  <a:ext cx="2119047" cy="40436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56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/>
              <p:cNvSpPr txBox="1"/>
              <p:nvPr/>
            </p:nvSpPr>
            <p:spPr>
              <a:xfrm>
                <a:off x="5709981" y="3855137"/>
                <a:ext cx="2212465" cy="9828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60" name="文本框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981" y="3855137"/>
                <a:ext cx="2212465" cy="98283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/>
              <p:cNvSpPr txBox="1"/>
              <p:nvPr/>
            </p:nvSpPr>
            <p:spPr>
              <a:xfrm>
                <a:off x="4579666" y="5318490"/>
                <a:ext cx="2441694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61" name="文本框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9666" y="5318490"/>
                <a:ext cx="2441694" cy="97661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组合 61"/>
          <p:cNvGrpSpPr/>
          <p:nvPr/>
        </p:nvGrpSpPr>
        <p:grpSpPr>
          <a:xfrm>
            <a:off x="2811742" y="5478802"/>
            <a:ext cx="1682970" cy="363460"/>
            <a:chOff x="1941088" y="3784401"/>
            <a:chExt cx="2989065" cy="477527"/>
          </a:xfrm>
        </p:grpSpPr>
        <p:cxnSp>
          <p:nvCxnSpPr>
            <p:cNvPr id="63" name="直接连接符 62"/>
            <p:cNvCxnSpPr/>
            <p:nvPr/>
          </p:nvCxnSpPr>
          <p:spPr>
            <a:xfrm flipV="1">
              <a:off x="2076060" y="4247936"/>
              <a:ext cx="2696686" cy="13992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63"/>
                <p:cNvSpPr txBox="1"/>
                <p:nvPr/>
              </p:nvSpPr>
              <p:spPr>
                <a:xfrm>
                  <a:off x="1941088" y="3784401"/>
                  <a:ext cx="2989065" cy="40436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+(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+1)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64" name="文本框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1088" y="3784401"/>
                  <a:ext cx="2989065" cy="404368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t="-2000" b="-3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组合 64"/>
          <p:cNvGrpSpPr/>
          <p:nvPr/>
        </p:nvGrpSpPr>
        <p:grpSpPr>
          <a:xfrm>
            <a:off x="4675278" y="5618825"/>
            <a:ext cx="952666" cy="716823"/>
            <a:chOff x="4644008" y="5943147"/>
            <a:chExt cx="952666" cy="716823"/>
          </a:xfrm>
        </p:grpSpPr>
        <p:cxnSp>
          <p:nvCxnSpPr>
            <p:cNvPr id="66" name="直接连接符 65"/>
            <p:cNvCxnSpPr/>
            <p:nvPr/>
          </p:nvCxnSpPr>
          <p:spPr>
            <a:xfrm flipV="1">
              <a:off x="4644008" y="5943147"/>
              <a:ext cx="478425" cy="6133"/>
            </a:xfrm>
            <a:prstGeom prst="line">
              <a:avLst/>
            </a:prstGeom>
            <a:ln w="28575">
              <a:solidFill>
                <a:srgbClr val="00B0F0"/>
              </a:solidFill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5122433" y="6303187"/>
              <a:ext cx="449793" cy="0"/>
            </a:xfrm>
            <a:prstGeom prst="line">
              <a:avLst/>
            </a:prstGeom>
            <a:ln w="28575">
              <a:solidFill>
                <a:srgbClr val="00B0F0"/>
              </a:solidFill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flipH="1">
              <a:off x="5097985" y="5953755"/>
              <a:ext cx="5365" cy="360040"/>
            </a:xfrm>
            <a:prstGeom prst="line">
              <a:avLst/>
            </a:prstGeom>
            <a:ln w="28575">
              <a:solidFill>
                <a:srgbClr val="00B0F0"/>
              </a:solidFill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flipH="1">
              <a:off x="5591309" y="6299930"/>
              <a:ext cx="5365" cy="360040"/>
            </a:xfrm>
            <a:prstGeom prst="line">
              <a:avLst/>
            </a:prstGeom>
            <a:ln w="28575">
              <a:solidFill>
                <a:srgbClr val="00B0F0"/>
              </a:solidFill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圆角矩形 69"/>
          <p:cNvSpPr/>
          <p:nvPr/>
        </p:nvSpPr>
        <p:spPr>
          <a:xfrm rot="5400000">
            <a:off x="6199168" y="5648007"/>
            <a:ext cx="492256" cy="115212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/>
              <p:cNvSpPr txBox="1"/>
              <p:nvPr/>
            </p:nvSpPr>
            <p:spPr>
              <a:xfrm>
                <a:off x="3402322" y="2605140"/>
                <a:ext cx="302433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400" dirty="0" smtClean="0">
                    <a:ea typeface="+mn-ea"/>
                  </a:rPr>
                  <a:t>c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ea typeface="+mn-ea"/>
                      </a:rPr>
                      <m:t>ase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1)   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𝒌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≠−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𝟐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时</m:t>
                    </m:r>
                  </m:oMath>
                </a14:m>
                <a:endParaRPr lang="en-US" altLang="zh-CN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4" name="文本框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322" y="2605140"/>
                <a:ext cx="3024336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6048" t="-22951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/>
              <p:cNvSpPr txBox="1"/>
              <p:nvPr/>
            </p:nvSpPr>
            <p:spPr>
              <a:xfrm>
                <a:off x="6539594" y="3190874"/>
                <a:ext cx="223224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5" name="文本框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9594" y="3190874"/>
                <a:ext cx="2232248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文本框 75"/>
          <p:cNvSpPr txBox="1"/>
          <p:nvPr/>
        </p:nvSpPr>
        <p:spPr>
          <a:xfrm>
            <a:off x="6012160" y="2625412"/>
            <a:ext cx="266429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ea typeface="+mn-ea"/>
              </a:rPr>
              <a:t>两向量组等价</a:t>
            </a:r>
            <a:endParaRPr lang="en-US" altLang="zh-CN" sz="24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40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7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/>
      <p:bldP spid="52" grpId="0"/>
      <p:bldP spid="53" grpId="0" animBg="1"/>
      <p:bldP spid="54" grpId="0"/>
      <p:bldP spid="60" grpId="0"/>
      <p:bldP spid="61" grpId="0"/>
      <p:bldP spid="70" grpId="0" animBg="1"/>
      <p:bldP spid="74" grpId="0"/>
      <p:bldP spid="75" grpId="0"/>
      <p:bldP spid="7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74062" y="663227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61" y="4640258"/>
            <a:ext cx="2643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4.3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矩阵的秩在向量组中的应用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539552" y="1052736"/>
                <a:ext cx="4381328" cy="9828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  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052736"/>
                <a:ext cx="4381328" cy="98283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/>
          <p:cNvGrpSpPr/>
          <p:nvPr/>
        </p:nvGrpSpPr>
        <p:grpSpPr>
          <a:xfrm>
            <a:off x="641984" y="1415089"/>
            <a:ext cx="952666" cy="716823"/>
            <a:chOff x="4644008" y="5943147"/>
            <a:chExt cx="952666" cy="716823"/>
          </a:xfrm>
        </p:grpSpPr>
        <p:cxnSp>
          <p:nvCxnSpPr>
            <p:cNvPr id="39" name="直接连接符 38"/>
            <p:cNvCxnSpPr/>
            <p:nvPr/>
          </p:nvCxnSpPr>
          <p:spPr>
            <a:xfrm flipV="1">
              <a:off x="4644008" y="5943147"/>
              <a:ext cx="478425" cy="6133"/>
            </a:xfrm>
            <a:prstGeom prst="line">
              <a:avLst/>
            </a:prstGeom>
            <a:ln w="28575">
              <a:solidFill>
                <a:srgbClr val="00B0F0"/>
              </a:solidFill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5122433" y="6303187"/>
              <a:ext cx="449793" cy="0"/>
            </a:xfrm>
            <a:prstGeom prst="line">
              <a:avLst/>
            </a:prstGeom>
            <a:ln w="28575">
              <a:solidFill>
                <a:srgbClr val="00B0F0"/>
              </a:solidFill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H="1">
              <a:off x="5097985" y="5953755"/>
              <a:ext cx="5365" cy="360040"/>
            </a:xfrm>
            <a:prstGeom prst="line">
              <a:avLst/>
            </a:prstGeom>
            <a:ln w="28575">
              <a:solidFill>
                <a:srgbClr val="00B0F0"/>
              </a:solidFill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5591309" y="6299930"/>
              <a:ext cx="5365" cy="360040"/>
            </a:xfrm>
            <a:prstGeom prst="line">
              <a:avLst/>
            </a:prstGeom>
            <a:ln w="28575">
              <a:solidFill>
                <a:srgbClr val="00B0F0"/>
              </a:solidFill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圆角矩形 49"/>
          <p:cNvSpPr/>
          <p:nvPr/>
        </p:nvSpPr>
        <p:spPr>
          <a:xfrm rot="5400000">
            <a:off x="1974429" y="1375828"/>
            <a:ext cx="492256" cy="115212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/>
              <p:cNvSpPr txBox="1"/>
              <p:nvPr/>
            </p:nvSpPr>
            <p:spPr>
              <a:xfrm>
                <a:off x="539552" y="2613807"/>
                <a:ext cx="302433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400" dirty="0" smtClean="0">
                    <a:ea typeface="+mn-ea"/>
                  </a:rPr>
                  <a:t>(1) </a:t>
                </a:r>
                <a:r>
                  <a:rPr lang="zh-CN" altLang="en-US" sz="2400" dirty="0" smtClean="0">
                    <a:ea typeface="+mn-ea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𝒌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𝟏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≠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𝟎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时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ea typeface="+mn-ea"/>
                      </a:rPr>
                      <m:t>有</m:t>
                    </m:r>
                  </m:oMath>
                </a14:m>
                <a:endParaRPr lang="en-US" altLang="zh-CN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613807"/>
                <a:ext cx="302433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6250" t="-28333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/>
              <p:cNvSpPr txBox="1"/>
              <p:nvPr/>
            </p:nvSpPr>
            <p:spPr>
              <a:xfrm>
                <a:off x="539552" y="3190874"/>
                <a:ext cx="63367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US" altLang="zh-CN" sz="2400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400" b="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zh-CN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190874"/>
                <a:ext cx="6336704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圆角矩形 52"/>
          <p:cNvSpPr/>
          <p:nvPr/>
        </p:nvSpPr>
        <p:spPr>
          <a:xfrm rot="5400000">
            <a:off x="3187625" y="597621"/>
            <a:ext cx="1209393" cy="1991403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/>
              <p:cNvSpPr txBox="1"/>
              <p:nvPr/>
            </p:nvSpPr>
            <p:spPr>
              <a:xfrm>
                <a:off x="2240359" y="3855138"/>
                <a:ext cx="2212464" cy="9828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359" y="3855138"/>
                <a:ext cx="2212464" cy="98283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组合 55"/>
          <p:cNvGrpSpPr/>
          <p:nvPr/>
        </p:nvGrpSpPr>
        <p:grpSpPr>
          <a:xfrm>
            <a:off x="4406085" y="4007365"/>
            <a:ext cx="1193113" cy="376471"/>
            <a:chOff x="1796292" y="3767307"/>
            <a:chExt cx="2119047" cy="494621"/>
          </a:xfrm>
        </p:grpSpPr>
        <p:cxnSp>
          <p:nvCxnSpPr>
            <p:cNvPr id="58" name="直接连接符 57"/>
            <p:cNvCxnSpPr/>
            <p:nvPr/>
          </p:nvCxnSpPr>
          <p:spPr>
            <a:xfrm flipV="1">
              <a:off x="2076060" y="4254374"/>
              <a:ext cx="1572714" cy="7554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本框 58"/>
                <p:cNvSpPr txBox="1"/>
                <p:nvPr/>
              </p:nvSpPr>
              <p:spPr>
                <a:xfrm>
                  <a:off x="1796292" y="3767307"/>
                  <a:ext cx="2119047" cy="40436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59" name="文本框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6292" y="3767307"/>
                  <a:ext cx="2119047" cy="40436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56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/>
              <p:cNvSpPr txBox="1"/>
              <p:nvPr/>
            </p:nvSpPr>
            <p:spPr>
              <a:xfrm>
                <a:off x="5709981" y="3855137"/>
                <a:ext cx="2212465" cy="9828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60" name="文本框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981" y="3855137"/>
                <a:ext cx="2212465" cy="98283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/>
              <p:cNvSpPr txBox="1"/>
              <p:nvPr/>
            </p:nvSpPr>
            <p:spPr>
              <a:xfrm>
                <a:off x="4579666" y="5318490"/>
                <a:ext cx="2441694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61" name="文本框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9666" y="5318490"/>
                <a:ext cx="2441694" cy="97661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组合 61"/>
          <p:cNvGrpSpPr/>
          <p:nvPr/>
        </p:nvGrpSpPr>
        <p:grpSpPr>
          <a:xfrm>
            <a:off x="2811742" y="5478802"/>
            <a:ext cx="1682970" cy="363460"/>
            <a:chOff x="1941088" y="3784401"/>
            <a:chExt cx="2989065" cy="477527"/>
          </a:xfrm>
        </p:grpSpPr>
        <p:cxnSp>
          <p:nvCxnSpPr>
            <p:cNvPr id="63" name="直接连接符 62"/>
            <p:cNvCxnSpPr/>
            <p:nvPr/>
          </p:nvCxnSpPr>
          <p:spPr>
            <a:xfrm flipV="1">
              <a:off x="2076060" y="4247936"/>
              <a:ext cx="2696686" cy="13992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63"/>
                <p:cNvSpPr txBox="1"/>
                <p:nvPr/>
              </p:nvSpPr>
              <p:spPr>
                <a:xfrm>
                  <a:off x="1941088" y="3784401"/>
                  <a:ext cx="2989065" cy="40436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+(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+1)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64" name="文本框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1088" y="3784401"/>
                  <a:ext cx="2989065" cy="404368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t="-2000" b="-3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组合 64"/>
          <p:cNvGrpSpPr/>
          <p:nvPr/>
        </p:nvGrpSpPr>
        <p:grpSpPr>
          <a:xfrm>
            <a:off x="4675278" y="5618825"/>
            <a:ext cx="952666" cy="716823"/>
            <a:chOff x="4644008" y="5943147"/>
            <a:chExt cx="952666" cy="716823"/>
          </a:xfrm>
        </p:grpSpPr>
        <p:cxnSp>
          <p:nvCxnSpPr>
            <p:cNvPr id="66" name="直接连接符 65"/>
            <p:cNvCxnSpPr/>
            <p:nvPr/>
          </p:nvCxnSpPr>
          <p:spPr>
            <a:xfrm flipV="1">
              <a:off x="4644008" y="5943147"/>
              <a:ext cx="478425" cy="6133"/>
            </a:xfrm>
            <a:prstGeom prst="line">
              <a:avLst/>
            </a:prstGeom>
            <a:ln w="28575">
              <a:solidFill>
                <a:srgbClr val="00B0F0"/>
              </a:solidFill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5122433" y="6303187"/>
              <a:ext cx="449793" cy="0"/>
            </a:xfrm>
            <a:prstGeom prst="line">
              <a:avLst/>
            </a:prstGeom>
            <a:ln w="28575">
              <a:solidFill>
                <a:srgbClr val="00B0F0"/>
              </a:solidFill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flipH="1">
              <a:off x="5097985" y="5953755"/>
              <a:ext cx="5365" cy="360040"/>
            </a:xfrm>
            <a:prstGeom prst="line">
              <a:avLst/>
            </a:prstGeom>
            <a:ln w="28575">
              <a:solidFill>
                <a:srgbClr val="00B0F0"/>
              </a:solidFill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flipH="1">
              <a:off x="5591309" y="6299930"/>
              <a:ext cx="5365" cy="360040"/>
            </a:xfrm>
            <a:prstGeom prst="line">
              <a:avLst/>
            </a:prstGeom>
            <a:ln w="28575">
              <a:solidFill>
                <a:srgbClr val="00B0F0"/>
              </a:solidFill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圆角矩形 69"/>
          <p:cNvSpPr/>
          <p:nvPr/>
        </p:nvSpPr>
        <p:spPr>
          <a:xfrm rot="5400000">
            <a:off x="6199168" y="5648007"/>
            <a:ext cx="492256" cy="115212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/>
              <p:cNvSpPr txBox="1"/>
              <p:nvPr/>
            </p:nvSpPr>
            <p:spPr>
              <a:xfrm>
                <a:off x="3402322" y="2605140"/>
                <a:ext cx="302433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400" dirty="0" smtClean="0">
                    <a:ea typeface="+mn-ea"/>
                  </a:rPr>
                  <a:t>c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ea typeface="+mn-ea"/>
                      </a:rPr>
                      <m:t>ase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2)   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𝒌</m:t>
                    </m: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𝟐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时</m:t>
                    </m:r>
                  </m:oMath>
                </a14:m>
                <a:endParaRPr lang="en-US" altLang="zh-CN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4" name="文本框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322" y="2605140"/>
                <a:ext cx="3024336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6048" t="-22951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/>
              <p:cNvSpPr txBox="1"/>
              <p:nvPr/>
            </p:nvSpPr>
            <p:spPr>
              <a:xfrm>
                <a:off x="6602441" y="3186229"/>
                <a:ext cx="264001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+mn-ea"/>
                      </a:rPr>
                      <m:t>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 smtClean="0">
                    <a:latin typeface="Cambria Math" panose="02040503050406030204" pitchFamily="18" charset="0"/>
                  </a:rPr>
                  <a:t>=2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5" name="文本框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441" y="3186229"/>
                <a:ext cx="2640010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3464" t="-26667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文本框 75"/>
          <p:cNvSpPr txBox="1"/>
          <p:nvPr/>
        </p:nvSpPr>
        <p:spPr>
          <a:xfrm>
            <a:off x="6012160" y="2625412"/>
            <a:ext cx="266429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  <a:ea typeface="+mn-ea"/>
              </a:rPr>
              <a:t>两向量组</a:t>
            </a:r>
            <a:r>
              <a:rPr lang="zh-CN" altLang="en-US" sz="2400" b="1" dirty="0">
                <a:solidFill>
                  <a:srgbClr val="FF0000"/>
                </a:solidFill>
                <a:ea typeface="+mn-ea"/>
              </a:rPr>
              <a:t>不</a:t>
            </a:r>
            <a:r>
              <a:rPr lang="zh-CN" altLang="en-US" sz="2400" b="1" dirty="0" smtClean="0">
                <a:solidFill>
                  <a:srgbClr val="00B0F0"/>
                </a:solidFill>
                <a:ea typeface="+mn-ea"/>
              </a:rPr>
              <a:t>等价</a:t>
            </a:r>
            <a:endParaRPr lang="en-US" altLang="zh-CN" sz="2400" b="1" dirty="0">
              <a:solidFill>
                <a:srgbClr val="00B0F0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889068" y="5929586"/>
            <a:ext cx="1007024" cy="514626"/>
            <a:chOff x="7570949" y="5281561"/>
            <a:chExt cx="1007024" cy="514626"/>
          </a:xfrm>
        </p:grpSpPr>
        <p:sp>
          <p:nvSpPr>
            <p:cNvPr id="5" name="矩形 4"/>
            <p:cNvSpPr/>
            <p:nvPr/>
          </p:nvSpPr>
          <p:spPr>
            <a:xfrm>
              <a:off x="7570949" y="5281561"/>
              <a:ext cx="1007024" cy="4945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7851483" y="5334522"/>
                  <a:ext cx="44595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oMath>
                    </m:oMathPara>
                  </a14:m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1483" y="5334522"/>
                  <a:ext cx="445956" cy="46166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组合 42"/>
          <p:cNvGrpSpPr/>
          <p:nvPr/>
        </p:nvGrpSpPr>
        <p:grpSpPr>
          <a:xfrm>
            <a:off x="4641265" y="5615877"/>
            <a:ext cx="2254827" cy="360040"/>
            <a:chOff x="4572000" y="5953755"/>
            <a:chExt cx="2376264" cy="360040"/>
          </a:xfrm>
        </p:grpSpPr>
        <p:cxnSp>
          <p:nvCxnSpPr>
            <p:cNvPr id="44" name="直接连接符 43"/>
            <p:cNvCxnSpPr/>
            <p:nvPr/>
          </p:nvCxnSpPr>
          <p:spPr>
            <a:xfrm flipV="1">
              <a:off x="4572000" y="5957286"/>
              <a:ext cx="478425" cy="6133"/>
            </a:xfrm>
            <a:prstGeom prst="line">
              <a:avLst/>
            </a:prstGeom>
            <a:ln w="28575">
              <a:solidFill>
                <a:srgbClr val="00B0F0"/>
              </a:solidFill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V="1">
              <a:off x="5122433" y="6295320"/>
              <a:ext cx="1825831" cy="7868"/>
            </a:xfrm>
            <a:prstGeom prst="line">
              <a:avLst/>
            </a:prstGeom>
            <a:ln w="28575">
              <a:solidFill>
                <a:srgbClr val="00B0F0"/>
              </a:solidFill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H="1">
              <a:off x="5097985" y="5953755"/>
              <a:ext cx="5365" cy="360040"/>
            </a:xfrm>
            <a:prstGeom prst="line">
              <a:avLst/>
            </a:prstGeom>
            <a:ln w="28575">
              <a:solidFill>
                <a:srgbClr val="00B0F0"/>
              </a:solidFill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070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4" grpId="0"/>
      <p:bldP spid="75" grpId="0"/>
      <p:bldP spid="7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74062" y="663227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61" y="4640258"/>
            <a:ext cx="2643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矩形 28"/>
          <p:cNvSpPr/>
          <p:nvPr/>
        </p:nvSpPr>
        <p:spPr>
          <a:xfrm>
            <a:off x="124004" y="1216522"/>
            <a:ext cx="13516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  <a:ea typeface="+mn-ea"/>
              </a:rPr>
              <a:t>4-6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：</a:t>
            </a:r>
            <a:endParaRPr lang="en-US" altLang="zh-CN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1187624" y="1246562"/>
                <a:ext cx="804964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800" b="0" dirty="0" smtClean="0">
                    <a:ea typeface="+mj-ea"/>
                  </a:rPr>
                  <a:t>证明：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j-ea"/>
                      </a:rPr>
                      <m:t>𝑚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j-ea"/>
                      </a:rPr>
                      <m:t>&gt;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j-ea"/>
                      </a:rPr>
                      <m:t>𝑛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+mj-ea"/>
                      </a:rPr>
                      <m:t>时</m:t>
                    </m:r>
                  </m:oMath>
                </a14:m>
                <a:r>
                  <a:rPr lang="zh-CN" altLang="en-US" sz="2800" dirty="0" smtClean="0">
                    <a:latin typeface="+mj-ea"/>
                    <a:ea typeface="+mj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+mj-ea"/>
                      </a:rPr>
                      <m:t>𝑛</m:t>
                    </m:r>
                  </m:oMath>
                </a14:m>
                <a:r>
                  <a:rPr lang="zh-CN" altLang="en-US" sz="2800" dirty="0" smtClean="0">
                    <a:latin typeface="+mj-ea"/>
                    <a:ea typeface="+mj-ea"/>
                  </a:rPr>
                  <a:t>元向量组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+mj-ea"/>
                          </a:rPr>
                          <m:t>𝑎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+mj-ea"/>
                          </a:rPr>
                          <m:t>1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2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j-ea"/>
                      </a:rPr>
                      <m:t>,⋯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𝑚</m:t>
                        </m:r>
                      </m:sub>
                    </m:sSub>
                    <m:r>
                      <a:rPr lang="zh-CN" altLang="en-US" sz="2800" i="1" dirty="0">
                        <a:latin typeface="Cambria Math" panose="02040503050406030204" pitchFamily="18" charset="0"/>
                        <a:ea typeface="+mj-ea"/>
                      </a:rPr>
                      <m:t>必</m:t>
                    </m:r>
                  </m:oMath>
                </a14:m>
                <a:r>
                  <a:rPr lang="zh-CN" altLang="en-US" sz="2800" dirty="0" smtClean="0">
                    <a:latin typeface="+mj-ea"/>
                    <a:ea typeface="+mj-ea"/>
                  </a:rPr>
                  <a:t>线性相关</a:t>
                </a:r>
                <a:endParaRPr lang="en-US" altLang="zh-CN" sz="28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1246562"/>
                <a:ext cx="8049640" cy="430887"/>
              </a:xfrm>
              <a:prstGeom prst="rect">
                <a:avLst/>
              </a:prstGeom>
              <a:blipFill rotWithShape="0">
                <a:blip r:embed="rId3"/>
                <a:stretch>
                  <a:fillRect l="-2727" t="-25352" r="-1439" b="-49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1259632" y="2385999"/>
                <a:ext cx="287578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,⋯</m:t>
                          </m:r>
                          <m:sSub>
                            <m:sSub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385999"/>
                <a:ext cx="2875787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4818611" y="2385999"/>
                <a:ext cx="25942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j-ea"/>
                      </a:rPr>
                      <m:t>𝐴</m:t>
                    </m:r>
                    <m:r>
                      <a:rPr lang="zh-CN" altLang="en-US" sz="2800" b="0" i="1" smtClean="0">
                        <a:latin typeface="Cambria Math" panose="02040503050406030204" pitchFamily="18" charset="0"/>
                        <a:ea typeface="+mj-ea"/>
                      </a:rPr>
                      <m:t>为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j-ea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j-ea"/>
                      </a:rPr>
                      <m:t>×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j-ea"/>
                      </a:rPr>
                      <m:t>𝑚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+mj-ea"/>
                      </a:rPr>
                      <m:t>型</m:t>
                    </m:r>
                  </m:oMath>
                </a14:m>
                <a:r>
                  <a:rPr lang="zh-CN" altLang="en-US" sz="2800" dirty="0" smtClean="0">
                    <a:ea typeface="+mj-ea"/>
                  </a:rPr>
                  <a:t>矩阵</a:t>
                </a:r>
                <a:endParaRPr lang="en-US" altLang="zh-CN" sz="28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611" y="2385999"/>
                <a:ext cx="2594236" cy="430887"/>
              </a:xfrm>
              <a:prstGeom prst="rect">
                <a:avLst/>
              </a:prstGeom>
              <a:blipFill rotWithShape="0">
                <a:blip r:embed="rId5"/>
                <a:stretch>
                  <a:fillRect t="-25352" r="-7277" b="-49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4666437" y="3136157"/>
                <a:ext cx="424218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 smtClean="0">
                    <a:latin typeface="Cambria Math" panose="02040503050406030204" pitchFamily="18" charset="0"/>
                    <a:ea typeface="+mn-ea"/>
                  </a:rPr>
                  <a:t>由引理</a:t>
                </a:r>
                <a:r>
                  <a:rPr lang="en-US" altLang="zh-CN" sz="2800" dirty="0" smtClean="0">
                    <a:latin typeface="Cambria Math" panose="02040503050406030204" pitchFamily="18" charset="0"/>
                    <a:ea typeface="+mn-ea"/>
                  </a:rPr>
                  <a:t>4-1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latin typeface="Cambria Math" panose="02040503050406030204" pitchFamily="18" charset="0"/>
                    <a:ea typeface="+mn-ea"/>
                  </a:rPr>
                  <a:t>的列向量组即</a:t>
                </a:r>
                <a:endParaRPr lang="en-US" altLang="zh-CN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437" y="3136157"/>
                <a:ext cx="4242187" cy="523220"/>
              </a:xfrm>
              <a:prstGeom prst="rect">
                <a:avLst/>
              </a:prstGeom>
              <a:blipFill rotWithShape="0">
                <a:blip r:embed="rId6"/>
                <a:stretch>
                  <a:fillRect l="-2874" t="-15116" r="-186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5.3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矩阵的秩在向量组中的应用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1397182" y="3134661"/>
                <a:ext cx="226613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182" y="3134661"/>
                <a:ext cx="2266133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4985713" y="3653279"/>
                <a:ext cx="362188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+mj-ea"/>
                          </a:rPr>
                          <m:t>𝑎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+mj-ea"/>
                          </a:rPr>
                          <m:t>1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2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j-ea"/>
                      </a:rPr>
                      <m:t>,⋯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𝑚</m:t>
                        </m:r>
                      </m:sub>
                    </m:sSub>
                    <m:r>
                      <a:rPr lang="zh-CN" altLang="en-US" sz="2800" i="1" dirty="0">
                        <a:latin typeface="Cambria Math" panose="02040503050406030204" pitchFamily="18" charset="0"/>
                        <a:ea typeface="+mj-ea"/>
                      </a:rPr>
                      <m:t>必</m:t>
                    </m:r>
                  </m:oMath>
                </a14:m>
                <a:r>
                  <a:rPr lang="zh-CN" altLang="en-US" sz="2800" dirty="0" smtClean="0">
                    <a:latin typeface="+mj-ea"/>
                    <a:ea typeface="+mj-ea"/>
                  </a:rPr>
                  <a:t>线性相关</a:t>
                </a:r>
                <a:endParaRPr lang="en-US" altLang="zh-CN" sz="28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713" y="3653279"/>
                <a:ext cx="3621889" cy="430887"/>
              </a:xfrm>
              <a:prstGeom prst="rect">
                <a:avLst/>
              </a:prstGeom>
              <a:blipFill rotWithShape="0">
                <a:blip r:embed="rId8"/>
                <a:stretch>
                  <a:fillRect t="-25352" r="-4714" b="-49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103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 animBg="1"/>
      <p:bldP spid="27" grpId="0"/>
      <p:bldP spid="34" grpId="0"/>
      <p:bldP spid="3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74062" y="663227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61" y="4640258"/>
            <a:ext cx="2643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5.3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矩阵的秩在向量组中的应用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539552" y="1052736"/>
                <a:ext cx="4381328" cy="9828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  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052736"/>
                <a:ext cx="4381328" cy="98283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/>
          <p:cNvGrpSpPr/>
          <p:nvPr/>
        </p:nvGrpSpPr>
        <p:grpSpPr>
          <a:xfrm>
            <a:off x="641984" y="1415089"/>
            <a:ext cx="952666" cy="716823"/>
            <a:chOff x="4644008" y="5943147"/>
            <a:chExt cx="952666" cy="716823"/>
          </a:xfrm>
        </p:grpSpPr>
        <p:cxnSp>
          <p:nvCxnSpPr>
            <p:cNvPr id="39" name="直接连接符 38"/>
            <p:cNvCxnSpPr/>
            <p:nvPr/>
          </p:nvCxnSpPr>
          <p:spPr>
            <a:xfrm flipV="1">
              <a:off x="4644008" y="5943147"/>
              <a:ext cx="478425" cy="6133"/>
            </a:xfrm>
            <a:prstGeom prst="line">
              <a:avLst/>
            </a:prstGeom>
            <a:ln w="28575">
              <a:solidFill>
                <a:srgbClr val="00B0F0"/>
              </a:solidFill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5122433" y="6303187"/>
              <a:ext cx="449793" cy="0"/>
            </a:xfrm>
            <a:prstGeom prst="line">
              <a:avLst/>
            </a:prstGeom>
            <a:ln w="28575">
              <a:solidFill>
                <a:srgbClr val="00B0F0"/>
              </a:solidFill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H="1">
              <a:off x="5097985" y="5953755"/>
              <a:ext cx="5365" cy="360040"/>
            </a:xfrm>
            <a:prstGeom prst="line">
              <a:avLst/>
            </a:prstGeom>
            <a:ln w="28575">
              <a:solidFill>
                <a:srgbClr val="00B0F0"/>
              </a:solidFill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5591309" y="6299930"/>
              <a:ext cx="5365" cy="360040"/>
            </a:xfrm>
            <a:prstGeom prst="line">
              <a:avLst/>
            </a:prstGeom>
            <a:ln w="28575">
              <a:solidFill>
                <a:srgbClr val="00B0F0"/>
              </a:solidFill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圆角矩形 49"/>
          <p:cNvSpPr/>
          <p:nvPr/>
        </p:nvSpPr>
        <p:spPr>
          <a:xfrm rot="5400000">
            <a:off x="1974429" y="1375828"/>
            <a:ext cx="492256" cy="115212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/>
              <p:cNvSpPr txBox="1"/>
              <p:nvPr/>
            </p:nvSpPr>
            <p:spPr>
              <a:xfrm>
                <a:off x="539552" y="2613807"/>
                <a:ext cx="302433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400" dirty="0" smtClean="0">
                    <a:ea typeface="+mn-ea"/>
                  </a:rPr>
                  <a:t>(2) </a:t>
                </a:r>
                <a:r>
                  <a:rPr lang="zh-CN" altLang="en-US" sz="2400" dirty="0" smtClean="0">
                    <a:ea typeface="+mn-ea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𝒌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𝟏</m:t>
                    </m: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𝟎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时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ea typeface="+mn-ea"/>
                      </a:rPr>
                      <m:t>有</m:t>
                    </m:r>
                  </m:oMath>
                </a14:m>
                <a:endParaRPr lang="en-US" altLang="zh-CN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613807"/>
                <a:ext cx="302433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6250" t="-28333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/>
              <p:cNvSpPr txBox="1"/>
              <p:nvPr/>
            </p:nvSpPr>
            <p:spPr>
              <a:xfrm>
                <a:off x="539552" y="3190874"/>
                <a:ext cx="295232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US" altLang="zh-CN" sz="2400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400" b="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zh-CN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190874"/>
                <a:ext cx="2952328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文本框 75"/>
          <p:cNvSpPr txBox="1"/>
          <p:nvPr/>
        </p:nvSpPr>
        <p:spPr>
          <a:xfrm>
            <a:off x="3588732" y="2613807"/>
            <a:ext cx="266429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  <a:ea typeface="+mn-ea"/>
              </a:rPr>
              <a:t>两向量组</a:t>
            </a:r>
            <a:r>
              <a:rPr lang="zh-CN" altLang="en-US" sz="2400" b="1" dirty="0">
                <a:solidFill>
                  <a:srgbClr val="FF0000"/>
                </a:solidFill>
                <a:ea typeface="+mn-ea"/>
              </a:rPr>
              <a:t>不</a:t>
            </a:r>
            <a:r>
              <a:rPr lang="zh-CN" altLang="en-US" sz="2400" b="1" dirty="0" smtClean="0">
                <a:solidFill>
                  <a:srgbClr val="00B0F0"/>
                </a:solidFill>
                <a:ea typeface="+mn-ea"/>
              </a:rPr>
              <a:t>等价</a:t>
            </a:r>
            <a:endParaRPr lang="en-US" altLang="zh-CN" sz="2400" b="1" dirty="0">
              <a:solidFill>
                <a:srgbClr val="00B0F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>
                <a:off x="2555776" y="4097268"/>
                <a:ext cx="3520516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  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4097268"/>
                <a:ext cx="3520516" cy="97661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组合 47"/>
          <p:cNvGrpSpPr/>
          <p:nvPr/>
        </p:nvGrpSpPr>
        <p:grpSpPr>
          <a:xfrm>
            <a:off x="2661300" y="4405555"/>
            <a:ext cx="1727517" cy="360040"/>
            <a:chOff x="4572000" y="5953755"/>
            <a:chExt cx="2376264" cy="360040"/>
          </a:xfrm>
        </p:grpSpPr>
        <p:cxnSp>
          <p:nvCxnSpPr>
            <p:cNvPr id="49" name="直接连接符 48"/>
            <p:cNvCxnSpPr/>
            <p:nvPr/>
          </p:nvCxnSpPr>
          <p:spPr>
            <a:xfrm flipV="1">
              <a:off x="4572000" y="5957286"/>
              <a:ext cx="478425" cy="6133"/>
            </a:xfrm>
            <a:prstGeom prst="line">
              <a:avLst/>
            </a:prstGeom>
            <a:ln w="28575">
              <a:solidFill>
                <a:srgbClr val="00B0F0"/>
              </a:solidFill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V="1">
              <a:off x="5122433" y="6295320"/>
              <a:ext cx="1825831" cy="7868"/>
            </a:xfrm>
            <a:prstGeom prst="line">
              <a:avLst/>
            </a:prstGeom>
            <a:ln w="28575">
              <a:solidFill>
                <a:srgbClr val="00B0F0"/>
              </a:solidFill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H="1">
              <a:off x="5097985" y="5953755"/>
              <a:ext cx="5365" cy="360040"/>
            </a:xfrm>
            <a:prstGeom prst="line">
              <a:avLst/>
            </a:prstGeom>
            <a:ln w="28575">
              <a:solidFill>
                <a:srgbClr val="00B0F0"/>
              </a:solidFill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2633262" y="4471450"/>
            <a:ext cx="2669407" cy="662517"/>
            <a:chOff x="3275855" y="5375593"/>
            <a:chExt cx="2669407" cy="662517"/>
          </a:xfrm>
        </p:grpSpPr>
        <p:grpSp>
          <p:nvGrpSpPr>
            <p:cNvPr id="71" name="组合 70"/>
            <p:cNvGrpSpPr/>
            <p:nvPr/>
          </p:nvGrpSpPr>
          <p:grpSpPr>
            <a:xfrm>
              <a:off x="3275855" y="5375593"/>
              <a:ext cx="2663717" cy="360040"/>
              <a:chOff x="4572000" y="5953755"/>
              <a:chExt cx="2511505" cy="360040"/>
            </a:xfrm>
          </p:grpSpPr>
          <p:cxnSp>
            <p:nvCxnSpPr>
              <p:cNvPr id="72" name="直接连接符 71"/>
              <p:cNvCxnSpPr/>
              <p:nvPr/>
            </p:nvCxnSpPr>
            <p:spPr>
              <a:xfrm flipV="1">
                <a:off x="4572000" y="5963083"/>
                <a:ext cx="406813" cy="337"/>
              </a:xfrm>
              <a:prstGeom prst="line">
                <a:avLst/>
              </a:prstGeom>
              <a:ln w="28575">
                <a:solidFill>
                  <a:srgbClr val="00B0F0"/>
                </a:solidFill>
                <a:prstDash val="das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>
                <a:off x="4995504" y="6256232"/>
                <a:ext cx="2088001" cy="0"/>
              </a:xfrm>
              <a:prstGeom prst="line">
                <a:avLst/>
              </a:prstGeom>
              <a:ln w="28575">
                <a:solidFill>
                  <a:srgbClr val="00B0F0"/>
                </a:solidFill>
                <a:prstDash val="das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 flipH="1">
                <a:off x="4985289" y="5953755"/>
                <a:ext cx="5365" cy="360040"/>
              </a:xfrm>
              <a:prstGeom prst="line">
                <a:avLst/>
              </a:prstGeom>
              <a:ln w="28575">
                <a:solidFill>
                  <a:srgbClr val="00B0F0"/>
                </a:solidFill>
                <a:prstDash val="das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8" name="直接连接符 77"/>
            <p:cNvCxnSpPr/>
            <p:nvPr/>
          </p:nvCxnSpPr>
          <p:spPr>
            <a:xfrm flipH="1">
              <a:off x="5939572" y="5678070"/>
              <a:ext cx="5690" cy="360040"/>
            </a:xfrm>
            <a:prstGeom prst="line">
              <a:avLst/>
            </a:prstGeom>
            <a:ln w="28575">
              <a:solidFill>
                <a:srgbClr val="00B0F0"/>
              </a:solidFill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/>
              <p:cNvSpPr txBox="1"/>
              <p:nvPr/>
            </p:nvSpPr>
            <p:spPr>
              <a:xfrm>
                <a:off x="3203848" y="3194039"/>
                <a:ext cx="410445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zh-CN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9" name="文本框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3194039"/>
                <a:ext cx="4104456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圆角矩形 79"/>
          <p:cNvSpPr/>
          <p:nvPr/>
        </p:nvSpPr>
        <p:spPr>
          <a:xfrm rot="5400000">
            <a:off x="2959191" y="3622341"/>
            <a:ext cx="1209393" cy="199140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08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76" grpId="0"/>
      <p:bldP spid="47" grpId="0"/>
      <p:bldP spid="79" grpId="0"/>
      <p:bldP spid="80" grpId="0" animBg="1"/>
      <p:bldP spid="80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611560" y="2924944"/>
            <a:ext cx="7992888" cy="792088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 kern="1200" cap="all" spc="100">
                <a:solidFill>
                  <a:srgbClr val="0D0D0D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四     极大无关组的等价定义</a:t>
            </a:r>
          </a:p>
        </p:txBody>
      </p:sp>
    </p:spTree>
    <p:extLst>
      <p:ext uri="{BB962C8B-B14F-4D97-AF65-F5344CB8AC3E}">
        <p14:creationId xmlns:p14="http://schemas.microsoft.com/office/powerpoint/2010/main" val="308690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74062" y="663227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4.3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矩阵的秩在向量组中的应用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03199" y="925691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极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大无关组的判定：</a:t>
            </a:r>
            <a:endParaRPr lang="en-US" altLang="zh-CN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1800232" y="2617665"/>
                <a:ext cx="266531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400" b="0" dirty="0" smtClean="0">
                    <a:ea typeface="+mj-ea"/>
                  </a:rPr>
                  <a:t>1.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向量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j-ea"/>
                      </a:rPr>
                      <m:t>组</m:t>
                    </m:r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zh-CN" altLang="en-US" sz="2400" b="0" dirty="0" smtClean="0">
                    <a:ea typeface="+mj-ea"/>
                  </a:rPr>
                  <a:t>线性无关</a:t>
                </a:r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232" y="2617665"/>
                <a:ext cx="2665319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6849" t="-26230" r="-228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510392" y="1880418"/>
                <a:ext cx="76881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j-ea"/>
                      </a:rPr>
                      <m:t>设向量</m:t>
                    </m:r>
                  </m:oMath>
                </a14:m>
                <a:r>
                  <a:rPr lang="zh-CN" altLang="en-US" sz="2400" dirty="0" smtClean="0">
                    <a:latin typeface="+mj-ea"/>
                    <a:ea typeface="+mj-ea"/>
                  </a:rPr>
                  <a:t>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 smtClean="0">
                        <a:latin typeface="Cambria Math" panose="02040503050406030204" pitchFamily="18" charset="0"/>
                        <a:ea typeface="+mj-ea"/>
                      </a:rPr>
                      <m:t>I</m:t>
                    </m:r>
                  </m:oMath>
                </a14:m>
                <a:r>
                  <a:rPr lang="zh-CN" altLang="en-US" sz="2400" dirty="0" smtClean="0">
                    <a:latin typeface="+mj-ea"/>
                    <a:ea typeface="+mj-ea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</a:rPr>
                      <m:t>𝑉</m:t>
                    </m:r>
                  </m:oMath>
                </a14:m>
                <a:r>
                  <a:rPr lang="zh-CN" altLang="en-US" sz="2400" dirty="0" smtClean="0">
                    <a:latin typeface="+mj-ea"/>
                    <a:ea typeface="+mj-ea"/>
                  </a:rPr>
                  <a:t>的</a:t>
                </a:r>
                <a:r>
                  <a:rPr lang="zh-CN" altLang="en-US" sz="2400" b="1" dirty="0" smtClean="0">
                    <a:solidFill>
                      <a:srgbClr val="0066FF"/>
                    </a:solidFill>
                    <a:latin typeface="+mj-ea"/>
                    <a:ea typeface="+mj-ea"/>
                  </a:rPr>
                  <a:t>子向量组，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𝑉</m:t>
                    </m:r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的极大无关组当且仅当</a:t>
                </a:r>
                <a:endParaRPr lang="en-US" altLang="zh-CN" sz="24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2" y="1880418"/>
                <a:ext cx="768813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745" t="-24590" r="-1586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图片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" y="3976014"/>
            <a:ext cx="2305589" cy="28819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1806048" y="3240183"/>
                <a:ext cx="338486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400" b="0" dirty="0" smtClean="0">
                    <a:ea typeface="+mj-ea"/>
                  </a:rPr>
                  <a:t>2.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zh-CN" altLang="en-US" sz="2400" b="0" dirty="0" smtClean="0">
                    <a:ea typeface="+mj-ea"/>
                  </a:rPr>
                  <a:t>中向量个数</a:t>
                </a:r>
                <a:r>
                  <a:rPr lang="en-US" altLang="zh-CN" sz="2400" b="0" dirty="0" smtClean="0">
                    <a:ea typeface="+mj-ea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𝑉</m:t>
                    </m:r>
                  </m:oMath>
                </a14:m>
                <a:r>
                  <a:rPr lang="zh-CN" altLang="en-US" sz="2400" b="0" dirty="0" smtClean="0">
                    <a:ea typeface="+mj-ea"/>
                  </a:rPr>
                  <a:t>的秩</a:t>
                </a:r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6048" y="3240183"/>
                <a:ext cx="3384863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5396" t="-28333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右箭头 4"/>
          <p:cNvSpPr/>
          <p:nvPr/>
        </p:nvSpPr>
        <p:spPr>
          <a:xfrm>
            <a:off x="5508104" y="2928924"/>
            <a:ext cx="978408" cy="253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5191573" y="2598317"/>
            <a:ext cx="125135" cy="91440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>
                <a:off x="2921641" y="4797152"/>
                <a:ext cx="62223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400" dirty="0" smtClean="0">
                    <a:ea typeface="+mj-ea"/>
                  </a:rPr>
                  <a:t>中的任意向量可由极大无关组</a:t>
                </a:r>
                <a:r>
                  <a:rPr lang="en-US" altLang="zh-CN" sz="2400" b="0" dirty="0" smtClean="0">
                    <a:ea typeface="+mj-ea"/>
                  </a:rPr>
                  <a:t> I</a:t>
                </a:r>
                <a:r>
                  <a:rPr lang="zh-CN" altLang="en-US" sz="2400" dirty="0" smtClean="0">
                    <a:latin typeface="+mj-ea"/>
                    <a:ea typeface="+mj-ea"/>
                  </a:rPr>
                  <a:t>线性表示</a:t>
                </a:r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641" y="4797152"/>
                <a:ext cx="6222359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665" t="-27869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/>
          <p:cNvSpPr txBox="1"/>
          <p:nvPr/>
        </p:nvSpPr>
        <p:spPr>
          <a:xfrm>
            <a:off x="2566825" y="4800428"/>
            <a:ext cx="44963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ea typeface="+mj-ea"/>
              </a:rPr>
              <a:t>2`.</a:t>
            </a:r>
            <a:endParaRPr lang="en-US" altLang="zh-CN" sz="2400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2575426" y="4121214"/>
                <a:ext cx="322071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400" b="0" dirty="0" smtClean="0">
                    <a:ea typeface="+mj-ea"/>
                  </a:rPr>
                  <a:t>1.</a:t>
                </a:r>
                <a14:m>
                  <m:oMath xmlns:m="http://schemas.openxmlformats.org/officeDocument/2006/math">
                    <m:r>
                      <a:rPr lang="zh-CN" altLang="en-US" sz="2400" dirty="0">
                        <a:latin typeface="Cambria Math" panose="02040503050406030204" pitchFamily="18" charset="0"/>
                        <a:ea typeface="+mj-ea"/>
                      </a:rPr>
                      <m:t>向量组</m:t>
                    </m:r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  <a:ea typeface="+mj-ea"/>
                      </a:rPr>
                      <m:t>I</m:t>
                    </m:r>
                  </m:oMath>
                </a14:m>
                <a:r>
                  <a:rPr lang="zh-CN" altLang="en-US" sz="2400" b="0" dirty="0" smtClean="0">
                    <a:ea typeface="+mj-ea"/>
                  </a:rPr>
                  <a:t>线性无关</a:t>
                </a:r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426" y="4121214"/>
                <a:ext cx="322071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5671" t="-26230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左右箭头 6"/>
          <p:cNvSpPr/>
          <p:nvPr/>
        </p:nvSpPr>
        <p:spPr>
          <a:xfrm>
            <a:off x="5389232" y="2796503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016455" y="5226622"/>
            <a:ext cx="110980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b="1" i="0" dirty="0" smtClean="0">
                <a:solidFill>
                  <a:srgbClr val="FF0000"/>
                </a:solidFill>
                <a:latin typeface="+mj-lt"/>
                <a:ea typeface="+mj-ea"/>
              </a:rPr>
              <a:t>定理</a:t>
            </a:r>
            <a:r>
              <a:rPr lang="en-US" altLang="zh-CN" sz="2000" b="1" dirty="0" smtClean="0">
                <a:solidFill>
                  <a:srgbClr val="FF0000"/>
                </a:solidFill>
                <a:latin typeface="+mj-ea"/>
                <a:ea typeface="+mj-ea"/>
              </a:rPr>
              <a:t>5-7</a:t>
            </a:r>
          </a:p>
        </p:txBody>
      </p:sp>
    </p:spTree>
    <p:extLst>
      <p:ext uri="{BB962C8B-B14F-4D97-AF65-F5344CB8AC3E}">
        <p14:creationId xmlns:p14="http://schemas.microsoft.com/office/powerpoint/2010/main" val="123236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7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14" grpId="0"/>
      <p:bldP spid="44" grpId="0"/>
      <p:bldP spid="5" grpId="0" animBg="1"/>
      <p:bldP spid="6" grpId="0" animBg="1"/>
      <p:bldP spid="47" grpId="0"/>
      <p:bldP spid="48" grpId="0"/>
      <p:bldP spid="49" grpId="0"/>
      <p:bldP spid="7" grpId="0" animBg="1"/>
      <p:bldP spid="1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74062" y="663227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4.3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矩阵的秩在向量组中的应用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1829392" y="2617665"/>
                <a:ext cx="274260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400" b="0" dirty="0" smtClean="0">
                    <a:ea typeface="+mj-ea"/>
                  </a:rPr>
                  <a:t>1.</a:t>
                </a:r>
                <a14:m>
                  <m:oMath xmlns:m="http://schemas.openxmlformats.org/officeDocument/2006/math">
                    <m:r>
                      <a:rPr lang="zh-CN" altLang="en-US" sz="2400" dirty="0">
                        <a:latin typeface="Cambria Math" panose="02040503050406030204" pitchFamily="18" charset="0"/>
                        <a:ea typeface="+mj-ea"/>
                      </a:rPr>
                      <m:t>向量</m:t>
                    </m:r>
                  </m:oMath>
                </a14:m>
                <a:r>
                  <a:rPr lang="zh-CN" altLang="en-US" sz="2400" dirty="0">
                    <a:ea typeface="+mj-ea"/>
                  </a:rPr>
                  <a:t>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  <a:ea typeface="+mj-ea"/>
                      </a:rPr>
                      <m:t>I</m:t>
                    </m:r>
                  </m:oMath>
                </a14:m>
                <a:r>
                  <a:rPr lang="zh-CN" altLang="en-US" sz="2400" b="0" dirty="0" smtClean="0">
                    <a:ea typeface="+mj-ea"/>
                  </a:rPr>
                  <a:t>线性无关</a:t>
                </a:r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392" y="2617665"/>
                <a:ext cx="2742607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6667" t="-26230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图片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" y="3976014"/>
            <a:ext cx="2305589" cy="28819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1835208" y="3240183"/>
                <a:ext cx="338486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400" b="0" dirty="0" smtClean="0">
                    <a:ea typeface="+mj-ea"/>
                  </a:rPr>
                  <a:t>2.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zh-CN" altLang="en-US" sz="2400" b="0" dirty="0" smtClean="0">
                    <a:ea typeface="+mj-ea"/>
                  </a:rPr>
                  <a:t>中向量个数</a:t>
                </a:r>
                <a:r>
                  <a:rPr lang="en-US" altLang="zh-CN" sz="2400" b="0" dirty="0" smtClean="0">
                    <a:ea typeface="+mj-ea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𝑉</m:t>
                    </m:r>
                  </m:oMath>
                </a14:m>
                <a:r>
                  <a:rPr lang="zh-CN" altLang="en-US" sz="2400" b="0" dirty="0" smtClean="0">
                    <a:ea typeface="+mj-ea"/>
                  </a:rPr>
                  <a:t>的秩</a:t>
                </a:r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208" y="3240183"/>
                <a:ext cx="3384863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5405" t="-28333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右箭头 4"/>
          <p:cNvSpPr/>
          <p:nvPr/>
        </p:nvSpPr>
        <p:spPr>
          <a:xfrm rot="16200000">
            <a:off x="3217750" y="3714710"/>
            <a:ext cx="619777" cy="357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 rot="10800000">
            <a:off x="2269906" y="4123801"/>
            <a:ext cx="209863" cy="1042683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>
                <a:off x="2950801" y="4797152"/>
                <a:ext cx="62223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𝑉</m:t>
                    </m:r>
                  </m:oMath>
                </a14:m>
                <a:r>
                  <a:rPr lang="zh-CN" altLang="en-US" sz="2400" dirty="0" smtClean="0">
                    <a:ea typeface="+mj-ea"/>
                  </a:rPr>
                  <a:t>中的任意向量可由极大无关组</a:t>
                </a:r>
                <a:r>
                  <a:rPr lang="en-US" altLang="zh-CN" sz="2400" b="0" dirty="0" smtClean="0">
                    <a:ea typeface="+mj-ea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zh-CN" altLang="en-US" sz="2400" dirty="0" smtClean="0">
                    <a:latin typeface="+mj-ea"/>
                    <a:ea typeface="+mj-ea"/>
                  </a:rPr>
                  <a:t>线性表示</a:t>
                </a:r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801" y="4797152"/>
                <a:ext cx="6222359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665" t="-24590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/>
          <p:cNvSpPr txBox="1"/>
          <p:nvPr/>
        </p:nvSpPr>
        <p:spPr>
          <a:xfrm>
            <a:off x="2566825" y="4800428"/>
            <a:ext cx="44963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ea typeface="+mj-ea"/>
              </a:rPr>
              <a:t>2`.</a:t>
            </a:r>
            <a:endParaRPr lang="en-US" altLang="zh-CN" sz="2400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7" name="左右箭头 6"/>
          <p:cNvSpPr/>
          <p:nvPr/>
        </p:nvSpPr>
        <p:spPr>
          <a:xfrm>
            <a:off x="5364088" y="2725998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1835208" y="3236907"/>
                <a:ext cx="338486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400" b="0" dirty="0" smtClean="0">
                    <a:solidFill>
                      <a:srgbClr val="FF0000"/>
                    </a:solidFill>
                    <a:ea typeface="+mj-ea"/>
                  </a:rPr>
                  <a:t>2.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zh-CN" altLang="en-US" sz="2400" b="0" dirty="0" smtClean="0">
                    <a:solidFill>
                      <a:srgbClr val="FF0000"/>
                    </a:solidFill>
                    <a:ea typeface="+mj-ea"/>
                  </a:rPr>
                  <a:t>中向量个数</a:t>
                </a:r>
                <a:r>
                  <a:rPr lang="en-US" altLang="zh-CN" sz="2400" b="0" dirty="0" smtClean="0">
                    <a:solidFill>
                      <a:srgbClr val="FF0000"/>
                    </a:solidFill>
                    <a:ea typeface="+mj-ea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𝑉</m:t>
                    </m:r>
                  </m:oMath>
                </a14:m>
                <a:r>
                  <a:rPr lang="zh-CN" altLang="en-US" sz="2400" b="0" dirty="0" smtClean="0">
                    <a:solidFill>
                      <a:srgbClr val="FF0000"/>
                    </a:solidFill>
                    <a:ea typeface="+mj-ea"/>
                  </a:rPr>
                  <a:t>的秩</a:t>
                </a:r>
                <a:endParaRPr lang="en-US" altLang="zh-CN" sz="2400" dirty="0" smtClean="0">
                  <a:solidFill>
                    <a:srgbClr val="FF0000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208" y="3236907"/>
                <a:ext cx="3384863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5405" t="-27869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650647" y="1013951"/>
                <a:ext cx="76881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j-ea"/>
                      </a:rPr>
                      <m:t>设向量</m:t>
                    </m:r>
                  </m:oMath>
                </a14:m>
                <a:r>
                  <a:rPr lang="zh-CN" altLang="en-US" sz="2400" dirty="0" smtClean="0">
                    <a:latin typeface="+mj-ea"/>
                    <a:ea typeface="+mj-ea"/>
                  </a:rPr>
                  <a:t>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 smtClean="0">
                        <a:latin typeface="Cambria Math" panose="02040503050406030204" pitchFamily="18" charset="0"/>
                        <a:ea typeface="+mj-ea"/>
                      </a:rPr>
                      <m:t>I</m:t>
                    </m:r>
                  </m:oMath>
                </a14:m>
                <a:r>
                  <a:rPr lang="zh-CN" altLang="en-US" sz="2400" dirty="0" smtClean="0">
                    <a:latin typeface="+mj-ea"/>
                    <a:ea typeface="+mj-ea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</a:rPr>
                      <m:t>𝑉</m:t>
                    </m:r>
                  </m:oMath>
                </a14:m>
                <a:r>
                  <a:rPr lang="zh-CN" altLang="en-US" sz="2400" dirty="0" smtClean="0">
                    <a:latin typeface="+mj-ea"/>
                    <a:ea typeface="+mj-ea"/>
                  </a:rPr>
                  <a:t>的</a:t>
                </a:r>
                <a:r>
                  <a:rPr lang="zh-CN" altLang="en-US" sz="2400" b="1" dirty="0" smtClean="0">
                    <a:solidFill>
                      <a:srgbClr val="0066FF"/>
                    </a:solidFill>
                    <a:latin typeface="+mj-ea"/>
                    <a:ea typeface="+mj-ea"/>
                  </a:rPr>
                  <a:t>子向量组，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𝑉</m:t>
                    </m:r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的极大无关组当且仅当</a:t>
                </a:r>
                <a:endParaRPr lang="en-US" altLang="zh-CN" sz="24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47" y="1013951"/>
                <a:ext cx="768813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745" t="-24590" r="-1586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2566825" y="4121188"/>
                <a:ext cx="274260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400" b="0" dirty="0" smtClean="0">
                    <a:ea typeface="+mj-ea"/>
                  </a:rPr>
                  <a:t>1.</a:t>
                </a:r>
                <a14:m>
                  <m:oMath xmlns:m="http://schemas.openxmlformats.org/officeDocument/2006/math">
                    <m:r>
                      <a:rPr lang="zh-CN" altLang="en-US" sz="2400" dirty="0">
                        <a:latin typeface="Cambria Math" panose="02040503050406030204" pitchFamily="18" charset="0"/>
                        <a:ea typeface="+mj-ea"/>
                      </a:rPr>
                      <m:t>向量</m:t>
                    </m:r>
                  </m:oMath>
                </a14:m>
                <a:r>
                  <a:rPr lang="zh-CN" altLang="en-US" sz="2400" dirty="0">
                    <a:ea typeface="+mj-ea"/>
                  </a:rPr>
                  <a:t>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  <a:ea typeface="+mj-ea"/>
                      </a:rPr>
                      <m:t>I</m:t>
                    </m:r>
                  </m:oMath>
                </a14:m>
                <a:r>
                  <a:rPr lang="zh-CN" altLang="en-US" sz="2400" b="0" dirty="0" smtClean="0">
                    <a:ea typeface="+mj-ea"/>
                  </a:rPr>
                  <a:t>线性无关</a:t>
                </a:r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825" y="4121188"/>
                <a:ext cx="2742607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6667" t="-26230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连接符 8"/>
          <p:cNvCxnSpPr/>
          <p:nvPr/>
        </p:nvCxnSpPr>
        <p:spPr>
          <a:xfrm>
            <a:off x="1829392" y="1383283"/>
            <a:ext cx="20945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下箭头 9"/>
          <p:cNvSpPr/>
          <p:nvPr/>
        </p:nvSpPr>
        <p:spPr>
          <a:xfrm>
            <a:off x="2697659" y="1426752"/>
            <a:ext cx="179001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2109013" y="2044922"/>
                <a:ext cx="15973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b="0" i="0" dirty="0" smtClean="0">
                              <a:latin typeface="Cambria Math" panose="02040503050406030204" pitchFamily="18" charset="0"/>
                              <a:ea typeface="+mj-ea"/>
                            </a:rPr>
                            <m:t>I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≤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𝑟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j-ea"/>
                        </a:rPr>
                        <m:t>𝑉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lang="en-US" altLang="zh-CN" sz="24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9013" y="2044922"/>
                <a:ext cx="1597360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2290" t="-1639" r="-6107" b="-32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连接符 20"/>
          <p:cNvCxnSpPr/>
          <p:nvPr/>
        </p:nvCxnSpPr>
        <p:spPr>
          <a:xfrm flipV="1">
            <a:off x="2950801" y="5166484"/>
            <a:ext cx="5653647" cy="262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下箭头 21"/>
          <p:cNvSpPr/>
          <p:nvPr/>
        </p:nvSpPr>
        <p:spPr>
          <a:xfrm>
            <a:off x="3819068" y="5236230"/>
            <a:ext cx="179001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120435" y="5319227"/>
            <a:ext cx="110980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b="1" i="0" dirty="0" smtClean="0">
                <a:solidFill>
                  <a:srgbClr val="FF0000"/>
                </a:solidFill>
                <a:latin typeface="+mj-lt"/>
                <a:ea typeface="+mj-ea"/>
              </a:rPr>
              <a:t>定理</a:t>
            </a:r>
            <a:r>
              <a:rPr lang="en-US" altLang="zh-CN" sz="2000" b="1" dirty="0" smtClean="0">
                <a:solidFill>
                  <a:srgbClr val="FF0000"/>
                </a:solidFill>
                <a:latin typeface="+mj-ea"/>
                <a:ea typeface="+mj-ea"/>
              </a:rPr>
              <a:t>5-11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3190664" y="5842479"/>
                <a:ext cx="15973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b="0" i="0" dirty="0" smtClean="0">
                              <a:latin typeface="Cambria Math" panose="02040503050406030204" pitchFamily="18" charset="0"/>
                              <a:ea typeface="+mj-ea"/>
                            </a:rPr>
                            <m:t>I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≥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𝑟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j-ea"/>
                        </a:rPr>
                        <m:t>𝑉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lang="en-US" altLang="zh-CN" sz="24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664" y="5842479"/>
                <a:ext cx="1597360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908" t="-1639" r="-6489" b="-32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接连接符 26"/>
          <p:cNvCxnSpPr/>
          <p:nvPr/>
        </p:nvCxnSpPr>
        <p:spPr>
          <a:xfrm>
            <a:off x="2893818" y="4457433"/>
            <a:ext cx="20945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下箭头 27"/>
          <p:cNvSpPr/>
          <p:nvPr/>
        </p:nvSpPr>
        <p:spPr>
          <a:xfrm rot="16200000">
            <a:off x="5332715" y="3961901"/>
            <a:ext cx="177037" cy="6599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5857488" y="4121188"/>
                <a:ext cx="25458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𝑟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latin typeface="Cambria Math" panose="02040503050406030204" pitchFamily="18" charset="0"/>
                            <a:ea typeface="+mj-ea"/>
                          </a:rPr>
                          <m:t>I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中向量个数</a:t>
                </a:r>
                <a:endParaRPr lang="en-US" altLang="zh-CN" sz="24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488" y="4121188"/>
                <a:ext cx="2545890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3110" t="-24590" r="-6220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5111036" y="5842479"/>
                <a:ext cx="22113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j-ea"/>
                        </a:rPr>
                        <m:t>因此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b="0" i="0" dirty="0" smtClean="0">
                              <a:latin typeface="Cambria Math" panose="02040503050406030204" pitchFamily="18" charset="0"/>
                              <a:ea typeface="+mj-ea"/>
                            </a:rPr>
                            <m:t>I</m:t>
                          </m:r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𝑟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j-ea"/>
                        </a:rPr>
                        <m:t>𝑉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lang="en-US" altLang="zh-CN" sz="24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036" y="5842479"/>
                <a:ext cx="2211311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3857" t="-1639" r="-4408" b="-32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 31"/>
          <p:cNvSpPr/>
          <p:nvPr/>
        </p:nvSpPr>
        <p:spPr>
          <a:xfrm>
            <a:off x="1152930" y="3113796"/>
            <a:ext cx="620683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400" b="1" dirty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√</a:t>
            </a:r>
          </a:p>
        </p:txBody>
      </p:sp>
      <p:sp>
        <p:nvSpPr>
          <p:cNvPr id="34" name="矩形 33"/>
          <p:cNvSpPr/>
          <p:nvPr/>
        </p:nvSpPr>
        <p:spPr>
          <a:xfrm>
            <a:off x="7286606" y="5842479"/>
            <a:ext cx="402674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400" b="1" dirty="0" smtClean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*</a:t>
            </a:r>
            <a:endParaRPr lang="zh-CN" altLang="en-US" sz="3400" b="1" dirty="0">
              <a:solidFill>
                <a:srgbClr val="FF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338777" y="4055133"/>
            <a:ext cx="402674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400" b="1" dirty="0" smtClean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*</a:t>
            </a:r>
            <a:endParaRPr lang="zh-CN" altLang="en-US" sz="3400" b="1" dirty="0">
              <a:solidFill>
                <a:srgbClr val="FF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167008" y="6458032"/>
            <a:ext cx="30380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latin typeface="+mn-ea"/>
                <a:ea typeface="+mn-ea"/>
              </a:rPr>
              <a:t>练习：</a:t>
            </a:r>
            <a:r>
              <a:rPr lang="en-US" altLang="zh-CN" sz="2200" dirty="0" smtClean="0">
                <a:latin typeface="+mn-ea"/>
                <a:ea typeface="+mn-ea"/>
              </a:rPr>
              <a:t>118</a:t>
            </a:r>
            <a:r>
              <a:rPr lang="zh-CN" altLang="en-US" sz="2200" dirty="0" smtClean="0">
                <a:latin typeface="+mn-ea"/>
                <a:ea typeface="+mn-ea"/>
              </a:rPr>
              <a:t>页 习题</a:t>
            </a:r>
            <a:r>
              <a:rPr lang="en-US" altLang="zh-CN" sz="2200" dirty="0" smtClean="0">
                <a:latin typeface="+mn-ea"/>
                <a:ea typeface="+mn-ea"/>
              </a:rPr>
              <a:t>4-3  7.</a:t>
            </a:r>
            <a:endParaRPr lang="zh-CN" altLang="en-US" sz="2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4276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7" grpId="0"/>
      <p:bldP spid="10" grpId="0" animBg="1"/>
      <p:bldP spid="10" grpId="1" animBg="1"/>
      <p:bldP spid="20" grpId="0"/>
      <p:bldP spid="20" grpId="1"/>
      <p:bldP spid="22" grpId="0" animBg="1"/>
      <p:bldP spid="22" grpId="1" animBg="1"/>
      <p:bldP spid="24" grpId="0"/>
      <p:bldP spid="24" grpId="1"/>
      <p:bldP spid="25" grpId="0"/>
      <p:bldP spid="25" grpId="1"/>
      <p:bldP spid="28" grpId="0" animBg="1"/>
      <p:bldP spid="28" grpId="1" animBg="1"/>
      <p:bldP spid="29" grpId="0"/>
      <p:bldP spid="30" grpId="0"/>
      <p:bldP spid="32" grpId="0"/>
      <p:bldP spid="34" grpId="0"/>
      <p:bldP spid="35" grpId="0"/>
      <p:bldP spid="1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74062" y="663227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4.3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矩阵的秩在向量组中的应用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03199" y="925691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极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大无关组的判定总结：</a:t>
            </a:r>
            <a:endParaRPr lang="en-US" altLang="zh-CN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2483768" y="3606682"/>
                <a:ext cx="266531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400" b="0" dirty="0" smtClean="0">
                    <a:ea typeface="+mj-ea"/>
                  </a:rPr>
                  <a:t>1.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向量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j-ea"/>
                      </a:rPr>
                      <m:t>组</m:t>
                    </m:r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zh-CN" altLang="en-US" sz="2400" b="0" dirty="0" smtClean="0">
                    <a:ea typeface="+mj-ea"/>
                  </a:rPr>
                  <a:t>线性无关</a:t>
                </a:r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3606682"/>
                <a:ext cx="2665319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6849" t="-28333" r="-228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510392" y="1880418"/>
                <a:ext cx="76881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j-ea"/>
                      </a:rPr>
                      <m:t>设向量</m:t>
                    </m:r>
                  </m:oMath>
                </a14:m>
                <a:r>
                  <a:rPr lang="zh-CN" altLang="en-US" sz="2400" dirty="0" smtClean="0">
                    <a:latin typeface="+mj-ea"/>
                    <a:ea typeface="+mj-ea"/>
                  </a:rPr>
                  <a:t>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 smtClean="0">
                        <a:latin typeface="Cambria Math" panose="02040503050406030204" pitchFamily="18" charset="0"/>
                        <a:ea typeface="+mj-ea"/>
                      </a:rPr>
                      <m:t>I</m:t>
                    </m:r>
                  </m:oMath>
                </a14:m>
                <a:r>
                  <a:rPr lang="zh-CN" altLang="en-US" sz="2400" dirty="0" smtClean="0">
                    <a:latin typeface="+mj-ea"/>
                    <a:ea typeface="+mj-ea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</a:rPr>
                      <m:t>𝑉</m:t>
                    </m:r>
                  </m:oMath>
                </a14:m>
                <a:r>
                  <a:rPr lang="zh-CN" altLang="en-US" sz="2400" dirty="0" smtClean="0">
                    <a:latin typeface="+mj-ea"/>
                    <a:ea typeface="+mj-ea"/>
                  </a:rPr>
                  <a:t>的</a:t>
                </a:r>
                <a:r>
                  <a:rPr lang="zh-CN" altLang="en-US" sz="2400" b="1" dirty="0" smtClean="0">
                    <a:solidFill>
                      <a:srgbClr val="0066FF"/>
                    </a:solidFill>
                    <a:latin typeface="+mj-ea"/>
                    <a:ea typeface="+mj-ea"/>
                  </a:rPr>
                  <a:t>子向量组，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𝑉</m:t>
                    </m:r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的极大无关组当且仅当</a:t>
                </a:r>
                <a:endParaRPr lang="en-US" altLang="zh-CN" sz="24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2" y="1880418"/>
                <a:ext cx="768813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745" t="-24590" r="-1586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图片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" y="3976014"/>
            <a:ext cx="2305589" cy="28819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2489584" y="4229200"/>
                <a:ext cx="338486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400" b="0" dirty="0" smtClean="0">
                    <a:ea typeface="+mj-ea"/>
                  </a:rPr>
                  <a:t>2.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zh-CN" altLang="en-US" sz="2400" b="0" dirty="0" smtClean="0">
                    <a:ea typeface="+mj-ea"/>
                  </a:rPr>
                  <a:t>中向量个数</a:t>
                </a:r>
                <a:r>
                  <a:rPr lang="en-US" altLang="zh-CN" sz="2400" b="0" dirty="0" smtClean="0">
                    <a:ea typeface="+mj-ea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𝑉</m:t>
                    </m:r>
                  </m:oMath>
                </a14:m>
                <a:r>
                  <a:rPr lang="zh-CN" altLang="en-US" sz="2400" b="0" dirty="0" smtClean="0">
                    <a:ea typeface="+mj-ea"/>
                  </a:rPr>
                  <a:t>的秩</a:t>
                </a:r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584" y="4229200"/>
                <a:ext cx="3384863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5396" t="-28333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>
                <a:off x="2483768" y="4859592"/>
                <a:ext cx="62223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400" dirty="0" smtClean="0"/>
                  <a:t>3.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400" dirty="0" smtClean="0">
                    <a:ea typeface="+mj-ea"/>
                  </a:rPr>
                  <a:t>中的任意向量可由向量组</a:t>
                </a:r>
                <a:r>
                  <a:rPr lang="en-US" altLang="zh-CN" sz="2400" b="0" dirty="0" smtClean="0">
                    <a:ea typeface="+mj-ea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zh-CN" altLang="en-US" sz="2400" dirty="0" smtClean="0">
                    <a:latin typeface="+mj-ea"/>
                    <a:ea typeface="+mj-ea"/>
                  </a:rPr>
                  <a:t>线性表示</a:t>
                </a:r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4859592"/>
                <a:ext cx="6222359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938" t="-26230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510392" y="2428826"/>
                <a:ext cx="47160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j-ea"/>
                      </a:rPr>
                      <m:t>向量</m:t>
                    </m:r>
                  </m:oMath>
                </a14:m>
                <a:r>
                  <a:rPr lang="zh-CN" altLang="en-US" sz="2400" dirty="0" smtClean="0">
                    <a:latin typeface="+mj-ea"/>
                    <a:ea typeface="+mj-ea"/>
                  </a:rPr>
                  <a:t>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 smtClean="0">
                        <a:latin typeface="Cambria Math" panose="02040503050406030204" pitchFamily="18" charset="0"/>
                        <a:ea typeface="+mj-ea"/>
                      </a:rPr>
                      <m:t>I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满足</m:t>
                    </m:r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下面条件中的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+mj-ea"/>
                    <a:ea typeface="+mj-ea"/>
                  </a:rPr>
                  <a:t>任意两个</a:t>
                </a:r>
                <a:endParaRPr lang="en-US" altLang="zh-CN" sz="2400" b="1" dirty="0" smtClean="0">
                  <a:solidFill>
                    <a:srgbClr val="FF0000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2" y="2428826"/>
                <a:ext cx="4716035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846" t="-24590" r="-3364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776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68536" y="1869968"/>
            <a:ext cx="6271816" cy="4655376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3400" dirty="0" smtClean="0"/>
              <a:t> </a:t>
            </a:r>
            <a:r>
              <a:rPr lang="zh-CN" altLang="en-US" sz="3200" dirty="0" smtClean="0"/>
              <a:t>判定线性相关性</a:t>
            </a:r>
            <a:endParaRPr lang="en-US" altLang="zh-CN" sz="32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3200" dirty="0" smtClean="0"/>
              <a:t>  求极大无关组与线性表达式</a:t>
            </a:r>
            <a:endParaRPr lang="en-US" altLang="zh-CN" sz="3200" dirty="0" smtClean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zh-CN" altLang="en-US" sz="3200" dirty="0" smtClean="0"/>
              <a:t>  等价向量组</a:t>
            </a:r>
            <a:endParaRPr lang="en-US" altLang="zh-CN" sz="32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3200" dirty="0" smtClean="0"/>
              <a:t>          </a:t>
            </a:r>
            <a:r>
              <a:rPr lang="zh-CN" altLang="en-US" sz="2400" dirty="0" smtClean="0"/>
              <a:t>与等价矩阵关系</a:t>
            </a:r>
            <a:endParaRPr lang="en-US" altLang="zh-CN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 smtClean="0"/>
              <a:t>             与秩的关系（必要与充要条件）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3200" dirty="0" smtClean="0"/>
              <a:t> 极大无关组的几种判定</a:t>
            </a:r>
            <a:endParaRPr lang="zh-CN" altLang="en-US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矩阵秩在向量组中应用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765283" y="1905820"/>
            <a:ext cx="7488832" cy="4821341"/>
          </a:xfrm>
          <a:prstGeom prst="round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135" y="3881331"/>
            <a:ext cx="2305589" cy="288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35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Box 16"/>
          <p:cNvSpPr txBox="1">
            <a:spLocks noChangeArrowheads="1"/>
          </p:cNvSpPr>
          <p:nvPr/>
        </p:nvSpPr>
        <p:spPr bwMode="auto">
          <a:xfrm>
            <a:off x="3714179" y="2276872"/>
            <a:ext cx="157162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dirty="0">
                <a:latin typeface="Cambria" panose="02040503050406030204" pitchFamily="18" charset="0"/>
                <a:ea typeface="华文楷体" panose="02010600040101010101" pitchFamily="2" charset="-122"/>
              </a:rPr>
              <a:t>作业</a:t>
            </a:r>
          </a:p>
        </p:txBody>
      </p:sp>
      <p:sp>
        <p:nvSpPr>
          <p:cNvPr id="55300" name="TextBox 16"/>
          <p:cNvSpPr txBox="1">
            <a:spLocks noChangeArrowheads="1"/>
          </p:cNvSpPr>
          <p:nvPr/>
        </p:nvSpPr>
        <p:spPr bwMode="auto">
          <a:xfrm>
            <a:off x="1331640" y="3429000"/>
            <a:ext cx="63367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smtClean="0">
                <a:latin typeface="Cambria" panose="02040503050406030204" pitchFamily="18" charset="0"/>
                <a:ea typeface="华文楷体" panose="02010600040101010101" pitchFamily="2" charset="-122"/>
              </a:rPr>
              <a:t>93</a:t>
            </a:r>
            <a:r>
              <a:rPr lang="zh-CN" altLang="en-US" sz="3200" smtClean="0">
                <a:latin typeface="Cambria" panose="02040503050406030204" pitchFamily="18" charset="0"/>
                <a:ea typeface="华文楷体" panose="02010600040101010101" pitchFamily="2" charset="-122"/>
              </a:rPr>
              <a:t>页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：习题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4-3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，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2(1)(3),  3, 4,   8</a:t>
            </a:r>
          </a:p>
        </p:txBody>
      </p:sp>
    </p:spTree>
    <p:extLst>
      <p:ext uri="{BB962C8B-B14F-4D97-AF65-F5344CB8AC3E}">
        <p14:creationId xmlns:p14="http://schemas.microsoft.com/office/powerpoint/2010/main" val="311732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" y="3976014"/>
            <a:ext cx="2305589" cy="288198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83568" y="198884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4.</a:t>
            </a:r>
            <a:endParaRPr lang="zh-CN" altLang="en-US" dirty="0"/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4374062" y="663227"/>
            <a:ext cx="4786313" cy="71438"/>
            <a:chOff x="6228184" y="477240"/>
            <a:chExt cx="2843808" cy="714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4.3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向量组的线性相关性与矩阵的秩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03199" y="925691"/>
            <a:ext cx="17107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思考题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  <a:ea typeface="+mn-ea"/>
              </a:rPr>
              <a:t>4-3</a:t>
            </a:r>
            <a:endParaRPr lang="en-US" altLang="zh-CN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1193657" y="1983176"/>
                <a:ext cx="369331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j-ea"/>
                      </a:rPr>
                      <m:t>秩</m:t>
                    </m:r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相等的向量组是否等价？</a:t>
                </a:r>
                <a:endParaRPr lang="en-US" altLang="zh-CN" sz="24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657" y="1983176"/>
                <a:ext cx="369331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630" t="-24590" r="-3960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2013924" y="2759444"/>
                <a:ext cx="600649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 panose="02040503050406030204" pitchFamily="18" charset="0"/>
                          </a:rPr>
                          <m:t>II</m:t>
                        </m:r>
                      </m:e>
                    </m:d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US" altLang="zh-CN" sz="2400" dirty="0" smtClean="0">
                    <a:latin typeface="Cambria Math" panose="02040503050406030204" pitchFamily="18" charset="0"/>
                  </a:rPr>
                  <a:t>)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,  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但向量组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I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与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II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未必等价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924" y="2759444"/>
                <a:ext cx="600649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217" t="-30000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2521845" y="3563425"/>
                <a:ext cx="2037962" cy="9766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1" dirty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zh-CN" altLang="en-US" sz="2400" i="1" dirty="0" smtClean="0">
                          <a:latin typeface="Cambria Math" panose="02040503050406030204" pitchFamily="18" charset="0"/>
                        </a:rPr>
                        <m:t>：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845" y="3563425"/>
                <a:ext cx="2037962" cy="97661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4272194" y="3572099"/>
                <a:ext cx="1779888" cy="9766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194" y="3572099"/>
                <a:ext cx="1779888" cy="97661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2584688" y="4805118"/>
                <a:ext cx="2037962" cy="9742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400" b="0" dirty="0" smtClean="0">
                    <a:latin typeface="+mn-ea"/>
                    <a:ea typeface="+mn-ea"/>
                  </a:rPr>
                  <a:t>II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：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eqArr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688" y="4805118"/>
                <a:ext cx="2037962" cy="974241"/>
              </a:xfrm>
              <a:prstGeom prst="rect">
                <a:avLst/>
              </a:prstGeom>
              <a:blipFill rotWithShape="0">
                <a:blip r:embed="rId7"/>
                <a:stretch>
                  <a:fillRect l="-92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4272194" y="4868243"/>
                <a:ext cx="1779888" cy="9766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194" y="4868243"/>
                <a:ext cx="1779888" cy="97661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/>
          <p:cNvSpPr txBox="1"/>
          <p:nvPr/>
        </p:nvSpPr>
        <p:spPr>
          <a:xfrm>
            <a:off x="1509868" y="3382174"/>
            <a:ext cx="120434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 b="1" i="0" dirty="0" smtClean="0">
                <a:solidFill>
                  <a:srgbClr val="FF0000"/>
                </a:solidFill>
                <a:latin typeface="+mn-ea"/>
                <a:ea typeface="+mn-ea"/>
              </a:rPr>
              <a:t>例：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4" name="动作按钮: 上一张 23">
            <a:hlinkClick r:id="rId9" action="ppaction://hlinksldjump" highlightClick="1"/>
          </p:cNvPr>
          <p:cNvSpPr/>
          <p:nvPr/>
        </p:nvSpPr>
        <p:spPr>
          <a:xfrm>
            <a:off x="8369036" y="6237312"/>
            <a:ext cx="504056" cy="420249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12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" y="3976014"/>
            <a:ext cx="2305589" cy="288198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33017" y="154768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4.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823542" y="1724134"/>
            <a:ext cx="108508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915657" y="2665723"/>
            <a:ext cx="108508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4374062" y="663227"/>
            <a:ext cx="4786313" cy="71438"/>
            <a:chOff x="6228184" y="477240"/>
            <a:chExt cx="2843808" cy="714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4.3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向量组的线性相关性与矩阵的秩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03199" y="925691"/>
            <a:ext cx="17107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思考题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  <a:ea typeface="+mn-ea"/>
              </a:rPr>
              <a:t>4-3</a:t>
            </a:r>
            <a:endParaRPr lang="en-US" altLang="zh-CN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2013924" y="2759443"/>
                <a:ext cx="457430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向量组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I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可由向量组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II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线性表示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924" y="2759443"/>
                <a:ext cx="457430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063" t="-30000" r="-266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1065319" y="1542632"/>
                <a:ext cx="72703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b="0" dirty="0" smtClean="0">
                    <a:ea typeface="+mj-ea"/>
                  </a:rPr>
                  <a:t>设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latin typeface="+mj-ea"/>
                        <a:ea typeface="+mj-ea"/>
                      </a:rPr>
                      <m:t>向量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j-ea"/>
                      </a:rPr>
                      <m:t>组</m:t>
                    </m:r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  <a:ea typeface="+mj-ea"/>
                      </a:rPr>
                      <m:t>I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j-ea"/>
                      </a:rPr>
                      <m:t>：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2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,⋯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𝑚</m:t>
                        </m:r>
                      </m:sub>
                    </m:sSub>
                    <m:r>
                      <a:rPr lang="en-US" altLang="zh-CN" sz="2400" b="0" i="0" dirty="0" smtClean="0"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和</m:t>
                    </m:r>
                  </m:oMath>
                </a14:m>
                <a:r>
                  <a:rPr lang="zh-CN" altLang="en-US" sz="2400" dirty="0" smtClean="0">
                    <a:latin typeface="+mj-ea"/>
                    <a:ea typeface="+mj-ea"/>
                  </a:rPr>
                  <a:t>向量组</a:t>
                </a:r>
                <a:r>
                  <a:rPr lang="en-US" altLang="zh-CN" sz="2400" dirty="0" smtClean="0">
                    <a:latin typeface="+mj-ea"/>
                    <a:ea typeface="+mj-ea"/>
                  </a:rPr>
                  <a:t>II</a:t>
                </a:r>
                <a:r>
                  <a:rPr lang="zh-CN" altLang="en-US" sz="2400" dirty="0" smtClean="0">
                    <a:latin typeface="+mj-ea"/>
                    <a:ea typeface="+mj-ea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+mj-ea"/>
                    <a:ea typeface="+mj-ea"/>
                  </a:rPr>
                  <a:t>都是</a:t>
                </a:r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319" y="1542632"/>
                <a:ext cx="727032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601" t="-24590" r="-1678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353244" y="1999895"/>
                <a:ext cx="86262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 smtClean="0">
                    <a:latin typeface="+mj-ea"/>
                    <a:ea typeface="+mj-ea"/>
                  </a:rPr>
                  <a:t>元向量</a:t>
                </a:r>
                <a:r>
                  <a:rPr lang="en-US" altLang="zh-CN" sz="2400" dirty="0" smtClean="0">
                    <a:latin typeface="+mj-ea"/>
                    <a:ea typeface="+mj-ea"/>
                  </a:rPr>
                  <a:t>, </a:t>
                </a:r>
                <a:r>
                  <a:rPr lang="zh-CN" altLang="en-US" sz="2400" dirty="0" smtClean="0">
                    <a:latin typeface="+mj-ea"/>
                    <a:ea typeface="+mj-ea"/>
                  </a:rPr>
                  <a:t>且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向量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j-ea"/>
                      </a:rPr>
                      <m:t>组</m:t>
                    </m:r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  <a:ea typeface="+mj-ea"/>
                      </a:rPr>
                      <m:t>I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j-ea"/>
                      </a:rPr>
                      <m:t>线性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无关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j-ea"/>
                      </a:rPr>
                      <m:t>，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则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向量组</m:t>
                    </m:r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  <a:ea typeface="+mn-ea"/>
                      </a:rPr>
                      <m:t>II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线性无关的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充要条件是</a:t>
                </a:r>
                <a:endParaRPr lang="en-US" altLang="zh-CN" sz="2400" dirty="0" smtClean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44" y="1999895"/>
                <a:ext cx="8626208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919" t="-24590" r="-1131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3233949" y="3518991"/>
                <a:ext cx="210003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b="0" i="0" dirty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sz="2400" dirty="0">
                          <a:latin typeface="Cambria Math" panose="02040503050406030204" pitchFamily="18" charset="0"/>
                          <a:ea typeface="+mn-ea"/>
                        </a:rPr>
                        <m:t>II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949" y="3518991"/>
                <a:ext cx="2100038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/>
          <p:cNvGrpSpPr/>
          <p:nvPr/>
        </p:nvGrpSpPr>
        <p:grpSpPr>
          <a:xfrm>
            <a:off x="3995936" y="3128775"/>
            <a:ext cx="1313840" cy="505681"/>
            <a:chOff x="3995936" y="3128775"/>
            <a:chExt cx="1313840" cy="505681"/>
          </a:xfrm>
        </p:grpSpPr>
        <p:sp>
          <p:nvSpPr>
            <p:cNvPr id="3" name="下箭头 2"/>
            <p:cNvSpPr/>
            <p:nvPr/>
          </p:nvSpPr>
          <p:spPr>
            <a:xfrm>
              <a:off x="3995936" y="3128775"/>
              <a:ext cx="288032" cy="50568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211334" y="3157428"/>
              <a:ext cx="10984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 smtClean="0">
                  <a:solidFill>
                    <a:srgbClr val="FF0000"/>
                  </a:solidFill>
                </a:rPr>
                <a:t>定理</a:t>
              </a:r>
              <a:r>
                <a:rPr lang="en-US" altLang="zh-CN" b="1" dirty="0" smtClean="0">
                  <a:solidFill>
                    <a:srgbClr val="FF0000"/>
                  </a:solidFill>
                </a:rPr>
                <a:t>4-11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843808" y="3518991"/>
                <a:ext cx="6646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3518991"/>
                <a:ext cx="664606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5505" r="-2752"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5035868" y="3511503"/>
                <a:ext cx="6646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868" y="3511503"/>
                <a:ext cx="664605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9174" r="-4587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连接符 18"/>
          <p:cNvCxnSpPr/>
          <p:nvPr/>
        </p:nvCxnSpPr>
        <p:spPr>
          <a:xfrm flipV="1">
            <a:off x="1896035" y="2379670"/>
            <a:ext cx="2099901" cy="2735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2843808" y="3880835"/>
            <a:ext cx="1152128" cy="74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5490426" y="3494224"/>
                <a:ext cx="210003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zh-CN" sz="2400" dirty="0">
                              <a:latin typeface="Cambria Math" panose="02040503050406030204" pitchFamily="18" charset="0"/>
                              <a:ea typeface="+mn-ea"/>
                            </a:rPr>
                            <m:t>II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426" y="3494224"/>
                <a:ext cx="2100038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组合 30"/>
          <p:cNvGrpSpPr/>
          <p:nvPr/>
        </p:nvGrpSpPr>
        <p:grpSpPr>
          <a:xfrm>
            <a:off x="6276624" y="3976014"/>
            <a:ext cx="1256099" cy="505681"/>
            <a:chOff x="3995936" y="3128775"/>
            <a:chExt cx="1256099" cy="505681"/>
          </a:xfrm>
        </p:grpSpPr>
        <p:sp>
          <p:nvSpPr>
            <p:cNvPr id="32" name="下箭头 31"/>
            <p:cNvSpPr/>
            <p:nvPr/>
          </p:nvSpPr>
          <p:spPr>
            <a:xfrm>
              <a:off x="3995936" y="3128775"/>
              <a:ext cx="288032" cy="50568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4269074" y="3157428"/>
              <a:ext cx="9829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 smtClean="0">
                  <a:solidFill>
                    <a:srgbClr val="FF0000"/>
                  </a:solidFill>
                </a:rPr>
                <a:t>引理</a:t>
              </a:r>
              <a:r>
                <a:rPr lang="en-US" altLang="zh-CN" b="1" dirty="0" smtClean="0">
                  <a:solidFill>
                    <a:srgbClr val="FF0000"/>
                  </a:solidFill>
                </a:rPr>
                <a:t>4-1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5333987" y="4402652"/>
                <a:ext cx="26148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n-ea"/>
                        </a:rPr>
                        <m:t>向量组</m:t>
                      </m:r>
                      <m:r>
                        <m:rPr>
                          <m:sty m:val="p"/>
                        </m:rPr>
                        <a:rPr lang="en-US" altLang="zh-CN" sz="2400" i="1" dirty="0">
                          <a:latin typeface="Cambria Math" panose="02040503050406030204" pitchFamily="18" charset="0"/>
                          <a:ea typeface="+mn-ea"/>
                        </a:rPr>
                        <m:t>II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n-ea"/>
                        </a:rPr>
                        <m:t>线性无关</m:t>
                      </m:r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987" y="4402652"/>
                <a:ext cx="2614818" cy="461665"/>
              </a:xfrm>
              <a:prstGeom prst="rect">
                <a:avLst/>
              </a:prstGeom>
              <a:blipFill rotWithShape="0">
                <a:blip r:embed="rId1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2013924" y="4934127"/>
                <a:ext cx="526939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（</m:t>
                    </m:r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  <a:ea typeface="+mn-ea"/>
                      </a:rPr>
                      <m:t>A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）是向量组</m:t>
                    </m:r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  <a:ea typeface="+mn-ea"/>
                      </a:rPr>
                      <m:t>II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线性无关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 的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充分条件</a:t>
                </a:r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924" y="4934127"/>
                <a:ext cx="5269391" cy="461665"/>
              </a:xfrm>
              <a:prstGeom prst="rect">
                <a:avLst/>
              </a:prstGeom>
              <a:blipFill rotWithShape="0">
                <a:blip r:embed="rId11"/>
                <a:stretch>
                  <a:fillRect l="-925" t="-10526" r="-115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2031652" y="5543164"/>
                <a:ext cx="28392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（</m:t>
                    </m:r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  <a:ea typeface="+mn-ea"/>
                      </a:rPr>
                      <m:t>A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）</m:t>
                    </m:r>
                    <m:r>
                      <a:rPr lang="zh-CN" alt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不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是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必要条件</a:t>
                </a:r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652" y="5543164"/>
                <a:ext cx="2839239" cy="461665"/>
              </a:xfrm>
              <a:prstGeom prst="rect">
                <a:avLst/>
              </a:prstGeom>
              <a:blipFill rotWithShape="0">
                <a:blip r:embed="rId12"/>
                <a:stretch>
                  <a:fillRect l="-1717" t="-10526" r="-3004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组合 39"/>
          <p:cNvGrpSpPr/>
          <p:nvPr/>
        </p:nvGrpSpPr>
        <p:grpSpPr>
          <a:xfrm>
            <a:off x="2031652" y="6063447"/>
            <a:ext cx="4010457" cy="462120"/>
            <a:chOff x="2031652" y="6063447"/>
            <a:chExt cx="4010457" cy="4621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矩形 36"/>
                <p:cNvSpPr/>
                <p:nvPr/>
              </p:nvSpPr>
              <p:spPr>
                <a:xfrm>
                  <a:off x="2031652" y="6063447"/>
                  <a:ext cx="401045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  <a:ea typeface="+mn-ea"/>
                          </a:rPr>
                          <m:t>向量组</m:t>
                        </m:r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  <m:t>II</m:t>
                        </m:r>
                        <m:r>
                          <a:rPr lang="zh-CN" altLang="en-US" sz="2400" i="1" dirty="0">
                            <a:latin typeface="Cambria Math" panose="02040503050406030204" pitchFamily="18" charset="0"/>
                            <a:ea typeface="+mn-ea"/>
                          </a:rPr>
                          <m:t>线性无关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⇒</m:t>
                        </m:r>
                        <m:r>
                          <a:rPr lang="zh-CN" altLang="en-US" sz="2400" i="1" dirty="0">
                            <a:latin typeface="Cambria Math" panose="02040503050406030204" pitchFamily="18" charset="0"/>
                            <a:ea typeface="+mn-ea"/>
                          </a:rPr>
                          <m:t>（</m:t>
                        </m:r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  <m:t>A</m:t>
                        </m:r>
                        <m:r>
                          <a:rPr lang="zh-CN" altLang="en-US" sz="2400" i="1" dirty="0">
                            <a:latin typeface="Cambria Math" panose="02040503050406030204" pitchFamily="18" charset="0"/>
                            <a:ea typeface="+mn-ea"/>
                          </a:rPr>
                          <m:t>）</m:t>
                        </m:r>
                      </m:oMath>
                    </m:oMathPara>
                  </a14:m>
                  <a:endParaRPr lang="zh-CN" altLang="en-US" sz="2400" b="1" dirty="0">
                    <a:solidFill>
                      <a:srgbClr val="FF0000"/>
                    </a:solidFill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37" name="矩形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1652" y="6063447"/>
                  <a:ext cx="4010457" cy="46166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直接连接符 38"/>
            <p:cNvCxnSpPr/>
            <p:nvPr/>
          </p:nvCxnSpPr>
          <p:spPr>
            <a:xfrm>
              <a:off x="4644951" y="6080416"/>
              <a:ext cx="369520" cy="44515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动作按钮: 开始 46">
            <a:hlinkClick r:id="rId14" action="ppaction://hlinksldjump" highlightClick="1"/>
          </p:cNvPr>
          <p:cNvSpPr/>
          <p:nvPr/>
        </p:nvSpPr>
        <p:spPr>
          <a:xfrm>
            <a:off x="5796136" y="6141823"/>
            <a:ext cx="360040" cy="322336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65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25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7" grpId="0"/>
      <p:bldP spid="8" grpId="0"/>
      <p:bldP spid="23" grpId="0"/>
      <p:bldP spid="30" grpId="0"/>
      <p:bldP spid="34" grpId="0"/>
      <p:bldP spid="35" grpId="0"/>
      <p:bldP spid="36" grpId="0"/>
      <p:bldP spid="4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83" y="3861048"/>
            <a:ext cx="2305589" cy="288198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33017" y="154768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5.</a:t>
            </a:r>
            <a:endParaRPr lang="zh-CN" altLang="en-US" dirty="0"/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4374062" y="663227"/>
            <a:ext cx="4786313" cy="71438"/>
            <a:chOff x="6228184" y="477240"/>
            <a:chExt cx="2843808" cy="714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4.3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向量组的线性相关性与矩阵的秩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03199" y="925691"/>
            <a:ext cx="17107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思考题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  <a:ea typeface="+mn-ea"/>
              </a:rPr>
              <a:t>4-3</a:t>
            </a:r>
            <a:endParaRPr lang="en-US" altLang="zh-CN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1835696" y="2703059"/>
                <a:ext cx="457430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向量组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I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可由向量组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II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线性表示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2703059"/>
                <a:ext cx="457430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063" t="-27869" r="-266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1065319" y="1542632"/>
                <a:ext cx="72703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b="0" dirty="0" smtClean="0">
                    <a:ea typeface="+mj-ea"/>
                  </a:rPr>
                  <a:t>设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latin typeface="+mj-ea"/>
                        <a:ea typeface="+mj-ea"/>
                      </a:rPr>
                      <m:t>向量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j-ea"/>
                      </a:rPr>
                      <m:t>组</m:t>
                    </m:r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  <a:ea typeface="+mj-ea"/>
                      </a:rPr>
                      <m:t>I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j-ea"/>
                      </a:rPr>
                      <m:t>：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2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,⋯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𝑚</m:t>
                        </m:r>
                      </m:sub>
                    </m:sSub>
                    <m:r>
                      <a:rPr lang="en-US" altLang="zh-CN" sz="2400" b="0" i="0" dirty="0" smtClean="0"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和</m:t>
                    </m:r>
                  </m:oMath>
                </a14:m>
                <a:r>
                  <a:rPr lang="zh-CN" altLang="en-US" sz="2400" dirty="0" smtClean="0">
                    <a:latin typeface="+mj-ea"/>
                    <a:ea typeface="+mj-ea"/>
                  </a:rPr>
                  <a:t>向量组</a:t>
                </a:r>
                <a:r>
                  <a:rPr lang="en-US" altLang="zh-CN" sz="2400" dirty="0" smtClean="0">
                    <a:latin typeface="+mj-ea"/>
                    <a:ea typeface="+mj-ea"/>
                  </a:rPr>
                  <a:t>II</a:t>
                </a:r>
                <a:r>
                  <a:rPr lang="zh-CN" altLang="en-US" sz="2400" dirty="0" smtClean="0">
                    <a:latin typeface="+mj-ea"/>
                    <a:ea typeface="+mj-ea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+mj-ea"/>
                    <a:ea typeface="+mj-ea"/>
                  </a:rPr>
                  <a:t>都是</a:t>
                </a:r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319" y="1542632"/>
                <a:ext cx="727032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601" t="-24590" r="-1678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353244" y="1999895"/>
                <a:ext cx="86262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 smtClean="0">
                    <a:latin typeface="+mj-ea"/>
                    <a:ea typeface="+mj-ea"/>
                  </a:rPr>
                  <a:t>元向量</a:t>
                </a:r>
                <a:r>
                  <a:rPr lang="en-US" altLang="zh-CN" sz="2400" dirty="0" smtClean="0">
                    <a:latin typeface="+mj-ea"/>
                    <a:ea typeface="+mj-ea"/>
                  </a:rPr>
                  <a:t>, </a:t>
                </a:r>
                <a:r>
                  <a:rPr lang="zh-CN" altLang="en-US" sz="2400" dirty="0" smtClean="0">
                    <a:latin typeface="+mj-ea"/>
                    <a:ea typeface="+mj-ea"/>
                  </a:rPr>
                  <a:t>且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向量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j-ea"/>
                      </a:rPr>
                      <m:t>组</m:t>
                    </m:r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  <a:ea typeface="+mj-ea"/>
                      </a:rPr>
                      <m:t>I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j-ea"/>
                      </a:rPr>
                      <m:t>线性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无关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j-ea"/>
                      </a:rPr>
                      <m:t>，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则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向量组</m:t>
                    </m:r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  <a:ea typeface="+mn-ea"/>
                      </a:rPr>
                      <m:t>II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线性无关的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充要条件是</a:t>
                </a:r>
                <a:endParaRPr lang="en-US" altLang="zh-CN" sz="2400" dirty="0" smtClean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44" y="1999895"/>
                <a:ext cx="8626208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919" t="-24590" r="-1131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1835696" y="3346029"/>
                <a:ext cx="457430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 b="0" i="1" dirty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向量组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II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可由向量组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I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线性表示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346029"/>
                <a:ext cx="457430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3063" t="-30000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1835696" y="3947738"/>
                <a:ext cx="457430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 b="0" i="1" dirty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向量组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I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与向量组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II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等价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947738"/>
                <a:ext cx="457430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3063" t="-30000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1842174" y="4562600"/>
                <a:ext cx="644002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 b="0" i="1" dirty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[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,⋯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]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与矩阵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[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]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等价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174" y="4562600"/>
                <a:ext cx="6440029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2176" t="-22951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6121964" y="3358143"/>
                <a:ext cx="29546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即</m:t>
                    </m:r>
                    <m:r>
                      <a:rPr lang="zh-CN" alt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不</m:t>
                    </m:r>
                    <m:r>
                      <a:rPr lang="zh-CN" alt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是</m:t>
                    </m:r>
                  </m:oMath>
                </a14:m>
                <a:r>
                  <a:rPr lang="zh-CN" altLang="en-US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充分也不是必要条件</a:t>
                </a:r>
                <a:endParaRPr lang="zh-CN" altLang="en-US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964" y="3358143"/>
                <a:ext cx="2954655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412" t="-8333" r="-1443"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5259728" y="3956513"/>
                <a:ext cx="3560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类似</m:t>
                    </m:r>
                    <m:r>
                      <a:rPr lang="zh-CN" alt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（</m:t>
                    </m:r>
                    <m:r>
                      <m:rPr>
                        <m:sty m:val="p"/>
                      </m:rP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A</m:t>
                    </m:r>
                    <m:r>
                      <a:rPr lang="zh-CN" alt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）</m:t>
                    </m:r>
                    <m:r>
                      <a:rPr lang="zh-CN" alt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是</m:t>
                    </m:r>
                  </m:oMath>
                </a14:m>
                <a:r>
                  <a:rPr lang="zh-CN" altLang="en-US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充分但不是必要条件</a:t>
                </a:r>
                <a:endParaRPr lang="zh-CN" altLang="en-US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728" y="3956513"/>
                <a:ext cx="3560590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342" t="-6557" r="-856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3275856" y="5503437"/>
                <a:ext cx="491720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([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,⋯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([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r>
                  <a:rPr lang="en-US" altLang="zh-CN" sz="2400" dirty="0"/>
                  <a:t> 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5503437"/>
                <a:ext cx="4917208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1487" r="-496" b="-3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1705233" y="5503437"/>
                <a:ext cx="15706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dirty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233" y="5503437"/>
                <a:ext cx="1570623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1946" r="-1167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8113945" y="5503437"/>
                <a:ext cx="122413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Cambria Math" panose="02040503050406030204" pitchFamily="18" charset="0"/>
                            <a:ea typeface="+mn-ea"/>
                          </a:rPr>
                          <m:t>II</m:t>
                        </m:r>
                      </m:e>
                    </m:d>
                  </m:oMath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945" y="5503437"/>
                <a:ext cx="1224136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5473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组合 35"/>
          <p:cNvGrpSpPr/>
          <p:nvPr/>
        </p:nvGrpSpPr>
        <p:grpSpPr>
          <a:xfrm>
            <a:off x="5364088" y="5064730"/>
            <a:ext cx="1232856" cy="505681"/>
            <a:chOff x="3995936" y="3128775"/>
            <a:chExt cx="1232856" cy="505681"/>
          </a:xfrm>
        </p:grpSpPr>
        <p:sp>
          <p:nvSpPr>
            <p:cNvPr id="37" name="下箭头 36"/>
            <p:cNvSpPr/>
            <p:nvPr/>
          </p:nvSpPr>
          <p:spPr>
            <a:xfrm>
              <a:off x="3995936" y="3128775"/>
              <a:ext cx="288032" cy="50568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4292318" y="3157428"/>
              <a:ext cx="9364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推论</a:t>
              </a:r>
              <a:r>
                <a: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5-3</a:t>
              </a:r>
              <a:endParaRPr lang="zh-CN" altLang="en-US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 rot="10800000">
            <a:off x="2490544" y="5016123"/>
            <a:ext cx="1836391" cy="505681"/>
            <a:chOff x="3995936" y="3128775"/>
            <a:chExt cx="1836391" cy="505681"/>
          </a:xfrm>
        </p:grpSpPr>
        <p:sp>
          <p:nvSpPr>
            <p:cNvPr id="40" name="下箭头 39"/>
            <p:cNvSpPr/>
            <p:nvPr/>
          </p:nvSpPr>
          <p:spPr>
            <a:xfrm>
              <a:off x="3995936" y="3128775"/>
              <a:ext cx="288032" cy="50568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 rot="10800000">
              <a:off x="4253049" y="3196949"/>
              <a:ext cx="15792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同型且秩相等</a:t>
              </a:r>
              <a:endParaRPr lang="zh-CN" altLang="en-US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865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1" grpId="0"/>
      <p:bldP spid="32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74062" y="663227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61" y="4640258"/>
            <a:ext cx="2643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4.3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矩阵的秩在向量组中的应用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63894" y="1500607"/>
            <a:ext cx="13516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  <a:ea typeface="+mn-ea"/>
              </a:rPr>
              <a:t>4-7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：</a:t>
            </a:r>
            <a:endParaRPr lang="en-US" altLang="zh-CN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1831419" y="1523259"/>
                <a:ext cx="266329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800" b="0" dirty="0" smtClean="0">
                    <a:ea typeface="+mj-ea"/>
                  </a:rPr>
                  <a:t>证明：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+mj-ea"/>
                      </a:rPr>
                      <m:t>𝑟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en-US" altLang="zh-CN" sz="2800" b="1" i="0">
                                <a:latin typeface="Cambria Math" panose="02040503050406030204" pitchFamily="18" charset="0"/>
                                <a:ea typeface="+mj-ea"/>
                              </a:rPr>
                              <m:t>𝐑</m:t>
                            </m:r>
                          </m:e>
                          <m:sup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+mj-ea"/>
                              </a:rPr>
                              <m:t>𝒏</m:t>
                            </m:r>
                          </m:sup>
                        </m:sSup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j-ea"/>
                      </a:rPr>
                      <m:t>𝑛</m:t>
                    </m:r>
                  </m:oMath>
                </a14:m>
                <a:endParaRPr lang="en-US" altLang="zh-CN" sz="28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419" y="1523259"/>
                <a:ext cx="2663293" cy="430887"/>
              </a:xfrm>
              <a:prstGeom prst="rect">
                <a:avLst/>
              </a:prstGeom>
              <a:blipFill rotWithShape="0">
                <a:blip r:embed="rId3"/>
                <a:stretch>
                  <a:fillRect l="-8009" t="-25352" b="-47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2226405" y="2191875"/>
                <a:ext cx="57363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,⋯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sz="2800" dirty="0">
                    <a:latin typeface="Cambria Math" panose="02040503050406030204" pitchFamily="18" charset="0"/>
                    <a:ea typeface="+mn-ea"/>
                  </a:rPr>
                  <a:t>是一组线性无关向量</a:t>
                </a:r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405" y="2191875"/>
                <a:ext cx="5736379" cy="430887"/>
              </a:xfrm>
              <a:prstGeom prst="rect">
                <a:avLst/>
              </a:prstGeom>
              <a:blipFill rotWithShape="0">
                <a:blip r:embed="rId4"/>
                <a:stretch>
                  <a:fillRect t="-25714" r="-2550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/>
              <p:cNvSpPr txBox="1"/>
              <p:nvPr/>
            </p:nvSpPr>
            <p:spPr>
              <a:xfrm>
                <a:off x="2145537" y="3034568"/>
                <a:ext cx="612719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800" dirty="0" smtClean="0">
                    <a:latin typeface="+mn-ea"/>
                    <a:ea typeface="+mn-ea"/>
                  </a:rPr>
                  <a:t>由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  <a:ea typeface="+mn-ea"/>
                      </a:rPr>
                      <m:t>例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n-ea"/>
                      </a:rPr>
                      <m:t>4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+mn-ea"/>
                      </a:rPr>
                      <m:t>-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n-ea"/>
                      </a:rPr>
                      <m:t>6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+mn-ea"/>
                      </a:rPr>
                      <m:t>结论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+mn-ea"/>
                      </a:rPr>
                      <m:t>，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+mn-ea"/>
                      </a:rPr>
                      <m:t>任意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+mn-ea"/>
                      </a:rPr>
                      <m:t>一组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+mn-ea"/>
                      </a:rPr>
                      <m:t>含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sz="2800" dirty="0" smtClean="0">
                    <a:latin typeface="Cambria Math" panose="02040503050406030204" pitchFamily="18" charset="0"/>
                    <a:ea typeface="+mn-ea"/>
                  </a:rPr>
                  <a:t>向量</a:t>
                </a:r>
                <a:endParaRPr lang="zh-CN" altLang="en-US" sz="28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537" y="3034568"/>
                <a:ext cx="6127190" cy="430887"/>
              </a:xfrm>
              <a:prstGeom prst="rect">
                <a:avLst/>
              </a:prstGeom>
              <a:blipFill rotWithShape="0">
                <a:blip r:embed="rId5"/>
                <a:stretch>
                  <a:fillRect l="-3582" t="-25714" r="-3085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2063150" y="3462262"/>
            <a:ext cx="4493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+mn-ea"/>
                <a:ea typeface="+mn-ea"/>
              </a:rPr>
              <a:t>的向量组一定是线性相关的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2187423" y="4367673"/>
                <a:ext cx="573567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+mj-ea"/>
                        </a:rPr>
                        <m:t>𝑛</m:t>
                      </m:r>
                      <m:r>
                        <a:rPr lang="zh-CN" altLang="en-US" sz="2800" i="1" dirty="0">
                          <a:latin typeface="Cambria Math" panose="02040503050406030204" pitchFamily="18" charset="0"/>
                          <a:ea typeface="+mj-ea"/>
                        </a:rPr>
                        <m:t>为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zh-CN" sz="2800" b="1" i="0" dirty="0">
                              <a:latin typeface="Cambria Math" panose="02040503050406030204" pitchFamily="18" charset="0"/>
                              <a:ea typeface="+mj-ea"/>
                            </a:rPr>
                            <m:t>𝐑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𝑛</m:t>
                          </m:r>
                        </m:sup>
                      </m:sSup>
                      <m:r>
                        <a:rPr lang="zh-CN" altLang="en-US" sz="2800" i="1" dirty="0">
                          <a:latin typeface="Cambria Math" panose="02040503050406030204" pitchFamily="18" charset="0"/>
                          <a:ea typeface="+mj-ea"/>
                        </a:rPr>
                        <m:t>中</m:t>
                      </m:r>
                      <m:r>
                        <a:rPr lang="zh-CN" altLang="en-US" sz="2800" i="1" dirty="0" smtClean="0">
                          <a:latin typeface="Cambria Math" panose="02040503050406030204" pitchFamily="18" charset="0"/>
                          <a:ea typeface="+mj-ea"/>
                        </a:rPr>
                        <m:t>线性</m:t>
                      </m:r>
                      <m:r>
                        <a:rPr lang="zh-CN" altLang="en-US" sz="2800" i="1" dirty="0">
                          <a:latin typeface="Cambria Math" panose="02040503050406030204" pitchFamily="18" charset="0"/>
                          <a:ea typeface="+mj-ea"/>
                        </a:rPr>
                        <m:t>无关</m:t>
                      </m:r>
                      <m:r>
                        <a:rPr lang="zh-CN" altLang="en-US" sz="2800" i="1" dirty="0" smtClean="0">
                          <a:latin typeface="Cambria Math" panose="02040503050406030204" pitchFamily="18" charset="0"/>
                          <a:ea typeface="+mj-ea"/>
                        </a:rPr>
                        <m:t>向量</m:t>
                      </m:r>
                      <m:r>
                        <a:rPr lang="zh-CN" altLang="en-US" sz="2800" i="1" dirty="0">
                          <a:latin typeface="Cambria Math" panose="02040503050406030204" pitchFamily="18" charset="0"/>
                          <a:ea typeface="+mj-ea"/>
                        </a:rPr>
                        <m:t>的</m:t>
                      </m:r>
                      <m:r>
                        <a:rPr lang="zh-CN" altLang="en-US" sz="2800" i="1" dirty="0" smtClean="0">
                          <a:latin typeface="Cambria Math" panose="02040503050406030204" pitchFamily="18" charset="0"/>
                          <a:ea typeface="+mj-ea"/>
                        </a:rPr>
                        <m:t>最大</m:t>
                      </m:r>
                      <m:r>
                        <a:rPr lang="zh-CN" altLang="en-US" sz="2800" i="1" dirty="0">
                          <a:latin typeface="Cambria Math" panose="02040503050406030204" pitchFamily="18" charset="0"/>
                          <a:ea typeface="+mj-ea"/>
                        </a:rPr>
                        <m:t>个数</m:t>
                      </m:r>
                      <m:r>
                        <a:rPr lang="zh-CN" altLang="en-US" sz="2800" i="1" dirty="0" smtClean="0">
                          <a:latin typeface="Cambria Math" panose="02040503050406030204" pitchFamily="18" charset="0"/>
                          <a:ea typeface="+mj-ea"/>
                        </a:rPr>
                        <m:t>，</m:t>
                      </m:r>
                    </m:oMath>
                  </m:oMathPara>
                </a14:m>
                <a:endParaRPr lang="en-US" altLang="zh-CN" sz="28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423" y="4367673"/>
                <a:ext cx="5735673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4002143" y="5205117"/>
                <a:ext cx="203491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dirty="0">
                          <a:latin typeface="Cambria Math" panose="02040503050406030204" pitchFamily="18" charset="0"/>
                          <a:ea typeface="+mj-ea"/>
                        </a:rPr>
                        <m:t>即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+mj-ea"/>
                        </a:rPr>
                        <m:t>𝑟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0">
                                  <a:latin typeface="Cambria Math" panose="02040503050406030204" pitchFamily="18" charset="0"/>
                                  <a:ea typeface="+mj-ea"/>
                                </a:rPr>
                                <m:t>𝐑</m:t>
                              </m:r>
                            </m:e>
                            <m:sup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+mj-ea"/>
                                </a:rPr>
                                <m:t>𝒏</m:t>
                              </m:r>
                            </m:sup>
                          </m:sSup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j-ea"/>
                        </a:rPr>
                        <m:t>𝑛</m:t>
                      </m:r>
                    </m:oMath>
                  </m:oMathPara>
                </a14:m>
                <a:endParaRPr lang="en-US" altLang="zh-CN" sz="28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143" y="5205117"/>
                <a:ext cx="2034916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846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5" grpId="0"/>
      <p:bldP spid="48" grpId="0"/>
      <p:bldP spid="2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" y="3976014"/>
            <a:ext cx="2305589" cy="288198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33017" y="154768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6.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227951" y="4365104"/>
            <a:ext cx="108508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4374062" y="663227"/>
            <a:ext cx="4786313" cy="71438"/>
            <a:chOff x="6228184" y="477240"/>
            <a:chExt cx="2843808" cy="714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4.3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向量组的线性相关性与矩阵的秩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03199" y="925691"/>
            <a:ext cx="17107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思考题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  <a:ea typeface="+mn-ea"/>
              </a:rPr>
              <a:t>4-3</a:t>
            </a:r>
            <a:endParaRPr lang="en-US" altLang="zh-CN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1115616" y="2115532"/>
                <a:ext cx="457430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当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I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线性无关时，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II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也线性无关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2115532"/>
                <a:ext cx="457430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067" t="-27869" r="-400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1065319" y="1542632"/>
                <a:ext cx="46262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b="0" dirty="0" smtClean="0">
                    <a:ea typeface="+mj-ea"/>
                  </a:rPr>
                  <a:t>设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latin typeface="+mj-ea"/>
                        <a:ea typeface="+mj-ea"/>
                      </a:rPr>
                      <m:t>向量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j-ea"/>
                      </a:rPr>
                      <m:t>组</m:t>
                    </m:r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  <a:ea typeface="+mj-ea"/>
                      </a:rPr>
                      <m:t>I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j-ea"/>
                      </a:rPr>
                      <m:t>与</m:t>
                    </m:r>
                  </m:oMath>
                </a14:m>
                <a:r>
                  <a:rPr lang="zh-CN" altLang="en-US" sz="2400" dirty="0" smtClean="0">
                    <a:latin typeface="+mj-ea"/>
                    <a:ea typeface="+mj-ea"/>
                  </a:rPr>
                  <a:t>向量组</a:t>
                </a:r>
                <a:r>
                  <a:rPr lang="en-US" altLang="zh-CN" sz="2400" dirty="0" smtClean="0">
                    <a:latin typeface="+mj-ea"/>
                    <a:ea typeface="+mj-ea"/>
                  </a:rPr>
                  <a:t>II</a:t>
                </a:r>
                <a:r>
                  <a:rPr lang="zh-CN" altLang="en-US" sz="2400" dirty="0" smtClean="0">
                    <a:latin typeface="+mj-ea"/>
                    <a:ea typeface="+mj-ea"/>
                  </a:rPr>
                  <a:t>等价则（    ）</a:t>
                </a:r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319" y="1542632"/>
                <a:ext cx="462626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4084" t="-24590" r="-3030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1115616" y="2726016"/>
                <a:ext cx="457430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 b="0" i="1" dirty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+mn-ea"/>
                    <a:ea typeface="+mn-ea"/>
                  </a:rPr>
                  <a:t>当</a:t>
                </a:r>
                <a:r>
                  <a:rPr lang="en-US" altLang="zh-CN" sz="2400" dirty="0">
                    <a:latin typeface="+mn-ea"/>
                    <a:ea typeface="+mn-ea"/>
                  </a:rPr>
                  <a:t>I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线性相关</a:t>
                </a:r>
                <a:r>
                  <a:rPr lang="zh-CN" altLang="en-US" sz="2400" dirty="0">
                    <a:latin typeface="+mn-ea"/>
                    <a:ea typeface="+mn-ea"/>
                  </a:rPr>
                  <a:t>时，</a:t>
                </a:r>
                <a:r>
                  <a:rPr lang="en-US" altLang="zh-CN" sz="2400" dirty="0">
                    <a:latin typeface="+mn-ea"/>
                    <a:ea typeface="+mn-ea"/>
                  </a:rPr>
                  <a:t>II</a:t>
                </a:r>
                <a:r>
                  <a:rPr lang="zh-CN" altLang="en-US" sz="2400" dirty="0">
                    <a:latin typeface="+mn-ea"/>
                    <a:ea typeface="+mn-ea"/>
                  </a:rPr>
                  <a:t>也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线性</a:t>
                </a:r>
                <a:r>
                  <a:rPr lang="zh-CN" altLang="en-US" sz="2400" dirty="0">
                    <a:latin typeface="+mn-ea"/>
                    <a:ea typeface="+mn-ea"/>
                  </a:rPr>
                  <a:t>相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关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2726016"/>
                <a:ext cx="457430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067" t="-24590" r="-933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1115616" y="3327725"/>
                <a:ext cx="457430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 b="0" i="1" dirty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向量组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I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与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II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极大无关组相同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327725"/>
                <a:ext cx="457430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3067" t="-30000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1115616" y="3929434"/>
                <a:ext cx="457430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 b="0" i="1" dirty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向量组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I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与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II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极大无关组等价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929434"/>
                <a:ext cx="457430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3067" t="-30000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3345847" y="4365104"/>
                <a:ext cx="2037962" cy="9766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1" dirty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zh-CN" altLang="en-US" sz="2400" i="1" dirty="0" smtClean="0">
                          <a:latin typeface="Cambria Math" panose="02040503050406030204" pitchFamily="18" charset="0"/>
                        </a:rPr>
                        <m:t>：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847" y="4365104"/>
                <a:ext cx="2037962" cy="97661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5096196" y="4373778"/>
                <a:ext cx="1779888" cy="9766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196" y="4373778"/>
                <a:ext cx="1779888" cy="97661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3408690" y="5606797"/>
                <a:ext cx="2037962" cy="9742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400" b="0" dirty="0" smtClean="0">
                    <a:latin typeface="+mn-ea"/>
                    <a:ea typeface="+mn-ea"/>
                  </a:rPr>
                  <a:t>II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：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eqArr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e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690" y="5606797"/>
                <a:ext cx="2037962" cy="974241"/>
              </a:xfrm>
              <a:prstGeom prst="rect">
                <a:avLst/>
              </a:prstGeom>
              <a:blipFill rotWithShape="0">
                <a:blip r:embed="rId10"/>
                <a:stretch>
                  <a:fillRect l="-89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5096196" y="5583177"/>
                <a:ext cx="1779888" cy="9766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196" y="5583177"/>
                <a:ext cx="1779888" cy="97661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/>
          <p:cNvSpPr txBox="1"/>
          <p:nvPr/>
        </p:nvSpPr>
        <p:spPr>
          <a:xfrm>
            <a:off x="2376825" y="4422676"/>
            <a:ext cx="120434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 b="1" i="0" dirty="0" smtClean="0">
                <a:solidFill>
                  <a:srgbClr val="FF0000"/>
                </a:solidFill>
                <a:latin typeface="+mn-ea"/>
                <a:ea typeface="+mn-ea"/>
              </a:rPr>
              <a:t>例：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6580621" y="5578861"/>
                <a:ext cx="1779888" cy="9766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621" y="5578861"/>
                <a:ext cx="1779888" cy="97661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4788024" y="1532803"/>
                <a:ext cx="72499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532803"/>
                <a:ext cx="724993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5313033" y="3899760"/>
                <a:ext cx="24929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都和</m:t>
                    </m:r>
                  </m:oMath>
                </a14:m>
                <a:r>
                  <a:rPr lang="zh-CN" altLang="en-US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对应的向量组等价</a:t>
                </a:r>
                <a:endParaRPr lang="zh-CN" altLang="en-US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033" y="3899760"/>
                <a:ext cx="2492990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978" t="-8333" r="-1711"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237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5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6" grpId="0"/>
      <p:bldP spid="27" grpId="0"/>
      <p:bldP spid="17" grpId="0"/>
      <p:bldP spid="19" grpId="0"/>
      <p:bldP spid="20" grpId="0"/>
      <p:bldP spid="21" grpId="0"/>
      <p:bldP spid="22" grpId="0"/>
      <p:bldP spid="23" grpId="0"/>
      <p:bldP spid="29" grpId="0"/>
      <p:bldP spid="30" grpId="0"/>
      <p:bldP spid="3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" y="3976014"/>
            <a:ext cx="2305589" cy="288198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33017" y="154768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7.</a:t>
            </a:r>
            <a:endParaRPr lang="zh-CN" altLang="en-US" dirty="0"/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4374062" y="663227"/>
            <a:ext cx="4786313" cy="71438"/>
            <a:chOff x="6228184" y="477240"/>
            <a:chExt cx="2843808" cy="714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4.3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向量组的线性相关性与矩阵的秩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03199" y="925691"/>
            <a:ext cx="17107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思考题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  <a:ea typeface="+mn-ea"/>
              </a:rPr>
              <a:t>4-3</a:t>
            </a:r>
            <a:endParaRPr lang="en-US" altLang="zh-CN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2036052" y="2676019"/>
                <a:ext cx="349418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&lt;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时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，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II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线性相关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052" y="2676019"/>
                <a:ext cx="3494180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29508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1065319" y="1542632"/>
                <a:ext cx="80053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b="0" dirty="0" smtClean="0">
                    <a:ea typeface="+mj-ea"/>
                  </a:rPr>
                  <a:t>设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latin typeface="+mj-ea"/>
                        <a:ea typeface="+mj-ea"/>
                      </a:rPr>
                      <m:t>向量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j-ea"/>
                      </a:rPr>
                      <m:t>组</m:t>
                    </m:r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  <a:ea typeface="+mj-ea"/>
                      </a:rPr>
                      <m:t>I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j-ea"/>
                      </a:rPr>
                      <m:t>：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2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,⋯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𝑟</m:t>
                        </m:r>
                      </m:sub>
                    </m:sSub>
                    <m:r>
                      <a:rPr lang="en-US" altLang="zh-CN" sz="2400" b="0" i="0" dirty="0" smtClean="0"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可由</m:t>
                    </m:r>
                  </m:oMath>
                </a14:m>
                <a:r>
                  <a:rPr lang="zh-CN" altLang="en-US" sz="2400" dirty="0" smtClean="0">
                    <a:latin typeface="+mj-ea"/>
                    <a:ea typeface="+mj-ea"/>
                  </a:rPr>
                  <a:t>向量组</a:t>
                </a:r>
                <a:r>
                  <a:rPr lang="en-US" altLang="zh-CN" sz="2400" dirty="0" smtClean="0">
                    <a:latin typeface="+mj-ea"/>
                    <a:ea typeface="+mj-ea"/>
                  </a:rPr>
                  <a:t>II</a:t>
                </a:r>
                <a:r>
                  <a:rPr lang="zh-CN" altLang="en-US" sz="2400" dirty="0" smtClean="0">
                    <a:latin typeface="+mj-ea"/>
                    <a:ea typeface="+mj-ea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+mj-ea"/>
                    <a:ea typeface="+mj-ea"/>
                  </a:rPr>
                  <a:t>线性表示</a:t>
                </a:r>
                <a:endParaRPr lang="en-US" altLang="zh-CN" sz="24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319" y="1542632"/>
                <a:ext cx="8005333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361" t="-24590" r="-1371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/>
          <p:cNvSpPr txBox="1"/>
          <p:nvPr/>
        </p:nvSpPr>
        <p:spPr>
          <a:xfrm>
            <a:off x="353244" y="1999895"/>
            <a:ext cx="169277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400" dirty="0" smtClean="0">
                <a:latin typeface="+mj-ea"/>
                <a:ea typeface="+mj-ea"/>
              </a:rPr>
              <a:t>则有（      ）</a:t>
            </a:r>
            <a:endParaRPr lang="en-US" altLang="zh-CN" sz="2400" dirty="0" smtClean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2036052" y="3190331"/>
                <a:ext cx="349418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&gt;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时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，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II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线性相关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052" y="3190331"/>
                <a:ext cx="3494180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27869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2046015" y="3740424"/>
                <a:ext cx="349418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&lt;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时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，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I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线性相关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015" y="3740424"/>
                <a:ext cx="3494180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30000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2065732" y="4282806"/>
                <a:ext cx="349418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&gt;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时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，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I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线性相关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732" y="4282806"/>
                <a:ext cx="3494180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30000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6242607" y="2483682"/>
                <a:ext cx="210003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b="0" i="0" dirty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sz="2400" dirty="0">
                          <a:latin typeface="Cambria Math" panose="02040503050406030204" pitchFamily="18" charset="0"/>
                          <a:ea typeface="+mn-ea"/>
                        </a:rPr>
                        <m:t>II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607" y="2483682"/>
                <a:ext cx="2100038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组合 21"/>
          <p:cNvGrpSpPr/>
          <p:nvPr/>
        </p:nvGrpSpPr>
        <p:grpSpPr>
          <a:xfrm>
            <a:off x="7004594" y="2093466"/>
            <a:ext cx="1313840" cy="505681"/>
            <a:chOff x="3995936" y="3128775"/>
            <a:chExt cx="1313840" cy="505681"/>
          </a:xfrm>
        </p:grpSpPr>
        <p:sp>
          <p:nvSpPr>
            <p:cNvPr id="23" name="下箭头 22"/>
            <p:cNvSpPr/>
            <p:nvPr/>
          </p:nvSpPr>
          <p:spPr>
            <a:xfrm>
              <a:off x="3995936" y="3128775"/>
              <a:ext cx="288032" cy="50568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4211334" y="3157428"/>
              <a:ext cx="10984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 smtClean="0">
                  <a:solidFill>
                    <a:srgbClr val="FF0000"/>
                  </a:solidFill>
                </a:rPr>
                <a:t>定理</a:t>
              </a:r>
              <a:r>
                <a:rPr lang="en-US" altLang="zh-CN" b="1" dirty="0" smtClean="0">
                  <a:solidFill>
                    <a:srgbClr val="FF0000"/>
                  </a:solidFill>
                </a:rPr>
                <a:t>4-11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5930970" y="5184244"/>
                <a:ext cx="5538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970" y="5184244"/>
                <a:ext cx="553870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9890" r="-4396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5395908" y="5184244"/>
                <a:ext cx="5502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908" y="5184244"/>
                <a:ext cx="550215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1111" r="-5556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3548763" y="5200314"/>
                <a:ext cx="210003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b="0" i="0" dirty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sz="2400" dirty="0">
                          <a:latin typeface="Cambria Math" panose="02040503050406030204" pitchFamily="18" charset="0"/>
                          <a:ea typeface="+mn-ea"/>
                        </a:rPr>
                        <m:t>II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763" y="5200314"/>
                <a:ext cx="2100038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 32"/>
          <p:cNvSpPr/>
          <p:nvPr/>
        </p:nvSpPr>
        <p:spPr>
          <a:xfrm>
            <a:off x="1619672" y="4105337"/>
            <a:ext cx="620683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400" b="1" dirty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339162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7" grpId="0"/>
      <p:bldP spid="19" grpId="0"/>
      <p:bldP spid="20" grpId="0"/>
      <p:bldP spid="21" grpId="0"/>
      <p:bldP spid="30" grpId="0"/>
      <p:bldP spid="31" grpId="0"/>
      <p:bldP spid="32" grpId="0"/>
      <p:bldP spid="3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" y="3976014"/>
            <a:ext cx="2305589" cy="288198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780846"/>
            <a:ext cx="7363271" cy="68016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2792944"/>
            <a:ext cx="7477180" cy="59055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8603" y="3621673"/>
            <a:ext cx="7791950" cy="168122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83568" y="198884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83568" y="290355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560090" y="426315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3.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823542" y="1724134"/>
            <a:ext cx="108508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915657" y="2665723"/>
            <a:ext cx="108508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194271" y="4025389"/>
            <a:ext cx="108508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4374062" y="663227"/>
            <a:ext cx="4786313" cy="71438"/>
            <a:chOff x="6228184" y="477240"/>
            <a:chExt cx="2843808" cy="714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课堂小测试（二）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03199" y="925691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课堂小测试（二）</a:t>
            </a:r>
            <a:endParaRPr lang="en-US" altLang="zh-CN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485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74062" y="663227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课堂小测试（二）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03199" y="925691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课堂小测试（二）</a:t>
            </a:r>
            <a:endParaRPr lang="en-US" altLang="zh-CN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58" y="1988840"/>
            <a:ext cx="8918726" cy="213508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2626" y="1628800"/>
            <a:ext cx="412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4</a:t>
            </a:r>
            <a:r>
              <a:rPr lang="en-US" altLang="zh-CN" sz="2400" dirty="0"/>
              <a:t>.</a:t>
            </a:r>
            <a:endParaRPr lang="zh-CN" altLang="en-US" sz="24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827" y="4293096"/>
            <a:ext cx="9048211" cy="214765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115616" y="3429000"/>
            <a:ext cx="108508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092280" y="4483966"/>
            <a:ext cx="108508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7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74062" y="663227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课堂小测试（二）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03199" y="925691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课堂小测试（二）</a:t>
            </a:r>
            <a:endParaRPr lang="en-US" altLang="zh-CN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6792"/>
            <a:ext cx="9048211" cy="21476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11560" y="4249569"/>
                <a:ext cx="5053756" cy="657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ea typeface="+mn-ea"/>
                        </a:rPr>
                        <m:t>A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+mn-ea"/>
                        </a:rPr>
                        <m:t>)(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ea typeface="+mn-ea"/>
                        </a:rPr>
                        <m:t>C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+mn-ea"/>
                        </a:rPr>
                        <m:t>)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  <a:ea typeface="+mn-ea"/>
                        </a:rPr>
                        <m:t>反例</m:t>
                      </m:r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：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249569"/>
                <a:ext cx="5053756" cy="6572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060914" y="5301208"/>
                <a:ext cx="4604402" cy="657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2400" i="1">
                          <a:latin typeface="Cambria Math" panose="02040503050406030204" pitchFamily="18" charset="0"/>
                          <a:ea typeface="+mn-ea"/>
                        </a:rPr>
                        <m:t>D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+mn-ea"/>
                        </a:rPr>
                        <m:t>)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  <a:ea typeface="+mn-ea"/>
                        </a:rPr>
                        <m:t>反例</m:t>
                      </m:r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：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914" y="5301208"/>
                <a:ext cx="4604402" cy="6572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877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74062" y="663227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课堂小测试（二）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03199" y="925691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课堂小测试（二）</a:t>
            </a:r>
            <a:endParaRPr lang="en-US" altLang="zh-CN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" y="3976014"/>
            <a:ext cx="2305589" cy="288198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83568" y="198884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6.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229" y="1778215"/>
            <a:ext cx="6000794" cy="79058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297" y="3174203"/>
            <a:ext cx="5915068" cy="50959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1297" y="3792025"/>
            <a:ext cx="6172245" cy="46672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1297" y="4397680"/>
            <a:ext cx="3200423" cy="60007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73885" y="4414746"/>
            <a:ext cx="2757508" cy="62389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45129" y="5014825"/>
            <a:ext cx="5457865" cy="57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29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74062" y="663227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课堂小测试（二）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03199" y="925691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课堂小测试（二）</a:t>
            </a:r>
            <a:endParaRPr lang="en-US" altLang="zh-CN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" y="3976014"/>
            <a:ext cx="2305589" cy="288198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83568" y="198884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7.</a:t>
            </a:r>
            <a:endParaRPr lang="zh-CN" altLang="en-US" dirty="0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768288"/>
            <a:ext cx="7253341" cy="786221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95654" y="341034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8.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580" y="2775061"/>
            <a:ext cx="7034264" cy="1452573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7668344" y="1749982"/>
            <a:ext cx="108508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706088" y="3122313"/>
            <a:ext cx="108508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51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231953" y="917785"/>
                <a:ext cx="86766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若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向量组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I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𝒃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𝒃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𝒃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𝒏</m:t>
                        </m:r>
                      </m:sub>
                    </m:sSub>
                    <m:r>
                      <m:rPr>
                        <m:nor/>
                      </m:rPr>
                      <a:rPr lang="zh-CN" altLang="en-US" sz="2400" dirty="0">
                        <a:latin typeface="Cambria Math" panose="02040503050406030204" pitchFamily="18" charset="0"/>
                        <a:ea typeface="+mn-ea"/>
                      </a:rPr>
                      <m:t>可由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向量组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II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  <a:ea typeface="+mn-ea"/>
                  </a:rPr>
                  <a:t>线性表示</a:t>
                </a: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53" y="917785"/>
                <a:ext cx="8676671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968" t="-30000" r="-1195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图片 20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44" y="4408022"/>
            <a:ext cx="2384575" cy="2420888"/>
          </a:xfrm>
          <a:prstGeom prst="rect">
            <a:avLst/>
          </a:prstGeom>
        </p:spPr>
      </p:pic>
      <p:sp>
        <p:nvSpPr>
          <p:cNvPr id="1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4.3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矩阵的秩在向量组中的应用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2124517" y="1771628"/>
                <a:ext cx="46103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517" y="1771628"/>
                <a:ext cx="461036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323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124517" y="2390490"/>
                <a:ext cx="46087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517" y="2390490"/>
                <a:ext cx="4608762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323" b="-278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2155775" y="3184846"/>
                <a:ext cx="46103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𝒏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775" y="3184846"/>
                <a:ext cx="4610365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455" b="-278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3780701" y="2815514"/>
                <a:ext cx="9585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⋯⋯⋯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701" y="2815514"/>
                <a:ext cx="958596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911" r="-19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圆角矩形 15"/>
          <p:cNvSpPr/>
          <p:nvPr/>
        </p:nvSpPr>
        <p:spPr>
          <a:xfrm rot="5400000">
            <a:off x="4113761" y="-608483"/>
            <a:ext cx="694392" cy="518457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>
            <a:stCxn id="16" idx="2"/>
          </p:cNvCxnSpPr>
          <p:nvPr/>
        </p:nvCxnSpPr>
        <p:spPr>
          <a:xfrm flipH="1">
            <a:off x="1331640" y="1983806"/>
            <a:ext cx="537028" cy="2244926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467544" y="3727707"/>
                <a:ext cx="3586238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[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]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727707"/>
                <a:ext cx="3586238" cy="136062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1961083" y="4966037"/>
                <a:ext cx="270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𝑨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083" y="4966037"/>
                <a:ext cx="270908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27273" r="-27273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835017" y="4684094"/>
                <a:ext cx="553998" cy="406522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017" y="4684094"/>
                <a:ext cx="553998" cy="40652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223517" y="5787967"/>
                <a:ext cx="25768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 pitchFamily="18" charset="0"/>
                          <a:ea typeface="+mn-ea"/>
                        </a:rPr>
                        <m:t>𝑩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[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]</m:t>
                      </m:r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17" y="5787967"/>
                <a:ext cx="2576859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2607" r="-4028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2748635" y="5314453"/>
                <a:ext cx="3643305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𝑨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⋯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⋯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𝑚𝑛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635" y="5314453"/>
                <a:ext cx="3643305" cy="1360629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/>
          <p:cNvSpPr/>
          <p:nvPr/>
        </p:nvSpPr>
        <p:spPr>
          <a:xfrm rot="5400000">
            <a:off x="3797309" y="5737275"/>
            <a:ext cx="1466444" cy="5149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 rot="5400000">
            <a:off x="4481826" y="5737275"/>
            <a:ext cx="1466444" cy="5149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 rot="5400000">
            <a:off x="5199018" y="5737275"/>
            <a:ext cx="1466444" cy="5149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42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>
            <a:off x="1602324" y="4717392"/>
            <a:ext cx="4203472" cy="8718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 rot="5400000">
            <a:off x="2049917" y="262451"/>
            <a:ext cx="1068321" cy="14967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圆角矩形标注 2"/>
              <p:cNvSpPr/>
              <p:nvPr/>
            </p:nvSpPr>
            <p:spPr>
              <a:xfrm>
                <a:off x="435636" y="1543758"/>
                <a:ext cx="746711" cy="612648"/>
              </a:xfrm>
              <a:prstGeom prst="wedgeRoundRectCallout">
                <a:avLst>
                  <a:gd name="adj1" fmla="val 145834"/>
                  <a:gd name="adj2" fmla="val -61878"/>
                  <a:gd name="adj3" fmla="val 1666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rgbClr val="FF0000"/>
                    </a:solidFill>
                  </a:rPr>
                  <a:t>变换为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endParaRPr lang="zh-CN" altLang="en-US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圆角矩形标注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36" y="1543758"/>
                <a:ext cx="746711" cy="612648"/>
              </a:xfrm>
              <a:prstGeom prst="wedgeRoundRectCallout">
                <a:avLst>
                  <a:gd name="adj1" fmla="val 145834"/>
                  <a:gd name="adj2" fmla="val -61878"/>
                  <a:gd name="adj3" fmla="val 16667"/>
                </a:avLst>
              </a:prstGeom>
              <a:blipFill rotWithShape="0">
                <a:blip r:embed="rId2"/>
                <a:stretch>
                  <a:fillRect b="-14655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244583" y="2041792"/>
                <a:ext cx="24945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𝑋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400" dirty="0">
                              <a:ea typeface="华文楷体" panose="02010600040101010101" pitchFamily="2" charset="-122"/>
                            </a:rPr>
                            <m:t>(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−2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𝐸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583" y="2041792"/>
                <a:ext cx="249459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445" r="-2445" b="-360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圆角矩形 4"/>
              <p:cNvSpPr/>
              <p:nvPr/>
            </p:nvSpPr>
            <p:spPr>
              <a:xfrm rot="5400000">
                <a:off x="3317755" y="611607"/>
                <a:ext cx="1068321" cy="776277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acc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" name="圆角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317755" y="611607"/>
                <a:ext cx="1068321" cy="776277"/>
              </a:xfrm>
              <a:prstGeom prst="roundRect">
                <a:avLst/>
              </a:prstGeom>
              <a:blipFill rotWithShape="0">
                <a:blip r:embed="rId4"/>
                <a:stretch>
                  <a:fillRect l="-188722" t="-33702" r="-136090" b="-73481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/>
          <p:cNvCxnSpPr>
            <a:stCxn id="5" idx="3"/>
            <a:endCxn id="4" idx="0"/>
          </p:cNvCxnSpPr>
          <p:nvPr/>
        </p:nvCxnSpPr>
        <p:spPr>
          <a:xfrm flipH="1">
            <a:off x="3491880" y="1533906"/>
            <a:ext cx="360035" cy="5078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 rot="5400000">
            <a:off x="5985933" y="40056"/>
            <a:ext cx="1068949" cy="1222102"/>
          </a:xfrm>
          <a:prstGeom prst="round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标注 7"/>
          <p:cNvSpPr/>
          <p:nvPr/>
        </p:nvSpPr>
        <p:spPr>
          <a:xfrm>
            <a:off x="4431423" y="999746"/>
            <a:ext cx="822648" cy="612648"/>
          </a:xfrm>
          <a:prstGeom prst="wedgeRoundRectCallout">
            <a:avLst>
              <a:gd name="adj1" fmla="val 126151"/>
              <a:gd name="adj2" fmla="val -40112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上三角阵</a:t>
            </a:r>
            <a:endParaRPr lang="zh-CN" altLang="en-US" dirty="0"/>
          </a:p>
        </p:txBody>
      </p:sp>
      <p:grpSp>
        <p:nvGrpSpPr>
          <p:cNvPr id="9" name="组合 9"/>
          <p:cNvGrpSpPr>
            <a:grpSpLocks/>
          </p:cNvGrpSpPr>
          <p:nvPr/>
        </p:nvGrpSpPr>
        <p:grpSpPr bwMode="auto">
          <a:xfrm>
            <a:off x="479012" y="2538590"/>
            <a:ext cx="6025735" cy="1599615"/>
            <a:chOff x="1389330" y="1604221"/>
            <a:chExt cx="6826008" cy="1687701"/>
          </a:xfrm>
          <a:noFill/>
        </p:grpSpPr>
        <p:sp>
          <p:nvSpPr>
            <p:cNvPr id="10" name="圆角矩形 9"/>
            <p:cNvSpPr/>
            <p:nvPr/>
          </p:nvSpPr>
          <p:spPr>
            <a:xfrm>
              <a:off x="1389330" y="1922232"/>
              <a:ext cx="6826008" cy="1369690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/>
            </a:p>
          </p:txBody>
        </p:sp>
        <p:sp>
          <p:nvSpPr>
            <p:cNvPr id="11" name="流程图: 终止 10"/>
            <p:cNvSpPr/>
            <p:nvPr/>
          </p:nvSpPr>
          <p:spPr>
            <a:xfrm>
              <a:off x="1697416" y="1604221"/>
              <a:ext cx="1928825" cy="435825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</a:rPr>
                <a:t>定理</a:t>
              </a:r>
              <a:r>
                <a:rPr lang="zh-CN" altLang="en-US" sz="2400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3-3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TextBox 14"/>
          <p:cNvSpPr txBox="1">
            <a:spLocks noChangeArrowheads="1"/>
          </p:cNvSpPr>
          <p:nvPr/>
        </p:nvSpPr>
        <p:spPr bwMode="auto">
          <a:xfrm>
            <a:off x="5574349" y="1598343"/>
            <a:ext cx="1463988" cy="461665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Cambria" panose="02040503050406030204" pitchFamily="18" charset="0"/>
                <a:ea typeface="华文楷体" panose="02010600040101010101" pitchFamily="2" charset="-122"/>
              </a:rPr>
              <a:t>    </a:t>
            </a:r>
            <a:r>
              <a:rPr lang="zh-CN" altLang="en-US" sz="24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可逆阵</a:t>
            </a:r>
            <a:endParaRPr lang="en-US" altLang="zh-CN" sz="24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13" name="右大括号 12"/>
          <p:cNvSpPr/>
          <p:nvPr/>
        </p:nvSpPr>
        <p:spPr>
          <a:xfrm rot="16200000">
            <a:off x="5680513" y="1424655"/>
            <a:ext cx="250567" cy="1421754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6660232" y="2991067"/>
            <a:ext cx="1225136" cy="680240"/>
            <a:chOff x="5692105" y="3822021"/>
            <a:chExt cx="1225136" cy="680240"/>
          </a:xfrm>
        </p:grpSpPr>
        <p:grpSp>
          <p:nvGrpSpPr>
            <p:cNvPr id="15" name="组合 14"/>
            <p:cNvGrpSpPr/>
            <p:nvPr/>
          </p:nvGrpSpPr>
          <p:grpSpPr>
            <a:xfrm>
              <a:off x="5724128" y="3822021"/>
              <a:ext cx="1193113" cy="376471"/>
              <a:chOff x="1796292" y="3767307"/>
              <a:chExt cx="2119047" cy="494621"/>
            </a:xfrm>
          </p:grpSpPr>
          <p:cxnSp>
            <p:nvCxnSpPr>
              <p:cNvPr id="17" name="直接连接符 16"/>
              <p:cNvCxnSpPr/>
              <p:nvPr/>
            </p:nvCxnSpPr>
            <p:spPr>
              <a:xfrm flipV="1">
                <a:off x="2076060" y="4254374"/>
                <a:ext cx="1572714" cy="7554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1796292" y="3767307"/>
                    <a:ext cx="2119047" cy="40436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dirty="0">
                      <a:latin typeface="+mn-ea"/>
                      <a:ea typeface="+mn-ea"/>
                    </a:endParaRPr>
                  </a:p>
                </p:txBody>
              </p:sp>
            </mc:Choice>
            <mc:Fallback xmlns="">
              <p:sp>
                <p:nvSpPr>
                  <p:cNvPr id="18" name="文本框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6292" y="3767307"/>
                    <a:ext cx="2119047" cy="404368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16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5692105" y="4194484"/>
                  <a:ext cx="1193113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2105" y="4194484"/>
                  <a:ext cx="1193113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矩形 18"/>
          <p:cNvSpPr/>
          <p:nvPr/>
        </p:nvSpPr>
        <p:spPr>
          <a:xfrm>
            <a:off x="3025672" y="4973296"/>
            <a:ext cx="232878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2274317" y="3294375"/>
                <a:ext cx="211628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400" dirty="0">
                          <a:latin typeface="+mn-ea"/>
                          <a:ea typeface="+mn-ea"/>
                        </a:rPr>
                        <m:t>初等变换求逆</m:t>
                      </m:r>
                    </m:oMath>
                  </m:oMathPara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317" y="3294375"/>
                <a:ext cx="2116285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4331036" y="3321242"/>
                <a:ext cx="10234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400" i="1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036" y="3321242"/>
                <a:ext cx="1023422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5357" r="-5952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 23"/>
          <p:cNvSpPr/>
          <p:nvPr/>
        </p:nvSpPr>
        <p:spPr>
          <a:xfrm>
            <a:off x="6504747" y="4514025"/>
            <a:ext cx="620683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400" b="1" dirty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271693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3" grpId="1" animBg="1"/>
      <p:bldP spid="4" grpId="0" animBg="1"/>
      <p:bldP spid="5" grpId="0" animBg="1"/>
      <p:bldP spid="7" grpId="0" animBg="1"/>
      <p:bldP spid="7" grpId="1" animBg="1"/>
      <p:bldP spid="8" grpId="0" animBg="1"/>
      <p:bldP spid="8" grpId="1" animBg="1"/>
      <p:bldP spid="12" grpId="0"/>
      <p:bldP spid="13" grpId="0" animBg="1"/>
      <p:bldP spid="1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4252119" y="134525"/>
            <a:ext cx="457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图片素材</a:t>
            </a:r>
            <a:endParaRPr lang="zh-CN" altLang="en-US" sz="2400" dirty="0"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9" y="4600864"/>
            <a:ext cx="1948061" cy="220486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056" y="4677000"/>
            <a:ext cx="2975372" cy="212395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36" y="2289136"/>
            <a:ext cx="2525266" cy="168687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27625"/>
            <a:ext cx="2384575" cy="24208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543158"/>
            <a:ext cx="1685967" cy="169590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542" y="3997195"/>
            <a:ext cx="2305589" cy="2881986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512" y="1763767"/>
            <a:ext cx="1210975" cy="1210975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7603317" y="-3820"/>
            <a:ext cx="1540683" cy="2341427"/>
            <a:chOff x="7154379" y="943557"/>
            <a:chExt cx="1540683" cy="2341427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4379" y="943557"/>
              <a:ext cx="1540683" cy="2276872"/>
            </a:xfrm>
            <a:prstGeom prst="rect">
              <a:avLst/>
            </a:prstGeom>
          </p:spPr>
        </p:pic>
        <p:sp>
          <p:nvSpPr>
            <p:cNvPr id="17" name="圆角矩形 16"/>
            <p:cNvSpPr/>
            <p:nvPr/>
          </p:nvSpPr>
          <p:spPr>
            <a:xfrm>
              <a:off x="7154379" y="3068960"/>
              <a:ext cx="585973" cy="21602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31" y="394833"/>
            <a:ext cx="2055997" cy="1844229"/>
          </a:xfrm>
          <a:prstGeom prst="rect">
            <a:avLst/>
          </a:prstGeom>
        </p:spPr>
      </p:pic>
      <p:pic>
        <p:nvPicPr>
          <p:cNvPr id="14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54122" y="2398168"/>
            <a:ext cx="2643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4"/>
          <p:cNvSpPr txBox="1">
            <a:spLocks noChangeArrowheads="1"/>
          </p:cNvSpPr>
          <p:nvPr/>
        </p:nvSpPr>
        <p:spPr bwMode="auto">
          <a:xfrm>
            <a:off x="7318696" y="2900715"/>
            <a:ext cx="1542405" cy="461665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Cambria" panose="02040503050406030204" pitchFamily="18" charset="0"/>
                <a:ea typeface="华文楷体" panose="02010600040101010101" pitchFamily="2" charset="-122"/>
              </a:rPr>
              <a:t>    </a:t>
            </a:r>
            <a:r>
              <a:rPr lang="zh-CN" alt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注意：</a:t>
            </a:r>
            <a:endParaRPr lang="en-US" altLang="zh-CN" sz="24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pic>
        <p:nvPicPr>
          <p:cNvPr id="20" name="Picture 3" descr="C:\Documents and Settings\bdong\Local Settings\Temporary Internet Files\Content.IE5\KE7VZXOH\MC900433883[1]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017" y="2337607"/>
            <a:ext cx="1130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298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74062" y="663227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61" y="4640258"/>
            <a:ext cx="2643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4.3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矩阵的秩在向量组中的应用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08557" y="1419544"/>
            <a:ext cx="13516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  <a:ea typeface="+mn-ea"/>
              </a:rPr>
              <a:t>4-8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：</a:t>
            </a:r>
            <a:endParaRPr lang="en-US" altLang="zh-CN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1336343" y="1434689"/>
                <a:ext cx="75342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800" b="0" dirty="0" smtClean="0">
                    <a:ea typeface="+mj-ea"/>
                  </a:rPr>
                  <a:t>证明：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1</m:t>
                        </m:r>
                      </m:sub>
                    </m:sSub>
                    <m:r>
                      <a:rPr lang="en-US" altLang="zh-CN" sz="2800" b="0" i="0" dirty="0" smtClean="0"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zh-CN" altLang="en-US" sz="2800" i="1" dirty="0">
                            <a:latin typeface="Cambria Math" panose="02040503050406030204" pitchFamily="18" charset="0"/>
                            <a:ea typeface="+mj-ea"/>
                          </a:rPr>
                          <m:t>线性</m:t>
                        </m:r>
                        <m:r>
                          <a:rPr lang="zh-CN" altLang="en-US" sz="2800" i="1" dirty="0" smtClean="0">
                            <a:latin typeface="Cambria Math" panose="02040503050406030204" pitchFamily="18" charset="0"/>
                            <a:ea typeface="+mj-ea"/>
                          </a:rPr>
                          <m:t>无关</m:t>
                        </m:r>
                        <m:r>
                          <a:rPr lang="zh-CN" altLang="en-US" sz="2800" i="1" dirty="0">
                            <a:latin typeface="Cambria Math" panose="02040503050406030204" pitchFamily="18" charset="0"/>
                            <a:ea typeface="+mj-ea"/>
                          </a:rPr>
                          <m:t>，</m:t>
                        </m:r>
                        <m:r>
                          <a:rPr lang="zh-CN" altLang="en-US" sz="2800" i="1" dirty="0" smtClean="0">
                            <a:latin typeface="Cambria Math" panose="02040503050406030204" pitchFamily="18" charset="0"/>
                            <a:ea typeface="+mj-ea"/>
                          </a:rPr>
                          <m:t>则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1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1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j-ea"/>
                      </a:rPr>
                      <m:t>+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0" dirty="0" smtClean="0">
                            <a:latin typeface="Cambria Math" panose="02040503050406030204" pitchFamily="18" charset="0"/>
                            <a:ea typeface="+mj-ea"/>
                          </a:rPr>
                          <m:t>2</m:t>
                        </m:r>
                      </m:sub>
                    </m:sSub>
                    <m:r>
                      <a:rPr lang="zh-CN" altLang="en-US" sz="2800" i="1" dirty="0">
                        <a:latin typeface="Cambria Math" panose="02040503050406030204" pitchFamily="18" charset="0"/>
                        <a:ea typeface="+mj-ea"/>
                      </a:rPr>
                      <m:t>也</m:t>
                    </m:r>
                  </m:oMath>
                </a14:m>
                <a:r>
                  <a:rPr lang="zh-CN" altLang="en-US" sz="2800" dirty="0" smtClean="0">
                    <a:latin typeface="+mj-ea"/>
                    <a:ea typeface="+mj-ea"/>
                  </a:rPr>
                  <a:t>线性无关</a:t>
                </a:r>
                <a:endParaRPr lang="en-US" altLang="zh-CN" sz="28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343" y="1434689"/>
                <a:ext cx="7534242" cy="430887"/>
              </a:xfrm>
              <a:prstGeom prst="rect">
                <a:avLst/>
              </a:prstGeom>
              <a:blipFill rotWithShape="0">
                <a:blip r:embed="rId3"/>
                <a:stretch>
                  <a:fillRect l="-2832" t="-25352" r="-1780" b="-49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2911394" y="4128137"/>
                <a:ext cx="344222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j-ea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j-ea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j-ea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j-ea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j-ea"/>
                      </a:rPr>
                      <m:t>+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j-ea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j-ea"/>
                          </a:rPr>
                          <m:t>2</m:t>
                        </m:r>
                      </m:sub>
                    </m:sSub>
                    <m:r>
                      <a:rPr lang="zh-CN" altLang="en-US" sz="2800" i="1">
                        <a:latin typeface="Cambria Math" panose="02040503050406030204" pitchFamily="18" charset="0"/>
                        <a:ea typeface="+mj-ea"/>
                      </a:rPr>
                      <m:t>也</m:t>
                    </m:r>
                  </m:oMath>
                </a14:m>
                <a:r>
                  <a:rPr lang="zh-CN" altLang="en-US" sz="2800" dirty="0" smtClean="0">
                    <a:latin typeface="+mj-ea"/>
                    <a:ea typeface="+mj-ea"/>
                  </a:rPr>
                  <a:t>线性无关</a:t>
                </a:r>
                <a:endParaRPr lang="en-US" altLang="zh-CN" sz="28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1394" y="4128137"/>
                <a:ext cx="3442224" cy="430887"/>
              </a:xfrm>
              <a:prstGeom prst="rect">
                <a:avLst/>
              </a:prstGeom>
              <a:blipFill rotWithShape="0">
                <a:blip r:embed="rId4"/>
                <a:stretch>
                  <a:fillRect t="-25352" r="-5142" b="-49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2915816" y="2492896"/>
            <a:ext cx="4422621" cy="540971"/>
            <a:chOff x="2226405" y="2081791"/>
            <a:chExt cx="4422621" cy="5409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/>
                <p:cNvSpPr txBox="1"/>
                <p:nvPr/>
              </p:nvSpPr>
              <p:spPr>
                <a:xfrm>
                  <a:off x="2226405" y="2191875"/>
                  <a:ext cx="442262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                  [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zh-CN" sz="2800" dirty="0" smtClean="0">
                      <a:latin typeface="Cambria Math" panose="02040503050406030204" pitchFamily="18" charset="0"/>
                      <a:ea typeface="+mn-ea"/>
                    </a:rPr>
                    <a:t>]</a:t>
                  </a:r>
                  <a:endParaRPr lang="zh-CN" altLang="en-US" sz="2800" dirty="0">
                    <a:latin typeface="Cambria Math" panose="02040503050406030204" pitchFamily="18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46" name="文本框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6405" y="2191875"/>
                  <a:ext cx="378507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26667" r="-4026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组合 14"/>
            <p:cNvGrpSpPr/>
            <p:nvPr/>
          </p:nvGrpSpPr>
          <p:grpSpPr>
            <a:xfrm>
              <a:off x="3435650" y="2081791"/>
              <a:ext cx="1193113" cy="417167"/>
              <a:chOff x="2248658" y="3794124"/>
              <a:chExt cx="2119046" cy="548088"/>
            </a:xfrm>
          </p:grpSpPr>
          <p:cxnSp>
            <p:nvCxnSpPr>
              <p:cNvPr id="17" name="直接连接符 16"/>
              <p:cNvCxnSpPr/>
              <p:nvPr/>
            </p:nvCxnSpPr>
            <p:spPr>
              <a:xfrm flipV="1">
                <a:off x="2521825" y="4334657"/>
                <a:ext cx="1572713" cy="7555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2248658" y="3794124"/>
                    <a:ext cx="2119046" cy="4448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200" dirty="0">
                      <a:latin typeface="+mn-ea"/>
                      <a:ea typeface="+mn-ea"/>
                    </a:endParaRPr>
                  </a:p>
                </p:txBody>
              </p:sp>
            </mc:Choice>
            <mc:Fallback xmlns="">
              <p:sp>
                <p:nvSpPr>
                  <p:cNvPr id="18" name="文本框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8658" y="3794124"/>
                    <a:ext cx="2119046" cy="444805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1454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2911394" y="3310377"/>
                <a:ext cx="50970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([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latin typeface="Cambria Math" panose="02040503050406030204" pitchFamily="18" charset="0"/>
                    <a:ea typeface="+mn-ea"/>
                  </a:rPr>
                  <a:t>])</a:t>
                </a:r>
                <a:endParaRPr lang="zh-CN" altLang="en-US" sz="28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1394" y="3310377"/>
                <a:ext cx="5097036" cy="430887"/>
              </a:xfrm>
              <a:prstGeom prst="rect">
                <a:avLst/>
              </a:prstGeom>
              <a:blipFill rotWithShape="0">
                <a:blip r:embed="rId7"/>
                <a:stretch>
                  <a:fillRect t="-25352" r="-3230" b="-49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/>
          <p:cNvSpPr/>
          <p:nvPr/>
        </p:nvSpPr>
        <p:spPr>
          <a:xfrm>
            <a:off x="1323055" y="3294987"/>
            <a:ext cx="1492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由性质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+mn-ea"/>
              </a:rPr>
              <a:t>4-3</a:t>
            </a:r>
            <a:endParaRPr lang="en-US" altLang="zh-CN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318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1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>
            <a:off x="1602324" y="4717392"/>
            <a:ext cx="4203472" cy="8718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 rot="5400000">
            <a:off x="2049917" y="262451"/>
            <a:ext cx="1068321" cy="14967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圆角矩形标注 2"/>
              <p:cNvSpPr/>
              <p:nvPr/>
            </p:nvSpPr>
            <p:spPr>
              <a:xfrm>
                <a:off x="435636" y="1543758"/>
                <a:ext cx="746711" cy="612648"/>
              </a:xfrm>
              <a:prstGeom prst="wedgeRoundRectCallout">
                <a:avLst>
                  <a:gd name="adj1" fmla="val 145834"/>
                  <a:gd name="adj2" fmla="val -61878"/>
                  <a:gd name="adj3" fmla="val 1666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rgbClr val="FF0000"/>
                    </a:solidFill>
                  </a:rPr>
                  <a:t>变换为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endParaRPr lang="zh-CN" altLang="en-US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圆角矩形标注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36" y="1543758"/>
                <a:ext cx="746711" cy="612648"/>
              </a:xfrm>
              <a:prstGeom prst="wedgeRoundRectCallout">
                <a:avLst>
                  <a:gd name="adj1" fmla="val 145834"/>
                  <a:gd name="adj2" fmla="val -61878"/>
                  <a:gd name="adj3" fmla="val 16667"/>
                </a:avLst>
              </a:prstGeom>
              <a:blipFill rotWithShape="0">
                <a:blip r:embed="rId2"/>
                <a:stretch>
                  <a:fillRect b="-14655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244583" y="2041792"/>
                <a:ext cx="24945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𝑋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400" dirty="0">
                              <a:ea typeface="华文楷体" panose="02010600040101010101" pitchFamily="2" charset="-122"/>
                            </a:rPr>
                            <m:t>(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−2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𝐸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583" y="2041792"/>
                <a:ext cx="249459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445" r="-2445" b="-360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圆角矩形 4"/>
              <p:cNvSpPr/>
              <p:nvPr/>
            </p:nvSpPr>
            <p:spPr>
              <a:xfrm rot="5400000">
                <a:off x="3317755" y="611607"/>
                <a:ext cx="1068321" cy="776277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acc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" name="圆角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317755" y="611607"/>
                <a:ext cx="1068321" cy="776277"/>
              </a:xfrm>
              <a:prstGeom prst="roundRect">
                <a:avLst/>
              </a:prstGeom>
              <a:blipFill rotWithShape="0">
                <a:blip r:embed="rId4" cstate="print"/>
                <a:stretch>
                  <a:fillRect l="-188722" t="-33702" r="-136090" b="-73481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/>
          <p:cNvCxnSpPr>
            <a:stCxn id="5" idx="3"/>
            <a:endCxn id="4" idx="0"/>
          </p:cNvCxnSpPr>
          <p:nvPr/>
        </p:nvCxnSpPr>
        <p:spPr>
          <a:xfrm flipH="1">
            <a:off x="3491880" y="1533906"/>
            <a:ext cx="360035" cy="5078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 rot="5400000">
            <a:off x="5985933" y="40056"/>
            <a:ext cx="1068949" cy="1222102"/>
          </a:xfrm>
          <a:prstGeom prst="round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标注 7"/>
          <p:cNvSpPr/>
          <p:nvPr/>
        </p:nvSpPr>
        <p:spPr>
          <a:xfrm>
            <a:off x="4431423" y="999746"/>
            <a:ext cx="822648" cy="612648"/>
          </a:xfrm>
          <a:prstGeom prst="wedgeRoundRectCallout">
            <a:avLst>
              <a:gd name="adj1" fmla="val 126151"/>
              <a:gd name="adj2" fmla="val -40112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上三角阵</a:t>
            </a:r>
            <a:endParaRPr lang="zh-CN" altLang="en-US" dirty="0"/>
          </a:p>
        </p:txBody>
      </p:sp>
      <p:grpSp>
        <p:nvGrpSpPr>
          <p:cNvPr id="9" name="组合 9"/>
          <p:cNvGrpSpPr>
            <a:grpSpLocks/>
          </p:cNvGrpSpPr>
          <p:nvPr/>
        </p:nvGrpSpPr>
        <p:grpSpPr bwMode="auto">
          <a:xfrm>
            <a:off x="479012" y="2538590"/>
            <a:ext cx="6025735" cy="1599615"/>
            <a:chOff x="1389330" y="1604221"/>
            <a:chExt cx="6826008" cy="1687701"/>
          </a:xfrm>
          <a:noFill/>
        </p:grpSpPr>
        <p:sp>
          <p:nvSpPr>
            <p:cNvPr id="10" name="圆角矩形 9"/>
            <p:cNvSpPr/>
            <p:nvPr/>
          </p:nvSpPr>
          <p:spPr>
            <a:xfrm>
              <a:off x="1389330" y="1922232"/>
              <a:ext cx="6826008" cy="1369690"/>
            </a:xfrm>
            <a:prstGeom prst="roundRect">
              <a:avLst/>
            </a:prstGeom>
            <a:grp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/>
            </a:p>
          </p:txBody>
        </p:sp>
        <p:sp>
          <p:nvSpPr>
            <p:cNvPr id="11" name="流程图: 终止 10"/>
            <p:cNvSpPr/>
            <p:nvPr/>
          </p:nvSpPr>
          <p:spPr>
            <a:xfrm>
              <a:off x="1697416" y="1604221"/>
              <a:ext cx="1928825" cy="435825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</a:rPr>
                <a:t>定理</a:t>
              </a:r>
              <a:r>
                <a:rPr lang="zh-CN" altLang="en-US" sz="2400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3-3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TextBox 14"/>
          <p:cNvSpPr txBox="1">
            <a:spLocks noChangeArrowheads="1"/>
          </p:cNvSpPr>
          <p:nvPr/>
        </p:nvSpPr>
        <p:spPr bwMode="auto">
          <a:xfrm>
            <a:off x="5574349" y="1598343"/>
            <a:ext cx="1463988" cy="461665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Cambria" panose="02040503050406030204" pitchFamily="18" charset="0"/>
                <a:ea typeface="华文楷体" panose="02010600040101010101" pitchFamily="2" charset="-122"/>
              </a:rPr>
              <a:t>    </a:t>
            </a:r>
            <a:r>
              <a:rPr lang="zh-CN" altLang="en-US" sz="24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可逆阵</a:t>
            </a:r>
            <a:endParaRPr lang="en-US" altLang="zh-CN" sz="24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13" name="右大括号 12"/>
          <p:cNvSpPr/>
          <p:nvPr/>
        </p:nvSpPr>
        <p:spPr>
          <a:xfrm rot="16200000">
            <a:off x="5680513" y="1424655"/>
            <a:ext cx="250567" cy="1421754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6660232" y="2991067"/>
            <a:ext cx="1225136" cy="680240"/>
            <a:chOff x="5692105" y="3822021"/>
            <a:chExt cx="1225136" cy="680240"/>
          </a:xfrm>
        </p:grpSpPr>
        <p:grpSp>
          <p:nvGrpSpPr>
            <p:cNvPr id="15" name="组合 14"/>
            <p:cNvGrpSpPr/>
            <p:nvPr/>
          </p:nvGrpSpPr>
          <p:grpSpPr>
            <a:xfrm>
              <a:off x="5724128" y="3822021"/>
              <a:ext cx="1193113" cy="376471"/>
              <a:chOff x="1796292" y="3767307"/>
              <a:chExt cx="2119047" cy="494621"/>
            </a:xfrm>
          </p:grpSpPr>
          <p:cxnSp>
            <p:nvCxnSpPr>
              <p:cNvPr id="17" name="直接连接符 16"/>
              <p:cNvCxnSpPr/>
              <p:nvPr/>
            </p:nvCxnSpPr>
            <p:spPr>
              <a:xfrm flipV="1">
                <a:off x="2076060" y="4254374"/>
                <a:ext cx="1572714" cy="7554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1796292" y="3767307"/>
                    <a:ext cx="2119047" cy="40436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dirty="0">
                      <a:latin typeface="+mn-ea"/>
                      <a:ea typeface="+mn-ea"/>
                    </a:endParaRPr>
                  </a:p>
                </p:txBody>
              </p:sp>
            </mc:Choice>
            <mc:Fallback xmlns="">
              <p:sp>
                <p:nvSpPr>
                  <p:cNvPr id="18" name="文本框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6292" y="3767307"/>
                    <a:ext cx="2119047" cy="404368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16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5692105" y="4194484"/>
                  <a:ext cx="1193113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2105" y="4194484"/>
                  <a:ext cx="1193113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矩形 18"/>
          <p:cNvSpPr/>
          <p:nvPr/>
        </p:nvSpPr>
        <p:spPr>
          <a:xfrm>
            <a:off x="3025672" y="4973296"/>
            <a:ext cx="232878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2274317" y="3294375"/>
                <a:ext cx="211628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400" dirty="0">
                          <a:latin typeface="+mn-ea"/>
                          <a:ea typeface="+mn-ea"/>
                        </a:rPr>
                        <m:t>初等变换求逆</m:t>
                      </m:r>
                    </m:oMath>
                  </m:oMathPara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317" y="3294375"/>
                <a:ext cx="2116285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4331036" y="3321242"/>
                <a:ext cx="10234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400" i="1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036" y="3321242"/>
                <a:ext cx="1023422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5357" r="-5952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571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3" grpId="1" animBg="1"/>
      <p:bldP spid="4" grpId="0" animBg="1"/>
      <p:bldP spid="5" grpId="0" animBg="1"/>
      <p:bldP spid="7" grpId="0" animBg="1"/>
      <p:bldP spid="7" grpId="1" animBg="1"/>
      <p:bldP spid="8" grpId="0" animBg="1"/>
      <p:bldP spid="8" grpId="1" animBg="1"/>
      <p:bldP spid="12" grpId="0"/>
      <p:bldP spid="13" grpId="0" animBg="1"/>
      <p:bldP spid="1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4252119" y="134525"/>
            <a:ext cx="457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图片素材</a:t>
            </a:r>
            <a:endParaRPr lang="zh-CN" altLang="en-US" sz="2400" dirty="0"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9" y="4600864"/>
            <a:ext cx="1948061" cy="220486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056" y="4677000"/>
            <a:ext cx="2975372" cy="212395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36" y="2289136"/>
            <a:ext cx="2525266" cy="168687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27625"/>
            <a:ext cx="2384575" cy="24208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543158"/>
            <a:ext cx="1685967" cy="169590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542" y="3997195"/>
            <a:ext cx="2305589" cy="2881986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512" y="1763767"/>
            <a:ext cx="1210975" cy="1210975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7603317" y="-3820"/>
            <a:ext cx="1540683" cy="2341427"/>
            <a:chOff x="7154379" y="943557"/>
            <a:chExt cx="1540683" cy="2341427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4379" y="943557"/>
              <a:ext cx="1540683" cy="2276872"/>
            </a:xfrm>
            <a:prstGeom prst="rect">
              <a:avLst/>
            </a:prstGeom>
          </p:spPr>
        </p:pic>
        <p:sp>
          <p:nvSpPr>
            <p:cNvPr id="17" name="圆角矩形 16"/>
            <p:cNvSpPr/>
            <p:nvPr/>
          </p:nvSpPr>
          <p:spPr>
            <a:xfrm>
              <a:off x="7154379" y="3068960"/>
              <a:ext cx="585973" cy="21602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31" y="394833"/>
            <a:ext cx="2055997" cy="1844229"/>
          </a:xfrm>
          <a:prstGeom prst="rect">
            <a:avLst/>
          </a:prstGeom>
        </p:spPr>
      </p:pic>
      <p:pic>
        <p:nvPicPr>
          <p:cNvPr id="14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54122" y="2398168"/>
            <a:ext cx="2643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4"/>
          <p:cNvSpPr txBox="1">
            <a:spLocks noChangeArrowheads="1"/>
          </p:cNvSpPr>
          <p:nvPr/>
        </p:nvSpPr>
        <p:spPr bwMode="auto">
          <a:xfrm>
            <a:off x="7318696" y="2900715"/>
            <a:ext cx="1542405" cy="461665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Cambria" panose="02040503050406030204" pitchFamily="18" charset="0"/>
                <a:ea typeface="华文楷体" panose="02010600040101010101" pitchFamily="2" charset="-122"/>
              </a:rPr>
              <a:t>    </a:t>
            </a:r>
            <a:r>
              <a:rPr lang="zh-CN" alt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注意：</a:t>
            </a:r>
            <a:endParaRPr lang="en-US" altLang="zh-CN" sz="24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pic>
        <p:nvPicPr>
          <p:cNvPr id="20" name="Picture 3" descr="C:\Documents and Settings\bdong\Local Settings\Temporary Internet Files\Content.IE5\KE7VZXOH\MC900433883[1]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837" y="2368030"/>
            <a:ext cx="1130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406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1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>
            <a:off x="1602324" y="4717392"/>
            <a:ext cx="4203472" cy="8718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 rot="5400000">
            <a:off x="2049917" y="262451"/>
            <a:ext cx="1068321" cy="14967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圆角矩形标注 2"/>
              <p:cNvSpPr/>
              <p:nvPr/>
            </p:nvSpPr>
            <p:spPr>
              <a:xfrm>
                <a:off x="435636" y="1543758"/>
                <a:ext cx="746711" cy="612648"/>
              </a:xfrm>
              <a:prstGeom prst="wedgeRoundRectCallout">
                <a:avLst>
                  <a:gd name="adj1" fmla="val 145834"/>
                  <a:gd name="adj2" fmla="val -61878"/>
                  <a:gd name="adj3" fmla="val 1666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rgbClr val="FF0000"/>
                    </a:solidFill>
                  </a:rPr>
                  <a:t>变换为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endParaRPr lang="zh-CN" altLang="en-US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圆角矩形标注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36" y="1543758"/>
                <a:ext cx="746711" cy="612648"/>
              </a:xfrm>
              <a:prstGeom prst="wedgeRoundRectCallout">
                <a:avLst>
                  <a:gd name="adj1" fmla="val 145834"/>
                  <a:gd name="adj2" fmla="val -61878"/>
                  <a:gd name="adj3" fmla="val 16667"/>
                </a:avLst>
              </a:prstGeom>
              <a:blipFill rotWithShape="0">
                <a:blip r:embed="rId2"/>
                <a:stretch>
                  <a:fillRect b="-14655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244583" y="2041792"/>
                <a:ext cx="24945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𝑋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400" dirty="0">
                              <a:ea typeface="华文楷体" panose="02010600040101010101" pitchFamily="2" charset="-122"/>
                            </a:rPr>
                            <m:t>(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−2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𝐸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583" y="2041792"/>
                <a:ext cx="249459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445" r="-2445" b="-360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圆角矩形 4"/>
              <p:cNvSpPr/>
              <p:nvPr/>
            </p:nvSpPr>
            <p:spPr>
              <a:xfrm rot="5400000">
                <a:off x="3317755" y="611607"/>
                <a:ext cx="1068321" cy="776277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acc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" name="圆角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317755" y="611607"/>
                <a:ext cx="1068321" cy="776277"/>
              </a:xfrm>
              <a:prstGeom prst="roundRect">
                <a:avLst/>
              </a:prstGeom>
              <a:blipFill rotWithShape="0">
                <a:blip r:embed="rId4" cstate="print"/>
                <a:stretch>
                  <a:fillRect l="-188722" t="-33702" r="-136090" b="-73481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/>
          <p:cNvCxnSpPr>
            <a:stCxn id="5" idx="3"/>
            <a:endCxn id="4" idx="0"/>
          </p:cNvCxnSpPr>
          <p:nvPr/>
        </p:nvCxnSpPr>
        <p:spPr>
          <a:xfrm flipH="1">
            <a:off x="3491880" y="1533906"/>
            <a:ext cx="360035" cy="5078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 rot="5400000">
            <a:off x="5985933" y="40056"/>
            <a:ext cx="1068949" cy="1222102"/>
          </a:xfrm>
          <a:prstGeom prst="round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标注 7"/>
          <p:cNvSpPr/>
          <p:nvPr/>
        </p:nvSpPr>
        <p:spPr>
          <a:xfrm>
            <a:off x="4431423" y="999746"/>
            <a:ext cx="822648" cy="612648"/>
          </a:xfrm>
          <a:prstGeom prst="wedgeRoundRectCallout">
            <a:avLst>
              <a:gd name="adj1" fmla="val 126151"/>
              <a:gd name="adj2" fmla="val -40112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上三角阵</a:t>
            </a:r>
            <a:endParaRPr lang="zh-CN" altLang="en-US" dirty="0"/>
          </a:p>
        </p:txBody>
      </p:sp>
      <p:grpSp>
        <p:nvGrpSpPr>
          <p:cNvPr id="9" name="组合 9"/>
          <p:cNvGrpSpPr>
            <a:grpSpLocks/>
          </p:cNvGrpSpPr>
          <p:nvPr/>
        </p:nvGrpSpPr>
        <p:grpSpPr bwMode="auto">
          <a:xfrm>
            <a:off x="479012" y="2538590"/>
            <a:ext cx="6025735" cy="1599615"/>
            <a:chOff x="1389330" y="1604221"/>
            <a:chExt cx="6826008" cy="1687701"/>
          </a:xfrm>
          <a:noFill/>
        </p:grpSpPr>
        <p:sp>
          <p:nvSpPr>
            <p:cNvPr id="10" name="圆角矩形 9"/>
            <p:cNvSpPr/>
            <p:nvPr/>
          </p:nvSpPr>
          <p:spPr>
            <a:xfrm>
              <a:off x="1389330" y="1922232"/>
              <a:ext cx="6826008" cy="1369690"/>
            </a:xfrm>
            <a:prstGeom prst="round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/>
            </a:p>
          </p:txBody>
        </p:sp>
        <p:sp>
          <p:nvSpPr>
            <p:cNvPr id="11" name="流程图: 终止 10"/>
            <p:cNvSpPr/>
            <p:nvPr/>
          </p:nvSpPr>
          <p:spPr>
            <a:xfrm>
              <a:off x="1697416" y="1604221"/>
              <a:ext cx="1928825" cy="435825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</a:rPr>
                <a:t>定理</a:t>
              </a:r>
              <a:r>
                <a:rPr lang="zh-CN" altLang="en-US" sz="2400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3-3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TextBox 14"/>
          <p:cNvSpPr txBox="1">
            <a:spLocks noChangeArrowheads="1"/>
          </p:cNvSpPr>
          <p:nvPr/>
        </p:nvSpPr>
        <p:spPr bwMode="auto">
          <a:xfrm>
            <a:off x="5574349" y="1598343"/>
            <a:ext cx="1463988" cy="461665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Cambria" panose="02040503050406030204" pitchFamily="18" charset="0"/>
                <a:ea typeface="华文楷体" panose="02010600040101010101" pitchFamily="2" charset="-122"/>
              </a:rPr>
              <a:t>    </a:t>
            </a:r>
            <a:r>
              <a:rPr lang="zh-CN" altLang="en-US" sz="24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可逆阵</a:t>
            </a:r>
            <a:endParaRPr lang="en-US" altLang="zh-CN" sz="24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13" name="右大括号 12"/>
          <p:cNvSpPr/>
          <p:nvPr/>
        </p:nvSpPr>
        <p:spPr>
          <a:xfrm rot="16200000">
            <a:off x="5680513" y="1424655"/>
            <a:ext cx="250567" cy="1421754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6660232" y="2991067"/>
            <a:ext cx="1225136" cy="680240"/>
            <a:chOff x="5692105" y="3822021"/>
            <a:chExt cx="1225136" cy="680240"/>
          </a:xfrm>
        </p:grpSpPr>
        <p:grpSp>
          <p:nvGrpSpPr>
            <p:cNvPr id="15" name="组合 14"/>
            <p:cNvGrpSpPr/>
            <p:nvPr/>
          </p:nvGrpSpPr>
          <p:grpSpPr>
            <a:xfrm>
              <a:off x="5724128" y="3822021"/>
              <a:ext cx="1193113" cy="376471"/>
              <a:chOff x="1796292" y="3767307"/>
              <a:chExt cx="2119047" cy="494621"/>
            </a:xfrm>
          </p:grpSpPr>
          <p:cxnSp>
            <p:nvCxnSpPr>
              <p:cNvPr id="17" name="直接连接符 16"/>
              <p:cNvCxnSpPr/>
              <p:nvPr/>
            </p:nvCxnSpPr>
            <p:spPr>
              <a:xfrm flipV="1">
                <a:off x="2076060" y="4254374"/>
                <a:ext cx="1572714" cy="7554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1796292" y="3767307"/>
                    <a:ext cx="2119047" cy="40436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dirty="0">
                      <a:latin typeface="+mn-ea"/>
                      <a:ea typeface="+mn-ea"/>
                    </a:endParaRPr>
                  </a:p>
                </p:txBody>
              </p:sp>
            </mc:Choice>
            <mc:Fallback xmlns="">
              <p:sp>
                <p:nvSpPr>
                  <p:cNvPr id="18" name="文本框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6292" y="3767307"/>
                    <a:ext cx="2119047" cy="404368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16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5692105" y="4194484"/>
                  <a:ext cx="1193113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2105" y="4194484"/>
                  <a:ext cx="1193113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矩形 18"/>
          <p:cNvSpPr/>
          <p:nvPr/>
        </p:nvSpPr>
        <p:spPr>
          <a:xfrm>
            <a:off x="2244583" y="4941168"/>
            <a:ext cx="455209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2274317" y="3294375"/>
                <a:ext cx="211628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400" dirty="0">
                          <a:latin typeface="+mn-ea"/>
                          <a:ea typeface="+mn-ea"/>
                        </a:rPr>
                        <m:t>初等变换求逆</m:t>
                      </m:r>
                    </m:oMath>
                  </m:oMathPara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317" y="3294375"/>
                <a:ext cx="2116285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4331036" y="3321242"/>
                <a:ext cx="10234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400" i="1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036" y="3321242"/>
                <a:ext cx="1023422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5357" r="-5952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287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3" grpId="1" animBg="1"/>
      <p:bldP spid="4" grpId="0" animBg="1"/>
      <p:bldP spid="5" grpId="0" animBg="1"/>
      <p:bldP spid="7" grpId="0" animBg="1"/>
      <p:bldP spid="7" grpId="1" animBg="1"/>
      <p:bldP spid="8" grpId="0" animBg="1"/>
      <p:bldP spid="8" grpId="1" animBg="1"/>
      <p:bldP spid="12" grpId="0"/>
      <p:bldP spid="13" grpId="0" animBg="1"/>
      <p:bldP spid="1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4252119" y="134525"/>
            <a:ext cx="457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图片素材</a:t>
            </a:r>
            <a:endParaRPr lang="zh-CN" altLang="en-US" sz="2400" dirty="0"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9" y="4600864"/>
            <a:ext cx="1948061" cy="220486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056" y="4677000"/>
            <a:ext cx="2975372" cy="212395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36" y="2289136"/>
            <a:ext cx="2525266" cy="168687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27625"/>
            <a:ext cx="2384575" cy="24208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437" y="539034"/>
            <a:ext cx="1685967" cy="169590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542" y="3997195"/>
            <a:ext cx="2305589" cy="2881986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512" y="1763767"/>
            <a:ext cx="1210975" cy="1210975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7603317" y="-3820"/>
            <a:ext cx="1540683" cy="2341427"/>
            <a:chOff x="7154379" y="943557"/>
            <a:chExt cx="1540683" cy="2341427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4379" y="943557"/>
              <a:ext cx="1540683" cy="2276872"/>
            </a:xfrm>
            <a:prstGeom prst="rect">
              <a:avLst/>
            </a:prstGeom>
          </p:spPr>
        </p:pic>
        <p:sp>
          <p:nvSpPr>
            <p:cNvPr id="17" name="圆角矩形 16"/>
            <p:cNvSpPr/>
            <p:nvPr/>
          </p:nvSpPr>
          <p:spPr>
            <a:xfrm>
              <a:off x="7154379" y="3068960"/>
              <a:ext cx="585973" cy="21602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31" y="394833"/>
            <a:ext cx="2055997" cy="1844229"/>
          </a:xfrm>
          <a:prstGeom prst="rect">
            <a:avLst/>
          </a:prstGeom>
        </p:spPr>
      </p:pic>
      <p:pic>
        <p:nvPicPr>
          <p:cNvPr id="14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54122" y="2398168"/>
            <a:ext cx="2643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4"/>
          <p:cNvSpPr txBox="1">
            <a:spLocks noChangeArrowheads="1"/>
          </p:cNvSpPr>
          <p:nvPr/>
        </p:nvSpPr>
        <p:spPr bwMode="auto">
          <a:xfrm>
            <a:off x="7318696" y="2900715"/>
            <a:ext cx="1542405" cy="461665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Cambria" panose="02040503050406030204" pitchFamily="18" charset="0"/>
                <a:ea typeface="华文楷体" panose="02010600040101010101" pitchFamily="2" charset="-122"/>
              </a:rPr>
              <a:t>    </a:t>
            </a:r>
            <a:r>
              <a:rPr lang="zh-CN" alt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注意：</a:t>
            </a:r>
            <a:endParaRPr lang="en-US" altLang="zh-CN" sz="24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pic>
        <p:nvPicPr>
          <p:cNvPr id="20" name="Picture 3" descr="C:\Documents and Settings\bdong\Local Settings\Temporary Internet Files\Content.IE5\KE7VZXOH\MC900433883[1]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837" y="2368030"/>
            <a:ext cx="1130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19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4.2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数量积、向量积和混合积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5418658"/>
                  </p:ext>
                </p:extLst>
              </p:nvPr>
            </p:nvGraphicFramePr>
            <p:xfrm>
              <a:off x="1524000" y="1397000"/>
              <a:ext cx="6576393" cy="32619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2131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2192131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2192131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</a:tblGrid>
                  <a:tr h="1232024">
                    <a:tc>
                      <a:txBody>
                        <a:bodyPr/>
                        <a:lstStyle/>
                        <a:p>
                          <a:r>
                            <a:rPr lang="zh-CN" altLang="en-US" b="1" i="0" dirty="0" smtClean="0">
                              <a:latin typeface="+mn-lt"/>
                            </a:rPr>
                            <a:t>向量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acc>
                              <m:r>
                                <m:rPr>
                                  <m:nor/>
                                </m:rPr>
                                <a:rPr lang="en-US" altLang="zh-CN" dirty="0" smtClean="0"/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altLang="zh-CN" b="1" dirty="0" smtClean="0"/>
                                <m:t>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</m:acc>
                            </m:oMath>
                          </a14:m>
                          <a:r>
                            <a:rPr lang="zh-CN" altLang="en-US" dirty="0" smtClean="0"/>
                            <a:t>平行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b="1" i="0" dirty="0" smtClean="0">
                              <a:latin typeface="+mn-lt"/>
                            </a:rPr>
                            <a:t>向量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acc>
                              <m:r>
                                <m:rPr>
                                  <m:nor/>
                                </m:rPr>
                                <a:rPr lang="en-US" altLang="zh-CN" dirty="0" smtClean="0"/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altLang="zh-CN" b="1" dirty="0" smtClean="0"/>
                                <m:t>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</m:acc>
                            </m:oMath>
                          </a14:m>
                          <a:r>
                            <a:rPr lang="zh-CN" altLang="en-US" dirty="0" smtClean="0"/>
                            <a:t>垂直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b="1" i="0" dirty="0" smtClean="0">
                              <a:latin typeface="+mn-lt"/>
                            </a:rPr>
                            <a:t>向量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acc>
                              <m:r>
                                <m:rPr>
                                  <m:nor/>
                                </m:rPr>
                                <a:rPr lang="en-US" altLang="zh-CN" dirty="0" smtClean="0"/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altLang="zh-CN" b="1" dirty="0" smtClean="0"/>
                                <m:t>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</m:acc>
                              <m:r>
                                <m:rPr>
                                  <m:nor/>
                                </m:rPr>
                                <a:rPr lang="en-US" altLang="zh-CN" dirty="0" smtClean="0"/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altLang="zh-CN" b="1" dirty="0" smtClean="0"/>
                                <m:t>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</m:acc>
                            </m:oMath>
                          </a14:m>
                          <a:r>
                            <a:rPr lang="zh-CN" altLang="en-US" dirty="0" smtClean="0"/>
                            <a:t>共面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1232024">
                    <a:tc>
                      <a:txBody>
                        <a:bodyPr/>
                        <a:lstStyle/>
                        <a:p>
                          <a:pPr marL="342900" indent="-342900">
                            <a:buAutoNum type="arabicPeriod"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acc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</m:acc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endParaRPr lang="en-US" altLang="zh-CN" dirty="0" smtClean="0"/>
                        </a:p>
                        <a:p>
                          <a:pPr marL="342900" marR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AutoNum type="arabicPeriod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acc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  <m:r>
                                <m:rPr>
                                  <m:nor/>
                                </m:rPr>
                                <a:rPr lang="en-US" altLang="zh-CN" b="1" dirty="0" smtClean="0"/>
                                <m:t>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zh-CN" dirty="0" smtClean="0"/>
                            <a:t>, </a:t>
                          </a:r>
                          <a:r>
                            <a:rPr lang="zh-CN" altLang="en-US" dirty="0" smtClean="0"/>
                            <a:t>或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acc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altLang="zh-CN" b="1" dirty="0" smtClean="0"/>
                                <m:t>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</m:acc>
                            </m:oMath>
                          </a14:m>
                          <a:endParaRPr lang="en-US" altLang="zh-CN" dirty="0" smtClean="0"/>
                        </a:p>
                        <a:p>
                          <a:pPr marL="342900" marR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AutoNum type="arabicPeriod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endParaRPr lang="zh-CN" altLang="en-US" dirty="0"/>
                        </a:p>
                        <a:p>
                          <a:pPr marL="342900" marR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AutoNum type="arabicPeriod"/>
                            <a:tabLst/>
                            <a:defRPr/>
                          </a:pPr>
                          <a:endParaRPr lang="zh-CN" altLang="en-US" dirty="0"/>
                        </a:p>
                        <a:p>
                          <a:pPr marL="342900" indent="-342900">
                            <a:buAutoNum type="arabicPeriod"/>
                          </a:pP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acc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b="1" dirty="0" smtClean="0"/>
                                  <m:t> 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</m:acc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altLang="zh-CN" dirty="0" smtClean="0"/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acc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</m:acc>
                            </m:oMath>
                          </a14:m>
                          <a:r>
                            <a:rPr lang="zh-CN" altLang="en-US" dirty="0" smtClean="0"/>
                            <a:t>垂直于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acc>
                              <m:r>
                                <m:rPr>
                                  <m:nor/>
                                </m:rPr>
                                <a:rPr lang="en-US" altLang="zh-CN" dirty="0" smtClean="0"/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altLang="zh-CN" b="1" dirty="0" smtClean="0"/>
                                <m:t>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</m:acc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1" dirty="0" smtClean="0"/>
                            <a:t>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acc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altLang="zh-CN" b="1" dirty="0" smtClean="0"/>
                                <m:t>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</m:acc>
                              <m:r>
                                <m:rPr>
                                  <m:nor/>
                                </m:rPr>
                                <a:rPr lang="en-US" altLang="zh-CN" dirty="0" smtClean="0"/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altLang="zh-CN" b="1" dirty="0" smtClean="0"/>
                                <m:t>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</m:acc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endParaRPr lang="en-US" altLang="zh-CN" dirty="0" smtClean="0"/>
                        </a:p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1005418658"/>
                  </p:ext>
                </p:extLst>
              </p:nvPr>
            </p:nvGraphicFramePr>
            <p:xfrm>
              <a:off x="1524000" y="1397000"/>
              <a:ext cx="6576393" cy="32619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2131"/>
                    <a:gridCol w="2192131"/>
                    <a:gridCol w="2192131"/>
                  </a:tblGrid>
                  <a:tr h="123202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56" t="-495" r="-200833" b="-1663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836" t="-495" r="-101393" b="-1663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278" t="-495" r="-1111" b="-166337"/>
                          </a:stretch>
                        </a:blipFill>
                      </a:tcPr>
                    </a:tc>
                  </a:tr>
                  <a:tr h="202996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56" t="-60778" r="-200833" b="-5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836" t="-60778" r="-101393" b="-5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278" t="-60778" r="-1111" b="-59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1250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5.2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259632" y="710334"/>
            <a:ext cx="153888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400" b="1" i="0" dirty="0" smtClean="0">
                <a:solidFill>
                  <a:srgbClr val="FF0000"/>
                </a:solidFill>
                <a:latin typeface="+mj-lt"/>
                <a:ea typeface="+mn-ea"/>
              </a:rPr>
              <a:t>定义</a:t>
            </a:r>
            <a:r>
              <a:rPr lang="zh-CN" altLang="en-US" sz="24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+mn-ea"/>
              </a:rPr>
              <a:t>解读：</a:t>
            </a:r>
            <a:endParaRPr lang="zh-CN" altLang="en-US" sz="2400" b="1" dirty="0">
              <a:solidFill>
                <a:srgbClr val="FF0000"/>
              </a:solidFill>
              <a:latin typeface="Cambria Math" panose="02040503050406030204" pitchFamily="18" charset="0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139153" y="1185147"/>
                <a:ext cx="216213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</a:rPr>
                      <m:t>⇔</m:t>
                    </m:r>
                  </m:oMath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153" y="1185147"/>
                <a:ext cx="2162131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3944" t="-3947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3197251" y="1206380"/>
                <a:ext cx="341343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1.   </m:t>
                    </m:r>
                    <m:r>
                      <a:rPr lang="en-US" altLang="zh-CN" sz="2400" b="0" i="1" dirty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zh-CN" alt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存在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  <a:ea typeface="+mn-ea"/>
                  </a:rPr>
                  <a:t>阶子阵非奇异</a:t>
                </a: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251" y="1206380"/>
                <a:ext cx="3413435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357" t="-9211" r="-196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3197250" y="1668045"/>
                <a:ext cx="487165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𝟐</m:t>
                    </m:r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.   </m:t>
                    </m:r>
                    <m:r>
                      <a:rPr lang="en-US" altLang="zh-CN" sz="2400" b="0" i="1" dirty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的</m:t>
                    </m:r>
                  </m:oMath>
                </a14:m>
                <a:r>
                  <a:rPr lang="zh-CN" altLang="en-US" sz="2400" b="1" i="0" dirty="0" smtClean="0">
                    <a:solidFill>
                      <a:srgbClr val="FF0000"/>
                    </a:solidFill>
                    <a:latin typeface="+mj-lt"/>
                    <a:ea typeface="+mn-ea"/>
                  </a:rPr>
                  <a:t>任意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𝒓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</m:oMath>
                </a14:m>
                <a:r>
                  <a:rPr lang="en-US" altLang="zh-CN" sz="24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+mn-ea"/>
                  </a:rPr>
                  <a:t>1 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阶</a:t>
                </a:r>
                <a:r>
                  <a:rPr lang="zh-CN" altLang="en-US" sz="2400" dirty="0">
                    <a:latin typeface="Cambria Math" panose="02040503050406030204" pitchFamily="18" charset="0"/>
                    <a:ea typeface="+mn-ea"/>
                  </a:rPr>
                  <a:t>子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阵都是奇异的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250" y="1668045"/>
                <a:ext cx="4871655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250" t="-13333" r="-1375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4535208" y="2065006"/>
                <a:ext cx="29753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即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</m:oMath>
                </a14:m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1 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阶子式为零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)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208" y="2065006"/>
                <a:ext cx="2975302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1844" t="-13333" r="-2254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1952038" y="3042154"/>
                <a:ext cx="49746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zh-CN" altLang="en-US" sz="2400" b="0" i="0" dirty="0" smtClean="0">
                    <a:solidFill>
                      <a:srgbClr val="FF0000"/>
                    </a:solidFill>
                    <a:latin typeface="+mj-lt"/>
                    <a:ea typeface="+mn-ea"/>
                  </a:rPr>
                  <a:t>注意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：任意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≥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+1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阶子阵奇异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038" y="3042154"/>
                <a:ext cx="4974632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1593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3" descr="C:\Documents and Settings\bdong\Local Settings\Temporary Internet Files\Content.IE5\KE7VZXOH\MC900433883[1]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564904"/>
            <a:ext cx="1130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455" y="5085184"/>
            <a:ext cx="2525266" cy="16868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2411760" y="3660415"/>
                <a:ext cx="2487961" cy="15493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  <m:t>|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+mn-ea"/>
                        </a:rPr>
                        <m:t>|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𝑖𝑗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𝑘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zh-CN" sz="2400" b="0" dirty="0" smtClean="0">
                  <a:latin typeface="Cambria Math" panose="02040503050406030204" pitchFamily="18" charset="0"/>
                  <a:ea typeface="+mn-ea"/>
                </a:endParaRPr>
              </a:p>
              <a:p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3660415"/>
                <a:ext cx="2487961" cy="154939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圆角矩形 22"/>
          <p:cNvSpPr/>
          <p:nvPr/>
        </p:nvSpPr>
        <p:spPr>
          <a:xfrm rot="5400000">
            <a:off x="2638631" y="4080464"/>
            <a:ext cx="462680" cy="34035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圆角矩形标注 23"/>
              <p:cNvSpPr/>
              <p:nvPr/>
            </p:nvSpPr>
            <p:spPr>
              <a:xfrm>
                <a:off x="368970" y="4833828"/>
                <a:ext cx="1768406" cy="419364"/>
              </a:xfrm>
              <a:prstGeom prst="wedgeRoundRectCallout">
                <a:avLst>
                  <a:gd name="adj1" fmla="val 88804"/>
                  <a:gd name="adj2" fmla="val -140438"/>
                  <a:gd name="adj3" fmla="val 1666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b="1" dirty="0" smtClean="0">
                    <a:solidFill>
                      <a:srgbClr val="FF0000"/>
                    </a:solidFill>
                  </a:rPr>
                  <a:t>阶子阵</a:t>
                </a:r>
                <a:endParaRPr lang="zh-CN" altLang="en-US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圆角矩形标注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70" y="4833828"/>
                <a:ext cx="1768406" cy="419364"/>
              </a:xfrm>
              <a:prstGeom prst="wedgeRoundRectCallout">
                <a:avLst>
                  <a:gd name="adj1" fmla="val 88804"/>
                  <a:gd name="adj2" fmla="val -140438"/>
                  <a:gd name="adj3" fmla="val 16667"/>
                </a:avLst>
              </a:prstGeom>
              <a:blipFill rotWithShape="0">
                <a:blip r:embed="rId10"/>
                <a:stretch>
                  <a:fillRect b="-7407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圆角矩形 28"/>
          <p:cNvSpPr/>
          <p:nvPr/>
        </p:nvSpPr>
        <p:spPr>
          <a:xfrm rot="5400000">
            <a:off x="4255468" y="3894568"/>
            <a:ext cx="508615" cy="67450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圆角矩形标注 32"/>
              <p:cNvSpPr/>
              <p:nvPr/>
            </p:nvSpPr>
            <p:spPr>
              <a:xfrm>
                <a:off x="4632388" y="4813251"/>
                <a:ext cx="2027843" cy="419364"/>
              </a:xfrm>
              <a:prstGeom prst="wedgeRoundRectCallout">
                <a:avLst>
                  <a:gd name="adj1" fmla="val -57953"/>
                  <a:gd name="adj2" fmla="val -129215"/>
                  <a:gd name="adj3" fmla="val 1666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b="1" dirty="0" smtClean="0">
                    <a:solidFill>
                      <a:srgbClr val="FF0000"/>
                    </a:solidFill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b="1" dirty="0" smtClean="0">
                    <a:solidFill>
                      <a:srgbClr val="FF0000"/>
                    </a:solidFill>
                  </a:rPr>
                  <a:t>阶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子式</a:t>
                </a:r>
                <a:endParaRPr lang="zh-CN" altLang="en-US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圆角矩形标注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388" y="4813251"/>
                <a:ext cx="2027843" cy="419364"/>
              </a:xfrm>
              <a:prstGeom prst="wedgeRoundRectCallout">
                <a:avLst>
                  <a:gd name="adj1" fmla="val -57953"/>
                  <a:gd name="adj2" fmla="val -129215"/>
                  <a:gd name="adj3" fmla="val 16667"/>
                </a:avLst>
              </a:prstGeom>
              <a:blipFill rotWithShape="0">
                <a:blip r:embed="rId11"/>
                <a:stretch>
                  <a:fillRect b="-8800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878730" y="5498971"/>
                <a:ext cx="23185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 smtClean="0">
                    <a:ea typeface="+mn-ea"/>
                  </a:rPr>
                  <a:t>任意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+mn-ea"/>
                      </a:rPr>
                      <m:t>𝒓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</m:oMath>
                </a14:m>
                <a:r>
                  <a:rPr lang="en-US" altLang="zh-CN" b="1" dirty="0" smtClean="0">
                    <a:latin typeface="Cambria Math" panose="02040503050406030204" pitchFamily="18" charset="0"/>
                    <a:ea typeface="+mn-ea"/>
                  </a:rPr>
                  <a:t>1 </a:t>
                </a:r>
                <a:r>
                  <a:rPr lang="zh-CN" altLang="en-US" b="1" dirty="0" smtClean="0">
                    <a:latin typeface="Cambria Math" panose="02040503050406030204" pitchFamily="18" charset="0"/>
                    <a:ea typeface="+mn-ea"/>
                  </a:rPr>
                  <a:t>阶子式为零</a:t>
                </a:r>
                <a:endParaRPr lang="zh-CN" altLang="en-US" b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730" y="5498971"/>
                <a:ext cx="2318520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2105" t="-11475" r="-2632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右箭头 5"/>
          <p:cNvSpPr/>
          <p:nvPr/>
        </p:nvSpPr>
        <p:spPr>
          <a:xfrm>
            <a:off x="3146982" y="5585098"/>
            <a:ext cx="504056" cy="1970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3570355" y="5498971"/>
                <a:ext cx="23185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 smtClean="0">
                    <a:ea typeface="+mn-ea"/>
                  </a:rPr>
                  <a:t>任意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+mn-ea"/>
                      </a:rPr>
                      <m:t>𝒓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</m:oMath>
                </a14:m>
                <a:r>
                  <a:rPr lang="en-US" altLang="zh-CN" b="1" dirty="0" smtClean="0">
                    <a:latin typeface="Cambria Math" panose="02040503050406030204" pitchFamily="18" charset="0"/>
                    <a:ea typeface="+mn-ea"/>
                  </a:rPr>
                  <a:t>2 </a:t>
                </a:r>
                <a:r>
                  <a:rPr lang="zh-CN" altLang="en-US" b="1" dirty="0" smtClean="0">
                    <a:latin typeface="Cambria Math" panose="02040503050406030204" pitchFamily="18" charset="0"/>
                    <a:ea typeface="+mn-ea"/>
                  </a:rPr>
                  <a:t>阶子式为零</a:t>
                </a:r>
                <a:endParaRPr lang="zh-CN" altLang="en-US" b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355" y="5498971"/>
                <a:ext cx="2318520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2368" t="-11475" r="-2368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右箭头 25"/>
          <p:cNvSpPr/>
          <p:nvPr/>
        </p:nvSpPr>
        <p:spPr>
          <a:xfrm>
            <a:off x="1729377" y="6023370"/>
            <a:ext cx="504056" cy="1970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2366580" y="5900847"/>
                <a:ext cx="668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+mn-ea"/>
                        </a:rPr>
                        <m:t>⋯⋯</m:t>
                      </m:r>
                    </m:oMath>
                  </m:oMathPara>
                </a14:m>
                <a:endParaRPr lang="zh-CN" altLang="en-US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580" y="5900847"/>
                <a:ext cx="668773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3575500" y="5934564"/>
                <a:ext cx="24128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 smtClean="0">
                    <a:ea typeface="+mn-ea"/>
                  </a:rPr>
                  <a:t>任意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+mn-ea"/>
                      </a:rPr>
                      <m:t>𝒏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+mn-ea"/>
                      </a:rPr>
                      <m:t>𝟏</m:t>
                    </m:r>
                  </m:oMath>
                </a14:m>
                <a:r>
                  <a:rPr lang="zh-CN" altLang="en-US" b="1" dirty="0" smtClean="0">
                    <a:latin typeface="Cambria Math" panose="02040503050406030204" pitchFamily="18" charset="0"/>
                    <a:ea typeface="+mn-ea"/>
                  </a:rPr>
                  <a:t>阶子式为零</a:t>
                </a:r>
                <a:endParaRPr lang="zh-CN" altLang="en-US" b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500" y="5934564"/>
                <a:ext cx="2412840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2278" t="-8333" r="-2025"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右箭头 31"/>
          <p:cNvSpPr/>
          <p:nvPr/>
        </p:nvSpPr>
        <p:spPr>
          <a:xfrm>
            <a:off x="1729377" y="6375515"/>
            <a:ext cx="504056" cy="1970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右箭头 36"/>
          <p:cNvSpPr/>
          <p:nvPr/>
        </p:nvSpPr>
        <p:spPr>
          <a:xfrm>
            <a:off x="3157374" y="6037196"/>
            <a:ext cx="504056" cy="1970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2252671" y="6299722"/>
                <a:ext cx="9733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 smtClean="0">
                          <a:latin typeface="Cambria Math" panose="02040503050406030204" pitchFamily="18" charset="0"/>
                          <a:ea typeface="+mn-ea"/>
                        </a:rPr>
                        <m:t>|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  <a:ea typeface="+mn-ea"/>
                        </a:rPr>
                        <m:t>𝑨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  <a:ea typeface="+mn-ea"/>
                        </a:rPr>
                        <m:t>|=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  <a:ea typeface="+mn-ea"/>
                        </a:rPr>
                        <m:t>𝟎</m:t>
                      </m:r>
                    </m:oMath>
                  </m:oMathPara>
                </a14:m>
                <a:endParaRPr lang="zh-CN" altLang="en-US" b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671" y="6299722"/>
                <a:ext cx="973343" cy="369332"/>
              </a:xfrm>
              <a:prstGeom prst="rect">
                <a:avLst/>
              </a:prstGeom>
              <a:blipFill rotWithShape="0">
                <a:blip r:embed="rId1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298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20" grpId="0" animBg="1"/>
      <p:bldP spid="23" grpId="0" animBg="1"/>
      <p:bldP spid="24" grpId="0" animBg="1"/>
      <p:bldP spid="29" grpId="0" animBg="1"/>
      <p:bldP spid="33" grpId="0" animBg="1"/>
      <p:bldP spid="21" grpId="0" animBg="1"/>
      <p:bldP spid="6" grpId="0" animBg="1"/>
      <p:bldP spid="25" grpId="0" animBg="1"/>
      <p:bldP spid="26" grpId="0" animBg="1"/>
      <p:bldP spid="27" grpId="0" animBg="1"/>
      <p:bldP spid="28" grpId="0" animBg="1"/>
      <p:bldP spid="32" grpId="0" animBg="1"/>
      <p:bldP spid="37" grpId="0" animBg="1"/>
      <p:bldP spid="3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415952" y="429632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2"/>
          <p:cNvSpPr txBox="1">
            <a:spLocks noChangeArrowheads="1"/>
          </p:cNvSpPr>
          <p:nvPr/>
        </p:nvSpPr>
        <p:spPr bwMode="auto">
          <a:xfrm>
            <a:off x="4894926" y="79981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1.3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 初等变换与初等阵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1729" y="264640"/>
            <a:ext cx="457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图片素材</a:t>
            </a:r>
            <a:endParaRPr lang="zh-CN" altLang="en-US" sz="2400" dirty="0">
              <a:latin typeface="+mn-ea"/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515" y="287215"/>
            <a:ext cx="5596874" cy="677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983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331640" y="3140968"/>
            <a:ext cx="6696744" cy="114300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 kern="1200" cap="all" spc="100">
                <a:solidFill>
                  <a:srgbClr val="0D0D0D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二</a:t>
            </a:r>
            <a:r>
              <a:rPr lang="zh-CN" alt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求 极 大 无 关 组</a:t>
            </a:r>
          </a:p>
        </p:txBody>
      </p:sp>
    </p:spTree>
    <p:extLst>
      <p:ext uri="{BB962C8B-B14F-4D97-AF65-F5344CB8AC3E}">
        <p14:creationId xmlns:p14="http://schemas.microsoft.com/office/powerpoint/2010/main" val="201400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9"/>
          <p:cNvGrpSpPr>
            <a:grpSpLocks/>
          </p:cNvGrpSpPr>
          <p:nvPr/>
        </p:nvGrpSpPr>
        <p:grpSpPr bwMode="auto">
          <a:xfrm>
            <a:off x="395536" y="1122029"/>
            <a:ext cx="8208912" cy="2952329"/>
            <a:chOff x="444801" y="1597875"/>
            <a:chExt cx="7440588" cy="2613744"/>
          </a:xfrm>
          <a:noFill/>
        </p:grpSpPr>
        <p:sp>
          <p:nvSpPr>
            <p:cNvPr id="24" name="圆角矩形 23"/>
            <p:cNvSpPr/>
            <p:nvPr/>
          </p:nvSpPr>
          <p:spPr>
            <a:xfrm>
              <a:off x="444801" y="1971778"/>
              <a:ext cx="7440588" cy="2239841"/>
            </a:xfrm>
            <a:prstGeom prst="round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/>
            </a:p>
          </p:txBody>
        </p:sp>
        <p:sp>
          <p:nvSpPr>
            <p:cNvPr id="25" name="流程图: 终止 24"/>
            <p:cNvSpPr/>
            <p:nvPr/>
          </p:nvSpPr>
          <p:spPr>
            <a:xfrm>
              <a:off x="836411" y="1597875"/>
              <a:ext cx="1773270" cy="541607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</a:rPr>
                <a:t>定义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4-3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735" y="4408234"/>
            <a:ext cx="2384575" cy="24208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826327" y="1971468"/>
                <a:ext cx="74247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在</m:t>
                    </m:r>
                  </m:oMath>
                </a14:m>
                <a:r>
                  <a:rPr lang="zh-CN" altLang="en-US" sz="2400" dirty="0">
                    <a:latin typeface="+mj-lt"/>
                    <a:ea typeface="+mn-ea"/>
                  </a:rPr>
                  <a:t>向量组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𝑉</m:t>
                    </m:r>
                  </m:oMath>
                </a14:m>
                <a:r>
                  <a:rPr lang="zh-CN" altLang="en-US" sz="2400" dirty="0">
                    <a:latin typeface="+mj-lt"/>
                    <a:ea typeface="+mn-ea"/>
                  </a:rPr>
                  <a:t>中，有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</m:oMath>
                </a14:m>
                <a:r>
                  <a:rPr lang="zh-CN" altLang="en-US" sz="2400" dirty="0">
                    <a:latin typeface="+mj-lt"/>
                    <a:ea typeface="+mn-ea"/>
                  </a:rPr>
                  <a:t>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 dirty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400" b="1" dirty="0">
                        <a:latin typeface="Cambria Math" panose="02040503050406030204" pitchFamily="18" charset="0"/>
                        <a:ea typeface="+mn-ea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0" dirty="0" smtClean="0">
                            <a:latin typeface="Cambria Math" panose="02040503050406030204" pitchFamily="18" charset="0"/>
                            <a:ea typeface="+mn-ea"/>
                          </a:rPr>
                          <m:t>𝐫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线性无关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, 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且其中任意</a:t>
                </a:r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327" y="1971468"/>
                <a:ext cx="742478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888" t="-27869" r="-657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796335" y="2596296"/>
                <a:ext cx="77291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+1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个向量线性相关，称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为向量组的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+mn-ea"/>
                  </a:rPr>
                  <a:t>秩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称</m:t>
                    </m:r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endParaRPr lang="zh-CN" altLang="en-US" sz="2400" b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35" y="2596296"/>
                <a:ext cx="772910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025" t="-25000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838372" y="3304406"/>
                <a:ext cx="32637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b="0" i="1" dirty="0" smtClean="0">
                        <a:latin typeface="Cambria Math" panose="02040503050406030204" pitchFamily="18" charset="0"/>
                        <a:ea typeface="+mn-ea"/>
                      </a:rPr>
                      <m:t>为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向量组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𝑉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的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+mn-ea"/>
                  </a:rPr>
                  <a:t>极大无关组</a:t>
                </a:r>
                <a:endParaRPr lang="zh-CN" altLang="en-US" sz="2400" b="1" dirty="0">
                  <a:solidFill>
                    <a:srgbClr val="FF0000"/>
                  </a:solidFill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72" y="3304406"/>
                <a:ext cx="326371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4112" t="-22951" r="-5794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572203" y="396585"/>
                <a:ext cx="129614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回顾</m:t>
                    </m:r>
                  </m:oMath>
                </a14:m>
                <a:r>
                  <a:rPr lang="zh-CN" altLang="en-US" sz="28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+mn-ea"/>
                  </a:rPr>
                  <a:t>：</a:t>
                </a:r>
                <a:endParaRPr lang="zh-CN" altLang="en-US" sz="2800" b="1" dirty="0">
                  <a:solidFill>
                    <a:srgbClr val="FF0000"/>
                  </a:solidFill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03" y="396585"/>
                <a:ext cx="1296143" cy="430887"/>
              </a:xfrm>
              <a:prstGeom prst="rect">
                <a:avLst/>
              </a:prstGeom>
              <a:blipFill rotWithShape="0">
                <a:blip r:embed="rId6"/>
                <a:stretch>
                  <a:fillRect t="-25352" b="-49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4.3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矩阵的秩在向量组中的应用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044935" y="4496696"/>
            <a:ext cx="276998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+mn-ea"/>
              </a:rPr>
              <a:t>极大无关组的判定</a:t>
            </a:r>
            <a:r>
              <a:rPr lang="zh-CN" altLang="en-US" sz="24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+mn-ea"/>
                <a:sym typeface="Wingdings" panose="05000000000000000000" pitchFamily="2" charset="2"/>
              </a:rPr>
              <a:t>：</a:t>
            </a:r>
            <a:endParaRPr lang="zh-CN" altLang="en-US" sz="2400" b="1" dirty="0">
              <a:solidFill>
                <a:srgbClr val="FF0000"/>
              </a:solidFill>
              <a:latin typeface="Cambria Math" panose="02040503050406030204" pitchFamily="18" charset="0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796335" y="5085184"/>
                <a:ext cx="361563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b="1" i="1">
                        <a:latin typeface="Cambria Math" panose="02040503050406030204" pitchFamily="18" charset="0"/>
                        <a:ea typeface="+mn-ea"/>
                      </a:rPr>
                      <m:t>（</m:t>
                    </m:r>
                  </m:oMath>
                </a14:m>
                <a:r>
                  <a:rPr lang="en-US" altLang="zh-CN" sz="2400" b="1" dirty="0" smtClean="0">
                    <a:latin typeface="Cambria Math" panose="02040503050406030204" pitchFamily="18" charset="0"/>
                    <a:ea typeface="+mn-ea"/>
                  </a:rPr>
                  <a:t>1</a:t>
                </a:r>
                <a:r>
                  <a:rPr lang="zh-CN" altLang="en-US" sz="2400" b="1" dirty="0" smtClean="0">
                    <a:latin typeface="Cambria Math" panose="02040503050406030204" pitchFamily="18" charset="0"/>
                    <a:ea typeface="+mn-ea"/>
                  </a:rPr>
                  <a:t>）</a:t>
                </a:r>
                <a:r>
                  <a:rPr lang="zh-CN" altLang="en-US" sz="2400" b="1" dirty="0">
                    <a:latin typeface="Cambria Math" panose="02040503050406030204" pitchFamily="18" charset="0"/>
                    <a:ea typeface="+mn-ea"/>
                  </a:rPr>
                  <a:t>子向量</a:t>
                </a:r>
                <a:r>
                  <a:rPr lang="zh-CN" altLang="en-US" sz="2400" b="1" dirty="0" smtClean="0">
                    <a:latin typeface="Cambria Math" panose="02040503050406030204" pitchFamily="18" charset="0"/>
                    <a:ea typeface="+mn-ea"/>
                  </a:rPr>
                  <a:t>组线性无关</a:t>
                </a:r>
                <a:endParaRPr lang="zh-CN" altLang="en-US" sz="2400" b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35" y="5085184"/>
                <a:ext cx="3615635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4047" t="-27869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796335" y="5673672"/>
                <a:ext cx="429464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b="1" i="1">
                        <a:latin typeface="Cambria Math" panose="02040503050406030204" pitchFamily="18" charset="0"/>
                        <a:ea typeface="+mn-ea"/>
                      </a:rPr>
                      <m:t>（</m:t>
                    </m:r>
                  </m:oMath>
                </a14:m>
                <a:r>
                  <a:rPr lang="en-US" altLang="zh-CN" sz="2400" b="1" dirty="0" smtClean="0">
                    <a:latin typeface="Cambria Math" panose="02040503050406030204" pitchFamily="18" charset="0"/>
                    <a:ea typeface="+mn-ea"/>
                  </a:rPr>
                  <a:t>2</a:t>
                </a:r>
                <a:r>
                  <a:rPr lang="zh-CN" altLang="en-US" sz="2400" b="1" dirty="0" smtClean="0">
                    <a:latin typeface="Cambria Math" panose="02040503050406030204" pitchFamily="18" charset="0"/>
                    <a:ea typeface="+mn-ea"/>
                  </a:rPr>
                  <a:t>）</a:t>
                </a:r>
                <a:r>
                  <a:rPr lang="zh-CN" altLang="en-US" sz="2400" b="1" dirty="0">
                    <a:latin typeface="Cambria Math" panose="02040503050406030204" pitchFamily="18" charset="0"/>
                    <a:ea typeface="+mn-ea"/>
                  </a:rPr>
                  <a:t>子向量</a:t>
                </a:r>
                <a:r>
                  <a:rPr lang="zh-CN" altLang="en-US" sz="2400" b="1" dirty="0" smtClean="0">
                    <a:latin typeface="Cambria Math" panose="02040503050406030204" pitchFamily="18" charset="0"/>
                    <a:ea typeface="+mn-ea"/>
                  </a:rPr>
                  <a:t>组向量个数</a:t>
                </a:r>
                <a:r>
                  <a:rPr lang="en-US" altLang="zh-CN" sz="2400" b="1" dirty="0" smtClean="0">
                    <a:latin typeface="Cambria Math" panose="02040503050406030204" pitchFamily="18" charset="0"/>
                    <a:ea typeface="+mn-ea"/>
                  </a:rPr>
                  <a:t>=</a:t>
                </a:r>
                <a:r>
                  <a:rPr lang="zh-CN" altLang="en-US" sz="2400" b="1" dirty="0" smtClean="0">
                    <a:latin typeface="Cambria Math" panose="02040503050406030204" pitchFamily="18" charset="0"/>
                    <a:ea typeface="+mn-ea"/>
                  </a:rPr>
                  <a:t>秩</a:t>
                </a:r>
                <a:endParaRPr lang="zh-CN" altLang="en-US" sz="2400" b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35" y="5673672"/>
                <a:ext cx="4294642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3409" t="-30000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105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  <p:bldP spid="31" grpId="1"/>
      <p:bldP spid="32" grpId="0"/>
      <p:bldP spid="3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9050" y="610299"/>
            <a:ext cx="4786313" cy="71438"/>
            <a:chOff x="6228184" y="477240"/>
            <a:chExt cx="2843808" cy="71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88024" y="260648"/>
            <a:ext cx="412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4.3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矩阵的秩在向量组中的应用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683568" y="916312"/>
                <a:ext cx="129614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回顾</m:t>
                    </m:r>
                  </m:oMath>
                </a14:m>
                <a:r>
                  <a:rPr lang="zh-CN" altLang="en-US" sz="28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+mn-ea"/>
                  </a:rPr>
                  <a:t>：</a:t>
                </a:r>
                <a:endParaRPr lang="zh-CN" altLang="en-US" sz="2800" b="1" dirty="0">
                  <a:solidFill>
                    <a:srgbClr val="FF0000"/>
                  </a:solidFill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916312"/>
                <a:ext cx="1296143" cy="430887"/>
              </a:xfrm>
              <a:prstGeom prst="rect">
                <a:avLst/>
              </a:prstGeom>
              <a:blipFill rotWithShape="0">
                <a:blip r:embed="rId2"/>
                <a:stretch>
                  <a:fillRect t="-25352" b="-49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9"/>
          <p:cNvGrpSpPr>
            <a:grpSpLocks/>
          </p:cNvGrpSpPr>
          <p:nvPr/>
        </p:nvGrpSpPr>
        <p:grpSpPr bwMode="auto">
          <a:xfrm>
            <a:off x="607815" y="1772816"/>
            <a:ext cx="7643770" cy="3002170"/>
            <a:chOff x="368508" y="1624567"/>
            <a:chExt cx="6928342" cy="2657867"/>
          </a:xfrm>
          <a:noFill/>
        </p:grpSpPr>
        <p:sp>
          <p:nvSpPr>
            <p:cNvPr id="16" name="圆角矩形 15"/>
            <p:cNvSpPr/>
            <p:nvPr/>
          </p:nvSpPr>
          <p:spPr>
            <a:xfrm>
              <a:off x="368508" y="1922233"/>
              <a:ext cx="6928342" cy="2360201"/>
            </a:xfrm>
            <a:prstGeom prst="round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/>
            </a:p>
          </p:txBody>
        </p:sp>
        <p:sp>
          <p:nvSpPr>
            <p:cNvPr id="17" name="流程图: 终止 16"/>
            <p:cNvSpPr/>
            <p:nvPr/>
          </p:nvSpPr>
          <p:spPr>
            <a:xfrm>
              <a:off x="751995" y="1624567"/>
              <a:ext cx="1928825" cy="499472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</a:rPr>
                <a:t>推论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4-3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1183879" y="2466294"/>
                <a:ext cx="61336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chemeClr val="tx1"/>
                    </a:solidFill>
                    <a:ea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为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𝑚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×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型</m:t>
                    </m:r>
                    <m:r>
                      <a:rPr lang="zh-CN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矩阵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，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𝑃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为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𝑚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阶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</a:rPr>
                      <m:t>可逆阵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，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𝐵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𝑷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</m:oMath>
                </a14:m>
                <a:endParaRPr lang="zh-CN" altLang="en-US" sz="240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879" y="2466294"/>
                <a:ext cx="613360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982" t="-25000" r="-1093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1138952" y="3012648"/>
                <a:ext cx="57566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(1)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和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𝐵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的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+mn-ea"/>
                  </a:rPr>
                  <a:t>列向量组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+mn-ea"/>
                  </a:rPr>
                  <a:t>的极大无关组一一对应</a:t>
                </a:r>
                <a:endParaRPr lang="zh-CN" altLang="en-US" sz="2400" b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952" y="3012648"/>
                <a:ext cx="575664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3284" t="-27869" r="-2542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1151639" y="3542286"/>
                <a:ext cx="4576381" cy="4010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(2)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endParaRPr lang="zh-CN" altLang="en-US" sz="2400" b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639" y="3542286"/>
                <a:ext cx="4576381" cy="401072"/>
              </a:xfrm>
              <a:prstGeom prst="rect">
                <a:avLst/>
              </a:prstGeom>
              <a:blipFill rotWithShape="0">
                <a:blip r:embed="rId6"/>
                <a:stretch>
                  <a:fillRect l="-4128" t="-24242" b="-3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2696047" y="3943358"/>
                <a:ext cx="4347472" cy="4010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endParaRPr lang="zh-CN" altLang="en-US" sz="2400" b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047" y="3943358"/>
                <a:ext cx="4347472" cy="401072"/>
              </a:xfrm>
              <a:prstGeom prst="rect">
                <a:avLst/>
              </a:prstGeom>
              <a:blipFill rotWithShape="0">
                <a:blip r:embed="rId7"/>
                <a:stretch>
                  <a:fillRect l="-4208" t="-25758" b="-348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06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Corb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16960</TotalTime>
  <Words>2553</Words>
  <Application>Microsoft Office PowerPoint</Application>
  <PresentationFormat>全屏显示(4:3)</PresentationFormat>
  <Paragraphs>602</Paragraphs>
  <Slides>66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78" baseType="lpstr">
      <vt:lpstr>华文琥珀</vt:lpstr>
      <vt:lpstr>华文楷体</vt:lpstr>
      <vt:lpstr>宋体</vt:lpstr>
      <vt:lpstr>Arial</vt:lpstr>
      <vt:lpstr>Calibri</vt:lpstr>
      <vt:lpstr>Cambria</vt:lpstr>
      <vt:lpstr>Cambria Math</vt:lpstr>
      <vt:lpstr>Corbel</vt:lpstr>
      <vt:lpstr>Tw Cen MT</vt:lpstr>
      <vt:lpstr>Wingdings</vt:lpstr>
      <vt:lpstr>Wingdings 3</vt:lpstr>
      <vt:lpstr>积分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矩阵秩在向量组中应用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线性代数</dc:title>
  <dc:creator>samsung</dc:creator>
  <cp:lastModifiedBy>Windows 用户</cp:lastModifiedBy>
  <cp:revision>1219</cp:revision>
  <cp:lastPrinted>2017-11-21T03:02:14Z</cp:lastPrinted>
  <dcterms:modified xsi:type="dcterms:W3CDTF">2019-04-09T08:00:30Z</dcterms:modified>
</cp:coreProperties>
</file>