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51"/>
  </p:notesMasterIdLst>
  <p:sldIdLst>
    <p:sldId id="387" r:id="rId2"/>
    <p:sldId id="388" r:id="rId3"/>
    <p:sldId id="389" r:id="rId4"/>
    <p:sldId id="390" r:id="rId5"/>
    <p:sldId id="440" r:id="rId6"/>
    <p:sldId id="258" r:id="rId7"/>
    <p:sldId id="398" r:id="rId8"/>
    <p:sldId id="397" r:id="rId9"/>
    <p:sldId id="393" r:id="rId10"/>
    <p:sldId id="391" r:id="rId11"/>
    <p:sldId id="441" r:id="rId12"/>
    <p:sldId id="415" r:id="rId13"/>
    <p:sldId id="392" r:id="rId14"/>
    <p:sldId id="372" r:id="rId15"/>
    <p:sldId id="438" r:id="rId16"/>
    <p:sldId id="346" r:id="rId17"/>
    <p:sldId id="373" r:id="rId18"/>
    <p:sldId id="437" r:id="rId19"/>
    <p:sldId id="374" r:id="rId20"/>
    <p:sldId id="394" r:id="rId21"/>
    <p:sldId id="395" r:id="rId22"/>
    <p:sldId id="396" r:id="rId23"/>
    <p:sldId id="416" r:id="rId24"/>
    <p:sldId id="417" r:id="rId25"/>
    <p:sldId id="418" r:id="rId26"/>
    <p:sldId id="419" r:id="rId27"/>
    <p:sldId id="420" r:id="rId28"/>
    <p:sldId id="421" r:id="rId29"/>
    <p:sldId id="407" r:id="rId30"/>
    <p:sldId id="422" r:id="rId31"/>
    <p:sldId id="423" r:id="rId32"/>
    <p:sldId id="435" r:id="rId33"/>
    <p:sldId id="424" r:id="rId34"/>
    <p:sldId id="425" r:id="rId35"/>
    <p:sldId id="436" r:id="rId36"/>
    <p:sldId id="426" r:id="rId37"/>
    <p:sldId id="428" r:id="rId38"/>
    <p:sldId id="427" r:id="rId39"/>
    <p:sldId id="429" r:id="rId40"/>
    <p:sldId id="430" r:id="rId41"/>
    <p:sldId id="431" r:id="rId42"/>
    <p:sldId id="432" r:id="rId43"/>
    <p:sldId id="433" r:id="rId44"/>
    <p:sldId id="434" r:id="rId45"/>
    <p:sldId id="411" r:id="rId46"/>
    <p:sldId id="412" r:id="rId47"/>
    <p:sldId id="439" r:id="rId48"/>
    <p:sldId id="408" r:id="rId49"/>
    <p:sldId id="409" r:id="rId5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华文楷体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华文楷体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华文楷体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华文楷体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华文楷体" panose="0201060004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华文楷体" panose="0201060004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华文楷体" panose="0201060004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华文楷体" panose="0201060004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华文楷体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86471" autoAdjust="0"/>
  </p:normalViewPr>
  <p:slideViewPr>
    <p:cSldViewPr>
      <p:cViewPr varScale="1">
        <p:scale>
          <a:sx n="71" d="100"/>
          <a:sy n="71" d="100"/>
        </p:scale>
        <p:origin x="603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48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86.wmf"/><Relationship Id="rId6" Type="http://schemas.openxmlformats.org/officeDocument/2006/relationships/image" Target="../media/image95.wmf"/><Relationship Id="rId11" Type="http://schemas.openxmlformats.org/officeDocument/2006/relationships/image" Target="../media/image100.wmf"/><Relationship Id="rId5" Type="http://schemas.openxmlformats.org/officeDocument/2006/relationships/image" Target="../media/image94.wmf"/><Relationship Id="rId10" Type="http://schemas.openxmlformats.org/officeDocument/2006/relationships/image" Target="../media/image99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12" Type="http://schemas.openxmlformats.org/officeDocument/2006/relationships/image" Target="../media/image83.wmf"/><Relationship Id="rId2" Type="http://schemas.openxmlformats.org/officeDocument/2006/relationships/image" Target="../media/image91.wmf"/><Relationship Id="rId1" Type="http://schemas.openxmlformats.org/officeDocument/2006/relationships/image" Target="../media/image86.wmf"/><Relationship Id="rId6" Type="http://schemas.openxmlformats.org/officeDocument/2006/relationships/image" Target="../media/image95.wmf"/><Relationship Id="rId11" Type="http://schemas.openxmlformats.org/officeDocument/2006/relationships/image" Target="../media/image100.wmf"/><Relationship Id="rId5" Type="http://schemas.openxmlformats.org/officeDocument/2006/relationships/image" Target="../media/image94.wmf"/><Relationship Id="rId10" Type="http://schemas.openxmlformats.org/officeDocument/2006/relationships/image" Target="../media/image99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19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9.wmf"/><Relationship Id="rId4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8.wmf"/><Relationship Id="rId1" Type="http://schemas.openxmlformats.org/officeDocument/2006/relationships/image" Target="../media/image62.wmf"/><Relationship Id="rId5" Type="http://schemas.openxmlformats.org/officeDocument/2006/relationships/image" Target="../media/image46.wmf"/><Relationship Id="rId4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4FF27EA-9750-4532-8EC5-B9F119D7E95E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7218C64-8592-4D75-9717-59C1295167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6791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DEA37E3-D2A1-431B-82C6-AF654E9A99A9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923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890F7-DE86-4436-A50D-F250B226E3B1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052CF-BDFA-4C50-8BC5-99934FA58F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62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83A9F-6E85-472B-A646-46EF3D349902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395FF-51B5-4EB6-99FF-5F5DD750DC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5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5276A-ACEB-43C2-86FE-AEC1817E503B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AFB7A-A645-437F-96FD-E74ABC6586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41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7BA7A-AC08-41C8-9EFD-7ADD37F43D79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7CB6D-C99B-4068-B9B1-9F82B1FD29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7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636AB-6347-4AAD-9808-7456BA1E4ACF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32E95-7FDC-4D1C-80F9-88CB1794F5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6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07ABB-435A-45BD-A7F8-FC73FD100023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ECDE9-7C62-4CBF-A90B-D4FCC2CE1C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09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2E5A9-B341-43B3-886E-DDC37851614D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903A0-351A-4476-B71E-E65224C05F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CC488-A1FC-4D6C-840A-93203D3298A9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0F4C4-C5DA-4CD7-9472-34ECF968FF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6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9BC74-9911-40ED-8149-E202F4C979EF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D197F-CCC6-4E7D-878D-B161EF0770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2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F4791-F391-4ABD-88E2-4555D317718A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1F138-E47B-409D-98CB-3801DAF97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52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446E7-5104-4B97-9B3D-85FAD7B7AACA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98C60-7FEF-487A-9641-6FE2778BE0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13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65E7A60-C9C7-47DE-AFF5-8D33D5A6E203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CD9D54-B247-443D-8003-EB65F8E1FC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  <a:ea typeface="华文楷体" panose="0201060004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  <a:ea typeface="华文楷体" panose="0201060004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  <a:ea typeface="华文楷体" panose="0201060004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  <a:ea typeface="华文楷体" panose="0201060004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  <a:ea typeface="华文楷体" panose="0201060004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  <a:ea typeface="华文楷体" panose="0201060004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  <a:ea typeface="华文楷体" panose="0201060004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  <a:ea typeface="华文楷体" panose="0201060004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slide" Target="slide46.xml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50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57.wmf"/><Relationship Id="rId26" Type="http://schemas.openxmlformats.org/officeDocument/2006/relationships/image" Target="../media/image59.png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29" Type="http://schemas.openxmlformats.org/officeDocument/2006/relationships/oleObject" Target="../embeddings/oleObject50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0.bin"/><Relationship Id="rId24" Type="http://schemas.openxmlformats.org/officeDocument/2006/relationships/oleObject" Target="../embeddings/oleObject48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7.bin"/><Relationship Id="rId28" Type="http://schemas.openxmlformats.org/officeDocument/2006/relationships/image" Target="../media/image61.png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55.wmf"/><Relationship Id="rId22" Type="http://schemas.openxmlformats.org/officeDocument/2006/relationships/oleObject" Target="../embeddings/oleObject46.bin"/><Relationship Id="rId27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0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5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6.wmf"/><Relationship Id="rId3" Type="http://schemas.openxmlformats.org/officeDocument/2006/relationships/image" Target="../media/image68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61.bin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5.wmf"/><Relationship Id="rId5" Type="http://schemas.openxmlformats.org/officeDocument/2006/relationships/image" Target="../media/image48.wmf"/><Relationship Id="rId15" Type="http://schemas.openxmlformats.org/officeDocument/2006/relationships/oleObject" Target="../embeddings/oleObject63.bin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6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9.png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8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90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8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97.wmf"/><Relationship Id="rId26" Type="http://schemas.openxmlformats.org/officeDocument/2006/relationships/image" Target="../media/image101.png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83.bin"/><Relationship Id="rId25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wmf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100.wmf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86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95.wmf"/><Relationship Id="rId22" Type="http://schemas.openxmlformats.org/officeDocument/2006/relationships/image" Target="../media/image99.wmf"/><Relationship Id="rId27" Type="http://schemas.openxmlformats.org/officeDocument/2006/relationships/image" Target="../media/image10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3.jpeg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10" Type="http://schemas.openxmlformats.org/officeDocument/2006/relationships/image" Target="../media/image104.wmf"/><Relationship Id="rId4" Type="http://schemas.openxmlformats.org/officeDocument/2006/relationships/image" Target="../media/image79.png"/><Relationship Id="rId9" Type="http://schemas.openxmlformats.org/officeDocument/2006/relationships/oleObject" Target="../embeddings/oleObject89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image" Target="../media/image111.wmf"/><Relationship Id="rId18" Type="http://schemas.openxmlformats.org/officeDocument/2006/relationships/oleObject" Target="../embeddings/oleObject96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oleObject" Target="../embeddings/oleObject94.bin"/><Relationship Id="rId17" Type="http://schemas.openxmlformats.org/officeDocument/2006/relationships/image" Target="../media/image11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2.wmf"/><Relationship Id="rId20" Type="http://schemas.openxmlformats.org/officeDocument/2006/relationships/image" Target="../media/image117.pn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8.wmf"/><Relationship Id="rId11" Type="http://schemas.openxmlformats.org/officeDocument/2006/relationships/image" Target="../media/image114.png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110.wmf"/><Relationship Id="rId19" Type="http://schemas.openxmlformats.org/officeDocument/2006/relationships/image" Target="../media/image113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1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82.wmf"/><Relationship Id="rId4" Type="http://schemas.openxmlformats.org/officeDocument/2006/relationships/oleObject" Target="../embeddings/oleObject9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97.wmf"/><Relationship Id="rId26" Type="http://schemas.openxmlformats.org/officeDocument/2006/relationships/oleObject" Target="../embeddings/oleObject110.bin"/><Relationship Id="rId3" Type="http://schemas.openxmlformats.org/officeDocument/2006/relationships/oleObject" Target="../embeddings/oleObject98.bin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105.bin"/><Relationship Id="rId25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wmf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102.bin"/><Relationship Id="rId24" Type="http://schemas.openxmlformats.org/officeDocument/2006/relationships/image" Target="../media/image100.wmf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23" Type="http://schemas.openxmlformats.org/officeDocument/2006/relationships/oleObject" Target="../embeddings/oleObject108.bin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95.wmf"/><Relationship Id="rId22" Type="http://schemas.openxmlformats.org/officeDocument/2006/relationships/image" Target="../media/image99.wmf"/><Relationship Id="rId27" Type="http://schemas.openxmlformats.org/officeDocument/2006/relationships/image" Target="../media/image8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image" Target="../media/image120.wmf"/><Relationship Id="rId18" Type="http://schemas.openxmlformats.org/officeDocument/2006/relationships/oleObject" Target="../embeddings/oleObject117.bin"/><Relationship Id="rId3" Type="http://schemas.openxmlformats.org/officeDocument/2006/relationships/oleObject" Target="../embeddings/oleObject111.bin"/><Relationship Id="rId21" Type="http://schemas.openxmlformats.org/officeDocument/2006/relationships/image" Target="../media/image125.png"/><Relationship Id="rId7" Type="http://schemas.openxmlformats.org/officeDocument/2006/relationships/oleObject" Target="../embeddings/oleObject113.bin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12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1.wmf"/><Relationship Id="rId20" Type="http://schemas.openxmlformats.org/officeDocument/2006/relationships/oleObject" Target="../embeddings/oleObject119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8.wmf"/><Relationship Id="rId11" Type="http://schemas.openxmlformats.org/officeDocument/2006/relationships/image" Target="../media/image122.png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23.png"/><Relationship Id="rId22" Type="http://schemas.openxmlformats.org/officeDocument/2006/relationships/image" Target="../media/image1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130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0.png"/><Relationship Id="rId5" Type="http://schemas.openxmlformats.org/officeDocument/2006/relationships/image" Target="../media/image1110.png"/><Relationship Id="rId4" Type="http://schemas.openxmlformats.org/officeDocument/2006/relationships/image" Target="../media/image1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0.png"/><Relationship Id="rId7" Type="http://schemas.openxmlformats.org/officeDocument/2006/relationships/image" Target="../media/image1180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5" Type="http://schemas.openxmlformats.org/officeDocument/2006/relationships/image" Target="../media/image1160.png"/><Relationship Id="rId4" Type="http://schemas.openxmlformats.org/officeDocument/2006/relationships/image" Target="../media/image11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1.png"/><Relationship Id="rId7" Type="http://schemas.openxmlformats.org/officeDocument/2006/relationships/image" Target="../media/image1220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1.png"/><Relationship Id="rId5" Type="http://schemas.openxmlformats.org/officeDocument/2006/relationships/image" Target="../media/image1201.png"/><Relationship Id="rId4" Type="http://schemas.openxmlformats.org/officeDocument/2006/relationships/image" Target="../media/image1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0.png"/><Relationship Id="rId7" Type="http://schemas.openxmlformats.org/officeDocument/2006/relationships/image" Target="../media/image1230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1210.png"/><Relationship Id="rId4" Type="http://schemas.openxmlformats.org/officeDocument/2006/relationships/image" Target="../media/image120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0.png"/><Relationship Id="rId13" Type="http://schemas.openxmlformats.org/officeDocument/2006/relationships/image" Target="../media/image134.png"/><Relationship Id="rId3" Type="http://schemas.openxmlformats.org/officeDocument/2006/relationships/image" Target="../media/image1240.png"/><Relationship Id="rId7" Type="http://schemas.openxmlformats.org/officeDocument/2006/relationships/image" Target="../media/image131.png"/><Relationship Id="rId12" Type="http://schemas.openxmlformats.org/officeDocument/2006/relationships/image" Target="../media/image133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0.png"/><Relationship Id="rId11" Type="http://schemas.openxmlformats.org/officeDocument/2006/relationships/image" Target="../media/image132.png"/><Relationship Id="rId5" Type="http://schemas.openxmlformats.org/officeDocument/2006/relationships/image" Target="../media/image1260.png"/><Relationship Id="rId10" Type="http://schemas.openxmlformats.org/officeDocument/2006/relationships/image" Target="../media/image1311.png"/><Relationship Id="rId4" Type="http://schemas.openxmlformats.org/officeDocument/2006/relationships/image" Target="../media/image1250.png"/><Relationship Id="rId9" Type="http://schemas.openxmlformats.org/officeDocument/2006/relationships/image" Target="../media/image130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0.png"/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3" Type="http://schemas.openxmlformats.org/officeDocument/2006/relationships/image" Target="../media/image1310.png"/><Relationship Id="rId21" Type="http://schemas.openxmlformats.org/officeDocument/2006/relationships/image" Target="../media/image149.png"/><Relationship Id="rId7" Type="http://schemas.openxmlformats.org/officeDocument/2006/relationships/image" Target="../media/image1350.png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" Type="http://schemas.openxmlformats.org/officeDocument/2006/relationships/image" Target="../media/image127.jpeg"/><Relationship Id="rId16" Type="http://schemas.openxmlformats.org/officeDocument/2006/relationships/image" Target="../media/image144.png"/><Relationship Id="rId20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0.png"/><Relationship Id="rId11" Type="http://schemas.openxmlformats.org/officeDocument/2006/relationships/image" Target="../media/image139.png"/><Relationship Id="rId5" Type="http://schemas.openxmlformats.org/officeDocument/2006/relationships/image" Target="../media/image1330.png"/><Relationship Id="rId15" Type="http://schemas.openxmlformats.org/officeDocument/2006/relationships/image" Target="../media/image143.png"/><Relationship Id="rId10" Type="http://schemas.openxmlformats.org/officeDocument/2006/relationships/image" Target="../media/image138.png"/><Relationship Id="rId19" Type="http://schemas.openxmlformats.org/officeDocument/2006/relationships/image" Target="../media/image147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50.png"/><Relationship Id="rId7" Type="http://schemas.openxmlformats.org/officeDocument/2006/relationships/image" Target="../media/image1570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10" Type="http://schemas.openxmlformats.org/officeDocument/2006/relationships/image" Target="../media/image160.png"/><Relationship Id="rId4" Type="http://schemas.openxmlformats.org/officeDocument/2006/relationships/image" Target="../media/image155.png"/><Relationship Id="rId9" Type="http://schemas.openxmlformats.org/officeDocument/2006/relationships/image" Target="../media/image1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3" Type="http://schemas.openxmlformats.org/officeDocument/2006/relationships/image" Target="../media/image12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5" Type="http://schemas.openxmlformats.org/officeDocument/2006/relationships/image" Target="../media/image9.wmf"/><Relationship Id="rId15" Type="http://schemas.openxmlformats.org/officeDocument/2006/relationships/slide" Target="slide4.xml"/><Relationship Id="rId10" Type="http://schemas.openxmlformats.org/officeDocument/2006/relationships/image" Target="../media/image173.png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72.png"/><Relationship Id="rId14" Type="http://schemas.openxmlformats.org/officeDocument/2006/relationships/image" Target="../media/image17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9.png"/><Relationship Id="rId7" Type="http://schemas.openxmlformats.org/officeDocument/2006/relationships/image" Target="../media/image174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80.png"/><Relationship Id="rId5" Type="http://schemas.openxmlformats.org/officeDocument/2006/relationships/image" Target="../media/image172.png"/><Relationship Id="rId10" Type="http://schemas.openxmlformats.org/officeDocument/2006/relationships/image" Target="../media/image177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0.png"/><Relationship Id="rId3" Type="http://schemas.openxmlformats.org/officeDocument/2006/relationships/image" Target="../media/image181.jpeg"/><Relationship Id="rId7" Type="http://schemas.openxmlformats.org/officeDocument/2006/relationships/image" Target="../media/image1720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0.png"/><Relationship Id="rId11" Type="http://schemas.openxmlformats.org/officeDocument/2006/relationships/image" Target="../media/image182.png"/><Relationship Id="rId5" Type="http://schemas.openxmlformats.org/officeDocument/2006/relationships/image" Target="../media/image1690.png"/><Relationship Id="rId10" Type="http://schemas.openxmlformats.org/officeDocument/2006/relationships/image" Target="../media/image1780.png"/><Relationship Id="rId4" Type="http://schemas.openxmlformats.org/officeDocument/2006/relationships/image" Target="../media/image144.png"/><Relationship Id="rId9" Type="http://schemas.openxmlformats.org/officeDocument/2006/relationships/image" Target="../media/image176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3" Type="http://schemas.openxmlformats.org/officeDocument/2006/relationships/image" Target="../media/image184.png"/><Relationship Id="rId7" Type="http://schemas.openxmlformats.org/officeDocument/2006/relationships/image" Target="../media/image188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jpeg"/><Relationship Id="rId13" Type="http://schemas.openxmlformats.org/officeDocument/2006/relationships/image" Target="../media/image79.png"/><Relationship Id="rId3" Type="http://schemas.openxmlformats.org/officeDocument/2006/relationships/image" Target="../media/image190.jpeg"/><Relationship Id="rId7" Type="http://schemas.openxmlformats.org/officeDocument/2006/relationships/image" Target="../media/image192.jpeg"/><Relationship Id="rId12" Type="http://schemas.openxmlformats.org/officeDocument/2006/relationships/image" Target="../media/image19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jpeg"/><Relationship Id="rId11" Type="http://schemas.openxmlformats.org/officeDocument/2006/relationships/image" Target="../media/image194.jpeg"/><Relationship Id="rId5" Type="http://schemas.openxmlformats.org/officeDocument/2006/relationships/image" Target="../media/image2.jpeg"/><Relationship Id="rId10" Type="http://schemas.openxmlformats.org/officeDocument/2006/relationships/image" Target="../media/image3.jpeg"/><Relationship Id="rId4" Type="http://schemas.openxmlformats.org/officeDocument/2006/relationships/image" Target="../media/image191.jpeg"/><Relationship Id="rId9" Type="http://schemas.openxmlformats.org/officeDocument/2006/relationships/image" Target="../media/image19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slide" Target="slide45.xml"/><Relationship Id="rId5" Type="http://schemas.openxmlformats.org/officeDocument/2006/relationships/image" Target="../media/image12.png"/><Relationship Id="rId10" Type="http://schemas.openxmlformats.org/officeDocument/2006/relationships/image" Target="../media/image10.wmf"/><Relationship Id="rId4" Type="http://schemas.openxmlformats.org/officeDocument/2006/relationships/image" Target="../media/image11.png"/><Relationship Id="rId9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6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png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22.png"/><Relationship Id="rId10" Type="http://schemas.openxmlformats.org/officeDocument/2006/relationships/image" Target="../media/image19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25.wmf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24.wmf"/><Relationship Id="rId10" Type="http://schemas.openxmlformats.org/officeDocument/2006/relationships/image" Target="../media/image26.wmf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4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标题 1"/>
          <p:cNvSpPr>
            <a:spLocks noGrp="1"/>
          </p:cNvSpPr>
          <p:nvPr>
            <p:ph type="title"/>
          </p:nvPr>
        </p:nvSpPr>
        <p:spPr>
          <a:xfrm>
            <a:off x="1187450" y="2708275"/>
            <a:ext cx="7272338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6.1   </a:t>
            </a:r>
            <a:r>
              <a:rPr lang="zh-CN" altLang="en-US" b="1" dirty="0" smtClean="0"/>
              <a:t>线性方程组解的存在性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5725" y="785813"/>
            <a:ext cx="4414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非齐次线性方程组解情况</a:t>
            </a:r>
            <a:endParaRPr lang="en-US" altLang="zh-CN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152775" y="1404938"/>
            <a:ext cx="1919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  唯一解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510213" y="1404938"/>
            <a:ext cx="213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/>
              <a:t>  无穷多解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081088" y="1404938"/>
            <a:ext cx="163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/>
              <a:t>  无解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0" y="2071688"/>
            <a:ext cx="9144000" cy="1587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85" name="组合 14"/>
          <p:cNvGrpSpPr>
            <a:grpSpLocks/>
          </p:cNvGrpSpPr>
          <p:nvPr/>
        </p:nvGrpSpPr>
        <p:grpSpPr bwMode="auto">
          <a:xfrm>
            <a:off x="5589588" y="107950"/>
            <a:ext cx="3570287" cy="431800"/>
            <a:chOff x="5589713" y="107950"/>
            <a:chExt cx="3570746" cy="431357"/>
          </a:xfrm>
        </p:grpSpPr>
        <p:sp>
          <p:nvSpPr>
            <p:cNvPr id="11286" name="TextBox 11"/>
            <p:cNvSpPr txBox="1">
              <a:spLocks noChangeArrowheads="1"/>
            </p:cNvSpPr>
            <p:nvPr/>
          </p:nvSpPr>
          <p:spPr bwMode="auto">
            <a:xfrm>
              <a:off x="5798258" y="107950"/>
              <a:ext cx="3136576" cy="36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/>
                <a:t>6.1</a:t>
              </a:r>
              <a:r>
                <a:rPr lang="zh-CN" altLang="en-US" sz="1800" dirty="0" smtClean="0"/>
                <a:t>  </a:t>
              </a:r>
              <a:r>
                <a:rPr lang="zh-CN" altLang="en-US" sz="1800" dirty="0"/>
                <a:t>线性方程组解的存在性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 flipV="1">
              <a:off x="5894552" y="466357"/>
              <a:ext cx="2980120" cy="15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589713" y="539307"/>
              <a:ext cx="35707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4"/>
              <p:cNvSpPr txBox="1">
                <a:spLocks noChangeArrowheads="1"/>
              </p:cNvSpPr>
              <p:nvPr/>
            </p:nvSpPr>
            <p:spPr bwMode="auto">
              <a:xfrm>
                <a:off x="1081088" y="2405294"/>
                <a:ext cx="536312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marL="457200" indent="-457200" eaLnBrk="1" hangingPunct="1">
                  <a:lnSpc>
                    <a:spcPct val="100000"/>
                  </a:lnSpc>
                  <a:spcBef>
                    <a:spcPct val="0"/>
                  </a:spcBef>
                  <a:buFont typeface="Wingdings" panose="05000000000000000000" pitchFamily="2" charset="2"/>
                  <a:buChar char="n"/>
                </a:pPr>
                <a:r>
                  <a:rPr lang="zh-CN" altLang="en-US" dirty="0" smtClean="0"/>
                  <a:t>  有解，但不唯一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 smtClean="0"/>
                  <a:t>无穷</a:t>
                </a:r>
                <a:r>
                  <a:rPr lang="zh-CN" altLang="en-US" dirty="0"/>
                  <a:t>多解</a:t>
                </a:r>
              </a:p>
            </p:txBody>
          </p:sp>
        </mc:Choice>
        <mc:Fallback>
          <p:sp>
            <p:nvSpPr>
              <p:cNvPr id="27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1088" y="2405294"/>
                <a:ext cx="5363120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932" t="-12941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1081088" y="3297766"/>
                <a:ext cx="57204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设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非</m:t>
                      </m:r>
                      <m:r>
                        <m:rPr>
                          <m:nor/>
                        </m:rP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m:t>齐次方程组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两个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解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88" y="3297766"/>
                <a:ext cx="572041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1" t="-4918" r="-1384" b="-29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2220516" y="3939860"/>
                <a:ext cx="4560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/>
                  <a:t>由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解的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性质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一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516" y="3939860"/>
                <a:ext cx="45600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011" t="-24590" r="-1471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4402711" y="4474448"/>
                <a:ext cx="31663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/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</a:rPr>
                  <a:t>解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711" y="4474448"/>
                <a:ext cx="31663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769" t="-26230" r="-4808" b="-47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1327169" y="5116542"/>
                <a:ext cx="59829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𝑘𝐴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169" y="5116542"/>
                <a:ext cx="5982985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204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4402711" y="5612612"/>
                <a:ext cx="1658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711" y="5612612"/>
                <a:ext cx="165865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206" r="-4412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237316" y="6152247"/>
                <a:ext cx="56707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都是非齐次的解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316" y="6152247"/>
                <a:ext cx="5670720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10526" r="-64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25" grpId="0"/>
      <p:bldP spid="26" grpId="0"/>
      <p:bldP spid="27" grpId="0"/>
      <p:bldP spid="29" grpId="0"/>
      <p:bldP spid="34" grpId="0"/>
      <p:bldP spid="35" grpId="0"/>
      <p:bldP spid="37" grpId="0"/>
      <p:bldP spid="38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5725" y="785813"/>
            <a:ext cx="4414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非齐次线性方程组解情况</a:t>
            </a:r>
            <a:endParaRPr lang="en-US" altLang="zh-CN"/>
          </a:p>
        </p:txBody>
      </p:sp>
      <p:sp>
        <p:nvSpPr>
          <p:cNvPr id="7" name="左右箭头 6"/>
          <p:cNvSpPr/>
          <p:nvPr/>
        </p:nvSpPr>
        <p:spPr>
          <a:xfrm>
            <a:off x="1337106" y="3617997"/>
            <a:ext cx="984250" cy="214313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8" name="Object 29"/>
          <p:cNvGraphicFramePr>
            <a:graphicFrameLocks noChangeAspect="1"/>
          </p:cNvGraphicFramePr>
          <p:nvPr>
            <p:extLst/>
          </p:nvPr>
        </p:nvGraphicFramePr>
        <p:xfrm>
          <a:off x="2392793" y="3454485"/>
          <a:ext cx="21685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Equation" r:id="rId3" imgW="939392" imgH="253890" progId="Equation.DSMT4">
                  <p:embed/>
                </p:oleObj>
              </mc:Choice>
              <mc:Fallback>
                <p:oleObj name="Equation" r:id="rId3" imgW="93939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793" y="3454485"/>
                        <a:ext cx="21685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152775" y="1404938"/>
            <a:ext cx="1919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/>
              <a:t>  唯一解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510213" y="1404938"/>
            <a:ext cx="213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/>
              <a:t>  无穷多解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081088" y="1404938"/>
            <a:ext cx="163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/>
              <a:t>  无解</a:t>
            </a:r>
          </a:p>
        </p:txBody>
      </p: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122668" y="2859172"/>
            <a:ext cx="5857875" cy="523875"/>
            <a:chOff x="142844" y="2477152"/>
            <a:chExt cx="5857916" cy="523220"/>
          </a:xfrm>
        </p:grpSpPr>
        <p:graphicFrame>
          <p:nvGraphicFramePr>
            <p:cNvPr id="11298" name="Object 18"/>
            <p:cNvGraphicFramePr>
              <a:graphicFrameLocks noChangeAspect="1"/>
            </p:cNvGraphicFramePr>
            <p:nvPr/>
          </p:nvGraphicFramePr>
          <p:xfrm>
            <a:off x="4131015" y="2537377"/>
            <a:ext cx="966788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7" name="Equation" r:id="rId5" imgW="444114" imgH="177646" progId="Equation.DSMT4">
                    <p:embed/>
                  </p:oleObj>
                </mc:Choice>
                <mc:Fallback>
                  <p:oleObj name="Equation" r:id="rId5" imgW="444114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1015" y="2537377"/>
                          <a:ext cx="966788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9" name="TextBox 18"/>
            <p:cNvSpPr txBox="1">
              <a:spLocks noChangeArrowheads="1"/>
            </p:cNvSpPr>
            <p:nvPr/>
          </p:nvSpPr>
          <p:spPr bwMode="auto">
            <a:xfrm>
              <a:off x="820153" y="2477152"/>
              <a:ext cx="518060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14350" indent="-5143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/>
                <a:t>型非齐次线性方程组             有解              </a:t>
              </a:r>
              <a:endParaRPr lang="en-US" altLang="zh-CN" dirty="0"/>
            </a:p>
          </p:txBody>
        </p:sp>
        <p:graphicFrame>
          <p:nvGraphicFramePr>
            <p:cNvPr id="11300" name="Object 21"/>
            <p:cNvGraphicFramePr>
              <a:graphicFrameLocks noChangeAspect="1"/>
            </p:cNvGraphicFramePr>
            <p:nvPr/>
          </p:nvGraphicFramePr>
          <p:xfrm>
            <a:off x="142844" y="2622546"/>
            <a:ext cx="820552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8" name="Equation" r:id="rId7" imgW="355446" imgH="139639" progId="Equation.DSMT4">
                    <p:embed/>
                  </p:oleObj>
                </mc:Choice>
                <mc:Fallback>
                  <p:oleObj name="Equation" r:id="rId7" imgW="355446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44" y="2622546"/>
                          <a:ext cx="820552" cy="306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0" name="直接连接符 29"/>
          <p:cNvCxnSpPr/>
          <p:nvPr/>
        </p:nvCxnSpPr>
        <p:spPr>
          <a:xfrm>
            <a:off x="0" y="2071688"/>
            <a:ext cx="9144000" cy="1587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左右箭头 30"/>
          <p:cNvSpPr/>
          <p:nvPr/>
        </p:nvSpPr>
        <p:spPr>
          <a:xfrm>
            <a:off x="1337106" y="5507689"/>
            <a:ext cx="984250" cy="214313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32" name="Object 29"/>
          <p:cNvGraphicFramePr>
            <a:graphicFrameLocks noChangeAspect="1"/>
          </p:cNvGraphicFramePr>
          <p:nvPr>
            <p:extLst/>
          </p:nvPr>
        </p:nvGraphicFramePr>
        <p:xfrm>
          <a:off x="2392793" y="5344177"/>
          <a:ext cx="21685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Equation" r:id="rId9" imgW="939392" imgH="253890" progId="Equation.DSMT4">
                  <p:embed/>
                </p:oleObj>
              </mc:Choice>
              <mc:Fallback>
                <p:oleObj name="Equation" r:id="rId9" imgW="93939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793" y="5344177"/>
                        <a:ext cx="21685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122668" y="4748864"/>
            <a:ext cx="5857875" cy="523875"/>
            <a:chOff x="142844" y="2477152"/>
            <a:chExt cx="5857916" cy="523220"/>
          </a:xfrm>
        </p:grpSpPr>
        <p:graphicFrame>
          <p:nvGraphicFramePr>
            <p:cNvPr id="11295" name="Object 18"/>
            <p:cNvGraphicFramePr>
              <a:graphicFrameLocks noChangeAspect="1"/>
            </p:cNvGraphicFramePr>
            <p:nvPr/>
          </p:nvGraphicFramePr>
          <p:xfrm>
            <a:off x="4131015" y="2537377"/>
            <a:ext cx="966788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0" name="Equation" r:id="rId11" imgW="444114" imgH="177646" progId="Equation.DSMT4">
                    <p:embed/>
                  </p:oleObj>
                </mc:Choice>
                <mc:Fallback>
                  <p:oleObj name="Equation" r:id="rId11" imgW="444114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1015" y="2537377"/>
                          <a:ext cx="966788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6" name="TextBox 34"/>
            <p:cNvSpPr txBox="1">
              <a:spLocks noChangeArrowheads="1"/>
            </p:cNvSpPr>
            <p:nvPr/>
          </p:nvSpPr>
          <p:spPr bwMode="auto">
            <a:xfrm>
              <a:off x="820153" y="2477152"/>
              <a:ext cx="518060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14350" indent="-5143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/>
                <a:t>型非齐次线性方程组             无解              </a:t>
              </a:r>
              <a:endParaRPr lang="en-US" altLang="zh-CN"/>
            </a:p>
          </p:txBody>
        </p:sp>
        <p:graphicFrame>
          <p:nvGraphicFramePr>
            <p:cNvPr id="11297" name="Object 21"/>
            <p:cNvGraphicFramePr>
              <a:graphicFrameLocks noChangeAspect="1"/>
            </p:cNvGraphicFramePr>
            <p:nvPr/>
          </p:nvGraphicFramePr>
          <p:xfrm>
            <a:off x="142844" y="2622546"/>
            <a:ext cx="820552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1" name="Equation" r:id="rId12" imgW="355446" imgH="139639" progId="Equation.DSMT4">
                    <p:embed/>
                  </p:oleObj>
                </mc:Choice>
                <mc:Fallback>
                  <p:oleObj name="Equation" r:id="rId12" imgW="355446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44" y="2622546"/>
                          <a:ext cx="820552" cy="306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椭圆 48"/>
          <p:cNvSpPr/>
          <p:nvPr/>
        </p:nvSpPr>
        <p:spPr>
          <a:xfrm>
            <a:off x="6409168" y="4963177"/>
            <a:ext cx="2428875" cy="857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逆否命题</a:t>
            </a:r>
          </a:p>
        </p:txBody>
      </p:sp>
      <p:sp>
        <p:nvSpPr>
          <p:cNvPr id="41" name="云形标注 40"/>
          <p:cNvSpPr/>
          <p:nvPr/>
        </p:nvSpPr>
        <p:spPr>
          <a:xfrm>
            <a:off x="6790168" y="2836947"/>
            <a:ext cx="2123904" cy="515938"/>
          </a:xfrm>
          <a:prstGeom prst="cloudCallout">
            <a:avLst>
              <a:gd name="adj1" fmla="val -147532"/>
              <a:gd name="adj2" fmla="val 70043"/>
            </a:avLst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定理</a:t>
            </a:r>
            <a:r>
              <a:rPr lang="en-US" altLang="zh-CN" sz="2400" b="1" dirty="0" smtClean="0">
                <a:solidFill>
                  <a:srgbClr val="FF0000"/>
                </a:solidFill>
                <a:hlinkClick r:id="rId13" action="ppaction://hlinksldjump"/>
              </a:rPr>
              <a:t>5-13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1285" name="组合 14"/>
          <p:cNvGrpSpPr>
            <a:grpSpLocks/>
          </p:cNvGrpSpPr>
          <p:nvPr/>
        </p:nvGrpSpPr>
        <p:grpSpPr bwMode="auto">
          <a:xfrm>
            <a:off x="5589588" y="107950"/>
            <a:ext cx="3570287" cy="431800"/>
            <a:chOff x="5589713" y="107950"/>
            <a:chExt cx="3570746" cy="431357"/>
          </a:xfrm>
        </p:grpSpPr>
        <p:sp>
          <p:nvSpPr>
            <p:cNvPr id="11286" name="TextBox 11"/>
            <p:cNvSpPr txBox="1">
              <a:spLocks noChangeArrowheads="1"/>
            </p:cNvSpPr>
            <p:nvPr/>
          </p:nvSpPr>
          <p:spPr bwMode="auto">
            <a:xfrm>
              <a:off x="5798258" y="107950"/>
              <a:ext cx="3136576" cy="36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/>
                <a:t>6.1</a:t>
              </a:r>
              <a:r>
                <a:rPr lang="zh-CN" altLang="en-US" sz="1800" dirty="0" smtClean="0"/>
                <a:t>  </a:t>
              </a:r>
              <a:r>
                <a:rPr lang="zh-CN" altLang="en-US" sz="1800" dirty="0"/>
                <a:t>线性方程组解的存在性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 flipV="1">
              <a:off x="5894552" y="466357"/>
              <a:ext cx="2980120" cy="15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589713" y="539307"/>
              <a:ext cx="35707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60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1" grpId="0" animBg="1"/>
      <p:bldP spid="49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5725" y="785813"/>
            <a:ext cx="4414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非齐次线性方程组解情况</a:t>
            </a:r>
            <a:endParaRPr lang="en-US" altLang="zh-CN"/>
          </a:p>
        </p:txBody>
      </p:sp>
      <p:sp>
        <p:nvSpPr>
          <p:cNvPr id="7" name="左右箭头 6"/>
          <p:cNvSpPr/>
          <p:nvPr/>
        </p:nvSpPr>
        <p:spPr>
          <a:xfrm>
            <a:off x="1357313" y="3044825"/>
            <a:ext cx="984250" cy="214313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8" name="Object 29"/>
          <p:cNvGraphicFramePr>
            <a:graphicFrameLocks noChangeAspect="1"/>
          </p:cNvGraphicFramePr>
          <p:nvPr/>
        </p:nvGraphicFramePr>
        <p:xfrm>
          <a:off x="2413000" y="2881313"/>
          <a:ext cx="21685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5" name="Equation" r:id="rId3" imgW="939392" imgH="253890" progId="Equation.DSMT4">
                  <p:embed/>
                </p:oleObj>
              </mc:Choice>
              <mc:Fallback>
                <p:oleObj name="Equation" r:id="rId3" imgW="93939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881313"/>
                        <a:ext cx="21685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152775" y="1404938"/>
            <a:ext cx="1919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/>
              <a:t>  唯一解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510213" y="1404938"/>
            <a:ext cx="213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/>
              <a:t>  无穷多解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081088" y="1404938"/>
            <a:ext cx="163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/>
              <a:t>  无解</a:t>
            </a:r>
          </a:p>
        </p:txBody>
      </p: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142875" y="2286000"/>
            <a:ext cx="5857875" cy="523875"/>
            <a:chOff x="142844" y="2477152"/>
            <a:chExt cx="5857916" cy="523220"/>
          </a:xfrm>
        </p:grpSpPr>
        <p:graphicFrame>
          <p:nvGraphicFramePr>
            <p:cNvPr id="11298" name="Object 18"/>
            <p:cNvGraphicFramePr>
              <a:graphicFrameLocks noChangeAspect="1"/>
            </p:cNvGraphicFramePr>
            <p:nvPr/>
          </p:nvGraphicFramePr>
          <p:xfrm>
            <a:off x="4131015" y="2537377"/>
            <a:ext cx="966788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16" name="Equation" r:id="rId5" imgW="444114" imgH="177646" progId="Equation.DSMT4">
                    <p:embed/>
                  </p:oleObj>
                </mc:Choice>
                <mc:Fallback>
                  <p:oleObj name="Equation" r:id="rId5" imgW="444114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1015" y="2537377"/>
                          <a:ext cx="966788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9" name="TextBox 18"/>
            <p:cNvSpPr txBox="1">
              <a:spLocks noChangeArrowheads="1"/>
            </p:cNvSpPr>
            <p:nvPr/>
          </p:nvSpPr>
          <p:spPr bwMode="auto">
            <a:xfrm>
              <a:off x="820153" y="2477152"/>
              <a:ext cx="518060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14350" indent="-5143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/>
                <a:t>型非齐次线性方程组             有解              </a:t>
              </a:r>
              <a:endParaRPr lang="en-US" altLang="zh-CN"/>
            </a:p>
          </p:txBody>
        </p:sp>
        <p:graphicFrame>
          <p:nvGraphicFramePr>
            <p:cNvPr id="11300" name="Object 21"/>
            <p:cNvGraphicFramePr>
              <a:graphicFrameLocks noChangeAspect="1"/>
            </p:cNvGraphicFramePr>
            <p:nvPr/>
          </p:nvGraphicFramePr>
          <p:xfrm>
            <a:off x="142844" y="2622546"/>
            <a:ext cx="820552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17" name="Equation" r:id="rId7" imgW="355446" imgH="139639" progId="Equation.DSMT4">
                    <p:embed/>
                  </p:oleObj>
                </mc:Choice>
                <mc:Fallback>
                  <p:oleObj name="Equation" r:id="rId7" imgW="355446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44" y="2622546"/>
                          <a:ext cx="820552" cy="306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0" name="直接连接符 29"/>
          <p:cNvCxnSpPr/>
          <p:nvPr/>
        </p:nvCxnSpPr>
        <p:spPr>
          <a:xfrm>
            <a:off x="0" y="2071688"/>
            <a:ext cx="9144000" cy="1587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云形标注 40"/>
          <p:cNvSpPr/>
          <p:nvPr/>
        </p:nvSpPr>
        <p:spPr>
          <a:xfrm>
            <a:off x="6810375" y="2263775"/>
            <a:ext cx="2123904" cy="515938"/>
          </a:xfrm>
          <a:prstGeom prst="cloudCallout">
            <a:avLst>
              <a:gd name="adj1" fmla="val -147532"/>
              <a:gd name="adj2" fmla="val 70043"/>
            </a:avLst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定理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5-13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1285" name="组合 14"/>
          <p:cNvGrpSpPr>
            <a:grpSpLocks/>
          </p:cNvGrpSpPr>
          <p:nvPr/>
        </p:nvGrpSpPr>
        <p:grpSpPr bwMode="auto">
          <a:xfrm>
            <a:off x="5589588" y="107950"/>
            <a:ext cx="3570287" cy="431800"/>
            <a:chOff x="5589713" y="107950"/>
            <a:chExt cx="3570746" cy="431357"/>
          </a:xfrm>
        </p:grpSpPr>
        <p:sp>
          <p:nvSpPr>
            <p:cNvPr id="11286" name="TextBox 11"/>
            <p:cNvSpPr txBox="1">
              <a:spLocks noChangeArrowheads="1"/>
            </p:cNvSpPr>
            <p:nvPr/>
          </p:nvSpPr>
          <p:spPr bwMode="auto">
            <a:xfrm>
              <a:off x="5798258" y="107950"/>
              <a:ext cx="3136576" cy="36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/>
                <a:t>5.1</a:t>
              </a:r>
              <a:r>
                <a:rPr lang="zh-CN" altLang="en-US" sz="1800" dirty="0" smtClean="0"/>
                <a:t>  </a:t>
              </a:r>
              <a:r>
                <a:rPr lang="zh-CN" altLang="en-US" sz="1800" dirty="0"/>
                <a:t>线性方程组解的存在性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 flipV="1">
              <a:off x="5894552" y="466357"/>
              <a:ext cx="2980120" cy="15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589713" y="539307"/>
              <a:ext cx="35707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1081088" y="3861048"/>
            <a:ext cx="6683148" cy="2376264"/>
            <a:chOff x="1081088" y="3861048"/>
            <a:chExt cx="6683148" cy="2376264"/>
          </a:xfrm>
          <a:effectLst/>
        </p:grpSpPr>
        <p:sp>
          <p:nvSpPr>
            <p:cNvPr id="5" name="圆角矩形 4"/>
            <p:cNvSpPr/>
            <p:nvPr/>
          </p:nvSpPr>
          <p:spPr>
            <a:xfrm>
              <a:off x="1081088" y="3861048"/>
              <a:ext cx="6683148" cy="2376264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左右箭头 22"/>
            <p:cNvSpPr/>
            <p:nvPr/>
          </p:nvSpPr>
          <p:spPr>
            <a:xfrm>
              <a:off x="3252319" y="4498277"/>
              <a:ext cx="984250" cy="214313"/>
            </a:xfrm>
            <a:prstGeom prst="leftRightArrow">
              <a:avLst/>
            </a:prstGeom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aphicFrame>
          <p:nvGraphicFramePr>
            <p:cNvPr id="29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2425344"/>
                </p:ext>
              </p:extLst>
            </p:nvPr>
          </p:nvGraphicFramePr>
          <p:xfrm>
            <a:off x="4401693" y="4304304"/>
            <a:ext cx="2754312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18" name="Equation" r:id="rId9" imgW="1193800" imgH="254000" progId="Equation.DSMT4">
                    <p:embed/>
                  </p:oleObj>
                </mc:Choice>
                <mc:Fallback>
                  <p:oleObj name="Equation" r:id="rId9" imgW="11938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1693" y="4304304"/>
                          <a:ext cx="2754312" cy="55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左右箭头 41"/>
            <p:cNvSpPr/>
            <p:nvPr/>
          </p:nvSpPr>
          <p:spPr>
            <a:xfrm>
              <a:off x="3247561" y="5476856"/>
              <a:ext cx="984250" cy="214312"/>
            </a:xfrm>
            <a:prstGeom prst="leftRightArrow">
              <a:avLst/>
            </a:prstGeom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aphicFrame>
          <p:nvGraphicFramePr>
            <p:cNvPr id="43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6559503"/>
                </p:ext>
              </p:extLst>
            </p:nvPr>
          </p:nvGraphicFramePr>
          <p:xfrm>
            <a:off x="4279436" y="5333981"/>
            <a:ext cx="2754312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19" name="Equation" r:id="rId11" imgW="1193800" imgH="254000" progId="Equation.DSMT4">
                    <p:embed/>
                  </p:oleObj>
                </mc:Choice>
                <mc:Fallback>
                  <p:oleObj name="Equation" r:id="rId11" imgW="11938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9436" y="5333981"/>
                          <a:ext cx="2754312" cy="55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矩形 1"/>
            <p:cNvSpPr/>
            <p:nvPr/>
          </p:nvSpPr>
          <p:spPr>
            <a:xfrm>
              <a:off x="1643556" y="5342828"/>
              <a:ext cx="1693092" cy="5232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zh-CN" altLang="en-US" sz="2800" dirty="0"/>
                <a:t>无穷多解 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1764397" y="4293096"/>
              <a:ext cx="1322798" cy="5232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zh-CN" altLang="en-US" sz="2800" dirty="0" smtClean="0"/>
                <a:t>唯一解 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351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142875" y="642938"/>
            <a:ext cx="6723063" cy="523875"/>
            <a:chOff x="142844" y="1071546"/>
            <a:chExt cx="6723108" cy="523220"/>
          </a:xfrm>
        </p:grpSpPr>
        <p:grpSp>
          <p:nvGrpSpPr>
            <p:cNvPr id="12333" name="组合 27"/>
            <p:cNvGrpSpPr>
              <a:grpSpLocks/>
            </p:cNvGrpSpPr>
            <p:nvPr/>
          </p:nvGrpSpPr>
          <p:grpSpPr bwMode="auto">
            <a:xfrm>
              <a:off x="142844" y="1071546"/>
              <a:ext cx="6572296" cy="523220"/>
              <a:chOff x="142844" y="2477152"/>
              <a:chExt cx="6572296" cy="523220"/>
            </a:xfrm>
          </p:grpSpPr>
          <p:graphicFrame>
            <p:nvGraphicFramePr>
              <p:cNvPr id="12335" name="Object 18"/>
              <p:cNvGraphicFramePr>
                <a:graphicFrameLocks noChangeAspect="1"/>
              </p:cNvGraphicFramePr>
              <p:nvPr/>
            </p:nvGraphicFramePr>
            <p:xfrm>
              <a:off x="4131015" y="2537377"/>
              <a:ext cx="966788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23" name="Equation" r:id="rId3" imgW="444114" imgH="177646" progId="Equation.DSMT4">
                      <p:embed/>
                    </p:oleObj>
                  </mc:Choice>
                  <mc:Fallback>
                    <p:oleObj name="Equation" r:id="rId3" imgW="444114" imgH="177646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31015" y="2537377"/>
                            <a:ext cx="966788" cy="3905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36" name="TextBox 18"/>
              <p:cNvSpPr txBox="1">
                <a:spLocks noChangeArrowheads="1"/>
              </p:cNvSpPr>
              <p:nvPr/>
            </p:nvSpPr>
            <p:spPr bwMode="auto">
              <a:xfrm>
                <a:off x="820153" y="2477152"/>
                <a:ext cx="589498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514350" indent="-51435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/>
                  <a:t>型非齐次线性方程组             有唯一解              </a:t>
                </a:r>
                <a:endParaRPr lang="en-US" altLang="zh-CN"/>
              </a:p>
            </p:txBody>
          </p:sp>
          <p:graphicFrame>
            <p:nvGraphicFramePr>
              <p:cNvPr id="12337" name="Object 21"/>
              <p:cNvGraphicFramePr>
                <a:graphicFrameLocks noChangeAspect="1"/>
              </p:cNvGraphicFramePr>
              <p:nvPr/>
            </p:nvGraphicFramePr>
            <p:xfrm>
              <a:off x="142844" y="2622546"/>
              <a:ext cx="820552" cy="306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24" name="Equation" r:id="rId5" imgW="355446" imgH="139639" progId="Equation.DSMT4">
                      <p:embed/>
                    </p:oleObj>
                  </mc:Choice>
                  <mc:Fallback>
                    <p:oleObj name="Equation" r:id="rId5" imgW="355446" imgH="139639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844" y="2622546"/>
                            <a:ext cx="820552" cy="3063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334" name="Object 21"/>
            <p:cNvGraphicFramePr>
              <a:graphicFrameLocks noChangeAspect="1"/>
            </p:cNvGraphicFramePr>
            <p:nvPr/>
          </p:nvGraphicFramePr>
          <p:xfrm>
            <a:off x="6572264" y="1214422"/>
            <a:ext cx="293688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25" name="Equation" r:id="rId7" imgW="126835" imgH="139518" progId="Equation.DSMT4">
                    <p:embed/>
                  </p:oleObj>
                </mc:Choice>
                <mc:Fallback>
                  <p:oleObj name="Equation" r:id="rId7" imgW="126835" imgH="139518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2264" y="1214422"/>
                          <a:ext cx="293688" cy="306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922338" y="1214438"/>
            <a:ext cx="3568700" cy="569912"/>
            <a:chOff x="972553" y="2262838"/>
            <a:chExt cx="3567678" cy="569597"/>
          </a:xfrm>
        </p:grpSpPr>
        <p:graphicFrame>
          <p:nvGraphicFramePr>
            <p:cNvPr id="12331" name="Object 29"/>
            <p:cNvGraphicFramePr>
              <a:graphicFrameLocks noChangeAspect="1"/>
            </p:cNvGraphicFramePr>
            <p:nvPr/>
          </p:nvGraphicFramePr>
          <p:xfrm>
            <a:off x="1785918" y="2273635"/>
            <a:ext cx="2754313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26" name="Equation" r:id="rId9" imgW="1193800" imgH="254000" progId="Equation.DSMT4">
                    <p:embed/>
                  </p:oleObj>
                </mc:Choice>
                <mc:Fallback>
                  <p:oleObj name="Equation" r:id="rId9" imgW="1193800" imgH="2540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918" y="2273635"/>
                          <a:ext cx="2754313" cy="55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2" name="TextBox 21"/>
            <p:cNvSpPr txBox="1">
              <a:spLocks noChangeArrowheads="1"/>
            </p:cNvSpPr>
            <p:nvPr/>
          </p:nvSpPr>
          <p:spPr bwMode="auto">
            <a:xfrm>
              <a:off x="972553" y="2262838"/>
              <a:ext cx="95624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14350" indent="-5143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/>
                <a:t>假定</a:t>
              </a:r>
              <a:endParaRPr lang="en-US" altLang="zh-CN"/>
            </a:p>
          </p:txBody>
        </p:sp>
      </p:grpSp>
      <p:sp>
        <p:nvSpPr>
          <p:cNvPr id="28" name="右箭头 27"/>
          <p:cNvSpPr/>
          <p:nvPr/>
        </p:nvSpPr>
        <p:spPr>
          <a:xfrm>
            <a:off x="4565650" y="1357313"/>
            <a:ext cx="100012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5708650" y="1250950"/>
            <a:ext cx="2720975" cy="523875"/>
            <a:chOff x="4131015" y="1071546"/>
            <a:chExt cx="2720635" cy="523220"/>
          </a:xfrm>
        </p:grpSpPr>
        <p:grpSp>
          <p:nvGrpSpPr>
            <p:cNvPr id="12327" name="组合 27"/>
            <p:cNvGrpSpPr>
              <a:grpSpLocks/>
            </p:cNvGrpSpPr>
            <p:nvPr/>
          </p:nvGrpSpPr>
          <p:grpSpPr bwMode="auto">
            <a:xfrm>
              <a:off x="4131015" y="1071546"/>
              <a:ext cx="2574601" cy="523220"/>
              <a:chOff x="4131015" y="2477152"/>
              <a:chExt cx="2574601" cy="523220"/>
            </a:xfrm>
          </p:grpSpPr>
          <p:graphicFrame>
            <p:nvGraphicFramePr>
              <p:cNvPr id="12329" name="Object 18"/>
              <p:cNvGraphicFramePr>
                <a:graphicFrameLocks noChangeAspect="1"/>
              </p:cNvGraphicFramePr>
              <p:nvPr/>
            </p:nvGraphicFramePr>
            <p:xfrm>
              <a:off x="4131015" y="2537377"/>
              <a:ext cx="966788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27" name="Equation" r:id="rId11" imgW="444114" imgH="177646" progId="Equation.DSMT4">
                      <p:embed/>
                    </p:oleObj>
                  </mc:Choice>
                  <mc:Fallback>
                    <p:oleObj name="Equation" r:id="rId11" imgW="444114" imgH="177646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31015" y="2537377"/>
                            <a:ext cx="966788" cy="3905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30" name="TextBox 33"/>
              <p:cNvSpPr txBox="1">
                <a:spLocks noChangeArrowheads="1"/>
              </p:cNvSpPr>
              <p:nvPr/>
            </p:nvSpPr>
            <p:spPr bwMode="auto">
              <a:xfrm>
                <a:off x="5034995" y="2477152"/>
                <a:ext cx="167062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514350" indent="-51435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/>
                  <a:t>有非零解              </a:t>
                </a:r>
                <a:endParaRPr lang="en-US" altLang="zh-CN"/>
              </a:p>
            </p:txBody>
          </p:sp>
        </p:grpSp>
        <p:graphicFrame>
          <p:nvGraphicFramePr>
            <p:cNvPr id="12328" name="Object 21"/>
            <p:cNvGraphicFramePr>
              <a:graphicFrameLocks noChangeAspect="1"/>
            </p:cNvGraphicFramePr>
            <p:nvPr/>
          </p:nvGraphicFramePr>
          <p:xfrm>
            <a:off x="6586538" y="1213767"/>
            <a:ext cx="265112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28" name="Equation" r:id="rId13" imgW="114201" imgH="139579" progId="Equation.DSMT4">
                    <p:embed/>
                  </p:oleObj>
                </mc:Choice>
                <mc:Fallback>
                  <p:oleObj name="Equation" r:id="rId13" imgW="114201" imgH="139579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6538" y="1213767"/>
                          <a:ext cx="265112" cy="306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右弧形箭头 35"/>
          <p:cNvSpPr/>
          <p:nvPr/>
        </p:nvSpPr>
        <p:spPr>
          <a:xfrm>
            <a:off x="8429625" y="1535113"/>
            <a:ext cx="571500" cy="1000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0" name="Object 18"/>
          <p:cNvGraphicFramePr>
            <a:graphicFrameLocks noChangeAspect="1"/>
          </p:cNvGraphicFramePr>
          <p:nvPr/>
        </p:nvGraphicFramePr>
        <p:xfrm>
          <a:off x="6683375" y="2119313"/>
          <a:ext cx="1739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9" name="Equation" r:id="rId15" imgW="799753" imgH="253890" progId="Equation.DSMT4">
                  <p:embed/>
                </p:oleObj>
              </mc:Choice>
              <mc:Fallback>
                <p:oleObj name="Equation" r:id="rId15" imgW="799753" imgH="25389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75" y="2119313"/>
                        <a:ext cx="1739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左箭头 41"/>
          <p:cNvSpPr/>
          <p:nvPr/>
        </p:nvSpPr>
        <p:spPr>
          <a:xfrm>
            <a:off x="5827713" y="2276475"/>
            <a:ext cx="881062" cy="2365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4" name="组合 27"/>
          <p:cNvGrpSpPr>
            <a:grpSpLocks/>
          </p:cNvGrpSpPr>
          <p:nvPr/>
        </p:nvGrpSpPr>
        <p:grpSpPr bwMode="auto">
          <a:xfrm>
            <a:off x="2714625" y="2117725"/>
            <a:ext cx="3292475" cy="523875"/>
            <a:chOff x="4131015" y="2477152"/>
            <a:chExt cx="3292139" cy="523220"/>
          </a:xfrm>
        </p:grpSpPr>
        <p:graphicFrame>
          <p:nvGraphicFramePr>
            <p:cNvPr id="12325" name="Object 18"/>
            <p:cNvGraphicFramePr>
              <a:graphicFrameLocks noChangeAspect="1"/>
            </p:cNvGraphicFramePr>
            <p:nvPr/>
          </p:nvGraphicFramePr>
          <p:xfrm>
            <a:off x="4131015" y="2537377"/>
            <a:ext cx="966788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30" name="Equation" r:id="rId17" imgW="444114" imgH="177646" progId="Equation.DSMT4">
                    <p:embed/>
                  </p:oleObj>
                </mc:Choice>
                <mc:Fallback>
                  <p:oleObj name="Equation" r:id="rId17" imgW="444114" imgH="177646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1015" y="2537377"/>
                          <a:ext cx="966788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6" name="TextBox 46"/>
            <p:cNvSpPr txBox="1">
              <a:spLocks noChangeArrowheads="1"/>
            </p:cNvSpPr>
            <p:nvPr/>
          </p:nvSpPr>
          <p:spPr bwMode="auto">
            <a:xfrm>
              <a:off x="5034995" y="2477152"/>
              <a:ext cx="23881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14350" indent="-5143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/>
                <a:t>有唯一解矛盾              </a:t>
              </a:r>
              <a:endParaRPr lang="en-US" altLang="zh-CN"/>
            </a:p>
          </p:txBody>
        </p:sp>
      </p:grpSp>
      <p:graphicFrame>
        <p:nvGraphicFramePr>
          <p:cNvPr id="48" name="Object 29"/>
          <p:cNvGraphicFramePr>
            <a:graphicFrameLocks noChangeAspect="1"/>
          </p:cNvGraphicFramePr>
          <p:nvPr/>
        </p:nvGraphicFramePr>
        <p:xfrm>
          <a:off x="-71438" y="2132013"/>
          <a:ext cx="2428876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1" name="Equation" r:id="rId19" imgW="1193800" imgH="254000" progId="Equation.DSMT4">
                  <p:embed/>
                </p:oleObj>
              </mc:Choice>
              <mc:Fallback>
                <p:oleObj name="Equation" r:id="rId19" imgW="1193800" imgH="2540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1438" y="2132013"/>
                        <a:ext cx="2428876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左箭头 48"/>
          <p:cNvSpPr/>
          <p:nvPr/>
        </p:nvSpPr>
        <p:spPr>
          <a:xfrm>
            <a:off x="2308225" y="2262188"/>
            <a:ext cx="500063" cy="2143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0" name="组合 49"/>
          <p:cNvGrpSpPr>
            <a:grpSpLocks/>
          </p:cNvGrpSpPr>
          <p:nvPr/>
        </p:nvGrpSpPr>
        <p:grpSpPr bwMode="auto">
          <a:xfrm>
            <a:off x="920750" y="3000375"/>
            <a:ext cx="6723063" cy="523875"/>
            <a:chOff x="142844" y="1071546"/>
            <a:chExt cx="6723108" cy="523220"/>
          </a:xfrm>
        </p:grpSpPr>
        <p:grpSp>
          <p:nvGrpSpPr>
            <p:cNvPr id="12320" name="组合 27"/>
            <p:cNvGrpSpPr>
              <a:grpSpLocks/>
            </p:cNvGrpSpPr>
            <p:nvPr/>
          </p:nvGrpSpPr>
          <p:grpSpPr bwMode="auto">
            <a:xfrm>
              <a:off x="142844" y="1071546"/>
              <a:ext cx="6572296" cy="523220"/>
              <a:chOff x="142844" y="2477152"/>
              <a:chExt cx="6572296" cy="523220"/>
            </a:xfrm>
          </p:grpSpPr>
          <p:graphicFrame>
            <p:nvGraphicFramePr>
              <p:cNvPr id="12322" name="Object 18"/>
              <p:cNvGraphicFramePr>
                <a:graphicFrameLocks noChangeAspect="1"/>
              </p:cNvGraphicFramePr>
              <p:nvPr/>
            </p:nvGraphicFramePr>
            <p:xfrm>
              <a:off x="4131015" y="2537377"/>
              <a:ext cx="966788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32" name="Equation" r:id="rId21" imgW="444114" imgH="177646" progId="Equation.DSMT4">
                      <p:embed/>
                    </p:oleObj>
                  </mc:Choice>
                  <mc:Fallback>
                    <p:oleObj name="Equation" r:id="rId21" imgW="444114" imgH="177646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31015" y="2537377"/>
                            <a:ext cx="966788" cy="3905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23" name="TextBox 53"/>
              <p:cNvSpPr txBox="1">
                <a:spLocks noChangeArrowheads="1"/>
              </p:cNvSpPr>
              <p:nvPr/>
            </p:nvSpPr>
            <p:spPr bwMode="auto">
              <a:xfrm>
                <a:off x="820153" y="2477152"/>
                <a:ext cx="589498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514350" indent="-51435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/>
                  <a:t>型非齐次线性方程组             有唯一解              </a:t>
                </a:r>
                <a:endParaRPr lang="en-US" altLang="zh-CN"/>
              </a:p>
            </p:txBody>
          </p:sp>
          <p:graphicFrame>
            <p:nvGraphicFramePr>
              <p:cNvPr id="12324" name="Object 21"/>
              <p:cNvGraphicFramePr>
                <a:graphicFrameLocks noChangeAspect="1"/>
              </p:cNvGraphicFramePr>
              <p:nvPr/>
            </p:nvGraphicFramePr>
            <p:xfrm>
              <a:off x="142844" y="2622546"/>
              <a:ext cx="820552" cy="306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33" name="Equation" r:id="rId22" imgW="355446" imgH="139639" progId="Equation.DSMT4">
                      <p:embed/>
                    </p:oleObj>
                  </mc:Choice>
                  <mc:Fallback>
                    <p:oleObj name="Equation" r:id="rId22" imgW="355446" imgH="139639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844" y="2622546"/>
                            <a:ext cx="820552" cy="3063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321" name="Object 21"/>
            <p:cNvGraphicFramePr>
              <a:graphicFrameLocks noChangeAspect="1"/>
            </p:cNvGraphicFramePr>
            <p:nvPr/>
          </p:nvGraphicFramePr>
          <p:xfrm>
            <a:off x="6572264" y="1214422"/>
            <a:ext cx="293688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34" name="Equation" r:id="rId23" imgW="126835" imgH="139518" progId="Equation.DSMT4">
                    <p:embed/>
                  </p:oleObj>
                </mc:Choice>
                <mc:Fallback>
                  <p:oleObj name="Equation" r:id="rId23" imgW="126835" imgH="139518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2264" y="1214422"/>
                          <a:ext cx="293688" cy="306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7" name="直接连接符 56"/>
          <p:cNvCxnSpPr/>
          <p:nvPr/>
        </p:nvCxnSpPr>
        <p:spPr>
          <a:xfrm>
            <a:off x="0" y="2749550"/>
            <a:ext cx="9144000" cy="1588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-71438" y="4284663"/>
            <a:ext cx="9144001" cy="1587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1268413" y="3714750"/>
            <a:ext cx="1928812" cy="1588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1811" name="Object 19"/>
          <p:cNvGraphicFramePr>
            <a:graphicFrameLocks noChangeAspect="1"/>
          </p:cNvGraphicFramePr>
          <p:nvPr/>
        </p:nvGraphicFramePr>
        <p:xfrm>
          <a:off x="3340100" y="3508375"/>
          <a:ext cx="27813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5" name="Equation" r:id="rId24" imgW="1193800" imgH="254000" progId="Equation.DSMT4">
                  <p:embed/>
                </p:oleObj>
              </mc:Choice>
              <mc:Fallback>
                <p:oleObj name="Equation" r:id="rId24" imgW="1193800" imgH="254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3508375"/>
                        <a:ext cx="27813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2" name="Object 20"/>
          <p:cNvGraphicFramePr>
            <a:graphicFrameLocks noChangeAspect="1"/>
          </p:cNvGraphicFramePr>
          <p:nvPr/>
        </p:nvGraphicFramePr>
        <p:xfrm>
          <a:off x="214313" y="4579938"/>
          <a:ext cx="27813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6" name="Equation" r:id="rId25" imgW="1193800" imgH="254000" progId="Equation.DSMT4">
                  <p:embed/>
                </p:oleObj>
              </mc:Choice>
              <mc:Fallback>
                <p:oleObj name="Equation" r:id="rId25" imgW="1193800" imgH="254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4579938"/>
                        <a:ext cx="27813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右箭头 60"/>
          <p:cNvSpPr/>
          <p:nvPr/>
        </p:nvSpPr>
        <p:spPr>
          <a:xfrm>
            <a:off x="3000375" y="4714875"/>
            <a:ext cx="100012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2" name="TextBox 6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47563" y="4620292"/>
            <a:ext cx="3823285" cy="523220"/>
          </a:xfrm>
          <a:prstGeom prst="rect">
            <a:avLst/>
          </a:prstGeom>
          <a:blipFill rotWithShape="0">
            <a:blip r:embed="rId26"/>
            <a:stretch>
              <a:fillRect t="-12791" b="-3139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3" name="TextBox 6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29058" y="5120358"/>
            <a:ext cx="3823285" cy="523220"/>
          </a:xfrm>
          <a:prstGeom prst="rect">
            <a:avLst/>
          </a:prstGeom>
          <a:blipFill rotWithShape="0">
            <a:blip r:embed="rId27"/>
            <a:stretch>
              <a:fillRect l="-3349" t="-12791" r="-2073" b="-3139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4" name="下箭头 63"/>
          <p:cNvSpPr/>
          <p:nvPr/>
        </p:nvSpPr>
        <p:spPr>
          <a:xfrm>
            <a:off x="5643563" y="5643563"/>
            <a:ext cx="285750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TextBox 6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43306" y="6191928"/>
            <a:ext cx="5572164" cy="523220"/>
          </a:xfrm>
          <a:prstGeom prst="rect">
            <a:avLst/>
          </a:prstGeom>
          <a:blipFill rotWithShape="0">
            <a:blip r:embed="rId28"/>
            <a:stretch>
              <a:fillRect t="-12791" b="-3139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6" name="左箭头 65"/>
          <p:cNvSpPr/>
          <p:nvPr/>
        </p:nvSpPr>
        <p:spPr>
          <a:xfrm>
            <a:off x="2786063" y="6335713"/>
            <a:ext cx="882650" cy="236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3" name="组合 27"/>
          <p:cNvGrpSpPr>
            <a:grpSpLocks/>
          </p:cNvGrpSpPr>
          <p:nvPr/>
        </p:nvGrpSpPr>
        <p:grpSpPr bwMode="auto">
          <a:xfrm>
            <a:off x="285750" y="6191250"/>
            <a:ext cx="2857500" cy="523875"/>
            <a:chOff x="4131015" y="2477152"/>
            <a:chExt cx="2857487" cy="523220"/>
          </a:xfrm>
        </p:grpSpPr>
        <p:graphicFrame>
          <p:nvGraphicFramePr>
            <p:cNvPr id="12318" name="Object 18"/>
            <p:cNvGraphicFramePr>
              <a:graphicFrameLocks noChangeAspect="1"/>
            </p:cNvGraphicFramePr>
            <p:nvPr/>
          </p:nvGraphicFramePr>
          <p:xfrm>
            <a:off x="4131015" y="2537377"/>
            <a:ext cx="966788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37" name="Equation" r:id="rId29" imgW="444114" imgH="177646" progId="Equation.DSMT4">
                    <p:embed/>
                  </p:oleObj>
                </mc:Choice>
                <mc:Fallback>
                  <p:oleObj name="Equation" r:id="rId29" imgW="444114" imgH="177646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1015" y="2537377"/>
                          <a:ext cx="966788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9" name="TextBox 74"/>
            <p:cNvSpPr txBox="1">
              <a:spLocks noChangeArrowheads="1"/>
            </p:cNvSpPr>
            <p:nvPr/>
          </p:nvSpPr>
          <p:spPr bwMode="auto">
            <a:xfrm>
              <a:off x="5034995" y="2477152"/>
              <a:ext cx="195350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14350" indent="-5143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/>
                <a:t>有唯一解</a:t>
              </a:r>
              <a:endParaRPr lang="en-US" altLang="zh-CN"/>
            </a:p>
          </p:txBody>
        </p:sp>
      </p:grpSp>
      <p:cxnSp>
        <p:nvCxnSpPr>
          <p:cNvPr id="77" name="直接箭头连接符 76"/>
          <p:cNvCxnSpPr/>
          <p:nvPr/>
        </p:nvCxnSpPr>
        <p:spPr>
          <a:xfrm rot="10800000">
            <a:off x="1209675" y="3819525"/>
            <a:ext cx="2000250" cy="1588"/>
          </a:xfrm>
          <a:prstGeom prst="straightConnector1">
            <a:avLst/>
          </a:prstGeom>
          <a:ln w="25400" cmpd="sng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14" name="组合 50"/>
          <p:cNvGrpSpPr>
            <a:grpSpLocks/>
          </p:cNvGrpSpPr>
          <p:nvPr/>
        </p:nvGrpSpPr>
        <p:grpSpPr bwMode="auto">
          <a:xfrm>
            <a:off x="5589588" y="107950"/>
            <a:ext cx="3570287" cy="431800"/>
            <a:chOff x="5589713" y="107950"/>
            <a:chExt cx="3570746" cy="431357"/>
          </a:xfrm>
        </p:grpSpPr>
        <p:sp>
          <p:nvSpPr>
            <p:cNvPr id="12315" name="TextBox 11"/>
            <p:cNvSpPr txBox="1">
              <a:spLocks noChangeArrowheads="1"/>
            </p:cNvSpPr>
            <p:nvPr/>
          </p:nvSpPr>
          <p:spPr bwMode="auto">
            <a:xfrm>
              <a:off x="5798258" y="107950"/>
              <a:ext cx="3136576" cy="36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/>
                <a:t>6.1</a:t>
              </a:r>
              <a:r>
                <a:rPr lang="zh-CN" altLang="en-US" sz="1800" dirty="0" smtClean="0"/>
                <a:t>  </a:t>
              </a:r>
              <a:r>
                <a:rPr lang="zh-CN" altLang="en-US" sz="1800" dirty="0"/>
                <a:t>线性方程组解的存在性</a:t>
              </a:r>
            </a:p>
          </p:txBody>
        </p:sp>
        <p:cxnSp>
          <p:nvCxnSpPr>
            <p:cNvPr id="53" name="直接连接符 52"/>
            <p:cNvCxnSpPr/>
            <p:nvPr/>
          </p:nvCxnSpPr>
          <p:spPr>
            <a:xfrm flipV="1">
              <a:off x="5894552" y="466357"/>
              <a:ext cx="2980120" cy="15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5589713" y="539307"/>
              <a:ext cx="35707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18"/>
          <p:cNvSpPr txBox="1">
            <a:spLocks noChangeArrowheads="1"/>
          </p:cNvSpPr>
          <p:nvPr/>
        </p:nvSpPr>
        <p:spPr bwMode="auto">
          <a:xfrm>
            <a:off x="5871605" y="5631165"/>
            <a:ext cx="14012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定理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5.7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6" grpId="0" animBg="1"/>
      <p:bldP spid="42" grpId="0" animBg="1"/>
      <p:bldP spid="49" grpId="0" animBg="1"/>
      <p:bldP spid="61" grpId="0" animBg="1"/>
      <p:bldP spid="64" grpId="0" animBg="1"/>
      <p:bldP spid="66" grpId="0" animBg="1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5"/>
          <p:cNvGrpSpPr>
            <a:grpSpLocks/>
          </p:cNvGrpSpPr>
          <p:nvPr/>
        </p:nvGrpSpPr>
        <p:grpSpPr bwMode="auto">
          <a:xfrm>
            <a:off x="901700" y="1357313"/>
            <a:ext cx="7456488" cy="3643312"/>
            <a:chOff x="1187624" y="1826468"/>
            <a:chExt cx="7200800" cy="3690764"/>
          </a:xfrm>
        </p:grpSpPr>
        <p:sp>
          <p:nvSpPr>
            <p:cNvPr id="9" name="圆角矩形 8"/>
            <p:cNvSpPr/>
            <p:nvPr/>
          </p:nvSpPr>
          <p:spPr>
            <a:xfrm>
              <a:off x="1187624" y="2204389"/>
              <a:ext cx="7200800" cy="331284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/>
                <a:t>                             </a:t>
              </a:r>
            </a:p>
          </p:txBody>
        </p:sp>
        <p:sp>
          <p:nvSpPr>
            <p:cNvPr id="10" name="流程图: 终止 9"/>
            <p:cNvSpPr/>
            <p:nvPr/>
          </p:nvSpPr>
          <p:spPr>
            <a:xfrm>
              <a:off x="1547894" y="1826468"/>
              <a:ext cx="2015978" cy="778357"/>
            </a:xfrm>
            <a:prstGeom prst="flowChartTerminator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定理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6-2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315" name="组合 23"/>
          <p:cNvGrpSpPr>
            <a:grpSpLocks/>
          </p:cNvGrpSpPr>
          <p:nvPr/>
        </p:nvGrpSpPr>
        <p:grpSpPr bwMode="auto">
          <a:xfrm>
            <a:off x="1157288" y="2136775"/>
            <a:ext cx="7415212" cy="523875"/>
            <a:chOff x="1442998" y="2494036"/>
            <a:chExt cx="7415282" cy="523220"/>
          </a:xfrm>
        </p:grpSpPr>
        <p:sp>
          <p:nvSpPr>
            <p:cNvPr id="13331" name="TextBox 3"/>
            <p:cNvSpPr txBox="1">
              <a:spLocks noChangeArrowheads="1"/>
            </p:cNvSpPr>
            <p:nvPr/>
          </p:nvSpPr>
          <p:spPr bwMode="auto">
            <a:xfrm>
              <a:off x="1442998" y="2494036"/>
              <a:ext cx="74152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/>
                <a:t> </a:t>
              </a:r>
              <a:r>
                <a:rPr lang="zh-CN" altLang="en-US"/>
                <a:t>  设</a:t>
              </a:r>
              <a:r>
                <a:rPr lang="en-US" altLang="zh-CN"/>
                <a:t>          </a:t>
              </a:r>
              <a:r>
                <a:rPr lang="zh-CN" altLang="en-US"/>
                <a:t>   是             型非齐次线性方程组，则</a:t>
              </a:r>
              <a:endParaRPr lang="en-US" altLang="zh-CN"/>
            </a:p>
          </p:txBody>
        </p:sp>
        <p:graphicFrame>
          <p:nvGraphicFramePr>
            <p:cNvPr id="13332" name="Object 18"/>
            <p:cNvGraphicFramePr>
              <a:graphicFrameLocks noChangeAspect="1"/>
            </p:cNvGraphicFramePr>
            <p:nvPr/>
          </p:nvGraphicFramePr>
          <p:xfrm>
            <a:off x="2134597" y="2564842"/>
            <a:ext cx="1024008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70" name="Equation" r:id="rId3" imgW="444114" imgH="177646" progId="Equation.DSMT4">
                    <p:embed/>
                  </p:oleObj>
                </mc:Choice>
                <mc:Fallback>
                  <p:oleObj name="Equation" r:id="rId3" imgW="444114" imgH="177646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4597" y="2564842"/>
                          <a:ext cx="1024008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3" name="Object 21"/>
            <p:cNvGraphicFramePr>
              <a:graphicFrameLocks noChangeAspect="1"/>
            </p:cNvGraphicFramePr>
            <p:nvPr/>
          </p:nvGraphicFramePr>
          <p:xfrm>
            <a:off x="3608572" y="2637739"/>
            <a:ext cx="820552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71" name="Equation" r:id="rId5" imgW="355446" imgH="139639" progId="Equation.DSMT4">
                    <p:embed/>
                  </p:oleObj>
                </mc:Choice>
                <mc:Fallback>
                  <p:oleObj name="Equation" r:id="rId5" imgW="355446" imgH="139639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8572" y="2637739"/>
                          <a:ext cx="820552" cy="306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16" name="组合 20"/>
          <p:cNvGrpSpPr>
            <a:grpSpLocks/>
          </p:cNvGrpSpPr>
          <p:nvPr/>
        </p:nvGrpSpPr>
        <p:grpSpPr bwMode="auto">
          <a:xfrm>
            <a:off x="1000125" y="3798888"/>
            <a:ext cx="7429500" cy="558800"/>
            <a:chOff x="1285852" y="3370263"/>
            <a:chExt cx="7429552" cy="558803"/>
          </a:xfrm>
        </p:grpSpPr>
        <p:graphicFrame>
          <p:nvGraphicFramePr>
            <p:cNvPr id="13327" name="Object 6"/>
            <p:cNvGraphicFramePr>
              <a:graphicFrameLocks noChangeAspect="1"/>
            </p:cNvGraphicFramePr>
            <p:nvPr/>
          </p:nvGraphicFramePr>
          <p:xfrm>
            <a:off x="2071670" y="3467103"/>
            <a:ext cx="966787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72" name="Equation" r:id="rId7" imgW="444114" imgH="177646" progId="Equation.DSMT4">
                    <p:embed/>
                  </p:oleObj>
                </mc:Choice>
                <mc:Fallback>
                  <p:oleObj name="Equation" r:id="rId7" imgW="444114" imgH="177646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670" y="3467103"/>
                          <a:ext cx="966787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左右箭头 16"/>
            <p:cNvSpPr/>
            <p:nvPr/>
          </p:nvSpPr>
          <p:spPr>
            <a:xfrm>
              <a:off x="4437062" y="3536951"/>
              <a:ext cx="984257" cy="214314"/>
            </a:xfrm>
            <a:prstGeom prst="left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aphicFrame>
          <p:nvGraphicFramePr>
            <p:cNvPr id="13329" name="Object 29"/>
            <p:cNvGraphicFramePr>
              <a:graphicFrameLocks noChangeAspect="1"/>
            </p:cNvGraphicFramePr>
            <p:nvPr/>
          </p:nvGraphicFramePr>
          <p:xfrm>
            <a:off x="5461025" y="3370263"/>
            <a:ext cx="2754313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73" name="Equation" r:id="rId9" imgW="1193800" imgH="254000" progId="Equation.DSMT4">
                    <p:embed/>
                  </p:oleObj>
                </mc:Choice>
                <mc:Fallback>
                  <p:oleObj name="Equation" r:id="rId9" imgW="1193800" imgH="2540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1025" y="3370263"/>
                          <a:ext cx="2754313" cy="55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0" name="TextBox 19"/>
            <p:cNvSpPr txBox="1">
              <a:spLocks noChangeArrowheads="1"/>
            </p:cNvSpPr>
            <p:nvPr/>
          </p:nvSpPr>
          <p:spPr bwMode="auto">
            <a:xfrm>
              <a:off x="1285852" y="3405846"/>
              <a:ext cx="74295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/>
                <a:t> </a:t>
              </a:r>
              <a:r>
                <a:rPr lang="en-US" altLang="zh-CN"/>
                <a:t>(2)                </a:t>
              </a:r>
              <a:r>
                <a:rPr lang="zh-CN" altLang="en-US"/>
                <a:t>有唯一解</a:t>
              </a:r>
            </a:p>
          </p:txBody>
        </p:sp>
      </p:grpSp>
      <p:grpSp>
        <p:nvGrpSpPr>
          <p:cNvPr id="13317" name="组合 22"/>
          <p:cNvGrpSpPr>
            <a:grpSpLocks/>
          </p:cNvGrpSpPr>
          <p:nvPr/>
        </p:nvGrpSpPr>
        <p:grpSpPr bwMode="auto">
          <a:xfrm>
            <a:off x="1071563" y="3013075"/>
            <a:ext cx="7286625" cy="558800"/>
            <a:chOff x="1571604" y="3000372"/>
            <a:chExt cx="7286676" cy="558800"/>
          </a:xfrm>
        </p:grpSpPr>
        <p:sp>
          <p:nvSpPr>
            <p:cNvPr id="7" name="左右箭头 6"/>
            <p:cNvSpPr/>
            <p:nvPr/>
          </p:nvSpPr>
          <p:spPr>
            <a:xfrm>
              <a:off x="3944933" y="3143247"/>
              <a:ext cx="984257" cy="214313"/>
            </a:xfrm>
            <a:prstGeom prst="left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aphicFrame>
          <p:nvGraphicFramePr>
            <p:cNvPr id="13323" name="Object 29"/>
            <p:cNvGraphicFramePr>
              <a:graphicFrameLocks noChangeAspect="1"/>
            </p:cNvGraphicFramePr>
            <p:nvPr/>
          </p:nvGraphicFramePr>
          <p:xfrm>
            <a:off x="4894998" y="3000372"/>
            <a:ext cx="2169081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74" name="Equation" r:id="rId11" imgW="939392" imgH="253890" progId="Equation.DSMT4">
                    <p:embed/>
                  </p:oleObj>
                </mc:Choice>
                <mc:Fallback>
                  <p:oleObj name="Equation" r:id="rId11" imgW="939392" imgH="25389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4998" y="3000372"/>
                          <a:ext cx="2169081" cy="55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24" name="组合 21"/>
            <p:cNvGrpSpPr>
              <a:grpSpLocks/>
            </p:cNvGrpSpPr>
            <p:nvPr/>
          </p:nvGrpSpPr>
          <p:grpSpPr bwMode="auto">
            <a:xfrm>
              <a:off x="1571604" y="3000372"/>
              <a:ext cx="7286676" cy="523220"/>
              <a:chOff x="1357290" y="2903521"/>
              <a:chExt cx="7286676" cy="523220"/>
            </a:xfrm>
          </p:grpSpPr>
          <p:graphicFrame>
            <p:nvGraphicFramePr>
              <p:cNvPr id="13325" name="Object 18"/>
              <p:cNvGraphicFramePr>
                <a:graphicFrameLocks noChangeAspect="1"/>
              </p:cNvGraphicFramePr>
              <p:nvPr/>
            </p:nvGraphicFramePr>
            <p:xfrm>
              <a:off x="2033576" y="3000372"/>
              <a:ext cx="966788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75" name="Equation" r:id="rId13" imgW="444114" imgH="177646" progId="Equation.DSMT4">
                      <p:embed/>
                    </p:oleObj>
                  </mc:Choice>
                  <mc:Fallback>
                    <p:oleObj name="Equation" r:id="rId13" imgW="444114" imgH="177646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3576" y="3000372"/>
                            <a:ext cx="966788" cy="3905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26" name="TextBox 18"/>
              <p:cNvSpPr txBox="1">
                <a:spLocks noChangeArrowheads="1"/>
              </p:cNvSpPr>
              <p:nvPr/>
            </p:nvSpPr>
            <p:spPr bwMode="auto">
              <a:xfrm>
                <a:off x="1357290" y="2903521"/>
                <a:ext cx="728667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514350" indent="-51435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AutoNum type="arabicParenBoth"/>
                </a:pPr>
                <a:r>
                  <a:rPr lang="zh-CN" altLang="en-US"/>
                  <a:t>              有解              </a:t>
                </a:r>
                <a:endParaRPr lang="en-US" altLang="zh-CN"/>
              </a:p>
            </p:txBody>
          </p:sp>
        </p:grpSp>
      </p:grpSp>
      <p:grpSp>
        <p:nvGrpSpPr>
          <p:cNvPr id="13318" name="组合 23"/>
          <p:cNvGrpSpPr>
            <a:grpSpLocks/>
          </p:cNvGrpSpPr>
          <p:nvPr/>
        </p:nvGrpSpPr>
        <p:grpSpPr bwMode="auto">
          <a:xfrm>
            <a:off x="5589588" y="107950"/>
            <a:ext cx="3570287" cy="431800"/>
            <a:chOff x="5589713" y="107950"/>
            <a:chExt cx="3570746" cy="431357"/>
          </a:xfrm>
        </p:grpSpPr>
        <p:sp>
          <p:nvSpPr>
            <p:cNvPr id="13319" name="TextBox 11"/>
            <p:cNvSpPr txBox="1">
              <a:spLocks noChangeArrowheads="1"/>
            </p:cNvSpPr>
            <p:nvPr/>
          </p:nvSpPr>
          <p:spPr bwMode="auto">
            <a:xfrm>
              <a:off x="5798258" y="107950"/>
              <a:ext cx="3136576" cy="36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/>
                <a:t>6.1</a:t>
              </a:r>
              <a:r>
                <a:rPr lang="zh-CN" altLang="en-US" sz="1800" dirty="0" smtClean="0"/>
                <a:t>  </a:t>
              </a:r>
              <a:r>
                <a:rPr lang="zh-CN" altLang="en-US" sz="1800" dirty="0"/>
                <a:t>线性方程组解的存在性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5894552" y="466357"/>
              <a:ext cx="2980120" cy="15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5589713" y="539307"/>
              <a:ext cx="35707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9552" y="1052736"/>
            <a:ext cx="24871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习</a:t>
            </a:r>
            <a:r>
              <a:rPr lang="zh-CN" altLang="en-US" b="1" dirty="0" smtClean="0">
                <a:solidFill>
                  <a:srgbClr val="FF0000"/>
                </a:solidFill>
              </a:rPr>
              <a:t>题</a:t>
            </a:r>
            <a:r>
              <a:rPr lang="en-US" altLang="zh-CN" b="1" dirty="0" smtClean="0">
                <a:solidFill>
                  <a:srgbClr val="FF0000"/>
                </a:solidFill>
              </a:rPr>
              <a:t>6-1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9221" name="组合 12"/>
          <p:cNvGrpSpPr>
            <a:grpSpLocks/>
          </p:cNvGrpSpPr>
          <p:nvPr/>
        </p:nvGrpSpPr>
        <p:grpSpPr bwMode="auto">
          <a:xfrm>
            <a:off x="5589588" y="107950"/>
            <a:ext cx="3570287" cy="431800"/>
            <a:chOff x="5589713" y="107950"/>
            <a:chExt cx="3570746" cy="431357"/>
          </a:xfrm>
        </p:grpSpPr>
        <p:sp>
          <p:nvSpPr>
            <p:cNvPr id="9223" name="TextBox 11"/>
            <p:cNvSpPr txBox="1">
              <a:spLocks noChangeArrowheads="1"/>
            </p:cNvSpPr>
            <p:nvPr/>
          </p:nvSpPr>
          <p:spPr bwMode="auto">
            <a:xfrm>
              <a:off x="5798258" y="107950"/>
              <a:ext cx="3136576" cy="36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/>
                <a:t>6.1</a:t>
              </a:r>
              <a:r>
                <a:rPr lang="zh-CN" altLang="en-US" sz="1800" dirty="0" smtClean="0"/>
                <a:t>  </a:t>
              </a:r>
              <a:r>
                <a:rPr lang="zh-CN" altLang="en-US" sz="1800" dirty="0"/>
                <a:t>线性方程组解的存在性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5894552" y="466357"/>
              <a:ext cx="2980120" cy="15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589713" y="539307"/>
              <a:ext cx="35707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51520" y="2060848"/>
                <a:ext cx="85963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7. 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能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由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线性表示，证明：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能由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线性表示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060848"/>
                <a:ext cx="859639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06" t="-24590" r="-1206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53344" y="3360082"/>
                <a:ext cx="3571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能由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400" dirty="0"/>
                        <m:t>线性表示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44" y="3360082"/>
                <a:ext cx="357123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06" t="-4918" r="-2730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094862" y="3360082"/>
                <a:ext cx="2016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有解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862" y="3360082"/>
                <a:ext cx="201619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121" t="-4918" r="-5455" b="-3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601427" y="4788293"/>
                <a:ext cx="383064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([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])=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427" y="4788293"/>
                <a:ext cx="383064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707904" y="4242980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zh-CN" altLang="en-US" sz="2400" dirty="0"/>
                        <m:t>有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唯一</m:t>
                      </m:r>
                      <m:r>
                        <m:rPr>
                          <m:nor/>
                        </m:rPr>
                        <a:rPr lang="zh-CN" altLang="en-US" sz="2400" dirty="0"/>
                        <m:t>解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242980"/>
                <a:ext cx="3096344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4918" b="-3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37887" y="2558390"/>
                <a:ext cx="47568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表达式唯一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线性</a:t>
                </a:r>
                <a:r>
                  <a:rPr lang="zh-CN" altLang="en-US" sz="2400" dirty="0"/>
                  <a:t>无关</a:t>
                </a: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87" y="2558390"/>
                <a:ext cx="475688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945" t="-26667" r="-2945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257301" y="4242761"/>
                <a:ext cx="1538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表达式</m:t>
                    </m:r>
                  </m:oMath>
                </a14:m>
                <a:r>
                  <a:rPr lang="zh-CN" altLang="en-US" sz="2400" dirty="0" smtClean="0"/>
                  <a:t>唯一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301" y="4242761"/>
                <a:ext cx="153888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9091" t="-26230" r="-11067" b="-47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682166" y="3793894"/>
            <a:ext cx="33843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716012" y="5229200"/>
            <a:ext cx="16014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37887" y="5748053"/>
                <a:ext cx="1538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表达式</m:t>
                    </m:r>
                  </m:oMath>
                </a14:m>
                <a:r>
                  <a:rPr lang="zh-CN" altLang="en-US" sz="2400" dirty="0" smtClean="0"/>
                  <a:t>唯一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87" y="5748053"/>
                <a:ext cx="1538883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9091" t="-26230" r="-11067" b="-47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714426" y="5739368"/>
                <a:ext cx="216581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26" y="5739368"/>
                <a:ext cx="216581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707904" y="5739368"/>
                <a:ext cx="31325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线性</a:t>
                </a:r>
                <a:r>
                  <a:rPr lang="zh-CN" altLang="en-US" sz="2400" dirty="0"/>
                  <a:t>无关</a:t>
                </a: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739368"/>
                <a:ext cx="3132524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724" t="-24590" r="-5058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3527639" y="6108700"/>
            <a:ext cx="7646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b="1" i="0" dirty="0" smtClean="0">
                <a:solidFill>
                  <a:srgbClr val="FF0000"/>
                </a:solidFill>
                <a:latin typeface="+mj-lt"/>
              </a:rPr>
              <a:t>引理</a:t>
            </a:r>
            <a:r>
              <a:rPr lang="en-US" altLang="zh-CN" b="1" dirty="0" smtClean="0">
                <a:solidFill>
                  <a:srgbClr val="FF0000"/>
                </a:solidFill>
              </a:rPr>
              <a:t>5-1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193084" y="1146022"/>
                <a:ext cx="27930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084" y="1146022"/>
                <a:ext cx="279300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493" t="-3279" r="-3712"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84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14" grpId="0"/>
      <p:bldP spid="18" grpId="0"/>
      <p:bldP spid="23" grpId="0"/>
      <p:bldP spid="24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395288" y="1196975"/>
            <a:ext cx="2089150" cy="1901825"/>
            <a:chOff x="899592" y="1147971"/>
            <a:chExt cx="2088232" cy="1901825"/>
          </a:xfrm>
        </p:grpSpPr>
        <p:grpSp>
          <p:nvGrpSpPr>
            <p:cNvPr id="14362" name="组合 14"/>
            <p:cNvGrpSpPr>
              <a:grpSpLocks/>
            </p:cNvGrpSpPr>
            <p:nvPr/>
          </p:nvGrpSpPr>
          <p:grpSpPr bwMode="auto">
            <a:xfrm>
              <a:off x="899592" y="1147971"/>
              <a:ext cx="2088232" cy="1901825"/>
              <a:chOff x="899592" y="735087"/>
              <a:chExt cx="2088232" cy="1901825"/>
            </a:xfrm>
          </p:grpSpPr>
          <p:pic>
            <p:nvPicPr>
              <p:cNvPr id="14364" name="Picture 5" descr="C:\Documents and Settings\bdong\Local Settings\Temporary Internet Files\Content.IE5\VF4RX3ZI\MC900434389[1].wm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735087"/>
                <a:ext cx="2088232" cy="1901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65" name="TextBox 13"/>
              <p:cNvSpPr txBox="1">
                <a:spLocks noChangeArrowheads="1"/>
              </p:cNvSpPr>
              <p:nvPr/>
            </p:nvSpPr>
            <p:spPr bwMode="auto">
              <a:xfrm>
                <a:off x="1331640" y="908720"/>
                <a:ext cx="122413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b="1"/>
              </a:p>
            </p:txBody>
          </p:sp>
        </p:grpSp>
        <p:sp>
          <p:nvSpPr>
            <p:cNvPr id="14363" name="TextBox 23"/>
            <p:cNvSpPr txBox="1">
              <a:spLocks noChangeArrowheads="1"/>
            </p:cNvSpPr>
            <p:nvPr/>
          </p:nvSpPr>
          <p:spPr bwMode="auto">
            <a:xfrm>
              <a:off x="1285852" y="1285860"/>
              <a:ext cx="107157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/>
                <a:t>结论</a:t>
              </a:r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2171700" y="2532063"/>
            <a:ext cx="5999163" cy="522287"/>
            <a:chOff x="3143240" y="1857364"/>
            <a:chExt cx="5999175" cy="523220"/>
          </a:xfrm>
        </p:grpSpPr>
        <p:sp>
          <p:nvSpPr>
            <p:cNvPr id="14359" name="TextBox 25"/>
            <p:cNvSpPr txBox="1">
              <a:spLocks noChangeArrowheads="1"/>
            </p:cNvSpPr>
            <p:nvPr/>
          </p:nvSpPr>
          <p:spPr bwMode="auto">
            <a:xfrm>
              <a:off x="3143240" y="1857364"/>
              <a:ext cx="56436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/>
                <a:t>对于           型非齐次线性方程组</a:t>
              </a:r>
            </a:p>
          </p:txBody>
        </p:sp>
        <p:graphicFrame>
          <p:nvGraphicFramePr>
            <p:cNvPr id="14360" name="Object 21"/>
            <p:cNvGraphicFramePr>
              <a:graphicFrameLocks noChangeAspect="1"/>
            </p:cNvGraphicFramePr>
            <p:nvPr/>
          </p:nvGraphicFramePr>
          <p:xfrm>
            <a:off x="3965762" y="1979604"/>
            <a:ext cx="820552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78" name="Equation" r:id="rId4" imgW="355446" imgH="139639" progId="Equation.DSMT4">
                    <p:embed/>
                  </p:oleObj>
                </mc:Choice>
                <mc:Fallback>
                  <p:oleObj name="Equation" r:id="rId4" imgW="355446" imgH="139639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5762" y="1979604"/>
                          <a:ext cx="820552" cy="306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1" name="Object 6"/>
            <p:cNvGraphicFramePr>
              <a:graphicFrameLocks noChangeAspect="1"/>
            </p:cNvGraphicFramePr>
            <p:nvPr/>
          </p:nvGraphicFramePr>
          <p:xfrm>
            <a:off x="8029578" y="1890049"/>
            <a:ext cx="1112837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79" name="Equation" r:id="rId6" imgW="482391" imgH="203112" progId="Equation.DSMT4">
                    <p:embed/>
                  </p:oleObj>
                </mc:Choice>
                <mc:Fallback>
                  <p:oleObj name="Equation" r:id="rId6" imgW="482391" imgH="203112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9578" y="1890049"/>
                          <a:ext cx="1112837" cy="44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960438" y="3263900"/>
            <a:ext cx="7056437" cy="577850"/>
            <a:chOff x="1679844" y="3216513"/>
            <a:chExt cx="7056784" cy="577131"/>
          </a:xfrm>
        </p:grpSpPr>
        <p:grpSp>
          <p:nvGrpSpPr>
            <p:cNvPr id="14355" name="组合 9"/>
            <p:cNvGrpSpPr>
              <a:grpSpLocks/>
            </p:cNvGrpSpPr>
            <p:nvPr/>
          </p:nvGrpSpPr>
          <p:grpSpPr bwMode="auto">
            <a:xfrm>
              <a:off x="1679844" y="3216513"/>
              <a:ext cx="7056784" cy="577131"/>
              <a:chOff x="1679844" y="1723509"/>
              <a:chExt cx="7056784" cy="577131"/>
            </a:xfrm>
          </p:grpSpPr>
          <p:sp>
            <p:nvSpPr>
              <p:cNvPr id="14357" name="TextBox 6"/>
              <p:cNvSpPr txBox="1">
                <a:spLocks noChangeArrowheads="1"/>
              </p:cNvSpPr>
              <p:nvPr/>
            </p:nvSpPr>
            <p:spPr bwMode="auto">
              <a:xfrm>
                <a:off x="1679844" y="1723509"/>
                <a:ext cx="705678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/>
                  <a:t>(1)                                 </a:t>
                </a:r>
                <a:r>
                  <a:rPr lang="zh-CN" altLang="en-US"/>
                  <a:t>时，            无解 ；</a:t>
                </a:r>
              </a:p>
            </p:txBody>
          </p:sp>
          <p:graphicFrame>
            <p:nvGraphicFramePr>
              <p:cNvPr id="14358" name="Object 3"/>
              <p:cNvGraphicFramePr>
                <a:graphicFrameLocks noChangeAspect="1"/>
              </p:cNvGraphicFramePr>
              <p:nvPr/>
            </p:nvGraphicFramePr>
            <p:xfrm>
              <a:off x="2239490" y="1745015"/>
              <a:ext cx="2305050" cy="555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80" name="Equation" r:id="rId8" imgW="1054100" imgH="254000" progId="Equation.DSMT4">
                      <p:embed/>
                    </p:oleObj>
                  </mc:Choice>
                  <mc:Fallback>
                    <p:oleObj name="Equation" r:id="rId8" imgW="1054100" imgH="25400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39490" y="1745015"/>
                            <a:ext cx="2305050" cy="555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56" name="Object 6"/>
            <p:cNvGraphicFramePr>
              <a:graphicFrameLocks noChangeAspect="1"/>
            </p:cNvGraphicFramePr>
            <p:nvPr/>
          </p:nvGraphicFramePr>
          <p:xfrm>
            <a:off x="5046673" y="3286124"/>
            <a:ext cx="1025525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81" name="Equation" r:id="rId10" imgW="444114" imgH="177646" progId="Equation.DSMT4">
                    <p:embed/>
                  </p:oleObj>
                </mc:Choice>
                <mc:Fallback>
                  <p:oleObj name="Equation" r:id="rId10" imgW="444114" imgH="177646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6673" y="3286124"/>
                          <a:ext cx="1025525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974725" y="3913188"/>
            <a:ext cx="7056438" cy="555625"/>
            <a:chOff x="1547664" y="3182931"/>
            <a:chExt cx="7056784" cy="555625"/>
          </a:xfrm>
        </p:grpSpPr>
        <p:grpSp>
          <p:nvGrpSpPr>
            <p:cNvPr id="14351" name="组合 9"/>
            <p:cNvGrpSpPr>
              <a:grpSpLocks/>
            </p:cNvGrpSpPr>
            <p:nvPr/>
          </p:nvGrpSpPr>
          <p:grpSpPr bwMode="auto">
            <a:xfrm>
              <a:off x="1547664" y="3182931"/>
              <a:ext cx="7056784" cy="555625"/>
              <a:chOff x="1547664" y="1689927"/>
              <a:chExt cx="7056784" cy="555625"/>
            </a:xfrm>
          </p:grpSpPr>
          <p:sp>
            <p:nvSpPr>
              <p:cNvPr id="14353" name="TextBox 33"/>
              <p:cNvSpPr txBox="1">
                <a:spLocks noChangeArrowheads="1"/>
              </p:cNvSpPr>
              <p:nvPr/>
            </p:nvSpPr>
            <p:spPr bwMode="auto">
              <a:xfrm>
                <a:off x="1547664" y="1700808"/>
                <a:ext cx="705678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/>
                  <a:t>(2)</a:t>
                </a:r>
                <a:r>
                  <a:rPr lang="zh-CN" altLang="en-US"/>
                  <a:t>      </a:t>
                </a:r>
                <a:r>
                  <a:rPr lang="en-US" altLang="zh-CN"/>
                  <a:t>                                   </a:t>
                </a:r>
                <a:r>
                  <a:rPr lang="zh-CN" altLang="en-US"/>
                  <a:t>时，           有唯一解 ；</a:t>
                </a:r>
              </a:p>
            </p:txBody>
          </p:sp>
          <p:graphicFrame>
            <p:nvGraphicFramePr>
              <p:cNvPr id="14354" name="Object 3"/>
              <p:cNvGraphicFramePr>
                <a:graphicFrameLocks noChangeAspect="1"/>
              </p:cNvGraphicFramePr>
              <p:nvPr/>
            </p:nvGraphicFramePr>
            <p:xfrm>
              <a:off x="2143000" y="1689927"/>
              <a:ext cx="2833688" cy="555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82" name="Equation" r:id="rId12" imgW="1295400" imgH="254000" progId="Equation.DSMT4">
                      <p:embed/>
                    </p:oleObj>
                  </mc:Choice>
                  <mc:Fallback>
                    <p:oleObj name="Equation" r:id="rId12" imgW="1295400" imgH="25400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3000" y="1689927"/>
                            <a:ext cx="2833688" cy="555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52" name="Object 6"/>
            <p:cNvGraphicFramePr>
              <a:graphicFrameLocks noChangeAspect="1"/>
            </p:cNvGraphicFramePr>
            <p:nvPr/>
          </p:nvGraphicFramePr>
          <p:xfrm>
            <a:off x="5434848" y="3255045"/>
            <a:ext cx="1025525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83" name="Equation" r:id="rId14" imgW="444114" imgH="177646" progId="Equation.DSMT4">
                    <p:embed/>
                  </p:oleObj>
                </mc:Choice>
                <mc:Fallback>
                  <p:oleObj name="Equation" r:id="rId14" imgW="444114" imgH="177646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4848" y="3255045"/>
                          <a:ext cx="1025525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976313" y="4560888"/>
            <a:ext cx="7770812" cy="600075"/>
            <a:chOff x="1396731" y="4543283"/>
            <a:chExt cx="7771132" cy="600217"/>
          </a:xfrm>
        </p:grpSpPr>
        <p:grpSp>
          <p:nvGrpSpPr>
            <p:cNvPr id="14347" name="组合 9"/>
            <p:cNvGrpSpPr>
              <a:grpSpLocks/>
            </p:cNvGrpSpPr>
            <p:nvPr/>
          </p:nvGrpSpPr>
          <p:grpSpPr bwMode="auto">
            <a:xfrm>
              <a:off x="1396731" y="4543283"/>
              <a:ext cx="7771132" cy="600217"/>
              <a:chOff x="1569333" y="1645330"/>
              <a:chExt cx="7056784" cy="600217"/>
            </a:xfrm>
          </p:grpSpPr>
          <p:sp>
            <p:nvSpPr>
              <p:cNvPr id="14349" name="TextBox 38"/>
              <p:cNvSpPr txBox="1">
                <a:spLocks noChangeArrowheads="1"/>
              </p:cNvSpPr>
              <p:nvPr/>
            </p:nvSpPr>
            <p:spPr bwMode="auto">
              <a:xfrm>
                <a:off x="1569333" y="1645330"/>
                <a:ext cx="705678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/>
                  <a:t>(3)</a:t>
                </a:r>
                <a:r>
                  <a:rPr lang="zh-CN" altLang="en-US"/>
                  <a:t>         </a:t>
                </a:r>
                <a:r>
                  <a:rPr lang="en-US" altLang="zh-CN"/>
                  <a:t>                                    </a:t>
                </a:r>
                <a:r>
                  <a:rPr lang="zh-CN" altLang="en-US"/>
                  <a:t>时，            有无穷多个解 </a:t>
                </a:r>
                <a:r>
                  <a:rPr lang="en-US" altLang="zh-CN"/>
                  <a:t>.</a:t>
                </a:r>
                <a:endParaRPr lang="zh-CN" altLang="en-US"/>
              </a:p>
            </p:txBody>
          </p:sp>
          <p:graphicFrame>
            <p:nvGraphicFramePr>
              <p:cNvPr id="14350" name="Object 3"/>
              <p:cNvGraphicFramePr>
                <a:graphicFrameLocks noChangeAspect="1"/>
              </p:cNvGraphicFramePr>
              <p:nvPr/>
            </p:nvGraphicFramePr>
            <p:xfrm>
              <a:off x="2052487" y="1689922"/>
              <a:ext cx="2805112" cy="555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84" name="Equation" r:id="rId15" imgW="1282700" imgH="254000" progId="Equation.DSMT4">
                      <p:embed/>
                    </p:oleObj>
                  </mc:Choice>
                  <mc:Fallback>
                    <p:oleObj name="Equation" r:id="rId15" imgW="1282700" imgH="25400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2487" y="1689922"/>
                            <a:ext cx="2805112" cy="555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48" name="Object 6"/>
            <p:cNvGraphicFramePr>
              <a:graphicFrameLocks noChangeAspect="1"/>
            </p:cNvGraphicFramePr>
            <p:nvPr/>
          </p:nvGraphicFramePr>
          <p:xfrm>
            <a:off x="5549926" y="4609630"/>
            <a:ext cx="1077429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85" name="Equation" r:id="rId17" imgW="444114" imgH="177646" progId="Equation.DSMT4">
                    <p:embed/>
                  </p:oleObj>
                </mc:Choice>
                <mc:Fallback>
                  <p:oleObj name="Equation" r:id="rId17" imgW="444114" imgH="177646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9926" y="4609630"/>
                          <a:ext cx="1077429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3" name="组合 31"/>
          <p:cNvGrpSpPr>
            <a:grpSpLocks/>
          </p:cNvGrpSpPr>
          <p:nvPr/>
        </p:nvGrpSpPr>
        <p:grpSpPr bwMode="auto">
          <a:xfrm>
            <a:off x="5589588" y="107950"/>
            <a:ext cx="3570287" cy="431800"/>
            <a:chOff x="5589713" y="107950"/>
            <a:chExt cx="3570746" cy="431357"/>
          </a:xfrm>
        </p:grpSpPr>
        <p:sp>
          <p:nvSpPr>
            <p:cNvPr id="14344" name="TextBox 11"/>
            <p:cNvSpPr txBox="1">
              <a:spLocks noChangeArrowheads="1"/>
            </p:cNvSpPr>
            <p:nvPr/>
          </p:nvSpPr>
          <p:spPr bwMode="auto">
            <a:xfrm>
              <a:off x="5798258" y="107950"/>
              <a:ext cx="3136576" cy="36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/>
                <a:t>6.1</a:t>
              </a:r>
              <a:r>
                <a:rPr lang="zh-CN" altLang="en-US" sz="1800" dirty="0" smtClean="0"/>
                <a:t>  </a:t>
              </a:r>
              <a:r>
                <a:rPr lang="zh-CN" altLang="en-US" sz="1800" dirty="0"/>
                <a:t>线性方程组解的存在性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 flipV="1">
              <a:off x="5894552" y="466357"/>
              <a:ext cx="2980120" cy="15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589713" y="539307"/>
              <a:ext cx="35707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5219700" y="2179638"/>
            <a:ext cx="522288" cy="49371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894388" y="2682875"/>
            <a:ext cx="520700" cy="493713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913688" y="3197225"/>
            <a:ext cx="522287" cy="493713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5365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473075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7706" name="Object 10"/>
          <p:cNvGraphicFramePr>
            <a:graphicFrameLocks noChangeAspect="1"/>
          </p:cNvGraphicFramePr>
          <p:nvPr/>
        </p:nvGraphicFramePr>
        <p:xfrm>
          <a:off x="5129213" y="2208213"/>
          <a:ext cx="3373437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8" name="Equation" r:id="rId4" imgW="1549400" imgH="914400" progId="Equation.DSMT4">
                  <p:embed/>
                </p:oleObj>
              </mc:Choice>
              <mc:Fallback>
                <p:oleObj name="Equation" r:id="rId4" imgW="1549400" imgH="914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213" y="2208213"/>
                        <a:ext cx="3373437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8" name="Object 12"/>
          <p:cNvGraphicFramePr>
            <a:graphicFrameLocks noChangeAspect="1"/>
          </p:cNvGraphicFramePr>
          <p:nvPr/>
        </p:nvGraphicFramePr>
        <p:xfrm>
          <a:off x="3203575" y="5300663"/>
          <a:ext cx="33464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9" name="Equation" r:id="rId6" imgW="1536700" imgH="228600" progId="Equation.DSMT4">
                  <p:embed/>
                </p:oleObj>
              </mc:Choice>
              <mc:Fallback>
                <p:oleObj name="Equation" r:id="rId6" imgW="15367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300663"/>
                        <a:ext cx="33464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011863" y="1584325"/>
            <a:ext cx="17891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行阶梯阵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285875" y="6019800"/>
            <a:ext cx="2428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此方程无解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25" name="TextBox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26789" y="913823"/>
            <a:ext cx="3456384" cy="523220"/>
          </a:xfrm>
          <a:prstGeom prst="rect">
            <a:avLst/>
          </a:prstGeom>
          <a:blipFill rotWithShape="0">
            <a:blip r:embed="rId8"/>
            <a:stretch>
              <a:fillRect l="-3704" t="-12791" b="-3139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6" name="TextBox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14414" y="2830594"/>
            <a:ext cx="1413370" cy="52322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635250" y="3106738"/>
            <a:ext cx="2159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73" name="组合 16"/>
          <p:cNvGrpSpPr>
            <a:grpSpLocks/>
          </p:cNvGrpSpPr>
          <p:nvPr/>
        </p:nvGrpSpPr>
        <p:grpSpPr bwMode="auto">
          <a:xfrm>
            <a:off x="5589588" y="107950"/>
            <a:ext cx="3570287" cy="431800"/>
            <a:chOff x="5589713" y="107950"/>
            <a:chExt cx="3570746" cy="431357"/>
          </a:xfrm>
        </p:grpSpPr>
        <p:sp>
          <p:nvSpPr>
            <p:cNvPr id="15377" name="TextBox 11"/>
            <p:cNvSpPr txBox="1">
              <a:spLocks noChangeArrowheads="1"/>
            </p:cNvSpPr>
            <p:nvPr/>
          </p:nvSpPr>
          <p:spPr bwMode="auto">
            <a:xfrm>
              <a:off x="5798258" y="107950"/>
              <a:ext cx="3136576" cy="36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/>
                <a:t>6.1</a:t>
              </a:r>
              <a:r>
                <a:rPr lang="zh-CN" altLang="en-US" sz="1800" dirty="0" smtClean="0"/>
                <a:t>  </a:t>
              </a:r>
              <a:r>
                <a:rPr lang="zh-CN" altLang="en-US" sz="1800" dirty="0"/>
                <a:t>线性方程组解的存在性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 flipV="1">
              <a:off x="5894552" y="466357"/>
              <a:ext cx="2980120" cy="15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589713" y="539307"/>
              <a:ext cx="35707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圆角矩形 1"/>
          <p:cNvSpPr/>
          <p:nvPr/>
        </p:nvSpPr>
        <p:spPr>
          <a:xfrm>
            <a:off x="5262563" y="3227388"/>
            <a:ext cx="3106737" cy="431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圆角矩形标注 30"/>
          <p:cNvSpPr/>
          <p:nvPr/>
        </p:nvSpPr>
        <p:spPr>
          <a:xfrm>
            <a:off x="7643813" y="4483100"/>
            <a:ext cx="1176337" cy="612775"/>
          </a:xfrm>
          <a:prstGeom prst="wedgeRoundRectCallout">
            <a:avLst>
              <a:gd name="adj1" fmla="val -4660"/>
              <a:gd name="adj2" fmla="val -17726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srgbClr val="FF0000"/>
                </a:solidFill>
              </a:rPr>
              <a:t>非零元</a:t>
            </a:r>
          </a:p>
        </p:txBody>
      </p:sp>
      <p:sp>
        <p:nvSpPr>
          <p:cNvPr id="32" name="TextBox 21"/>
          <p:cNvSpPr txBox="1">
            <a:spLocks noChangeArrowheads="1"/>
          </p:cNvSpPr>
          <p:nvPr/>
        </p:nvSpPr>
        <p:spPr bwMode="auto">
          <a:xfrm>
            <a:off x="1285875" y="4564063"/>
            <a:ext cx="414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最后非零行对应方程为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20" grpId="0"/>
      <p:bldP spid="22" grpId="0"/>
      <p:bldP spid="2" grpId="0" animBg="1"/>
      <p:bldP spid="31" grpId="0" animBg="1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9552" y="1052736"/>
            <a:ext cx="24871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思考题</a:t>
            </a:r>
            <a:r>
              <a:rPr lang="en-US" altLang="zh-CN" b="1" dirty="0" smtClean="0">
                <a:solidFill>
                  <a:srgbClr val="FF0000"/>
                </a:solidFill>
              </a:rPr>
              <a:t>6-1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9221" name="组合 12"/>
          <p:cNvGrpSpPr>
            <a:grpSpLocks/>
          </p:cNvGrpSpPr>
          <p:nvPr/>
        </p:nvGrpSpPr>
        <p:grpSpPr bwMode="auto">
          <a:xfrm>
            <a:off x="5589588" y="107950"/>
            <a:ext cx="3570287" cy="431800"/>
            <a:chOff x="5589713" y="107950"/>
            <a:chExt cx="3570746" cy="431357"/>
          </a:xfrm>
        </p:grpSpPr>
        <p:sp>
          <p:nvSpPr>
            <p:cNvPr id="9223" name="TextBox 11"/>
            <p:cNvSpPr txBox="1">
              <a:spLocks noChangeArrowheads="1"/>
            </p:cNvSpPr>
            <p:nvPr/>
          </p:nvSpPr>
          <p:spPr bwMode="auto">
            <a:xfrm>
              <a:off x="5798258" y="107950"/>
              <a:ext cx="3136576" cy="36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/>
                <a:t>6.1</a:t>
              </a:r>
              <a:r>
                <a:rPr lang="zh-CN" altLang="en-US" sz="1800" dirty="0" smtClean="0"/>
                <a:t>  </a:t>
              </a:r>
              <a:r>
                <a:rPr lang="zh-CN" altLang="en-US" sz="1800" dirty="0"/>
                <a:t>线性方程组解的存在性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5894552" y="466357"/>
              <a:ext cx="2980120" cy="15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589713" y="539307"/>
              <a:ext cx="35707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51520" y="2060848"/>
                <a:ext cx="87915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型</m:t>
                    </m:r>
                  </m:oMath>
                </a14:m>
                <a:r>
                  <a:rPr lang="zh-CN" altLang="en-US" sz="2400" dirty="0" smtClean="0"/>
                  <a:t>线性方程组，若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 smtClean="0"/>
                  <a:t>一定有解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060848"/>
                <a:ext cx="8791574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24590" r="-1179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259632" y="3060496"/>
                <a:ext cx="28425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([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060496"/>
                <a:ext cx="284257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288" r="-3648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075935" y="3065061"/>
                <a:ext cx="34443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增广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行数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935" y="3065061"/>
                <a:ext cx="344434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70" t="-3333" r="-2832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971600" y="3690812"/>
                <a:ext cx="383064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([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])=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690812"/>
                <a:ext cx="383064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249933" y="3690812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zh-CN" altLang="en-US" sz="2400" dirty="0"/>
                        <m:t>一定有解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933" y="3690812"/>
                <a:ext cx="3096344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4918" b="-3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78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20"/>
          <p:cNvGrpSpPr>
            <a:grpSpLocks/>
          </p:cNvGrpSpPr>
          <p:nvPr/>
        </p:nvGrpSpPr>
        <p:grpSpPr bwMode="auto">
          <a:xfrm>
            <a:off x="939800" y="1071563"/>
            <a:ext cx="7632700" cy="3495675"/>
            <a:chOff x="827584" y="764704"/>
            <a:chExt cx="7632848" cy="3496694"/>
          </a:xfrm>
        </p:grpSpPr>
        <p:sp>
          <p:nvSpPr>
            <p:cNvPr id="3" name="上凸带形 2"/>
            <p:cNvSpPr/>
            <p:nvPr/>
          </p:nvSpPr>
          <p:spPr>
            <a:xfrm>
              <a:off x="827584" y="764704"/>
              <a:ext cx="2663877" cy="647889"/>
            </a:xfrm>
            <a:prstGeom prst="ribbon2">
              <a:avLst/>
            </a:prstGeom>
            <a:solidFill>
              <a:srgbClr val="00B0F0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FF00"/>
                  </a:solidFill>
                  <a:latin typeface="+mn-ea"/>
                </a:rPr>
                <a:t>例</a:t>
              </a:r>
              <a:r>
                <a:rPr lang="en-US" altLang="zh-CN" sz="2800" b="1" dirty="0" smtClean="0">
                  <a:solidFill>
                    <a:srgbClr val="FFFF00"/>
                  </a:solidFill>
                  <a:latin typeface="+mn-ea"/>
                </a:rPr>
                <a:t>6-1</a:t>
              </a:r>
              <a:endParaRPr lang="zh-CN" altLang="en-US" sz="2800" b="1" dirty="0">
                <a:solidFill>
                  <a:srgbClr val="FFFF00"/>
                </a:solidFill>
                <a:latin typeface="+mn-ea"/>
              </a:endParaRPr>
            </a:p>
          </p:txBody>
        </p:sp>
        <p:grpSp>
          <p:nvGrpSpPr>
            <p:cNvPr id="16392" name="组合 6"/>
            <p:cNvGrpSpPr>
              <a:grpSpLocks/>
            </p:cNvGrpSpPr>
            <p:nvPr/>
          </p:nvGrpSpPr>
          <p:grpSpPr bwMode="auto">
            <a:xfrm>
              <a:off x="1187624" y="1582961"/>
              <a:ext cx="7272808" cy="2678437"/>
              <a:chOff x="1187624" y="1798985"/>
              <a:chExt cx="7272808" cy="2678437"/>
            </a:xfrm>
          </p:grpSpPr>
          <p:sp>
            <p:nvSpPr>
              <p:cNvPr id="16393" name="TextBox 7"/>
              <p:cNvSpPr txBox="1">
                <a:spLocks noChangeArrowheads="1"/>
              </p:cNvSpPr>
              <p:nvPr/>
            </p:nvSpPr>
            <p:spPr bwMode="auto">
              <a:xfrm>
                <a:off x="1187624" y="1798985"/>
                <a:ext cx="7272808" cy="267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dirty="0">
                    <a:latin typeface="Cambria" panose="02040503050406030204" pitchFamily="18" charset="0"/>
                  </a:rPr>
                  <a:t>     取何值时，方程组</a:t>
                </a:r>
                <a:endParaRPr lang="en-US" altLang="zh-CN" dirty="0">
                  <a:latin typeface="Cambria" panose="020405030504060302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dirty="0">
                  <a:latin typeface="Cambria" panose="020405030504060302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dirty="0">
                  <a:latin typeface="Cambria" panose="020405030504060302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dirty="0">
                  <a:latin typeface="Cambria" panose="020405030504060302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dirty="0">
                  <a:latin typeface="Cambria" panose="020405030504060302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dirty="0">
                    <a:latin typeface="Cambria" panose="02040503050406030204" pitchFamily="18" charset="0"/>
                  </a:rPr>
                  <a:t>(1)</a:t>
                </a:r>
                <a:r>
                  <a:rPr lang="zh-CN" altLang="en-US" dirty="0">
                    <a:latin typeface="Cambria" panose="02040503050406030204" pitchFamily="18" charset="0"/>
                  </a:rPr>
                  <a:t>有唯一解；</a:t>
                </a:r>
                <a:r>
                  <a:rPr lang="en-US" altLang="zh-CN" dirty="0">
                    <a:latin typeface="Cambria" panose="02040503050406030204" pitchFamily="18" charset="0"/>
                  </a:rPr>
                  <a:t>(2)</a:t>
                </a:r>
                <a:r>
                  <a:rPr lang="zh-CN" altLang="en-US" dirty="0">
                    <a:latin typeface="Cambria" panose="02040503050406030204" pitchFamily="18" charset="0"/>
                  </a:rPr>
                  <a:t>无解；</a:t>
                </a:r>
                <a:r>
                  <a:rPr lang="en-US" altLang="zh-CN" dirty="0">
                    <a:latin typeface="Cambria" panose="02040503050406030204" pitchFamily="18" charset="0"/>
                  </a:rPr>
                  <a:t>(3)</a:t>
                </a:r>
                <a:r>
                  <a:rPr lang="zh-CN" altLang="en-US" dirty="0">
                    <a:latin typeface="Cambria" panose="02040503050406030204" pitchFamily="18" charset="0"/>
                  </a:rPr>
                  <a:t>有无穷多个解？</a:t>
                </a:r>
              </a:p>
            </p:txBody>
          </p:sp>
          <p:graphicFrame>
            <p:nvGraphicFramePr>
              <p:cNvPr id="16394" name="Object 4"/>
              <p:cNvGraphicFramePr>
                <a:graphicFrameLocks noChangeAspect="1"/>
              </p:cNvGraphicFramePr>
              <p:nvPr/>
            </p:nvGraphicFramePr>
            <p:xfrm>
              <a:off x="3192984" y="2320988"/>
              <a:ext cx="2266994" cy="15180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34" name="Equation" r:id="rId3" imgW="1066800" imgH="711200" progId="Equation.DSMT4">
                      <p:embed/>
                    </p:oleObj>
                  </mc:Choice>
                  <mc:Fallback>
                    <p:oleObj name="Equation" r:id="rId3" imgW="1066800" imgH="711200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2984" y="2320988"/>
                            <a:ext cx="2266994" cy="15180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6387" name="组合 10"/>
          <p:cNvGrpSpPr>
            <a:grpSpLocks/>
          </p:cNvGrpSpPr>
          <p:nvPr/>
        </p:nvGrpSpPr>
        <p:grpSpPr bwMode="auto">
          <a:xfrm>
            <a:off x="5589588" y="107950"/>
            <a:ext cx="3570287" cy="431800"/>
            <a:chOff x="5589713" y="107950"/>
            <a:chExt cx="3570746" cy="431357"/>
          </a:xfrm>
        </p:grpSpPr>
        <p:sp>
          <p:nvSpPr>
            <p:cNvPr id="16388" name="TextBox 11"/>
            <p:cNvSpPr txBox="1">
              <a:spLocks noChangeArrowheads="1"/>
            </p:cNvSpPr>
            <p:nvPr/>
          </p:nvSpPr>
          <p:spPr bwMode="auto">
            <a:xfrm>
              <a:off x="5798258" y="107950"/>
              <a:ext cx="3136576" cy="36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/>
                <a:t>6.1</a:t>
              </a:r>
              <a:r>
                <a:rPr lang="zh-CN" altLang="en-US" sz="1800" dirty="0" smtClean="0"/>
                <a:t>  </a:t>
              </a:r>
              <a:r>
                <a:rPr lang="zh-CN" altLang="en-US" sz="1800" dirty="0"/>
                <a:t>线性方程组解的存在性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5894552" y="466357"/>
              <a:ext cx="2980120" cy="15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89713" y="539307"/>
              <a:ext cx="35707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547813" y="1285875"/>
            <a:ext cx="51673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FF0000"/>
                </a:solidFill>
              </a:rPr>
              <a:t>线性方程组解情况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90813" y="2428875"/>
            <a:ext cx="1881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/>
              <a:t>  无解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714625" y="2976563"/>
            <a:ext cx="1881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/>
              <a:t>  唯一解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714625" y="3548063"/>
            <a:ext cx="271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/>
              <a:t>  无穷多解</a:t>
            </a:r>
          </a:p>
        </p:txBody>
      </p:sp>
      <p:sp>
        <p:nvSpPr>
          <p:cNvPr id="26" name="椭圆 25"/>
          <p:cNvSpPr/>
          <p:nvPr/>
        </p:nvSpPr>
        <p:spPr>
          <a:xfrm>
            <a:off x="1357313" y="2286000"/>
            <a:ext cx="928687" cy="1928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条件</a:t>
            </a:r>
          </a:p>
        </p:txBody>
      </p:sp>
      <p:sp>
        <p:nvSpPr>
          <p:cNvPr id="27" name="右箭头 26"/>
          <p:cNvSpPr/>
          <p:nvPr/>
        </p:nvSpPr>
        <p:spPr>
          <a:xfrm>
            <a:off x="4572000" y="3108325"/>
            <a:ext cx="114300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857875" y="2976563"/>
            <a:ext cx="1881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如何求解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429250" y="4572000"/>
            <a:ext cx="2357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解如何表示</a:t>
            </a:r>
          </a:p>
        </p:txBody>
      </p:sp>
      <p:sp>
        <p:nvSpPr>
          <p:cNvPr id="34" name="右箭头 33"/>
          <p:cNvSpPr/>
          <p:nvPr/>
        </p:nvSpPr>
        <p:spPr>
          <a:xfrm>
            <a:off x="4500562" y="4214818"/>
            <a:ext cx="1143008" cy="285752"/>
          </a:xfrm>
          <a:prstGeom prst="rightArrow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429250" y="5048250"/>
            <a:ext cx="1881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如何求解</a:t>
            </a:r>
          </a:p>
        </p:txBody>
      </p:sp>
      <p:pic>
        <p:nvPicPr>
          <p:cNvPr id="4108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5078413"/>
            <a:ext cx="2525712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9" name="组合 12"/>
          <p:cNvGrpSpPr>
            <a:grpSpLocks/>
          </p:cNvGrpSpPr>
          <p:nvPr/>
        </p:nvGrpSpPr>
        <p:grpSpPr bwMode="auto">
          <a:xfrm>
            <a:off x="5589588" y="107950"/>
            <a:ext cx="3570287" cy="431800"/>
            <a:chOff x="5589713" y="107950"/>
            <a:chExt cx="3570746" cy="431357"/>
          </a:xfrm>
        </p:grpSpPr>
        <p:sp>
          <p:nvSpPr>
            <p:cNvPr id="4110" name="TextBox 11"/>
            <p:cNvSpPr txBox="1">
              <a:spLocks noChangeArrowheads="1"/>
            </p:cNvSpPr>
            <p:nvPr/>
          </p:nvSpPr>
          <p:spPr bwMode="auto">
            <a:xfrm>
              <a:off x="5798258" y="107950"/>
              <a:ext cx="3136576" cy="36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/>
                <a:t>6.1</a:t>
              </a:r>
              <a:r>
                <a:rPr lang="zh-CN" altLang="en-US" sz="1800" dirty="0" smtClean="0"/>
                <a:t>  </a:t>
              </a:r>
              <a:r>
                <a:rPr lang="zh-CN" altLang="en-US" sz="1800" dirty="0"/>
                <a:t>线性方程组解的存在性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5894552" y="466357"/>
              <a:ext cx="2980120" cy="15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589713" y="539307"/>
              <a:ext cx="35707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8" grpId="0"/>
      <p:bldP spid="26" grpId="0" animBg="1"/>
      <p:bldP spid="27" grpId="0" animBg="1"/>
      <p:bldP spid="28" grpId="0"/>
      <p:bldP spid="30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215900" y="857250"/>
          <a:ext cx="3265488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3" name="Equation" r:id="rId3" imgW="1536700" imgH="711200" progId="Equation.DSMT4">
                  <p:embed/>
                </p:oleObj>
              </mc:Choice>
              <mc:Fallback>
                <p:oleObj name="Equation" r:id="rId3" imgW="15367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857250"/>
                        <a:ext cx="3265488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7" name="Object 4"/>
          <p:cNvGraphicFramePr>
            <a:graphicFrameLocks noChangeAspect="1"/>
          </p:cNvGraphicFramePr>
          <p:nvPr/>
        </p:nvGraphicFramePr>
        <p:xfrm>
          <a:off x="4930775" y="862013"/>
          <a:ext cx="221297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4" name="Equation" r:id="rId5" imgW="1040948" imgH="710891" progId="Equation.DSMT4">
                  <p:embed/>
                </p:oleObj>
              </mc:Choice>
              <mc:Fallback>
                <p:oleObj name="Equation" r:id="rId5" imgW="1040948" imgH="71089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862013"/>
                        <a:ext cx="2212975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8" name="Object 4"/>
          <p:cNvGraphicFramePr>
            <a:graphicFrameLocks noChangeAspect="1"/>
          </p:cNvGraphicFramePr>
          <p:nvPr/>
        </p:nvGraphicFramePr>
        <p:xfrm>
          <a:off x="4772025" y="2500313"/>
          <a:ext cx="350837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5" name="Equation" r:id="rId7" imgW="1651000" imgH="711200" progId="Equation.DSMT4">
                  <p:embed/>
                </p:oleObj>
              </mc:Choice>
              <mc:Fallback>
                <p:oleObj name="Equation" r:id="rId7" imgW="16510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2500313"/>
                        <a:ext cx="3508375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60" name="Object 12"/>
          <p:cNvGraphicFramePr>
            <a:graphicFrameLocks noChangeAspect="1"/>
          </p:cNvGraphicFramePr>
          <p:nvPr/>
        </p:nvGraphicFramePr>
        <p:xfrm>
          <a:off x="4778375" y="4286250"/>
          <a:ext cx="350837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6" name="Equation" r:id="rId9" imgW="1651000" imgH="711200" progId="Equation.DSMT4">
                  <p:embed/>
                </p:oleObj>
              </mc:Choice>
              <mc:Fallback>
                <p:oleObj name="Equation" r:id="rId9" imgW="1651000" imgH="71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4286250"/>
                        <a:ext cx="3508375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3500438" y="1155700"/>
            <a:ext cx="1357312" cy="487363"/>
            <a:chOff x="3500430" y="1155688"/>
            <a:chExt cx="1357322" cy="487362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3500430" y="1571612"/>
              <a:ext cx="1357322" cy="1588"/>
            </a:xfrm>
            <a:prstGeom prst="straightConnector1">
              <a:avLst/>
            </a:prstGeom>
            <a:ln cmpd="dbl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430" name="Object 13"/>
            <p:cNvGraphicFramePr>
              <a:graphicFrameLocks noChangeAspect="1"/>
            </p:cNvGraphicFramePr>
            <p:nvPr/>
          </p:nvGraphicFramePr>
          <p:xfrm>
            <a:off x="3671888" y="1155688"/>
            <a:ext cx="971550" cy="487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47" name="Equation" r:id="rId11" imgW="457200" imgH="228600" progId="Equation.DSMT4">
                    <p:embed/>
                  </p:oleObj>
                </mc:Choice>
                <mc:Fallback>
                  <p:oleObj name="Equation" r:id="rId11" imgW="45720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1888" y="1155688"/>
                          <a:ext cx="971550" cy="487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3417888" y="4572000"/>
            <a:ext cx="1357312" cy="487363"/>
            <a:chOff x="3417887" y="4571993"/>
            <a:chExt cx="1357322" cy="487363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3417887" y="4987918"/>
              <a:ext cx="1357322" cy="1588"/>
            </a:xfrm>
            <a:prstGeom prst="straightConnector1">
              <a:avLst/>
            </a:prstGeom>
            <a:ln cmpd="dbl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428" name="Object 13"/>
            <p:cNvGraphicFramePr>
              <a:graphicFrameLocks noChangeAspect="1"/>
            </p:cNvGraphicFramePr>
            <p:nvPr/>
          </p:nvGraphicFramePr>
          <p:xfrm>
            <a:off x="3670326" y="4571993"/>
            <a:ext cx="809625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48" name="Equation" r:id="rId13" imgW="381000" imgH="228600" progId="Equation.DSMT4">
                    <p:embed/>
                  </p:oleObj>
                </mc:Choice>
                <mc:Fallback>
                  <p:oleObj name="Equation" r:id="rId13" imgW="38100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0326" y="4571993"/>
                          <a:ext cx="809625" cy="487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3389313" y="2857500"/>
            <a:ext cx="1357312" cy="844550"/>
            <a:chOff x="3389305" y="2857493"/>
            <a:chExt cx="1357322" cy="844550"/>
          </a:xfrm>
        </p:grpSpPr>
        <p:cxnSp>
          <p:nvCxnSpPr>
            <p:cNvPr id="29" name="直接箭头连接符 28"/>
            <p:cNvCxnSpPr/>
            <p:nvPr/>
          </p:nvCxnSpPr>
          <p:spPr>
            <a:xfrm>
              <a:off x="3389305" y="3273418"/>
              <a:ext cx="1357322" cy="1588"/>
            </a:xfrm>
            <a:prstGeom prst="straightConnector1">
              <a:avLst/>
            </a:prstGeom>
            <a:ln cmpd="dbl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425" name="Object 13"/>
            <p:cNvGraphicFramePr>
              <a:graphicFrameLocks noChangeAspect="1"/>
            </p:cNvGraphicFramePr>
            <p:nvPr/>
          </p:nvGraphicFramePr>
          <p:xfrm>
            <a:off x="3654451" y="2857493"/>
            <a:ext cx="782637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49" name="Equation" r:id="rId15" imgW="368300" imgH="228600" progId="Equation.DSMT4">
                    <p:embed/>
                  </p:oleObj>
                </mc:Choice>
                <mc:Fallback>
                  <p:oleObj name="Equation" r:id="rId15" imgW="36830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4451" y="2857493"/>
                          <a:ext cx="782637" cy="487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6" name="Object 16"/>
            <p:cNvGraphicFramePr>
              <a:graphicFrameLocks noChangeAspect="1"/>
            </p:cNvGraphicFramePr>
            <p:nvPr/>
          </p:nvGraphicFramePr>
          <p:xfrm>
            <a:off x="3600476" y="3214681"/>
            <a:ext cx="890587" cy="487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50" name="Equation" r:id="rId17" imgW="419100" imgH="228600" progId="Equation.DSMT4">
                    <p:embed/>
                  </p:oleObj>
                </mc:Choice>
                <mc:Fallback>
                  <p:oleObj name="Equation" r:id="rId17" imgW="41910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476" y="3214681"/>
                          <a:ext cx="890587" cy="487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矩形 19"/>
          <p:cNvSpPr/>
          <p:nvPr/>
        </p:nvSpPr>
        <p:spPr>
          <a:xfrm>
            <a:off x="4930775" y="3035300"/>
            <a:ext cx="3025775" cy="35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941888" y="5300663"/>
            <a:ext cx="3168650" cy="36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913313" y="3548063"/>
            <a:ext cx="3170237" cy="36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7420" name="组合 23"/>
          <p:cNvGrpSpPr>
            <a:grpSpLocks/>
          </p:cNvGrpSpPr>
          <p:nvPr/>
        </p:nvGrpSpPr>
        <p:grpSpPr bwMode="auto">
          <a:xfrm>
            <a:off x="5589588" y="107950"/>
            <a:ext cx="3570287" cy="431800"/>
            <a:chOff x="5589713" y="107950"/>
            <a:chExt cx="3570746" cy="431357"/>
          </a:xfrm>
        </p:grpSpPr>
        <p:sp>
          <p:nvSpPr>
            <p:cNvPr id="17421" name="TextBox 11"/>
            <p:cNvSpPr txBox="1">
              <a:spLocks noChangeArrowheads="1"/>
            </p:cNvSpPr>
            <p:nvPr/>
          </p:nvSpPr>
          <p:spPr bwMode="auto">
            <a:xfrm>
              <a:off x="5798258" y="107950"/>
              <a:ext cx="3136576" cy="36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/>
                <a:t>6.1</a:t>
              </a:r>
              <a:r>
                <a:rPr lang="zh-CN" altLang="en-US" sz="1800" dirty="0" smtClean="0"/>
                <a:t>  </a:t>
              </a:r>
              <a:r>
                <a:rPr lang="zh-CN" altLang="en-US" sz="1800" dirty="0"/>
                <a:t>线性方程组解的存在性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5894552" y="466357"/>
              <a:ext cx="2980120" cy="15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589713" y="539307"/>
              <a:ext cx="35707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8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4284663" y="1639888"/>
            <a:ext cx="808037" cy="482600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13113" y="1058863"/>
            <a:ext cx="809625" cy="48101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18436" name="Object 12"/>
          <p:cNvGraphicFramePr>
            <a:graphicFrameLocks noChangeAspect="1"/>
          </p:cNvGraphicFramePr>
          <p:nvPr/>
        </p:nvGraphicFramePr>
        <p:xfrm>
          <a:off x="2817813" y="627063"/>
          <a:ext cx="350837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0" name="Equation" r:id="rId3" imgW="1651000" imgH="711200" progId="Equation.DSMT4">
                  <p:embed/>
                </p:oleObj>
              </mc:Choice>
              <mc:Fallback>
                <p:oleObj name="Equation" r:id="rId3" imgW="1651000" imgH="71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627063"/>
                        <a:ext cx="3508375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连接符 17"/>
          <p:cNvCxnSpPr/>
          <p:nvPr/>
        </p:nvCxnSpPr>
        <p:spPr>
          <a:xfrm>
            <a:off x="0" y="2214563"/>
            <a:ext cx="9144000" cy="1587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2282" name="Object 10"/>
          <p:cNvGraphicFramePr>
            <a:graphicFrameLocks noChangeAspect="1"/>
          </p:cNvGraphicFramePr>
          <p:nvPr/>
        </p:nvGraphicFramePr>
        <p:xfrm>
          <a:off x="352425" y="2571750"/>
          <a:ext cx="25098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1" name="Equation" r:id="rId5" imgW="1181100" imgH="228600" progId="Equation.DSMT4">
                  <p:embed/>
                </p:oleObj>
              </mc:Choice>
              <mc:Fallback>
                <p:oleObj name="Equation" r:id="rId5" imgW="11811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2571750"/>
                        <a:ext cx="2509838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3" name="Object 11"/>
          <p:cNvGraphicFramePr>
            <a:graphicFrameLocks noChangeAspect="1"/>
          </p:cNvGraphicFramePr>
          <p:nvPr/>
        </p:nvGraphicFramePr>
        <p:xfrm>
          <a:off x="3286125" y="2638425"/>
          <a:ext cx="17002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2" name="Equation" r:id="rId7" imgW="799753" imgH="203112" progId="Equation.DSMT4">
                  <p:embed/>
                </p:oleObj>
              </mc:Choice>
              <mc:Fallback>
                <p:oleObj name="Equation" r:id="rId7" imgW="799753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2638425"/>
                        <a:ext cx="170021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6" name="Object 14"/>
          <p:cNvGraphicFramePr>
            <a:graphicFrameLocks noChangeAspect="1"/>
          </p:cNvGraphicFramePr>
          <p:nvPr/>
        </p:nvGraphicFramePr>
        <p:xfrm>
          <a:off x="654050" y="3429000"/>
          <a:ext cx="9175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3" name="Equation" r:id="rId9" imgW="431425" imgH="177646" progId="Equation.DSMT4">
                  <p:embed/>
                </p:oleObj>
              </mc:Choice>
              <mc:Fallback>
                <p:oleObj name="Equation" r:id="rId9" imgW="431425" imgH="177646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3429000"/>
                        <a:ext cx="91757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7" name="Object 15"/>
          <p:cNvGraphicFramePr>
            <a:graphicFrameLocks noChangeAspect="1"/>
          </p:cNvGraphicFramePr>
          <p:nvPr/>
        </p:nvGraphicFramePr>
        <p:xfrm>
          <a:off x="4000500" y="3406775"/>
          <a:ext cx="7556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4" name="Equation" r:id="rId11" imgW="355138" imgH="177569" progId="Equation.DSMT4">
                  <p:embed/>
                </p:oleObj>
              </mc:Choice>
              <mc:Fallback>
                <p:oleObj name="Equation" r:id="rId11" imgW="355138" imgH="177569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3406775"/>
                        <a:ext cx="75565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5214938" y="2571750"/>
            <a:ext cx="1914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Cambria" panose="02040503050406030204" pitchFamily="18" charset="0"/>
              </a:rPr>
              <a:t>有唯一解；</a:t>
            </a:r>
          </a:p>
        </p:txBody>
      </p:sp>
      <p:graphicFrame>
        <p:nvGraphicFramePr>
          <p:cNvPr id="182288" name="Object 16"/>
          <p:cNvGraphicFramePr>
            <a:graphicFrameLocks noChangeAspect="1"/>
          </p:cNvGraphicFramePr>
          <p:nvPr/>
        </p:nvGraphicFramePr>
        <p:xfrm>
          <a:off x="7286625" y="3406775"/>
          <a:ext cx="7016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5" name="Equation" r:id="rId13" imgW="329914" imgH="177646" progId="Equation.DSMT4">
                  <p:embed/>
                </p:oleObj>
              </mc:Choice>
              <mc:Fallback>
                <p:oleObj name="Equation" r:id="rId13" imgW="329914" imgH="177646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25" y="3406775"/>
                        <a:ext cx="70167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9" name="Object 17"/>
          <p:cNvGraphicFramePr>
            <a:graphicFrameLocks noChangeAspect="1"/>
          </p:cNvGraphicFramePr>
          <p:nvPr/>
        </p:nvGraphicFramePr>
        <p:xfrm>
          <a:off x="142875" y="3929063"/>
          <a:ext cx="2293938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6" name="Equation" r:id="rId15" imgW="1079032" imgH="710891" progId="Equation.DSMT4">
                  <p:embed/>
                </p:oleObj>
              </mc:Choice>
              <mc:Fallback>
                <p:oleObj name="Equation" r:id="rId15" imgW="1079032" imgH="710891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3929063"/>
                        <a:ext cx="2293938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357188" y="6119813"/>
            <a:ext cx="2071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Cambria" panose="02040503050406030204" pitchFamily="18" charset="0"/>
              </a:rPr>
              <a:t>有无穷多解</a:t>
            </a:r>
          </a:p>
        </p:txBody>
      </p:sp>
      <p:graphicFrame>
        <p:nvGraphicFramePr>
          <p:cNvPr id="182290" name="Object 18"/>
          <p:cNvGraphicFramePr>
            <a:graphicFrameLocks noChangeAspect="1"/>
          </p:cNvGraphicFramePr>
          <p:nvPr/>
        </p:nvGraphicFramePr>
        <p:xfrm>
          <a:off x="3324225" y="3983038"/>
          <a:ext cx="210502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7" name="Equation" r:id="rId17" imgW="990170" imgH="710891" progId="Equation.DSMT4">
                  <p:embed/>
                </p:oleObj>
              </mc:Choice>
              <mc:Fallback>
                <p:oleObj name="Equation" r:id="rId17" imgW="990170" imgH="710891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3983038"/>
                        <a:ext cx="2105025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91" name="Object 19"/>
          <p:cNvGraphicFramePr>
            <a:graphicFrameLocks noChangeAspect="1"/>
          </p:cNvGraphicFramePr>
          <p:nvPr/>
        </p:nvGraphicFramePr>
        <p:xfrm>
          <a:off x="6578600" y="3913188"/>
          <a:ext cx="2185988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8" name="Equation" r:id="rId19" imgW="1028254" imgH="710891" progId="Equation.DSMT4">
                  <p:embed/>
                </p:oleObj>
              </mc:Choice>
              <mc:Fallback>
                <p:oleObj name="Equation" r:id="rId19" imgW="1028254" imgH="710891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3913188"/>
                        <a:ext cx="2185988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92" name="Object 20"/>
          <p:cNvGraphicFramePr>
            <a:graphicFrameLocks noChangeAspect="1"/>
          </p:cNvGraphicFramePr>
          <p:nvPr/>
        </p:nvGraphicFramePr>
        <p:xfrm>
          <a:off x="0" y="5602288"/>
          <a:ext cx="24828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9" name="Equation" r:id="rId21" imgW="1167893" imgH="253890" progId="Equation.DSMT4">
                  <p:embed/>
                </p:oleObj>
              </mc:Choice>
              <mc:Fallback>
                <p:oleObj name="Equation" r:id="rId21" imgW="1167893" imgH="25389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02288"/>
                        <a:ext cx="24828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3929063" y="6119813"/>
            <a:ext cx="1071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Cambria" panose="02040503050406030204" pitchFamily="18" charset="0"/>
              </a:rPr>
              <a:t>无解</a:t>
            </a:r>
          </a:p>
        </p:txBody>
      </p:sp>
      <p:graphicFrame>
        <p:nvGraphicFramePr>
          <p:cNvPr id="34" name="Object 20"/>
          <p:cNvGraphicFramePr>
            <a:graphicFrameLocks noChangeAspect="1"/>
          </p:cNvGraphicFramePr>
          <p:nvPr/>
        </p:nvGraphicFramePr>
        <p:xfrm>
          <a:off x="2917825" y="5602288"/>
          <a:ext cx="29686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0" name="Equation" r:id="rId23" imgW="1396394" imgH="253890" progId="Equation.DSMT4">
                  <p:embed/>
                </p:oleObj>
              </mc:Choice>
              <mc:Fallback>
                <p:oleObj name="Equation" r:id="rId23" imgW="1396394" imgH="25389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5602288"/>
                        <a:ext cx="296862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6786563" y="6119813"/>
            <a:ext cx="2071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Cambria" panose="02040503050406030204" pitchFamily="18" charset="0"/>
              </a:rPr>
              <a:t>有无穷多解</a:t>
            </a:r>
          </a:p>
        </p:txBody>
      </p:sp>
      <p:graphicFrame>
        <p:nvGraphicFramePr>
          <p:cNvPr id="36" name="Object 20"/>
          <p:cNvGraphicFramePr>
            <a:graphicFrameLocks noChangeAspect="1"/>
          </p:cNvGraphicFramePr>
          <p:nvPr/>
        </p:nvGraphicFramePr>
        <p:xfrm>
          <a:off x="6429375" y="5602288"/>
          <a:ext cx="24828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1" name="Equation" r:id="rId25" imgW="1167893" imgH="253890" progId="Equation.DSMT4">
                  <p:embed/>
                </p:oleObj>
              </mc:Choice>
              <mc:Fallback>
                <p:oleObj name="Equation" r:id="rId25" imgW="1167893" imgH="25389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5602288"/>
                        <a:ext cx="24828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连接符 23"/>
          <p:cNvCxnSpPr/>
          <p:nvPr/>
        </p:nvCxnSpPr>
        <p:spPr>
          <a:xfrm rot="5400000">
            <a:off x="1004888" y="4733925"/>
            <a:ext cx="1501775" cy="9525"/>
          </a:xfrm>
          <a:prstGeom prst="line">
            <a:avLst/>
          </a:prstGeom>
          <a:ln w="25400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4183856" y="4745832"/>
            <a:ext cx="1501775" cy="11112"/>
          </a:xfrm>
          <a:prstGeom prst="line">
            <a:avLst/>
          </a:prstGeom>
          <a:ln w="25400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>
            <a:off x="7435056" y="4674395"/>
            <a:ext cx="1501775" cy="11112"/>
          </a:xfrm>
          <a:prstGeom prst="line">
            <a:avLst/>
          </a:prstGeom>
          <a:ln w="25400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56" name="组合 28"/>
          <p:cNvGrpSpPr>
            <a:grpSpLocks/>
          </p:cNvGrpSpPr>
          <p:nvPr/>
        </p:nvGrpSpPr>
        <p:grpSpPr bwMode="auto">
          <a:xfrm>
            <a:off x="5589588" y="107950"/>
            <a:ext cx="3570287" cy="431800"/>
            <a:chOff x="5589713" y="107950"/>
            <a:chExt cx="3570746" cy="431357"/>
          </a:xfrm>
        </p:grpSpPr>
        <p:sp>
          <p:nvSpPr>
            <p:cNvPr id="18459" name="TextBox 11"/>
            <p:cNvSpPr txBox="1">
              <a:spLocks noChangeArrowheads="1"/>
            </p:cNvSpPr>
            <p:nvPr/>
          </p:nvSpPr>
          <p:spPr bwMode="auto">
            <a:xfrm>
              <a:off x="5798258" y="107950"/>
              <a:ext cx="3136576" cy="36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/>
                <a:t>6.1</a:t>
              </a:r>
              <a:r>
                <a:rPr lang="zh-CN" altLang="en-US" sz="1800" dirty="0" smtClean="0"/>
                <a:t>  </a:t>
              </a:r>
              <a:r>
                <a:rPr lang="zh-CN" altLang="en-US" sz="1800" dirty="0"/>
                <a:t>线性方程组解的存在性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 flipV="1">
              <a:off x="5894552" y="466357"/>
              <a:ext cx="2980120" cy="15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589713" y="539307"/>
              <a:ext cx="35707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559253" y="3902541"/>
            <a:ext cx="526305" cy="461665"/>
          </a:xfrm>
          <a:prstGeom prst="rect">
            <a:avLst/>
          </a:prstGeom>
          <a:blipFill rotWithShape="0">
            <a:blip r:embed="rId26"/>
            <a:stretch>
              <a:fillRect r="-13953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0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277994" y="3902541"/>
            <a:ext cx="294157" cy="461665"/>
          </a:xfrm>
          <a:prstGeom prst="rect">
            <a:avLst/>
          </a:prstGeom>
          <a:blipFill rotWithShape="0">
            <a:blip r:embed="rId27"/>
            <a:stretch>
              <a:fillRect l="-6250" r="-25000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8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8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8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8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8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8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" grpId="0" animBg="1"/>
      <p:bldP spid="25" grpId="0"/>
      <p:bldP spid="28" grpId="0"/>
      <p:bldP spid="33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4"/>
          <p:cNvGrpSpPr>
            <a:grpSpLocks/>
          </p:cNvGrpSpPr>
          <p:nvPr/>
        </p:nvGrpSpPr>
        <p:grpSpPr bwMode="auto">
          <a:xfrm>
            <a:off x="7602538" y="4392613"/>
            <a:ext cx="1541462" cy="2341563"/>
            <a:chOff x="7154379" y="943557"/>
            <a:chExt cx="1540683" cy="2341427"/>
          </a:xfrm>
        </p:grpSpPr>
        <p:pic>
          <p:nvPicPr>
            <p:cNvPr id="17" name="图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4379" y="943557"/>
              <a:ext cx="1540683" cy="2276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圆角矩形 17"/>
            <p:cNvSpPr/>
            <p:nvPr/>
          </p:nvSpPr>
          <p:spPr>
            <a:xfrm>
              <a:off x="7154379" y="3069097"/>
              <a:ext cx="585491" cy="21588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圆角矩形 1"/>
          <p:cNvSpPr/>
          <p:nvPr/>
        </p:nvSpPr>
        <p:spPr>
          <a:xfrm>
            <a:off x="827584" y="1938549"/>
            <a:ext cx="7776864" cy="295232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73968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43042" y="4000504"/>
            <a:ext cx="5857916" cy="523220"/>
          </a:xfrm>
          <a:prstGeom prst="rect">
            <a:avLst/>
          </a:prstGeom>
          <a:blipFill rotWithShape="0">
            <a:blip r:embed="rId5"/>
            <a:stretch>
              <a:fillRect l="-2188" t="-11628" b="-3139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8" name="TextBox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43042" y="2285992"/>
            <a:ext cx="5429288" cy="523220"/>
          </a:xfrm>
          <a:prstGeom prst="rect">
            <a:avLst/>
          </a:prstGeom>
          <a:blipFill rotWithShape="0">
            <a:blip r:embed="rId6"/>
            <a:stretch>
              <a:fillRect l="-2360" t="-12791" b="-3139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2143125" y="2857500"/>
            <a:ext cx="6286500" cy="557213"/>
            <a:chOff x="2143108" y="2857496"/>
            <a:chExt cx="6286544" cy="557213"/>
          </a:xfrm>
        </p:grpSpPr>
        <p:sp>
          <p:nvSpPr>
            <p:cNvPr id="19469" name="TextBox 28"/>
            <p:cNvSpPr txBox="1">
              <a:spLocks noChangeArrowheads="1"/>
            </p:cNvSpPr>
            <p:nvPr/>
          </p:nvSpPr>
          <p:spPr bwMode="auto">
            <a:xfrm>
              <a:off x="2143108" y="2857496"/>
              <a:ext cx="628654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dirty="0"/>
                <a:t>   方法</a:t>
              </a:r>
              <a:r>
                <a:rPr lang="en-US" altLang="zh-CN" dirty="0"/>
                <a:t>1</a:t>
              </a:r>
              <a:r>
                <a:rPr lang="zh-CN" altLang="en-US" dirty="0"/>
                <a:t>：系数矩阵行列式</a:t>
              </a:r>
            </a:p>
          </p:txBody>
        </p:sp>
        <p:graphicFrame>
          <p:nvGraphicFramePr>
            <p:cNvPr id="19470" name="Object 13"/>
            <p:cNvGraphicFramePr>
              <a:graphicFrameLocks noChangeAspect="1"/>
            </p:cNvGraphicFramePr>
            <p:nvPr/>
          </p:nvGraphicFramePr>
          <p:xfrm>
            <a:off x="6500826" y="2857496"/>
            <a:ext cx="946150" cy="557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9" name="Equation" r:id="rId7" imgW="431613" imgH="253890" progId="Equation.DSMT4">
                    <p:embed/>
                  </p:oleObj>
                </mc:Choice>
                <mc:Fallback>
                  <p:oleObj name="Equation" r:id="rId7" imgW="431613" imgH="25389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0826" y="2857496"/>
                          <a:ext cx="946150" cy="557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2143125" y="3346450"/>
            <a:ext cx="5535613" cy="557213"/>
            <a:chOff x="2143108" y="2847074"/>
            <a:chExt cx="5536320" cy="557212"/>
          </a:xfrm>
        </p:grpSpPr>
        <p:sp>
          <p:nvSpPr>
            <p:cNvPr id="19467" name="TextBox 33"/>
            <p:cNvSpPr txBox="1">
              <a:spLocks noChangeArrowheads="1"/>
            </p:cNvSpPr>
            <p:nvPr/>
          </p:nvSpPr>
          <p:spPr bwMode="auto">
            <a:xfrm>
              <a:off x="2143108" y="2857496"/>
              <a:ext cx="407196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/>
                <a:t>   方法</a:t>
              </a:r>
              <a:r>
                <a:rPr lang="en-US" altLang="zh-CN"/>
                <a:t>2</a:t>
              </a:r>
              <a:r>
                <a:rPr lang="zh-CN" altLang="en-US"/>
                <a:t>：秩关系</a:t>
              </a:r>
            </a:p>
          </p:txBody>
        </p:sp>
        <p:graphicFrame>
          <p:nvGraphicFramePr>
            <p:cNvPr id="19468" name="Object 13"/>
            <p:cNvGraphicFramePr>
              <a:graphicFrameLocks noChangeAspect="1"/>
            </p:cNvGraphicFramePr>
            <p:nvPr/>
          </p:nvGraphicFramePr>
          <p:xfrm>
            <a:off x="5118790" y="2847074"/>
            <a:ext cx="2560638" cy="557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0" name="Equation" r:id="rId9" imgW="1167893" imgH="253890" progId="Equation.DSMT4">
                    <p:embed/>
                  </p:oleObj>
                </mc:Choice>
                <mc:Fallback>
                  <p:oleObj name="Equation" r:id="rId9" imgW="1167893" imgH="25389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8790" y="2847074"/>
                          <a:ext cx="2560638" cy="557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63" name="组合 16"/>
          <p:cNvGrpSpPr>
            <a:grpSpLocks/>
          </p:cNvGrpSpPr>
          <p:nvPr/>
        </p:nvGrpSpPr>
        <p:grpSpPr bwMode="auto">
          <a:xfrm>
            <a:off x="5546855" y="212492"/>
            <a:ext cx="3570287" cy="431800"/>
            <a:chOff x="5589713" y="107950"/>
            <a:chExt cx="3570746" cy="431357"/>
          </a:xfrm>
        </p:grpSpPr>
        <p:sp>
          <p:nvSpPr>
            <p:cNvPr id="19464" name="TextBox 11"/>
            <p:cNvSpPr txBox="1">
              <a:spLocks noChangeArrowheads="1"/>
            </p:cNvSpPr>
            <p:nvPr/>
          </p:nvSpPr>
          <p:spPr bwMode="auto">
            <a:xfrm>
              <a:off x="5798258" y="107950"/>
              <a:ext cx="3136576" cy="36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/>
                <a:t>6.1</a:t>
              </a:r>
              <a:r>
                <a:rPr lang="zh-CN" altLang="en-US" sz="1800" dirty="0" smtClean="0"/>
                <a:t>  </a:t>
              </a:r>
              <a:r>
                <a:rPr lang="zh-CN" altLang="en-US" sz="1800" dirty="0"/>
                <a:t>线性方程组解的存在性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 flipV="1">
              <a:off x="5894552" y="466357"/>
              <a:ext cx="2980120" cy="15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589713" y="539307"/>
              <a:ext cx="35707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9552" y="1250321"/>
            <a:ext cx="7596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</a:rPr>
              <a:t>线性方程组、矩阵秩研究直线和平面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89205" y="3315813"/>
            <a:ext cx="6738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线性方程组解的存在性研究平面间关系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89205" y="4038125"/>
            <a:ext cx="707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/>
              <a:t>线性方程组解的计算研究平面交点、交线</a:t>
            </a:r>
          </a:p>
        </p:txBody>
      </p:sp>
      <p:grpSp>
        <p:nvGrpSpPr>
          <p:cNvPr id="20485" name="组合 4"/>
          <p:cNvGrpSpPr>
            <a:grpSpLocks/>
          </p:cNvGrpSpPr>
          <p:nvPr/>
        </p:nvGrpSpPr>
        <p:grpSpPr bwMode="auto">
          <a:xfrm>
            <a:off x="5589588" y="107950"/>
            <a:ext cx="3570287" cy="431800"/>
            <a:chOff x="5589713" y="107950"/>
            <a:chExt cx="3570746" cy="431357"/>
          </a:xfrm>
        </p:grpSpPr>
        <p:sp>
          <p:nvSpPr>
            <p:cNvPr id="20486" name="TextBox 11"/>
            <p:cNvSpPr txBox="1">
              <a:spLocks noChangeArrowheads="1"/>
            </p:cNvSpPr>
            <p:nvPr/>
          </p:nvSpPr>
          <p:spPr bwMode="auto">
            <a:xfrm>
              <a:off x="5798258" y="107950"/>
              <a:ext cx="3136576" cy="36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6.1</a:t>
              </a:r>
              <a:r>
                <a:rPr lang="zh-CN" altLang="en-US" sz="1800"/>
                <a:t>  线性方程组解的存在性</a:t>
              </a:r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5894552" y="466357"/>
              <a:ext cx="2980120" cy="15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589713" y="539307"/>
              <a:ext cx="35707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圆角矩形 8"/>
          <p:cNvSpPr/>
          <p:nvPr/>
        </p:nvSpPr>
        <p:spPr>
          <a:xfrm>
            <a:off x="683568" y="2996952"/>
            <a:ext cx="8046541" cy="1893925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14"/>
          <p:cNvGrpSpPr>
            <a:grpSpLocks/>
          </p:cNvGrpSpPr>
          <p:nvPr/>
        </p:nvGrpSpPr>
        <p:grpSpPr bwMode="auto">
          <a:xfrm>
            <a:off x="7524328" y="4437112"/>
            <a:ext cx="1541462" cy="2341563"/>
            <a:chOff x="7154379" y="943557"/>
            <a:chExt cx="1540683" cy="2341427"/>
          </a:xfrm>
        </p:grpSpPr>
        <p:pic>
          <p:nvPicPr>
            <p:cNvPr id="11" name="图片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4379" y="943557"/>
              <a:ext cx="1540683" cy="2276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圆角矩形 12"/>
            <p:cNvSpPr/>
            <p:nvPr/>
          </p:nvSpPr>
          <p:spPr>
            <a:xfrm>
              <a:off x="7154379" y="3069097"/>
              <a:ext cx="585491" cy="21588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607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71500" y="500063"/>
            <a:ext cx="1928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三个平面：</a:t>
            </a:r>
          </a:p>
        </p:txBody>
      </p:sp>
      <p:graphicFrame>
        <p:nvGraphicFramePr>
          <p:cNvPr id="33" name="Object 18"/>
          <p:cNvGraphicFramePr>
            <a:graphicFrameLocks noChangeAspect="1"/>
          </p:cNvGraphicFramePr>
          <p:nvPr/>
        </p:nvGraphicFramePr>
        <p:xfrm>
          <a:off x="6713538" y="3071813"/>
          <a:ext cx="243046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3" name="Equation" r:id="rId3" imgW="1117115" imgH="253890" progId="Equation.DSMT4">
                  <p:embed/>
                </p:oleObj>
              </mc:Choice>
              <mc:Fallback>
                <p:oleObj name="Equation" r:id="rId3" imgW="111711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3071813"/>
                        <a:ext cx="2430462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1" name="Object 7"/>
          <p:cNvGraphicFramePr>
            <a:graphicFrameLocks noChangeAspect="1"/>
          </p:cNvGraphicFramePr>
          <p:nvPr/>
        </p:nvGraphicFramePr>
        <p:xfrm>
          <a:off x="1141413" y="1143000"/>
          <a:ext cx="27876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4" name="Equation" r:id="rId5" imgW="1282700" imgH="228600" progId="Equation.DSMT4">
                  <p:embed/>
                </p:oleObj>
              </mc:Choice>
              <mc:Fallback>
                <p:oleObj name="Equation" r:id="rId5" imgW="1282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143000"/>
                        <a:ext cx="27876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2" name="Object 8"/>
          <p:cNvGraphicFramePr>
            <a:graphicFrameLocks noChangeAspect="1"/>
          </p:cNvGraphicFramePr>
          <p:nvPr/>
        </p:nvGraphicFramePr>
        <p:xfrm>
          <a:off x="1089025" y="1571625"/>
          <a:ext cx="28971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5" name="Equation" r:id="rId7" imgW="1333500" imgH="228600" progId="Equation.DSMT4">
                  <p:embed/>
                </p:oleObj>
              </mc:Choice>
              <mc:Fallback>
                <p:oleObj name="Equation" r:id="rId7" imgW="1333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1571625"/>
                        <a:ext cx="28971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3" name="Object 9"/>
          <p:cNvGraphicFramePr>
            <a:graphicFrameLocks noChangeAspect="1"/>
          </p:cNvGraphicFramePr>
          <p:nvPr/>
        </p:nvGraphicFramePr>
        <p:xfrm>
          <a:off x="1116013" y="2000250"/>
          <a:ext cx="28432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6" name="Equation" r:id="rId9" imgW="1308100" imgH="228600" progId="Equation.DSMT4">
                  <p:embed/>
                </p:oleObj>
              </mc:Choice>
              <mc:Fallback>
                <p:oleObj name="Equation" r:id="rId9" imgW="1308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000250"/>
                        <a:ext cx="284321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48696" y="500042"/>
            <a:ext cx="3095204" cy="523220"/>
          </a:xfrm>
          <a:prstGeom prst="rect">
            <a:avLst/>
          </a:prstGeom>
          <a:blipFill rotWithShape="0">
            <a:blip r:embed="rId11"/>
            <a:stretch>
              <a:fillRect l="-3937" t="-11628" b="-3139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159754" name="Object 10"/>
          <p:cNvGraphicFramePr>
            <a:graphicFrameLocks noChangeAspect="1"/>
          </p:cNvGraphicFramePr>
          <p:nvPr/>
        </p:nvGraphicFramePr>
        <p:xfrm>
          <a:off x="4857750" y="1143000"/>
          <a:ext cx="3697288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7" name="Equation" r:id="rId12" imgW="1701800" imgH="711200" progId="Equation.DSMT4">
                  <p:embed/>
                </p:oleObj>
              </mc:Choice>
              <mc:Fallback>
                <p:oleObj name="Equation" r:id="rId12" imgW="17018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1143000"/>
                        <a:ext cx="3697288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1438" y="3048000"/>
            <a:ext cx="2776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三平面交于一点</a:t>
            </a:r>
          </a:p>
        </p:txBody>
      </p:sp>
      <p:sp>
        <p:nvSpPr>
          <p:cNvPr id="21" name="TextBox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14678" y="3048656"/>
            <a:ext cx="2714644" cy="523220"/>
          </a:xfrm>
          <a:prstGeom prst="rect">
            <a:avLst/>
          </a:prstGeom>
          <a:blipFill rotWithShape="0">
            <a:blip r:embed="rId14"/>
            <a:stretch>
              <a:fillRect t="-11628" r="-4036" b="-3139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22" name="Object 18"/>
          <p:cNvGraphicFramePr>
            <a:graphicFrameLocks noChangeAspect="1"/>
          </p:cNvGraphicFramePr>
          <p:nvPr/>
        </p:nvGraphicFramePr>
        <p:xfrm>
          <a:off x="6742113" y="4070350"/>
          <a:ext cx="240188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8" name="Equation" r:id="rId15" imgW="1104900" imgH="254000" progId="Equation.DSMT4">
                  <p:embed/>
                </p:oleObj>
              </mc:Choice>
              <mc:Fallback>
                <p:oleObj name="Equation" r:id="rId15" imgW="1104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113" y="4070350"/>
                        <a:ext cx="240188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1438" y="4046538"/>
            <a:ext cx="2776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三平面重合</a:t>
            </a:r>
          </a:p>
        </p:txBody>
      </p:sp>
      <p:sp>
        <p:nvSpPr>
          <p:cNvPr id="24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81522" y="4016490"/>
            <a:ext cx="3714776" cy="954107"/>
          </a:xfrm>
          <a:prstGeom prst="rect">
            <a:avLst/>
          </a:prstGeom>
          <a:blipFill rotWithShape="0">
            <a:blip r:embed="rId17"/>
            <a:stretch>
              <a:fillRect l="-3448" t="-7051" b="-1730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34" name="Object 18"/>
          <p:cNvGraphicFramePr>
            <a:graphicFrameLocks noChangeAspect="1"/>
          </p:cNvGraphicFramePr>
          <p:nvPr/>
        </p:nvGraphicFramePr>
        <p:xfrm>
          <a:off x="6688138" y="5180013"/>
          <a:ext cx="245586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9" name="Equation" r:id="rId18" imgW="1129810" imgH="253890" progId="Equation.DSMT4">
                  <p:embed/>
                </p:oleObj>
              </mc:Choice>
              <mc:Fallback>
                <p:oleObj name="Equation" r:id="rId18" imgW="112981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8138" y="5180013"/>
                        <a:ext cx="2455862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1438" y="5260975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三平面交于一直线</a:t>
            </a:r>
          </a:p>
        </p:txBody>
      </p:sp>
      <p:sp>
        <p:nvSpPr>
          <p:cNvPr id="36" name="TextBox 3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28992" y="5260975"/>
            <a:ext cx="3714776" cy="954107"/>
          </a:xfrm>
          <a:prstGeom prst="rect">
            <a:avLst/>
          </a:prstGeom>
          <a:blipFill rotWithShape="0">
            <a:blip r:embed="rId20"/>
            <a:stretch>
              <a:fillRect l="-3279" t="-6369" b="-1656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2786063"/>
            <a:ext cx="9144000" cy="1587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左右箭头 18"/>
          <p:cNvSpPr/>
          <p:nvPr/>
        </p:nvSpPr>
        <p:spPr>
          <a:xfrm>
            <a:off x="2714625" y="3214688"/>
            <a:ext cx="500063" cy="2143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左右箭头 24"/>
          <p:cNvSpPr/>
          <p:nvPr/>
        </p:nvSpPr>
        <p:spPr>
          <a:xfrm>
            <a:off x="5857875" y="3214688"/>
            <a:ext cx="500063" cy="2143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左右箭头 25"/>
          <p:cNvSpPr/>
          <p:nvPr/>
        </p:nvSpPr>
        <p:spPr>
          <a:xfrm>
            <a:off x="2286000" y="4214813"/>
            <a:ext cx="500063" cy="2143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左右箭头 26"/>
          <p:cNvSpPr/>
          <p:nvPr/>
        </p:nvSpPr>
        <p:spPr>
          <a:xfrm>
            <a:off x="6000750" y="4214813"/>
            <a:ext cx="500063" cy="2143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左右箭头 27"/>
          <p:cNvSpPr/>
          <p:nvPr/>
        </p:nvSpPr>
        <p:spPr>
          <a:xfrm>
            <a:off x="3000375" y="5429250"/>
            <a:ext cx="500063" cy="2143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左右箭头 28"/>
          <p:cNvSpPr/>
          <p:nvPr/>
        </p:nvSpPr>
        <p:spPr>
          <a:xfrm>
            <a:off x="6357938" y="5656263"/>
            <a:ext cx="500062" cy="2143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45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3" grpId="0"/>
      <p:bldP spid="35" grpId="0"/>
      <p:bldP spid="19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20"/>
          <p:cNvGrpSpPr>
            <a:grpSpLocks/>
          </p:cNvGrpSpPr>
          <p:nvPr/>
        </p:nvGrpSpPr>
        <p:grpSpPr bwMode="auto">
          <a:xfrm>
            <a:off x="1290524" y="1628800"/>
            <a:ext cx="7600950" cy="3470275"/>
            <a:chOff x="859357" y="790132"/>
            <a:chExt cx="7601075" cy="3471266"/>
          </a:xfrm>
        </p:grpSpPr>
        <p:sp>
          <p:nvSpPr>
            <p:cNvPr id="3" name="上凸带形 2"/>
            <p:cNvSpPr/>
            <p:nvPr/>
          </p:nvSpPr>
          <p:spPr>
            <a:xfrm>
              <a:off x="859357" y="790132"/>
              <a:ext cx="2663869" cy="647885"/>
            </a:xfrm>
            <a:prstGeom prst="ribbon2">
              <a:avLst/>
            </a:prstGeom>
            <a:solidFill>
              <a:srgbClr val="00B0F0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FF00"/>
                  </a:solidFill>
                  <a:latin typeface="+mn-ea"/>
                </a:rPr>
                <a:t>例</a:t>
              </a:r>
            </a:p>
          </p:txBody>
        </p:sp>
        <p:grpSp>
          <p:nvGrpSpPr>
            <p:cNvPr id="22536" name="组合 6"/>
            <p:cNvGrpSpPr>
              <a:grpSpLocks/>
            </p:cNvGrpSpPr>
            <p:nvPr/>
          </p:nvGrpSpPr>
          <p:grpSpPr bwMode="auto">
            <a:xfrm>
              <a:off x="1187624" y="1582961"/>
              <a:ext cx="7272808" cy="2678437"/>
              <a:chOff x="1187624" y="1798985"/>
              <a:chExt cx="7272808" cy="2678437"/>
            </a:xfrm>
          </p:grpSpPr>
          <p:sp>
            <p:nvSpPr>
              <p:cNvPr id="9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1798985"/>
                <a:ext cx="7272808" cy="2678437"/>
              </a:xfrm>
              <a:prstGeom prst="rect">
                <a:avLst/>
              </a:prstGeom>
              <a:blipFill rotWithShape="0">
                <a:blip r:embed="rId3"/>
                <a:stretch>
                  <a:fillRect l="-1676" t="-2506" b="-54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</a:p>
            </p:txBody>
          </p:sp>
          <p:graphicFrame>
            <p:nvGraphicFramePr>
              <p:cNvPr id="22538" name="Object 4"/>
              <p:cNvGraphicFramePr>
                <a:graphicFrameLocks noChangeAspect="1"/>
              </p:cNvGraphicFramePr>
              <p:nvPr/>
            </p:nvGraphicFramePr>
            <p:xfrm>
              <a:off x="3192984" y="2320988"/>
              <a:ext cx="2266994" cy="15180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25" name="Equation" r:id="rId4" imgW="1066800" imgH="711200" progId="Equation.DSMT4">
                      <p:embed/>
                    </p:oleObj>
                  </mc:Choice>
                  <mc:Fallback>
                    <p:oleObj name="Equation" r:id="rId4" imgW="1066800" imgH="71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2984" y="2320988"/>
                            <a:ext cx="2266994" cy="15180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2531" name="组合 10"/>
          <p:cNvGrpSpPr>
            <a:grpSpLocks/>
          </p:cNvGrpSpPr>
          <p:nvPr/>
        </p:nvGrpSpPr>
        <p:grpSpPr bwMode="auto">
          <a:xfrm>
            <a:off x="5589588" y="107950"/>
            <a:ext cx="3570287" cy="431800"/>
            <a:chOff x="5589713" y="107950"/>
            <a:chExt cx="3570746" cy="431357"/>
          </a:xfrm>
        </p:grpSpPr>
        <p:sp>
          <p:nvSpPr>
            <p:cNvPr id="22532" name="TextBox 11"/>
            <p:cNvSpPr txBox="1">
              <a:spLocks noChangeArrowheads="1"/>
            </p:cNvSpPr>
            <p:nvPr/>
          </p:nvSpPr>
          <p:spPr bwMode="auto">
            <a:xfrm>
              <a:off x="5798258" y="107950"/>
              <a:ext cx="3136576" cy="36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6.1</a:t>
              </a:r>
              <a:r>
                <a:rPr lang="zh-CN" altLang="en-US" sz="1800"/>
                <a:t>  线性方程组解的存在性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5894552" y="466357"/>
              <a:ext cx="2980120" cy="15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89713" y="539307"/>
              <a:ext cx="35707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71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12"/>
          <p:cNvGraphicFramePr>
            <a:graphicFrameLocks noChangeAspect="1"/>
          </p:cNvGraphicFramePr>
          <p:nvPr/>
        </p:nvGraphicFramePr>
        <p:xfrm>
          <a:off x="4635500" y="642938"/>
          <a:ext cx="350837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3" name="Equation" r:id="rId3" imgW="1651000" imgH="711200" progId="Equation.DSMT4">
                  <p:embed/>
                </p:oleObj>
              </mc:Choice>
              <mc:Fallback>
                <p:oleObj name="Equation" r:id="rId3" imgW="16510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642938"/>
                        <a:ext cx="3508375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连接符 17"/>
          <p:cNvCxnSpPr/>
          <p:nvPr/>
        </p:nvCxnSpPr>
        <p:spPr>
          <a:xfrm>
            <a:off x="0" y="2214563"/>
            <a:ext cx="9144000" cy="1587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2282" name="Object 10"/>
          <p:cNvGraphicFramePr>
            <a:graphicFrameLocks noChangeAspect="1"/>
          </p:cNvGraphicFramePr>
          <p:nvPr/>
        </p:nvGraphicFramePr>
        <p:xfrm>
          <a:off x="352425" y="2571750"/>
          <a:ext cx="25098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4" name="Equation" r:id="rId5" imgW="1181100" imgH="228600" progId="Equation.DSMT4">
                  <p:embed/>
                </p:oleObj>
              </mc:Choice>
              <mc:Fallback>
                <p:oleObj name="Equation" r:id="rId5" imgW="1181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2571750"/>
                        <a:ext cx="2509838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3" name="Object 11"/>
          <p:cNvGraphicFramePr>
            <a:graphicFrameLocks noChangeAspect="1"/>
          </p:cNvGraphicFramePr>
          <p:nvPr/>
        </p:nvGraphicFramePr>
        <p:xfrm>
          <a:off x="3071813" y="2613025"/>
          <a:ext cx="17002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5" name="Equation" r:id="rId7" imgW="799753" imgH="203112" progId="Equation.DSMT4">
                  <p:embed/>
                </p:oleObj>
              </mc:Choice>
              <mc:Fallback>
                <p:oleObj name="Equation" r:id="rId7" imgW="79975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2613025"/>
                        <a:ext cx="170021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6" name="Object 14"/>
          <p:cNvGraphicFramePr>
            <a:graphicFrameLocks noChangeAspect="1"/>
          </p:cNvGraphicFramePr>
          <p:nvPr/>
        </p:nvGraphicFramePr>
        <p:xfrm>
          <a:off x="654050" y="3236913"/>
          <a:ext cx="91757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6" name="Equation" r:id="rId9" imgW="431425" imgH="177646" progId="Equation.DSMT4">
                  <p:embed/>
                </p:oleObj>
              </mc:Choice>
              <mc:Fallback>
                <p:oleObj name="Equation" r:id="rId9" imgW="431425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3236913"/>
                        <a:ext cx="91757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7" name="Object 15"/>
          <p:cNvGraphicFramePr>
            <a:graphicFrameLocks noChangeAspect="1"/>
          </p:cNvGraphicFramePr>
          <p:nvPr/>
        </p:nvGraphicFramePr>
        <p:xfrm>
          <a:off x="4000500" y="3214688"/>
          <a:ext cx="7556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7" name="Equation" r:id="rId11" imgW="355138" imgH="177569" progId="Equation.DSMT4">
                  <p:embed/>
                </p:oleObj>
              </mc:Choice>
              <mc:Fallback>
                <p:oleObj name="Equation" r:id="rId11" imgW="355138" imgH="1775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3214688"/>
                        <a:ext cx="75565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4786313" y="2513013"/>
            <a:ext cx="19145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Cambria" panose="02040503050406030204" pitchFamily="18" charset="0"/>
              </a:rPr>
              <a:t>有唯一解，</a:t>
            </a:r>
          </a:p>
        </p:txBody>
      </p:sp>
      <p:graphicFrame>
        <p:nvGraphicFramePr>
          <p:cNvPr id="182288" name="Object 16"/>
          <p:cNvGraphicFramePr>
            <a:graphicFrameLocks noChangeAspect="1"/>
          </p:cNvGraphicFramePr>
          <p:nvPr/>
        </p:nvGraphicFramePr>
        <p:xfrm>
          <a:off x="7286625" y="3214688"/>
          <a:ext cx="70167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8" name="Equation" r:id="rId13" imgW="329914" imgH="177646" progId="Equation.DSMT4">
                  <p:embed/>
                </p:oleObj>
              </mc:Choice>
              <mc:Fallback>
                <p:oleObj name="Equation" r:id="rId13" imgW="329914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25" y="3214688"/>
                        <a:ext cx="70167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9" name="Object 17"/>
          <p:cNvGraphicFramePr>
            <a:graphicFrameLocks noChangeAspect="1"/>
          </p:cNvGraphicFramePr>
          <p:nvPr/>
        </p:nvGraphicFramePr>
        <p:xfrm>
          <a:off x="142875" y="3736975"/>
          <a:ext cx="2293938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9" name="Equation" r:id="rId15" imgW="1079032" imgH="710891" progId="Equation.DSMT4">
                  <p:embed/>
                </p:oleObj>
              </mc:Choice>
              <mc:Fallback>
                <p:oleObj name="Equation" r:id="rId15" imgW="1079032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3736975"/>
                        <a:ext cx="2293938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357188" y="5808663"/>
            <a:ext cx="26431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Cambria" panose="02040503050406030204" pitchFamily="18" charset="0"/>
              </a:rPr>
              <a:t>有无穷多解</a:t>
            </a:r>
            <a:endParaRPr lang="en-US" altLang="zh-CN">
              <a:latin typeface="Cambria" panose="020405030504060302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Cambria" panose="02040503050406030204" pitchFamily="18" charset="0"/>
              </a:rPr>
              <a:t>交于一条直线</a:t>
            </a:r>
          </a:p>
        </p:txBody>
      </p:sp>
      <p:graphicFrame>
        <p:nvGraphicFramePr>
          <p:cNvPr id="182290" name="Object 18"/>
          <p:cNvGraphicFramePr>
            <a:graphicFrameLocks noChangeAspect="1"/>
          </p:cNvGraphicFramePr>
          <p:nvPr/>
        </p:nvGraphicFramePr>
        <p:xfrm>
          <a:off x="3324225" y="3790950"/>
          <a:ext cx="210502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0" name="Equation" r:id="rId17" imgW="990170" imgH="710891" progId="Equation.DSMT4">
                  <p:embed/>
                </p:oleObj>
              </mc:Choice>
              <mc:Fallback>
                <p:oleObj name="Equation" r:id="rId17" imgW="990170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3790950"/>
                        <a:ext cx="2105025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91" name="Object 19"/>
          <p:cNvGraphicFramePr>
            <a:graphicFrameLocks noChangeAspect="1"/>
          </p:cNvGraphicFramePr>
          <p:nvPr/>
        </p:nvGraphicFramePr>
        <p:xfrm>
          <a:off x="6572250" y="3719513"/>
          <a:ext cx="2185988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1" name="Equation" r:id="rId19" imgW="1028254" imgH="710891" progId="Equation.DSMT4">
                  <p:embed/>
                </p:oleObj>
              </mc:Choice>
              <mc:Fallback>
                <p:oleObj name="Equation" r:id="rId19" imgW="1028254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3719513"/>
                        <a:ext cx="2185988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92" name="Object 20"/>
          <p:cNvGraphicFramePr>
            <a:graphicFrameLocks noChangeAspect="1"/>
          </p:cNvGraphicFramePr>
          <p:nvPr/>
        </p:nvGraphicFramePr>
        <p:xfrm>
          <a:off x="0" y="5308600"/>
          <a:ext cx="24828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2" name="Equation" r:id="rId21" imgW="1167893" imgH="253890" progId="Equation.DSMT4">
                  <p:embed/>
                </p:oleObj>
              </mc:Choice>
              <mc:Fallback>
                <p:oleObj name="Equation" r:id="rId21" imgW="116789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08600"/>
                        <a:ext cx="248285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3929063" y="5927725"/>
            <a:ext cx="1071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Cambria" panose="02040503050406030204" pitchFamily="18" charset="0"/>
              </a:rPr>
              <a:t>无解</a:t>
            </a:r>
          </a:p>
        </p:txBody>
      </p:sp>
      <p:graphicFrame>
        <p:nvGraphicFramePr>
          <p:cNvPr id="34" name="Object 20"/>
          <p:cNvGraphicFramePr>
            <a:graphicFrameLocks noChangeAspect="1"/>
          </p:cNvGraphicFramePr>
          <p:nvPr/>
        </p:nvGraphicFramePr>
        <p:xfrm>
          <a:off x="2917825" y="5308600"/>
          <a:ext cx="29686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3" name="Equation" r:id="rId23" imgW="1396394" imgH="253890" progId="Equation.DSMT4">
                  <p:embed/>
                </p:oleObj>
              </mc:Choice>
              <mc:Fallback>
                <p:oleObj name="Equation" r:id="rId23" imgW="1396394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5308600"/>
                        <a:ext cx="29686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6786563" y="5784850"/>
            <a:ext cx="25717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Cambria" panose="02040503050406030204" pitchFamily="18" charset="0"/>
              </a:rPr>
              <a:t>有无穷多解</a:t>
            </a:r>
            <a:endParaRPr lang="en-US" altLang="zh-CN">
              <a:latin typeface="Cambria" panose="020405030504060302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Cambria" panose="02040503050406030204" pitchFamily="18" charset="0"/>
              </a:rPr>
              <a:t>交于一条直线</a:t>
            </a:r>
          </a:p>
        </p:txBody>
      </p:sp>
      <p:graphicFrame>
        <p:nvGraphicFramePr>
          <p:cNvPr id="36" name="Object 20"/>
          <p:cNvGraphicFramePr>
            <a:graphicFrameLocks noChangeAspect="1"/>
          </p:cNvGraphicFramePr>
          <p:nvPr/>
        </p:nvGraphicFramePr>
        <p:xfrm>
          <a:off x="6429375" y="5308600"/>
          <a:ext cx="24828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4" name="Equation" r:id="rId25" imgW="1167893" imgH="253890" progId="Equation.DSMT4">
                  <p:embed/>
                </p:oleObj>
              </mc:Choice>
              <mc:Fallback>
                <p:oleObj name="Equation" r:id="rId25" imgW="116789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5308600"/>
                        <a:ext cx="248285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连接符 23"/>
          <p:cNvCxnSpPr/>
          <p:nvPr/>
        </p:nvCxnSpPr>
        <p:spPr>
          <a:xfrm rot="5400000">
            <a:off x="1004888" y="4541838"/>
            <a:ext cx="1501775" cy="9525"/>
          </a:xfrm>
          <a:prstGeom prst="line">
            <a:avLst/>
          </a:prstGeom>
          <a:ln w="25400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4183856" y="4553745"/>
            <a:ext cx="1501775" cy="11112"/>
          </a:xfrm>
          <a:prstGeom prst="line">
            <a:avLst/>
          </a:prstGeom>
          <a:ln w="25400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>
            <a:off x="7435056" y="4482307"/>
            <a:ext cx="1501775" cy="11112"/>
          </a:xfrm>
          <a:prstGeom prst="line">
            <a:avLst/>
          </a:prstGeom>
          <a:ln w="25400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574" name="Object 4"/>
          <p:cNvGraphicFramePr>
            <a:graphicFrameLocks noChangeAspect="1"/>
          </p:cNvGraphicFramePr>
          <p:nvPr/>
        </p:nvGraphicFramePr>
        <p:xfrm>
          <a:off x="449263" y="642938"/>
          <a:ext cx="3265487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5" name="Equation" r:id="rId26" imgW="1536700" imgH="711200" progId="Equation.DSMT4">
                  <p:embed/>
                </p:oleObj>
              </mc:Choice>
              <mc:Fallback>
                <p:oleObj name="Equation" r:id="rId26" imgW="15367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642938"/>
                        <a:ext cx="3265487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右箭头 26"/>
          <p:cNvSpPr/>
          <p:nvPr/>
        </p:nvSpPr>
        <p:spPr>
          <a:xfrm>
            <a:off x="3786188" y="1285875"/>
            <a:ext cx="714375" cy="21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TextBox 7"/>
          <p:cNvSpPr txBox="1">
            <a:spLocks noChangeArrowheads="1"/>
          </p:cNvSpPr>
          <p:nvPr/>
        </p:nvSpPr>
        <p:spPr bwMode="auto">
          <a:xfrm>
            <a:off x="6500813" y="2546350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Cambria" panose="02040503050406030204" pitchFamily="18" charset="0"/>
              </a:rPr>
              <a:t>三平面交于一点</a:t>
            </a:r>
          </a:p>
        </p:txBody>
      </p:sp>
    </p:spTree>
    <p:extLst>
      <p:ext uri="{BB962C8B-B14F-4D97-AF65-F5344CB8AC3E}">
        <p14:creationId xmlns:p14="http://schemas.microsoft.com/office/powerpoint/2010/main" val="347645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8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8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8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8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8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33" grpId="0"/>
      <p:bldP spid="35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71500" y="1500188"/>
            <a:ext cx="1928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一个平面：</a:t>
            </a:r>
          </a:p>
        </p:txBody>
      </p:sp>
      <p:graphicFrame>
        <p:nvGraphicFramePr>
          <p:cNvPr id="33" name="Object 18"/>
          <p:cNvGraphicFramePr>
            <a:graphicFrameLocks noChangeAspect="1"/>
          </p:cNvGraphicFramePr>
          <p:nvPr/>
        </p:nvGraphicFramePr>
        <p:xfrm>
          <a:off x="6521450" y="2928938"/>
          <a:ext cx="243046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9" name="Equation" r:id="rId3" imgW="1117115" imgH="253890" progId="Equation.DSMT4">
                  <p:embed/>
                </p:oleObj>
              </mc:Choice>
              <mc:Fallback>
                <p:oleObj name="Equation" r:id="rId3" imgW="111711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450" y="2928938"/>
                        <a:ext cx="2430463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1" name="Object 7"/>
          <p:cNvGraphicFramePr>
            <a:graphicFrameLocks noChangeAspect="1"/>
          </p:cNvGraphicFramePr>
          <p:nvPr/>
        </p:nvGraphicFramePr>
        <p:xfrm>
          <a:off x="1071563" y="571500"/>
          <a:ext cx="27876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0" name="Equation" r:id="rId5" imgW="1282700" imgH="228600" progId="Equation.DSMT4">
                  <p:embed/>
                </p:oleObj>
              </mc:Choice>
              <mc:Fallback>
                <p:oleObj name="Equation" r:id="rId5" imgW="1282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71500"/>
                        <a:ext cx="27876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2" name="Object 8"/>
          <p:cNvGraphicFramePr>
            <a:graphicFrameLocks noChangeAspect="1"/>
          </p:cNvGraphicFramePr>
          <p:nvPr/>
        </p:nvGraphicFramePr>
        <p:xfrm>
          <a:off x="1089025" y="1000125"/>
          <a:ext cx="28971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1" name="Equation" r:id="rId7" imgW="1333500" imgH="228600" progId="Equation.DSMT4">
                  <p:embed/>
                </p:oleObj>
              </mc:Choice>
              <mc:Fallback>
                <p:oleObj name="Equation" r:id="rId7" imgW="1333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1000125"/>
                        <a:ext cx="28971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3" name="Object 9"/>
          <p:cNvGraphicFramePr>
            <a:graphicFrameLocks noChangeAspect="1"/>
          </p:cNvGraphicFramePr>
          <p:nvPr/>
        </p:nvGraphicFramePr>
        <p:xfrm>
          <a:off x="1116013" y="2000250"/>
          <a:ext cx="28432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2" name="Equation" r:id="rId9" imgW="1308100" imgH="228600" progId="Equation.DSMT4">
                  <p:embed/>
                </p:oleObj>
              </mc:Choice>
              <mc:Fallback>
                <p:oleObj name="Equation" r:id="rId9" imgW="1308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000250"/>
                        <a:ext cx="284321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1438" y="2905125"/>
            <a:ext cx="2776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直线与平面相交</a:t>
            </a:r>
          </a:p>
        </p:txBody>
      </p:sp>
      <p:sp>
        <p:nvSpPr>
          <p:cNvPr id="21" name="TextBox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43240" y="2905780"/>
            <a:ext cx="2714644" cy="523220"/>
          </a:xfrm>
          <a:prstGeom prst="rect">
            <a:avLst/>
          </a:prstGeom>
          <a:blipFill rotWithShape="0">
            <a:blip r:embed="rId11"/>
            <a:stretch>
              <a:fillRect t="-12791" r="-4045" b="-3139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22" name="Object 18"/>
          <p:cNvGraphicFramePr>
            <a:graphicFrameLocks noChangeAspect="1"/>
          </p:cNvGraphicFramePr>
          <p:nvPr/>
        </p:nvGraphicFramePr>
        <p:xfrm>
          <a:off x="6729413" y="3738563"/>
          <a:ext cx="24288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3" name="Equation" r:id="rId12" imgW="1117115" imgH="253890" progId="Equation.DSMT4">
                  <p:embed/>
                </p:oleObj>
              </mc:Choice>
              <mc:Fallback>
                <p:oleObj name="Equation" r:id="rId12" imgW="111711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9413" y="3738563"/>
                        <a:ext cx="242887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1438" y="3714750"/>
            <a:ext cx="2776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直线在平面上</a:t>
            </a:r>
          </a:p>
        </p:txBody>
      </p:sp>
      <p:sp>
        <p:nvSpPr>
          <p:cNvPr id="24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28926" y="3714752"/>
            <a:ext cx="3929090" cy="954107"/>
          </a:xfrm>
          <a:prstGeom prst="rect">
            <a:avLst/>
          </a:prstGeom>
          <a:blipFill rotWithShape="0">
            <a:blip r:embed="rId14"/>
            <a:stretch>
              <a:fillRect l="-3101" t="-6369" b="-1656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34" name="Object 18"/>
          <p:cNvGraphicFramePr>
            <a:graphicFrameLocks noChangeAspect="1"/>
          </p:cNvGraphicFramePr>
          <p:nvPr/>
        </p:nvGraphicFramePr>
        <p:xfrm>
          <a:off x="6215063" y="5357813"/>
          <a:ext cx="28987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4" name="Equation" r:id="rId15" imgW="1333500" imgH="254000" progId="Equation.DSMT4">
                  <p:embed/>
                </p:oleObj>
              </mc:Choice>
              <mc:Fallback>
                <p:oleObj name="Equation" r:id="rId15" imgW="1333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5357813"/>
                        <a:ext cx="289877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-71438" y="5332413"/>
            <a:ext cx="314325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直线与平面平行</a:t>
            </a:r>
          </a:p>
        </p:txBody>
      </p:sp>
      <p:sp>
        <p:nvSpPr>
          <p:cNvPr id="36" name="TextBox 3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71802" y="5332413"/>
            <a:ext cx="4000528" cy="954107"/>
          </a:xfrm>
          <a:prstGeom prst="rect">
            <a:avLst/>
          </a:prstGeom>
          <a:blipFill rotWithShape="0">
            <a:blip r:embed="rId17"/>
            <a:stretch>
              <a:fillRect l="-3201" t="-7051" b="-1730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2643188"/>
            <a:ext cx="9144000" cy="1587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71500" y="190500"/>
            <a:ext cx="1928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一条直线：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872038" y="357188"/>
            <a:ext cx="1928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三个平面：</a:t>
            </a:r>
          </a:p>
        </p:txBody>
      </p:sp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5441950" y="1000125"/>
          <a:ext cx="27876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5" name="Equation" r:id="rId18" imgW="1282700" imgH="228600" progId="Equation.DSMT4">
                  <p:embed/>
                </p:oleObj>
              </mc:Choice>
              <mc:Fallback>
                <p:oleObj name="Equation" r:id="rId18" imgW="1282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1000125"/>
                        <a:ext cx="27876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8"/>
          <p:cNvGraphicFramePr>
            <a:graphicFrameLocks noChangeAspect="1"/>
          </p:cNvGraphicFramePr>
          <p:nvPr/>
        </p:nvGraphicFramePr>
        <p:xfrm>
          <a:off x="5389563" y="1428750"/>
          <a:ext cx="28971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6" name="Equation" r:id="rId19" imgW="1333500" imgH="228600" progId="Equation.DSMT4">
                  <p:embed/>
                </p:oleObj>
              </mc:Choice>
              <mc:Fallback>
                <p:oleObj name="Equation" r:id="rId19" imgW="1333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63" y="1428750"/>
                        <a:ext cx="289718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9"/>
          <p:cNvGraphicFramePr>
            <a:graphicFrameLocks noChangeAspect="1"/>
          </p:cNvGraphicFramePr>
          <p:nvPr/>
        </p:nvGraphicFramePr>
        <p:xfrm>
          <a:off x="5416550" y="1857375"/>
          <a:ext cx="28432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7" name="Equation" r:id="rId20" imgW="1308100" imgH="228600" progId="Equation.DSMT4">
                  <p:embed/>
                </p:oleObj>
              </mc:Choice>
              <mc:Fallback>
                <p:oleObj name="Equation" r:id="rId20" imgW="1308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1857375"/>
                        <a:ext cx="28432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572264" y="4217077"/>
            <a:ext cx="3929090" cy="954107"/>
          </a:xfrm>
          <a:prstGeom prst="rect">
            <a:avLst/>
          </a:prstGeom>
          <a:blipFill rotWithShape="0">
            <a:blip r:embed="rId21"/>
            <a:stretch>
              <a:fillRect l="-3101" t="-7051" b="-1730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0" name="TextBox 2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43702" y="5761041"/>
            <a:ext cx="3929090" cy="954107"/>
          </a:xfrm>
          <a:prstGeom prst="rect">
            <a:avLst/>
          </a:prstGeom>
          <a:blipFill rotWithShape="0">
            <a:blip r:embed="rId22"/>
            <a:stretch>
              <a:fillRect l="-3261" t="-6369" b="-1656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1" name="左右箭头 30"/>
          <p:cNvSpPr/>
          <p:nvPr/>
        </p:nvSpPr>
        <p:spPr>
          <a:xfrm>
            <a:off x="5143500" y="5500688"/>
            <a:ext cx="500063" cy="2143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左右箭头 31"/>
          <p:cNvSpPr/>
          <p:nvPr/>
        </p:nvSpPr>
        <p:spPr>
          <a:xfrm>
            <a:off x="2500313" y="5500688"/>
            <a:ext cx="500062" cy="2143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左右箭头 37"/>
          <p:cNvSpPr/>
          <p:nvPr/>
        </p:nvSpPr>
        <p:spPr>
          <a:xfrm>
            <a:off x="6086769" y="3895865"/>
            <a:ext cx="500062" cy="2143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左右箭头 38"/>
          <p:cNvSpPr/>
          <p:nvPr/>
        </p:nvSpPr>
        <p:spPr>
          <a:xfrm>
            <a:off x="2388387" y="3910012"/>
            <a:ext cx="500063" cy="2143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左右箭头 39"/>
          <p:cNvSpPr/>
          <p:nvPr/>
        </p:nvSpPr>
        <p:spPr>
          <a:xfrm>
            <a:off x="5903118" y="3094017"/>
            <a:ext cx="500062" cy="2143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左右箭头 40"/>
          <p:cNvSpPr/>
          <p:nvPr/>
        </p:nvSpPr>
        <p:spPr>
          <a:xfrm>
            <a:off x="2678894" y="3058039"/>
            <a:ext cx="500063" cy="2143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5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3" grpId="0"/>
      <p:bldP spid="35" grpId="0"/>
      <p:bldP spid="19" grpId="0"/>
      <p:bldP spid="25" grpId="0"/>
      <p:bldP spid="31" grpId="0" animBg="1"/>
      <p:bldP spid="32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8536" y="1869968"/>
            <a:ext cx="6271816" cy="465537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CN" altLang="en-US" sz="3200" dirty="0" smtClean="0"/>
              <a:t>齐次线性方程组</a:t>
            </a:r>
            <a:endParaRPr lang="en-US" altLang="zh-CN" sz="3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仅有零解     有非零解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CN" altLang="en-US" sz="3200" dirty="0" smtClean="0"/>
              <a:t>非齐次线性方程组</a:t>
            </a:r>
            <a:endParaRPr lang="en-US" altLang="zh-CN" sz="3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无解      唯一解     无穷多</a:t>
            </a:r>
            <a:r>
              <a:rPr lang="zh-CN" altLang="en-US" sz="2400" dirty="0" smtClean="0"/>
              <a:t>解</a:t>
            </a:r>
            <a:endParaRPr lang="en-US" altLang="zh-CN" sz="3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CN" altLang="en-US" sz="3200" dirty="0" smtClean="0"/>
              <a:t>解判定在几何中的应用</a:t>
            </a:r>
            <a:endParaRPr lang="en-US" altLang="zh-CN" sz="3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三个平面，一条直线与一个平面</a:t>
            </a:r>
            <a:endParaRPr lang="zh-CN" alt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线性方程组解的判定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65283" y="1905820"/>
            <a:ext cx="7488832" cy="4821341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35" y="3881331"/>
            <a:ext cx="2305589" cy="28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3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195736" y="3212976"/>
            <a:ext cx="4429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/>
              <a:t>125</a:t>
            </a:r>
            <a:r>
              <a:rPr lang="zh-CN" altLang="en-US" dirty="0" smtClean="0"/>
              <a:t>页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）、</a:t>
            </a:r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571875" y="1857375"/>
            <a:ext cx="1285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FF0000"/>
                </a:solidFill>
              </a:rPr>
              <a:t>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49338" y="1557338"/>
            <a:ext cx="6551612" cy="3384550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619250" y="1916113"/>
            <a:ext cx="51673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/>
              <a:t>线性方程组分类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484438" y="2924175"/>
            <a:ext cx="3951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/>
              <a:t>  齐次线性方程组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484438" y="3794125"/>
            <a:ext cx="3857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/>
              <a:t>  非齐次线性方程组</a:t>
            </a:r>
          </a:p>
        </p:txBody>
      </p:sp>
      <p:grpSp>
        <p:nvGrpSpPr>
          <p:cNvPr id="5126" name="组合 4"/>
          <p:cNvGrpSpPr>
            <a:grpSpLocks/>
          </p:cNvGrpSpPr>
          <p:nvPr/>
        </p:nvGrpSpPr>
        <p:grpSpPr bwMode="auto">
          <a:xfrm>
            <a:off x="7308850" y="4221163"/>
            <a:ext cx="1539875" cy="2341562"/>
            <a:chOff x="7154379" y="943557"/>
            <a:chExt cx="1540683" cy="2341427"/>
          </a:xfrm>
        </p:grpSpPr>
        <p:pic>
          <p:nvPicPr>
            <p:cNvPr id="5131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4379" y="943557"/>
              <a:ext cx="1540683" cy="2276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圆角矩形 6"/>
            <p:cNvSpPr/>
            <p:nvPr/>
          </p:nvSpPr>
          <p:spPr>
            <a:xfrm>
              <a:off x="7154379" y="3069096"/>
              <a:ext cx="586095" cy="2158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27" name="组合 8"/>
          <p:cNvGrpSpPr>
            <a:grpSpLocks/>
          </p:cNvGrpSpPr>
          <p:nvPr/>
        </p:nvGrpSpPr>
        <p:grpSpPr bwMode="auto">
          <a:xfrm>
            <a:off x="5589588" y="107950"/>
            <a:ext cx="3570287" cy="431800"/>
            <a:chOff x="5589713" y="107950"/>
            <a:chExt cx="3570746" cy="431357"/>
          </a:xfrm>
        </p:grpSpPr>
        <p:sp>
          <p:nvSpPr>
            <p:cNvPr id="5128" name="TextBox 11"/>
            <p:cNvSpPr txBox="1">
              <a:spLocks noChangeArrowheads="1"/>
            </p:cNvSpPr>
            <p:nvPr/>
          </p:nvSpPr>
          <p:spPr bwMode="auto">
            <a:xfrm>
              <a:off x="5798258" y="107950"/>
              <a:ext cx="3136576" cy="36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/>
                <a:t>6.1</a:t>
              </a:r>
              <a:r>
                <a:rPr lang="zh-CN" altLang="en-US" sz="1800" dirty="0" smtClean="0"/>
                <a:t>  </a:t>
              </a:r>
              <a:r>
                <a:rPr lang="zh-CN" altLang="en-US" sz="1800" dirty="0"/>
                <a:t>线性方程组解的存在性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5894552" y="466357"/>
              <a:ext cx="2980120" cy="15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589713" y="539307"/>
              <a:ext cx="35707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期中考试选讲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3199" y="92569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期中考试题目选讲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" y="3976014"/>
            <a:ext cx="2305589" cy="288198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991"/>
            <a:ext cx="9144000" cy="1589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088524" y="3754512"/>
                <a:ext cx="3251403" cy="337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b="0" dirty="0" smtClean="0">
                    <a:ea typeface="+mn-ea"/>
                  </a:rPr>
                  <a:t>解答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𝜂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𝜂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𝜂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𝜂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≠0</m:t>
                    </m:r>
                  </m:oMath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24" y="3754512"/>
                <a:ext cx="3251403" cy="337849"/>
              </a:xfrm>
              <a:prstGeom prst="rect">
                <a:avLst/>
              </a:prstGeom>
              <a:blipFill rotWithShape="0">
                <a:blip r:embed="rId4"/>
                <a:stretch>
                  <a:fillRect l="-4878" t="-20000" r="-1876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516091" y="3754512"/>
                <a:ext cx="2894767" cy="337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𝜂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𝜂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</m:oMath>
                </a14:m>
                <a:r>
                  <a:rPr lang="zh-CN" altLang="en-US" sz="2000" dirty="0" smtClean="0">
                    <a:latin typeface="+mn-ea"/>
                    <a:ea typeface="+mn-ea"/>
                  </a:rPr>
                  <a:t>方程的非零解</a:t>
                </a:r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091" y="3754512"/>
                <a:ext cx="2894767" cy="337849"/>
              </a:xfrm>
              <a:prstGeom prst="rect">
                <a:avLst/>
              </a:prstGeom>
              <a:blipFill rotWithShape="0">
                <a:blip r:embed="rId5"/>
                <a:stretch>
                  <a:fillRect l="-2526" t="-20000" r="-4632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2123728" y="4491597"/>
                <a:ext cx="3367910" cy="819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lang="zh-CN" altLang="en-US" sz="2000" dirty="0" smtClean="0">
                    <a:latin typeface="+mn-ea"/>
                    <a:ea typeface="+mn-ea"/>
                  </a:rPr>
                  <a:t>系数阵行列式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491597"/>
                <a:ext cx="3367910" cy="81996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053303" y="5604675"/>
                <a:ext cx="5393336" cy="8200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+4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+4</m:t>
                          </m:r>
                        </m:e>
                      </m:d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303" y="5604675"/>
                <a:ext cx="5393336" cy="82003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38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57687" y="619403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期中考试选讲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51520" y="18370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期中考试题目选讲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" y="3976014"/>
            <a:ext cx="2305589" cy="2881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292003" y="3968307"/>
                <a:ext cx="5786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b="0" dirty="0" smtClean="0">
                    <a:ea typeface="+mn-ea"/>
                  </a:rPr>
                  <a:t>解答</a:t>
                </a:r>
                <a:r>
                  <a:rPr lang="en-US" altLang="zh-CN" sz="2000" b="0" dirty="0" smtClean="0">
                    <a:ea typeface="+mn-ea"/>
                  </a:rPr>
                  <a:t>1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+mn-ea"/>
                      </a:rPr>
                      <m:t>按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+mn-ea"/>
                      </a:rPr>
                      <m:t>最后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+mn-ea"/>
                      </a:rPr>
                      <m:t>一列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+mn-ea"/>
                      </a:rPr>
                      <m:t>展开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+mn-ea"/>
                      </a:rPr>
                      <m:t>只有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1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+mn-ea"/>
                      </a:rPr>
                      <m:t>对应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+mn-ea"/>
                      </a:rPr>
                      <m:t>项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+mn-ea"/>
                      </a:rPr>
                      <m:t>式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+mn-ea"/>
                      </a:rPr>
                      <m:t>常数项</m:t>
                    </m:r>
                  </m:oMath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003" y="3968307"/>
                <a:ext cx="5786841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740" t="-26000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2495767" y="4471117"/>
                <a:ext cx="2367122" cy="1173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𝑐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𝑑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767" y="4471117"/>
                <a:ext cx="2367122" cy="11733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862889" y="4486858"/>
                <a:ext cx="2935804" cy="1169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𝑎𝑏𝑐𝑑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889" y="4486858"/>
                <a:ext cx="2935804" cy="11692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166" y="735171"/>
            <a:ext cx="7308304" cy="30761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473089" y="6090550"/>
                <a:ext cx="57211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𝑎𝑏𝑐𝑑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)(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)(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)(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)(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)(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𝑐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089" y="6090550"/>
                <a:ext cx="5721182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1961" r="-106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78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57687" y="619403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期中考试选讲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51520" y="18370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期中考试题目选讲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" y="3976014"/>
            <a:ext cx="2305589" cy="2881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292003" y="3968307"/>
                <a:ext cx="47480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b="0" dirty="0" smtClean="0">
                    <a:ea typeface="+mn-ea"/>
                  </a:rPr>
                  <a:t>解答</a:t>
                </a:r>
                <a:r>
                  <a:rPr lang="en-US" altLang="zh-CN" sz="2000" b="0" dirty="0" smtClean="0">
                    <a:ea typeface="+mn-ea"/>
                  </a:rPr>
                  <a:t>2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+mn-ea"/>
                      </a:rPr>
                      <m:t>：范德蒙</m:t>
                    </m:r>
                  </m:oMath>
                </a14:m>
                <a:r>
                  <a:rPr lang="zh-CN" altLang="en-US" sz="2000" dirty="0" smtClean="0">
                    <a:latin typeface="+mn-ea"/>
                    <a:ea typeface="+mn-ea"/>
                  </a:rPr>
                  <a:t>行列式，根据计算公式可得</a:t>
                </a:r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003" y="3968307"/>
                <a:ext cx="4748095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3338" t="-26000" r="-2696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66" y="735171"/>
            <a:ext cx="7308304" cy="30761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483768" y="4630861"/>
                <a:ext cx="35559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630861"/>
                <a:ext cx="3555910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71" t="-4000" r="-1884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851920" y="4948356"/>
                <a:ext cx="49012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)(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)(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)(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)(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)(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𝑐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948356"/>
                <a:ext cx="4901214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368" t="-4000" r="-1368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/>
          <p:cNvSpPr/>
          <p:nvPr/>
        </p:nvSpPr>
        <p:spPr>
          <a:xfrm>
            <a:off x="3282663" y="4581128"/>
            <a:ext cx="351381" cy="4804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016851" y="4581127"/>
            <a:ext cx="351381" cy="4804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852649" y="4581127"/>
            <a:ext cx="351381" cy="4804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586837" y="4581126"/>
            <a:ext cx="351381" cy="4804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483768" y="5457021"/>
                <a:ext cx="57211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𝑎𝑏𝑐𝑑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)(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)(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)(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)(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)(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𝑐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457021"/>
                <a:ext cx="5721182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1961" r="-958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75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9" grpId="0"/>
      <p:bldP spid="13" grpId="0"/>
      <p:bldP spid="6" grpId="0" animBg="1"/>
      <p:bldP spid="15" grpId="0" animBg="1"/>
      <p:bldP spid="16" grpId="0" animBg="1"/>
      <p:bldP spid="18" grpId="0" animBg="1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期中考试选讲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3199" y="92569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期中考试题目选讲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" y="3976014"/>
            <a:ext cx="2305589" cy="2881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971600" y="3227711"/>
                <a:ext cx="28212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b="0" dirty="0" smtClean="0">
                    <a:ea typeface="+mn-ea"/>
                  </a:rPr>
                  <a:t>解答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+mn-ea"/>
                      </a:rPr>
                      <m:t>初等</m:t>
                    </m:r>
                  </m:oMath>
                </a14:m>
                <a:r>
                  <a:rPr lang="zh-CN" altLang="en-US" sz="2000" dirty="0" smtClean="0">
                    <a:latin typeface="+mn-ea"/>
                    <a:ea typeface="+mn-ea"/>
                  </a:rPr>
                  <a:t>变换三种形式</a:t>
                </a:r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227711"/>
                <a:ext cx="2821285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5400" t="-23529" r="-5184" b="-50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2309246" y="3883102"/>
                <a:ext cx="39739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1. 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+mn-ea"/>
                      </a:rPr>
                      <m:t>对调</m:t>
                    </m:r>
                  </m:oMath>
                </a14:m>
                <a:r>
                  <a:rPr lang="zh-CN" altLang="en-US" sz="2000" dirty="0" smtClean="0">
                    <a:latin typeface="+mn-ea"/>
                    <a:ea typeface="+mn-ea"/>
                  </a:rPr>
                  <a:t>变换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i="1" dirty="0" smtClean="0">
                            <a:latin typeface="Cambria Math" panose="02040503050406030204" pitchFamily="18" charset="0"/>
                            <a:ea typeface="+mn-ea"/>
                          </a:rPr>
                          <m:t>A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n-ea"/>
                      </a:rPr>
                      <m:t>=±1</m:t>
                    </m:r>
                  </m:oMath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246" y="3883102"/>
                <a:ext cx="3973973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2301" t="-24000" r="-1074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2331964" y="4482567"/>
                <a:ext cx="333626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dirty="0" smtClean="0">
                    <a:ea typeface="+mn-ea"/>
                  </a:rPr>
                  <a:t>2. </a:t>
                </a:r>
                <a:r>
                  <a:rPr lang="zh-CN" altLang="en-US" sz="2000" dirty="0" smtClean="0">
                    <a:ea typeface="+mn-ea"/>
                  </a:rPr>
                  <a:t>倍乘</a:t>
                </a:r>
                <a14:m>
                  <m:oMath xmlns:m="http://schemas.openxmlformats.org/officeDocument/2006/math">
                    <m:r>
                      <a:rPr lang="zh-CN" altLang="en-US" sz="2000" b="0" i="1">
                        <a:latin typeface="Cambria Math" panose="02040503050406030204" pitchFamily="18" charset="0"/>
                        <a:ea typeface="+mn-ea"/>
                      </a:rPr>
                      <m:t>变换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</m:oMath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964" y="4482567"/>
                <a:ext cx="3336267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4753" t="-25490" b="-50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1714721"/>
            <a:ext cx="8301249" cy="1170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334763" y="5183587"/>
                <a:ext cx="333626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dirty="0" smtClean="0">
                    <a:ea typeface="+mn-ea"/>
                  </a:rPr>
                  <a:t>3. </a:t>
                </a:r>
                <a:r>
                  <a:rPr lang="zh-CN" altLang="en-US" sz="2000" dirty="0" smtClean="0">
                    <a:ea typeface="+mn-ea"/>
                  </a:rPr>
                  <a:t>倍</a:t>
                </a:r>
                <a:r>
                  <a:rPr lang="zh-CN" altLang="en-US" sz="2000" dirty="0">
                    <a:ea typeface="+mn-ea"/>
                  </a:rPr>
                  <a:t>加</a:t>
                </a:r>
                <a14:m>
                  <m:oMath xmlns:m="http://schemas.openxmlformats.org/officeDocument/2006/math">
                    <m:r>
                      <a:rPr lang="zh-CN" altLang="en-US" sz="2000" b="0" i="1">
                        <a:latin typeface="Cambria Math" panose="02040503050406030204" pitchFamily="18" charset="0"/>
                        <a:ea typeface="+mn-ea"/>
                      </a:rPr>
                      <m:t>变换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</m:oMath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763" y="5183587"/>
                <a:ext cx="333626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4570" t="-25490" b="-50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57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期中考试选讲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3199" y="92569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期中考试题目选讲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" y="3976014"/>
            <a:ext cx="2305589" cy="2881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971600" y="3227711"/>
                <a:ext cx="45127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b="0" dirty="0" smtClean="0">
                    <a:ea typeface="+mn-ea"/>
                  </a:rPr>
                  <a:t>解答（</a:t>
                </a:r>
                <a:r>
                  <a:rPr lang="en-US" altLang="zh-CN" sz="2000" b="0" dirty="0" smtClean="0">
                    <a:ea typeface="+mn-ea"/>
                  </a:rPr>
                  <a:t>B</a:t>
                </a:r>
                <a:r>
                  <a:rPr lang="zh-CN" altLang="en-US" sz="2000" b="0" dirty="0" smtClean="0">
                    <a:ea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𝐴𝑥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+mn-ea"/>
                      </a:rPr>
                      <m:t>有</m:t>
                    </m:r>
                  </m:oMath>
                </a14:m>
                <a:r>
                  <a:rPr lang="zh-CN" altLang="en-US" sz="2000" dirty="0" smtClean="0">
                    <a:latin typeface="+mn-ea"/>
                    <a:ea typeface="+mn-ea"/>
                  </a:rPr>
                  <a:t>非零解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+mn-ea"/>
                      </a:rPr>
                      <m:t>不可逆</m:t>
                    </m:r>
                  </m:oMath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227711"/>
                <a:ext cx="4512710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3374" t="-25490" r="-2024" b="-50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2309246" y="3772837"/>
                <a:ext cx="19151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+mn-ea"/>
                      </a:rPr>
                      <m:t>设</m:t>
                    </m:r>
                  </m:oMath>
                </a14:m>
                <a:r>
                  <a:rPr lang="zh-CN" altLang="en-US" sz="2000" dirty="0" smtClean="0">
                    <a:latin typeface="+mn-ea"/>
                    <a:ea typeface="+mn-ea"/>
                  </a:rPr>
                  <a:t>非零解为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</m:oMath>
                </a14:m>
                <a:endParaRPr lang="zh-CN" altLang="en-US" sz="20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246" y="3772837"/>
                <a:ext cx="1915140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5414" t="-24000" r="-4140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614835" y="3772836"/>
                <a:ext cx="333626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000" dirty="0" smtClean="0">
                    <a:ea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,⋯,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𝑂</m:t>
                    </m:r>
                  </m:oMath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835" y="3772836"/>
                <a:ext cx="3336267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4570" t="-24000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334763" y="4297363"/>
                <a:ext cx="518956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000" dirty="0" smtClean="0">
                    <a:ea typeface="+mn-ea"/>
                  </a:rPr>
                  <a:t>则有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𝐴𝐵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𝐴𝑥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𝐴𝑥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,⋯,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𝐴𝑥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,⋯,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𝟎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𝑂</m:t>
                    </m:r>
                  </m:oMath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763" y="4297363"/>
                <a:ext cx="5189565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938" t="-24000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199" y="1541823"/>
            <a:ext cx="8801120" cy="14750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174728" y="4954061"/>
                <a:ext cx="333626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000" dirty="0" smtClean="0">
                    <a:ea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𝑂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+mn-ea"/>
                      </a:rPr>
                      <m:t>满足</m:t>
                    </m:r>
                  </m:oMath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728" y="4954061"/>
                <a:ext cx="3336267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4753" t="-24000" r="-731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020053" y="5483971"/>
                <a:ext cx="147182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𝐴𝐵</m:t>
                      </m:r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053" y="5483971"/>
                <a:ext cx="1471828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134673" y="5483971"/>
                <a:ext cx="247877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673" y="5483971"/>
                <a:ext cx="2478778" cy="307777"/>
              </a:xfrm>
              <a:prstGeom prst="rect">
                <a:avLst/>
              </a:prstGeom>
              <a:blipFill rotWithShape="0">
                <a:blip r:embed="rId10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407060" y="5463917"/>
                <a:ext cx="20126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+mn-ea"/>
                            </a:rPr>
                            <m:t>𝟎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+mn-ea"/>
                            </a:rPr>
                            <m:t>𝟎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+mn-ea"/>
                            </a:rPr>
                            <m:t>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n-ea"/>
                        </a:rPr>
                        <m:t>𝑂</m:t>
                      </m:r>
                    </m:oMath>
                  </m:oMathPara>
                </a14:m>
                <a:endParaRPr lang="zh-CN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060" y="5463917"/>
                <a:ext cx="2012602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291445" y="6052190"/>
                <a:ext cx="247877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∃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+mn-ea"/>
                        </a:rPr>
                        <m:t>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+mn-ea"/>
                        </a:rPr>
                        <m:t>使得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445" y="6052190"/>
                <a:ext cx="2478778" cy="307777"/>
              </a:xfrm>
              <a:prstGeom prst="rect">
                <a:avLst/>
              </a:prstGeom>
              <a:blipFill rotWithShape="0">
                <a:blip r:embed="rId12"/>
                <a:stretch>
                  <a:fillRect t="-2000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004048" y="6059927"/>
                <a:ext cx="30780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𝐴𝑥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+mn-ea"/>
                      </a:rPr>
                      <m:t>有</m:t>
                    </m:r>
                  </m:oMath>
                </a14:m>
                <a:r>
                  <a:rPr lang="zh-CN" altLang="en-US" sz="2000" dirty="0" smtClean="0">
                    <a:latin typeface="+mn-ea"/>
                    <a:ea typeface="+mn-ea"/>
                  </a:rPr>
                  <a:t>非零解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+mn-ea"/>
                      </a:rPr>
                      <m:t>不可逆</m:t>
                    </m:r>
                  </m:oMath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059927"/>
                <a:ext cx="3078022" cy="307777"/>
              </a:xfrm>
              <a:prstGeom prst="rect">
                <a:avLst/>
              </a:prstGeom>
              <a:blipFill rotWithShape="0">
                <a:blip r:embed="rId13"/>
                <a:stretch>
                  <a:fillRect l="-2970" t="-23529" r="-2970" b="-50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04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19" grpId="0"/>
      <p:bldP spid="16" grpId="0"/>
      <p:bldP spid="18" grpId="0"/>
      <p:bldP spid="20" grpId="0"/>
      <p:bldP spid="5" grpId="0"/>
      <p:bldP spid="21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期中考试选讲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3199" y="92569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期中考试题目选讲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" y="3976014"/>
            <a:ext cx="2305589" cy="28819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80" y="1574527"/>
            <a:ext cx="8801120" cy="14750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990268" y="3735516"/>
                <a:ext cx="47675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b="0" dirty="0" smtClean="0">
                    <a:ea typeface="+mn-ea"/>
                  </a:rPr>
                  <a:t>解答（</a:t>
                </a:r>
                <a:r>
                  <a:rPr lang="en-US" altLang="zh-CN" sz="2000" b="0" dirty="0" smtClean="0">
                    <a:ea typeface="+mn-ea"/>
                  </a:rPr>
                  <a:t>D</a:t>
                </a:r>
                <a:r>
                  <a:rPr lang="zh-CN" altLang="en-US" sz="2000" b="0" dirty="0" smtClean="0">
                    <a:ea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𝐴𝑥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+mn-ea"/>
                      </a:rPr>
                      <m:t>没有</m:t>
                    </m:r>
                  </m:oMath>
                </a14:m>
                <a:r>
                  <a:rPr lang="zh-CN" altLang="en-US" sz="2000" dirty="0" smtClean="0">
                    <a:latin typeface="+mn-ea"/>
                    <a:ea typeface="+mn-ea"/>
                  </a:rPr>
                  <a:t>唯一解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+mn-ea"/>
                      </a:rPr>
                      <m:t>不可逆</m:t>
                    </m:r>
                  </m:oMath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268" y="3735516"/>
                <a:ext cx="4767587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3193" t="-26000" r="-2043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430524" y="4351270"/>
                <a:ext cx="41160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𝐴𝑥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+mn-ea"/>
                      </a:rPr>
                      <m:t>可能</m:t>
                    </m:r>
                  </m:oMath>
                </a14:m>
                <a:r>
                  <a:rPr lang="zh-CN" altLang="en-US" sz="2000" dirty="0" smtClean="0">
                    <a:latin typeface="+mn-ea"/>
                    <a:ea typeface="+mn-ea"/>
                  </a:rPr>
                  <a:t>无解，也可能有无穷多解</a:t>
                </a:r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524" y="4351270"/>
                <a:ext cx="4116063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222" t="-24000" r="-3111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85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期中考试选讲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3199" y="92569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期中考试题目选讲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" y="3976014"/>
            <a:ext cx="2305589" cy="2881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949246" y="1974526"/>
                <a:ext cx="9338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b="0" dirty="0" smtClean="0">
                    <a:ea typeface="+mn-ea"/>
                  </a:rPr>
                  <a:t>求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246" y="1974526"/>
                <a:ext cx="933845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6340" t="-24000" r="-9150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792721" y="3071241"/>
                <a:ext cx="4230645" cy="874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2019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+mn-ea"/>
                        </a:rPr>
                        <m:t>对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2019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+mn-ea"/>
                        </a:rPr>
                        <m:t>次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↔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21" y="3071241"/>
                <a:ext cx="4230645" cy="874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934897" y="3976345"/>
                <a:ext cx="3701783" cy="874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2018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201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97" y="3976345"/>
                <a:ext cx="3701783" cy="874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100546" y="5027049"/>
                <a:ext cx="23704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对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201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次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546" y="5027049"/>
                <a:ext cx="2370457" cy="307777"/>
              </a:xfrm>
              <a:prstGeom prst="rect">
                <a:avLst/>
              </a:prstGeom>
              <a:blipFill>
                <a:blip r:embed="rId7"/>
                <a:stretch>
                  <a:fillRect l="-258" t="-4000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406135" y="5045255"/>
                <a:ext cx="19121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再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201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次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135" y="5045255"/>
                <a:ext cx="1912127" cy="307777"/>
              </a:xfrm>
              <a:prstGeom prst="rect">
                <a:avLst/>
              </a:prstGeom>
              <a:blipFill>
                <a:blip r:embed="rId8"/>
                <a:stretch>
                  <a:fillRect l="-3514" r="-639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6318262" y="5065613"/>
                <a:ext cx="24289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对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进行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次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262" y="5065613"/>
                <a:ext cx="2428998" cy="307777"/>
              </a:xfrm>
              <a:prstGeom prst="rect">
                <a:avLst/>
              </a:prstGeom>
              <a:blipFill>
                <a:blip r:embed="rId9"/>
                <a:stretch>
                  <a:fillRect l="-501" t="-4000" r="-251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7041473" y="2807407"/>
                <a:ext cx="4912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𝐶</m:t>
                      </m:r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473" y="2807407"/>
                <a:ext cx="491288" cy="307777"/>
              </a:xfrm>
              <a:prstGeom prst="rect">
                <a:avLst/>
              </a:prstGeom>
              <a:blipFill>
                <a:blip r:embed="rId10"/>
                <a:stretch>
                  <a:fillRect l="-3704" r="-8642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2005038" y="5568686"/>
            <a:ext cx="2795690" cy="809912"/>
            <a:chOff x="2680353" y="5458706"/>
            <a:chExt cx="2795690" cy="809912"/>
          </a:xfrm>
        </p:grpSpPr>
        <p:cxnSp>
          <p:nvCxnSpPr>
            <p:cNvPr id="32" name="直接箭头连接符 31"/>
            <p:cNvCxnSpPr/>
            <p:nvPr/>
          </p:nvCxnSpPr>
          <p:spPr>
            <a:xfrm>
              <a:off x="3059832" y="5877272"/>
              <a:ext cx="2159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3554257" y="5458706"/>
                  <a:ext cx="8629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↔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257" y="5458706"/>
                  <a:ext cx="862929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817" r="-2113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3545564" y="5960841"/>
                  <a:ext cx="82849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564" y="5960841"/>
                  <a:ext cx="828497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3676" r="-1471"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5248353" y="5723383"/>
                  <a:ext cx="22769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𝐶</m:t>
                        </m:r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8353" y="5723383"/>
                  <a:ext cx="227690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3684" r="-18421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2680353" y="5741766"/>
                  <a:ext cx="22769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0353" y="5741766"/>
                  <a:ext cx="227690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7027" r="-24324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/>
          <p:cNvGrpSpPr/>
          <p:nvPr/>
        </p:nvGrpSpPr>
        <p:grpSpPr>
          <a:xfrm>
            <a:off x="5339211" y="5584170"/>
            <a:ext cx="2795690" cy="809912"/>
            <a:chOff x="2680353" y="5458706"/>
            <a:chExt cx="2795690" cy="809912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3170443" y="5869528"/>
              <a:ext cx="1578738" cy="154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3554257" y="5458706"/>
                  <a:ext cx="8629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↔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257" y="5458706"/>
                  <a:ext cx="86292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2817" r="-2113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3545564" y="5960841"/>
                  <a:ext cx="82849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564" y="5960841"/>
                  <a:ext cx="828497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3676" r="-1471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5248353" y="5723383"/>
                  <a:ext cx="22769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𝐶</m:t>
                        </m:r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8353" y="5723383"/>
                  <a:ext cx="227690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24324" r="-21622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2680353" y="5741766"/>
                  <a:ext cx="22769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0353" y="5741766"/>
                  <a:ext cx="227690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27027" r="-24324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6194154" y="3932804"/>
                <a:ext cx="2291909" cy="880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15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2019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154" y="3932804"/>
                <a:ext cx="2291909" cy="88094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5023609" y="3398928"/>
                <a:ext cx="24570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+mn-ea"/>
                        </a:rPr>
                        <m:t>对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+mn-ea"/>
                        </a:rPr>
                        <m:t>进行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1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+mn-ea"/>
                        </a:rPr>
                        <m:t>次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↔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609" y="3398928"/>
                <a:ext cx="2457019" cy="307777"/>
              </a:xfrm>
              <a:prstGeom prst="rect">
                <a:avLst/>
              </a:prstGeom>
              <a:blipFill>
                <a:blip r:embed="rId20"/>
                <a:stretch>
                  <a:fillRect l="-496" t="-4000" r="-496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03199" y="1423317"/>
            <a:ext cx="7669485" cy="14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3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6" grpId="0"/>
      <p:bldP spid="27" grpId="0"/>
      <p:bldP spid="31" grpId="0"/>
      <p:bldP spid="45" grpId="0"/>
      <p:bldP spid="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期中考试选讲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3199" y="92569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期中考试题目选讲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" y="3976014"/>
            <a:ext cx="2305589" cy="28819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3" y="1416367"/>
            <a:ext cx="9144000" cy="25756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3992038"/>
            <a:ext cx="6930648" cy="467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9160" y="4605368"/>
            <a:ext cx="6947736" cy="3726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721" y="5083385"/>
            <a:ext cx="4752528" cy="4306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1498" y="5417007"/>
            <a:ext cx="4631771" cy="13273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4208" y="5827511"/>
            <a:ext cx="2248842" cy="4483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76256" y="3992038"/>
            <a:ext cx="1728192" cy="467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0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期中考试选讲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3199" y="92569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期中考试题目选讲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" y="3976014"/>
            <a:ext cx="2305589" cy="28819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87390"/>
            <a:ext cx="9144000" cy="25756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3950027"/>
            <a:ext cx="2248842" cy="448367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687805" y="4018025"/>
            <a:ext cx="646957" cy="406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896" y="3992038"/>
            <a:ext cx="3024336" cy="3879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283" y="4466392"/>
            <a:ext cx="5758150" cy="132039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4139952" y="3878395"/>
            <a:ext cx="3769908" cy="1422813"/>
            <a:chOff x="4139952" y="3878395"/>
            <a:chExt cx="3769908" cy="1422813"/>
          </a:xfrm>
        </p:grpSpPr>
        <p:grpSp>
          <p:nvGrpSpPr>
            <p:cNvPr id="23" name="组合 22"/>
            <p:cNvGrpSpPr/>
            <p:nvPr/>
          </p:nvGrpSpPr>
          <p:grpSpPr>
            <a:xfrm>
              <a:off x="4139952" y="4249353"/>
              <a:ext cx="3528392" cy="1051855"/>
              <a:chOff x="4139952" y="4249353"/>
              <a:chExt cx="3528392" cy="1051855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4139952" y="5021562"/>
                <a:ext cx="2627266" cy="279646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箭头连接符 20"/>
              <p:cNvCxnSpPr/>
              <p:nvPr/>
            </p:nvCxnSpPr>
            <p:spPr>
              <a:xfrm flipV="1">
                <a:off x="6767218" y="4249353"/>
                <a:ext cx="901126" cy="76382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7451145" y="3878395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1145" y="3878395"/>
                  <a:ext cx="45871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/>
          <p:cNvGrpSpPr/>
          <p:nvPr/>
        </p:nvGrpSpPr>
        <p:grpSpPr>
          <a:xfrm>
            <a:off x="4139952" y="5413144"/>
            <a:ext cx="3699075" cy="563416"/>
            <a:chOff x="4139952" y="5013177"/>
            <a:chExt cx="3699075" cy="563416"/>
          </a:xfrm>
        </p:grpSpPr>
        <p:grpSp>
          <p:nvGrpSpPr>
            <p:cNvPr id="32" name="组合 31"/>
            <p:cNvGrpSpPr/>
            <p:nvPr/>
          </p:nvGrpSpPr>
          <p:grpSpPr>
            <a:xfrm>
              <a:off x="4139952" y="5013177"/>
              <a:ext cx="3240360" cy="378750"/>
              <a:chOff x="4139952" y="5013177"/>
              <a:chExt cx="3240360" cy="378750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4139952" y="5021562"/>
                <a:ext cx="2627266" cy="279646"/>
              </a:xfrm>
              <a:prstGeom prst="round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36" name="直接箭头连接符 35"/>
              <p:cNvCxnSpPr>
                <a:endCxn id="34" idx="1"/>
              </p:cNvCxnSpPr>
              <p:nvPr/>
            </p:nvCxnSpPr>
            <p:spPr>
              <a:xfrm>
                <a:off x="6767218" y="5013177"/>
                <a:ext cx="613094" cy="378750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7380312" y="5207261"/>
                  <a:ext cx="458715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5207261"/>
                  <a:ext cx="45871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413873" y="6064953"/>
                <a:ext cx="1456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i="0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不</a:t>
                </a:r>
                <a:r>
                  <a:rPr lang="zh-CN" altLang="en-US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共线</a:t>
                </a:r>
                <a:endParaRPr lang="zh-CN" altLang="en-US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873" y="6064953"/>
                <a:ext cx="145642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603" t="-26667" r="-9205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3949407" y="6064953"/>
                <a:ext cx="2931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i="0" dirty="0" smtClean="0">
                    <a:latin typeface="+mj-lt"/>
                    <a:ea typeface="华文中宋" panose="02010600040101010101" pitchFamily="2" charset="-122"/>
                  </a:rPr>
                  <a:t> 共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面</m:t>
                    </m:r>
                  </m:oMath>
                </a14:m>
                <a:r>
                  <a:rPr lang="zh-CN" altLang="en-US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不</a:t>
                </a:r>
                <a:r>
                  <a:rPr lang="zh-CN" altLang="en-US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平行，即相交</a:t>
                </a: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07" y="6064953"/>
                <a:ext cx="293125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287" t="-31111" r="-4574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27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期中部分参考答案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3199" y="925691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期中考试部分参考答案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" y="3976014"/>
            <a:ext cx="2305589" cy="28819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43" y="1772816"/>
            <a:ext cx="7488832" cy="42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4"/>
          <p:cNvGrpSpPr>
            <a:grpSpLocks/>
          </p:cNvGrpSpPr>
          <p:nvPr/>
        </p:nvGrpSpPr>
        <p:grpSpPr bwMode="auto">
          <a:xfrm>
            <a:off x="7539735" y="4391853"/>
            <a:ext cx="1539875" cy="2341562"/>
            <a:chOff x="7154379" y="943557"/>
            <a:chExt cx="1540683" cy="2341427"/>
          </a:xfrm>
        </p:grpSpPr>
        <p:pic>
          <p:nvPicPr>
            <p:cNvPr id="3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4379" y="943557"/>
              <a:ext cx="1540683" cy="2276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圆角矩形 36"/>
            <p:cNvSpPr/>
            <p:nvPr/>
          </p:nvSpPr>
          <p:spPr>
            <a:xfrm>
              <a:off x="7154379" y="3069096"/>
              <a:ext cx="586095" cy="2158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57224" y="642918"/>
            <a:ext cx="4952592" cy="523220"/>
          </a:xfrm>
          <a:prstGeom prst="rect">
            <a:avLst/>
          </a:prstGeom>
          <a:blipFill rotWithShape="0">
            <a:blip r:embed="rId3"/>
            <a:stretch>
              <a:fillRect l="-2586" t="-11628" r="-9729" b="-3139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366963" y="1333500"/>
            <a:ext cx="163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/>
              <a:t>  零解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795838" y="1333500"/>
            <a:ext cx="213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/>
              <a:t>  非零解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0" y="2143125"/>
            <a:ext cx="9144000" cy="1588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57" name="组合 17"/>
          <p:cNvGrpSpPr>
            <a:grpSpLocks/>
          </p:cNvGrpSpPr>
          <p:nvPr/>
        </p:nvGrpSpPr>
        <p:grpSpPr bwMode="auto">
          <a:xfrm>
            <a:off x="5589588" y="107950"/>
            <a:ext cx="3570287" cy="431800"/>
            <a:chOff x="5589713" y="107950"/>
            <a:chExt cx="3570746" cy="431357"/>
          </a:xfrm>
        </p:grpSpPr>
        <p:sp>
          <p:nvSpPr>
            <p:cNvPr id="6159" name="TextBox 11"/>
            <p:cNvSpPr txBox="1">
              <a:spLocks noChangeArrowheads="1"/>
            </p:cNvSpPr>
            <p:nvPr/>
          </p:nvSpPr>
          <p:spPr bwMode="auto">
            <a:xfrm>
              <a:off x="5798258" y="107950"/>
              <a:ext cx="3136576" cy="36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/>
                <a:t>6.1</a:t>
              </a:r>
              <a:r>
                <a:rPr lang="zh-CN" altLang="en-US" sz="1800" dirty="0" smtClean="0"/>
                <a:t>  </a:t>
              </a:r>
              <a:r>
                <a:rPr lang="zh-CN" altLang="en-US" sz="1800" dirty="0"/>
                <a:t>线性方程组解的存在性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 flipV="1">
              <a:off x="5894552" y="466357"/>
              <a:ext cx="2980120" cy="15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589713" y="539307"/>
              <a:ext cx="35707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857224" y="2651124"/>
                <a:ext cx="61763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dirty="0" smtClean="0">
                        <a:solidFill>
                          <a:schemeClr val="tx1"/>
                        </a:solidFill>
                      </a:rPr>
                      <m:t>齐次方程组</m:t>
                    </m:r>
                    <m:r>
                      <a:rPr lang="zh-CN" alt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若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有非零解，则有无穷多解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24" y="2651124"/>
                <a:ext cx="6176371" cy="430887"/>
              </a:xfrm>
              <a:prstGeom prst="rect">
                <a:avLst/>
              </a:prstGeom>
              <a:blipFill rotWithShape="0">
                <a:blip r:embed="rId4"/>
                <a:stretch>
                  <a:fillRect t="-25352" r="-2172" b="-47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1593622" y="3403756"/>
                <a:ext cx="42044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≠0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是</m:t>
                      </m:r>
                      <m:r>
                        <m:rPr>
                          <m:nor/>
                        </m:rP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m:t>齐次方程组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解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622" y="3403756"/>
                <a:ext cx="420448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739" r="-2174" b="-29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2802238" y="4213381"/>
                <a:ext cx="3853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0" dirty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238" y="4213381"/>
                <a:ext cx="385323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66" r="-1424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1712692" y="5023006"/>
                <a:ext cx="5827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即，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dirty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都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是</m:t>
                      </m:r>
                      <m:r>
                        <m:rPr>
                          <m:nor/>
                        </m:rP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m:t>齐次方程组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解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92" y="5023006"/>
                <a:ext cx="582704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360" t="-4918" r="-1464" b="-3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3" grpId="0"/>
      <p:bldP spid="24" grpId="0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期中部分参考答案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3199" y="925691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期中考试部分参考答案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6037486" cy="10352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5" y="3212976"/>
            <a:ext cx="9144000" cy="181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6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期中部分参考答案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3199" y="925691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期中考试部分参考答案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" y="3976014"/>
            <a:ext cx="2305589" cy="28819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556792"/>
            <a:ext cx="7305667" cy="1440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3284344"/>
            <a:ext cx="5528813" cy="263807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51720" y="335699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60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期中部分参考答案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3199" y="925691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期中考试部分参考答案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" y="3976014"/>
            <a:ext cx="2305589" cy="28819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556792"/>
            <a:ext cx="7305667" cy="1440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854" y="3542209"/>
            <a:ext cx="6285025" cy="188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期中部分参考答案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3199" y="925691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期中考试部分参考答案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" y="3976014"/>
            <a:ext cx="2305589" cy="28819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916832"/>
            <a:ext cx="5985668" cy="394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1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期中部分参考答案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3199" y="925691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期中考试部分参考答案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00808"/>
            <a:ext cx="8244408" cy="405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187450" y="1106488"/>
            <a:ext cx="6937375" cy="954087"/>
            <a:chOff x="298426" y="2620028"/>
            <a:chExt cx="6202400" cy="954107"/>
          </a:xfrm>
        </p:grpSpPr>
        <p:sp>
          <p:nvSpPr>
            <p:cNvPr id="25" name="TextBox 2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009624" y="2620028"/>
              <a:ext cx="5491202" cy="954107"/>
            </a:xfrm>
            <a:prstGeom prst="rect">
              <a:avLst/>
            </a:prstGeom>
            <a:blipFill rotWithShape="0">
              <a:blip r:embed="rId3"/>
              <a:stretch>
                <a:fillRect l="-1984" t="-7051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graphicFrame>
          <p:nvGraphicFramePr>
            <p:cNvPr id="26643" name="Object 18"/>
            <p:cNvGraphicFramePr>
              <a:graphicFrameLocks noChangeAspect="1"/>
            </p:cNvGraphicFramePr>
            <p:nvPr/>
          </p:nvGraphicFramePr>
          <p:xfrm>
            <a:off x="298426" y="2765422"/>
            <a:ext cx="773112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3" name="Equation" r:id="rId4" imgW="355446" imgH="139639" progId="Equation.DSMT4">
                    <p:embed/>
                  </p:oleObj>
                </mc:Choice>
                <mc:Fallback>
                  <p:oleObj name="Equation" r:id="rId4" imgW="355446" imgH="139639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426" y="2765422"/>
                          <a:ext cx="773112" cy="306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27" name="组合 17"/>
          <p:cNvGrpSpPr>
            <a:grpSpLocks/>
          </p:cNvGrpSpPr>
          <p:nvPr/>
        </p:nvGrpSpPr>
        <p:grpSpPr bwMode="auto">
          <a:xfrm>
            <a:off x="5589588" y="107950"/>
            <a:ext cx="3570287" cy="431800"/>
            <a:chOff x="5589713" y="107950"/>
            <a:chExt cx="3570746" cy="431357"/>
          </a:xfrm>
        </p:grpSpPr>
        <p:sp>
          <p:nvSpPr>
            <p:cNvPr id="26639" name="TextBox 11"/>
            <p:cNvSpPr txBox="1">
              <a:spLocks noChangeArrowheads="1"/>
            </p:cNvSpPr>
            <p:nvPr/>
          </p:nvSpPr>
          <p:spPr bwMode="auto">
            <a:xfrm>
              <a:off x="5798258" y="107950"/>
              <a:ext cx="3136576" cy="36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/>
                <a:t>5.1</a:t>
              </a:r>
              <a:r>
                <a:rPr lang="zh-CN" altLang="en-US" sz="1800" dirty="0" smtClean="0"/>
                <a:t>  </a:t>
              </a:r>
              <a:r>
                <a:rPr lang="zh-CN" altLang="en-US" sz="1800" dirty="0"/>
                <a:t>线性方程组解的存在性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 flipV="1">
              <a:off x="5894552" y="466357"/>
              <a:ext cx="2980120" cy="15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589713" y="539307"/>
              <a:ext cx="35707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05348" y="2852936"/>
            <a:ext cx="5959452" cy="523220"/>
          </a:xfrm>
          <a:prstGeom prst="rect">
            <a:avLst/>
          </a:prstGeom>
          <a:blipFill rotWithShape="0">
            <a:blip r:embed="rId6"/>
            <a:stretch>
              <a:fillRect l="-2045" t="-11628" r="-1022" b="-3139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" name="上下箭头 2"/>
          <p:cNvSpPr/>
          <p:nvPr/>
        </p:nvSpPr>
        <p:spPr>
          <a:xfrm>
            <a:off x="4043363" y="1557338"/>
            <a:ext cx="484187" cy="12176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文本框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05348" y="3717032"/>
            <a:ext cx="6655605" cy="1765099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4" name="文本框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83098" y="5502732"/>
            <a:ext cx="653191" cy="52322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8" name="文本框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79912" y="5511012"/>
            <a:ext cx="653191" cy="52322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4" name="文本框 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77732" y="5511012"/>
            <a:ext cx="566181" cy="52322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5" name="文本框 3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17632" y="5482131"/>
            <a:ext cx="666015" cy="52322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6" name="文本框 3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91379" y="5523333"/>
            <a:ext cx="383438" cy="52322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7" name="文本框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03663" y="5523369"/>
            <a:ext cx="383438" cy="523220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8" name="文本框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25805" y="5511012"/>
            <a:ext cx="863121" cy="52322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动作按钮: 上一张 3">
            <a:hlinkClick r:id="rId15" action="ppaction://hlinksldjump" highlightClick="1"/>
          </p:cNvPr>
          <p:cNvSpPr/>
          <p:nvPr/>
        </p:nvSpPr>
        <p:spPr>
          <a:xfrm>
            <a:off x="8316913" y="6165850"/>
            <a:ext cx="465137" cy="465138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组合 17"/>
          <p:cNvGrpSpPr>
            <a:grpSpLocks/>
          </p:cNvGrpSpPr>
          <p:nvPr/>
        </p:nvGrpSpPr>
        <p:grpSpPr bwMode="auto">
          <a:xfrm>
            <a:off x="5589588" y="107950"/>
            <a:ext cx="3570287" cy="431800"/>
            <a:chOff x="5589713" y="107950"/>
            <a:chExt cx="3570746" cy="431357"/>
          </a:xfrm>
        </p:grpSpPr>
        <p:sp>
          <p:nvSpPr>
            <p:cNvPr id="27662" name="TextBox 11"/>
            <p:cNvSpPr txBox="1">
              <a:spLocks noChangeArrowheads="1"/>
            </p:cNvSpPr>
            <p:nvPr/>
          </p:nvSpPr>
          <p:spPr bwMode="auto">
            <a:xfrm>
              <a:off x="5798258" y="107950"/>
              <a:ext cx="3136576" cy="36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/>
                <a:t>5.1</a:t>
              </a:r>
              <a:r>
                <a:rPr lang="zh-CN" altLang="en-US" sz="1800" dirty="0" smtClean="0"/>
                <a:t>  </a:t>
              </a:r>
              <a:r>
                <a:rPr lang="zh-CN" altLang="en-US" sz="1800" dirty="0"/>
                <a:t>线性方程组解的存在性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 flipV="1">
              <a:off x="5894552" y="466357"/>
              <a:ext cx="2980120" cy="15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589713" y="539307"/>
              <a:ext cx="35707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05348" y="2852936"/>
            <a:ext cx="5599033" cy="523220"/>
          </a:xfrm>
          <a:prstGeom prst="rect">
            <a:avLst/>
          </a:prstGeom>
          <a:blipFill rotWithShape="0">
            <a:blip r:embed="rId2"/>
            <a:stretch>
              <a:fillRect l="-2176" t="-11628" b="-3139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" name="上下箭头 2"/>
          <p:cNvSpPr/>
          <p:nvPr/>
        </p:nvSpPr>
        <p:spPr>
          <a:xfrm>
            <a:off x="4043363" y="1557338"/>
            <a:ext cx="484187" cy="12176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文本框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05348" y="3717032"/>
            <a:ext cx="6777496" cy="1836913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4" name="文本框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83098" y="5502732"/>
            <a:ext cx="653191" cy="5232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8" name="文本框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79912" y="5511012"/>
            <a:ext cx="653191" cy="5232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4" name="文本框 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77732" y="5511012"/>
            <a:ext cx="566181" cy="52322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5" name="文本框 3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17632" y="5482131"/>
            <a:ext cx="666015" cy="52322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6" name="文本框 3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91379" y="5523333"/>
            <a:ext cx="383438" cy="52322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7" name="文本框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03663" y="5523369"/>
            <a:ext cx="383438" cy="52322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8" name="文本框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25805" y="5511012"/>
            <a:ext cx="863121" cy="52322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6" name="文本框 2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58543" y="1034797"/>
            <a:ext cx="6149119" cy="523220"/>
          </a:xfrm>
          <a:prstGeom prst="rect">
            <a:avLst/>
          </a:prstGeom>
          <a:blipFill rotWithShape="0">
            <a:blip r:embed="rId11"/>
            <a:stretch>
              <a:fillRect t="-12791" r="-1189" b="-3139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5.3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1" name="图片 2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149" y="4450523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822253" y="1736749"/>
                <a:ext cx="74070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若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400" dirty="0">
                        <a:latin typeface="Cambria Math" panose="02040503050406030204" pitchFamily="18" charset="0"/>
                        <a:ea typeface="+mn-ea"/>
                      </a:rPr>
                      <m:t>可由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线性表示</a:t>
                </a: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53" y="1736749"/>
                <a:ext cx="740709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11" t="-30000" r="-1481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059369" y="2342597"/>
                <a:ext cx="29299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altLang="zh-CN" sz="2400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369" y="2342597"/>
                <a:ext cx="2929928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833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3845281" y="2368203"/>
                <a:ext cx="44734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81" y="2368203"/>
                <a:ext cx="447346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72" r="-1907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9"/>
          <p:cNvGrpSpPr>
            <a:grpSpLocks/>
          </p:cNvGrpSpPr>
          <p:nvPr/>
        </p:nvGrpSpPr>
        <p:grpSpPr bwMode="auto">
          <a:xfrm>
            <a:off x="493351" y="712565"/>
            <a:ext cx="8064896" cy="2390800"/>
            <a:chOff x="691799" y="1574543"/>
            <a:chExt cx="7310052" cy="2116612"/>
          </a:xfrm>
          <a:noFill/>
        </p:grpSpPr>
        <p:sp>
          <p:nvSpPr>
            <p:cNvPr id="30" name="圆角矩形 29"/>
            <p:cNvSpPr/>
            <p:nvPr/>
          </p:nvSpPr>
          <p:spPr>
            <a:xfrm>
              <a:off x="691799" y="1922233"/>
              <a:ext cx="7310052" cy="1768922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31" name="流程图: 终止 30"/>
            <p:cNvSpPr/>
            <p:nvPr/>
          </p:nvSpPr>
          <p:spPr>
            <a:xfrm>
              <a:off x="1177716" y="1574543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定理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5-13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2312" y="3212212"/>
            <a:ext cx="7865217" cy="799112"/>
            <a:chOff x="552312" y="3212212"/>
            <a:chExt cx="7865217" cy="7991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1158519" y="3212212"/>
                  <a:ext cx="725901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⇔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  <a:ea typeface="+mn-ea"/>
                        </a:rPr>
                        <m:t>存在</m:t>
                      </m:r>
                    </m:oMath>
                  </a14:m>
                  <a:r>
                    <a:rPr lang="zh-CN" altLang="en-US" sz="2400" dirty="0" smtClean="0">
                      <a:latin typeface="Cambria Math" panose="02040503050406030204" pitchFamily="18" charset="0"/>
                      <a:ea typeface="+mn-ea"/>
                    </a:rPr>
                    <a:t>矩阵</a:t>
                  </a:r>
                  <a14:m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𝑷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使得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𝑩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𝑨𝑷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，</m:t>
                      </m:r>
                    </m:oMath>
                  </a14:m>
                  <a:r>
                    <a:rPr lang="zh-CN" altLang="en-US" sz="2400" dirty="0" smtClean="0">
                      <a:latin typeface="Cambria Math" panose="02040503050406030204" pitchFamily="18" charset="0"/>
                      <a:ea typeface="+mn-ea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endParaRPr lang="en-US" altLang="zh-CN" sz="2400" b="0" i="0" dirty="0" smtClean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8519" y="3212212"/>
                  <a:ext cx="725901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175" t="-24590" b="-491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1663514" y="3641992"/>
                  <a:ext cx="25768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]</m:t>
                        </m:r>
                      </m:oMath>
                    </m:oMathPara>
                  </a14:m>
                  <a:endParaRPr lang="zh-CN" altLang="en-US" sz="2400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514" y="3641992"/>
                  <a:ext cx="2576859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600" r="-3783" b="-377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 4"/>
            <p:cNvSpPr/>
            <p:nvPr/>
          </p:nvSpPr>
          <p:spPr>
            <a:xfrm>
              <a:off x="552312" y="3474289"/>
              <a:ext cx="1111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rgbClr val="FF0000"/>
                  </a:solidFill>
                </a:rPr>
                <a:t>定理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5-10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584391" y="3212212"/>
                <a:ext cx="1152128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𝑨𝑷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391" y="3212212"/>
                <a:ext cx="115212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878" r="-529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187028" y="5325071"/>
                <a:ext cx="28896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方程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𝑨𝑿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𝑩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有解</a:t>
                </a:r>
                <a:endParaRPr lang="zh-CN" altLang="en-US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028" y="5325071"/>
                <a:ext cx="2889637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852" t="-25000" r="-5696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968982" y="5325071"/>
                <a:ext cx="29281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m:rPr>
                          <m:nor/>
                        </m:rPr>
                        <a:rPr lang="en-US" altLang="zh-CN" sz="2400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982" y="5325071"/>
                <a:ext cx="2928165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组合 9"/>
          <p:cNvGrpSpPr>
            <a:grpSpLocks/>
          </p:cNvGrpSpPr>
          <p:nvPr/>
        </p:nvGrpSpPr>
        <p:grpSpPr bwMode="auto">
          <a:xfrm>
            <a:off x="684185" y="4581128"/>
            <a:ext cx="6610224" cy="1396837"/>
            <a:chOff x="691799" y="602474"/>
            <a:chExt cx="7310052" cy="3371715"/>
          </a:xfrm>
          <a:noFill/>
        </p:grpSpPr>
        <p:sp>
          <p:nvSpPr>
            <p:cNvPr id="37" name="圆角矩形 36"/>
            <p:cNvSpPr/>
            <p:nvPr/>
          </p:nvSpPr>
          <p:spPr>
            <a:xfrm>
              <a:off x="691799" y="1713749"/>
              <a:ext cx="7310052" cy="2260440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38" name="流程图: 终止 37"/>
            <p:cNvSpPr/>
            <p:nvPr/>
          </p:nvSpPr>
          <p:spPr>
            <a:xfrm>
              <a:off x="971283" y="602474"/>
              <a:ext cx="2139691" cy="1314857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推论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5-7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下箭头 6"/>
          <p:cNvSpPr/>
          <p:nvPr/>
        </p:nvSpPr>
        <p:spPr>
          <a:xfrm>
            <a:off x="4126529" y="3926133"/>
            <a:ext cx="771585" cy="7375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1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1601788" y="4718050"/>
            <a:ext cx="4203700" cy="871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 rot="5400000">
            <a:off x="2049463" y="261937"/>
            <a:ext cx="1068388" cy="14970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圆角矩形标注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5636" y="1543758"/>
            <a:ext cx="746711" cy="612648"/>
          </a:xfrm>
          <a:prstGeom prst="wedgeRoundRectCallout">
            <a:avLst>
              <a:gd name="adj1" fmla="val 145834"/>
              <a:gd name="adj2" fmla="val -61878"/>
              <a:gd name="adj3" fmla="val 16667"/>
            </a:avLst>
          </a:prstGeom>
          <a:blipFill rotWithShape="0">
            <a:blip r:embed="rId2"/>
            <a:stretch>
              <a:fillRect b="-15385"/>
            </a:stretch>
          </a:blipFill>
          <a:ln>
            <a:solidFill>
              <a:srgbClr val="00B0F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文本框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44583" y="2041792"/>
            <a:ext cx="2494594" cy="369332"/>
          </a:xfrm>
          <a:prstGeom prst="rect">
            <a:avLst/>
          </a:prstGeom>
          <a:blipFill rotWithShape="0">
            <a:blip r:embed="rId3"/>
            <a:stretch>
              <a:fillRect l="-2200" r="-2200" b="-3606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圆角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3317755" y="611607"/>
            <a:ext cx="1068321" cy="776277"/>
          </a:xfrm>
          <a:prstGeom prst="roundRect">
            <a:avLst/>
          </a:prstGeom>
          <a:blipFill rotWithShape="0">
            <a:blip r:embed="rId4"/>
            <a:stretch>
              <a:fillRect l="-188722" t="-33702" r="-136090" b="-73481"/>
            </a:stretch>
          </a:blipFill>
          <a:ln w="28575">
            <a:solidFill>
              <a:srgbClr val="FF000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cxnSp>
        <p:nvCxnSpPr>
          <p:cNvPr id="6" name="直接箭头连接符 5"/>
          <p:cNvCxnSpPr>
            <a:stCxn id="5" idx="3"/>
            <a:endCxn id="4" idx="0"/>
          </p:cNvCxnSpPr>
          <p:nvPr/>
        </p:nvCxnSpPr>
        <p:spPr>
          <a:xfrm flipH="1">
            <a:off x="3492500" y="1533525"/>
            <a:ext cx="358775" cy="508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 rot="5400000">
            <a:off x="5984875" y="39688"/>
            <a:ext cx="1069975" cy="1222375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4430713" y="1000125"/>
            <a:ext cx="823912" cy="612775"/>
          </a:xfrm>
          <a:prstGeom prst="wedgeRoundRectCallout">
            <a:avLst>
              <a:gd name="adj1" fmla="val 126151"/>
              <a:gd name="adj2" fmla="val -4011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上三角阵</a:t>
            </a:r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479012" y="2538590"/>
            <a:ext cx="6025735" cy="1599615"/>
            <a:chOff x="1389330" y="1604221"/>
            <a:chExt cx="6826008" cy="1687701"/>
          </a:xfrm>
          <a:noFill/>
        </p:grpSpPr>
        <p:sp>
          <p:nvSpPr>
            <p:cNvPr id="10" name="圆角矩形 9"/>
            <p:cNvSpPr/>
            <p:nvPr/>
          </p:nvSpPr>
          <p:spPr>
            <a:xfrm>
              <a:off x="1389330" y="1922232"/>
              <a:ext cx="6826008" cy="1369690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11" name="流程图: 终止 10"/>
            <p:cNvSpPr/>
            <p:nvPr/>
          </p:nvSpPr>
          <p:spPr>
            <a:xfrm>
              <a:off x="1697416" y="1604221"/>
              <a:ext cx="1928825" cy="43582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定理 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3-3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5574349" y="1598343"/>
            <a:ext cx="1463988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可逆阵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3" name="右大括号 12"/>
          <p:cNvSpPr/>
          <p:nvPr/>
        </p:nvSpPr>
        <p:spPr>
          <a:xfrm rot="16200000">
            <a:off x="5680075" y="1423988"/>
            <a:ext cx="250825" cy="14224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6659563" y="2990850"/>
            <a:ext cx="1225550" cy="681038"/>
            <a:chOff x="5692105" y="3822021"/>
            <a:chExt cx="1225136" cy="680240"/>
          </a:xfrm>
        </p:grpSpPr>
        <p:grpSp>
          <p:nvGrpSpPr>
            <p:cNvPr id="29716" name="组合 14"/>
            <p:cNvGrpSpPr>
              <a:grpSpLocks/>
            </p:cNvGrpSpPr>
            <p:nvPr/>
          </p:nvGrpSpPr>
          <p:grpSpPr bwMode="auto">
            <a:xfrm>
              <a:off x="5724128" y="3822021"/>
              <a:ext cx="1193113" cy="376471"/>
              <a:chOff x="1796292" y="3767307"/>
              <a:chExt cx="2119047" cy="494621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V="1">
                <a:off x="2074824" y="4252709"/>
                <a:ext cx="1572752" cy="833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292" y="3767307"/>
                <a:ext cx="2119047" cy="404368"/>
              </a:xfrm>
              <a:prstGeom prst="rect">
                <a:avLst/>
              </a:prstGeom>
              <a:blipFill rotWithShape="0">
                <a:blip r:embed="rId5"/>
                <a:stretch>
                  <a:fillRect b="-16000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</a:p>
            </p:txBody>
          </p:sp>
        </p:grpSp>
        <p:sp>
          <p:nvSpPr>
            <p:cNvPr id="16" name="文本框 1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692105" y="4194484"/>
              <a:ext cx="1193113" cy="307777"/>
            </a:xfrm>
            <a:prstGeom prst="rect">
              <a:avLst/>
            </a:prstGeom>
            <a:blipFill rotWithShape="0">
              <a:blip r:embed="rId6"/>
              <a:stretch>
                <a:fillRect b="-16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3025775" y="4973638"/>
            <a:ext cx="2328863" cy="36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74317" y="3294375"/>
            <a:ext cx="2116285" cy="461665"/>
          </a:xfrm>
          <a:prstGeom prst="rect">
            <a:avLst/>
          </a:prstGeom>
          <a:blipFill rotWithShape="0">
            <a:blip r:embed="rId7"/>
            <a:stretch>
              <a:fillRect b="-11842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2" name="文本框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31036" y="3321242"/>
            <a:ext cx="1023422" cy="369332"/>
          </a:xfrm>
          <a:prstGeom prst="rect">
            <a:avLst/>
          </a:prstGeom>
          <a:blipFill rotWithShape="0">
            <a:blip r:embed="rId8"/>
            <a:stretch>
              <a:fillRect l="-5357" r="-5952" b="-666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9715" name="矩形 23"/>
          <p:cNvSpPr>
            <a:spLocks noChangeArrowheads="1"/>
          </p:cNvSpPr>
          <p:nvPr/>
        </p:nvSpPr>
        <p:spPr bwMode="auto">
          <a:xfrm>
            <a:off x="6503988" y="4513263"/>
            <a:ext cx="620712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400" b="1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7" grpId="1" animBg="1"/>
      <p:bldP spid="8" grpId="0" animBg="1"/>
      <p:bldP spid="8" grpId="1" animBg="1"/>
      <p:bldP spid="13" grpId="0" animBg="1"/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4252913" y="134938"/>
            <a:ext cx="4575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  <a:ea typeface="+mn-ea"/>
              </a:rPr>
              <a:t>图片素材</a:t>
            </a:r>
          </a:p>
        </p:txBody>
      </p:sp>
      <p:pic>
        <p:nvPicPr>
          <p:cNvPr id="3072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4600575"/>
            <a:ext cx="1947862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4676775"/>
            <a:ext cx="297656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289175"/>
            <a:ext cx="2525713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27000"/>
            <a:ext cx="2386012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42925"/>
            <a:ext cx="16859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3997325"/>
            <a:ext cx="2306638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图片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3" y="1763713"/>
            <a:ext cx="1211262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30" name="组合 14"/>
          <p:cNvGrpSpPr>
            <a:grpSpLocks/>
          </p:cNvGrpSpPr>
          <p:nvPr/>
        </p:nvGrpSpPr>
        <p:grpSpPr bwMode="auto">
          <a:xfrm>
            <a:off x="7602538" y="-3175"/>
            <a:ext cx="1541462" cy="2341563"/>
            <a:chOff x="7154379" y="943557"/>
            <a:chExt cx="1540683" cy="2341427"/>
          </a:xfrm>
        </p:grpSpPr>
        <p:pic>
          <p:nvPicPr>
            <p:cNvPr id="30737" name="图片 1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4379" y="943557"/>
              <a:ext cx="1540683" cy="2276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圆角矩形 16"/>
            <p:cNvSpPr/>
            <p:nvPr/>
          </p:nvSpPr>
          <p:spPr>
            <a:xfrm>
              <a:off x="7154379" y="3069097"/>
              <a:ext cx="585491" cy="21588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30731" name="图片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395288"/>
            <a:ext cx="2055812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2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4425" y="2398713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7318696" y="2900715"/>
            <a:ext cx="1542405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0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2338388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57224" y="642918"/>
            <a:ext cx="4952592" cy="523220"/>
          </a:xfrm>
          <a:prstGeom prst="rect">
            <a:avLst/>
          </a:prstGeom>
          <a:blipFill rotWithShape="0">
            <a:blip r:embed="rId3"/>
            <a:stretch>
              <a:fillRect l="-2586" t="-11628" r="-9729" b="-3139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366963" y="1333500"/>
            <a:ext cx="163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/>
              <a:t>  零解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795838" y="1333500"/>
            <a:ext cx="213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/>
              <a:t>  非零解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0" y="2143125"/>
            <a:ext cx="9144000" cy="1588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上下箭头 25"/>
          <p:cNvSpPr/>
          <p:nvPr/>
        </p:nvSpPr>
        <p:spPr>
          <a:xfrm>
            <a:off x="3357563" y="3286125"/>
            <a:ext cx="285750" cy="10001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TextBox 2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42976" y="4357694"/>
            <a:ext cx="4714908" cy="523220"/>
          </a:xfrm>
          <a:prstGeom prst="rect">
            <a:avLst/>
          </a:prstGeom>
          <a:blipFill rotWithShape="0">
            <a:blip r:embed="rId4"/>
            <a:stretch>
              <a:fillRect l="-2584" t="-12791" r="-1421" b="-3139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250825" y="2597150"/>
            <a:ext cx="6937375" cy="954088"/>
            <a:chOff x="298426" y="2620028"/>
            <a:chExt cx="6202400" cy="954107"/>
          </a:xfrm>
        </p:grpSpPr>
        <p:sp>
          <p:nvSpPr>
            <p:cNvPr id="25" name="TextBox 2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009624" y="2620028"/>
              <a:ext cx="5491202" cy="954107"/>
            </a:xfrm>
            <a:prstGeom prst="rect">
              <a:avLst/>
            </a:prstGeom>
            <a:blipFill rotWithShape="0">
              <a:blip r:embed="rId5"/>
              <a:stretch>
                <a:fillRect l="-1984" t="-7051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graphicFrame>
          <p:nvGraphicFramePr>
            <p:cNvPr id="6163" name="Object 18"/>
            <p:cNvGraphicFramePr>
              <a:graphicFrameLocks noChangeAspect="1"/>
            </p:cNvGraphicFramePr>
            <p:nvPr/>
          </p:nvGraphicFramePr>
          <p:xfrm>
            <a:off x="298426" y="2765422"/>
            <a:ext cx="773112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4" name="Equation" r:id="rId6" imgW="355446" imgH="139639" progId="Equation.DSMT4">
                    <p:embed/>
                  </p:oleObj>
                </mc:Choice>
                <mc:Fallback>
                  <p:oleObj name="Equation" r:id="rId6" imgW="355446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426" y="2765422"/>
                          <a:ext cx="773112" cy="306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TextBox 2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28860" y="5834738"/>
            <a:ext cx="2143140" cy="523220"/>
          </a:xfrm>
          <a:prstGeom prst="rect">
            <a:avLst/>
          </a:prstGeom>
          <a:blipFill rotWithShape="0">
            <a:blip r:embed="rId8"/>
            <a:stretch>
              <a:fillRect t="-11628" b="-3139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1" name="上下箭头 30"/>
          <p:cNvSpPr/>
          <p:nvPr/>
        </p:nvSpPr>
        <p:spPr>
          <a:xfrm>
            <a:off x="3357563" y="4857750"/>
            <a:ext cx="285750" cy="10001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左右箭头 31"/>
          <p:cNvSpPr/>
          <p:nvPr/>
        </p:nvSpPr>
        <p:spPr>
          <a:xfrm>
            <a:off x="4564063" y="6013450"/>
            <a:ext cx="928687" cy="2143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33" name="Object 18"/>
          <p:cNvGraphicFramePr>
            <a:graphicFrameLocks noChangeAspect="1"/>
          </p:cNvGraphicFramePr>
          <p:nvPr/>
        </p:nvGraphicFramePr>
        <p:xfrm>
          <a:off x="5643563" y="5834063"/>
          <a:ext cx="12700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9" imgW="583947" imgH="253890" progId="Equation.DSMT4">
                  <p:embed/>
                </p:oleObj>
              </mc:Choice>
              <mc:Fallback>
                <p:oleObj name="Equation" r:id="rId9" imgW="5839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5834063"/>
                        <a:ext cx="12700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7" name="组合 17"/>
          <p:cNvGrpSpPr>
            <a:grpSpLocks/>
          </p:cNvGrpSpPr>
          <p:nvPr/>
        </p:nvGrpSpPr>
        <p:grpSpPr bwMode="auto">
          <a:xfrm>
            <a:off x="5589588" y="107950"/>
            <a:ext cx="3570287" cy="431800"/>
            <a:chOff x="5589713" y="107950"/>
            <a:chExt cx="3570746" cy="431357"/>
          </a:xfrm>
        </p:grpSpPr>
        <p:sp>
          <p:nvSpPr>
            <p:cNvPr id="6159" name="TextBox 11"/>
            <p:cNvSpPr txBox="1">
              <a:spLocks noChangeArrowheads="1"/>
            </p:cNvSpPr>
            <p:nvPr/>
          </p:nvSpPr>
          <p:spPr bwMode="auto">
            <a:xfrm>
              <a:off x="5798258" y="107950"/>
              <a:ext cx="3136576" cy="36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/>
                <a:t>6.1</a:t>
              </a:r>
              <a:r>
                <a:rPr lang="zh-CN" altLang="en-US" sz="1800" dirty="0" smtClean="0"/>
                <a:t>  </a:t>
              </a:r>
              <a:r>
                <a:rPr lang="zh-CN" altLang="en-US" sz="1800" dirty="0"/>
                <a:t>线性方程组解的存在性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 flipV="1">
              <a:off x="5894552" y="466357"/>
              <a:ext cx="2980120" cy="15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589713" y="539307"/>
              <a:ext cx="35707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动作按钮: 信息 1">
            <a:hlinkClick r:id="rId11" action="ppaction://hlinksldjump" highlightClick="1"/>
          </p:cNvPr>
          <p:cNvSpPr/>
          <p:nvPr/>
        </p:nvSpPr>
        <p:spPr>
          <a:xfrm>
            <a:off x="6588125" y="2616200"/>
            <a:ext cx="504825" cy="504825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86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32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1187450" y="2143125"/>
            <a:ext cx="7200900" cy="2428875"/>
            <a:chOff x="1187624" y="1826468"/>
            <a:chExt cx="7200800" cy="3690764"/>
          </a:xfrm>
        </p:grpSpPr>
        <p:sp>
          <p:nvSpPr>
            <p:cNvPr id="14" name="圆角矩形 13"/>
            <p:cNvSpPr/>
            <p:nvPr/>
          </p:nvSpPr>
          <p:spPr>
            <a:xfrm>
              <a:off x="1187624" y="2205194"/>
              <a:ext cx="7200800" cy="331203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/>
                <a:t>                             </a:t>
              </a:r>
            </a:p>
          </p:txBody>
        </p:sp>
        <p:sp>
          <p:nvSpPr>
            <p:cNvPr id="13" name="流程图: 终止 12"/>
            <p:cNvSpPr/>
            <p:nvPr/>
          </p:nvSpPr>
          <p:spPr>
            <a:xfrm>
              <a:off x="1547982" y="1826468"/>
              <a:ext cx="2016097" cy="779162"/>
            </a:xfrm>
            <a:prstGeom prst="flowChartTerminator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定理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6-1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1619250" y="2922588"/>
            <a:ext cx="5095875" cy="523875"/>
            <a:chOff x="1619672" y="3136978"/>
            <a:chExt cx="5095468" cy="523220"/>
          </a:xfrm>
        </p:grpSpPr>
        <p:sp>
          <p:nvSpPr>
            <p:cNvPr id="7183" name="TextBox 16"/>
            <p:cNvSpPr txBox="1">
              <a:spLocks noChangeArrowheads="1"/>
            </p:cNvSpPr>
            <p:nvPr/>
          </p:nvSpPr>
          <p:spPr bwMode="auto">
            <a:xfrm>
              <a:off x="1619672" y="3136978"/>
              <a:ext cx="509546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/>
                <a:t>       </a:t>
              </a:r>
              <a:r>
                <a:rPr lang="zh-CN" altLang="en-US"/>
                <a:t>    型齐次线性方程组             </a:t>
              </a:r>
              <a:endParaRPr lang="en-US" altLang="zh-CN"/>
            </a:p>
          </p:txBody>
        </p:sp>
        <p:graphicFrame>
          <p:nvGraphicFramePr>
            <p:cNvPr id="7184" name="Object 18"/>
            <p:cNvGraphicFramePr>
              <a:graphicFrameLocks noChangeAspect="1"/>
            </p:cNvGraphicFramePr>
            <p:nvPr/>
          </p:nvGraphicFramePr>
          <p:xfrm>
            <a:off x="1714480" y="3286124"/>
            <a:ext cx="773112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4" name="Equation" r:id="rId3" imgW="355446" imgH="139639" progId="Equation.DSMT4">
                    <p:embed/>
                  </p:oleObj>
                </mc:Choice>
                <mc:Fallback>
                  <p:oleObj name="Equation" r:id="rId3" imgW="355446" imgH="139639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480" y="3286124"/>
                          <a:ext cx="773112" cy="306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5" name="Object 21"/>
            <p:cNvGraphicFramePr>
              <a:graphicFrameLocks noChangeAspect="1"/>
            </p:cNvGraphicFramePr>
            <p:nvPr/>
          </p:nvGraphicFramePr>
          <p:xfrm>
            <a:off x="5389575" y="3214686"/>
            <a:ext cx="968375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5" name="Equation" r:id="rId5" imgW="444114" imgH="177646" progId="Equation.DSMT4">
                    <p:embed/>
                  </p:oleObj>
                </mc:Choice>
                <mc:Fallback>
                  <p:oleObj name="Equation" r:id="rId5" imgW="444114" imgH="177646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9575" y="3214686"/>
                          <a:ext cx="968375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左右箭头 19"/>
          <p:cNvSpPr/>
          <p:nvPr/>
        </p:nvSpPr>
        <p:spPr>
          <a:xfrm>
            <a:off x="3857625" y="3571875"/>
            <a:ext cx="928688" cy="214313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2077" name="Object 29"/>
          <p:cNvGraphicFramePr>
            <a:graphicFrameLocks noChangeAspect="1"/>
          </p:cNvGraphicFramePr>
          <p:nvPr/>
        </p:nvGraphicFramePr>
        <p:xfrm>
          <a:off x="4929188" y="3429000"/>
          <a:ext cx="13271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6" name="Equation" r:id="rId7" imgW="609336" imgH="253890" progId="Equation.DSMT4">
                  <p:embed/>
                </p:oleObj>
              </mc:Choice>
              <mc:Fallback>
                <p:oleObj name="Equation" r:id="rId7" imgW="609336" imgH="25389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3429000"/>
                        <a:ext cx="13271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云形标注 22"/>
          <p:cNvSpPr/>
          <p:nvPr/>
        </p:nvSpPr>
        <p:spPr>
          <a:xfrm>
            <a:off x="5286375" y="1143000"/>
            <a:ext cx="3857625" cy="1143000"/>
          </a:xfrm>
          <a:prstGeom prst="cloudCallout">
            <a:avLst>
              <a:gd name="adj1" fmla="val -37630"/>
              <a:gd name="adj2" fmla="val 92770"/>
            </a:avLst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002060"/>
                </a:solidFill>
              </a:rPr>
              <a:t>齐次线性方程组解的判定定理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168525" y="3403600"/>
            <a:ext cx="1643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只有零解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143125" y="3905250"/>
            <a:ext cx="1776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有非零解               </a:t>
            </a:r>
          </a:p>
        </p:txBody>
      </p:sp>
      <p:sp>
        <p:nvSpPr>
          <p:cNvPr id="18" name="左右箭头 17"/>
          <p:cNvSpPr/>
          <p:nvPr/>
        </p:nvSpPr>
        <p:spPr>
          <a:xfrm>
            <a:off x="3857625" y="4084638"/>
            <a:ext cx="928688" cy="214312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19" name="Object 29"/>
          <p:cNvGraphicFramePr>
            <a:graphicFrameLocks noChangeAspect="1"/>
          </p:cNvGraphicFramePr>
          <p:nvPr/>
        </p:nvGraphicFramePr>
        <p:xfrm>
          <a:off x="4929188" y="3929063"/>
          <a:ext cx="13271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7" name="Equation" r:id="rId9" imgW="609336" imgH="253890" progId="Equation.DSMT4">
                  <p:embed/>
                </p:oleObj>
              </mc:Choice>
              <mc:Fallback>
                <p:oleObj name="Equation" r:id="rId9" imgW="609336" imgH="25389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3929063"/>
                        <a:ext cx="13271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9" name="组合 16"/>
          <p:cNvGrpSpPr>
            <a:grpSpLocks/>
          </p:cNvGrpSpPr>
          <p:nvPr/>
        </p:nvGrpSpPr>
        <p:grpSpPr bwMode="auto">
          <a:xfrm>
            <a:off x="5589588" y="107950"/>
            <a:ext cx="3570287" cy="431800"/>
            <a:chOff x="5589713" y="107950"/>
            <a:chExt cx="3570746" cy="431357"/>
          </a:xfrm>
        </p:grpSpPr>
        <p:sp>
          <p:nvSpPr>
            <p:cNvPr id="7180" name="TextBox 11"/>
            <p:cNvSpPr txBox="1">
              <a:spLocks noChangeArrowheads="1"/>
            </p:cNvSpPr>
            <p:nvPr/>
          </p:nvSpPr>
          <p:spPr bwMode="auto">
            <a:xfrm>
              <a:off x="5798258" y="107950"/>
              <a:ext cx="3136576" cy="36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/>
                <a:t>6.1</a:t>
              </a:r>
              <a:r>
                <a:rPr lang="zh-CN" altLang="en-US" sz="1800" dirty="0" smtClean="0"/>
                <a:t>  </a:t>
              </a:r>
              <a:r>
                <a:rPr lang="zh-CN" altLang="en-US" sz="1800" dirty="0"/>
                <a:t>线性方程组解的存在性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 flipV="1">
              <a:off x="5894552" y="466357"/>
              <a:ext cx="2980120" cy="15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5589713" y="539307"/>
              <a:ext cx="35707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12" grpId="0"/>
      <p:bldP spid="15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9" name="Object 31"/>
          <p:cNvGraphicFramePr>
            <a:graphicFrameLocks noChangeAspect="1"/>
          </p:cNvGraphicFramePr>
          <p:nvPr/>
        </p:nvGraphicFramePr>
        <p:xfrm>
          <a:off x="214313" y="857250"/>
          <a:ext cx="12715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" name="Equation" r:id="rId3" imgW="583947" imgH="253890" progId="Equation.DSMT4">
                  <p:embed/>
                </p:oleObj>
              </mc:Choice>
              <mc:Fallback>
                <p:oleObj name="Equation" r:id="rId3" imgW="583947" imgH="25389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857250"/>
                        <a:ext cx="127158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左右箭头 23"/>
          <p:cNvSpPr/>
          <p:nvPr/>
        </p:nvSpPr>
        <p:spPr>
          <a:xfrm>
            <a:off x="1554163" y="1046163"/>
            <a:ext cx="785812" cy="2143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TextBox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30410" y="857244"/>
            <a:ext cx="5000660" cy="523220"/>
          </a:xfrm>
          <a:prstGeom prst="rect">
            <a:avLst/>
          </a:prstGeom>
          <a:blipFill rotWithShape="0">
            <a:blip r:embed="rId5"/>
            <a:stretch>
              <a:fillRect t="-12941" b="-3294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6" name="TextBox 2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86116" y="1477032"/>
            <a:ext cx="4143404" cy="523220"/>
          </a:xfrm>
          <a:prstGeom prst="rect">
            <a:avLst/>
          </a:prstGeom>
          <a:blipFill rotWithShape="0">
            <a:blip r:embed="rId6"/>
            <a:stretch>
              <a:fillRect l="-2941" t="-11628" b="-3139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7" name="右大括号 26"/>
          <p:cNvSpPr/>
          <p:nvPr/>
        </p:nvSpPr>
        <p:spPr>
          <a:xfrm>
            <a:off x="7143750" y="928688"/>
            <a:ext cx="357188" cy="1000125"/>
          </a:xfrm>
          <a:prstGeom prst="rightBrac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152775" y="2262188"/>
            <a:ext cx="5919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线性方程组有非零解，存在自由变量</a:t>
            </a:r>
          </a:p>
        </p:txBody>
      </p:sp>
      <p:sp>
        <p:nvSpPr>
          <p:cNvPr id="29" name="右弧形箭头 28"/>
          <p:cNvSpPr/>
          <p:nvPr/>
        </p:nvSpPr>
        <p:spPr>
          <a:xfrm>
            <a:off x="7500938" y="1285875"/>
            <a:ext cx="357187" cy="1143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85351" name="Object 7"/>
          <p:cNvGraphicFramePr>
            <a:graphicFrameLocks noChangeAspect="1"/>
          </p:cNvGraphicFramePr>
          <p:nvPr/>
        </p:nvGraphicFramePr>
        <p:xfrm>
          <a:off x="1076325" y="3346450"/>
          <a:ext cx="1547813" cy="201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" name="Equation" r:id="rId7" imgW="711200" imgH="914400" progId="Equation.DSMT4">
                  <p:embed/>
                </p:oleObj>
              </mc:Choice>
              <mc:Fallback>
                <p:oleObj name="Equation" r:id="rId7" imgW="711200" imgH="914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3346450"/>
                        <a:ext cx="1547813" cy="201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2" name="Object 8"/>
          <p:cNvGraphicFramePr>
            <a:graphicFrameLocks noChangeAspect="1"/>
          </p:cNvGraphicFramePr>
          <p:nvPr/>
        </p:nvGraphicFramePr>
        <p:xfrm>
          <a:off x="3359150" y="3357563"/>
          <a:ext cx="1712913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" name="Equation" r:id="rId9" imgW="787400" imgH="914400" progId="Equation.DSMT4">
                  <p:embed/>
                </p:oleObj>
              </mc:Choice>
              <mc:Fallback>
                <p:oleObj name="Equation" r:id="rId9" imgW="787400" imgH="914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357563"/>
                        <a:ext cx="1712913" cy="201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连接符 30"/>
          <p:cNvCxnSpPr/>
          <p:nvPr/>
        </p:nvCxnSpPr>
        <p:spPr>
          <a:xfrm>
            <a:off x="0" y="3000375"/>
            <a:ext cx="9144000" cy="71438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5353" name="Object 9"/>
          <p:cNvGraphicFramePr>
            <a:graphicFrameLocks noChangeAspect="1"/>
          </p:cNvGraphicFramePr>
          <p:nvPr/>
        </p:nvGraphicFramePr>
        <p:xfrm>
          <a:off x="6115050" y="3903663"/>
          <a:ext cx="176847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" name="Equation" r:id="rId11" imgW="812447" imgH="482391" progId="Equation.DSMT4">
                  <p:embed/>
                </p:oleObj>
              </mc:Choice>
              <mc:Fallback>
                <p:oleObj name="Equation" r:id="rId11" imgW="812447" imgH="48239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3903663"/>
                        <a:ext cx="1768475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071563" y="5572125"/>
            <a:ext cx="164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系数矩阵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357563" y="5573713"/>
            <a:ext cx="164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行最简形</a:t>
            </a:r>
          </a:p>
        </p:txBody>
      </p: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5715000" y="5572125"/>
            <a:ext cx="2573338" cy="539750"/>
            <a:chOff x="5715008" y="5572140"/>
            <a:chExt cx="2573353" cy="540308"/>
          </a:xfrm>
        </p:grpSpPr>
        <p:sp>
          <p:nvSpPr>
            <p:cNvPr id="8212" name="TextBox 31"/>
            <p:cNvSpPr txBox="1">
              <a:spLocks noChangeArrowheads="1"/>
            </p:cNvSpPr>
            <p:nvPr/>
          </p:nvSpPr>
          <p:spPr bwMode="auto">
            <a:xfrm>
              <a:off x="5715008" y="5572140"/>
              <a:ext cx="24812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/>
                <a:t>存在自由变量</a:t>
              </a:r>
            </a:p>
          </p:txBody>
        </p:sp>
        <p:graphicFrame>
          <p:nvGraphicFramePr>
            <p:cNvPr id="8213" name="Object 10"/>
            <p:cNvGraphicFramePr>
              <a:graphicFrameLocks noChangeAspect="1"/>
            </p:cNvGraphicFramePr>
            <p:nvPr/>
          </p:nvGraphicFramePr>
          <p:xfrm>
            <a:off x="7929586" y="5609211"/>
            <a:ext cx="358775" cy="503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3" name="Equation" r:id="rId13" imgW="165028" imgH="228501" progId="Equation.DSMT4">
                    <p:embed/>
                  </p:oleObj>
                </mc:Choice>
                <mc:Fallback>
                  <p:oleObj name="Equation" r:id="rId13" imgW="165028" imgH="228501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9586" y="5609211"/>
                          <a:ext cx="358775" cy="503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08" name="组合 17"/>
          <p:cNvGrpSpPr>
            <a:grpSpLocks/>
          </p:cNvGrpSpPr>
          <p:nvPr/>
        </p:nvGrpSpPr>
        <p:grpSpPr bwMode="auto">
          <a:xfrm>
            <a:off x="5589588" y="107950"/>
            <a:ext cx="3570287" cy="431800"/>
            <a:chOff x="5589713" y="107950"/>
            <a:chExt cx="3570746" cy="431357"/>
          </a:xfrm>
        </p:grpSpPr>
        <p:sp>
          <p:nvSpPr>
            <p:cNvPr id="8209" name="TextBox 11"/>
            <p:cNvSpPr txBox="1">
              <a:spLocks noChangeArrowheads="1"/>
            </p:cNvSpPr>
            <p:nvPr/>
          </p:nvSpPr>
          <p:spPr bwMode="auto">
            <a:xfrm>
              <a:off x="5798258" y="107950"/>
              <a:ext cx="3136576" cy="36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/>
                <a:t>6.1</a:t>
              </a:r>
              <a:r>
                <a:rPr lang="zh-CN" altLang="en-US" sz="1800" dirty="0" smtClean="0"/>
                <a:t>  </a:t>
              </a:r>
              <a:r>
                <a:rPr lang="zh-CN" altLang="en-US" sz="1800" dirty="0"/>
                <a:t>线性方程组解的存在性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 flipV="1">
              <a:off x="5894552" y="466357"/>
              <a:ext cx="2980120" cy="15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589713" y="539307"/>
              <a:ext cx="35707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/>
      <p:bldP spid="29" grpId="0" animBg="1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28625" y="2033588"/>
            <a:ext cx="1643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判断：</a:t>
            </a:r>
          </a:p>
        </p:txBody>
      </p: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539750" y="2752725"/>
            <a:ext cx="8539163" cy="590550"/>
            <a:chOff x="1714480" y="2214554"/>
            <a:chExt cx="8539312" cy="590223"/>
          </a:xfrm>
        </p:grpSpPr>
        <p:grpSp>
          <p:nvGrpSpPr>
            <p:cNvPr id="9230" name="组合 30"/>
            <p:cNvGrpSpPr>
              <a:grpSpLocks/>
            </p:cNvGrpSpPr>
            <p:nvPr/>
          </p:nvGrpSpPr>
          <p:grpSpPr bwMode="auto">
            <a:xfrm>
              <a:off x="1714480" y="2214554"/>
              <a:ext cx="8539312" cy="590223"/>
              <a:chOff x="1714480" y="2214554"/>
              <a:chExt cx="8539312" cy="590223"/>
            </a:xfrm>
          </p:grpSpPr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80" y="2214554"/>
                <a:ext cx="8539312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500" t="-12941" b="-32941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</a:p>
            </p:txBody>
          </p:sp>
          <p:graphicFrame>
            <p:nvGraphicFramePr>
              <p:cNvPr id="9233" name="Object 18"/>
              <p:cNvGraphicFramePr>
                <a:graphicFrameLocks noChangeAspect="1"/>
              </p:cNvGraphicFramePr>
              <p:nvPr/>
            </p:nvGraphicFramePr>
            <p:xfrm>
              <a:off x="5182405" y="2247565"/>
              <a:ext cx="1352550" cy="557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0" name="Equation" r:id="rId4" imgW="622030" imgH="253890" progId="Equation.DSMT4">
                      <p:embed/>
                    </p:oleObj>
                  </mc:Choice>
                  <mc:Fallback>
                    <p:oleObj name="Equation" r:id="rId4" imgW="622030" imgH="253890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2405" y="2247565"/>
                            <a:ext cx="1352550" cy="557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231" name="Object 18"/>
            <p:cNvGraphicFramePr>
              <a:graphicFrameLocks noChangeAspect="1"/>
            </p:cNvGraphicFramePr>
            <p:nvPr/>
          </p:nvGraphicFramePr>
          <p:xfrm>
            <a:off x="2731357" y="2362191"/>
            <a:ext cx="773112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1" name="Equation" r:id="rId6" imgW="355446" imgH="139639" progId="Equation.DSMT4">
                    <p:embed/>
                  </p:oleObj>
                </mc:Choice>
                <mc:Fallback>
                  <p:oleObj name="Equation" r:id="rId6" imgW="355446" imgH="139639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1357" y="2362191"/>
                          <a:ext cx="773112" cy="306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539750" y="3424238"/>
            <a:ext cx="8001000" cy="522287"/>
            <a:chOff x="1714480" y="2214554"/>
            <a:chExt cx="8001024" cy="523220"/>
          </a:xfrm>
        </p:grpSpPr>
        <p:grpSp>
          <p:nvGrpSpPr>
            <p:cNvPr id="9226" name="组合 30"/>
            <p:cNvGrpSpPr>
              <a:grpSpLocks/>
            </p:cNvGrpSpPr>
            <p:nvPr/>
          </p:nvGrpSpPr>
          <p:grpSpPr bwMode="auto">
            <a:xfrm>
              <a:off x="1714480" y="2214554"/>
              <a:ext cx="8001024" cy="523220"/>
              <a:chOff x="1714480" y="2214554"/>
              <a:chExt cx="8001024" cy="523220"/>
            </a:xfrm>
          </p:grpSpPr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80" y="2214554"/>
                <a:ext cx="8001024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1601" t="-12941" r="-6021" b="-32941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</a:p>
            </p:txBody>
          </p:sp>
          <p:graphicFrame>
            <p:nvGraphicFramePr>
              <p:cNvPr id="9229" name="Object 18"/>
              <p:cNvGraphicFramePr>
                <a:graphicFrameLocks noChangeAspect="1"/>
              </p:cNvGraphicFramePr>
              <p:nvPr/>
            </p:nvGraphicFramePr>
            <p:xfrm>
              <a:off x="5430849" y="2339975"/>
              <a:ext cx="855663" cy="306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2" name="Equation" r:id="rId9" imgW="393529" imgH="139639" progId="Equation.DSMT4">
                      <p:embed/>
                    </p:oleObj>
                  </mc:Choice>
                  <mc:Fallback>
                    <p:oleObj name="Equation" r:id="rId9" imgW="393529" imgH="139639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0849" y="2339975"/>
                            <a:ext cx="855663" cy="3063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227" name="Object 18"/>
            <p:cNvGraphicFramePr>
              <a:graphicFrameLocks noChangeAspect="1"/>
            </p:cNvGraphicFramePr>
            <p:nvPr/>
          </p:nvGraphicFramePr>
          <p:xfrm>
            <a:off x="2704959" y="2361508"/>
            <a:ext cx="773112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3" name="Equation" r:id="rId11" imgW="355446" imgH="139639" progId="Equation.DSMT4">
                    <p:embed/>
                  </p:oleObj>
                </mc:Choice>
                <mc:Fallback>
                  <p:oleObj name="Equation" r:id="rId11" imgW="355446" imgH="139639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4959" y="2361508"/>
                          <a:ext cx="773112" cy="306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1" name="组合 12"/>
          <p:cNvGrpSpPr>
            <a:grpSpLocks/>
          </p:cNvGrpSpPr>
          <p:nvPr/>
        </p:nvGrpSpPr>
        <p:grpSpPr bwMode="auto">
          <a:xfrm>
            <a:off x="5589588" y="107950"/>
            <a:ext cx="3570287" cy="431800"/>
            <a:chOff x="5589713" y="107950"/>
            <a:chExt cx="3570746" cy="431357"/>
          </a:xfrm>
        </p:grpSpPr>
        <p:sp>
          <p:nvSpPr>
            <p:cNvPr id="9223" name="TextBox 11"/>
            <p:cNvSpPr txBox="1">
              <a:spLocks noChangeArrowheads="1"/>
            </p:cNvSpPr>
            <p:nvPr/>
          </p:nvSpPr>
          <p:spPr bwMode="auto">
            <a:xfrm>
              <a:off x="5798258" y="107950"/>
              <a:ext cx="3136576" cy="36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/>
                <a:t>6.1</a:t>
              </a:r>
              <a:r>
                <a:rPr lang="zh-CN" altLang="en-US" sz="1800" dirty="0" smtClean="0"/>
                <a:t>  </a:t>
              </a:r>
              <a:r>
                <a:rPr lang="zh-CN" altLang="en-US" sz="1800" dirty="0"/>
                <a:t>线性方程组解的存在性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5894552" y="466357"/>
              <a:ext cx="2980120" cy="15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589713" y="539307"/>
              <a:ext cx="35707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67744" y="4509120"/>
            <a:ext cx="4427429" cy="52322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39975" y="576263"/>
            <a:ext cx="434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非齐次线性方程组解情况</a:t>
            </a:r>
            <a:endParaRPr lang="en-US" altLang="zh-CN"/>
          </a:p>
        </p:txBody>
      </p:sp>
      <p:graphicFrame>
        <p:nvGraphicFramePr>
          <p:cNvPr id="8" name="Object 29"/>
          <p:cNvGraphicFramePr>
            <a:graphicFrameLocks noChangeAspect="1"/>
          </p:cNvGraphicFramePr>
          <p:nvPr/>
        </p:nvGraphicFramePr>
        <p:xfrm>
          <a:off x="571500" y="6013450"/>
          <a:ext cx="21685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1" name="Equation" r:id="rId3" imgW="939392" imgH="253890" progId="Equation.DSMT4">
                  <p:embed/>
                </p:oleObj>
              </mc:Choice>
              <mc:Fallback>
                <p:oleObj name="Equation" r:id="rId3" imgW="939392" imgH="25389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6013450"/>
                        <a:ext cx="21685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143000" y="3405188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无解</a:t>
            </a:r>
          </a:p>
        </p:txBody>
      </p:sp>
      <p:graphicFrame>
        <p:nvGraphicFramePr>
          <p:cNvPr id="162824" name="Object 8"/>
          <p:cNvGraphicFramePr>
            <a:graphicFrameLocks noChangeAspect="1"/>
          </p:cNvGraphicFramePr>
          <p:nvPr/>
        </p:nvGraphicFramePr>
        <p:xfrm>
          <a:off x="217488" y="1577975"/>
          <a:ext cx="2725737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2" name="Equation" r:id="rId5" imgW="1180588" imgH="710891" progId="Equation.DSMT4">
                  <p:embed/>
                </p:oleObj>
              </mc:Choice>
              <mc:Fallback>
                <p:oleObj name="Equation" r:id="rId5" imgW="1180588" imgH="71089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577975"/>
                        <a:ext cx="2725737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5" name="Object 9"/>
          <p:cNvGraphicFramePr>
            <a:graphicFrameLocks noChangeAspect="1"/>
          </p:cNvGraphicFramePr>
          <p:nvPr/>
        </p:nvGraphicFramePr>
        <p:xfrm>
          <a:off x="571500" y="4292600"/>
          <a:ext cx="2109788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3" name="Equation" r:id="rId7" imgW="914400" imgH="711200" progId="Equation.DSMT4">
                  <p:embed/>
                </p:oleObj>
              </mc:Choice>
              <mc:Fallback>
                <p:oleObj name="Equation" r:id="rId7" imgW="914400" imgH="71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292600"/>
                        <a:ext cx="2109788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9"/>
          <p:cNvGraphicFramePr>
            <a:graphicFrameLocks noChangeAspect="1"/>
          </p:cNvGraphicFramePr>
          <p:nvPr/>
        </p:nvGraphicFramePr>
        <p:xfrm>
          <a:off x="3327400" y="6007100"/>
          <a:ext cx="26685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4" name="Equation" r:id="rId9" imgW="1155700" imgH="254000" progId="Equation.DSMT4">
                  <p:embed/>
                </p:oleObj>
              </mc:Choice>
              <mc:Fallback>
                <p:oleObj name="Equation" r:id="rId9" imgW="1155700" imgH="2540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6007100"/>
                        <a:ext cx="26685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862388" y="3398838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唯一解</a:t>
            </a:r>
          </a:p>
        </p:txBody>
      </p:sp>
      <p:graphicFrame>
        <p:nvGraphicFramePr>
          <p:cNvPr id="33" name="Object 8"/>
          <p:cNvGraphicFramePr>
            <a:graphicFrameLocks noChangeAspect="1"/>
          </p:cNvGraphicFramePr>
          <p:nvPr/>
        </p:nvGraphicFramePr>
        <p:xfrm>
          <a:off x="3219450" y="1571625"/>
          <a:ext cx="2697163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5" name="Equation" r:id="rId11" imgW="1168400" imgH="711200" progId="Equation.DSMT4">
                  <p:embed/>
                </p:oleObj>
              </mc:Choice>
              <mc:Fallback>
                <p:oleObj name="Equation" r:id="rId11" imgW="1168400" imgH="71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1571625"/>
                        <a:ext cx="2697163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9"/>
          <p:cNvGraphicFramePr>
            <a:graphicFrameLocks noChangeAspect="1"/>
          </p:cNvGraphicFramePr>
          <p:nvPr/>
        </p:nvGraphicFramePr>
        <p:xfrm>
          <a:off x="3576638" y="4286250"/>
          <a:ext cx="2109787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6" name="Equation" r:id="rId13" imgW="914400" imgH="711200" progId="Equation.DSMT4">
                  <p:embed/>
                </p:oleObj>
              </mc:Choice>
              <mc:Fallback>
                <p:oleObj name="Equation" r:id="rId13" imgW="914400" imgH="71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4286250"/>
                        <a:ext cx="2109787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9"/>
          <p:cNvGraphicFramePr>
            <a:graphicFrameLocks noChangeAspect="1"/>
          </p:cNvGraphicFramePr>
          <p:nvPr/>
        </p:nvGraphicFramePr>
        <p:xfrm>
          <a:off x="6342063" y="6007100"/>
          <a:ext cx="26654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7" name="Equation" r:id="rId15" imgW="1155700" imgH="254000" progId="Equation.DSMT4">
                  <p:embed/>
                </p:oleObj>
              </mc:Choice>
              <mc:Fallback>
                <p:oleObj name="Equation" r:id="rId15" imgW="1155700" imgH="2540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3" y="6007100"/>
                        <a:ext cx="26654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804025" y="3398838"/>
            <a:ext cx="1768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无穷多解</a:t>
            </a:r>
          </a:p>
        </p:txBody>
      </p:sp>
      <p:graphicFrame>
        <p:nvGraphicFramePr>
          <p:cNvPr id="40" name="Object 8"/>
          <p:cNvGraphicFramePr>
            <a:graphicFrameLocks noChangeAspect="1"/>
          </p:cNvGraphicFramePr>
          <p:nvPr/>
        </p:nvGraphicFramePr>
        <p:xfrm>
          <a:off x="6232525" y="1571625"/>
          <a:ext cx="2697163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8" name="Equation" r:id="rId17" imgW="1168400" imgH="711200" progId="Equation.DSMT4">
                  <p:embed/>
                </p:oleObj>
              </mc:Choice>
              <mc:Fallback>
                <p:oleObj name="Equation" r:id="rId17" imgW="1168400" imgH="71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2525" y="1571625"/>
                        <a:ext cx="2697163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9"/>
          <p:cNvGraphicFramePr>
            <a:graphicFrameLocks noChangeAspect="1"/>
          </p:cNvGraphicFramePr>
          <p:nvPr/>
        </p:nvGraphicFramePr>
        <p:xfrm>
          <a:off x="6572250" y="4286250"/>
          <a:ext cx="2109788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9" name="Equation" r:id="rId19" imgW="914400" imgH="711200" progId="Equation.DSMT4">
                  <p:embed/>
                </p:oleObj>
              </mc:Choice>
              <mc:Fallback>
                <p:oleObj name="Equation" r:id="rId19" imgW="914400" imgH="71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4286250"/>
                        <a:ext cx="2109788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连接符 19"/>
          <p:cNvCxnSpPr/>
          <p:nvPr/>
        </p:nvCxnSpPr>
        <p:spPr>
          <a:xfrm rot="5400000">
            <a:off x="311150" y="4143375"/>
            <a:ext cx="5429250" cy="0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5400000">
            <a:off x="3358356" y="4164807"/>
            <a:ext cx="5427663" cy="0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57" name="组合 20"/>
          <p:cNvGrpSpPr>
            <a:grpSpLocks/>
          </p:cNvGrpSpPr>
          <p:nvPr/>
        </p:nvGrpSpPr>
        <p:grpSpPr bwMode="auto">
          <a:xfrm>
            <a:off x="5589588" y="107950"/>
            <a:ext cx="3570287" cy="431800"/>
            <a:chOff x="5589713" y="107950"/>
            <a:chExt cx="3570746" cy="431357"/>
          </a:xfrm>
        </p:grpSpPr>
        <p:sp>
          <p:nvSpPr>
            <p:cNvPr id="10258" name="TextBox 11"/>
            <p:cNvSpPr txBox="1">
              <a:spLocks noChangeArrowheads="1"/>
            </p:cNvSpPr>
            <p:nvPr/>
          </p:nvSpPr>
          <p:spPr bwMode="auto">
            <a:xfrm>
              <a:off x="5798258" y="107950"/>
              <a:ext cx="3136576" cy="36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/>
                <a:t>6.1</a:t>
              </a:r>
              <a:r>
                <a:rPr lang="zh-CN" altLang="en-US" sz="1800" dirty="0" smtClean="0"/>
                <a:t>  </a:t>
              </a:r>
              <a:r>
                <a:rPr lang="zh-CN" altLang="en-US" sz="1800" dirty="0"/>
                <a:t>线性方程组解的存在性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 flipV="1">
              <a:off x="5894552" y="466357"/>
              <a:ext cx="2980120" cy="15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5589713" y="539307"/>
              <a:ext cx="35707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29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5465</TotalTime>
  <Words>1214</Words>
  <Application>Microsoft Office PowerPoint</Application>
  <PresentationFormat>全屏显示(4:3)</PresentationFormat>
  <Paragraphs>325</Paragraphs>
  <Slides>49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华文琥珀</vt:lpstr>
      <vt:lpstr>华文楷体</vt:lpstr>
      <vt:lpstr>华文宋体</vt:lpstr>
      <vt:lpstr>华文中宋</vt:lpstr>
      <vt:lpstr>宋体</vt:lpstr>
      <vt:lpstr>Arial</vt:lpstr>
      <vt:lpstr>Calibri</vt:lpstr>
      <vt:lpstr>Cambria</vt:lpstr>
      <vt:lpstr>Cambria Math</vt:lpstr>
      <vt:lpstr>Corbel</vt:lpstr>
      <vt:lpstr>Wingdings</vt:lpstr>
      <vt:lpstr>Office Theme</vt:lpstr>
      <vt:lpstr>Equation</vt:lpstr>
      <vt:lpstr>6.1   线性方程组解的存在性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线性方程组解的判定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cp:lastModifiedBy>Windows 用户</cp:lastModifiedBy>
  <cp:revision>474</cp:revision>
  <dcterms:modified xsi:type="dcterms:W3CDTF">2018-11-27T01:06:01Z</dcterms:modified>
</cp:coreProperties>
</file>