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73"/>
  </p:notesMasterIdLst>
  <p:sldIdLst>
    <p:sldId id="375" r:id="rId2"/>
    <p:sldId id="409" r:id="rId3"/>
    <p:sldId id="388" r:id="rId4"/>
    <p:sldId id="404" r:id="rId5"/>
    <p:sldId id="405" r:id="rId6"/>
    <p:sldId id="391" r:id="rId7"/>
    <p:sldId id="406" r:id="rId8"/>
    <p:sldId id="434" r:id="rId9"/>
    <p:sldId id="408" r:id="rId10"/>
    <p:sldId id="410" r:id="rId11"/>
    <p:sldId id="399" r:id="rId12"/>
    <p:sldId id="422" r:id="rId13"/>
    <p:sldId id="423" r:id="rId14"/>
    <p:sldId id="376" r:id="rId15"/>
    <p:sldId id="377" r:id="rId16"/>
    <p:sldId id="411" r:id="rId17"/>
    <p:sldId id="437" r:id="rId18"/>
    <p:sldId id="457" r:id="rId19"/>
    <p:sldId id="458" r:id="rId20"/>
    <p:sldId id="424" r:id="rId21"/>
    <p:sldId id="426" r:id="rId22"/>
    <p:sldId id="394" r:id="rId23"/>
    <p:sldId id="436" r:id="rId24"/>
    <p:sldId id="441" r:id="rId25"/>
    <p:sldId id="352" r:id="rId26"/>
    <p:sldId id="438" r:id="rId27"/>
    <p:sldId id="453" r:id="rId28"/>
    <p:sldId id="390" r:id="rId29"/>
    <p:sldId id="431" r:id="rId30"/>
    <p:sldId id="432" r:id="rId31"/>
    <p:sldId id="392" r:id="rId32"/>
    <p:sldId id="381" r:id="rId33"/>
    <p:sldId id="380" r:id="rId34"/>
    <p:sldId id="382" r:id="rId35"/>
    <p:sldId id="435" r:id="rId36"/>
    <p:sldId id="393" r:id="rId37"/>
    <p:sldId id="433" r:id="rId38"/>
    <p:sldId id="383" r:id="rId39"/>
    <p:sldId id="384" r:id="rId40"/>
    <p:sldId id="413" r:id="rId41"/>
    <p:sldId id="414" r:id="rId42"/>
    <p:sldId id="415" r:id="rId43"/>
    <p:sldId id="428" r:id="rId44"/>
    <p:sldId id="429" r:id="rId45"/>
    <p:sldId id="416" r:id="rId46"/>
    <p:sldId id="417" r:id="rId47"/>
    <p:sldId id="418" r:id="rId48"/>
    <p:sldId id="427" r:id="rId49"/>
    <p:sldId id="419" r:id="rId50"/>
    <p:sldId id="420" r:id="rId51"/>
    <p:sldId id="421" r:id="rId52"/>
    <p:sldId id="439" r:id="rId53"/>
    <p:sldId id="440" r:id="rId54"/>
    <p:sldId id="430" r:id="rId55"/>
    <p:sldId id="398" r:id="rId56"/>
    <p:sldId id="442" r:id="rId57"/>
    <p:sldId id="443" r:id="rId58"/>
    <p:sldId id="444" r:id="rId59"/>
    <p:sldId id="445" r:id="rId60"/>
    <p:sldId id="448" r:id="rId61"/>
    <p:sldId id="446" r:id="rId62"/>
    <p:sldId id="447" r:id="rId63"/>
    <p:sldId id="451" r:id="rId64"/>
    <p:sldId id="452" r:id="rId65"/>
    <p:sldId id="449" r:id="rId66"/>
    <p:sldId id="454" r:id="rId67"/>
    <p:sldId id="455" r:id="rId68"/>
    <p:sldId id="456" r:id="rId69"/>
    <p:sldId id="450" r:id="rId70"/>
    <p:sldId id="402" r:id="rId71"/>
    <p:sldId id="403" r:id="rId7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B3DDF2"/>
    <a:srgbClr val="91C6F7"/>
    <a:srgbClr val="FF33CC"/>
    <a:srgbClr val="0EB5E2"/>
    <a:srgbClr val="77C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471" autoAdjust="0"/>
  </p:normalViewPr>
  <p:slideViewPr>
    <p:cSldViewPr>
      <p:cViewPr varScale="1">
        <p:scale>
          <a:sx n="68" d="100"/>
          <a:sy n="68" d="100"/>
        </p:scale>
        <p:origin x="6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18" Type="http://schemas.openxmlformats.org/officeDocument/2006/relationships/image" Target="../media/image14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17" Type="http://schemas.openxmlformats.org/officeDocument/2006/relationships/image" Target="../media/image144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20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19" Type="http://schemas.openxmlformats.org/officeDocument/2006/relationships/image" Target="../media/image146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54.wmf"/><Relationship Id="rId7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48.wmf"/><Relationship Id="rId1" Type="http://schemas.openxmlformats.org/officeDocument/2006/relationships/image" Target="../media/image161.wmf"/><Relationship Id="rId5" Type="http://schemas.openxmlformats.org/officeDocument/2006/relationships/image" Target="../media/image151.wmf"/><Relationship Id="rId4" Type="http://schemas.openxmlformats.org/officeDocument/2006/relationships/image" Target="../media/image1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53.wmf"/><Relationship Id="rId5" Type="http://schemas.openxmlformats.org/officeDocument/2006/relationships/image" Target="../media/image170.wmf"/><Relationship Id="rId4" Type="http://schemas.openxmlformats.org/officeDocument/2006/relationships/image" Target="../media/image1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1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1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74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3.wmf"/><Relationship Id="rId11" Type="http://schemas.openxmlformats.org/officeDocument/2006/relationships/image" Target="../media/image80.wmf"/><Relationship Id="rId5" Type="http://schemas.openxmlformats.org/officeDocument/2006/relationships/image" Target="../media/image72.wmf"/><Relationship Id="rId10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76.wmf"/><Relationship Id="rId14" Type="http://schemas.openxmlformats.org/officeDocument/2006/relationships/image" Target="../media/image8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10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7D6994-C8B2-471F-AFBC-5802699FB633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D855574-EFC3-490B-AA54-988530466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28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8A1169-42EC-40F4-9976-7B2E63C60E29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5990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基础解系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A3A374-9EDE-4ACE-ABAF-E61A5952AD0E}" type="slidenum">
              <a:rPr lang="zh-CN" altLang="en-US" smtClean="0">
                <a:latin typeface="Calibri" panose="020F0502020204030204" pitchFamily="34" charset="0"/>
              </a:rPr>
              <a:pPr/>
              <a:t>43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基础解系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A3A374-9EDE-4ACE-ABAF-E61A5952AD0E}" type="slidenum">
              <a:rPr lang="zh-CN" altLang="en-US" smtClean="0">
                <a:latin typeface="Calibri" panose="020F0502020204030204" pitchFamily="34" charset="0"/>
              </a:rPr>
              <a:pPr/>
              <a:t>44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32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基础解系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A3A374-9EDE-4ACE-ABAF-E61A5952AD0E}" type="slidenum">
              <a:rPr lang="zh-CN" altLang="en-US" smtClean="0">
                <a:latin typeface="Calibri" panose="020F0502020204030204" pitchFamily="34" charset="0"/>
              </a:rPr>
              <a:pPr/>
              <a:t>45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1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4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8A1169-42EC-40F4-9976-7B2E63C60E29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278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8A1169-42EC-40F4-9976-7B2E63C60E29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807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8A1169-42EC-40F4-9976-7B2E63C60E29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470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C9E897-1523-4F61-AEDF-38324C54867E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1153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C9E897-1523-4F61-AEDF-38324C54867E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0416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B22E3D-95BD-4939-AF3E-E20AEDD8B413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3960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55574-EFC3-490B-AA54-9885304664A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8A1169-42EC-40F4-9976-7B2E63C60E29}" type="slidenum">
              <a:rPr lang="zh-CN" altLang="en-US" smtClean="0"/>
              <a:pPr>
                <a:spcBef>
                  <a:spcPct val="0"/>
                </a:spcBef>
              </a:pPr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856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BE99-7699-41F6-B34F-DF7CEDDBBC1A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96E79-4DA2-4993-9524-4E92CD47C4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79268-CF61-4DE0-8A6C-036951B16189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49C1C-9BF2-4166-A8D3-89873D95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3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4C00D-B33C-4F5C-BB97-5634C20D9E7E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A07E4-9A11-4BA6-84DE-F83D4F91C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8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E35E8-761A-416E-8EDE-6184AA74315B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8398D-49F9-4E44-95F3-8C7F9FDE5A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58D46-43B5-4E2B-9439-DE6DAD202F47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322B0-86F1-488A-8D24-2DEF0E6A08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E82D0-4BDA-4F63-BCE2-4382D38AE108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40AD4-A604-4E7B-B008-C47D3B686F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75147-A746-40E1-B14F-DAD023A18D75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17D32-F109-4C4E-BBD9-4C2F038E45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4C08E-61E6-47F4-AE1B-2B62CA89AF18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E2DD-9641-4082-92C9-537513A0B8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2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2B05-5F74-4E32-B682-2815F3525777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88EA-2572-4AA2-9DBA-F92B9E0FD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3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2BF91-D305-4ACF-8704-E9B9F2C216F5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8E47E-934E-4488-B3D1-60803FFE37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A53BF-88CE-46FB-8D46-2EDD17A0F58C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100CC-270C-4CC7-9B60-D50BE766D6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D88BFB-A5CF-4C34-BFB3-D23E123B02E5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0279A8-D001-42DE-BCEB-7474A91C88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3.png"/><Relationship Id="rId4" Type="http://schemas.openxmlformats.org/officeDocument/2006/relationships/image" Target="../media/image37.wmf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1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10.png"/><Relationship Id="rId4" Type="http://schemas.openxmlformats.org/officeDocument/2006/relationships/image" Target="../media/image2110.png"/></Relationships>
</file>

<file path=ppt/slides/_rels/slide17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0.png"/><Relationship Id="rId2" Type="http://schemas.openxmlformats.org/officeDocument/2006/relationships/image" Target="../media/image51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6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10" Type="http://schemas.openxmlformats.org/officeDocument/2006/relationships/image" Target="../media/image55.png"/><Relationship Id="rId19" Type="http://schemas.openxmlformats.org/officeDocument/2006/relationships/image" Target="../media/image58.png"/><Relationship Id="rId9" Type="http://schemas.openxmlformats.org/officeDocument/2006/relationships/image" Target="../media/image54.png"/><Relationship Id="rId22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2" Type="http://schemas.openxmlformats.org/officeDocument/2006/relationships/image" Target="../media/image6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slide" Target="slide45.xml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image" Target="../media/image5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4.png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9" Type="http://schemas.openxmlformats.org/officeDocument/2006/relationships/image" Target="../media/image54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5.bin"/><Relationship Id="rId21" Type="http://schemas.openxmlformats.org/officeDocument/2006/relationships/image" Target="../media/image690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68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71.png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slide" Target="slide45.xml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75.wmf"/><Relationship Id="rId22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75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72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image" Target="../media/image67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81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73.wmf"/><Relationship Id="rId22" Type="http://schemas.openxmlformats.org/officeDocument/2006/relationships/image" Target="../media/image660.png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82.wmf"/><Relationship Id="rId35" Type="http://schemas.openxmlformats.org/officeDocument/2006/relationships/image" Target="../media/image73.png"/><Relationship Id="rId8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92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88.wmf"/><Relationship Id="rId17" Type="http://schemas.openxmlformats.org/officeDocument/2006/relationships/image" Target="../media/image91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78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87.wmf"/><Relationship Id="rId19" Type="http://schemas.openxmlformats.org/officeDocument/2006/relationships/image" Target="../media/image75.png"/><Relationship Id="rId4" Type="http://schemas.openxmlformats.org/officeDocument/2006/relationships/image" Target="../media/image8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690.png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43.bin"/><Relationship Id="rId25" Type="http://schemas.openxmlformats.org/officeDocument/2006/relationships/image" Target="../media/image78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70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40.bin"/><Relationship Id="rId24" Type="http://schemas.openxmlformats.org/officeDocument/2006/relationships/slide" Target="slide45.xml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slide" Target="slide45.xml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75.wmf"/><Relationship Id="rId22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89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3.wmf"/><Relationship Id="rId11" Type="http://schemas.openxmlformats.org/officeDocument/2006/relationships/image" Target="../media/image97.png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100.png"/><Relationship Id="rId10" Type="http://schemas.openxmlformats.org/officeDocument/2006/relationships/image" Target="../media/image95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104.wmf"/><Relationship Id="rId26" Type="http://schemas.openxmlformats.org/officeDocument/2006/relationships/oleObject" Target="../embeddings/oleObject58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54.bin"/><Relationship Id="rId25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51.bin"/><Relationship Id="rId24" Type="http://schemas.openxmlformats.org/officeDocument/2006/relationships/oleObject" Target="../embeddings/oleObject57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image" Target="../media/image109.png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image" Target="../media/image10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00.png"/><Relationship Id="rId7" Type="http://schemas.openxmlformats.org/officeDocument/2006/relationships/image" Target="../media/image103.pn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80.png"/><Relationship Id="rId9" Type="http://schemas.openxmlformats.org/officeDocument/2006/relationships/image" Target="../media/image10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115.wmf"/><Relationship Id="rId10" Type="http://schemas.openxmlformats.org/officeDocument/2006/relationships/image" Target="../media/image113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.png"/><Relationship Id="rId3" Type="http://schemas.openxmlformats.org/officeDocument/2006/relationships/image" Target="../media/image9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121.wmf"/><Relationship Id="rId3" Type="http://schemas.openxmlformats.org/officeDocument/2006/relationships/image" Target="../media/image741.png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1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7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50.png"/><Relationship Id="rId5" Type="http://schemas.openxmlformats.org/officeDocument/2006/relationships/image" Target="../media/image740.png"/><Relationship Id="rId10" Type="http://schemas.openxmlformats.org/officeDocument/2006/relationships/image" Target="../media/image920.png"/><Relationship Id="rId4" Type="http://schemas.openxmlformats.org/officeDocument/2006/relationships/image" Target="../media/image900.png"/><Relationship Id="rId9" Type="http://schemas.openxmlformats.org/officeDocument/2006/relationships/image" Target="../media/image9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128.wmf"/><Relationship Id="rId3" Type="http://schemas.openxmlformats.org/officeDocument/2006/relationships/image" Target="../media/image96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0.png"/><Relationship Id="rId20" Type="http://schemas.openxmlformats.org/officeDocument/2006/relationships/image" Target="../media/image1010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127.wmf"/><Relationship Id="rId5" Type="http://schemas.openxmlformats.org/officeDocument/2006/relationships/image" Target="../media/image124.wmf"/><Relationship Id="rId15" Type="http://schemas.openxmlformats.org/officeDocument/2006/relationships/image" Target="../media/image960.png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126.wmf"/><Relationship Id="rId14" Type="http://schemas.openxmlformats.org/officeDocument/2006/relationships/image" Target="../media/image9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79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11" Type="http://schemas.openxmlformats.org/officeDocument/2006/relationships/image" Target="../media/image107.png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106.png"/><Relationship Id="rId4" Type="http://schemas.openxmlformats.org/officeDocument/2006/relationships/image" Target="../media/image1040.png"/><Relationship Id="rId9" Type="http://schemas.openxmlformats.org/officeDocument/2006/relationships/image" Target="../media/image105.png"/><Relationship Id="rId14" Type="http://schemas.openxmlformats.org/officeDocument/2006/relationships/image" Target="../media/image126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9" Type="http://schemas.openxmlformats.org/officeDocument/2006/relationships/image" Target="../media/image145.wmf"/><Relationship Id="rId21" Type="http://schemas.openxmlformats.org/officeDocument/2006/relationships/image" Target="../media/image136.wmf"/><Relationship Id="rId34" Type="http://schemas.openxmlformats.org/officeDocument/2006/relationships/oleObject" Target="../embeddings/oleObject95.bin"/><Relationship Id="rId42" Type="http://schemas.openxmlformats.org/officeDocument/2006/relationships/oleObject" Target="../embeddings/oleObject99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140.wmf"/><Relationship Id="rId41" Type="http://schemas.openxmlformats.org/officeDocument/2006/relationships/image" Target="../media/image14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9.wmf"/><Relationship Id="rId11" Type="http://schemas.openxmlformats.org/officeDocument/2006/relationships/image" Target="../media/image131.wmf"/><Relationship Id="rId24" Type="http://schemas.openxmlformats.org/officeDocument/2006/relationships/oleObject" Target="../embeddings/oleObject90.bin"/><Relationship Id="rId32" Type="http://schemas.openxmlformats.org/officeDocument/2006/relationships/oleObject" Target="../embeddings/oleObject94.bin"/><Relationship Id="rId37" Type="http://schemas.openxmlformats.org/officeDocument/2006/relationships/image" Target="../media/image144.wmf"/><Relationship Id="rId40" Type="http://schemas.openxmlformats.org/officeDocument/2006/relationships/oleObject" Target="../embeddings/oleObject98.bin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133.wmf"/><Relationship Id="rId23" Type="http://schemas.openxmlformats.org/officeDocument/2006/relationships/image" Target="../media/image137.wmf"/><Relationship Id="rId28" Type="http://schemas.openxmlformats.org/officeDocument/2006/relationships/oleObject" Target="../embeddings/oleObject92.bin"/><Relationship Id="rId36" Type="http://schemas.openxmlformats.org/officeDocument/2006/relationships/oleObject" Target="../embeddings/oleObject96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135.wmf"/><Relationship Id="rId31" Type="http://schemas.openxmlformats.org/officeDocument/2006/relationships/image" Target="../media/image141.wmf"/><Relationship Id="rId4" Type="http://schemas.openxmlformats.org/officeDocument/2006/relationships/image" Target="../media/image125.wmf"/><Relationship Id="rId9" Type="http://schemas.openxmlformats.org/officeDocument/2006/relationships/slide" Target="slide8.xml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139.wmf"/><Relationship Id="rId30" Type="http://schemas.openxmlformats.org/officeDocument/2006/relationships/oleObject" Target="../embeddings/oleObject93.bin"/><Relationship Id="rId35" Type="http://schemas.openxmlformats.org/officeDocument/2006/relationships/image" Target="../media/image143.wmf"/><Relationship Id="rId43" Type="http://schemas.openxmlformats.org/officeDocument/2006/relationships/image" Target="../media/image126.wmf"/><Relationship Id="rId8" Type="http://schemas.openxmlformats.org/officeDocument/2006/relationships/image" Target="../media/image130.wmf"/><Relationship Id="rId3" Type="http://schemas.openxmlformats.org/officeDocument/2006/relationships/oleObject" Target="../embeddings/oleObject80.bin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134.wmf"/><Relationship Id="rId25" Type="http://schemas.openxmlformats.org/officeDocument/2006/relationships/image" Target="../media/image138.wmf"/><Relationship Id="rId33" Type="http://schemas.openxmlformats.org/officeDocument/2006/relationships/image" Target="../media/image142.wmf"/><Relationship Id="rId38" Type="http://schemas.openxmlformats.org/officeDocument/2006/relationships/oleObject" Target="../embeddings/oleObject9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96.wmf"/><Relationship Id="rId4" Type="http://schemas.openxmlformats.org/officeDocument/2006/relationships/image" Target="../media/image14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34.png"/><Relationship Id="rId26" Type="http://schemas.openxmlformats.org/officeDocument/2006/relationships/image" Target="../media/image1320.png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52.wmf"/><Relationship Id="rId17" Type="http://schemas.openxmlformats.org/officeDocument/2006/relationships/image" Target="../media/image133.png"/><Relationship Id="rId25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png"/><Relationship Id="rId20" Type="http://schemas.openxmlformats.org/officeDocument/2006/relationships/image" Target="../media/image1290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090.png"/><Relationship Id="rId5" Type="http://schemas.openxmlformats.org/officeDocument/2006/relationships/oleObject" Target="../embeddings/oleObject102.bin"/><Relationship Id="rId15" Type="http://schemas.openxmlformats.org/officeDocument/2006/relationships/image" Target="../media/image1281.png"/><Relationship Id="rId23" Type="http://schemas.openxmlformats.org/officeDocument/2006/relationships/image" Target="../media/image137.png"/><Relationship Id="rId10" Type="http://schemas.openxmlformats.org/officeDocument/2006/relationships/image" Target="../media/image151.wmf"/><Relationship Id="rId19" Type="http://schemas.openxmlformats.org/officeDocument/2006/relationships/image" Target="../media/image135.png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53.wmf"/><Relationship Id="rId22" Type="http://schemas.openxmlformats.org/officeDocument/2006/relationships/image" Target="../media/image1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55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5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19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0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140.png"/><Relationship Id="rId10" Type="http://schemas.openxmlformats.org/officeDocument/2006/relationships/image" Target="../media/image154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6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380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0.png"/><Relationship Id="rId5" Type="http://schemas.openxmlformats.org/officeDocument/2006/relationships/image" Target="../media/image1400.png"/><Relationship Id="rId10" Type="http://schemas.openxmlformats.org/officeDocument/2006/relationships/image" Target="../media/image148.png"/><Relationship Id="rId4" Type="http://schemas.openxmlformats.org/officeDocument/2006/relationships/image" Target="../media/image139.png"/><Relationship Id="rId9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44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0.png"/><Relationship Id="rId5" Type="http://schemas.openxmlformats.org/officeDocument/2006/relationships/image" Target="../media/image1460.png"/><Relationship Id="rId4" Type="http://schemas.openxmlformats.org/officeDocument/2006/relationships/image" Target="../media/image1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51.wmf"/><Relationship Id="rId18" Type="http://schemas.openxmlformats.org/officeDocument/2006/relationships/image" Target="../media/image142.png"/><Relationship Id="rId3" Type="http://schemas.openxmlformats.org/officeDocument/2006/relationships/image" Target="../media/image92.png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5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png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63.wmf"/><Relationship Id="rId5" Type="http://schemas.openxmlformats.org/officeDocument/2006/relationships/image" Target="../media/image161.wmf"/><Relationship Id="rId15" Type="http://schemas.openxmlformats.org/officeDocument/2006/relationships/image" Target="../media/image153.png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62.wmf"/><Relationship Id="rId14" Type="http://schemas.openxmlformats.org/officeDocument/2006/relationships/image" Target="../media/image15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66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28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6.wmf"/><Relationship Id="rId4" Type="http://schemas.openxmlformats.org/officeDocument/2006/relationships/image" Target="../media/image16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63.png"/><Relationship Id="rId3" Type="http://schemas.openxmlformats.org/officeDocument/2006/relationships/oleObject" Target="../embeddings/oleObject130.bin"/><Relationship Id="rId21" Type="http://schemas.openxmlformats.org/officeDocument/2006/relationships/image" Target="../media/image158.png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70.wmf"/><Relationship Id="rId17" Type="http://schemas.openxmlformats.org/officeDocument/2006/relationships/image" Target="../media/image14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png"/><Relationship Id="rId20" Type="http://schemas.openxmlformats.org/officeDocument/2006/relationships/image" Target="../media/image157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image" Target="../media/image160.png"/><Relationship Id="rId10" Type="http://schemas.openxmlformats.org/officeDocument/2006/relationships/image" Target="../media/image151.wmf"/><Relationship Id="rId19" Type="http://schemas.openxmlformats.org/officeDocument/2006/relationships/image" Target="../media/image138.png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5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53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7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740.png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4.wmf"/><Relationship Id="rId17" Type="http://schemas.openxmlformats.org/officeDocument/2006/relationships/image" Target="../media/image173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0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image" Target="../media/image1710.png"/><Relationship Id="rId10" Type="http://schemas.openxmlformats.org/officeDocument/2006/relationships/image" Target="../media/image153.wmf"/><Relationship Id="rId19" Type="http://schemas.openxmlformats.org/officeDocument/2006/relationships/image" Target="../media/image1750.png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7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image" Target="../media/image15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1.png"/><Relationship Id="rId7" Type="http://schemas.openxmlformats.org/officeDocument/2006/relationships/image" Target="../media/image1811.png"/><Relationship Id="rId2" Type="http://schemas.openxmlformats.org/officeDocument/2006/relationships/image" Target="../media/image17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2.png"/><Relationship Id="rId5" Type="http://schemas.openxmlformats.org/officeDocument/2006/relationships/image" Target="../media/image1790.png"/><Relationship Id="rId4" Type="http://schemas.openxmlformats.org/officeDocument/2006/relationships/image" Target="../media/image178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1.png"/><Relationship Id="rId3" Type="http://schemas.openxmlformats.org/officeDocument/2006/relationships/image" Target="../media/image1670.png"/><Relationship Id="rId7" Type="http://schemas.openxmlformats.org/officeDocument/2006/relationships/image" Target="../media/image171.png"/><Relationship Id="rId2" Type="http://schemas.openxmlformats.org/officeDocument/2006/relationships/image" Target="../media/image1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0.png"/><Relationship Id="rId5" Type="http://schemas.openxmlformats.org/officeDocument/2006/relationships/image" Target="../media/image1690.png"/><Relationship Id="rId10" Type="http://schemas.openxmlformats.org/officeDocument/2006/relationships/image" Target="../media/image183.png"/><Relationship Id="rId4" Type="http://schemas.openxmlformats.org/officeDocument/2006/relationships/image" Target="../media/image1680.png"/><Relationship Id="rId9" Type="http://schemas.openxmlformats.org/officeDocument/2006/relationships/image" Target="../media/image173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192.png"/><Relationship Id="rId3" Type="http://schemas.openxmlformats.org/officeDocument/2006/relationships/image" Target="../media/image185.png"/><Relationship Id="rId7" Type="http://schemas.openxmlformats.org/officeDocument/2006/relationships/image" Target="../media/image1661.png"/><Relationship Id="rId12" Type="http://schemas.openxmlformats.org/officeDocument/2006/relationships/image" Target="../media/image20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194.png"/><Relationship Id="rId5" Type="http://schemas.openxmlformats.org/officeDocument/2006/relationships/image" Target="../media/image187.png"/><Relationship Id="rId10" Type="http://schemas.openxmlformats.org/officeDocument/2006/relationships/image" Target="../media/image193.png"/><Relationship Id="rId4" Type="http://schemas.openxmlformats.org/officeDocument/2006/relationships/image" Target="../media/image195.png"/><Relationship Id="rId9" Type="http://schemas.openxmlformats.org/officeDocument/2006/relationships/image" Target="../media/image19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204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3" Type="http://schemas.openxmlformats.org/officeDocument/2006/relationships/image" Target="../media/image2020.png"/><Relationship Id="rId7" Type="http://schemas.openxmlformats.org/officeDocument/2006/relationships/image" Target="../media/image2060.png"/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50.png"/><Relationship Id="rId11" Type="http://schemas.openxmlformats.org/officeDocument/2006/relationships/image" Target="../media/image1691.png"/><Relationship Id="rId5" Type="http://schemas.openxmlformats.org/officeDocument/2006/relationships/image" Target="../media/image2040.png"/><Relationship Id="rId10" Type="http://schemas.openxmlformats.org/officeDocument/2006/relationships/image" Target="../media/image1681.png"/><Relationship Id="rId4" Type="http://schemas.openxmlformats.org/officeDocument/2006/relationships/image" Target="../media/image2030.png"/><Relationship Id="rId9" Type="http://schemas.openxmlformats.org/officeDocument/2006/relationships/image" Target="../media/image167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7.png"/><Relationship Id="rId3" Type="http://schemas.openxmlformats.org/officeDocument/2006/relationships/image" Target="../media/image2030.png"/><Relationship Id="rId7" Type="http://schemas.openxmlformats.org/officeDocument/2006/relationships/image" Target="../media/image212.png"/><Relationship Id="rId12" Type="http://schemas.openxmlformats.org/officeDocument/2006/relationships/image" Target="../media/image197.png"/><Relationship Id="rId2" Type="http://schemas.openxmlformats.org/officeDocument/2006/relationships/image" Target="../media/image20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0.png"/><Relationship Id="rId10" Type="http://schemas.openxmlformats.org/officeDocument/2006/relationships/image" Target="../media/image215.png"/><Relationship Id="rId4" Type="http://schemas.openxmlformats.org/officeDocument/2006/relationships/image" Target="../media/image2040.png"/><Relationship Id="rId9" Type="http://schemas.openxmlformats.org/officeDocument/2006/relationships/image" Target="../media/image214.png"/><Relationship Id="rId14" Type="http://schemas.openxmlformats.org/officeDocument/2006/relationships/image" Target="../media/image21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2.png"/><Relationship Id="rId10" Type="http://schemas.openxmlformats.org/officeDocument/2006/relationships/image" Target="../media/image227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0" Type="http://schemas.openxmlformats.org/officeDocument/2006/relationships/image" Target="../media/image25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17" Type="http://schemas.openxmlformats.org/officeDocument/2006/relationships/image" Target="../media/image243.png"/><Relationship Id="rId2" Type="http://schemas.openxmlformats.org/officeDocument/2006/relationships/image" Target="../media/image219.pn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58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57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11" Type="http://schemas.openxmlformats.org/officeDocument/2006/relationships/image" Target="../media/image256.png"/><Relationship Id="rId5" Type="http://schemas.openxmlformats.org/officeDocument/2006/relationships/image" Target="../media/image231.png"/><Relationship Id="rId10" Type="http://schemas.openxmlformats.org/officeDocument/2006/relationships/image" Target="../media/image255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5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13" Type="http://schemas.openxmlformats.org/officeDocument/2006/relationships/image" Target="../media/image270.png"/><Relationship Id="rId3" Type="http://schemas.openxmlformats.org/officeDocument/2006/relationships/image" Target="../media/image260.png"/><Relationship Id="rId7" Type="http://schemas.openxmlformats.org/officeDocument/2006/relationships/image" Target="../media/image264.png"/><Relationship Id="rId12" Type="http://schemas.openxmlformats.org/officeDocument/2006/relationships/image" Target="../media/image269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3.png"/><Relationship Id="rId11" Type="http://schemas.openxmlformats.org/officeDocument/2006/relationships/image" Target="../media/image268.png"/><Relationship Id="rId5" Type="http://schemas.openxmlformats.org/officeDocument/2006/relationships/image" Target="../media/image262.png"/><Relationship Id="rId10" Type="http://schemas.openxmlformats.org/officeDocument/2006/relationships/image" Target="../media/image267.png"/><Relationship Id="rId4" Type="http://schemas.openxmlformats.org/officeDocument/2006/relationships/image" Target="../media/image261.png"/><Relationship Id="rId9" Type="http://schemas.openxmlformats.org/officeDocument/2006/relationships/image" Target="../media/image266.png"/><Relationship Id="rId14" Type="http://schemas.openxmlformats.org/officeDocument/2006/relationships/image" Target="../media/image27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73.png"/><Relationship Id="rId7" Type="http://schemas.openxmlformats.org/officeDocument/2006/relationships/image" Target="../media/image262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76.png"/><Relationship Id="rId5" Type="http://schemas.openxmlformats.org/officeDocument/2006/relationships/image" Target="../media/image260.png"/><Relationship Id="rId10" Type="http://schemas.openxmlformats.org/officeDocument/2006/relationships/image" Target="../media/image2750.png"/><Relationship Id="rId4" Type="http://schemas.openxmlformats.org/officeDocument/2006/relationships/image" Target="../media/image274.png"/><Relationship Id="rId9" Type="http://schemas.openxmlformats.org/officeDocument/2006/relationships/image" Target="../media/image26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0.png"/><Relationship Id="rId13" Type="http://schemas.openxmlformats.org/officeDocument/2006/relationships/image" Target="../media/image2660.png"/><Relationship Id="rId18" Type="http://schemas.openxmlformats.org/officeDocument/2006/relationships/image" Target="../media/image2710.png"/><Relationship Id="rId3" Type="http://schemas.openxmlformats.org/officeDocument/2006/relationships/image" Target="../media/image2560.png"/><Relationship Id="rId7" Type="http://schemas.openxmlformats.org/officeDocument/2006/relationships/image" Target="../media/image2600.png"/><Relationship Id="rId12" Type="http://schemas.openxmlformats.org/officeDocument/2006/relationships/image" Target="../media/image2650.png"/><Relationship Id="rId17" Type="http://schemas.openxmlformats.org/officeDocument/2006/relationships/image" Target="../media/image2700.png"/><Relationship Id="rId2" Type="http://schemas.openxmlformats.org/officeDocument/2006/relationships/image" Target="../media/image2550.png"/><Relationship Id="rId16" Type="http://schemas.openxmlformats.org/officeDocument/2006/relationships/image" Target="../media/image26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90.png"/><Relationship Id="rId11" Type="http://schemas.openxmlformats.org/officeDocument/2006/relationships/image" Target="../media/image2640.png"/><Relationship Id="rId5" Type="http://schemas.openxmlformats.org/officeDocument/2006/relationships/image" Target="../media/image2580.png"/><Relationship Id="rId15" Type="http://schemas.openxmlformats.org/officeDocument/2006/relationships/image" Target="../media/image2680.png"/><Relationship Id="rId10" Type="http://schemas.openxmlformats.org/officeDocument/2006/relationships/image" Target="../media/image2630.png"/><Relationship Id="rId19" Type="http://schemas.openxmlformats.org/officeDocument/2006/relationships/image" Target="../media/image2720.png"/><Relationship Id="rId4" Type="http://schemas.openxmlformats.org/officeDocument/2006/relationships/image" Target="../media/image2570.png"/><Relationship Id="rId9" Type="http://schemas.openxmlformats.org/officeDocument/2006/relationships/image" Target="../media/image2620.png"/><Relationship Id="rId14" Type="http://schemas.openxmlformats.org/officeDocument/2006/relationships/image" Target="../media/image26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0.png"/><Relationship Id="rId3" Type="http://schemas.openxmlformats.org/officeDocument/2006/relationships/image" Target="../media/image1770.png"/><Relationship Id="rId7" Type="http://schemas.openxmlformats.org/officeDocument/2006/relationships/image" Target="../media/image1810.png"/><Relationship Id="rId2" Type="http://schemas.openxmlformats.org/officeDocument/2006/relationships/image" Target="../media/image17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0.png"/><Relationship Id="rId5" Type="http://schemas.openxmlformats.org/officeDocument/2006/relationships/image" Target="../media/image1801.png"/><Relationship Id="rId4" Type="http://schemas.openxmlformats.org/officeDocument/2006/relationships/image" Target="../media/image178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jpeg"/><Relationship Id="rId13" Type="http://schemas.openxmlformats.org/officeDocument/2006/relationships/image" Target="../media/image92.png"/><Relationship Id="rId3" Type="http://schemas.openxmlformats.org/officeDocument/2006/relationships/image" Target="../media/image182.jpeg"/><Relationship Id="rId7" Type="http://schemas.openxmlformats.org/officeDocument/2006/relationships/image" Target="../media/image184.jpeg"/><Relationship Id="rId12" Type="http://schemas.openxmlformats.org/officeDocument/2006/relationships/image" Target="../media/image9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jpeg"/><Relationship Id="rId11" Type="http://schemas.openxmlformats.org/officeDocument/2006/relationships/image" Target="../media/image185.jpeg"/><Relationship Id="rId5" Type="http://schemas.openxmlformats.org/officeDocument/2006/relationships/image" Target="../media/image183.jpeg"/><Relationship Id="rId10" Type="http://schemas.openxmlformats.org/officeDocument/2006/relationships/image" Target="../media/image6.jpeg"/><Relationship Id="rId4" Type="http://schemas.openxmlformats.org/officeDocument/2006/relationships/image" Target="../media/image29.jpeg"/><Relationship Id="rId9" Type="http://schemas.openxmlformats.org/officeDocument/2006/relationships/image" Target="../media/image3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410.png"/><Relationship Id="rId4" Type="http://schemas.openxmlformats.org/officeDocument/2006/relationships/image" Target="../media/image22.png"/><Relationship Id="rId9" Type="http://schemas.openxmlformats.org/officeDocument/2006/relationships/image" Target="../media/image2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200" y="2428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/>
              <a:t>5.2  </a:t>
            </a:r>
            <a:r>
              <a:rPr lang="zh-CN" altLang="en-US" sz="3600" b="1" dirty="0" smtClean="0"/>
              <a:t>线性方程组解的性质、结构与解法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3068960"/>
            <a:ext cx="8352928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齐次线性方程组解集结构</a:t>
            </a:r>
          </a:p>
        </p:txBody>
      </p:sp>
    </p:spTree>
    <p:extLst>
      <p:ext uri="{BB962C8B-B14F-4D97-AF65-F5344CB8AC3E}">
        <p14:creationId xmlns:p14="http://schemas.microsoft.com/office/powerpoint/2010/main" val="28952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177" name="TextBox 4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449172" y="4808460"/>
            <a:ext cx="53166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Cambria" panose="02040503050406030204" pitchFamily="18" charset="0"/>
              </a:rPr>
              <a:t>其中任何一个向量可由</a:t>
            </a:r>
            <a:r>
              <a:rPr lang="zh-CN" altLang="en-US" dirty="0" smtClean="0">
                <a:latin typeface="Cambria" panose="02040503050406030204" pitchFamily="18" charset="0"/>
              </a:rPr>
              <a:t>其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2438695" y="3766290"/>
                <a:ext cx="46450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latin typeface="Cambria" panose="02040503050406030204" pitchFamily="18" charset="0"/>
                  </a:rPr>
                  <a:t> </a:t>
                </a:r>
                <a:r>
                  <a:rPr lang="zh-CN" altLang="en-US" dirty="0">
                    <a:latin typeface="Cambria" panose="02040503050406030204" pitchFamily="18" charset="0"/>
                  </a:rPr>
                  <a:t>解集合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看成是一个向量组</a:t>
                </a:r>
                <a:r>
                  <a:rPr lang="zh-CN" altLang="en-US" sz="1800" dirty="0">
                    <a:latin typeface="Cambria" panose="02040503050406030204" pitchFamily="18" charset="0"/>
                  </a:rPr>
                  <a:t>。 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695" y="3766290"/>
                <a:ext cx="4645025" cy="523875"/>
              </a:xfrm>
              <a:prstGeom prst="rect">
                <a:avLst/>
              </a:prstGeom>
              <a:blipFill rotWithShape="0">
                <a:blip r:embed="rId2"/>
                <a:stretch>
                  <a:fillRect l="-1575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420572" y="2433936"/>
            <a:ext cx="5184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问题：</a:t>
            </a:r>
            <a:r>
              <a:rPr lang="zh-CN" altLang="en-US" b="1" dirty="0" smtClean="0">
                <a:latin typeface="Cambria" panose="02040503050406030204" pitchFamily="18" charset="0"/>
              </a:rPr>
              <a:t>如何</a:t>
            </a:r>
            <a:r>
              <a:rPr lang="zh-CN" altLang="en-US" b="1" dirty="0">
                <a:latin typeface="Cambria" panose="02040503050406030204" pitchFamily="18" charset="0"/>
              </a:rPr>
              <a:t>表达这无数多个解？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475414" y="1412776"/>
            <a:ext cx="8424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注意</a:t>
            </a:r>
            <a:r>
              <a:rPr lang="zh-CN" altLang="en-US" dirty="0">
                <a:latin typeface="Cambria" panose="02040503050406030204" pitchFamily="18" charset="0"/>
              </a:rPr>
              <a:t>到，齐次线性方程组若有非零解，则有无数多</a:t>
            </a:r>
            <a:r>
              <a:rPr lang="zh-CN" altLang="en-US" dirty="0" smtClean="0">
                <a:latin typeface="Cambria" panose="02040503050406030204" pitchFamily="18" charset="0"/>
              </a:rPr>
              <a:t>个</a:t>
            </a:r>
            <a:endParaRPr lang="zh-CN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97" y="2037020"/>
            <a:ext cx="1210975" cy="1210975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49172" y="5331680"/>
            <a:ext cx="53166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极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大无关组</a:t>
            </a:r>
            <a:r>
              <a:rPr lang="zh-CN" altLang="en-US" dirty="0">
                <a:latin typeface="Cambria" panose="02040503050406030204" pitchFamily="18" charset="0"/>
              </a:rPr>
              <a:t>唯一的线性表示。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2" grpId="0"/>
      <p:bldP spid="1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177" name="TextBox 4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861560"/>
            <a:ext cx="2881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考虑线性方程组</a:t>
            </a:r>
            <a:endParaRPr lang="zh-CN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827584" y="1628800"/>
                <a:ext cx="4751188" cy="1467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            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     (1)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     (2)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     (3)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628800"/>
                <a:ext cx="4751188" cy="14679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1331640" y="3239092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Cambria" panose="02040503050406030204" pitchFamily="18" charset="0"/>
              </a:rPr>
              <a:t>(3)=(1)+(2)</a:t>
            </a:r>
            <a:r>
              <a:rPr lang="zh-CN" altLang="en-US" dirty="0" smtClean="0">
                <a:latin typeface="Cambria" panose="02040503050406030204" pitchFamily="18" charset="0"/>
              </a:rPr>
              <a:t>是多余的方程</a:t>
            </a:r>
            <a:endParaRPr lang="zh-CN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6395830" y="1791730"/>
                <a:ext cx="1800200" cy="1053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5830" y="1791730"/>
                <a:ext cx="1800200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/>
              <p:cNvSpPr txBox="1">
                <a:spLocks noChangeArrowheads="1"/>
              </p:cNvSpPr>
              <p:nvPr/>
            </p:nvSpPr>
            <p:spPr bwMode="auto">
              <a:xfrm>
                <a:off x="1187624" y="4179001"/>
                <a:ext cx="252028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取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b="1" dirty="0" smtClean="0">
                    <a:latin typeface="Cambria" panose="02040503050406030204" pitchFamily="18" charset="0"/>
                  </a:rPr>
                  <a:t>有</a:t>
                </a:r>
                <a:endParaRPr lang="zh-CN" alt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4179001"/>
                <a:ext cx="252028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/>
              <p:cNvSpPr txBox="1">
                <a:spLocks noChangeArrowheads="1"/>
              </p:cNvSpPr>
              <p:nvPr/>
            </p:nvSpPr>
            <p:spPr bwMode="auto">
              <a:xfrm>
                <a:off x="1259632" y="4922923"/>
                <a:ext cx="2520280" cy="122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是解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922923"/>
                <a:ext cx="2520280" cy="12289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5473062" y="4183200"/>
                <a:ext cx="298306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/>
                  <a:t>任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取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b="1" dirty="0" smtClean="0">
                    <a:latin typeface="Cambria" panose="02040503050406030204" pitchFamily="18" charset="0"/>
                  </a:rPr>
                  <a:t>有</a:t>
                </a:r>
                <a:endParaRPr lang="zh-CN" alt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3062" y="4183200"/>
                <a:ext cx="298306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294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5135690" y="4924894"/>
                <a:ext cx="2520280" cy="122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是解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5690" y="4924894"/>
                <a:ext cx="2520280" cy="1228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4743148" y="4971029"/>
                <a:ext cx="2970072" cy="1240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3148" y="4971029"/>
                <a:ext cx="2970072" cy="12403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右箭头 1"/>
          <p:cNvSpPr/>
          <p:nvPr/>
        </p:nvSpPr>
        <p:spPr>
          <a:xfrm>
            <a:off x="5271598" y="207616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7488018" y="5323660"/>
                <a:ext cx="1188620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8018" y="5323660"/>
                <a:ext cx="118862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3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19" grpId="0"/>
      <p:bldP spid="20" grpId="0"/>
      <p:bldP spid="21" grpId="0"/>
      <p:bldP spid="22" grpId="0"/>
      <p:bldP spid="24" grpId="0"/>
      <p:bldP spid="24" grpId="1"/>
      <p:bldP spid="23" grpId="0" animBg="1"/>
      <p:bldP spid="2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177" name="TextBox 4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861560"/>
            <a:ext cx="2881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考虑线性方程组</a:t>
            </a:r>
            <a:endParaRPr lang="zh-CN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827584" y="1628800"/>
                <a:ext cx="4751188" cy="1467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            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     (1)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     (2)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=0     (3)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628800"/>
                <a:ext cx="4751188" cy="14679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900534" y="3340786"/>
            <a:ext cx="2159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方程组解集</a:t>
            </a:r>
            <a:endParaRPr lang="zh-CN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0"/>
              <p:cNvSpPr txBox="1">
                <a:spLocks noChangeArrowheads="1"/>
              </p:cNvSpPr>
              <p:nvPr/>
            </p:nvSpPr>
            <p:spPr bwMode="auto">
              <a:xfrm>
                <a:off x="6395830" y="1791730"/>
                <a:ext cx="1800200" cy="1053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5830" y="1791730"/>
                <a:ext cx="1800200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/>
              <p:cNvSpPr txBox="1">
                <a:spLocks noChangeArrowheads="1"/>
              </p:cNvSpPr>
              <p:nvPr/>
            </p:nvSpPr>
            <p:spPr bwMode="auto">
              <a:xfrm>
                <a:off x="795492" y="4982443"/>
                <a:ext cx="3892966" cy="1228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极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大无关组</a:t>
                </a:r>
                <a:endParaRPr lang="zh-CN" altLang="en-US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492" y="4982443"/>
                <a:ext cx="3892966" cy="12289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2794716" y="3846416"/>
                <a:ext cx="2983067" cy="53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|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m:rPr>
                          <m:lit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4716" y="3846416"/>
                <a:ext cx="2983067" cy="5334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5256870" y="5301208"/>
                <a:ext cx="252028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6870" y="5301208"/>
                <a:ext cx="252028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6084168" y="3846416"/>
                <a:ext cx="1737370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3846416"/>
                <a:ext cx="173737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右箭头 1"/>
          <p:cNvSpPr/>
          <p:nvPr/>
        </p:nvSpPr>
        <p:spPr>
          <a:xfrm>
            <a:off x="5271598" y="207616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5400000">
            <a:off x="6205807" y="4816005"/>
            <a:ext cx="670374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标注 25"/>
          <p:cNvSpPr/>
          <p:nvPr/>
        </p:nvSpPr>
        <p:spPr>
          <a:xfrm>
            <a:off x="4139952" y="4651530"/>
            <a:ext cx="2592288" cy="447471"/>
          </a:xfrm>
          <a:prstGeom prst="wedgeRoundRectCallout">
            <a:avLst>
              <a:gd name="adj1" fmla="val 51469"/>
              <a:gd name="adj2" fmla="val 86580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</a:rPr>
              <a:t>解的一般表达式</a:t>
            </a:r>
            <a:endParaRPr lang="zh-CN" altLang="en-US" sz="2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  <p:bldP spid="23" grpId="0" animBg="1"/>
      <p:bldP spid="17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8202" name="TextBox 4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5" name="组合 9"/>
          <p:cNvGrpSpPr>
            <a:grpSpLocks/>
          </p:cNvGrpSpPr>
          <p:nvPr/>
        </p:nvGrpSpPr>
        <p:grpSpPr bwMode="auto">
          <a:xfrm>
            <a:off x="1042988" y="1222376"/>
            <a:ext cx="7286625" cy="1776412"/>
            <a:chOff x="928662" y="1857772"/>
            <a:chExt cx="7286676" cy="1975681"/>
          </a:xfrm>
        </p:grpSpPr>
        <p:sp>
          <p:nvSpPr>
            <p:cNvPr id="9" name="圆角矩形 8"/>
            <p:cNvSpPr/>
            <p:nvPr/>
          </p:nvSpPr>
          <p:spPr>
            <a:xfrm>
              <a:off x="928662" y="2311524"/>
              <a:ext cx="7286676" cy="15219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7589" y="1857772"/>
              <a:ext cx="1928825" cy="642670"/>
            </a:xfrm>
            <a:prstGeom prst="flowChartTerminator">
              <a:avLst/>
            </a:prstGeom>
            <a:gradFill flip="none" rotWithShape="1">
              <a:gsLst>
                <a:gs pos="0">
                  <a:srgbClr val="0EB5E2">
                    <a:tint val="66000"/>
                    <a:satMod val="160000"/>
                  </a:srgbClr>
                </a:gs>
                <a:gs pos="50000">
                  <a:srgbClr val="0EB5E2">
                    <a:tint val="44500"/>
                    <a:satMod val="160000"/>
                  </a:srgbClr>
                </a:gs>
                <a:gs pos="100000">
                  <a:srgbClr val="0EB5E2">
                    <a:tint val="23500"/>
                    <a:satMod val="160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1543050" y="1908175"/>
            <a:ext cx="65008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Cambria" panose="02040503050406030204" pitchFamily="18" charset="0"/>
              </a:rPr>
              <a:t>         一个方程组的所有解的一般表达式叫做这个方程组的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通解</a:t>
            </a:r>
            <a:r>
              <a:rPr lang="zh-CN" altLang="en-US" dirty="0">
                <a:latin typeface="Cambria" panose="02040503050406030204" pitchFamily="18" charset="0"/>
              </a:rPr>
              <a:t>。</a:t>
            </a:r>
          </a:p>
        </p:txBody>
      </p:sp>
      <p:sp>
        <p:nvSpPr>
          <p:cNvPr id="8197" name="TextBox 11"/>
          <p:cNvSpPr txBox="1">
            <a:spLocks noChangeArrowheads="1"/>
          </p:cNvSpPr>
          <p:nvPr/>
        </p:nvSpPr>
        <p:spPr bwMode="auto">
          <a:xfrm>
            <a:off x="1331913" y="3716338"/>
            <a:ext cx="3990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Cambria" panose="02040503050406030204" pitchFamily="18" charset="0"/>
              </a:rPr>
              <a:t>目标：求方程组的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通解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1" name="下箭头 10"/>
          <p:cNvSpPr/>
          <p:nvPr/>
        </p:nvSpPr>
        <p:spPr>
          <a:xfrm rot="10800000">
            <a:off x="4457700" y="4237038"/>
            <a:ext cx="484188" cy="50482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199" name="矩形 11"/>
          <p:cNvSpPr>
            <a:spLocks noChangeArrowheads="1"/>
          </p:cNvSpPr>
          <p:nvPr/>
        </p:nvSpPr>
        <p:spPr bwMode="auto">
          <a:xfrm>
            <a:off x="2584450" y="4957763"/>
            <a:ext cx="46243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极大无关组</a:t>
            </a:r>
            <a:r>
              <a:rPr lang="zh-CN" altLang="en-US" dirty="0">
                <a:latin typeface="Cambria" panose="02040503050406030204" pitchFamily="18" charset="0"/>
              </a:rPr>
              <a:t>线性表示的形式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11" grpId="0" animBg="1"/>
      <p:bldP spid="81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9235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9" name="组合 6"/>
          <p:cNvGrpSpPr>
            <a:grpSpLocks/>
          </p:cNvGrpSpPr>
          <p:nvPr/>
        </p:nvGrpSpPr>
        <p:grpSpPr bwMode="auto">
          <a:xfrm>
            <a:off x="928688" y="1047661"/>
            <a:ext cx="7286625" cy="2364146"/>
            <a:chOff x="928662" y="1696667"/>
            <a:chExt cx="7286676" cy="2364162"/>
          </a:xfrm>
        </p:grpSpPr>
        <p:sp>
          <p:nvSpPr>
            <p:cNvPr id="8" name="圆角矩形 7"/>
            <p:cNvSpPr/>
            <p:nvPr/>
          </p:nvSpPr>
          <p:spPr>
            <a:xfrm>
              <a:off x="928662" y="2101442"/>
              <a:ext cx="7286676" cy="195938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1285851" y="1696667"/>
              <a:ext cx="1928825" cy="642942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5-1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20" name="组合 12"/>
          <p:cNvGrpSpPr>
            <a:grpSpLocks/>
          </p:cNvGrpSpPr>
          <p:nvPr/>
        </p:nvGrpSpPr>
        <p:grpSpPr bwMode="auto">
          <a:xfrm>
            <a:off x="1428750" y="1714500"/>
            <a:ext cx="6500813" cy="1384300"/>
            <a:chOff x="1428728" y="2500306"/>
            <a:chExt cx="6500858" cy="1384995"/>
          </a:xfrm>
        </p:grpSpPr>
        <p:sp>
          <p:nvSpPr>
            <p:cNvPr id="9230" name="TextBox 9"/>
            <p:cNvSpPr txBox="1">
              <a:spLocks noChangeArrowheads="1"/>
            </p:cNvSpPr>
            <p:nvPr/>
          </p:nvSpPr>
          <p:spPr bwMode="auto">
            <a:xfrm>
              <a:off x="1428728" y="2500306"/>
              <a:ext cx="650085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Cambria" panose="02040503050406030204" pitchFamily="18" charset="0"/>
                </a:rPr>
                <a:t>         齐次线性方程组              的解集    </a:t>
              </a:r>
              <a:r>
                <a:rPr lang="en-US" altLang="zh-CN" dirty="0">
                  <a:latin typeface="Cambria" panose="02040503050406030204" pitchFamily="18" charset="0"/>
                </a:rPr>
                <a:t>(</a:t>
              </a:r>
              <a:r>
                <a:rPr lang="zh-CN" altLang="en-US" dirty="0">
                  <a:latin typeface="Cambria" panose="02040503050406030204" pitchFamily="18" charset="0"/>
                </a:rPr>
                <a:t>即全部解向量的集合</a:t>
              </a:r>
              <a:r>
                <a:rPr lang="en-US" altLang="zh-CN" dirty="0">
                  <a:latin typeface="Cambria" panose="02040503050406030204" pitchFamily="18" charset="0"/>
                </a:rPr>
                <a:t>)</a:t>
              </a:r>
              <a:r>
                <a:rPr lang="zh-CN" altLang="en-US" dirty="0">
                  <a:latin typeface="Cambria" panose="02040503050406030204" pitchFamily="18" charset="0"/>
                </a:rPr>
                <a:t>的</a:t>
              </a:r>
              <a:r>
                <a:rPr lang="zh-CN" altLang="en-US" b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极大无关组</a:t>
              </a:r>
              <a:r>
                <a:rPr lang="zh-CN" altLang="en-US" dirty="0">
                  <a:latin typeface="Cambria" panose="02040503050406030204" pitchFamily="18" charset="0"/>
                </a:rPr>
                <a:t>叫做该齐次线性方程组的</a:t>
              </a:r>
              <a:r>
                <a: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基础解系</a:t>
              </a:r>
              <a:r>
                <a:rPr lang="en-US" altLang="zh-CN" dirty="0">
                  <a:latin typeface="Cambria" panose="02040503050406030204" pitchFamily="18" charset="0"/>
                </a:rPr>
                <a:t>.</a:t>
              </a:r>
              <a:endParaRPr lang="zh-CN" altLang="en-US" dirty="0">
                <a:latin typeface="Cambria" panose="02040503050406030204" pitchFamily="18" charset="0"/>
              </a:endParaRPr>
            </a:p>
          </p:txBody>
        </p:sp>
        <p:graphicFrame>
          <p:nvGraphicFramePr>
            <p:cNvPr id="9231" name="Object 3"/>
            <p:cNvGraphicFramePr>
              <a:graphicFrameLocks noChangeAspect="1"/>
            </p:cNvGraphicFramePr>
            <p:nvPr/>
          </p:nvGraphicFramePr>
          <p:xfrm>
            <a:off x="4808324" y="2571744"/>
            <a:ext cx="9731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2" name="Equation" r:id="rId3" imgW="444114" imgH="177646" progId="Equation.DSMT4">
                    <p:embed/>
                  </p:oleObj>
                </mc:Choice>
                <mc:Fallback>
                  <p:oleObj name="Equation" r:id="rId3" imgW="444114" imgH="17764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324" y="2571744"/>
                          <a:ext cx="9731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4"/>
            <p:cNvGraphicFramePr>
              <a:graphicFrameLocks noChangeAspect="1"/>
            </p:cNvGraphicFramePr>
            <p:nvPr/>
          </p:nvGraphicFramePr>
          <p:xfrm>
            <a:off x="6823649" y="2571744"/>
            <a:ext cx="306387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3" name="Equation" r:id="rId5" imgW="139579" imgH="177646" progId="Equation.DSMT4">
                    <p:embed/>
                  </p:oleObj>
                </mc:Choice>
                <mc:Fallback>
                  <p:oleObj name="Equation" r:id="rId5" imgW="139579" imgH="177646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3649" y="2571744"/>
                          <a:ext cx="306387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26" name="TextBox 14"/>
              <p:cNvSpPr txBox="1">
                <a:spLocks noChangeArrowheads="1"/>
              </p:cNvSpPr>
              <p:nvPr/>
            </p:nvSpPr>
            <p:spPr bwMode="auto">
              <a:xfrm>
                <a:off x="928688" y="3724815"/>
                <a:ext cx="714319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     若已知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的基础解系为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，</a:t>
                </a:r>
                <a:endParaRPr lang="en-US" altLang="zh-CN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22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688" y="3724815"/>
                <a:ext cx="7143195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r="-110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4" name="TextBox 20"/>
              <p:cNvSpPr txBox="1">
                <a:spLocks noChangeArrowheads="1"/>
              </p:cNvSpPr>
              <p:nvPr/>
            </p:nvSpPr>
            <p:spPr bwMode="auto">
              <a:xfrm>
                <a:off x="1285875" y="5751513"/>
                <a:ext cx="4798293" cy="523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为任意常数</a:t>
                </a:r>
                <a:r>
                  <a:rPr lang="en-US" altLang="zh-CN" dirty="0">
                    <a:latin typeface="Cambria" panose="02040503050406030204" pitchFamily="18" charset="0"/>
                  </a:rPr>
                  <a:t>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2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5875" y="5751513"/>
                <a:ext cx="4798293" cy="523633"/>
              </a:xfrm>
              <a:prstGeom prst="rect">
                <a:avLst/>
              </a:prstGeom>
              <a:blipFill rotWithShape="0">
                <a:blip r:embed="rId8"/>
                <a:stretch>
                  <a:fillRect l="-2668"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19493" y="4394085"/>
                <a:ext cx="31429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通解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3" y="4394085"/>
                <a:ext cx="3142976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3876" t="-12791" r="-310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668699" y="5118965"/>
                <a:ext cx="4279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99" y="5118965"/>
                <a:ext cx="427924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4" grpId="0"/>
      <p:bldP spid="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9235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467544" y="796898"/>
            <a:ext cx="4539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+mn-ea"/>
                <a:ea typeface="+mn-ea"/>
              </a:rPr>
              <a:t>求解</a:t>
            </a:r>
            <a:r>
              <a:rPr lang="zh-CN" altLang="en-US" sz="2800" dirty="0">
                <a:latin typeface="+mn-ea"/>
                <a:ea typeface="+mn-ea"/>
              </a:rPr>
              <a:t>齐次线性方程组的</a:t>
            </a:r>
            <a:r>
              <a:rPr lang="zh-CN" altLang="en-US" sz="2800" dirty="0" smtClean="0">
                <a:latin typeface="+mn-ea"/>
                <a:ea typeface="+mn-ea"/>
              </a:rPr>
              <a:t>关键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437012" y="2897261"/>
            <a:ext cx="3215029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     极大无关组</a:t>
            </a:r>
            <a:endParaRPr lang="en-US" altLang="zh-CN" sz="28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3268555" y="3372807"/>
            <a:ext cx="45829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latin typeface="+mn-ea"/>
                <a:ea typeface="+mn-ea"/>
              </a:rPr>
              <a:t>所含向量</a:t>
            </a:r>
            <a:r>
              <a:rPr lang="zh-CN" altLang="en-US" sz="2800" dirty="0" smtClean="0">
                <a:latin typeface="+mn-ea"/>
                <a:ea typeface="+mn-ea"/>
              </a:rPr>
              <a:t>个数 </a:t>
            </a:r>
            <a:r>
              <a:rPr lang="en-US" altLang="zh-CN" sz="2800" dirty="0" smtClean="0">
                <a:latin typeface="+mn-ea"/>
                <a:ea typeface="+mn-ea"/>
              </a:rPr>
              <a:t>=</a:t>
            </a:r>
            <a:r>
              <a:rPr lang="zh-CN" altLang="en-US" sz="2800" dirty="0" smtClean="0">
                <a:latin typeface="+mn-ea"/>
                <a:ea typeface="+mn-ea"/>
              </a:rPr>
              <a:t>向量组的秩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2955360" y="2683653"/>
            <a:ext cx="285749" cy="952139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>
              <a:latin typeface="+mn-ea"/>
            </a:endParaRPr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3329882" y="2421715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+mn-ea"/>
                <a:ea typeface="+mn-ea"/>
              </a:rPr>
              <a:t>线性无关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733450" y="3771633"/>
            <a:ext cx="28472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解集合的秩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=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4155693" y="1501912"/>
            <a:ext cx="40933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+mn-ea"/>
                <a:ea typeface="+mn-ea"/>
              </a:rPr>
              <a:t>极</a:t>
            </a:r>
            <a:r>
              <a:rPr lang="zh-CN" altLang="en-US" sz="2800" dirty="0">
                <a:latin typeface="+mn-ea"/>
                <a:ea typeface="+mn-ea"/>
              </a:rPr>
              <a:t>大无关组（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基础解系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</a:p>
        </p:txBody>
      </p:sp>
      <p:sp>
        <p:nvSpPr>
          <p:cNvPr id="2" name="右箭头 1"/>
          <p:cNvSpPr/>
          <p:nvPr/>
        </p:nvSpPr>
        <p:spPr>
          <a:xfrm>
            <a:off x="3089591" y="15473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267504" y="4344931"/>
            <a:ext cx="2087563" cy="1901825"/>
            <a:chOff x="428625" y="2088564"/>
            <a:chExt cx="2087563" cy="1901825"/>
          </a:xfrm>
        </p:grpSpPr>
        <p:grpSp>
          <p:nvGrpSpPr>
            <p:cNvPr id="15" name="组合 6"/>
            <p:cNvGrpSpPr>
              <a:grpSpLocks/>
            </p:cNvGrpSpPr>
            <p:nvPr/>
          </p:nvGrpSpPr>
          <p:grpSpPr bwMode="auto">
            <a:xfrm>
              <a:off x="428625" y="2088564"/>
              <a:ext cx="2087563" cy="1901825"/>
              <a:chOff x="899592" y="796413"/>
              <a:chExt cx="2088232" cy="1901825"/>
            </a:xfrm>
          </p:grpSpPr>
          <p:pic>
            <p:nvPicPr>
              <p:cNvPr id="17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96413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/>
              </a:p>
            </p:txBody>
          </p:sp>
        </p:grp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 smtClean="0"/>
                <a:t>思</a:t>
              </a:r>
              <a:r>
                <a:rPr lang="zh-CN" altLang="en-US" sz="2800" b="1" dirty="0"/>
                <a:t>路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0"/>
              <p:cNvSpPr txBox="1">
                <a:spLocks noChangeArrowheads="1"/>
              </p:cNvSpPr>
              <p:nvPr/>
            </p:nvSpPr>
            <p:spPr bwMode="auto">
              <a:xfrm>
                <a:off x="2303240" y="4976378"/>
                <a:ext cx="68407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buFont typeface="Wingdings" panose="05000000000000000000" pitchFamily="2" charset="2"/>
                  <a:buChar char="ü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个解线性无关，则解集的秩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s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240" y="4976378"/>
                <a:ext cx="684076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48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51"/>
              <p:cNvSpPr txBox="1">
                <a:spLocks noChangeArrowheads="1"/>
              </p:cNvSpPr>
              <p:nvPr/>
            </p:nvSpPr>
            <p:spPr bwMode="auto">
              <a:xfrm>
                <a:off x="2347030" y="5611567"/>
                <a:ext cx="40324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</a:rPr>
                  <a:t>为基础</a:t>
                </a:r>
                <a:r>
                  <a:rPr lang="zh-CN" altLang="en-US" sz="2400" dirty="0">
                    <a:latin typeface="Cambria" panose="02040503050406030204" pitchFamily="18" charset="0"/>
                  </a:rPr>
                  <a:t>解系</a:t>
                </a:r>
              </a:p>
            </p:txBody>
          </p:sp>
        </mc:Choice>
        <mc:Fallback xmlns="">
          <p:sp>
            <p:nvSpPr>
              <p:cNvPr id="20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7030" y="5611567"/>
                <a:ext cx="403244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64"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3999316" y="6015923"/>
                <a:ext cx="44577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s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9316" y="6015923"/>
                <a:ext cx="445773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2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" grpId="0" animBg="1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75" name="TextBox 30"/>
              <p:cNvSpPr txBox="1">
                <a:spLocks noChangeArrowheads="1"/>
              </p:cNvSpPr>
              <p:nvPr/>
            </p:nvSpPr>
            <p:spPr bwMode="auto">
              <a:xfrm>
                <a:off x="1071539" y="842732"/>
                <a:ext cx="6740821" cy="804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的</a:t>
                </a:r>
                <a:r>
                  <a:rPr lang="zh-CN" altLang="en-US" sz="2600" dirty="0">
                    <a:latin typeface="Cambria" panose="02040503050406030204" pitchFamily="18" charset="0"/>
                  </a:rPr>
                  <a:t>行最简形</a:t>
                </a:r>
                <a:r>
                  <a:rPr lang="zh-CN" altLang="en-US" sz="2600" dirty="0" smtClean="0">
                    <a:latin typeface="Cambria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26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275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539" y="842732"/>
                <a:ext cx="6740821" cy="804451"/>
              </a:xfrm>
              <a:prstGeom prst="rect">
                <a:avLst/>
              </a:prstGeom>
              <a:blipFill rotWithShape="0">
                <a:blip r:embed="rId2"/>
                <a:stretch>
                  <a:fillRect b="-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0"/>
              <p:cNvSpPr txBox="1">
                <a:spLocks noChangeArrowheads="1"/>
              </p:cNvSpPr>
              <p:nvPr/>
            </p:nvSpPr>
            <p:spPr bwMode="auto">
              <a:xfrm>
                <a:off x="1154296" y="201613"/>
                <a:ext cx="6840760" cy="461665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buFont typeface="Wingdings" panose="05000000000000000000" pitchFamily="2" charset="2"/>
                  <a:buChar char="ü"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个解线性无关，则解集的秩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4296" y="201613"/>
                <a:ext cx="684076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158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>
            <a:off x="4167237" y="2384425"/>
            <a:ext cx="1000125" cy="1588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7748928" y="5565062"/>
                <a:ext cx="794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928" y="5565062"/>
                <a:ext cx="79457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98096" y="3397273"/>
                <a:ext cx="398602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+2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96" y="3397273"/>
                <a:ext cx="3986028" cy="823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34018" y="5445224"/>
                <a:ext cx="39780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−2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+3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8" y="5445224"/>
                <a:ext cx="3978076" cy="82381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723059" y="4425163"/>
                <a:ext cx="2094932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=1,4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59" y="4425163"/>
                <a:ext cx="2094932" cy="68653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2511757" y="4350371"/>
            <a:ext cx="311299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868144" y="4079537"/>
            <a:ext cx="1748476" cy="2064322"/>
            <a:chOff x="5796136" y="3596925"/>
            <a:chExt cx="1748476" cy="2064322"/>
          </a:xfrm>
        </p:grpSpPr>
        <p:sp>
          <p:nvSpPr>
            <p:cNvPr id="7" name="圆角矩形 6"/>
            <p:cNvSpPr/>
            <p:nvPr/>
          </p:nvSpPr>
          <p:spPr>
            <a:xfrm>
              <a:off x="5796136" y="4749052"/>
              <a:ext cx="705732" cy="91219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7" idx="0"/>
            </p:cNvCxnSpPr>
            <p:nvPr/>
          </p:nvCxnSpPr>
          <p:spPr>
            <a:xfrm flipV="1">
              <a:off x="6149002" y="3933056"/>
              <a:ext cx="1015286" cy="8159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110262" y="3596925"/>
                  <a:ext cx="4343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262" y="3596925"/>
                  <a:ext cx="434350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3889" r="-4167"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矩形 11"/>
          <p:cNvSpPr/>
          <p:nvPr/>
        </p:nvSpPr>
        <p:spPr>
          <a:xfrm>
            <a:off x="2987824" y="3886681"/>
            <a:ext cx="1944216" cy="334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123727" y="5899645"/>
            <a:ext cx="2679877" cy="334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87150" y="1841018"/>
                <a:ext cx="3449213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0" y="1841018"/>
                <a:ext cx="3449213" cy="97424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220072" y="1841018"/>
                <a:ext cx="284052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41018"/>
                <a:ext cx="2840521" cy="9766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90512" y="5391430"/>
                <a:ext cx="216277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12" y="5391430"/>
                <a:ext cx="2162772" cy="9766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85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5" grpId="0"/>
      <p:bldP spid="18" grpId="0" animBg="1"/>
      <p:bldP spid="26" grpId="0"/>
      <p:bldP spid="5" grpId="0"/>
      <p:bldP spid="29" grpId="0"/>
      <p:bldP spid="30" grpId="0"/>
      <p:bldP spid="6" grpId="0" animBg="1"/>
      <p:bldP spid="12" grpId="0" animBg="1"/>
      <p:bldP spid="38" grpId="0" animBg="1"/>
      <p:bldP spid="24" grpId="0"/>
      <p:bldP spid="25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75" name="TextBox 30"/>
              <p:cNvSpPr txBox="1">
                <a:spLocks noChangeArrowheads="1"/>
              </p:cNvSpPr>
              <p:nvPr/>
            </p:nvSpPr>
            <p:spPr bwMode="auto">
              <a:xfrm>
                <a:off x="1071539" y="842732"/>
                <a:ext cx="6740821" cy="804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的</a:t>
                </a:r>
                <a:r>
                  <a:rPr lang="zh-CN" altLang="en-US" sz="2600" dirty="0">
                    <a:latin typeface="Cambria" panose="02040503050406030204" pitchFamily="18" charset="0"/>
                  </a:rPr>
                  <a:t>行最简形</a:t>
                </a:r>
                <a:r>
                  <a:rPr lang="zh-CN" altLang="en-US" sz="2600" dirty="0" smtClean="0">
                    <a:latin typeface="Cambria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26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275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539" y="842732"/>
                <a:ext cx="6740821" cy="804451"/>
              </a:xfrm>
              <a:prstGeom prst="rect">
                <a:avLst/>
              </a:prstGeom>
              <a:blipFill rotWithShape="0">
                <a:blip r:embed="rId2"/>
                <a:stretch>
                  <a:fillRect b="-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0"/>
              <p:cNvSpPr txBox="1">
                <a:spLocks noChangeArrowheads="1"/>
              </p:cNvSpPr>
              <p:nvPr/>
            </p:nvSpPr>
            <p:spPr bwMode="auto">
              <a:xfrm>
                <a:off x="1154296" y="201613"/>
                <a:ext cx="6840760" cy="461665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buFont typeface="Wingdings" panose="05000000000000000000" pitchFamily="2" charset="2"/>
                  <a:buChar char="ü"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个解线性无关，则解集的秩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4296" y="201613"/>
                <a:ext cx="684076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158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35"/>
              <p:cNvSpPr txBox="1">
                <a:spLocks noChangeArrowheads="1"/>
              </p:cNvSpPr>
              <p:nvPr/>
            </p:nvSpPr>
            <p:spPr bwMode="auto">
              <a:xfrm>
                <a:off x="1183717" y="2022475"/>
                <a:ext cx="36004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同解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3717" y="2022475"/>
                <a:ext cx="3600401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40"/>
              <p:cNvSpPr txBox="1">
                <a:spLocks noChangeArrowheads="1"/>
              </p:cNvSpPr>
              <p:nvPr/>
            </p:nvSpPr>
            <p:spPr bwMode="auto">
              <a:xfrm>
                <a:off x="2983917" y="2803768"/>
                <a:ext cx="2286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3917" y="2803768"/>
                <a:ext cx="2286570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319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42"/>
          <p:cNvSpPr txBox="1">
            <a:spLocks noChangeArrowheads="1"/>
          </p:cNvSpPr>
          <p:nvPr/>
        </p:nvSpPr>
        <p:spPr bwMode="auto">
          <a:xfrm>
            <a:off x="4860032" y="2803768"/>
            <a:ext cx="2071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并且列满秩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7215188" y="1330325"/>
            <a:ext cx="19288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齐次线性方程组的基础解系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35"/>
              <p:cNvSpPr txBox="1">
                <a:spLocks noChangeArrowheads="1"/>
              </p:cNvSpPr>
              <p:nvPr/>
            </p:nvSpPr>
            <p:spPr bwMode="auto">
              <a:xfrm>
                <a:off x="1168582" y="2621955"/>
                <a:ext cx="1933331" cy="886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582" y="2621955"/>
                <a:ext cx="1933331" cy="88684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5" grpId="0"/>
      <p:bldP spid="18" grpId="0" animBg="1"/>
      <p:bldP spid="19" grpId="0"/>
      <p:bldP spid="20" grpId="0"/>
      <p:bldP spid="22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75" name="TextBox 30"/>
              <p:cNvSpPr txBox="1">
                <a:spLocks noChangeArrowheads="1"/>
              </p:cNvSpPr>
              <p:nvPr/>
            </p:nvSpPr>
            <p:spPr bwMode="auto">
              <a:xfrm>
                <a:off x="1071539" y="842732"/>
                <a:ext cx="6740821" cy="804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的</a:t>
                </a:r>
                <a:r>
                  <a:rPr lang="zh-CN" altLang="en-US" sz="2600" dirty="0">
                    <a:latin typeface="Cambria" panose="02040503050406030204" pitchFamily="18" charset="0"/>
                  </a:rPr>
                  <a:t>行最简形</a:t>
                </a:r>
                <a:r>
                  <a:rPr lang="zh-CN" altLang="en-US" sz="2600" dirty="0" smtClean="0">
                    <a:latin typeface="Cambria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26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275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539" y="842732"/>
                <a:ext cx="6740821" cy="804451"/>
              </a:xfrm>
              <a:prstGeom prst="rect">
                <a:avLst/>
              </a:prstGeom>
              <a:blipFill rotWithShape="0">
                <a:blip r:embed="rId2"/>
                <a:stretch>
                  <a:fillRect b="-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0"/>
              <p:cNvSpPr txBox="1">
                <a:spLocks noChangeArrowheads="1"/>
              </p:cNvSpPr>
              <p:nvPr/>
            </p:nvSpPr>
            <p:spPr bwMode="auto">
              <a:xfrm>
                <a:off x="1154296" y="201613"/>
                <a:ext cx="6840760" cy="461665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buFont typeface="Wingdings" panose="05000000000000000000" pitchFamily="2" charset="2"/>
                  <a:buChar char="ü"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找到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个解线性无关，则解集的秩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4296" y="201613"/>
                <a:ext cx="684076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158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35"/>
              <p:cNvSpPr txBox="1">
                <a:spLocks noChangeArrowheads="1"/>
              </p:cNvSpPr>
              <p:nvPr/>
            </p:nvSpPr>
            <p:spPr bwMode="auto">
              <a:xfrm>
                <a:off x="1183717" y="2022475"/>
                <a:ext cx="36004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同解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3717" y="2022475"/>
                <a:ext cx="3600401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40"/>
              <p:cNvSpPr txBox="1">
                <a:spLocks noChangeArrowheads="1"/>
              </p:cNvSpPr>
              <p:nvPr/>
            </p:nvSpPr>
            <p:spPr bwMode="auto">
              <a:xfrm>
                <a:off x="2983917" y="2803768"/>
                <a:ext cx="2286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3917" y="2803768"/>
                <a:ext cx="2286570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319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42"/>
          <p:cNvSpPr txBox="1">
            <a:spLocks noChangeArrowheads="1"/>
          </p:cNvSpPr>
          <p:nvPr/>
        </p:nvSpPr>
        <p:spPr bwMode="auto">
          <a:xfrm>
            <a:off x="4860032" y="2803768"/>
            <a:ext cx="2071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并且列满秩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7215188" y="1330325"/>
            <a:ext cx="19288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齐次线性方程组的基础解系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35"/>
              <p:cNvSpPr txBox="1">
                <a:spLocks noChangeArrowheads="1"/>
              </p:cNvSpPr>
              <p:nvPr/>
            </p:nvSpPr>
            <p:spPr bwMode="auto">
              <a:xfrm>
                <a:off x="1168582" y="2621955"/>
                <a:ext cx="1933331" cy="886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582" y="2621955"/>
                <a:ext cx="1933331" cy="88684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 rot="5400000">
            <a:off x="4050444" y="5737297"/>
            <a:ext cx="648073" cy="826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" name="圆角矩形标注 10">
            <a:hlinkClick r:id="rId13" action="ppaction://hlinksldjump"/>
          </p:cNvPr>
          <p:cNvSpPr/>
          <p:nvPr/>
        </p:nvSpPr>
        <p:spPr>
          <a:xfrm>
            <a:off x="5189524" y="5691611"/>
            <a:ext cx="1675261" cy="669681"/>
          </a:xfrm>
          <a:prstGeom prst="wedgeRoundRectCallout">
            <a:avLst>
              <a:gd name="adj1" fmla="val -72571"/>
              <a:gd name="adj2" fmla="val 81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rgbClr val="FF0000"/>
                </a:solidFill>
              </a:rPr>
              <a:t>列向量线性无关</a:t>
            </a:r>
            <a:endParaRPr lang="zh-CN" altLang="en-US" sz="2600" b="1" i="1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3697034" y="5375257"/>
            <a:ext cx="1376538" cy="8484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243960" y="3850147"/>
                <a:ext cx="2359171" cy="73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60" y="3850147"/>
                <a:ext cx="2359171" cy="7378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779912" y="3766874"/>
                <a:ext cx="3335977" cy="890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6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6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6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6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26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766874"/>
                <a:ext cx="3335977" cy="89037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340568" y="4025371"/>
                <a:ext cx="66819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568" y="4025371"/>
                <a:ext cx="668196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279697" y="3850682"/>
            <a:ext cx="2652022" cy="44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7" name="矩形 16"/>
          <p:cNvSpPr/>
          <p:nvPr/>
        </p:nvSpPr>
        <p:spPr>
          <a:xfrm>
            <a:off x="4279697" y="4244768"/>
            <a:ext cx="2596559" cy="44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35"/>
              <p:cNvSpPr txBox="1">
                <a:spLocks noChangeArrowheads="1"/>
              </p:cNvSpPr>
              <p:nvPr/>
            </p:nvSpPr>
            <p:spPr bwMode="auto">
              <a:xfrm>
                <a:off x="3125691" y="5425471"/>
                <a:ext cx="1933331" cy="830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5691" y="5425471"/>
                <a:ext cx="1933331" cy="83022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27584" y="3068960"/>
            <a:ext cx="7488832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     线性方程组解的性质</a:t>
            </a:r>
          </a:p>
        </p:txBody>
      </p:sp>
    </p:spTree>
    <p:extLst>
      <p:ext uri="{BB962C8B-B14F-4D97-AF65-F5344CB8AC3E}">
        <p14:creationId xmlns:p14="http://schemas.microsoft.com/office/powerpoint/2010/main" val="27643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>
            <a:grpSpLocks/>
          </p:cNvGrpSpPr>
          <p:nvPr/>
        </p:nvGrpSpPr>
        <p:grpSpPr bwMode="auto">
          <a:xfrm>
            <a:off x="809625" y="642938"/>
            <a:ext cx="4392613" cy="1006475"/>
            <a:chOff x="809601" y="1086066"/>
            <a:chExt cx="4392984" cy="1006475"/>
          </a:xfrm>
        </p:grpSpPr>
        <p:graphicFrame>
          <p:nvGraphicFramePr>
            <p:cNvPr id="10274" name="Object 15"/>
            <p:cNvGraphicFramePr>
              <a:graphicFrameLocks noChangeAspect="1"/>
            </p:cNvGraphicFramePr>
            <p:nvPr/>
          </p:nvGraphicFramePr>
          <p:xfrm>
            <a:off x="809601" y="1357298"/>
            <a:ext cx="3333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07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601" y="1357298"/>
                          <a:ext cx="333375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5" name="TextBox 30"/>
            <p:cNvSpPr txBox="1">
              <a:spLocks noChangeArrowheads="1"/>
            </p:cNvSpPr>
            <p:nvPr/>
          </p:nvSpPr>
          <p:spPr bwMode="auto">
            <a:xfrm>
              <a:off x="1071538" y="1285860"/>
              <a:ext cx="23574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Cambria" panose="02040503050406030204" pitchFamily="18" charset="0"/>
                </a:rPr>
                <a:t>的行最简形为</a:t>
              </a:r>
            </a:p>
          </p:txBody>
        </p:sp>
        <p:graphicFrame>
          <p:nvGraphicFramePr>
            <p:cNvPr id="10276" name="Object 16"/>
            <p:cNvGraphicFramePr>
              <a:graphicFrameLocks noChangeAspect="1"/>
            </p:cNvGraphicFramePr>
            <p:nvPr/>
          </p:nvGraphicFramePr>
          <p:xfrm>
            <a:off x="3257897" y="1086066"/>
            <a:ext cx="1944688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08" name="Equation" r:id="rId5" imgW="889000" imgH="457200" progId="Equation.DSMT4">
                    <p:embed/>
                  </p:oleObj>
                </mc:Choice>
                <mc:Fallback>
                  <p:oleObj name="Equation" r:id="rId5" imgW="8890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897" y="1086066"/>
                          <a:ext cx="1944688" cy="1006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9549"/>
              </p:ext>
            </p:extLst>
          </p:nvPr>
        </p:nvGraphicFramePr>
        <p:xfrm>
          <a:off x="1639564" y="1671687"/>
          <a:ext cx="15287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09" name="Equation" r:id="rId7" imgW="698197" imgH="482391" progId="Equation.DSMT4">
                  <p:embed/>
                </p:oleObj>
              </mc:Choice>
              <mc:Fallback>
                <p:oleObj name="Equation" r:id="rId7" imgW="698197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64" y="1671687"/>
                        <a:ext cx="15287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168327" y="1897112"/>
            <a:ext cx="97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满足</a:t>
            </a:r>
          </a:p>
        </p:txBody>
      </p:sp>
      <p:graphicFrame>
        <p:nvGraphicFramePr>
          <p:cNvPr id="4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03071"/>
              </p:ext>
            </p:extLst>
          </p:nvPr>
        </p:nvGraphicFramePr>
        <p:xfrm>
          <a:off x="3968427" y="1957437"/>
          <a:ext cx="11096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0" name="Equation" r:id="rId9" imgW="507780" imgH="177723" progId="Equation.DSMT4">
                  <p:embed/>
                </p:oleObj>
              </mc:Choice>
              <mc:Fallback>
                <p:oleObj name="Equation" r:id="rId9" imgW="50778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427" y="1957437"/>
                        <a:ext cx="11096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025702" y="1874887"/>
            <a:ext cx="2071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并且列满秩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4" name="Object 21"/>
          <p:cNvGraphicFramePr>
            <a:graphicFrameLocks noChangeAspect="1"/>
          </p:cNvGraphicFramePr>
          <p:nvPr/>
        </p:nvGraphicFramePr>
        <p:xfrm>
          <a:off x="5408613" y="838200"/>
          <a:ext cx="16113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1" name="Equation" r:id="rId11" imgW="736600" imgH="241300" progId="Equation.DSMT4">
                  <p:embed/>
                </p:oleObj>
              </mc:Choice>
              <mc:Fallback>
                <p:oleObj name="Equation" r:id="rId11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838200"/>
                        <a:ext cx="16113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2" name="Object 22"/>
          <p:cNvGraphicFramePr>
            <a:graphicFrameLocks noChangeAspect="1"/>
          </p:cNvGraphicFramePr>
          <p:nvPr/>
        </p:nvGraphicFramePr>
        <p:xfrm>
          <a:off x="3865563" y="2990850"/>
          <a:ext cx="3197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2" name="Equation" r:id="rId13" imgW="1459866" imgH="253890" progId="Equation.DSMT4">
                  <p:embed/>
                </p:oleObj>
              </mc:Choice>
              <mc:Fallback>
                <p:oleObj name="Equation" r:id="rId13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2990850"/>
                        <a:ext cx="3197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8"/>
          <p:cNvGrpSpPr>
            <a:grpSpLocks/>
          </p:cNvGrpSpPr>
          <p:nvPr/>
        </p:nvGrpSpPr>
        <p:grpSpPr bwMode="auto">
          <a:xfrm>
            <a:off x="803275" y="3003550"/>
            <a:ext cx="2840038" cy="523875"/>
            <a:chOff x="803268" y="4071942"/>
            <a:chExt cx="2840038" cy="523220"/>
          </a:xfrm>
        </p:grpSpPr>
        <p:graphicFrame>
          <p:nvGraphicFramePr>
            <p:cNvPr id="10266" name="Object 23"/>
            <p:cNvGraphicFramePr>
              <a:graphicFrameLocks noChangeAspect="1"/>
            </p:cNvGraphicFramePr>
            <p:nvPr/>
          </p:nvGraphicFramePr>
          <p:xfrm>
            <a:off x="803268" y="4156075"/>
            <a:ext cx="3048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13" name="Equation" r:id="rId15" imgW="139579" imgH="177646" progId="Equation.DSMT4">
                    <p:embed/>
                  </p:oleObj>
                </mc:Choice>
                <mc:Fallback>
                  <p:oleObj name="Equation" r:id="rId15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268" y="4156075"/>
                          <a:ext cx="304800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TextBox 46"/>
            <p:cNvSpPr txBox="1">
              <a:spLocks noChangeArrowheads="1"/>
            </p:cNvSpPr>
            <p:nvPr/>
          </p:nvSpPr>
          <p:spPr bwMode="auto">
            <a:xfrm>
              <a:off x="1071538" y="4071942"/>
              <a:ext cx="25717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Cambria" panose="02040503050406030204" pitchFamily="18" charset="0"/>
                </a:rPr>
                <a:t>为            的解集</a:t>
              </a:r>
            </a:p>
          </p:txBody>
        </p:sp>
        <p:graphicFrame>
          <p:nvGraphicFramePr>
            <p:cNvPr id="10268" name="Object 24"/>
            <p:cNvGraphicFramePr>
              <a:graphicFrameLocks noChangeAspect="1"/>
            </p:cNvGraphicFramePr>
            <p:nvPr/>
          </p:nvGraphicFramePr>
          <p:xfrm>
            <a:off x="1475452" y="4143380"/>
            <a:ext cx="97155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14" name="Equation" r:id="rId17" imgW="444114" imgH="177646" progId="Equation.DSMT4">
                    <p:embed/>
                  </p:oleObj>
                </mc:Choice>
                <mc:Fallback>
                  <p:oleObj name="Equation" r:id="rId17" imgW="44411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452" y="4143380"/>
                          <a:ext cx="971550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79334"/>
              </p:ext>
            </p:extLst>
          </p:nvPr>
        </p:nvGraphicFramePr>
        <p:xfrm>
          <a:off x="1093788" y="4121100"/>
          <a:ext cx="11096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5" name="Equation" r:id="rId19" imgW="507780" imgH="177723" progId="Equation.DSMT4">
                  <p:embed/>
                </p:oleObj>
              </mc:Choice>
              <mc:Fallback>
                <p:oleObj name="Equation" r:id="rId19" imgW="50778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121100"/>
                        <a:ext cx="11096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右箭头 6"/>
          <p:cNvSpPr/>
          <p:nvPr/>
        </p:nvSpPr>
        <p:spPr>
          <a:xfrm>
            <a:off x="2415860" y="410478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63688" y="4513213"/>
                <a:ext cx="252049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13213"/>
                <a:ext cx="2520497" cy="338554"/>
              </a:xfrm>
              <a:prstGeom prst="rect">
                <a:avLst/>
              </a:prstGeom>
              <a:blipFill rotWithShape="0">
                <a:blip r:embed="rId20"/>
                <a:stretch>
                  <a:fillRect l="-1932" r="-3382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673317" y="4055453"/>
                <a:ext cx="5367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317" y="4055453"/>
                <a:ext cx="5367303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右箭头 45"/>
          <p:cNvSpPr/>
          <p:nvPr/>
        </p:nvSpPr>
        <p:spPr>
          <a:xfrm>
            <a:off x="2415860" y="526165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49509" y="5260199"/>
                <a:ext cx="44916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=1,2,⋯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9" y="5260199"/>
                <a:ext cx="4491679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hlinkClick r:id="rId23" action="ppaction://hlinksldjump"/>
              </p:cNvPr>
              <p:cNvSpPr txBox="1"/>
              <p:nvPr/>
            </p:nvSpPr>
            <p:spPr>
              <a:xfrm>
                <a:off x="3023936" y="5905362"/>
                <a:ext cx="3213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36" y="5905362"/>
                <a:ext cx="3213187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1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5" grpId="0"/>
      <p:bldP spid="46" grpId="0" animBg="1"/>
      <p:bldP spid="47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>
            <a:grpSpLocks/>
          </p:cNvGrpSpPr>
          <p:nvPr/>
        </p:nvGrpSpPr>
        <p:grpSpPr bwMode="auto">
          <a:xfrm>
            <a:off x="809625" y="642938"/>
            <a:ext cx="4392613" cy="1006475"/>
            <a:chOff x="809601" y="1086066"/>
            <a:chExt cx="4392984" cy="1006475"/>
          </a:xfrm>
        </p:grpSpPr>
        <p:graphicFrame>
          <p:nvGraphicFramePr>
            <p:cNvPr id="10274" name="Object 15"/>
            <p:cNvGraphicFramePr>
              <a:graphicFrameLocks noChangeAspect="1"/>
            </p:cNvGraphicFramePr>
            <p:nvPr/>
          </p:nvGraphicFramePr>
          <p:xfrm>
            <a:off x="809601" y="1357298"/>
            <a:ext cx="3333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11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601" y="1357298"/>
                          <a:ext cx="333375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5" name="TextBox 30"/>
            <p:cNvSpPr txBox="1">
              <a:spLocks noChangeArrowheads="1"/>
            </p:cNvSpPr>
            <p:nvPr/>
          </p:nvSpPr>
          <p:spPr bwMode="auto">
            <a:xfrm>
              <a:off x="1071538" y="1285860"/>
              <a:ext cx="23574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Cambria" panose="02040503050406030204" pitchFamily="18" charset="0"/>
                </a:rPr>
                <a:t>的行最简形为</a:t>
              </a:r>
            </a:p>
          </p:txBody>
        </p:sp>
        <p:graphicFrame>
          <p:nvGraphicFramePr>
            <p:cNvPr id="10276" name="Object 16"/>
            <p:cNvGraphicFramePr>
              <a:graphicFrameLocks noChangeAspect="1"/>
            </p:cNvGraphicFramePr>
            <p:nvPr/>
          </p:nvGraphicFramePr>
          <p:xfrm>
            <a:off x="3257897" y="1086066"/>
            <a:ext cx="1944688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12" name="Equation" r:id="rId5" imgW="889000" imgH="457200" progId="Equation.DSMT4">
                    <p:embed/>
                  </p:oleObj>
                </mc:Choice>
                <mc:Fallback>
                  <p:oleObj name="Equation" r:id="rId5" imgW="8890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897" y="1086066"/>
                          <a:ext cx="1944688" cy="1006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752475" y="1500188"/>
            <a:ext cx="3176588" cy="523875"/>
            <a:chOff x="466725" y="2108749"/>
            <a:chExt cx="3176581" cy="523220"/>
          </a:xfrm>
        </p:grpSpPr>
        <p:grpSp>
          <p:nvGrpSpPr>
            <p:cNvPr id="10269" name="组合 33"/>
            <p:cNvGrpSpPr>
              <a:grpSpLocks/>
            </p:cNvGrpSpPr>
            <p:nvPr/>
          </p:nvGrpSpPr>
          <p:grpSpPr bwMode="auto">
            <a:xfrm>
              <a:off x="466725" y="2108749"/>
              <a:ext cx="2303100" cy="523220"/>
              <a:chOff x="490540" y="1272356"/>
              <a:chExt cx="2303100" cy="523220"/>
            </a:xfrm>
          </p:grpSpPr>
          <p:graphicFrame>
            <p:nvGraphicFramePr>
              <p:cNvPr id="10271" name="Object 17"/>
              <p:cNvGraphicFramePr>
                <a:graphicFrameLocks noChangeAspect="1"/>
              </p:cNvGraphicFramePr>
              <p:nvPr/>
            </p:nvGraphicFramePr>
            <p:xfrm>
              <a:off x="490540" y="1343245"/>
              <a:ext cx="971550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13" name="Equation" r:id="rId7" imgW="444114" imgH="177646" progId="Equation.DSMT4">
                      <p:embed/>
                    </p:oleObj>
                  </mc:Choice>
                  <mc:Fallback>
                    <p:oleObj name="Equation" r:id="rId7" imgW="444114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540" y="1343245"/>
                            <a:ext cx="971550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2" name="TextBox 35"/>
              <p:cNvSpPr txBox="1">
                <a:spLocks noChangeArrowheads="1"/>
              </p:cNvSpPr>
              <p:nvPr/>
            </p:nvSpPr>
            <p:spPr bwMode="auto">
              <a:xfrm>
                <a:off x="1368748" y="1272356"/>
                <a:ext cx="5715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Cambria" panose="02040503050406030204" pitchFamily="18" charset="0"/>
                  </a:rPr>
                  <a:t>与</a:t>
                </a:r>
              </a:p>
            </p:txBody>
          </p:sp>
          <p:graphicFrame>
            <p:nvGraphicFramePr>
              <p:cNvPr id="10273" name="Object 18"/>
              <p:cNvGraphicFramePr>
                <a:graphicFrameLocks noChangeAspect="1"/>
              </p:cNvGraphicFramePr>
              <p:nvPr/>
            </p:nvGraphicFramePr>
            <p:xfrm>
              <a:off x="1822090" y="1343238"/>
              <a:ext cx="971550" cy="392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14" name="Equation" r:id="rId9" imgW="444114" imgH="177646" progId="Equation.DSMT4">
                      <p:embed/>
                    </p:oleObj>
                  </mc:Choice>
                  <mc:Fallback>
                    <p:oleObj name="Equation" r:id="rId9" imgW="444114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2090" y="1343238"/>
                            <a:ext cx="971550" cy="392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70" name="TextBox 37"/>
            <p:cNvSpPr txBox="1">
              <a:spLocks noChangeArrowheads="1"/>
            </p:cNvSpPr>
            <p:nvPr/>
          </p:nvSpPr>
          <p:spPr bwMode="auto">
            <a:xfrm>
              <a:off x="2665184" y="2108749"/>
              <a:ext cx="9781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Cambria" panose="02040503050406030204" pitchFamily="18" charset="0"/>
                </a:rPr>
                <a:t>同解</a:t>
              </a:r>
            </a:p>
          </p:txBody>
        </p:sp>
      </p:grpSp>
      <p:graphicFrame>
        <p:nvGraphicFramePr>
          <p:cNvPr id="40" name="Object 19"/>
          <p:cNvGraphicFramePr>
            <a:graphicFrameLocks noChangeAspect="1"/>
          </p:cNvGraphicFramePr>
          <p:nvPr/>
        </p:nvGraphicFramePr>
        <p:xfrm>
          <a:off x="828675" y="2000250"/>
          <a:ext cx="15287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5" name="Equation" r:id="rId11" imgW="698197" imgH="482391" progId="Equation.DSMT4">
                  <p:embed/>
                </p:oleObj>
              </mc:Choice>
              <mc:Fallback>
                <p:oleObj name="Equation" r:id="rId11" imgW="698197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000250"/>
                        <a:ext cx="15287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357438" y="2225675"/>
            <a:ext cx="97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满足</a:t>
            </a:r>
          </a:p>
        </p:txBody>
      </p:sp>
      <p:graphicFrame>
        <p:nvGraphicFramePr>
          <p:cNvPr id="42" name="Object 20"/>
          <p:cNvGraphicFramePr>
            <a:graphicFrameLocks noChangeAspect="1"/>
          </p:cNvGraphicFramePr>
          <p:nvPr/>
        </p:nvGraphicFramePr>
        <p:xfrm>
          <a:off x="3157538" y="2286000"/>
          <a:ext cx="11096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6" name="Equation" r:id="rId13" imgW="507780" imgH="177723" progId="Equation.DSMT4">
                  <p:embed/>
                </p:oleObj>
              </mc:Choice>
              <mc:Fallback>
                <p:oleObj name="Equation" r:id="rId13" imgW="50778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2286000"/>
                        <a:ext cx="11096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14813" y="2203450"/>
            <a:ext cx="2071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并且列满秩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4" name="Object 21"/>
          <p:cNvGraphicFramePr>
            <a:graphicFrameLocks noChangeAspect="1"/>
          </p:cNvGraphicFramePr>
          <p:nvPr/>
        </p:nvGraphicFramePr>
        <p:xfrm>
          <a:off x="5408613" y="838200"/>
          <a:ext cx="16113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7" name="Equation" r:id="rId15" imgW="736600" imgH="241300" progId="Equation.DSMT4">
                  <p:embed/>
                </p:oleObj>
              </mc:Choice>
              <mc:Fallback>
                <p:oleObj name="Equation" r:id="rId15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838200"/>
                        <a:ext cx="16113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2" name="Object 22"/>
          <p:cNvGraphicFramePr>
            <a:graphicFrameLocks noChangeAspect="1"/>
          </p:cNvGraphicFramePr>
          <p:nvPr/>
        </p:nvGraphicFramePr>
        <p:xfrm>
          <a:off x="3865563" y="2990850"/>
          <a:ext cx="3197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8" name="Equation" r:id="rId17" imgW="1459866" imgH="253890" progId="Equation.DSMT4">
                  <p:embed/>
                </p:oleObj>
              </mc:Choice>
              <mc:Fallback>
                <p:oleObj name="Equation" r:id="rId17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2990850"/>
                        <a:ext cx="3197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8"/>
          <p:cNvGrpSpPr>
            <a:grpSpLocks/>
          </p:cNvGrpSpPr>
          <p:nvPr/>
        </p:nvGrpSpPr>
        <p:grpSpPr bwMode="auto">
          <a:xfrm>
            <a:off x="803275" y="3003550"/>
            <a:ext cx="2840038" cy="523875"/>
            <a:chOff x="803268" y="4071942"/>
            <a:chExt cx="2840038" cy="523220"/>
          </a:xfrm>
        </p:grpSpPr>
        <p:graphicFrame>
          <p:nvGraphicFramePr>
            <p:cNvPr id="10266" name="Object 23"/>
            <p:cNvGraphicFramePr>
              <a:graphicFrameLocks noChangeAspect="1"/>
            </p:cNvGraphicFramePr>
            <p:nvPr/>
          </p:nvGraphicFramePr>
          <p:xfrm>
            <a:off x="803268" y="4156075"/>
            <a:ext cx="3048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19" name="Equation" r:id="rId19" imgW="139579" imgH="177646" progId="Equation.DSMT4">
                    <p:embed/>
                  </p:oleObj>
                </mc:Choice>
                <mc:Fallback>
                  <p:oleObj name="Equation" r:id="rId19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268" y="4156075"/>
                          <a:ext cx="304800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TextBox 46"/>
            <p:cNvSpPr txBox="1">
              <a:spLocks noChangeArrowheads="1"/>
            </p:cNvSpPr>
            <p:nvPr/>
          </p:nvSpPr>
          <p:spPr bwMode="auto">
            <a:xfrm>
              <a:off x="1071538" y="4071942"/>
              <a:ext cx="25717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Cambria" panose="02040503050406030204" pitchFamily="18" charset="0"/>
                </a:rPr>
                <a:t>为            的解集</a:t>
              </a:r>
            </a:p>
          </p:txBody>
        </p:sp>
        <p:graphicFrame>
          <p:nvGraphicFramePr>
            <p:cNvPr id="10268" name="Object 24"/>
            <p:cNvGraphicFramePr>
              <a:graphicFrameLocks noChangeAspect="1"/>
            </p:cNvGraphicFramePr>
            <p:nvPr/>
          </p:nvGraphicFramePr>
          <p:xfrm>
            <a:off x="1475452" y="4143380"/>
            <a:ext cx="97155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20" name="Equation" r:id="rId21" imgW="444114" imgH="177646" progId="Equation.DSMT4">
                    <p:embed/>
                  </p:oleObj>
                </mc:Choice>
                <mc:Fallback>
                  <p:oleObj name="Equation" r:id="rId21" imgW="44411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452" y="4143380"/>
                          <a:ext cx="971550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64" name="TextBox 51"/>
              <p:cNvSpPr txBox="1">
                <a:spLocks noChangeArrowheads="1"/>
              </p:cNvSpPr>
              <p:nvPr/>
            </p:nvSpPr>
            <p:spPr bwMode="auto">
              <a:xfrm>
                <a:off x="900887" y="3918520"/>
                <a:ext cx="3626296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 的</a:t>
                </a:r>
                <a:r>
                  <a:rPr lang="zh-CN" altLang="en-US" dirty="0">
                    <a:latin typeface="Cambria" panose="02040503050406030204" pitchFamily="18" charset="0"/>
                  </a:rPr>
                  <a:t>基础解系</a:t>
                </a:r>
              </a:p>
            </p:txBody>
          </p:sp>
        </mc:Choice>
        <mc:Fallback xmlns="">
          <p:sp>
            <p:nvSpPr>
              <p:cNvPr id="10264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887" y="3918520"/>
                <a:ext cx="3626296" cy="954107"/>
              </a:xfrm>
              <a:prstGeom prst="rect">
                <a:avLst/>
              </a:prstGeom>
              <a:blipFill rotWithShape="0">
                <a:blip r:embed="rId22"/>
                <a:stretch>
                  <a:fillRect l="-3529" t="-7051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99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318"/>
              </p:ext>
            </p:extLst>
          </p:nvPr>
        </p:nvGraphicFramePr>
        <p:xfrm>
          <a:off x="7538321" y="4107387"/>
          <a:ext cx="1228061" cy="40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1" name="Equation" r:id="rId23" imgW="532937" imgH="177646" progId="Equation.DSMT4">
                  <p:embed/>
                </p:oleObj>
              </mc:Choice>
              <mc:Fallback>
                <p:oleObj name="Equation" r:id="rId23" imgW="532937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321" y="4107387"/>
                        <a:ext cx="1228061" cy="409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50" name="Object 30"/>
          <p:cNvGraphicFramePr>
            <a:graphicFrameLocks noChangeAspect="1"/>
          </p:cNvGraphicFramePr>
          <p:nvPr/>
        </p:nvGraphicFramePr>
        <p:xfrm>
          <a:off x="928688" y="4929188"/>
          <a:ext cx="39671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2" name="Equation" r:id="rId25" imgW="1815312" imgH="253890" progId="Equation.DSMT4">
                  <p:embed/>
                </p:oleObj>
              </mc:Choice>
              <mc:Fallback>
                <p:oleObj name="Equation" r:id="rId25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929188"/>
                        <a:ext cx="39671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51" name="Object 31"/>
          <p:cNvGraphicFramePr>
            <a:graphicFrameLocks noChangeAspect="1"/>
          </p:cNvGraphicFramePr>
          <p:nvPr/>
        </p:nvGraphicFramePr>
        <p:xfrm>
          <a:off x="1609725" y="5500688"/>
          <a:ext cx="2247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3" name="Equation" r:id="rId27" imgW="1028254" imgH="253890" progId="Equation.DSMT4">
                  <p:embed/>
                </p:oleObj>
              </mc:Choice>
              <mc:Fallback>
                <p:oleObj name="Equation" r:id="rId27" imgW="102825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500688"/>
                        <a:ext cx="22479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52" name="Object 32"/>
          <p:cNvGraphicFramePr>
            <a:graphicFrameLocks noChangeAspect="1"/>
          </p:cNvGraphicFramePr>
          <p:nvPr/>
        </p:nvGraphicFramePr>
        <p:xfrm>
          <a:off x="801688" y="6062663"/>
          <a:ext cx="31067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4" name="Equation" r:id="rId29" imgW="1422400" imgH="254000" progId="Equation.DSMT4">
                  <p:embed/>
                </p:oleObj>
              </mc:Choice>
              <mc:Fallback>
                <p:oleObj name="Equation" r:id="rId29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6062663"/>
                        <a:ext cx="31067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连接符 60"/>
          <p:cNvCxnSpPr/>
          <p:nvPr/>
        </p:nvCxnSpPr>
        <p:spPr>
          <a:xfrm>
            <a:off x="3786188" y="3536950"/>
            <a:ext cx="3429000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42938" y="6642100"/>
            <a:ext cx="3429000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286375" y="6091687"/>
            <a:ext cx="3429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953" name="Object 33"/>
          <p:cNvGraphicFramePr>
            <a:graphicFrameLocks noChangeAspect="1"/>
          </p:cNvGraphicFramePr>
          <p:nvPr/>
        </p:nvGraphicFramePr>
        <p:xfrm>
          <a:off x="5807075" y="5572125"/>
          <a:ext cx="2219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5" name="Equation" r:id="rId31" imgW="1015559" imgH="253890" progId="Equation.DSMT4">
                  <p:embed/>
                </p:oleObj>
              </mc:Choice>
              <mc:Fallback>
                <p:oleObj name="Equation" r:id="rId31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5572125"/>
                        <a:ext cx="22193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连接符 65"/>
          <p:cNvCxnSpPr/>
          <p:nvPr/>
        </p:nvCxnSpPr>
        <p:spPr>
          <a:xfrm>
            <a:off x="0" y="3714750"/>
            <a:ext cx="9144000" cy="1588"/>
          </a:xfrm>
          <a:prstGeom prst="line">
            <a:avLst/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2" name="TextBox 44"/>
          <p:cNvSpPr txBox="1">
            <a:spLocks noChangeArrowheads="1"/>
          </p:cNvSpPr>
          <p:nvPr/>
        </p:nvSpPr>
        <p:spPr bwMode="auto">
          <a:xfrm>
            <a:off x="7215188" y="1330325"/>
            <a:ext cx="19288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Cambria" panose="02040503050406030204" pitchFamily="18" charset="0"/>
              </a:rPr>
              <a:t>齐次线性方程组的基础解系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26056" y="4107387"/>
                <a:ext cx="28397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56" y="4107387"/>
                <a:ext cx="2839752" cy="430887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51"/>
              <p:cNvSpPr txBox="1">
                <a:spLocks noChangeArrowheads="1"/>
              </p:cNvSpPr>
              <p:nvPr/>
            </p:nvSpPr>
            <p:spPr bwMode="auto">
              <a:xfrm>
                <a:off x="978157" y="3729875"/>
                <a:ext cx="4032448" cy="4616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</a:rPr>
                  <a:t>为基础</a:t>
                </a:r>
                <a:r>
                  <a:rPr lang="zh-CN" altLang="en-US" sz="2400" dirty="0">
                    <a:latin typeface="Cambria" panose="02040503050406030204" pitchFamily="18" charset="0"/>
                  </a:rPr>
                  <a:t>解系</a:t>
                </a:r>
              </a:p>
            </p:txBody>
          </p:sp>
        </mc:Choice>
        <mc:Fallback xmlns="">
          <p:sp>
            <p:nvSpPr>
              <p:cNvPr id="34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8157" y="3729875"/>
                <a:ext cx="4032448" cy="461665"/>
              </a:xfrm>
              <a:prstGeom prst="rect">
                <a:avLst/>
              </a:prstGeom>
              <a:blipFill rotWithShape="0">
                <a:blip r:embed="rId34"/>
                <a:stretch>
                  <a:fillRect l="-1964" t="-9211" b="-3026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0"/>
              <p:cNvSpPr txBox="1">
                <a:spLocks noChangeArrowheads="1"/>
              </p:cNvSpPr>
              <p:nvPr/>
            </p:nvSpPr>
            <p:spPr bwMode="auto">
              <a:xfrm>
                <a:off x="2908072" y="4187894"/>
                <a:ext cx="4457736" cy="461665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8072" y="4187894"/>
                <a:ext cx="4457736" cy="461665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5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/>
      <p:bldP spid="4" grpId="0"/>
      <p:bldP spid="34" grpId="0" animBg="1"/>
      <p:bldP spid="34" grpId="1" animBg="1"/>
      <p:bldP spid="35" grpId="0" animBg="1"/>
      <p:bldP spid="3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334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5"/>
          <p:cNvGrpSpPr>
            <a:grpSpLocks/>
          </p:cNvGrpSpPr>
          <p:nvPr/>
        </p:nvGrpSpPr>
        <p:grpSpPr bwMode="auto">
          <a:xfrm>
            <a:off x="441325" y="857250"/>
            <a:ext cx="8202613" cy="3000375"/>
            <a:chOff x="285720" y="857232"/>
            <a:chExt cx="8202613" cy="3000397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285720" y="1271573"/>
              <a:ext cx="8202613" cy="258605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终止 14"/>
            <p:cNvSpPr/>
            <p:nvPr/>
          </p:nvSpPr>
          <p:spPr bwMode="auto">
            <a:xfrm>
              <a:off x="501620" y="857232"/>
              <a:ext cx="2447925" cy="720730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5-3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31"/>
          <p:cNvGrpSpPr>
            <a:grpSpLocks/>
          </p:cNvGrpSpPr>
          <p:nvPr/>
        </p:nvGrpSpPr>
        <p:grpSpPr bwMode="auto">
          <a:xfrm>
            <a:off x="1208088" y="1779054"/>
            <a:ext cx="6963467" cy="560387"/>
            <a:chOff x="457665" y="1779042"/>
            <a:chExt cx="6963012" cy="560387"/>
          </a:xfrm>
        </p:grpSpPr>
        <p:sp>
          <p:nvSpPr>
            <p:cNvPr id="13342" name="TextBox 7"/>
            <p:cNvSpPr txBox="1">
              <a:spLocks noChangeArrowheads="1"/>
            </p:cNvSpPr>
            <p:nvPr/>
          </p:nvSpPr>
          <p:spPr bwMode="auto">
            <a:xfrm>
              <a:off x="457665" y="1793499"/>
              <a:ext cx="68128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Cambria" panose="02040503050406030204" pitchFamily="18" charset="0"/>
                </a:rPr>
                <a:t>齐次线性方程组             的解集    的秩</a:t>
              </a:r>
              <a:endParaRPr lang="zh-CN" altLang="en-US" b="1" dirty="0">
                <a:latin typeface="Cambria" panose="02040503050406030204" pitchFamily="18" charset="0"/>
              </a:endParaRPr>
            </a:p>
          </p:txBody>
        </p:sp>
        <p:graphicFrame>
          <p:nvGraphicFramePr>
            <p:cNvPr id="13343" name="Object 2"/>
            <p:cNvGraphicFramePr>
              <a:graphicFrameLocks noChangeAspect="1"/>
            </p:cNvGraphicFramePr>
            <p:nvPr/>
          </p:nvGraphicFramePr>
          <p:xfrm>
            <a:off x="2987638" y="1853236"/>
            <a:ext cx="971547" cy="390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4" name="Equation" r:id="rId3" imgW="444114" imgH="177646" progId="Equation.DSMT4">
                    <p:embed/>
                  </p:oleObj>
                </mc:Choice>
                <mc:Fallback>
                  <p:oleObj name="Equation" r:id="rId3" imgW="444114" imgH="177646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638" y="1853236"/>
                          <a:ext cx="971547" cy="390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5052207"/>
                </p:ext>
              </p:extLst>
            </p:nvPr>
          </p:nvGraphicFramePr>
          <p:xfrm>
            <a:off x="6171314" y="1779042"/>
            <a:ext cx="1249363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5" name="Equation" r:id="rId5" imgW="571252" imgH="253890" progId="Equation.DSMT4">
                    <p:embed/>
                  </p:oleObj>
                </mc:Choice>
                <mc:Fallback>
                  <p:oleObj name="Equation" r:id="rId5" imgW="571252" imgH="25389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1314" y="1779042"/>
                          <a:ext cx="1249363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7"/>
            <p:cNvGraphicFramePr>
              <a:graphicFrameLocks noChangeAspect="1"/>
            </p:cNvGraphicFramePr>
            <p:nvPr/>
          </p:nvGraphicFramePr>
          <p:xfrm>
            <a:off x="5110141" y="1857346"/>
            <a:ext cx="304799" cy="390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6" name="Equation" r:id="rId7" imgW="139579" imgH="177646" progId="Equation.DSMT4">
                    <p:embed/>
                  </p:oleObj>
                </mc:Choice>
                <mc:Fallback>
                  <p:oleObj name="Equation" r:id="rId7" imgW="139579" imgH="17764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141" y="1857346"/>
                          <a:ext cx="304799" cy="390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32"/>
          <p:cNvGrpSpPr>
            <a:grpSpLocks/>
          </p:cNvGrpSpPr>
          <p:nvPr/>
        </p:nvGrpSpPr>
        <p:grpSpPr bwMode="auto">
          <a:xfrm>
            <a:off x="1285875" y="2286000"/>
            <a:ext cx="6821488" cy="560388"/>
            <a:chOff x="571472" y="2214554"/>
            <a:chExt cx="6821523" cy="560485"/>
          </a:xfrm>
        </p:grpSpPr>
        <p:graphicFrame>
          <p:nvGraphicFramePr>
            <p:cNvPr id="13335" name="Object 4"/>
            <p:cNvGraphicFramePr>
              <a:graphicFrameLocks noChangeAspect="1"/>
            </p:cNvGraphicFramePr>
            <p:nvPr/>
          </p:nvGraphicFramePr>
          <p:xfrm>
            <a:off x="571472" y="2285992"/>
            <a:ext cx="973134" cy="392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7" name="Equation" r:id="rId9" imgW="444114" imgH="177646" progId="Equation.DSMT4">
                    <p:embed/>
                  </p:oleObj>
                </mc:Choice>
                <mc:Fallback>
                  <p:oleObj name="Equation" r:id="rId9" imgW="444114" imgH="177646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472" y="2285992"/>
                          <a:ext cx="973134" cy="392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8"/>
            <p:cNvGraphicFramePr>
              <a:graphicFrameLocks noChangeAspect="1"/>
            </p:cNvGraphicFramePr>
            <p:nvPr/>
          </p:nvGraphicFramePr>
          <p:xfrm>
            <a:off x="6143636" y="2214554"/>
            <a:ext cx="1249359" cy="560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8" name="Equation" r:id="rId11" imgW="571252" imgH="253890" progId="Equation.DSMT4">
                    <p:embed/>
                  </p:oleObj>
                </mc:Choice>
                <mc:Fallback>
                  <p:oleObj name="Equation" r:id="rId11" imgW="571252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6" y="2214554"/>
                          <a:ext cx="1249359" cy="560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TextBox 7"/>
            <p:cNvSpPr txBox="1">
              <a:spLocks noChangeArrowheads="1"/>
            </p:cNvSpPr>
            <p:nvPr/>
          </p:nvSpPr>
          <p:spPr bwMode="auto">
            <a:xfrm>
              <a:off x="1428728" y="2214554"/>
              <a:ext cx="49292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Cambria" panose="02040503050406030204" pitchFamily="18" charset="0"/>
                </a:rPr>
                <a:t>的基础解系所含向量的个数为</a:t>
              </a:r>
              <a:endParaRPr lang="zh-CN" altLang="en-US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9" name="组合 34"/>
          <p:cNvGrpSpPr>
            <a:grpSpLocks/>
          </p:cNvGrpSpPr>
          <p:nvPr/>
        </p:nvGrpSpPr>
        <p:grpSpPr bwMode="auto">
          <a:xfrm>
            <a:off x="1187450" y="2857500"/>
            <a:ext cx="6670675" cy="523875"/>
            <a:chOff x="785786" y="3834474"/>
            <a:chExt cx="6669932" cy="523220"/>
          </a:xfrm>
        </p:grpSpPr>
        <p:graphicFrame>
          <p:nvGraphicFramePr>
            <p:cNvPr id="13331" name="Object 6"/>
            <p:cNvGraphicFramePr>
              <a:graphicFrameLocks noChangeAspect="1"/>
            </p:cNvGraphicFramePr>
            <p:nvPr/>
          </p:nvGraphicFramePr>
          <p:xfrm>
            <a:off x="1928794" y="3953780"/>
            <a:ext cx="277812" cy="308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9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3953780"/>
                          <a:ext cx="277812" cy="3080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2" name="组合 33"/>
            <p:cNvGrpSpPr>
              <a:grpSpLocks/>
            </p:cNvGrpSpPr>
            <p:nvPr/>
          </p:nvGrpSpPr>
          <p:grpSpPr bwMode="auto">
            <a:xfrm>
              <a:off x="785786" y="3834474"/>
              <a:ext cx="6669932" cy="523220"/>
              <a:chOff x="785786" y="3357562"/>
              <a:chExt cx="6669932" cy="523220"/>
            </a:xfrm>
          </p:grpSpPr>
          <p:graphicFrame>
            <p:nvGraphicFramePr>
              <p:cNvPr id="13333" name="Object 5"/>
              <p:cNvGraphicFramePr>
                <a:graphicFrameLocks noChangeAspect="1"/>
              </p:cNvGraphicFramePr>
              <p:nvPr/>
            </p:nvGraphicFramePr>
            <p:xfrm>
              <a:off x="5475980" y="3429000"/>
              <a:ext cx="333374" cy="365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60" name="Equation" r:id="rId15" imgW="152268" imgH="164957" progId="Equation.DSMT4">
                      <p:embed/>
                    </p:oleObj>
                  </mc:Choice>
                  <mc:Fallback>
                    <p:oleObj name="Equation" r:id="rId15" imgW="152268" imgH="164957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5980" y="3429000"/>
                            <a:ext cx="333374" cy="365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4" name="TextBox 7"/>
              <p:cNvSpPr txBox="1">
                <a:spLocks noChangeArrowheads="1"/>
              </p:cNvSpPr>
              <p:nvPr/>
            </p:nvSpPr>
            <p:spPr bwMode="auto">
              <a:xfrm>
                <a:off x="785786" y="3357562"/>
                <a:ext cx="66699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其中，　为未知数的个数，即　的列数．</a:t>
                </a:r>
                <a:endParaRPr lang="zh-CN" altLang="en-US" b="1" dirty="0">
                  <a:latin typeface="Cambria" panose="02040503050406030204" pitchFamily="18" charset="0"/>
                </a:endParaRPr>
              </a:p>
            </p:txBody>
          </p:sp>
        </p:grp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4" y="4364571"/>
            <a:ext cx="2384575" cy="242088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 bwMode="auto">
          <a:xfrm>
            <a:off x="36" y="4286250"/>
            <a:ext cx="9144000" cy="257175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　</a:t>
            </a:r>
          </a:p>
        </p:txBody>
      </p:sp>
      <p:pic>
        <p:nvPicPr>
          <p:cNvPr id="2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1481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0"/>
              <p:cNvSpPr txBox="1">
                <a:spLocks noChangeArrowheads="1"/>
              </p:cNvSpPr>
              <p:nvPr/>
            </p:nvSpPr>
            <p:spPr bwMode="auto">
              <a:xfrm>
                <a:off x="107504" y="5331573"/>
                <a:ext cx="968513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 smtClean="0">
                    <a:latin typeface="Cambria" panose="02040503050406030204" pitchFamily="18" charset="0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齐次</a:t>
                </a:r>
                <a:r>
                  <a:rPr lang="zh-CN" altLang="en-US" sz="2600" dirty="0">
                    <a:latin typeface="Cambria" panose="02040503050406030204" pitchFamily="18" charset="0"/>
                  </a:rPr>
                  <a:t>线性方程组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>
                    <a:latin typeface="Cambria" panose="02040503050406030204" pitchFamily="18" charset="0"/>
                  </a:rPr>
                  <a:t>基础解系</a:t>
                </a:r>
              </a:p>
            </p:txBody>
          </p:sp>
        </mc:Choice>
        <mc:Fallback xmlns="">
          <p:sp>
            <p:nvSpPr>
              <p:cNvPr id="2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331573"/>
                <a:ext cx="9685138" cy="492443"/>
              </a:xfrm>
              <a:prstGeom prst="rect">
                <a:avLst/>
              </a:prstGeom>
              <a:blipFill rotWithShape="0">
                <a:blip r:embed="rId19"/>
                <a:stretch>
                  <a:fillRect l="-1134" t="-11250" b="-3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右箭头 27"/>
          <p:cNvSpPr/>
          <p:nvPr/>
        </p:nvSpPr>
        <p:spPr>
          <a:xfrm>
            <a:off x="311150" y="6130925"/>
            <a:ext cx="1214438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0"/>
              <p:cNvSpPr txBox="1">
                <a:spLocks noChangeArrowheads="1"/>
              </p:cNvSpPr>
              <p:nvPr/>
            </p:nvSpPr>
            <p:spPr bwMode="auto">
              <a:xfrm>
                <a:off x="1488644" y="6027578"/>
                <a:ext cx="764774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>
                    <a:latin typeface="Cambria" panose="02040503050406030204" pitchFamily="18" charset="0"/>
                  </a:rPr>
                  <a:t>的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线性无关</a:t>
                </a:r>
                <a:r>
                  <a:rPr lang="zh-CN" altLang="en-US" sz="2600" dirty="0">
                    <a:latin typeface="Cambria" panose="02040503050406030204" pitchFamily="18" charset="0"/>
                  </a:rPr>
                  <a:t>解</a:t>
                </a:r>
                <a:r>
                  <a:rPr lang="zh-CN" altLang="en-US" sz="2600" dirty="0" smtClean="0">
                    <a:latin typeface="Cambria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6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6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6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6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zh-CN" altLang="en-US" sz="2600" b="1" dirty="0">
                  <a:solidFill>
                    <a:srgbClr val="FF33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644" y="6027578"/>
                <a:ext cx="7647741" cy="492443"/>
              </a:xfrm>
              <a:prstGeom prst="rect">
                <a:avLst/>
              </a:prstGeom>
              <a:blipFill rotWithShape="0">
                <a:blip r:embed="rId20"/>
                <a:stretch>
                  <a:fillRect t="-9877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6272394" y="6056140"/>
            <a:ext cx="477813" cy="467467"/>
          </a:xfrm>
          <a:prstGeom prst="ellipse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4892111" y="6482335"/>
            <a:ext cx="1428750" cy="1587"/>
          </a:xfrm>
          <a:prstGeom prst="line">
            <a:avLst/>
          </a:prstGeom>
          <a:ln w="762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15188" y="6500813"/>
            <a:ext cx="1643062" cy="1587"/>
          </a:xfrm>
          <a:prstGeom prst="line">
            <a:avLst/>
          </a:prstGeom>
          <a:ln w="76200" cmpd="sng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8" grpId="0" animBg="1"/>
      <p:bldP spid="27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>
            <a:grpSpLocks/>
          </p:cNvGrpSpPr>
          <p:nvPr/>
        </p:nvGrpSpPr>
        <p:grpSpPr bwMode="auto">
          <a:xfrm>
            <a:off x="809625" y="642938"/>
            <a:ext cx="4392613" cy="1006475"/>
            <a:chOff x="809601" y="1086066"/>
            <a:chExt cx="4392984" cy="1006475"/>
          </a:xfrm>
        </p:grpSpPr>
        <p:graphicFrame>
          <p:nvGraphicFramePr>
            <p:cNvPr id="10274" name="Object 15"/>
            <p:cNvGraphicFramePr>
              <a:graphicFrameLocks noChangeAspect="1"/>
            </p:cNvGraphicFramePr>
            <p:nvPr/>
          </p:nvGraphicFramePr>
          <p:xfrm>
            <a:off x="809601" y="1357298"/>
            <a:ext cx="333375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8" name="Equation" r:id="rId3" imgW="152268" imgH="164957" progId="Equation.DSMT4">
                    <p:embed/>
                  </p:oleObj>
                </mc:Choice>
                <mc:Fallback>
                  <p:oleObj name="Equation" r:id="rId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601" y="1357298"/>
                          <a:ext cx="333375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5" name="TextBox 30"/>
            <p:cNvSpPr txBox="1">
              <a:spLocks noChangeArrowheads="1"/>
            </p:cNvSpPr>
            <p:nvPr/>
          </p:nvSpPr>
          <p:spPr bwMode="auto">
            <a:xfrm>
              <a:off x="1071538" y="1285860"/>
              <a:ext cx="23574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Cambria" panose="02040503050406030204" pitchFamily="18" charset="0"/>
                </a:rPr>
                <a:t>的行最简形为</a:t>
              </a:r>
            </a:p>
          </p:txBody>
        </p:sp>
        <p:graphicFrame>
          <p:nvGraphicFramePr>
            <p:cNvPr id="10276" name="Object 16"/>
            <p:cNvGraphicFramePr>
              <a:graphicFrameLocks noChangeAspect="1"/>
            </p:cNvGraphicFramePr>
            <p:nvPr/>
          </p:nvGraphicFramePr>
          <p:xfrm>
            <a:off x="3257897" y="1086066"/>
            <a:ext cx="1944688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9" name="Equation" r:id="rId5" imgW="889000" imgH="457200" progId="Equation.DSMT4">
                    <p:embed/>
                  </p:oleObj>
                </mc:Choice>
                <mc:Fallback>
                  <p:oleObj name="Equation" r:id="rId5" imgW="8890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897" y="1086066"/>
                          <a:ext cx="1944688" cy="1006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84978"/>
              </p:ext>
            </p:extLst>
          </p:nvPr>
        </p:nvGraphicFramePr>
        <p:xfrm>
          <a:off x="1639564" y="1671687"/>
          <a:ext cx="15287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0" name="Equation" r:id="rId7" imgW="698197" imgH="482391" progId="Equation.DSMT4">
                  <p:embed/>
                </p:oleObj>
              </mc:Choice>
              <mc:Fallback>
                <p:oleObj name="Equation" r:id="rId7" imgW="698197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64" y="1671687"/>
                        <a:ext cx="1528763" cy="1063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168327" y="1897112"/>
            <a:ext cx="97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Cambria" panose="02040503050406030204" pitchFamily="18" charset="0"/>
              </a:rPr>
              <a:t>满足</a:t>
            </a:r>
          </a:p>
        </p:txBody>
      </p:sp>
      <p:graphicFrame>
        <p:nvGraphicFramePr>
          <p:cNvPr id="42" name="Object 20"/>
          <p:cNvGraphicFramePr>
            <a:graphicFrameLocks noChangeAspect="1"/>
          </p:cNvGraphicFramePr>
          <p:nvPr>
            <p:extLst/>
          </p:nvPr>
        </p:nvGraphicFramePr>
        <p:xfrm>
          <a:off x="3968427" y="1957437"/>
          <a:ext cx="11096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1" name="Equation" r:id="rId9" imgW="507780" imgH="177723" progId="Equation.DSMT4">
                  <p:embed/>
                </p:oleObj>
              </mc:Choice>
              <mc:Fallback>
                <p:oleObj name="Equation" r:id="rId9" imgW="50778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427" y="1957437"/>
                        <a:ext cx="11096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025702" y="1874887"/>
            <a:ext cx="2071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并且列满秩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4" name="Object 21"/>
          <p:cNvGraphicFramePr>
            <a:graphicFrameLocks noChangeAspect="1"/>
          </p:cNvGraphicFramePr>
          <p:nvPr/>
        </p:nvGraphicFramePr>
        <p:xfrm>
          <a:off x="5408613" y="838200"/>
          <a:ext cx="16113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2" name="Equation" r:id="rId11" imgW="736600" imgH="241300" progId="Equation.DSMT4">
                  <p:embed/>
                </p:oleObj>
              </mc:Choice>
              <mc:Fallback>
                <p:oleObj name="Equation" r:id="rId11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838200"/>
                        <a:ext cx="16113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41422"/>
              </p:ext>
            </p:extLst>
          </p:nvPr>
        </p:nvGraphicFramePr>
        <p:xfrm>
          <a:off x="3765031" y="2972030"/>
          <a:ext cx="3197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3" name="Equation" r:id="rId13" imgW="1459866" imgH="253890" progId="Equation.DSMT4">
                  <p:embed/>
                </p:oleObj>
              </mc:Choice>
              <mc:Fallback>
                <p:oleObj name="Equation" r:id="rId13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031" y="2972030"/>
                        <a:ext cx="3197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8"/>
          <p:cNvGrpSpPr>
            <a:grpSpLocks/>
          </p:cNvGrpSpPr>
          <p:nvPr/>
        </p:nvGrpSpPr>
        <p:grpSpPr bwMode="auto">
          <a:xfrm>
            <a:off x="803275" y="3003550"/>
            <a:ext cx="2840038" cy="523875"/>
            <a:chOff x="803268" y="4071942"/>
            <a:chExt cx="2840038" cy="523220"/>
          </a:xfrm>
        </p:grpSpPr>
        <p:graphicFrame>
          <p:nvGraphicFramePr>
            <p:cNvPr id="10266" name="Object 23"/>
            <p:cNvGraphicFramePr>
              <a:graphicFrameLocks noChangeAspect="1"/>
            </p:cNvGraphicFramePr>
            <p:nvPr/>
          </p:nvGraphicFramePr>
          <p:xfrm>
            <a:off x="803268" y="4156075"/>
            <a:ext cx="3048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4" name="Equation" r:id="rId15" imgW="139579" imgH="177646" progId="Equation.DSMT4">
                    <p:embed/>
                  </p:oleObj>
                </mc:Choice>
                <mc:Fallback>
                  <p:oleObj name="Equation" r:id="rId15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268" y="4156075"/>
                          <a:ext cx="304800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TextBox 46"/>
            <p:cNvSpPr txBox="1">
              <a:spLocks noChangeArrowheads="1"/>
            </p:cNvSpPr>
            <p:nvPr/>
          </p:nvSpPr>
          <p:spPr bwMode="auto">
            <a:xfrm>
              <a:off x="1071538" y="4071942"/>
              <a:ext cx="25717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Cambria" panose="02040503050406030204" pitchFamily="18" charset="0"/>
                </a:rPr>
                <a:t>为            的解集</a:t>
              </a:r>
            </a:p>
          </p:txBody>
        </p:sp>
        <p:graphicFrame>
          <p:nvGraphicFramePr>
            <p:cNvPr id="10268" name="Object 24"/>
            <p:cNvGraphicFramePr>
              <a:graphicFrameLocks noChangeAspect="1"/>
            </p:cNvGraphicFramePr>
            <p:nvPr/>
          </p:nvGraphicFramePr>
          <p:xfrm>
            <a:off x="1475452" y="4143380"/>
            <a:ext cx="97155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5" name="Equation" r:id="rId17" imgW="444114" imgH="177646" progId="Equation.DSMT4">
                    <p:embed/>
                  </p:oleObj>
                </mc:Choice>
                <mc:Fallback>
                  <p:oleObj name="Equation" r:id="rId17" imgW="44411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452" y="4143380"/>
                          <a:ext cx="971550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20"/>
          <p:cNvGraphicFramePr>
            <a:graphicFrameLocks noChangeAspect="1"/>
          </p:cNvGraphicFramePr>
          <p:nvPr>
            <p:extLst/>
          </p:nvPr>
        </p:nvGraphicFramePr>
        <p:xfrm>
          <a:off x="1093788" y="4121100"/>
          <a:ext cx="11096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6" name="Equation" r:id="rId19" imgW="507780" imgH="177723" progId="Equation.DSMT4">
                  <p:embed/>
                </p:oleObj>
              </mc:Choice>
              <mc:Fallback>
                <p:oleObj name="Equation" r:id="rId19" imgW="50778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121100"/>
                        <a:ext cx="11096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右箭头 6"/>
          <p:cNvSpPr/>
          <p:nvPr/>
        </p:nvSpPr>
        <p:spPr>
          <a:xfrm>
            <a:off x="2415860" y="4104781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63688" y="4513213"/>
                <a:ext cx="2520497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513213"/>
                <a:ext cx="2520497" cy="338554"/>
              </a:xfrm>
              <a:prstGeom prst="rect">
                <a:avLst/>
              </a:prstGeom>
              <a:blipFill rotWithShape="0">
                <a:blip r:embed="rId20"/>
                <a:stretch>
                  <a:fillRect l="-1932" r="-3382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673317" y="4055453"/>
                <a:ext cx="5367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317" y="4055453"/>
                <a:ext cx="5367303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右箭头 45"/>
          <p:cNvSpPr/>
          <p:nvPr/>
        </p:nvSpPr>
        <p:spPr>
          <a:xfrm>
            <a:off x="2415860" y="5261659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749509" y="5260199"/>
                <a:ext cx="44916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=1,2,⋯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9" y="5260199"/>
                <a:ext cx="4491679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hlinkClick r:id="rId23" action="ppaction://hlinksldjump"/>
              </p:cNvPr>
              <p:cNvSpPr txBox="1"/>
              <p:nvPr/>
            </p:nvSpPr>
            <p:spPr>
              <a:xfrm>
                <a:off x="3023936" y="5905362"/>
                <a:ext cx="3213187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9" name="文本框 48">
                <a:hlinkClick r:id="rId24" action="ppaction://hlinksldjump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36" y="5905362"/>
                <a:ext cx="3213187" cy="43088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214268" y="5905362"/>
            <a:ext cx="275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FF"/>
                </a:solidFill>
                <a:latin typeface="Cambria" panose="02040503050406030204" pitchFamily="18" charset="0"/>
              </a:rPr>
              <a:t>1.</a:t>
            </a:r>
            <a:r>
              <a:rPr lang="zh-CN" altLang="en-US" sz="2400" b="1" dirty="0" smtClean="0">
                <a:solidFill>
                  <a:srgbClr val="0066FF"/>
                </a:solidFill>
                <a:latin typeface="Cambria" panose="02040503050406030204" pitchFamily="18" charset="0"/>
              </a:rPr>
              <a:t>是解（子向量组）</a:t>
            </a:r>
            <a:endParaRPr lang="zh-CN" altLang="en-US" sz="2400" b="1" dirty="0">
              <a:solidFill>
                <a:srgbClr val="0066FF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22806" y="2397175"/>
            <a:ext cx="11517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2"/>
          <p:cNvSpPr txBox="1">
            <a:spLocks noChangeArrowheads="1"/>
          </p:cNvSpPr>
          <p:nvPr/>
        </p:nvSpPr>
        <p:spPr bwMode="auto">
          <a:xfrm>
            <a:off x="6866079" y="1869505"/>
            <a:ext cx="1666362" cy="48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线性无关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724128" y="3467680"/>
            <a:ext cx="1238128" cy="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789549" y="6367027"/>
            <a:ext cx="619064" cy="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2"/>
          <p:cNvSpPr txBox="1">
            <a:spLocks noChangeArrowheads="1"/>
          </p:cNvSpPr>
          <p:nvPr/>
        </p:nvSpPr>
        <p:spPr bwMode="auto">
          <a:xfrm>
            <a:off x="6237122" y="6346357"/>
            <a:ext cx="2151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33CC"/>
                </a:solidFill>
                <a:latin typeface="Cambria" panose="02040503050406030204" pitchFamily="18" charset="0"/>
              </a:rPr>
              <a:t>3.</a:t>
            </a:r>
            <a:r>
              <a:rPr lang="zh-CN" altLang="en-US" sz="2400" b="1" dirty="0" smtClean="0">
                <a:solidFill>
                  <a:srgbClr val="FF33CC"/>
                </a:solidFill>
                <a:latin typeface="Cambria" panose="02040503050406030204" pitchFamily="18" charset="0"/>
              </a:rPr>
              <a:t>个数等于秩</a:t>
            </a:r>
            <a:endParaRPr lang="zh-CN" altLang="en-US" sz="2400" b="1" dirty="0">
              <a:solidFill>
                <a:srgbClr val="FF33CC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直接箭头连接符 10"/>
          <p:cNvCxnSpPr>
            <a:endCxn id="39" idx="0"/>
          </p:cNvCxnSpPr>
          <p:nvPr/>
        </p:nvCxnSpPr>
        <p:spPr>
          <a:xfrm flipH="1">
            <a:off x="755576" y="2636912"/>
            <a:ext cx="1584176" cy="2310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9" idx="0"/>
          </p:cNvCxnSpPr>
          <p:nvPr/>
        </p:nvCxnSpPr>
        <p:spPr>
          <a:xfrm flipH="1">
            <a:off x="755576" y="4921645"/>
            <a:ext cx="1912312" cy="262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9" idx="1"/>
          </p:cNvCxnSpPr>
          <p:nvPr/>
        </p:nvCxnSpPr>
        <p:spPr>
          <a:xfrm flipH="1" flipV="1">
            <a:off x="735578" y="5438491"/>
            <a:ext cx="2288358" cy="6823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2"/>
          <p:cNvSpPr txBox="1">
            <a:spLocks noChangeArrowheads="1"/>
          </p:cNvSpPr>
          <p:nvPr/>
        </p:nvSpPr>
        <p:spPr bwMode="auto">
          <a:xfrm>
            <a:off x="52393" y="4947871"/>
            <a:ext cx="1406366" cy="48004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基础解系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 animBg="1"/>
      <p:bldP spid="23" grpId="0"/>
      <p:bldP spid="26" grpId="0"/>
      <p:bldP spid="31" grpId="0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9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358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0" name="组合 24"/>
          <p:cNvGrpSpPr>
            <a:grpSpLocks/>
          </p:cNvGrpSpPr>
          <p:nvPr/>
        </p:nvGrpSpPr>
        <p:grpSpPr bwMode="auto">
          <a:xfrm>
            <a:off x="611188" y="785813"/>
            <a:ext cx="7777162" cy="1474787"/>
            <a:chOff x="611560" y="1084536"/>
            <a:chExt cx="7776864" cy="1475533"/>
          </a:xfrm>
        </p:grpSpPr>
        <p:grpSp>
          <p:nvGrpSpPr>
            <p:cNvPr id="14352" name="组合 5"/>
            <p:cNvGrpSpPr>
              <a:grpSpLocks/>
            </p:cNvGrpSpPr>
            <p:nvPr/>
          </p:nvGrpSpPr>
          <p:grpSpPr bwMode="auto">
            <a:xfrm>
              <a:off x="611560" y="1084536"/>
              <a:ext cx="7776864" cy="1428260"/>
              <a:chOff x="827584" y="1628800"/>
              <a:chExt cx="7776864" cy="1428260"/>
            </a:xfrm>
          </p:grpSpPr>
          <p:sp>
            <p:nvSpPr>
              <p:cNvPr id="7" name="上凸带形 6"/>
              <p:cNvSpPr/>
              <p:nvPr/>
            </p:nvSpPr>
            <p:spPr>
              <a:xfrm>
                <a:off x="827584" y="1628800"/>
                <a:ext cx="2663723" cy="648028"/>
              </a:xfrm>
              <a:prstGeom prst="ribbon2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rgbClr val="FFFF00"/>
                    </a:solidFill>
                    <a:latin typeface="+mn-ea"/>
                  </a:rPr>
                  <a:t>例</a:t>
                </a:r>
                <a:r>
                  <a:rPr lang="en-US" altLang="zh-CN" sz="2800" b="1" dirty="0" smtClean="0">
                    <a:solidFill>
                      <a:srgbClr val="FFFF00"/>
                    </a:solidFill>
                    <a:latin typeface="+mn-ea"/>
                  </a:rPr>
                  <a:t>5</a:t>
                </a:r>
                <a:r>
                  <a:rPr lang="en-US" altLang="zh-CN" sz="2800" b="1" dirty="0" smtClean="0">
                    <a:solidFill>
                      <a:srgbClr val="FFFF00"/>
                    </a:solidFill>
                  </a:rPr>
                  <a:t>-2</a:t>
                </a:r>
                <a:endParaRPr lang="zh-CN" altLang="en-US" sz="28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4356" name="TextBox 9"/>
              <p:cNvSpPr txBox="1">
                <a:spLocks noChangeArrowheads="1"/>
              </p:cNvSpPr>
              <p:nvPr/>
            </p:nvSpPr>
            <p:spPr bwMode="auto">
              <a:xfrm>
                <a:off x="1187624" y="2533840"/>
                <a:ext cx="74168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 设　为　　型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实矩阵</a:t>
                </a:r>
                <a:r>
                  <a:rPr lang="zh-CN" altLang="en-US" dirty="0">
                    <a:latin typeface="Cambria" panose="02040503050406030204" pitchFamily="18" charset="0"/>
                  </a:rPr>
                  <a:t>，证明：</a:t>
                </a:r>
              </a:p>
            </p:txBody>
          </p:sp>
          <p:graphicFrame>
            <p:nvGraphicFramePr>
              <p:cNvPr id="14357" name="Object 3"/>
              <p:cNvGraphicFramePr>
                <a:graphicFrameLocks noChangeAspect="1"/>
              </p:cNvGraphicFramePr>
              <p:nvPr/>
            </p:nvGraphicFramePr>
            <p:xfrm>
              <a:off x="1716190" y="2615942"/>
              <a:ext cx="323850" cy="352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37" name="Equation" r:id="rId5" imgW="152268" imgH="164957" progId="Equation.DSMT4">
                      <p:embed/>
                    </p:oleObj>
                  </mc:Choice>
                  <mc:Fallback>
                    <p:oleObj name="Equation" r:id="rId5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6190" y="2615942"/>
                            <a:ext cx="323850" cy="352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3" name="Object 6"/>
            <p:cNvGraphicFramePr>
              <a:graphicFrameLocks noChangeAspect="1"/>
            </p:cNvGraphicFramePr>
            <p:nvPr/>
          </p:nvGraphicFramePr>
          <p:xfrm>
            <a:off x="2173276" y="2143116"/>
            <a:ext cx="7556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8" name="Equation" r:id="rId7" imgW="355446" imgH="139639" progId="Equation.DSMT4">
                    <p:embed/>
                  </p:oleObj>
                </mc:Choice>
                <mc:Fallback>
                  <p:oleObj name="Equation" r:id="rId7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276" y="2143116"/>
                          <a:ext cx="755650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7"/>
            <p:cNvGraphicFramePr>
              <a:graphicFrameLocks noChangeAspect="1"/>
            </p:cNvGraphicFramePr>
            <p:nvPr/>
          </p:nvGraphicFramePr>
          <p:xfrm>
            <a:off x="5627710" y="1963169"/>
            <a:ext cx="21590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9" name="Equation" r:id="rId9" imgW="1016000" imgH="279400" progId="Equation.DSMT4">
                    <p:embed/>
                  </p:oleObj>
                </mc:Choice>
                <mc:Fallback>
                  <p:oleObj name="Equation" r:id="rId9" imgW="10160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7710" y="1963169"/>
                          <a:ext cx="2159000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8" name="直接连接符 27"/>
          <p:cNvCxnSpPr/>
          <p:nvPr/>
        </p:nvCxnSpPr>
        <p:spPr>
          <a:xfrm>
            <a:off x="0" y="2357438"/>
            <a:ext cx="9144000" cy="1587"/>
          </a:xfrm>
          <a:prstGeom prst="line">
            <a:avLst/>
          </a:prstGeom>
          <a:ln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9"/>
              <p:cNvSpPr txBox="1">
                <a:spLocks noChangeArrowheads="1"/>
              </p:cNvSpPr>
              <p:nvPr/>
            </p:nvSpPr>
            <p:spPr bwMode="auto">
              <a:xfrm>
                <a:off x="1115616" y="3199226"/>
                <a:ext cx="59766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对任给矩阵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" panose="02040503050406030204" pitchFamily="18" charset="0"/>
                  </a:rPr>
                  <a:t>,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可得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199226"/>
                <a:ext cx="5976664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2041" t="-1627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935633" y="3953250"/>
                <a:ext cx="3471267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633" y="3953250"/>
                <a:ext cx="3471267" cy="5786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9"/>
              <p:cNvSpPr txBox="1">
                <a:spLocks noChangeArrowheads="1"/>
              </p:cNvSpPr>
              <p:nvPr/>
            </p:nvSpPr>
            <p:spPr bwMode="auto">
              <a:xfrm>
                <a:off x="1083287" y="4874795"/>
                <a:ext cx="7272734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结论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推广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3287" y="4874795"/>
                <a:ext cx="7272734" cy="578685"/>
              </a:xfrm>
              <a:prstGeom prst="rect">
                <a:avLst/>
              </a:prstGeom>
              <a:blipFill rotWithShape="0">
                <a:blip r:embed="rId13"/>
                <a:stretch>
                  <a:fillRect l="-1760" t="-5263" b="-2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3825161" y="3980982"/>
                <a:ext cx="158417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5161" y="3980982"/>
                <a:ext cx="158417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>
                <a:off x="4860032" y="3994849"/>
                <a:ext cx="316924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994849"/>
                <a:ext cx="3169244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3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9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358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0" name="组合 24"/>
          <p:cNvGrpSpPr>
            <a:grpSpLocks/>
          </p:cNvGrpSpPr>
          <p:nvPr/>
        </p:nvGrpSpPr>
        <p:grpSpPr bwMode="auto">
          <a:xfrm>
            <a:off x="611188" y="785813"/>
            <a:ext cx="7777162" cy="1474787"/>
            <a:chOff x="611560" y="1084536"/>
            <a:chExt cx="7776864" cy="1475533"/>
          </a:xfrm>
        </p:grpSpPr>
        <p:grpSp>
          <p:nvGrpSpPr>
            <p:cNvPr id="14352" name="组合 5"/>
            <p:cNvGrpSpPr>
              <a:grpSpLocks/>
            </p:cNvGrpSpPr>
            <p:nvPr/>
          </p:nvGrpSpPr>
          <p:grpSpPr bwMode="auto">
            <a:xfrm>
              <a:off x="611560" y="1084536"/>
              <a:ext cx="7776864" cy="1428260"/>
              <a:chOff x="827584" y="1628800"/>
              <a:chExt cx="7776864" cy="1428260"/>
            </a:xfrm>
          </p:grpSpPr>
          <p:sp>
            <p:nvSpPr>
              <p:cNvPr id="7" name="上凸带形 6"/>
              <p:cNvSpPr/>
              <p:nvPr/>
            </p:nvSpPr>
            <p:spPr>
              <a:xfrm>
                <a:off x="827584" y="1628800"/>
                <a:ext cx="2663723" cy="648028"/>
              </a:xfrm>
              <a:prstGeom prst="ribbon2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rgbClr val="FFFF00"/>
                    </a:solidFill>
                    <a:latin typeface="+mn-ea"/>
                  </a:rPr>
                  <a:t>例</a:t>
                </a:r>
                <a:r>
                  <a:rPr lang="en-US" altLang="zh-CN" sz="2800" b="1" dirty="0" smtClean="0">
                    <a:solidFill>
                      <a:srgbClr val="FFFF00"/>
                    </a:solidFill>
                    <a:latin typeface="+mn-ea"/>
                  </a:rPr>
                  <a:t>5</a:t>
                </a:r>
                <a:r>
                  <a:rPr lang="en-US" altLang="zh-CN" sz="2800" b="1" dirty="0" smtClean="0">
                    <a:solidFill>
                      <a:srgbClr val="FFFF00"/>
                    </a:solidFill>
                  </a:rPr>
                  <a:t>-2</a:t>
                </a:r>
                <a:endParaRPr lang="zh-CN" altLang="en-US" sz="28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4356" name="TextBox 9"/>
              <p:cNvSpPr txBox="1">
                <a:spLocks noChangeArrowheads="1"/>
              </p:cNvSpPr>
              <p:nvPr/>
            </p:nvSpPr>
            <p:spPr bwMode="auto">
              <a:xfrm>
                <a:off x="1187624" y="2533840"/>
                <a:ext cx="74168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Cambria" panose="02040503050406030204" pitchFamily="18" charset="0"/>
                  </a:rPr>
                  <a:t> 设　为　　型</a:t>
                </a:r>
                <a:r>
                  <a:rPr lang="zh-CN" altLang="en-US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实矩阵</a:t>
                </a:r>
                <a:r>
                  <a:rPr lang="zh-CN" altLang="en-US">
                    <a:latin typeface="Cambria" panose="02040503050406030204" pitchFamily="18" charset="0"/>
                  </a:rPr>
                  <a:t>，证明：</a:t>
                </a:r>
              </a:p>
            </p:txBody>
          </p:sp>
          <p:graphicFrame>
            <p:nvGraphicFramePr>
              <p:cNvPr id="14357" name="Object 3"/>
              <p:cNvGraphicFramePr>
                <a:graphicFrameLocks noChangeAspect="1"/>
              </p:cNvGraphicFramePr>
              <p:nvPr/>
            </p:nvGraphicFramePr>
            <p:xfrm>
              <a:off x="1716190" y="2615942"/>
              <a:ext cx="323850" cy="352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901" name="Equation" r:id="rId5" imgW="152268" imgH="164957" progId="Equation.DSMT4">
                      <p:embed/>
                    </p:oleObj>
                  </mc:Choice>
                  <mc:Fallback>
                    <p:oleObj name="Equation" r:id="rId5" imgW="152268" imgH="164957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6190" y="2615942"/>
                            <a:ext cx="323850" cy="352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3" name="Object 6"/>
            <p:cNvGraphicFramePr>
              <a:graphicFrameLocks noChangeAspect="1"/>
            </p:cNvGraphicFramePr>
            <p:nvPr/>
          </p:nvGraphicFramePr>
          <p:xfrm>
            <a:off x="2173276" y="2143116"/>
            <a:ext cx="755650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02" name="Equation" r:id="rId7" imgW="355446" imgH="139639" progId="Equation.DSMT4">
                    <p:embed/>
                  </p:oleObj>
                </mc:Choice>
                <mc:Fallback>
                  <p:oleObj name="Equation" r:id="rId7" imgW="355446" imgH="13963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276" y="2143116"/>
                          <a:ext cx="755650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7"/>
            <p:cNvGraphicFramePr>
              <a:graphicFrameLocks noChangeAspect="1"/>
            </p:cNvGraphicFramePr>
            <p:nvPr/>
          </p:nvGraphicFramePr>
          <p:xfrm>
            <a:off x="5627710" y="1963169"/>
            <a:ext cx="21590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03" name="Equation" r:id="rId9" imgW="1016000" imgH="279400" progId="Equation.DSMT4">
                    <p:embed/>
                  </p:oleObj>
                </mc:Choice>
                <mc:Fallback>
                  <p:oleObj name="Equation" r:id="rId9" imgW="1016000" imgH="279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7710" y="1963169"/>
                          <a:ext cx="2159000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8" name="直接连接符 27"/>
          <p:cNvCxnSpPr/>
          <p:nvPr/>
        </p:nvCxnSpPr>
        <p:spPr>
          <a:xfrm>
            <a:off x="0" y="2357438"/>
            <a:ext cx="9144000" cy="1587"/>
          </a:xfrm>
          <a:prstGeom prst="line">
            <a:avLst/>
          </a:prstGeom>
          <a:ln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4"/>
          <p:cNvGraphicFramePr>
            <a:graphicFrameLocks noChangeAspect="1"/>
          </p:cNvGraphicFramePr>
          <p:nvPr/>
        </p:nvGraphicFramePr>
        <p:xfrm>
          <a:off x="900113" y="3644900"/>
          <a:ext cx="9715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4" name="Equation" r:id="rId11" imgW="457002" imgH="177723" progId="Equation.DSMT4">
                  <p:embed/>
                </p:oleObj>
              </mc:Choice>
              <mc:Fallback>
                <p:oleObj name="Equation" r:id="rId11" imgW="457002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9715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020888" y="3822700"/>
            <a:ext cx="928687" cy="1588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2957513" y="3614738"/>
          <a:ext cx="1349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5" name="Equation" r:id="rId13" imgW="634725" imgH="203112" progId="Equation.DSMT4">
                  <p:embed/>
                </p:oleObj>
              </mc:Choice>
              <mc:Fallback>
                <p:oleObj name="Equation" r:id="rId13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614738"/>
                        <a:ext cx="13493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/>
        </p:nvGraphicFramePr>
        <p:xfrm>
          <a:off x="819150" y="4465638"/>
          <a:ext cx="13223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6" name="Equation" r:id="rId15" imgW="622030" imgH="203112" progId="Equation.DSMT4">
                  <p:embed/>
                </p:oleObj>
              </mc:Choice>
              <mc:Fallback>
                <p:oleObj name="Equation" r:id="rId15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465638"/>
                        <a:ext cx="13223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2173288" y="4705350"/>
            <a:ext cx="928687" cy="1588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3143250" y="4465638"/>
          <a:ext cx="15922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7" name="Equation" r:id="rId17" imgW="748975" imgH="203112" progId="Equation.DSMT4">
                  <p:embed/>
                </p:oleObj>
              </mc:Choice>
              <mc:Fallback>
                <p:oleObj name="Equation" r:id="rId17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465638"/>
                        <a:ext cx="15922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4816475" y="4705350"/>
            <a:ext cx="928688" cy="1588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8"/>
          <p:cNvGraphicFramePr>
            <a:graphicFrameLocks noChangeAspect="1"/>
          </p:cNvGraphicFramePr>
          <p:nvPr/>
        </p:nvGraphicFramePr>
        <p:xfrm>
          <a:off x="5754688" y="4384675"/>
          <a:ext cx="17811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8" name="Equation" r:id="rId19" imgW="838200" imgH="279400" progId="Equation.DSMT4">
                  <p:embed/>
                </p:oleObj>
              </mc:Choice>
              <mc:Fallback>
                <p:oleObj name="Equation" r:id="rId19" imgW="83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4384675"/>
                        <a:ext cx="17811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4806950" y="5394325"/>
            <a:ext cx="928688" cy="1588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19"/>
          <p:cNvGraphicFramePr>
            <a:graphicFrameLocks noChangeAspect="1"/>
          </p:cNvGraphicFramePr>
          <p:nvPr/>
        </p:nvGraphicFramePr>
        <p:xfrm>
          <a:off x="5807075" y="5218113"/>
          <a:ext cx="94456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9" name="Equation" r:id="rId21" imgW="444114" imgH="177646" progId="Equation.DSMT4">
                  <p:embed/>
                </p:oleObj>
              </mc:Choice>
              <mc:Fallback>
                <p:oleObj name="Equation" r:id="rId21" imgW="444114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5218113"/>
                        <a:ext cx="94456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24"/>
              <p:cNvSpPr txBox="1">
                <a:spLocks noChangeArrowheads="1"/>
              </p:cNvSpPr>
              <p:nvPr/>
            </p:nvSpPr>
            <p:spPr bwMode="auto">
              <a:xfrm>
                <a:off x="827088" y="2781301"/>
                <a:ext cx="661463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根据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定理</a:t>
                </a:r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5-3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，只需证明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同解</a:t>
                </a:r>
              </a:p>
            </p:txBody>
          </p:sp>
        </mc:Choice>
        <mc:Fallback>
          <p:sp>
            <p:nvSpPr>
              <p:cNvPr id="43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2781301"/>
                <a:ext cx="6614631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1475" t="-13158" r="-46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Object 19"/>
          <p:cNvGraphicFramePr>
            <a:graphicFrameLocks noChangeAspect="1"/>
          </p:cNvGraphicFramePr>
          <p:nvPr/>
        </p:nvGraphicFramePr>
        <p:xfrm>
          <a:off x="2005013" y="5514975"/>
          <a:ext cx="20780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10" name="Equation" r:id="rId24" imgW="977900" imgH="431800" progId="Equation.DSMT4">
                  <p:embed/>
                </p:oleObj>
              </mc:Choice>
              <mc:Fallback>
                <p:oleObj name="Equation" r:id="rId24" imgW="977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514975"/>
                        <a:ext cx="207803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右箭头 45"/>
          <p:cNvSpPr/>
          <p:nvPr/>
        </p:nvSpPr>
        <p:spPr>
          <a:xfrm>
            <a:off x="4143375" y="5929313"/>
            <a:ext cx="977900" cy="1428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7" name="Object 19"/>
          <p:cNvGraphicFramePr>
            <a:graphicFrameLocks noChangeAspect="1"/>
          </p:cNvGraphicFramePr>
          <p:nvPr/>
        </p:nvGraphicFramePr>
        <p:xfrm>
          <a:off x="5143500" y="5715000"/>
          <a:ext cx="24558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11" name="Equation" r:id="rId26" imgW="1155700" imgH="228600" progId="Equation.DSMT4">
                  <p:embed/>
                </p:oleObj>
              </mc:Choice>
              <mc:Fallback>
                <p:oleObj name="Equation" r:id="rId26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715000"/>
                        <a:ext cx="24558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15657" y="2665723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5-2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353209" y="3496656"/>
                <a:ext cx="34765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09" y="3496656"/>
                <a:ext cx="347650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23857" y="1489352"/>
                <a:ext cx="8308493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方程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组：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j-ea"/>
                          </a:rPr>
                          <m:t>T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总是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有解，其中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+mj-ea"/>
                          </a:rPr>
                          <m:t>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+mj-ea"/>
                          </a:rPr>
                          <m:t>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7" y="1489352"/>
                <a:ext cx="8308493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2276" t="-2096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318168" y="2235449"/>
                <a:ext cx="328666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68" y="2235449"/>
                <a:ext cx="3286669" cy="4168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45280" y="2223264"/>
                <a:ext cx="2219776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0" y="2223264"/>
                <a:ext cx="2219776" cy="4168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234110" y="4084203"/>
                <a:ext cx="5065672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10" y="4084203"/>
                <a:ext cx="5065672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3386449" y="4864317"/>
            <a:ext cx="1196488" cy="505681"/>
            <a:chOff x="4033794" y="3151176"/>
            <a:chExt cx="1196488" cy="505681"/>
          </a:xfrm>
        </p:grpSpPr>
        <p:sp>
          <p:nvSpPr>
            <p:cNvPr id="32" name="下箭头 31"/>
            <p:cNvSpPr/>
            <p:nvPr/>
          </p:nvSpPr>
          <p:spPr>
            <a:xfrm>
              <a:off x="4033794" y="3151176"/>
              <a:ext cx="288032" cy="5056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47320" y="3219350"/>
              <a:ext cx="982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5-2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483768" y="5394496"/>
                <a:ext cx="320318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T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𝐴𝑥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总是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Cambria Math" panose="02040503050406030204" pitchFamily="18" charset="0"/>
                          <a:ea typeface="+mj-ea"/>
                        </a:rPr>
                        <m:t>有解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394496"/>
                <a:ext cx="3203185" cy="468205"/>
              </a:xfrm>
              <a:prstGeom prst="rect">
                <a:avLst/>
              </a:prstGeom>
              <a:blipFill rotWithShape="0">
                <a:blip r:embed="rId8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rot="10800000">
            <a:off x="1763688" y="2843691"/>
            <a:ext cx="1439747" cy="505681"/>
            <a:chOff x="3995936" y="3128775"/>
            <a:chExt cx="1439747" cy="505681"/>
          </a:xfrm>
        </p:grpSpPr>
        <p:sp>
          <p:nvSpPr>
            <p:cNvPr id="45" name="下箭头 44"/>
            <p:cNvSpPr/>
            <p:nvPr/>
          </p:nvSpPr>
          <p:spPr>
            <a:xfrm>
              <a:off x="3995936" y="3128775"/>
              <a:ext cx="288032" cy="5056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rot="10800000">
              <a:off x="4452722" y="3151176"/>
              <a:ext cx="982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4-6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228184" y="2223264"/>
                <a:ext cx="16874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223264"/>
                <a:ext cx="168747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340064" y="1942616"/>
            <a:ext cx="936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5-1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33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17" grpId="0"/>
      <p:bldP spid="30" grpId="0"/>
      <p:bldP spid="34" grpId="0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11560" y="2929040"/>
                <a:ext cx="3476502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令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𝛼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𝛽</m:t>
                          </m:r>
                        </m:e>
                      </m:d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则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29040"/>
                <a:ext cx="3476502" cy="8218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45511" y="1450578"/>
                <a:ext cx="8908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三元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无关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伴随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秩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         )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11" y="1450578"/>
                <a:ext cx="89087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22" t="-24590" r="-143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04649" y="2277951"/>
                <a:ext cx="1773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49" y="2277951"/>
                <a:ext cx="177324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18" t="-1667" r="-343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489357" y="4549188"/>
                <a:ext cx="3197410" cy="453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57" y="4549188"/>
                <a:ext cx="3197410" cy="4533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558838" y="3885643"/>
                <a:ext cx="5065672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⇒2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38" y="3885643"/>
                <a:ext cx="5065672" cy="416845"/>
              </a:xfrm>
              <a:prstGeom prst="rect">
                <a:avLst/>
              </a:prstGeom>
              <a:blipFill rotWithShape="0">
                <a:blip r:embed="rId7"/>
                <a:stretch>
                  <a:fillRect t="-17391" b="-36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934216" y="2039735"/>
                <a:ext cx="3393162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216" y="2039735"/>
                <a:ext cx="3393162" cy="8218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309246" y="5589240"/>
                <a:ext cx="2264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习题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𝟏𝟎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题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j-ea"/>
                  </a:rPr>
                  <a:t>结论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46" y="5589240"/>
                <a:ext cx="226461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13" t="-26667" r="-3774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551497" y="5457483"/>
                <a:ext cx="2740237" cy="88428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    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97" y="5457483"/>
                <a:ext cx="2740237" cy="8842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 flipV="1">
            <a:off x="2878458" y="1797821"/>
            <a:ext cx="1693578" cy="214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3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17" grpId="0"/>
      <p:bldP spid="30" grpId="0"/>
      <p:bldP spid="48" grpId="0"/>
      <p:bldP spid="26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407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0" y="857250"/>
            <a:ext cx="8388350" cy="2071688"/>
            <a:chOff x="-32" y="3422666"/>
            <a:chExt cx="8388456" cy="2071702"/>
          </a:xfrm>
        </p:grpSpPr>
        <p:grpSp>
          <p:nvGrpSpPr>
            <p:cNvPr id="16400" name="组合 5"/>
            <p:cNvGrpSpPr>
              <a:grpSpLocks/>
            </p:cNvGrpSpPr>
            <p:nvPr/>
          </p:nvGrpSpPr>
          <p:grpSpPr bwMode="auto">
            <a:xfrm>
              <a:off x="-32" y="3422666"/>
              <a:ext cx="8388456" cy="2071702"/>
              <a:chOff x="215992" y="1628800"/>
              <a:chExt cx="8388456" cy="2071702"/>
            </a:xfrm>
          </p:grpSpPr>
          <p:sp>
            <p:nvSpPr>
              <p:cNvPr id="17" name="上凸带形 16"/>
              <p:cNvSpPr/>
              <p:nvPr/>
            </p:nvSpPr>
            <p:spPr>
              <a:xfrm>
                <a:off x="215992" y="1628800"/>
                <a:ext cx="2663859" cy="647704"/>
              </a:xfrm>
              <a:prstGeom prst="ribbon2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rgbClr val="FFFF00"/>
                    </a:solidFill>
                    <a:latin typeface="+mn-ea"/>
                  </a:rPr>
                  <a:t>例</a:t>
                </a:r>
                <a:r>
                  <a:rPr lang="en-US" altLang="zh-CN" sz="2800" b="1" dirty="0" smtClean="0">
                    <a:solidFill>
                      <a:srgbClr val="FFFF00"/>
                    </a:solidFill>
                    <a:latin typeface="+mn-ea"/>
                  </a:rPr>
                  <a:t>5-3</a:t>
                </a:r>
                <a:endParaRPr lang="zh-CN" altLang="en-US" sz="2800" b="1" dirty="0">
                  <a:solidFill>
                    <a:srgbClr val="FFFF00"/>
                  </a:solidFill>
                  <a:latin typeface="+mn-ea"/>
                </a:endParaRPr>
              </a:p>
            </p:txBody>
          </p:sp>
          <p:sp>
            <p:nvSpPr>
              <p:cNvPr id="16405" name="TextBox 17"/>
              <p:cNvSpPr txBox="1">
                <a:spLocks noChangeArrowheads="1"/>
              </p:cNvSpPr>
              <p:nvPr/>
            </p:nvSpPr>
            <p:spPr bwMode="auto">
              <a:xfrm>
                <a:off x="1187624" y="2315507"/>
                <a:ext cx="7416824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 设　　　为齐次线性方程组　　　的基础解系，证明：　　　　　　　　　　　　　也是</a:t>
                </a:r>
                <a:endParaRPr lang="en-US" altLang="zh-CN" dirty="0"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　　　的基础解系．　</a:t>
                </a:r>
                <a:endParaRPr lang="en-US" altLang="zh-CN" dirty="0">
                  <a:latin typeface="Cambria" panose="02040503050406030204" pitchFamily="18" charset="0"/>
                </a:endParaRPr>
              </a:p>
            </p:txBody>
          </p:sp>
          <p:graphicFrame>
            <p:nvGraphicFramePr>
              <p:cNvPr id="16406" name="Object 3"/>
              <p:cNvGraphicFramePr>
                <a:graphicFrameLocks noChangeAspect="1"/>
              </p:cNvGraphicFramePr>
              <p:nvPr/>
            </p:nvGraphicFramePr>
            <p:xfrm>
              <a:off x="1735248" y="2335905"/>
              <a:ext cx="1052512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24" name="Equation" r:id="rId5" imgW="495085" imgH="228501" progId="Equation.DSMT4">
                      <p:embed/>
                    </p:oleObj>
                  </mc:Choice>
                  <mc:Fallback>
                    <p:oleObj name="Equation" r:id="rId5" imgW="495085" imgH="228501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5248" y="2335905"/>
                            <a:ext cx="1052512" cy="488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1" name="Object 6"/>
            <p:cNvGraphicFramePr>
              <a:graphicFrameLocks noChangeAspect="1"/>
            </p:cNvGraphicFramePr>
            <p:nvPr/>
          </p:nvGraphicFramePr>
          <p:xfrm>
            <a:off x="5429256" y="4177747"/>
            <a:ext cx="94456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5" name="Equation" r:id="rId7" imgW="444114" imgH="177646" progId="Equation.DSMT4">
                    <p:embed/>
                  </p:oleObj>
                </mc:Choice>
                <mc:Fallback>
                  <p:oleObj name="Equation" r:id="rId7" imgW="444114" imgH="1776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4177747"/>
                          <a:ext cx="94456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7"/>
            <p:cNvGraphicFramePr>
              <a:graphicFrameLocks noChangeAspect="1"/>
            </p:cNvGraphicFramePr>
            <p:nvPr/>
          </p:nvGraphicFramePr>
          <p:xfrm>
            <a:off x="2109802" y="4572355"/>
            <a:ext cx="45339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6" name="Equation" r:id="rId9" imgW="2133600" imgH="228600" progId="Equation.DSMT4">
                    <p:embed/>
                  </p:oleObj>
                </mc:Choice>
                <mc:Fallback>
                  <p:oleObj name="Equation" r:id="rId9" imgW="21336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802" y="4572355"/>
                          <a:ext cx="4533900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8"/>
            <p:cNvGraphicFramePr>
              <a:graphicFrameLocks noChangeAspect="1"/>
            </p:cNvGraphicFramePr>
            <p:nvPr/>
          </p:nvGraphicFramePr>
          <p:xfrm>
            <a:off x="7441877" y="4609079"/>
            <a:ext cx="94456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7" name="Equation" r:id="rId11" imgW="444114" imgH="177646" progId="Equation.DSMT4">
                    <p:embed/>
                  </p:oleObj>
                </mc:Choice>
                <mc:Fallback>
                  <p:oleObj name="Equation" r:id="rId11" imgW="444114" imgH="17764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1877" y="4609079"/>
                          <a:ext cx="94456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2" name="直接连接符 41"/>
          <p:cNvCxnSpPr/>
          <p:nvPr/>
        </p:nvCxnSpPr>
        <p:spPr>
          <a:xfrm>
            <a:off x="0" y="3071813"/>
            <a:ext cx="9144000" cy="1587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30"/>
          <p:cNvGrpSpPr>
            <a:grpSpLocks/>
          </p:cNvGrpSpPr>
          <p:nvPr/>
        </p:nvGrpSpPr>
        <p:grpSpPr bwMode="auto">
          <a:xfrm>
            <a:off x="1214438" y="3270250"/>
            <a:ext cx="5440362" cy="523875"/>
            <a:chOff x="1000100" y="3429000"/>
            <a:chExt cx="5441132" cy="522566"/>
          </a:xfrm>
        </p:grpSpPr>
        <p:graphicFrame>
          <p:nvGraphicFramePr>
            <p:cNvPr id="44" name="Object 9"/>
            <p:cNvGraphicFramePr>
              <a:graphicFrameLocks noChangeAspect="1"/>
            </p:cNvGraphicFramePr>
            <p:nvPr/>
          </p:nvGraphicFramePr>
          <p:xfrm>
            <a:off x="1000100" y="3429000"/>
            <a:ext cx="1106488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8" name="Equation" r:id="rId12" imgW="520700" imgH="228600" progId="Equation.DSMT4">
                    <p:embed/>
                  </p:oleObj>
                </mc:Choice>
                <mc:Fallback>
                  <p:oleObj name="Equation" r:id="rId12" imgW="520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3429000"/>
                          <a:ext cx="1106488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29"/>
            <p:cNvSpPr txBox="1">
              <a:spLocks noChangeArrowheads="1"/>
            </p:cNvSpPr>
            <p:nvPr/>
          </p:nvSpPr>
          <p:spPr bwMode="auto">
            <a:xfrm>
              <a:off x="1940626" y="3429000"/>
              <a:ext cx="4500606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mbria" panose="02040503050406030204" pitchFamily="18" charset="0"/>
                  <a:ea typeface="华文楷体" panose="02010600040101010101" pitchFamily="2" charset="-122"/>
                </a:rPr>
                <a:t> 为解、线性无关、个数为</a:t>
              </a:r>
              <a:r>
                <a:rPr lang="en-US" altLang="zh-CN" sz="2800">
                  <a:latin typeface="Cambria" panose="02040503050406030204" pitchFamily="18" charset="0"/>
                  <a:ea typeface="华文楷体" panose="02010600040101010101" pitchFamily="2" charset="-122"/>
                </a:rPr>
                <a:t>3</a:t>
              </a:r>
            </a:p>
          </p:txBody>
        </p:sp>
      </p:grpSp>
      <p:graphicFrame>
        <p:nvGraphicFramePr>
          <p:cNvPr id="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12608"/>
              </p:ext>
            </p:extLst>
          </p:nvPr>
        </p:nvGraphicFramePr>
        <p:xfrm>
          <a:off x="1060340" y="4006850"/>
          <a:ext cx="5207219" cy="179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" name="Equation" r:id="rId14" imgW="2070100" imgH="711200" progId="Equation.DSMT4">
                  <p:embed/>
                </p:oleObj>
              </mc:Choice>
              <mc:Fallback>
                <p:oleObj name="Equation" r:id="rId14" imgW="20701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340" y="4006850"/>
                        <a:ext cx="5207219" cy="1794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33"/>
          <p:cNvGrpSpPr>
            <a:grpSpLocks/>
          </p:cNvGrpSpPr>
          <p:nvPr/>
        </p:nvGrpSpPr>
        <p:grpSpPr bwMode="auto">
          <a:xfrm>
            <a:off x="4230167" y="6128403"/>
            <a:ext cx="3124721" cy="605821"/>
            <a:chOff x="732877" y="3311299"/>
            <a:chExt cx="3124743" cy="605064"/>
          </a:xfrm>
        </p:grpSpPr>
        <p:graphicFrame>
          <p:nvGraphicFramePr>
            <p:cNvPr id="4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1555992"/>
                </p:ext>
              </p:extLst>
            </p:nvPr>
          </p:nvGraphicFramePr>
          <p:xfrm>
            <a:off x="732877" y="3311299"/>
            <a:ext cx="1373711" cy="605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30" name="Equation" r:id="rId16" imgW="520700" imgH="228600" progId="Equation.DSMT4">
                    <p:embed/>
                  </p:oleObj>
                </mc:Choice>
                <mc:Fallback>
                  <p:oleObj name="Equation" r:id="rId16" imgW="520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877" y="3311299"/>
                          <a:ext cx="1373711" cy="605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Box 35"/>
            <p:cNvSpPr txBox="1">
              <a:spLocks noChangeArrowheads="1"/>
            </p:cNvSpPr>
            <p:nvPr/>
          </p:nvSpPr>
          <p:spPr bwMode="auto">
            <a:xfrm>
              <a:off x="1928826" y="3391044"/>
              <a:ext cx="19287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 线性无关</a:t>
              </a:r>
              <a:endPara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0" y="3286125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验证：</a:t>
            </a:r>
          </a:p>
        </p:txBody>
      </p: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1382731" y="3760864"/>
            <a:ext cx="18308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解的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二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2932113" y="2979738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4" name="TextBox 29"/>
          <p:cNvSpPr txBox="1">
            <a:spLocks noChangeArrowheads="1"/>
          </p:cNvSpPr>
          <p:nvPr/>
        </p:nvSpPr>
        <p:spPr bwMode="auto">
          <a:xfrm>
            <a:off x="6361113" y="2990850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5" name="TextBox 29"/>
          <p:cNvSpPr txBox="1">
            <a:spLocks noChangeArrowheads="1"/>
          </p:cNvSpPr>
          <p:nvPr/>
        </p:nvSpPr>
        <p:spPr bwMode="auto">
          <a:xfrm>
            <a:off x="4606925" y="2968625"/>
            <a:ext cx="993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6" name="TextBox 29"/>
          <p:cNvSpPr txBox="1">
            <a:spLocks noChangeArrowheads="1"/>
          </p:cNvSpPr>
          <p:nvPr/>
        </p:nvSpPr>
        <p:spPr bwMode="auto">
          <a:xfrm>
            <a:off x="3364761" y="5183187"/>
            <a:ext cx="731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线性无关</a:t>
            </a:r>
            <a:endParaRPr lang="en-US" altLang="zh-CN" sz="20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TextBox 29"/>
          <p:cNvSpPr txBox="1">
            <a:spLocks noChangeArrowheads="1"/>
          </p:cNvSpPr>
          <p:nvPr/>
        </p:nvSpPr>
        <p:spPr bwMode="auto">
          <a:xfrm>
            <a:off x="1064242" y="5127564"/>
            <a:ext cx="1791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往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证线性无关</a:t>
            </a:r>
            <a:endParaRPr lang="en-US" altLang="zh-CN" sz="20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8" name="TextBox 29"/>
          <p:cNvSpPr txBox="1">
            <a:spLocks noChangeArrowheads="1"/>
          </p:cNvSpPr>
          <p:nvPr/>
        </p:nvSpPr>
        <p:spPr bwMode="auto">
          <a:xfrm>
            <a:off x="4926122" y="5662067"/>
            <a:ext cx="1341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往证可逆</a:t>
            </a:r>
            <a:endParaRPr lang="en-US" altLang="zh-CN" sz="20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 rot="5400000">
            <a:off x="3896761" y="4852217"/>
            <a:ext cx="1944216" cy="37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 rot="5400000">
            <a:off x="4523913" y="4612312"/>
            <a:ext cx="1721745" cy="37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 rot="5400000">
            <a:off x="4930783" y="4566602"/>
            <a:ext cx="1813164" cy="37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4" name="TextBox 35"/>
          <p:cNvSpPr txBox="1">
            <a:spLocks noChangeArrowheads="1"/>
          </p:cNvSpPr>
          <p:nvPr/>
        </p:nvSpPr>
        <p:spPr bwMode="auto">
          <a:xfrm>
            <a:off x="6198746" y="3915835"/>
            <a:ext cx="269284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练习：习题</a:t>
            </a:r>
            <a:r>
              <a:rPr lang="en-US" altLang="zh-CN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5-2 </a:t>
            </a:r>
            <a:r>
              <a:rPr lang="en-US" altLang="zh-CN" sz="2000" dirty="0">
                <a:latin typeface="Cambria" panose="02040503050406030204" pitchFamily="18" charset="0"/>
                <a:ea typeface="华文楷体" panose="02010600040101010101" pitchFamily="2" charset="-122"/>
              </a:rPr>
              <a:t>——</a:t>
            </a:r>
            <a:r>
              <a:rPr lang="en-US" altLang="zh-CN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endParaRPr lang="en-US" altLang="zh-CN" sz="20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31" grpId="0" animBg="1"/>
      <p:bldP spid="32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0" y="2204864"/>
            <a:ext cx="9144000" cy="25562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　</a:t>
            </a:r>
          </a:p>
        </p:txBody>
      </p:sp>
      <p:sp>
        <p:nvSpPr>
          <p:cNvPr id="18460" name="TextBox 37"/>
          <p:cNvSpPr txBox="1">
            <a:spLocks noChangeArrowheads="1"/>
          </p:cNvSpPr>
          <p:nvPr/>
        </p:nvSpPr>
        <p:spPr bwMode="auto">
          <a:xfrm>
            <a:off x="1691680" y="3645024"/>
            <a:ext cx="5396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Cambria" panose="02040503050406030204" pitchFamily="18" charset="0"/>
              </a:rPr>
              <a:t>不同基础解系之间是等价关系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454" name="TextBox 56"/>
          <p:cNvSpPr txBox="1">
            <a:spLocks noChangeArrowheads="1"/>
          </p:cNvSpPr>
          <p:nvPr/>
        </p:nvSpPr>
        <p:spPr bwMode="auto">
          <a:xfrm>
            <a:off x="1691680" y="2839229"/>
            <a:ext cx="6264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Cambria" panose="02040503050406030204" pitchFamily="18" charset="0"/>
              </a:rPr>
              <a:t>齐次线性方程组的基础解系不唯一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4206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8460" grpId="0"/>
      <p:bldP spid="184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11" name="TextBox 34"/>
              <p:cNvSpPr txBox="1">
                <a:spLocks noChangeArrowheads="1"/>
              </p:cNvSpPr>
              <p:nvPr/>
            </p:nvSpPr>
            <p:spPr bwMode="auto">
              <a:xfrm>
                <a:off x="675834" y="1888703"/>
                <a:ext cx="6678591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   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为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非齐次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线性方程组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的解，</a:t>
                </a:r>
                <a:endParaRPr lang="en-US" altLang="zh-CN" dirty="0" smtClean="0"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dirty="0" smtClean="0">
                    <a:latin typeface="Cambria" panose="02040503050406030204" pitchFamily="18" charset="0"/>
                  </a:rPr>
                  <a:t>    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为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j-lt"/>
                  </a:rPr>
                  <a:t>齐次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的解，</a:t>
                </a:r>
                <a:endParaRPr lang="en-US" altLang="zh-CN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11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834" y="1888703"/>
                <a:ext cx="667859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44" t="-7051" r="-822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7" name="TextBox 42"/>
              <p:cNvSpPr txBox="1">
                <a:spLocks noChangeArrowheads="1"/>
              </p:cNvSpPr>
              <p:nvPr/>
            </p:nvSpPr>
            <p:spPr bwMode="auto">
              <a:xfrm>
                <a:off x="752475" y="4084594"/>
                <a:ext cx="821201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  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非齐次</a:t>
                </a:r>
                <a:r>
                  <a:rPr lang="zh-CN" altLang="en-US" dirty="0">
                    <a:latin typeface="Cambria" panose="02040503050406030204" pitchFamily="18" charset="0"/>
                  </a:rPr>
                  <a:t>线性方程组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的两个解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差</a:t>
                </a:r>
                <a:endParaRPr lang="en-US" altLang="zh-CN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107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475" y="4084594"/>
                <a:ext cx="821201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61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6" name="TextBox 61"/>
              <p:cNvSpPr txBox="1">
                <a:spLocks noChangeArrowheads="1"/>
              </p:cNvSpPr>
              <p:nvPr/>
            </p:nvSpPr>
            <p:spPr bwMode="auto">
              <a:xfrm>
                <a:off x="1331640" y="4560558"/>
                <a:ext cx="56166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为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齐次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的</a:t>
                </a:r>
                <a:r>
                  <a:rPr lang="zh-CN" altLang="en-US" dirty="0">
                    <a:latin typeface="Cambria" panose="02040503050406030204" pitchFamily="18" charset="0"/>
                  </a:rPr>
                  <a:t>解。</a:t>
                </a:r>
                <a:endParaRPr lang="en-US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106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4560558"/>
                <a:ext cx="5616624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3" name="矩形 7"/>
          <p:cNvSpPr>
            <a:spLocks noChangeArrowheads="1"/>
          </p:cNvSpPr>
          <p:nvPr/>
        </p:nvSpPr>
        <p:spPr bwMode="auto">
          <a:xfrm>
            <a:off x="162469" y="861683"/>
            <a:ext cx="5109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线性方程组解的性质（一）</a:t>
            </a:r>
            <a:endParaRPr lang="zh-CN" altLang="en-US" sz="28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2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076056" y="2302657"/>
                <a:ext cx="37273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𝒖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𝒗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的解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302657"/>
                <a:ext cx="3727302" cy="523220"/>
              </a:xfrm>
              <a:prstGeom prst="rect">
                <a:avLst/>
              </a:prstGeom>
              <a:blipFill rotWithShape="0">
                <a:blip r:embed="rId18"/>
                <a:stretch>
                  <a:fillRect l="-3437" t="-16279" r="-21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772377" y="3131576"/>
                <a:ext cx="53397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𝑢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𝐴𝑢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+0=0</m:t>
                      </m:r>
                    </m:oMath>
                  </m:oMathPara>
                </a14:m>
                <a:endParaRPr lang="en-US" altLang="zh-CN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377" y="3131576"/>
                <a:ext cx="5339795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687722" y="5343099"/>
                <a:ext cx="60198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en-US" altLang="zh-CN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2" y="5343099"/>
                <a:ext cx="6019853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1" grpId="0"/>
      <p:bldP spid="2" grpId="0"/>
      <p:bldP spid="20" grpId="0"/>
      <p:bldP spid="20" grpId="1"/>
      <p:bldP spid="21" grpId="0"/>
      <p:bldP spid="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2852936"/>
            <a:ext cx="90010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三    非齐次线性方程组解集结构</a:t>
            </a:r>
          </a:p>
        </p:txBody>
      </p:sp>
    </p:spTree>
    <p:extLst>
      <p:ext uri="{BB962C8B-B14F-4D97-AF65-F5344CB8AC3E}">
        <p14:creationId xmlns:p14="http://schemas.microsoft.com/office/powerpoint/2010/main" val="2059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 rot="5400000">
            <a:off x="6078053" y="5279714"/>
            <a:ext cx="520028" cy="77785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64" name="TextBox 51"/>
              <p:cNvSpPr txBox="1">
                <a:spLocks noChangeArrowheads="1"/>
              </p:cNvSpPr>
              <p:nvPr/>
            </p:nvSpPr>
            <p:spPr bwMode="auto">
              <a:xfrm>
                <a:off x="1834157" y="3296331"/>
                <a:ext cx="525735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的</a:t>
                </a:r>
                <a:r>
                  <a:rPr lang="zh-CN" altLang="en-US" sz="2600" dirty="0">
                    <a:latin typeface="Cambria" panose="02040503050406030204" pitchFamily="18" charset="0"/>
                  </a:rPr>
                  <a:t>基础解系</a:t>
                </a:r>
              </a:p>
            </p:txBody>
          </p:sp>
        </mc:Choice>
        <mc:Fallback xmlns="">
          <p:sp>
            <p:nvSpPr>
              <p:cNvPr id="18464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4157" y="3296331"/>
                <a:ext cx="5257356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000250" y="762000"/>
            <a:ext cx="571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Cambria" panose="02040503050406030204" pitchFamily="18" charset="0"/>
              </a:rPr>
              <a:t>非齐次线性方程组的通解</a:t>
            </a:r>
          </a:p>
        </p:txBody>
      </p:sp>
      <p:grpSp>
        <p:nvGrpSpPr>
          <p:cNvPr id="3" name="组合 45"/>
          <p:cNvGrpSpPr>
            <a:grpSpLocks/>
          </p:cNvGrpSpPr>
          <p:nvPr/>
        </p:nvGrpSpPr>
        <p:grpSpPr bwMode="auto">
          <a:xfrm>
            <a:off x="714375" y="2405063"/>
            <a:ext cx="3095963" cy="523875"/>
            <a:chOff x="1464920" y="928670"/>
            <a:chExt cx="3096290" cy="523220"/>
          </a:xfrm>
        </p:grpSpPr>
        <p:grpSp>
          <p:nvGrpSpPr>
            <p:cNvPr id="18457" name="组合 38"/>
            <p:cNvGrpSpPr>
              <a:grpSpLocks/>
            </p:cNvGrpSpPr>
            <p:nvPr/>
          </p:nvGrpSpPr>
          <p:grpSpPr bwMode="auto">
            <a:xfrm>
              <a:off x="1630685" y="928670"/>
              <a:ext cx="2930525" cy="523220"/>
              <a:chOff x="1344933" y="2108749"/>
              <a:chExt cx="2930525" cy="523220"/>
            </a:xfrm>
          </p:grpSpPr>
          <p:grpSp>
            <p:nvGrpSpPr>
              <p:cNvPr id="18459" name="组合 33"/>
              <p:cNvGrpSpPr>
                <a:grpSpLocks/>
              </p:cNvGrpSpPr>
              <p:nvPr/>
            </p:nvGrpSpPr>
            <p:grpSpPr bwMode="auto">
              <a:xfrm>
                <a:off x="1344933" y="2108749"/>
                <a:ext cx="1412535" cy="523220"/>
                <a:chOff x="1368748" y="1272356"/>
                <a:chExt cx="1412535" cy="523220"/>
              </a:xfrm>
            </p:grpSpPr>
            <p:graphicFrame>
              <p:nvGraphicFramePr>
                <p:cNvPr id="18461" name="Object 4"/>
                <p:cNvGraphicFramePr>
                  <a:graphicFrameLocks noChangeAspect="1"/>
                </p:cNvGraphicFramePr>
                <p:nvPr/>
              </p:nvGraphicFramePr>
              <p:xfrm>
                <a:off x="1809733" y="1343794"/>
                <a:ext cx="971550" cy="392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70" name="Equation" r:id="rId4" imgW="444114" imgH="177646" progId="Equation.DSMT4">
                        <p:embed/>
                      </p:oleObj>
                    </mc:Choice>
                    <mc:Fallback>
                      <p:oleObj name="Equation" r:id="rId4" imgW="444114" imgH="177646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9733" y="1343794"/>
                              <a:ext cx="971550" cy="3921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62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368748" y="1272356"/>
                  <a:ext cx="57150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>
                      <a:latin typeface="Cambria" panose="02040503050406030204" pitchFamily="18" charset="0"/>
                    </a:rPr>
                    <a:t>为</a:t>
                  </a:r>
                </a:p>
              </p:txBody>
            </p:sp>
          </p:grpSp>
          <p:sp>
            <p:nvSpPr>
              <p:cNvPr id="18460" name="TextBox 37"/>
              <p:cNvSpPr txBox="1">
                <a:spLocks noChangeArrowheads="1"/>
              </p:cNvSpPr>
              <p:nvPr/>
            </p:nvSpPr>
            <p:spPr bwMode="auto">
              <a:xfrm>
                <a:off x="2665184" y="2108749"/>
                <a:ext cx="1610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的任一解</a:t>
                </a:r>
              </a:p>
            </p:txBody>
          </p:sp>
        </p:grpSp>
        <p:graphicFrame>
          <p:nvGraphicFramePr>
            <p:cNvPr id="18458" name="Object 21"/>
            <p:cNvGraphicFramePr>
              <a:graphicFrameLocks noChangeAspect="1"/>
            </p:cNvGraphicFramePr>
            <p:nvPr/>
          </p:nvGraphicFramePr>
          <p:xfrm>
            <a:off x="1464920" y="1066457"/>
            <a:ext cx="27622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1" name="Equation" r:id="rId6" imgW="126835" imgH="139518" progId="Equation.DSMT4">
                    <p:embed/>
                  </p:oleObj>
                </mc:Choice>
                <mc:Fallback>
                  <p:oleObj name="Equation" r:id="rId6" imgW="126835" imgH="139518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920" y="1066457"/>
                          <a:ext cx="276225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48"/>
          <p:cNvGrpSpPr>
            <a:grpSpLocks/>
          </p:cNvGrpSpPr>
          <p:nvPr/>
        </p:nvGrpSpPr>
        <p:grpSpPr bwMode="auto">
          <a:xfrm>
            <a:off x="728663" y="1785938"/>
            <a:ext cx="2949575" cy="523875"/>
            <a:chOff x="1479229" y="928670"/>
            <a:chExt cx="3235647" cy="523220"/>
          </a:xfrm>
        </p:grpSpPr>
        <p:grpSp>
          <p:nvGrpSpPr>
            <p:cNvPr id="18451" name="组合 38"/>
            <p:cNvGrpSpPr>
              <a:grpSpLocks/>
            </p:cNvGrpSpPr>
            <p:nvPr/>
          </p:nvGrpSpPr>
          <p:grpSpPr bwMode="auto">
            <a:xfrm>
              <a:off x="1630685" y="928670"/>
              <a:ext cx="3084191" cy="523220"/>
              <a:chOff x="1344933" y="2108749"/>
              <a:chExt cx="3084191" cy="523220"/>
            </a:xfrm>
          </p:grpSpPr>
          <p:grpSp>
            <p:nvGrpSpPr>
              <p:cNvPr id="18453" name="组合 33"/>
              <p:cNvGrpSpPr>
                <a:grpSpLocks/>
              </p:cNvGrpSpPr>
              <p:nvPr/>
            </p:nvGrpSpPr>
            <p:grpSpPr bwMode="auto">
              <a:xfrm>
                <a:off x="1344933" y="2108749"/>
                <a:ext cx="1412535" cy="523220"/>
                <a:chOff x="1368748" y="1272356"/>
                <a:chExt cx="1412535" cy="523220"/>
              </a:xfrm>
            </p:grpSpPr>
            <p:graphicFrame>
              <p:nvGraphicFramePr>
                <p:cNvPr id="18455" name="Object 22"/>
                <p:cNvGraphicFramePr>
                  <a:graphicFrameLocks noChangeAspect="1"/>
                </p:cNvGraphicFramePr>
                <p:nvPr/>
              </p:nvGraphicFramePr>
              <p:xfrm>
                <a:off x="1809733" y="1343794"/>
                <a:ext cx="971550" cy="392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72" name="Equation" r:id="rId8" imgW="444114" imgH="177646" progId="Equation.DSMT4">
                        <p:embed/>
                      </p:oleObj>
                    </mc:Choice>
                    <mc:Fallback>
                      <p:oleObj name="Equation" r:id="rId8" imgW="444114" imgH="177646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9733" y="1343794"/>
                              <a:ext cx="971550" cy="3921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56" name="TextBox 58"/>
                <p:cNvSpPr txBox="1">
                  <a:spLocks noChangeArrowheads="1"/>
                </p:cNvSpPr>
                <p:nvPr/>
              </p:nvSpPr>
              <p:spPr bwMode="auto">
                <a:xfrm>
                  <a:off x="1368748" y="1272356"/>
                  <a:ext cx="57150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>
                      <a:latin typeface="Cambria" panose="02040503050406030204" pitchFamily="18" charset="0"/>
                    </a:rPr>
                    <a:t>为</a:t>
                  </a:r>
                </a:p>
              </p:txBody>
            </p:sp>
          </p:grpSp>
          <p:sp>
            <p:nvSpPr>
              <p:cNvPr id="18454" name="TextBox 56"/>
              <p:cNvSpPr txBox="1">
                <a:spLocks noChangeArrowheads="1"/>
              </p:cNvSpPr>
              <p:nvPr/>
            </p:nvSpPr>
            <p:spPr bwMode="auto">
              <a:xfrm>
                <a:off x="2665184" y="2108749"/>
                <a:ext cx="17639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Cambria" panose="02040503050406030204" pitchFamily="18" charset="0"/>
                  </a:rPr>
                  <a:t>的一个解</a:t>
                </a:r>
              </a:p>
            </p:txBody>
          </p:sp>
        </p:grpSp>
        <p:graphicFrame>
          <p:nvGraphicFramePr>
            <p:cNvPr id="18452" name="Object 23"/>
            <p:cNvGraphicFramePr>
              <a:graphicFrameLocks noChangeAspect="1"/>
            </p:cNvGraphicFramePr>
            <p:nvPr/>
          </p:nvGraphicFramePr>
          <p:xfrm>
            <a:off x="1479229" y="1066803"/>
            <a:ext cx="24765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3" name="Equation" r:id="rId10" imgW="114201" imgH="139579" progId="Equation.DSMT4">
                    <p:embed/>
                  </p:oleObj>
                </mc:Choice>
                <mc:Fallback>
                  <p:oleObj name="Equation" r:id="rId10" imgW="114201" imgH="139579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229" y="1066803"/>
                          <a:ext cx="247650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右大括号 59"/>
          <p:cNvSpPr/>
          <p:nvPr/>
        </p:nvSpPr>
        <p:spPr>
          <a:xfrm>
            <a:off x="3678238" y="1857375"/>
            <a:ext cx="428625" cy="1000125"/>
          </a:xfrm>
          <a:prstGeom prst="rightBrace">
            <a:avLst/>
          </a:prstGeom>
          <a:ln w="254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63"/>
          <p:cNvGrpSpPr>
            <a:grpSpLocks/>
          </p:cNvGrpSpPr>
          <p:nvPr/>
        </p:nvGrpSpPr>
        <p:grpSpPr bwMode="auto">
          <a:xfrm>
            <a:off x="5143500" y="2047875"/>
            <a:ext cx="3643313" cy="523875"/>
            <a:chOff x="1071538" y="928670"/>
            <a:chExt cx="3643338" cy="523220"/>
          </a:xfrm>
        </p:grpSpPr>
        <p:grpSp>
          <p:nvGrpSpPr>
            <p:cNvPr id="18445" name="组合 38"/>
            <p:cNvGrpSpPr>
              <a:grpSpLocks/>
            </p:cNvGrpSpPr>
            <p:nvPr/>
          </p:nvGrpSpPr>
          <p:grpSpPr bwMode="auto">
            <a:xfrm>
              <a:off x="1630685" y="928670"/>
              <a:ext cx="3084191" cy="523220"/>
              <a:chOff x="1344933" y="2108749"/>
              <a:chExt cx="3084191" cy="523220"/>
            </a:xfrm>
          </p:grpSpPr>
          <p:grpSp>
            <p:nvGrpSpPr>
              <p:cNvPr id="18447" name="组合 33"/>
              <p:cNvGrpSpPr>
                <a:grpSpLocks/>
              </p:cNvGrpSpPr>
              <p:nvPr/>
            </p:nvGrpSpPr>
            <p:grpSpPr bwMode="auto">
              <a:xfrm>
                <a:off x="1344933" y="2108749"/>
                <a:ext cx="1412535" cy="523220"/>
                <a:chOff x="1368748" y="1272356"/>
                <a:chExt cx="1412535" cy="523220"/>
              </a:xfrm>
            </p:grpSpPr>
            <p:graphicFrame>
              <p:nvGraphicFramePr>
                <p:cNvPr id="18449" name="Object 24"/>
                <p:cNvGraphicFramePr>
                  <a:graphicFrameLocks noChangeAspect="1"/>
                </p:cNvGraphicFramePr>
                <p:nvPr/>
              </p:nvGraphicFramePr>
              <p:xfrm>
                <a:off x="1809733" y="1343794"/>
                <a:ext cx="971550" cy="392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374" name="Equation" r:id="rId12" imgW="444114" imgH="177646" progId="Equation.DSMT4">
                        <p:embed/>
                      </p:oleObj>
                    </mc:Choice>
                    <mc:Fallback>
                      <p:oleObj name="Equation" r:id="rId12" imgW="444114" imgH="177646" progId="Equation.DSMT4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9733" y="1343794"/>
                              <a:ext cx="971550" cy="3921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50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1368748" y="1272356"/>
                  <a:ext cx="57150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>
                      <a:latin typeface="Cambria" panose="02040503050406030204" pitchFamily="18" charset="0"/>
                    </a:rPr>
                    <a:t>为</a:t>
                  </a:r>
                </a:p>
              </p:txBody>
            </p:sp>
          </p:grpSp>
          <p:sp>
            <p:nvSpPr>
              <p:cNvPr id="18448" name="TextBox 68"/>
              <p:cNvSpPr txBox="1">
                <a:spLocks noChangeArrowheads="1"/>
              </p:cNvSpPr>
              <p:nvPr/>
            </p:nvSpPr>
            <p:spPr bwMode="auto">
              <a:xfrm>
                <a:off x="2665184" y="2108749"/>
                <a:ext cx="17639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Cambria" panose="02040503050406030204" pitchFamily="18" charset="0"/>
                  </a:rPr>
                  <a:t>的一个解</a:t>
                </a:r>
              </a:p>
            </p:txBody>
          </p:sp>
        </p:grpSp>
        <p:graphicFrame>
          <p:nvGraphicFramePr>
            <p:cNvPr id="18446" name="Object 25"/>
            <p:cNvGraphicFramePr>
              <a:graphicFrameLocks noChangeAspect="1"/>
            </p:cNvGraphicFramePr>
            <p:nvPr/>
          </p:nvGraphicFramePr>
          <p:xfrm>
            <a:off x="1071538" y="1072690"/>
            <a:ext cx="7159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75" name="Equation" r:id="rId14" imgW="330200" imgH="139700" progId="Equation.DSMT4">
                    <p:embed/>
                  </p:oleObj>
                </mc:Choice>
                <mc:Fallback>
                  <p:oleObj name="Equation" r:id="rId14" imgW="330200" imgH="1397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1072690"/>
                          <a:ext cx="715962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右箭头 71"/>
          <p:cNvSpPr/>
          <p:nvPr/>
        </p:nvSpPr>
        <p:spPr>
          <a:xfrm>
            <a:off x="4094506" y="2233070"/>
            <a:ext cx="857250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4143375" y="3929063"/>
            <a:ext cx="214313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下箭头 74"/>
          <p:cNvSpPr/>
          <p:nvPr/>
        </p:nvSpPr>
        <p:spPr>
          <a:xfrm>
            <a:off x="4143375" y="4929188"/>
            <a:ext cx="214313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 rot="5400000">
            <a:off x="4063599" y="4137870"/>
            <a:ext cx="504058" cy="3087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标注 35"/>
          <p:cNvSpPr/>
          <p:nvPr/>
        </p:nvSpPr>
        <p:spPr>
          <a:xfrm>
            <a:off x="931546" y="6172335"/>
            <a:ext cx="1635100" cy="612648"/>
          </a:xfrm>
          <a:prstGeom prst="wedgeRoundRectCallout">
            <a:avLst>
              <a:gd name="adj1" fmla="val 79177"/>
              <a:gd name="adj2" fmla="val -82730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齐次通解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5295611" y="6017129"/>
            <a:ext cx="1836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非齐次特解</a:t>
            </a:r>
            <a:endParaRPr lang="zh-CN" altLang="en-US" sz="2400" b="1" dirty="0">
              <a:solidFill>
                <a:srgbClr val="0066FF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49873" y="4359288"/>
                <a:ext cx="45788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3" y="4359288"/>
                <a:ext cx="4578818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966417" y="5422418"/>
                <a:ext cx="45788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17" y="5422418"/>
                <a:ext cx="4578818" cy="4924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/>
      <p:bldP spid="60" grpId="0" animBg="1"/>
      <p:bldP spid="72" grpId="0" animBg="1"/>
      <p:bldP spid="74" grpId="0" animBg="1"/>
      <p:bldP spid="75" grpId="0" animBg="1"/>
      <p:bldP spid="35" grpId="0" animBg="1"/>
      <p:bldP spid="36" grpId="0" animBg="1"/>
      <p:bldP spid="37" grpId="0"/>
      <p:bldP spid="4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47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85750" y="2286000"/>
            <a:ext cx="2357438" cy="1500188"/>
            <a:chOff x="571472" y="2143116"/>
            <a:chExt cx="2357454" cy="1500198"/>
          </a:xfr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18" name="圆角矩形 17"/>
            <p:cNvSpPr/>
            <p:nvPr/>
          </p:nvSpPr>
          <p:spPr>
            <a:xfrm>
              <a:off x="571472" y="2143116"/>
              <a:ext cx="2357454" cy="15001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4" name="TextBox 5"/>
            <p:cNvSpPr txBox="1">
              <a:spLocks noChangeArrowheads="1"/>
            </p:cNvSpPr>
            <p:nvPr/>
          </p:nvSpPr>
          <p:spPr bwMode="auto">
            <a:xfrm>
              <a:off x="714348" y="2214554"/>
              <a:ext cx="2000264" cy="1384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非齐次</a:t>
              </a:r>
              <a:endParaRPr lang="en-US" altLang="zh-CN" b="1" dirty="0">
                <a:latin typeface="Cambria" panose="020405030504060302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线性方程组</a:t>
              </a:r>
              <a:endParaRPr lang="en-US" altLang="zh-CN" b="1" dirty="0">
                <a:latin typeface="Cambria" panose="020405030504060302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的通解</a:t>
              </a:r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429000" y="2286000"/>
            <a:ext cx="2357438" cy="1500188"/>
            <a:chOff x="3571868" y="2143116"/>
            <a:chExt cx="2357454" cy="1500198"/>
          </a:xfr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19" name="圆角矩形 18"/>
            <p:cNvSpPr/>
            <p:nvPr/>
          </p:nvSpPr>
          <p:spPr>
            <a:xfrm>
              <a:off x="3571868" y="2143116"/>
              <a:ext cx="2357454" cy="15001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2" name="TextBox 10"/>
            <p:cNvSpPr txBox="1">
              <a:spLocks noChangeArrowheads="1"/>
            </p:cNvSpPr>
            <p:nvPr/>
          </p:nvSpPr>
          <p:spPr bwMode="auto">
            <a:xfrm>
              <a:off x="3643306" y="2214554"/>
              <a:ext cx="2214578" cy="1384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对应的</a:t>
              </a:r>
              <a:r>
                <a: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齐次</a:t>
              </a:r>
              <a:endParaRPr lang="en-US" altLang="zh-CN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线性方程组</a:t>
              </a:r>
              <a:endParaRPr lang="en-US" altLang="zh-CN" b="1" dirty="0">
                <a:latin typeface="Cambria" panose="020405030504060302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的</a:t>
              </a:r>
              <a:r>
                <a: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通解</a:t>
              </a:r>
            </a:p>
          </p:txBody>
        </p:sp>
      </p:grpSp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6500813" y="2308225"/>
            <a:ext cx="2357437" cy="1500188"/>
            <a:chOff x="6643702" y="2214554"/>
            <a:chExt cx="2357454" cy="1500198"/>
          </a:xfr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20" name="圆角矩形 19"/>
            <p:cNvSpPr/>
            <p:nvPr/>
          </p:nvSpPr>
          <p:spPr>
            <a:xfrm>
              <a:off x="6643702" y="2214554"/>
              <a:ext cx="2357454" cy="15001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0" name="TextBox 16"/>
            <p:cNvSpPr txBox="1">
              <a:spLocks noChangeArrowheads="1"/>
            </p:cNvSpPr>
            <p:nvPr/>
          </p:nvSpPr>
          <p:spPr bwMode="auto">
            <a:xfrm>
              <a:off x="6715140" y="2284061"/>
              <a:ext cx="2214578" cy="1384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该</a:t>
              </a:r>
              <a:r>
                <a: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非齐次</a:t>
              </a:r>
              <a:endParaRPr lang="en-US" altLang="zh-CN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线性方程组</a:t>
              </a:r>
              <a:endParaRPr lang="en-US" altLang="zh-CN" b="1" dirty="0">
                <a:latin typeface="Cambria" panose="020405030504060302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Cambria" panose="02040503050406030204" pitchFamily="18" charset="0"/>
                </a:rPr>
                <a:t>的一个</a:t>
              </a:r>
              <a:r>
                <a: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特解</a:t>
              </a:r>
            </a:p>
          </p:txBody>
        </p:sp>
      </p:grpSp>
      <p:grpSp>
        <p:nvGrpSpPr>
          <p:cNvPr id="8" name="组合 31"/>
          <p:cNvGrpSpPr>
            <a:grpSpLocks/>
          </p:cNvGrpSpPr>
          <p:nvPr/>
        </p:nvGrpSpPr>
        <p:grpSpPr bwMode="auto">
          <a:xfrm>
            <a:off x="5929313" y="2786063"/>
            <a:ext cx="500062" cy="571500"/>
            <a:chOff x="6072198" y="2643976"/>
            <a:chExt cx="500066" cy="57150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072198" y="2928140"/>
              <a:ext cx="500066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6034892" y="2928934"/>
              <a:ext cx="571504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组合 40"/>
          <p:cNvGrpSpPr>
            <a:grpSpLocks/>
          </p:cNvGrpSpPr>
          <p:nvPr/>
        </p:nvGrpSpPr>
        <p:grpSpPr bwMode="auto">
          <a:xfrm>
            <a:off x="2786063" y="3021013"/>
            <a:ext cx="428625" cy="73025"/>
            <a:chOff x="2928926" y="2214554"/>
            <a:chExt cx="428628" cy="7302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928926" y="2214554"/>
              <a:ext cx="42862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928926" y="2285992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9464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313" y="4237038"/>
            <a:ext cx="3071812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81774" y="1696207"/>
            <a:ext cx="8164797" cy="4395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49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流程图: 终止 5"/>
          <p:cNvSpPr/>
          <p:nvPr/>
        </p:nvSpPr>
        <p:spPr>
          <a:xfrm>
            <a:off x="899592" y="1340768"/>
            <a:ext cx="2500312" cy="714375"/>
          </a:xfrm>
          <a:prstGeom prst="flowChartTerminator">
            <a:avLst/>
          </a:prstGeom>
          <a:solidFill>
            <a:srgbClr val="77C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定理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5-4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0" name="TextBox 7"/>
              <p:cNvSpPr txBox="1">
                <a:spLocks noChangeArrowheads="1"/>
              </p:cNvSpPr>
              <p:nvPr/>
            </p:nvSpPr>
            <p:spPr bwMode="auto">
              <a:xfrm>
                <a:off x="520565" y="2258069"/>
                <a:ext cx="73088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  设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非齐次线性方程组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的一个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特解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，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90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65" y="2258069"/>
                <a:ext cx="7308862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1585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8" name="TextBox 14"/>
              <p:cNvSpPr txBox="1">
                <a:spLocks noChangeArrowheads="1"/>
              </p:cNvSpPr>
              <p:nvPr/>
            </p:nvSpPr>
            <p:spPr bwMode="auto">
              <a:xfrm>
                <a:off x="1049337" y="5411330"/>
                <a:ext cx="6715125" cy="523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为</a:t>
                </a:r>
                <a:r>
                  <a:rPr lang="zh-CN" altLang="en-US" dirty="0">
                    <a:latin typeface="Cambria" panose="02040503050406030204" pitchFamily="18" charset="0"/>
                  </a:rPr>
                  <a:t>任意常数</a:t>
                </a:r>
                <a:r>
                  <a:rPr lang="en-US" altLang="zh-CN" dirty="0">
                    <a:latin typeface="Cambria" panose="02040503050406030204" pitchFamily="18" charset="0"/>
                  </a:rPr>
                  <a:t>.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8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9337" y="5411330"/>
                <a:ext cx="6715125" cy="523868"/>
              </a:xfrm>
              <a:prstGeom prst="rect">
                <a:avLst/>
              </a:prstGeom>
              <a:blipFill rotWithShape="0">
                <a:blip r:embed="rId5"/>
                <a:stretch>
                  <a:fillRect l="-1815" t="-1627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475318" y="2941427"/>
                <a:ext cx="83777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为齐次线性方程组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的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基础解系</a:t>
                </a:r>
                <a:endParaRPr lang="zh-CN" altLang="en-US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318" y="2941427"/>
                <a:ext cx="8377710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2941" r="-1456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7"/>
              <p:cNvSpPr txBox="1">
                <a:spLocks noChangeArrowheads="1"/>
              </p:cNvSpPr>
              <p:nvPr/>
            </p:nvSpPr>
            <p:spPr bwMode="auto">
              <a:xfrm>
                <a:off x="475318" y="3597314"/>
                <a:ext cx="79928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dirty="0" smtClean="0">
                    <a:latin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非齐次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线性方程组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的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通解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为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318" y="3597314"/>
                <a:ext cx="7992888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/>
          <p:cNvSpPr/>
          <p:nvPr/>
        </p:nvSpPr>
        <p:spPr>
          <a:xfrm rot="5400000">
            <a:off x="3997986" y="3070448"/>
            <a:ext cx="571961" cy="34563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6121252" y="5408202"/>
            <a:ext cx="1548822" cy="612648"/>
          </a:xfrm>
          <a:prstGeom prst="wedgeRoundRectCallout">
            <a:avLst>
              <a:gd name="adj1" fmla="val -116986"/>
              <a:gd name="adj2" fmla="val -102700"/>
              <a:gd name="adj3" fmla="val 16667"/>
            </a:avLst>
          </a:prstGeom>
          <a:solidFill>
            <a:srgbClr val="77C2E8"/>
          </a:solidFill>
          <a:ln>
            <a:solidFill>
              <a:srgbClr val="77C2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齐次通解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62217" y="4563528"/>
                <a:ext cx="47171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217" y="4563528"/>
                <a:ext cx="4717189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0490" grpId="0"/>
      <p:bldP spid="20488" grpId="0"/>
      <p:bldP spid="19" grpId="0"/>
      <p:bldP spid="20" grpId="0"/>
      <p:bldP spid="21" grpId="0" animBg="1"/>
      <p:bldP spid="22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15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07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组合 24"/>
          <p:cNvGrpSpPr>
            <a:grpSpLocks/>
          </p:cNvGrpSpPr>
          <p:nvPr/>
        </p:nvGrpSpPr>
        <p:grpSpPr bwMode="auto">
          <a:xfrm>
            <a:off x="581061" y="1013685"/>
            <a:ext cx="7981950" cy="2427288"/>
            <a:chOff x="724226" y="1071546"/>
            <a:chExt cx="7982333" cy="2426981"/>
          </a:xfrm>
        </p:grpSpPr>
        <p:grpSp>
          <p:nvGrpSpPr>
            <p:cNvPr id="21509" name="组合 6"/>
            <p:cNvGrpSpPr>
              <a:grpSpLocks/>
            </p:cNvGrpSpPr>
            <p:nvPr/>
          </p:nvGrpSpPr>
          <p:grpSpPr bwMode="auto">
            <a:xfrm>
              <a:off x="724226" y="1071546"/>
              <a:ext cx="7982333" cy="2426981"/>
              <a:chOff x="611560" y="3422666"/>
              <a:chExt cx="7982333" cy="2426981"/>
            </a:xfrm>
          </p:grpSpPr>
          <p:grpSp>
            <p:nvGrpSpPr>
              <p:cNvPr id="21511" name="组合 5"/>
              <p:cNvGrpSpPr>
                <a:grpSpLocks/>
              </p:cNvGrpSpPr>
              <p:nvPr/>
            </p:nvGrpSpPr>
            <p:grpSpPr bwMode="auto">
              <a:xfrm>
                <a:off x="611560" y="3422666"/>
                <a:ext cx="7776864" cy="2426981"/>
                <a:chOff x="827584" y="1628800"/>
                <a:chExt cx="7776864" cy="2426981"/>
              </a:xfrm>
            </p:grpSpPr>
            <p:sp>
              <p:nvSpPr>
                <p:cNvPr id="12" name="上凸带形 11"/>
                <p:cNvSpPr/>
                <p:nvPr/>
              </p:nvSpPr>
              <p:spPr>
                <a:xfrm>
                  <a:off x="827584" y="1628800"/>
                  <a:ext cx="2663953" cy="647618"/>
                </a:xfrm>
                <a:prstGeom prst="ribbon2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800" b="1" dirty="0" smtClean="0">
                      <a:solidFill>
                        <a:srgbClr val="FFFF00"/>
                      </a:solidFill>
                      <a:latin typeface="+mn-ea"/>
                    </a:rPr>
                    <a:t>例</a:t>
                  </a:r>
                  <a:r>
                    <a:rPr lang="en-US" altLang="zh-CN" sz="2800" b="1" dirty="0" smtClean="0">
                      <a:solidFill>
                        <a:srgbClr val="FFFF00"/>
                      </a:solidFill>
                      <a:latin typeface="+mn-ea"/>
                    </a:rPr>
                    <a:t>5-4</a:t>
                  </a:r>
                  <a:endParaRPr lang="zh-CN" altLang="en-US" sz="2800" b="1" dirty="0">
                    <a:solidFill>
                      <a:srgbClr val="FFFF00"/>
                    </a:solidFill>
                    <a:latin typeface="+mn-ea"/>
                  </a:endParaRPr>
                </a:p>
              </p:txBody>
            </p:sp>
            <p:sp>
              <p:nvSpPr>
                <p:cNvPr id="21516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187624" y="2670786"/>
                  <a:ext cx="7416824" cy="13849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orbel" panose="020B0503020204020204" pitchFamily="34" charset="0"/>
                      <a:ea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dirty="0">
                      <a:latin typeface="Cambria" panose="02040503050406030204" pitchFamily="18" charset="0"/>
                    </a:rPr>
                    <a:t> 设                   ，　　　为非齐次线性方程组　　　的解，　　　　　　　　　　　　　       求</a:t>
                  </a:r>
                  <a:endParaRPr lang="en-US" altLang="zh-CN" dirty="0">
                    <a:latin typeface="Cambria" panose="02040503050406030204" pitchFamily="18" charset="0"/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dirty="0">
                      <a:latin typeface="Cambria" panose="02040503050406030204" pitchFamily="18" charset="0"/>
                    </a:rPr>
                    <a:t>的通解。</a:t>
                  </a:r>
                  <a:endParaRPr lang="en-US" altLang="zh-CN" dirty="0">
                    <a:latin typeface="Cambria" panose="02040503050406030204" pitchFamily="18" charset="0"/>
                  </a:endParaRPr>
                </a:p>
              </p:txBody>
            </p:sp>
            <p:graphicFrame>
              <p:nvGraphicFramePr>
                <p:cNvPr id="21517" name="Object 2"/>
                <p:cNvGraphicFramePr>
                  <a:graphicFrameLocks noChangeAspect="1"/>
                </p:cNvGraphicFramePr>
                <p:nvPr/>
              </p:nvGraphicFramePr>
              <p:xfrm>
                <a:off x="1663860" y="2665454"/>
                <a:ext cx="1511300" cy="5445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096" name="Equation" r:id="rId4" imgW="710891" imgH="253890" progId="Equation.DSMT4">
                        <p:embed/>
                      </p:oleObj>
                    </mc:Choice>
                    <mc:Fallback>
                      <p:oleObj name="Equation" r:id="rId4" imgW="710891" imgH="25389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3860" y="2665454"/>
                              <a:ext cx="1511300" cy="5445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1512" name="Object 3"/>
              <p:cNvGraphicFramePr>
                <a:graphicFrameLocks noChangeAspect="1"/>
              </p:cNvGraphicFramePr>
              <p:nvPr/>
            </p:nvGraphicFramePr>
            <p:xfrm>
              <a:off x="7602606" y="4528603"/>
              <a:ext cx="944563" cy="379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97" name="Equation" r:id="rId6" imgW="444114" imgH="177646" progId="Equation.DSMT4">
                      <p:embed/>
                    </p:oleObj>
                  </mc:Choice>
                  <mc:Fallback>
                    <p:oleObj name="Equation" r:id="rId6" imgW="444114" imgH="177646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02606" y="4528603"/>
                            <a:ext cx="944563" cy="379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3" name="Object 4"/>
              <p:cNvGraphicFramePr>
                <a:graphicFrameLocks noChangeAspect="1"/>
              </p:cNvGraphicFramePr>
              <p:nvPr/>
            </p:nvGraphicFramePr>
            <p:xfrm>
              <a:off x="1919354" y="4876140"/>
              <a:ext cx="5397500" cy="59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98" name="Equation" r:id="rId8" imgW="2540000" imgH="279400" progId="Equation.DSMT4">
                      <p:embed/>
                    </p:oleObj>
                  </mc:Choice>
                  <mc:Fallback>
                    <p:oleObj name="Equation" r:id="rId8" imgW="2540000" imgH="2794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9354" y="4876140"/>
                            <a:ext cx="5397500" cy="595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4" name="Object 5"/>
              <p:cNvGraphicFramePr>
                <a:graphicFrameLocks noChangeAspect="1"/>
              </p:cNvGraphicFramePr>
              <p:nvPr/>
            </p:nvGraphicFramePr>
            <p:xfrm>
              <a:off x="7649330" y="4957231"/>
              <a:ext cx="944563" cy="379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99" name="Equation" r:id="rId10" imgW="444114" imgH="177646" progId="Equation.DSMT4">
                      <p:embed/>
                    </p:oleObj>
                  </mc:Choice>
                  <mc:Fallback>
                    <p:oleObj name="Equation" r:id="rId10" imgW="444114" imgH="177646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49330" y="4957231"/>
                            <a:ext cx="944563" cy="379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0" name="Object 10"/>
            <p:cNvGraphicFramePr>
              <a:graphicFrameLocks noChangeAspect="1"/>
            </p:cNvGraphicFramePr>
            <p:nvPr/>
          </p:nvGraphicFramePr>
          <p:xfrm>
            <a:off x="3330575" y="2143125"/>
            <a:ext cx="11064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0" name="Equation" r:id="rId12" imgW="520700" imgH="228600" progId="Equation.DSMT4">
                    <p:embed/>
                  </p:oleObj>
                </mc:Choice>
                <mc:Fallback>
                  <p:oleObj name="Equation" r:id="rId12" imgW="5207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575" y="2143125"/>
                          <a:ext cx="1106488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04048" y="4578060"/>
                <a:ext cx="30705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的解集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的秩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578060"/>
                <a:ext cx="3070521" cy="430887"/>
              </a:xfrm>
              <a:prstGeom prst="rect">
                <a:avLst/>
              </a:prstGeom>
              <a:blipFill rotWithShape="0">
                <a:blip r:embed="rId14"/>
                <a:stretch>
                  <a:fillRect l="-198" t="-25352" r="-6349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009284" y="5205438"/>
                <a:ext cx="25698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𝑆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84" y="5205438"/>
                <a:ext cx="2569870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732703" y="5661592"/>
                <a:ext cx="193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=4−3=1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703" y="5661592"/>
                <a:ext cx="1936812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1691680" y="3797444"/>
            <a:ext cx="33855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齐次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的通解（基础解系）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9420" y="3767642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非齐次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的特解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2" name="组合 31"/>
          <p:cNvGrpSpPr>
            <a:grpSpLocks/>
          </p:cNvGrpSpPr>
          <p:nvPr/>
        </p:nvGrpSpPr>
        <p:grpSpPr bwMode="auto">
          <a:xfrm>
            <a:off x="5292080" y="3725307"/>
            <a:ext cx="402622" cy="424583"/>
            <a:chOff x="6072198" y="2643976"/>
            <a:chExt cx="500066" cy="57150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072198" y="2928140"/>
              <a:ext cx="500066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6034892" y="2928934"/>
              <a:ext cx="571504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2699792" y="423234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解集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的秩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539690" y="6235952"/>
                <a:ext cx="61223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任意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一个非零解即为基础解系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90" y="6235952"/>
                <a:ext cx="6122317" cy="430887"/>
              </a:xfrm>
              <a:prstGeom prst="rect">
                <a:avLst/>
              </a:prstGeom>
              <a:blipFill rotWithShape="0">
                <a:blip r:embed="rId20"/>
                <a:stretch>
                  <a:fillRect l="-100" t="-25352" r="-2191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21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 bwMode="auto">
              <a:xfrm>
                <a:off x="229992" y="1672359"/>
                <a:ext cx="8893175" cy="6747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zh-CN" altLang="en-US" sz="2800" dirty="0" smtClean="0">
                    <a:latin typeface="+mn-lt"/>
                    <a:ea typeface="+mn-ea"/>
                  </a:rPr>
                  <a:t>  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lt"/>
                    <a:ea typeface="+mn-ea"/>
                  </a:rPr>
                  <a:t> 为非齐次 </a:t>
                </a:r>
                <a:r>
                  <a:rPr lang="zh-CN" altLang="en-US" sz="2800" dirty="0" smtClean="0">
                    <a:latin typeface="+mn-lt"/>
                    <a:ea typeface="+mn-ea"/>
                  </a:rPr>
                  <a:t>线性方程组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+mn-lt"/>
                    <a:ea typeface="+mn-ea"/>
                  </a:rPr>
                  <a:t>的</a:t>
                </a:r>
                <a:r>
                  <a:rPr lang="zh-CN" altLang="en-US" sz="2800" dirty="0">
                    <a:latin typeface="+mn-lt"/>
                    <a:ea typeface="+mn-ea"/>
                  </a:rPr>
                  <a:t>解，</a:t>
                </a:r>
                <a:r>
                  <a:rPr lang="zh-CN" altLang="en-US" sz="2800" dirty="0" smtClean="0">
                    <a:latin typeface="+mn-lt"/>
                    <a:ea typeface="+mn-ea"/>
                  </a:rPr>
                  <a:t>则</a:t>
                </a:r>
                <a:endParaRPr lang="en-US" altLang="zh-CN" sz="28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992" y="1672359"/>
                <a:ext cx="8893175" cy="674736"/>
              </a:xfrm>
              <a:prstGeom prst="rect">
                <a:avLst/>
              </a:prstGeom>
              <a:blipFill rotWithShape="0">
                <a:blip r:embed="rId4"/>
                <a:stretch>
                  <a:fillRect l="-1234" r="-617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左右箭头 53"/>
          <p:cNvSpPr/>
          <p:nvPr/>
        </p:nvSpPr>
        <p:spPr bwMode="auto">
          <a:xfrm>
            <a:off x="6765561" y="3650071"/>
            <a:ext cx="928687" cy="214312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aphicFrame>
        <p:nvGraphicFramePr>
          <p:cNvPr id="513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248931"/>
              </p:ext>
            </p:extLst>
          </p:nvPr>
        </p:nvGraphicFramePr>
        <p:xfrm>
          <a:off x="7780149" y="2540952"/>
          <a:ext cx="1071630" cy="79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9" name="Equation" r:id="rId5" imgW="583947" imgH="431613" progId="Equation.DSMT4">
                  <p:embed/>
                </p:oleObj>
              </mc:Choice>
              <mc:Fallback>
                <p:oleObj name="Equation" r:id="rId5" imgW="5839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149" y="2540952"/>
                        <a:ext cx="1071630" cy="79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左右箭头 58"/>
          <p:cNvSpPr/>
          <p:nvPr/>
        </p:nvSpPr>
        <p:spPr bwMode="auto">
          <a:xfrm>
            <a:off x="6765562" y="2816048"/>
            <a:ext cx="928687" cy="214312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aphicFrame>
        <p:nvGraphicFramePr>
          <p:cNvPr id="51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92399"/>
              </p:ext>
            </p:extLst>
          </p:nvPr>
        </p:nvGraphicFramePr>
        <p:xfrm>
          <a:off x="7805498" y="3358052"/>
          <a:ext cx="1126350" cy="79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0" name="Equation" r:id="rId7" imgW="609336" imgH="431613" progId="Equation.DSMT4">
                  <p:embed/>
                </p:oleObj>
              </mc:Choice>
              <mc:Fallback>
                <p:oleObj name="Equation" r:id="rId7" imgW="6093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498" y="3358052"/>
                        <a:ext cx="1126350" cy="79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323527" y="866787"/>
            <a:ext cx="45288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+mn-ea"/>
                <a:ea typeface="+mn-ea"/>
              </a:rPr>
              <a:t>线性方程组解的性质</a:t>
            </a:r>
            <a:r>
              <a:rPr lang="en-US" altLang="zh-CN" sz="3200" b="1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 smtClean="0">
                <a:solidFill>
                  <a:srgbClr val="0070C0"/>
                </a:solidFill>
                <a:latin typeface="+mn-ea"/>
                <a:ea typeface="+mn-ea"/>
              </a:rPr>
              <a:t>三</a:t>
            </a:r>
            <a:r>
              <a:rPr lang="en-US" altLang="zh-CN" sz="3200" b="1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zh-CN" altLang="en-US" sz="280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205138" y="2645005"/>
                <a:ext cx="2474524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是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的</m:t>
                              </m:r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解</m:t>
                              </m:r>
                            </m:e>
                            <m:e/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是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=0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的解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138" y="2645005"/>
                <a:ext cx="2474524" cy="13756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64654" y="3075884"/>
                <a:ext cx="3640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54" y="3075884"/>
                <a:ext cx="364048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444817" y="4673860"/>
                <a:ext cx="3966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因此，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先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找</m:t>
                    </m:r>
                    <m:r>
                      <a:rPr lang="en-US" altLang="zh-CN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的特解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17" y="4673860"/>
                <a:ext cx="3966279" cy="430887"/>
              </a:xfrm>
              <a:prstGeom prst="rect">
                <a:avLst/>
              </a:prstGeom>
              <a:blipFill rotWithShape="0">
                <a:blip r:embed="rId11"/>
                <a:stretch>
                  <a:fillRect t="-25714" r="-445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687005" y="5248047"/>
                <a:ext cx="5814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⇒</m:t>
                    </m:r>
                    <m:r>
                      <a:rPr lang="en-US" altLang="zh-CN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8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的基础解系（系数和为零）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05" y="5248047"/>
                <a:ext cx="5814925" cy="430887"/>
              </a:xfrm>
              <a:prstGeom prst="rect">
                <a:avLst/>
              </a:prstGeom>
              <a:blipFill rotWithShape="0">
                <a:blip r:embed="rId12"/>
                <a:stretch>
                  <a:fillRect t="-25352" r="-2306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44369"/>
              </p:ext>
            </p:extLst>
          </p:nvPr>
        </p:nvGraphicFramePr>
        <p:xfrm>
          <a:off x="2265703" y="5976844"/>
          <a:ext cx="5397241" cy="5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1" name="Equation" r:id="rId13" imgW="2540000" imgH="279400" progId="Equation.DSMT4">
                  <p:embed/>
                </p:oleObj>
              </mc:Choice>
              <mc:Fallback>
                <p:oleObj name="Equation" r:id="rId13" imgW="2540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703" y="5976844"/>
                        <a:ext cx="5397241" cy="5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59632" y="60490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Cambria Math" panose="02040503050406030204" pitchFamily="18" charset="0"/>
                <a:ea typeface="华文楷体" panose="02010600040101010101" pitchFamily="2" charset="-122"/>
              </a:rPr>
              <a:t>已知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4293096"/>
            <a:ext cx="9123167" cy="1393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255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357313" y="1357313"/>
            <a:ext cx="1857375" cy="523875"/>
            <a:chOff x="1571604" y="1130627"/>
            <a:chExt cx="1857356" cy="523220"/>
          </a:xfrm>
        </p:grpSpPr>
        <p:sp>
          <p:nvSpPr>
            <p:cNvPr id="22554" name="TextBox 12"/>
            <p:cNvSpPr txBox="1">
              <a:spLocks noChangeArrowheads="1"/>
            </p:cNvSpPr>
            <p:nvPr/>
          </p:nvSpPr>
          <p:spPr bwMode="auto">
            <a:xfrm>
              <a:off x="2500298" y="1130627"/>
              <a:ext cx="9286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Cambria" panose="02040503050406030204" pitchFamily="18" charset="0"/>
                </a:rPr>
                <a:t>特解</a:t>
              </a:r>
              <a:endParaRPr lang="en-US" altLang="zh-CN">
                <a:latin typeface="Cambria" panose="02040503050406030204" pitchFamily="18" charset="0"/>
              </a:endParaRPr>
            </a:p>
          </p:txBody>
        </p:sp>
        <p:graphicFrame>
          <p:nvGraphicFramePr>
            <p:cNvPr id="22555" name="Object 3"/>
            <p:cNvGraphicFramePr>
              <a:graphicFrameLocks noChangeAspect="1"/>
            </p:cNvGraphicFramePr>
            <p:nvPr/>
          </p:nvGraphicFramePr>
          <p:xfrm>
            <a:off x="1571604" y="1214422"/>
            <a:ext cx="94456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5" name="Equation" r:id="rId3" imgW="444114" imgH="177646" progId="Equation.DSMT4">
                    <p:embed/>
                  </p:oleObj>
                </mc:Choice>
                <mc:Fallback>
                  <p:oleObj name="Equation" r:id="rId3" imgW="444114" imgH="17764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1214422"/>
                          <a:ext cx="94456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2171700" y="1816100"/>
          <a:ext cx="9715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6" name="Equation" r:id="rId5" imgW="457002" imgH="393529" progId="Equation.DSMT4">
                  <p:embed/>
                </p:oleObj>
              </mc:Choice>
              <mc:Fallback>
                <p:oleObj name="Equation" r:id="rId5" imgW="457002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816100"/>
                        <a:ext cx="9715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1054867" y="4378325"/>
            <a:ext cx="2494038" cy="523220"/>
            <a:chOff x="-142908" y="2477152"/>
            <a:chExt cx="2494054" cy="524154"/>
          </a:xfrm>
        </p:grpSpPr>
        <p:graphicFrame>
          <p:nvGraphicFramePr>
            <p:cNvPr id="22552" name="Object 5"/>
            <p:cNvGraphicFramePr>
              <a:graphicFrameLocks noChangeAspect="1"/>
            </p:cNvGraphicFramePr>
            <p:nvPr/>
          </p:nvGraphicFramePr>
          <p:xfrm>
            <a:off x="-142908" y="2559387"/>
            <a:ext cx="94456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7" name="Equation" r:id="rId7" imgW="444114" imgH="177646" progId="Equation.DSMT4">
                    <p:embed/>
                  </p:oleObj>
                </mc:Choice>
                <mc:Fallback>
                  <p:oleObj name="Equation" r:id="rId7" imgW="444114" imgH="177646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42908" y="2559387"/>
                          <a:ext cx="94456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3" name="TextBox 16"/>
            <p:cNvSpPr txBox="1">
              <a:spLocks noChangeArrowheads="1"/>
            </p:cNvSpPr>
            <p:nvPr/>
          </p:nvSpPr>
          <p:spPr bwMode="auto">
            <a:xfrm>
              <a:off x="723872" y="2477152"/>
              <a:ext cx="1627274" cy="52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 smtClean="0">
                  <a:latin typeface="Cambria" panose="02040503050406030204" pitchFamily="18" charset="0"/>
                </a:rPr>
                <a:t>基础解系</a:t>
              </a:r>
              <a:endParaRPr lang="en-US" altLang="zh-CN" dirty="0"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20" name="Object 7">
            <a:hlinkClick r:id="rId9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222336"/>
              </p:ext>
            </p:extLst>
          </p:nvPr>
        </p:nvGraphicFramePr>
        <p:xfrm>
          <a:off x="2474913" y="714375"/>
          <a:ext cx="20780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8" name="Equation" r:id="rId10" imgW="977476" imgH="253890" progId="Equation.DSMT4">
                  <p:embed/>
                </p:oleObj>
              </mc:Choice>
              <mc:Fallback>
                <p:oleObj name="Equation" r:id="rId10" imgW="977476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714375"/>
                        <a:ext cx="20780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5046663" y="714375"/>
          <a:ext cx="22399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9" name="Equation" r:id="rId12" imgW="1054100" imgH="254000" progId="Equation.DSMT4">
                  <p:embed/>
                </p:oleObj>
              </mc:Choice>
              <mc:Fallback>
                <p:oleObj name="Equation" r:id="rId12" imgW="10541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714375"/>
                        <a:ext cx="22399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5143500" y="1830388"/>
          <a:ext cx="11604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0" name="Equation" r:id="rId14" imgW="545863" imgH="393529" progId="Equation.DSMT4">
                  <p:embed/>
                </p:oleObj>
              </mc:Choice>
              <mc:Fallback>
                <p:oleObj name="Equation" r:id="rId14" imgW="545863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830388"/>
                        <a:ext cx="116046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4" name="Object 10"/>
          <p:cNvGraphicFramePr>
            <a:graphicFrameLocks noChangeAspect="1"/>
          </p:cNvGraphicFramePr>
          <p:nvPr/>
        </p:nvGraphicFramePr>
        <p:xfrm>
          <a:off x="2078038" y="2759075"/>
          <a:ext cx="27797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1" name="Equation" r:id="rId16" imgW="1308100" imgH="419100" progId="Equation.DSMT4">
                  <p:embed/>
                </p:oleObj>
              </mc:Choice>
              <mc:Fallback>
                <p:oleObj name="Equation" r:id="rId16" imgW="13081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759075"/>
                        <a:ext cx="27797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888911"/>
              </p:ext>
            </p:extLst>
          </p:nvPr>
        </p:nvGraphicFramePr>
        <p:xfrm>
          <a:off x="3013075" y="5019150"/>
          <a:ext cx="13493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2" name="Equation" r:id="rId18" imgW="634725" imgH="253890" progId="Equation.DSMT4">
                  <p:embed/>
                </p:oleObj>
              </mc:Choice>
              <mc:Fallback>
                <p:oleObj name="Equation" r:id="rId18" imgW="634725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5019150"/>
                        <a:ext cx="13493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38958"/>
              </p:ext>
            </p:extLst>
          </p:nvPr>
        </p:nvGraphicFramePr>
        <p:xfrm>
          <a:off x="4719638" y="5030262"/>
          <a:ext cx="15652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3" name="Equation" r:id="rId20" imgW="736280" imgH="253890" progId="Equation.DSMT4">
                  <p:embed/>
                </p:oleObj>
              </mc:Choice>
              <mc:Fallback>
                <p:oleObj name="Equation" r:id="rId20" imgW="736280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5030262"/>
                        <a:ext cx="15652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96475"/>
              </p:ext>
            </p:extLst>
          </p:nvPr>
        </p:nvGraphicFramePr>
        <p:xfrm>
          <a:off x="4437063" y="5241400"/>
          <a:ext cx="26987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4" name="Equation" r:id="rId22" imgW="126780" imgH="101424" progId="Equation.DSMT4">
                  <p:embed/>
                </p:oleObj>
              </mc:Choice>
              <mc:Fallback>
                <p:oleObj name="Equation" r:id="rId22" imgW="126780" imgH="1014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5241400"/>
                        <a:ext cx="269875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0" name="Object 16"/>
          <p:cNvGraphicFramePr>
            <a:graphicFrameLocks noChangeAspect="1"/>
          </p:cNvGraphicFramePr>
          <p:nvPr/>
        </p:nvGraphicFramePr>
        <p:xfrm>
          <a:off x="2071688" y="3716338"/>
          <a:ext cx="27257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5" name="Equation" r:id="rId24" imgW="1282700" imgH="254000" progId="Equation.DSMT4">
                  <p:embed/>
                </p:oleObj>
              </mc:Choice>
              <mc:Fallback>
                <p:oleObj name="Equation" r:id="rId24" imgW="12827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716338"/>
                        <a:ext cx="27257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/>
          <p:cNvGraphicFramePr>
            <a:graphicFrameLocks noChangeAspect="1"/>
          </p:cNvGraphicFramePr>
          <p:nvPr/>
        </p:nvGraphicFramePr>
        <p:xfrm>
          <a:off x="6311900" y="1757363"/>
          <a:ext cx="18351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6" name="Equation" r:id="rId26" imgW="863225" imgH="469696" progId="Equation.DSMT4">
                  <p:embed/>
                </p:oleObj>
              </mc:Choice>
              <mc:Fallback>
                <p:oleObj name="Equation" r:id="rId26" imgW="863225" imgH="46969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757363"/>
                        <a:ext cx="18351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2" name="Object 18"/>
          <p:cNvGraphicFramePr>
            <a:graphicFrameLocks noChangeAspect="1"/>
          </p:cNvGraphicFramePr>
          <p:nvPr/>
        </p:nvGraphicFramePr>
        <p:xfrm>
          <a:off x="3143250" y="1973263"/>
          <a:ext cx="14843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7" name="Equation" r:id="rId28" imgW="698500" imgH="279400" progId="Equation.DSMT4">
                  <p:embed/>
                </p:oleObj>
              </mc:Choice>
              <mc:Fallback>
                <p:oleObj name="Equation" r:id="rId28" imgW="698500" imgH="279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73263"/>
                        <a:ext cx="14843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3" name="Object 19"/>
          <p:cNvGraphicFramePr>
            <a:graphicFrameLocks noChangeAspect="1"/>
          </p:cNvGraphicFramePr>
          <p:nvPr/>
        </p:nvGraphicFramePr>
        <p:xfrm>
          <a:off x="4830763" y="2686050"/>
          <a:ext cx="18891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8" name="Equation" r:id="rId30" imgW="889000" imgH="469900" progId="Equation.DSMT4">
                  <p:embed/>
                </p:oleObj>
              </mc:Choice>
              <mc:Fallback>
                <p:oleObj name="Equation" r:id="rId30" imgW="889000" imgH="469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2686050"/>
                        <a:ext cx="18891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4" name="Object 20"/>
          <p:cNvGraphicFramePr>
            <a:graphicFrameLocks noChangeAspect="1"/>
          </p:cNvGraphicFramePr>
          <p:nvPr/>
        </p:nvGraphicFramePr>
        <p:xfrm>
          <a:off x="4786313" y="3675063"/>
          <a:ext cx="17811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9" name="Equation" r:id="rId32" imgW="838200" imgH="279400" progId="Equation.DSMT4">
                  <p:embed/>
                </p:oleObj>
              </mc:Choice>
              <mc:Fallback>
                <p:oleObj name="Equation" r:id="rId32" imgW="838200" imgH="279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675063"/>
                        <a:ext cx="17811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76222"/>
              </p:ext>
            </p:extLst>
          </p:nvPr>
        </p:nvGraphicFramePr>
        <p:xfrm>
          <a:off x="6303963" y="5006450"/>
          <a:ext cx="17541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0" name="Equation" r:id="rId34" imgW="825500" imgH="279400" progId="Equation.DSMT4">
                  <p:embed/>
                </p:oleObj>
              </mc:Choice>
              <mc:Fallback>
                <p:oleObj name="Equation" r:id="rId34" imgW="825500" imgH="279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5006450"/>
                        <a:ext cx="17541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4"/>
          <p:cNvGrpSpPr>
            <a:grpSpLocks/>
          </p:cNvGrpSpPr>
          <p:nvPr/>
        </p:nvGrpSpPr>
        <p:grpSpPr bwMode="auto">
          <a:xfrm>
            <a:off x="1042133" y="5557044"/>
            <a:ext cx="1785938" cy="522288"/>
            <a:chOff x="-142908" y="2477152"/>
            <a:chExt cx="1785950" cy="523220"/>
          </a:xfrm>
        </p:grpSpPr>
        <p:graphicFrame>
          <p:nvGraphicFramePr>
            <p:cNvPr id="22550" name="Object 22"/>
            <p:cNvGraphicFramePr>
              <a:graphicFrameLocks noChangeAspect="1"/>
            </p:cNvGraphicFramePr>
            <p:nvPr/>
          </p:nvGraphicFramePr>
          <p:xfrm>
            <a:off x="-142908" y="2559387"/>
            <a:ext cx="944563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1" name="Equation" r:id="rId36" imgW="444114" imgH="177646" progId="Equation.DSMT4">
                    <p:embed/>
                  </p:oleObj>
                </mc:Choice>
                <mc:Fallback>
                  <p:oleObj name="Equation" r:id="rId36" imgW="444114" imgH="177646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42908" y="2559387"/>
                          <a:ext cx="944563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TextBox 36"/>
            <p:cNvSpPr txBox="1">
              <a:spLocks noChangeArrowheads="1"/>
            </p:cNvSpPr>
            <p:nvPr/>
          </p:nvSpPr>
          <p:spPr bwMode="auto">
            <a:xfrm>
              <a:off x="723872" y="2477152"/>
              <a:ext cx="91917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Cambria" panose="02040503050406030204" pitchFamily="18" charset="0"/>
                </a:rPr>
                <a:t>通解</a:t>
              </a:r>
              <a:endParaRPr lang="en-US" altLang="zh-CN"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2416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04915"/>
              </p:ext>
            </p:extLst>
          </p:nvPr>
        </p:nvGraphicFramePr>
        <p:xfrm>
          <a:off x="3136594" y="5944394"/>
          <a:ext cx="12144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2" name="Equation" r:id="rId38" imgW="571252" imgH="279279" progId="Equation.DSMT4">
                  <p:embed/>
                </p:oleObj>
              </mc:Choice>
              <mc:Fallback>
                <p:oleObj name="Equation" r:id="rId38" imgW="571252" imgH="27927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594" y="5944394"/>
                        <a:ext cx="12144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241394"/>
              </p:ext>
            </p:extLst>
          </p:nvPr>
        </p:nvGraphicFramePr>
        <p:xfrm>
          <a:off x="4309757" y="5933282"/>
          <a:ext cx="18891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3" name="Equation" r:id="rId40" imgW="889000" imgH="279400" progId="Equation.DSMT4">
                  <p:embed/>
                </p:oleObj>
              </mc:Choice>
              <mc:Fallback>
                <p:oleObj name="Equation" r:id="rId40" imgW="889000" imgH="279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757" y="5933282"/>
                        <a:ext cx="18891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82501"/>
              </p:ext>
            </p:extLst>
          </p:nvPr>
        </p:nvGraphicFramePr>
        <p:xfrm>
          <a:off x="4263744" y="4455285"/>
          <a:ext cx="4607487" cy="50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" name="Equation" r:id="rId42" imgW="2540000" imgH="279400" progId="Equation.DSMT4">
                  <p:embed/>
                </p:oleObj>
              </mc:Choice>
              <mc:Fallback>
                <p:oleObj name="Equation" r:id="rId42" imgW="2540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744" y="4455285"/>
                        <a:ext cx="4607487" cy="50826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5"/>
          <p:cNvSpPr txBox="1">
            <a:spLocks noChangeArrowheads="1"/>
          </p:cNvSpPr>
          <p:nvPr/>
        </p:nvSpPr>
        <p:spPr bwMode="auto">
          <a:xfrm>
            <a:off x="6274324" y="6242050"/>
            <a:ext cx="269284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练习：习题</a:t>
            </a:r>
            <a:r>
              <a:rPr lang="en-US" altLang="zh-CN" sz="20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5-2 ——6</a:t>
            </a:r>
            <a:endParaRPr lang="en-US" altLang="zh-CN" sz="20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4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547664" y="2924944"/>
            <a:ext cx="5904656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四    线性方程组求解</a:t>
            </a:r>
          </a:p>
        </p:txBody>
      </p:sp>
    </p:spTree>
    <p:extLst>
      <p:ext uri="{BB962C8B-B14F-4D97-AF65-F5344CB8AC3E}">
        <p14:creationId xmlns:p14="http://schemas.microsoft.com/office/powerpoint/2010/main" val="28199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56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流程图: 终止 5"/>
          <p:cNvSpPr/>
          <p:nvPr/>
        </p:nvSpPr>
        <p:spPr>
          <a:xfrm>
            <a:off x="755576" y="857250"/>
            <a:ext cx="7388299" cy="928688"/>
          </a:xfrm>
          <a:prstGeom prst="flowChartTerminator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利用矩阵的初等行变换</a:t>
            </a:r>
            <a:r>
              <a:rPr lang="zh-CN" altLang="en-US" sz="2800" dirty="0" smtClean="0">
                <a:solidFill>
                  <a:srgbClr val="FF0000"/>
                </a:solidFill>
              </a:rPr>
              <a:t>解齐次线性方程组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428625" y="2027238"/>
            <a:ext cx="2087563" cy="1901825"/>
            <a:chOff x="428625" y="2027238"/>
            <a:chExt cx="2087563" cy="1901825"/>
          </a:xfrm>
        </p:grpSpPr>
        <p:grpSp>
          <p:nvGrpSpPr>
            <p:cNvPr id="23565" name="组合 6"/>
            <p:cNvGrpSpPr>
              <a:grpSpLocks/>
            </p:cNvGrpSpPr>
            <p:nvPr/>
          </p:nvGrpSpPr>
          <p:grpSpPr bwMode="auto">
            <a:xfrm>
              <a:off x="428625" y="2027238"/>
              <a:ext cx="2087563" cy="1901825"/>
              <a:chOff x="899592" y="735087"/>
              <a:chExt cx="2088232" cy="1901825"/>
            </a:xfrm>
          </p:grpSpPr>
          <p:pic>
            <p:nvPicPr>
              <p:cNvPr id="23567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35087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8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b="1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3566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latin typeface="Cambria" panose="02040503050406030204" pitchFamily="18" charset="0"/>
                </a:rPr>
                <a:t>思想</a:t>
              </a:r>
            </a:p>
          </p:txBody>
        </p:sp>
      </p:grpSp>
      <p:sp>
        <p:nvSpPr>
          <p:cNvPr id="22534" name="TextBox 11"/>
          <p:cNvSpPr txBox="1">
            <a:spLocks noChangeArrowheads="1"/>
          </p:cNvSpPr>
          <p:nvPr/>
        </p:nvSpPr>
        <p:spPr bwMode="auto">
          <a:xfrm>
            <a:off x="2643188" y="2403475"/>
            <a:ext cx="5286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Cambria" panose="02040503050406030204" pitchFamily="18" charset="0"/>
              </a:rPr>
              <a:t>对齐次线性方程组</a:t>
            </a:r>
            <a:r>
              <a:rPr lang="zh-CN" altLang="en-US" dirty="0" smtClean="0">
                <a:latin typeface="Cambria" panose="020405030504060302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系数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阵</a:t>
            </a:r>
            <a:r>
              <a:rPr lang="zh-CN" altLang="en-US" dirty="0" smtClean="0">
                <a:latin typeface="Cambria" panose="02040503050406030204" pitchFamily="18" charset="0"/>
              </a:rPr>
              <a:t>进行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8" name="组合 36"/>
          <p:cNvGrpSpPr>
            <a:grpSpLocks/>
          </p:cNvGrpSpPr>
          <p:nvPr/>
        </p:nvGrpSpPr>
        <p:grpSpPr bwMode="auto">
          <a:xfrm>
            <a:off x="1071563" y="4071938"/>
            <a:ext cx="7643812" cy="2286000"/>
            <a:chOff x="1071538" y="4071942"/>
            <a:chExt cx="7643866" cy="2286016"/>
          </a:xfr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6" name="圆角矩形 35"/>
            <p:cNvSpPr/>
            <p:nvPr/>
          </p:nvSpPr>
          <p:spPr>
            <a:xfrm>
              <a:off x="1357290" y="4071942"/>
              <a:ext cx="7358114" cy="2286016"/>
            </a:xfrm>
            <a:prstGeom prst="round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3562" name="组合 16"/>
            <p:cNvGrpSpPr>
              <a:grpSpLocks/>
            </p:cNvGrpSpPr>
            <p:nvPr/>
          </p:nvGrpSpPr>
          <p:grpSpPr bwMode="auto">
            <a:xfrm>
              <a:off x="1071538" y="4500570"/>
              <a:ext cx="615553" cy="1357322"/>
              <a:chOff x="1170365" y="4857760"/>
              <a:chExt cx="615553" cy="1357322"/>
            </a:xfrm>
            <a:grpFill/>
          </p:grpSpPr>
          <p:sp>
            <p:nvSpPr>
              <p:cNvPr id="15" name="圆角矩形 14"/>
              <p:cNvSpPr/>
              <p:nvPr/>
            </p:nvSpPr>
            <p:spPr>
              <a:xfrm>
                <a:off x="1214815" y="4857760"/>
                <a:ext cx="571504" cy="1357321"/>
              </a:xfrm>
              <a:prstGeom prst="roundRect">
                <a:avLst/>
              </a:prstGeom>
              <a:grp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564" name="TextBox 15"/>
              <p:cNvSpPr txBox="1">
                <a:spLocks noChangeArrowheads="1"/>
              </p:cNvSpPr>
              <p:nvPr/>
            </p:nvSpPr>
            <p:spPr bwMode="auto">
              <a:xfrm>
                <a:off x="1170365" y="4929197"/>
                <a:ext cx="615954" cy="1214446"/>
              </a:xfrm>
              <a:prstGeom prst="rect">
                <a:avLst/>
              </a:prstGeom>
              <a:solidFill>
                <a:srgbClr val="FFFF00"/>
              </a:solidFill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eaVert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/>
                  <a:t>方法</a:t>
                </a:r>
              </a:p>
            </p:txBody>
          </p:sp>
        </p:grpSp>
      </p:grpSp>
      <p:sp>
        <p:nvSpPr>
          <p:cNvPr id="22536" name="TextBox 37"/>
          <p:cNvSpPr txBox="1">
            <a:spLocks noChangeArrowheads="1"/>
          </p:cNvSpPr>
          <p:nvPr/>
        </p:nvSpPr>
        <p:spPr bwMode="auto">
          <a:xfrm>
            <a:off x="1785938" y="4327525"/>
            <a:ext cx="6715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Cambria" panose="02040503050406030204" pitchFamily="18" charset="0"/>
              </a:rPr>
              <a:t> ①先用初等行变换将方程组</a:t>
            </a:r>
            <a:r>
              <a:rPr lang="zh-CN" altLang="en-US" dirty="0" smtClean="0">
                <a:latin typeface="Cambria" panose="02040503050406030204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系数阵</a:t>
            </a:r>
            <a:r>
              <a:rPr lang="zh-CN" altLang="en-US" dirty="0" smtClean="0">
                <a:latin typeface="Cambria" panose="02040503050406030204" pitchFamily="18" charset="0"/>
              </a:rPr>
              <a:t> </a:t>
            </a:r>
            <a:r>
              <a:rPr lang="zh-CN" altLang="en-US" dirty="0">
                <a:latin typeface="Cambria" panose="02040503050406030204" pitchFamily="18" charset="0"/>
              </a:rPr>
              <a:t>化简为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行最简形 ；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1785938" y="5256213"/>
            <a:ext cx="6715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Cambria" panose="02040503050406030204" pitchFamily="18" charset="0"/>
              </a:rPr>
              <a:t> ②然后求出这个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行最简形</a:t>
            </a:r>
            <a:r>
              <a:rPr lang="zh-CN" altLang="en-US" dirty="0">
                <a:latin typeface="Cambria" panose="02040503050406030204" pitchFamily="18" charset="0"/>
              </a:rPr>
              <a:t>所对应方程组的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通解</a:t>
            </a:r>
            <a:r>
              <a:rPr lang="zh-CN" altLang="en-US" dirty="0">
                <a:latin typeface="Cambria" panose="02040503050406030204" pitchFamily="18" charset="0"/>
              </a:rPr>
              <a:t>，即可得到原方程组的通解。</a:t>
            </a: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2643187" y="2901928"/>
            <a:ext cx="5286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Cambria" panose="02040503050406030204" pitchFamily="18" charset="0"/>
              </a:rPr>
              <a:t>初等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行</a:t>
            </a:r>
            <a:r>
              <a:rPr lang="zh-CN" altLang="en-US" dirty="0" smtClean="0">
                <a:latin typeface="Cambria" panose="02040503050406030204" pitchFamily="18" charset="0"/>
              </a:rPr>
              <a:t>变换</a:t>
            </a:r>
            <a:r>
              <a:rPr lang="zh-CN" altLang="en-US" dirty="0">
                <a:latin typeface="Cambria" panose="02040503050406030204" pitchFamily="18" charset="0"/>
              </a:rPr>
              <a:t>不会改变方程组的解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534" grpId="0"/>
      <p:bldP spid="22536" grpId="0"/>
      <p:bldP spid="18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458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79" name="组合 17"/>
          <p:cNvGrpSpPr>
            <a:grpSpLocks/>
          </p:cNvGrpSpPr>
          <p:nvPr/>
        </p:nvGrpSpPr>
        <p:grpSpPr bwMode="auto">
          <a:xfrm>
            <a:off x="1285875" y="1693863"/>
            <a:ext cx="5705475" cy="3021012"/>
            <a:chOff x="724226" y="1502085"/>
            <a:chExt cx="5705162" cy="3021031"/>
          </a:xfrm>
        </p:grpSpPr>
        <p:grpSp>
          <p:nvGrpSpPr>
            <p:cNvPr id="24581" name="组合 6"/>
            <p:cNvGrpSpPr>
              <a:grpSpLocks/>
            </p:cNvGrpSpPr>
            <p:nvPr/>
          </p:nvGrpSpPr>
          <p:grpSpPr bwMode="auto">
            <a:xfrm>
              <a:off x="724226" y="1502085"/>
              <a:ext cx="5481643" cy="3021031"/>
              <a:chOff x="724226" y="1071546"/>
              <a:chExt cx="5481643" cy="3021031"/>
            </a:xfrm>
          </p:grpSpPr>
          <p:sp>
            <p:nvSpPr>
              <p:cNvPr id="14" name="上凸带形 13"/>
              <p:cNvSpPr/>
              <p:nvPr/>
            </p:nvSpPr>
            <p:spPr>
              <a:xfrm>
                <a:off x="724226" y="1071546"/>
                <a:ext cx="2663679" cy="647704"/>
              </a:xfrm>
              <a:prstGeom prst="ribbon2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rgbClr val="FFFF00"/>
                    </a:solidFill>
                    <a:latin typeface="+mn-ea"/>
                  </a:rPr>
                  <a:t>例</a:t>
                </a:r>
                <a:r>
                  <a:rPr lang="en-US" altLang="zh-CN" sz="2800" b="1" dirty="0" smtClean="0">
                    <a:solidFill>
                      <a:srgbClr val="FFFF00"/>
                    </a:solidFill>
                    <a:latin typeface="+mn-ea"/>
                  </a:rPr>
                  <a:t>5-5</a:t>
                </a:r>
                <a:endParaRPr lang="zh-CN" altLang="en-US" sz="2800" b="1" dirty="0">
                  <a:solidFill>
                    <a:srgbClr val="FFFF00"/>
                  </a:solidFill>
                  <a:latin typeface="+mn-ea"/>
                </a:endParaRPr>
              </a:p>
            </p:txBody>
          </p:sp>
          <p:graphicFrame>
            <p:nvGraphicFramePr>
              <p:cNvPr id="24584" name="Object 6"/>
              <p:cNvGraphicFramePr>
                <a:graphicFrameLocks noChangeAspect="1"/>
              </p:cNvGraphicFramePr>
              <p:nvPr/>
            </p:nvGraphicFramePr>
            <p:xfrm>
              <a:off x="2724481" y="2571752"/>
              <a:ext cx="3481388" cy="1520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0" name="Equation" r:id="rId3" imgW="1638300" imgH="711200" progId="Equation.DSMT4">
                      <p:embed/>
                    </p:oleObj>
                  </mc:Choice>
                  <mc:Fallback>
                    <p:oleObj name="Equation" r:id="rId3" imgW="1638300" imgH="7112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4481" y="2571752"/>
                            <a:ext cx="3481388" cy="1520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82" name="TextBox 16"/>
            <p:cNvSpPr txBox="1">
              <a:spLocks noChangeArrowheads="1"/>
            </p:cNvSpPr>
            <p:nvPr/>
          </p:nvSpPr>
          <p:spPr bwMode="auto">
            <a:xfrm>
              <a:off x="1571604" y="2357430"/>
              <a:ext cx="48577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Cambria" panose="02040503050406030204" pitchFamily="18" charset="0"/>
                </a:rPr>
                <a:t>求解方程组</a:t>
              </a:r>
            </a:p>
          </p:txBody>
        </p:sp>
      </p:grpSp>
      <p:pic>
        <p:nvPicPr>
          <p:cNvPr id="24580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78580" y="2012764"/>
            <a:ext cx="6624737" cy="25202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3" name="矩形 7"/>
          <p:cNvSpPr>
            <a:spLocks noChangeArrowheads="1"/>
          </p:cNvSpPr>
          <p:nvPr/>
        </p:nvSpPr>
        <p:spPr bwMode="auto">
          <a:xfrm>
            <a:off x="323528" y="866787"/>
            <a:ext cx="45288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线性方程组解的性质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一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8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2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7603317" y="4533044"/>
            <a:ext cx="1540683" cy="2341427"/>
            <a:chOff x="7154379" y="943557"/>
            <a:chExt cx="1540683" cy="234142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28" name="圆角矩形 2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61"/>
          <p:cNvSpPr txBox="1">
            <a:spLocks noChangeArrowheads="1"/>
          </p:cNvSpPr>
          <p:nvPr/>
        </p:nvSpPr>
        <p:spPr bwMode="auto">
          <a:xfrm>
            <a:off x="1623001" y="2409614"/>
            <a:ext cx="6154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齐</a:t>
            </a:r>
            <a:r>
              <a:rPr lang="zh-CN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次解</a:t>
            </a:r>
            <a:r>
              <a:rPr lang="en-US" altLang="zh-CN" dirty="0" smtClean="0">
                <a:latin typeface="Cambria" panose="02040503050406030204" pitchFamily="18" charset="0"/>
              </a:rPr>
              <a:t>+</a:t>
            </a:r>
            <a:r>
              <a:rPr lang="zh-CN" altLang="en-US" b="1" dirty="0" smtClean="0">
                <a:solidFill>
                  <a:srgbClr val="0066FF"/>
                </a:solidFill>
                <a:latin typeface="Cambria" panose="02040503050406030204" pitchFamily="18" charset="0"/>
              </a:rPr>
              <a:t>非齐次解</a:t>
            </a:r>
            <a:r>
              <a:rPr lang="en-US" altLang="zh-CN" dirty="0" smtClean="0">
                <a:latin typeface="Cambria" panose="02040503050406030204" pitchFamily="18" charset="0"/>
              </a:rPr>
              <a:t>=</a:t>
            </a:r>
            <a:r>
              <a:rPr lang="zh-CN" altLang="en-US" b="1" dirty="0" smtClean="0">
                <a:solidFill>
                  <a:srgbClr val="0066FF"/>
                </a:solidFill>
                <a:latin typeface="Cambria" panose="02040503050406030204" pitchFamily="18" charset="0"/>
              </a:rPr>
              <a:t>非齐次解</a:t>
            </a:r>
            <a:endParaRPr lang="en-US" altLang="zh-CN" b="1" dirty="0">
              <a:solidFill>
                <a:srgbClr val="0066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61"/>
              <p:cNvSpPr txBox="1">
                <a:spLocks noChangeArrowheads="1"/>
              </p:cNvSpPr>
              <p:nvPr/>
            </p:nvSpPr>
            <p:spPr bwMode="auto">
              <a:xfrm>
                <a:off x="1645847" y="3556285"/>
                <a:ext cx="61543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b="1" dirty="0" smtClean="0">
                    <a:solidFill>
                      <a:srgbClr val="0066FF"/>
                    </a:solidFill>
                    <a:latin typeface="Cambria" panose="02040503050406030204" pitchFamily="18" charset="0"/>
                  </a:rPr>
                  <a:t>非齐次解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b="1" dirty="0" smtClean="0">
                    <a:solidFill>
                      <a:srgbClr val="0066FF"/>
                    </a:solidFill>
                    <a:latin typeface="Cambria" panose="02040503050406030204" pitchFamily="18" charset="0"/>
                  </a:rPr>
                  <a:t>非齐次解</a:t>
                </a:r>
                <a:r>
                  <a:rPr lang="en-US" altLang="zh-CN" dirty="0" smtClean="0">
                    <a:latin typeface="Cambria" panose="02040503050406030204" pitchFamily="18" charset="0"/>
                  </a:rPr>
                  <a:t>=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齐次解</a:t>
                </a:r>
                <a:endParaRPr lang="en-US" altLang="zh-CN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5847" y="3556285"/>
                <a:ext cx="615437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782"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61"/>
              <p:cNvSpPr txBox="1">
                <a:spLocks noChangeArrowheads="1"/>
              </p:cNvSpPr>
              <p:nvPr/>
            </p:nvSpPr>
            <p:spPr bwMode="auto">
              <a:xfrm>
                <a:off x="2239152" y="5156495"/>
                <a:ext cx="439619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200" b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齐次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与</a:t>
                </a:r>
                <a:r>
                  <a:rPr lang="zh-CN" altLang="en-US" sz="2200" b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非齐次</a:t>
                </a:r>
                <a:r>
                  <a:rPr lang="zh-CN" altLang="en-US" sz="2200" b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方程</a:t>
                </a:r>
                <a14:m>
                  <m:oMath xmlns:m="http://schemas.openxmlformats.org/officeDocument/2006/math">
                    <m:r>
                      <a:rPr lang="zh-CN" alt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相同的系数阵</a:t>
                </a:r>
                <a:endParaRPr lang="en-US" altLang="zh-CN" sz="2200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152" y="5156495"/>
                <a:ext cx="439619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803" t="-8451" r="-1803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7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74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1376363" y="1265238"/>
          <a:ext cx="3157537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8" name="Equation" r:id="rId3" imgW="1485900" imgH="711200" progId="Equation.DSMT4">
                  <p:embed/>
                </p:oleObj>
              </mc:Choice>
              <mc:Fallback>
                <p:oleObj name="Equation" r:id="rId3" imgW="1485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265238"/>
                        <a:ext cx="3157537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568950" y="1260475"/>
          <a:ext cx="21320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9" name="Equation" r:id="rId5" imgW="1002865" imgH="710891" progId="Equation.DSMT4">
                  <p:embed/>
                </p:oleObj>
              </mc:Choice>
              <mc:Fallback>
                <p:oleObj name="Equation" r:id="rId5" imgW="1002865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260475"/>
                        <a:ext cx="2132013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572000" y="2000250"/>
            <a:ext cx="1000125" cy="1588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678488" y="1285875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73863" y="1785938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33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19448"/>
              </p:ext>
            </p:extLst>
          </p:nvPr>
        </p:nvGraphicFramePr>
        <p:xfrm>
          <a:off x="857250" y="5862981"/>
          <a:ext cx="9175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0" name="Equation" r:id="rId7" imgW="431613" imgH="228501" progId="Equation.DSMT4">
                  <p:embed/>
                </p:oleObj>
              </mc:Choice>
              <mc:Fallback>
                <p:oleObj name="Equation" r:id="rId7" imgW="43161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862981"/>
                        <a:ext cx="9175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80953"/>
              </p:ext>
            </p:extLst>
          </p:nvPr>
        </p:nvGraphicFramePr>
        <p:xfrm>
          <a:off x="2143125" y="5862981"/>
          <a:ext cx="971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1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862981"/>
                        <a:ext cx="9715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0" y="2924175"/>
            <a:ext cx="9144000" cy="1588"/>
          </a:xfrm>
          <a:prstGeom prst="line">
            <a:avLst/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16"/>
          <p:cNvSpPr txBox="1">
            <a:spLocks noChangeArrowheads="1"/>
          </p:cNvSpPr>
          <p:nvPr/>
        </p:nvSpPr>
        <p:spPr bwMode="auto">
          <a:xfrm>
            <a:off x="4427538" y="32131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80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、自由变量移项：</a:t>
            </a:r>
          </a:p>
        </p:txBody>
      </p:sp>
      <p:sp>
        <p:nvSpPr>
          <p:cNvPr id="13330" name="TextBox 16"/>
          <p:cNvSpPr txBox="1">
            <a:spLocks noChangeArrowheads="1"/>
          </p:cNvSpPr>
          <p:nvPr/>
        </p:nvSpPr>
        <p:spPr bwMode="auto">
          <a:xfrm>
            <a:off x="142875" y="714375"/>
            <a:ext cx="4264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、系数阵化为</a:t>
            </a:r>
            <a:r>
              <a:rPr lang="zh-CN" altLang="en-US" sz="2800" dirty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行最简形：</a:t>
            </a:r>
          </a:p>
        </p:txBody>
      </p:sp>
      <p:sp>
        <p:nvSpPr>
          <p:cNvPr id="13331" name="TextBox 16"/>
          <p:cNvSpPr txBox="1">
            <a:spLocks noChangeArrowheads="1"/>
          </p:cNvSpPr>
          <p:nvPr/>
        </p:nvSpPr>
        <p:spPr bwMode="auto">
          <a:xfrm>
            <a:off x="214313" y="5072063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、确定自由变量</a:t>
            </a:r>
          </a:p>
        </p:txBody>
      </p:sp>
      <p:sp>
        <p:nvSpPr>
          <p:cNvPr id="13332" name="TextBox 16"/>
          <p:cNvSpPr txBox="1">
            <a:spLocks noChangeArrowheads="1"/>
          </p:cNvSpPr>
          <p:nvPr/>
        </p:nvSpPr>
        <p:spPr bwMode="auto">
          <a:xfrm>
            <a:off x="250825" y="3213100"/>
            <a:ext cx="442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80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、写出对应的方程组</a:t>
            </a:r>
          </a:p>
        </p:txBody>
      </p:sp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5180013" y="3789363"/>
          <a:ext cx="1997075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2" name="Equation" r:id="rId11" imgW="939800" imgH="939800" progId="Equation.DSMT4">
                  <p:embed/>
                </p:oleObj>
              </mc:Choice>
              <mc:Fallback>
                <p:oleObj name="Equation" r:id="rId11" imgW="9398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3789363"/>
                        <a:ext cx="1997075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87993"/>
              </p:ext>
            </p:extLst>
          </p:nvPr>
        </p:nvGraphicFramePr>
        <p:xfrm>
          <a:off x="5355431" y="3799681"/>
          <a:ext cx="1646238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3" name="Equation" r:id="rId13" imgW="774700" imgH="914400" progId="Equation.DSMT4">
                  <p:embed/>
                </p:oleObj>
              </mc:Choice>
              <mc:Fallback>
                <p:oleObj name="Equation" r:id="rId13" imgW="774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431" y="3799681"/>
                        <a:ext cx="1646238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5682" y="3935336"/>
                <a:ext cx="4028218" cy="858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5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=0      </m:t>
                              </m:r>
                            </m:e>
                            <m:e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2" y="3935336"/>
                <a:ext cx="4028218" cy="8581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680510" y="818140"/>
                <a:ext cx="39709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10" y="818140"/>
                <a:ext cx="397095" cy="3847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249358" y="823031"/>
                <a:ext cx="40453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358" y="823031"/>
                <a:ext cx="404534" cy="3847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799049" y="839149"/>
                <a:ext cx="40453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49" y="839149"/>
                <a:ext cx="404534" cy="3847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325463" y="840617"/>
                <a:ext cx="40453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463" y="840617"/>
                <a:ext cx="404534" cy="3847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447086" y="1616570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86" y="1616570"/>
                <a:ext cx="1193113" cy="307776"/>
              </a:xfrm>
              <a:prstGeom prst="rect">
                <a:avLst/>
              </a:prstGeom>
              <a:blipFill rotWithShape="0">
                <a:blip r:embed="rId20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394464" y="2014392"/>
                <a:ext cx="1193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64" y="2014392"/>
                <a:ext cx="1193113" cy="307777"/>
              </a:xfrm>
              <a:prstGeom prst="rect">
                <a:avLst/>
              </a:prstGeom>
              <a:blipFill rotWithShape="0">
                <a:blip r:embed="rId2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796374" y="2322169"/>
                <a:ext cx="7614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3     9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74" y="2322169"/>
                <a:ext cx="761427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8800" r="-800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622850" y="1307547"/>
                <a:ext cx="10163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850" y="1307547"/>
                <a:ext cx="1016399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599" r="-6587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446502" y="2320142"/>
                <a:ext cx="1193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02" y="2320142"/>
                <a:ext cx="1193113" cy="307777"/>
              </a:xfrm>
              <a:prstGeom prst="rect">
                <a:avLst/>
              </a:prstGeom>
              <a:blipFill rotWithShape="0">
                <a:blip r:embed="rId2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195736" y="4381327"/>
            <a:ext cx="2016223" cy="37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427538" y="2602390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38" y="2602390"/>
                <a:ext cx="1193113" cy="307776"/>
              </a:xfrm>
              <a:prstGeom prst="rect">
                <a:avLst/>
              </a:prstGeom>
              <a:blipFill rotWithShape="0">
                <a:blip r:embed="rId2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624335" y="3995892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264803" y="4364831"/>
            <a:ext cx="406773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77376" y="4868322"/>
            <a:ext cx="2016223" cy="37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345259" y="5397953"/>
            <a:ext cx="2016223" cy="37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7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3328" grpId="0"/>
      <p:bldP spid="13330" grpId="0"/>
      <p:bldP spid="13331" grpId="0"/>
      <p:bldP spid="13332" grpId="0"/>
      <p:bldP spid="22" grpId="0"/>
      <p:bldP spid="25" grpId="0"/>
      <p:bldP spid="26" grpId="0"/>
      <p:bldP spid="27" grpId="0"/>
      <p:bldP spid="28" grpId="0"/>
      <p:bldP spid="30" grpId="0"/>
      <p:bldP spid="31" grpId="0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35" grpId="0"/>
      <p:bldP spid="37" grpId="0" animBg="1"/>
      <p:bldP spid="38" grpId="0" animBg="1"/>
      <p:bldP spid="39" grpId="0" animBg="1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45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1376363" y="1265238"/>
          <a:ext cx="3157537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2" name="Equation" r:id="rId3" imgW="1485900" imgH="711200" progId="Equation.DSMT4">
                  <p:embed/>
                </p:oleObj>
              </mc:Choice>
              <mc:Fallback>
                <p:oleObj name="Equation" r:id="rId3" imgW="1485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265238"/>
                        <a:ext cx="3157537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568950" y="1260475"/>
          <a:ext cx="21320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3" name="Equation" r:id="rId5" imgW="1002865" imgH="710891" progId="Equation.DSMT4">
                  <p:embed/>
                </p:oleObj>
              </mc:Choice>
              <mc:Fallback>
                <p:oleObj name="Equation" r:id="rId5" imgW="1002865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260475"/>
                        <a:ext cx="2132013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572000" y="2000250"/>
            <a:ext cx="1000125" cy="1588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678488" y="1285875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73863" y="1785938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2924175"/>
            <a:ext cx="9144000" cy="1588"/>
          </a:xfrm>
          <a:prstGeom prst="line">
            <a:avLst/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45630"/>
              </p:ext>
            </p:extLst>
          </p:nvPr>
        </p:nvGraphicFramePr>
        <p:xfrm>
          <a:off x="5004048" y="3548955"/>
          <a:ext cx="2617787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4" name="Equation" r:id="rId7" imgW="1231900" imgH="914400" progId="Equation.DSMT4">
                  <p:embed/>
                </p:oleObj>
              </mc:Choice>
              <mc:Fallback>
                <p:oleObj name="Equation" r:id="rId7" imgW="12319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548955"/>
                        <a:ext cx="2617787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Box 16"/>
          <p:cNvSpPr txBox="1">
            <a:spLocks noChangeArrowheads="1"/>
          </p:cNvSpPr>
          <p:nvPr/>
        </p:nvSpPr>
        <p:spPr bwMode="auto">
          <a:xfrm>
            <a:off x="3708400" y="32131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80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、通解为：</a:t>
            </a:r>
          </a:p>
        </p:txBody>
      </p:sp>
      <p:grpSp>
        <p:nvGrpSpPr>
          <p:cNvPr id="8" name="组合 28"/>
          <p:cNvGrpSpPr>
            <a:grpSpLocks/>
          </p:cNvGrpSpPr>
          <p:nvPr/>
        </p:nvGrpSpPr>
        <p:grpSpPr bwMode="auto">
          <a:xfrm>
            <a:off x="4572000" y="5589588"/>
            <a:ext cx="4357688" cy="533400"/>
            <a:chOff x="4214810" y="6000768"/>
            <a:chExt cx="4357718" cy="534086"/>
          </a:xfrm>
        </p:grpSpPr>
        <p:sp>
          <p:nvSpPr>
            <p:cNvPr id="18450" name="TextBox 16"/>
            <p:cNvSpPr txBox="1">
              <a:spLocks noChangeArrowheads="1"/>
            </p:cNvSpPr>
            <p:nvPr/>
          </p:nvSpPr>
          <p:spPr bwMode="auto">
            <a:xfrm>
              <a:off x="4214810" y="6000768"/>
              <a:ext cx="43577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mbria" panose="02040503050406030204" pitchFamily="18" charset="0"/>
                  <a:ea typeface="华文楷体" panose="02010600040101010101" pitchFamily="2" charset="-122"/>
                </a:rPr>
                <a:t>其中           为任意常数。</a:t>
              </a:r>
            </a:p>
          </p:txBody>
        </p:sp>
        <p:graphicFrame>
          <p:nvGraphicFramePr>
            <p:cNvPr id="18451" name="Object 10"/>
            <p:cNvGraphicFramePr>
              <a:graphicFrameLocks noChangeAspect="1"/>
            </p:cNvGraphicFramePr>
            <p:nvPr/>
          </p:nvGraphicFramePr>
          <p:xfrm>
            <a:off x="5128443" y="6047492"/>
            <a:ext cx="701675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05" name="Equation" r:id="rId9" imgW="330200" imgH="228600" progId="Equation.DSMT4">
                    <p:embed/>
                  </p:oleObj>
                </mc:Choice>
                <mc:Fallback>
                  <p:oleObj name="Equation" r:id="rId9" imgW="330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443" y="6047492"/>
                          <a:ext cx="701675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4" name="TextBox 16"/>
          <p:cNvSpPr txBox="1">
            <a:spLocks noChangeArrowheads="1"/>
          </p:cNvSpPr>
          <p:nvPr/>
        </p:nvSpPr>
        <p:spPr bwMode="auto">
          <a:xfrm>
            <a:off x="142875" y="714375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、化为行最简形：</a:t>
            </a:r>
          </a:p>
        </p:txBody>
      </p:sp>
      <p:sp>
        <p:nvSpPr>
          <p:cNvPr id="18445" name="TextBox 16"/>
          <p:cNvSpPr txBox="1">
            <a:spLocks noChangeArrowheads="1"/>
          </p:cNvSpPr>
          <p:nvPr/>
        </p:nvSpPr>
        <p:spPr bwMode="auto">
          <a:xfrm>
            <a:off x="395288" y="32131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80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、自由变量移项：</a:t>
            </a:r>
          </a:p>
        </p:txBody>
      </p:sp>
      <p:graphicFrame>
        <p:nvGraphicFramePr>
          <p:cNvPr id="18446" name="Object 11"/>
          <p:cNvGraphicFramePr>
            <a:graphicFrameLocks noChangeAspect="1"/>
          </p:cNvGraphicFramePr>
          <p:nvPr/>
        </p:nvGraphicFramePr>
        <p:xfrm>
          <a:off x="1187450" y="3789363"/>
          <a:ext cx="1916113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6" name="Equation" r:id="rId11" imgW="901309" imgH="939392" progId="Equation.DSMT4">
                  <p:embed/>
                </p:oleObj>
              </mc:Choice>
              <mc:Fallback>
                <p:oleObj name="Equation" r:id="rId11" imgW="901309" imgH="9393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89363"/>
                        <a:ext cx="1916113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2"/>
          <p:cNvGraphicFramePr>
            <a:graphicFrameLocks noChangeAspect="1"/>
          </p:cNvGraphicFramePr>
          <p:nvPr/>
        </p:nvGraphicFramePr>
        <p:xfrm>
          <a:off x="1403350" y="3789363"/>
          <a:ext cx="1646238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7" name="Equation" r:id="rId13" imgW="774700" imgH="914400" progId="Equation.DSMT4">
                  <p:embed/>
                </p:oleObj>
              </mc:Choice>
              <mc:Fallback>
                <p:oleObj name="Equation" r:id="rId13" imgW="774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89363"/>
                        <a:ext cx="1646238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93763" y="5897563"/>
          <a:ext cx="9175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8" name="Equation" r:id="rId15" imgW="431613" imgH="228501" progId="Equation.DSMT4">
                  <p:embed/>
                </p:oleObj>
              </mc:Choice>
              <mc:Fallback>
                <p:oleObj name="Equation" r:id="rId15" imgW="43161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897563"/>
                        <a:ext cx="9175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179638" y="5897563"/>
          <a:ext cx="971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9" name="Equation" r:id="rId17" imgW="457200" imgH="228600" progId="Equation.DSMT4">
                  <p:embed/>
                </p:oleObj>
              </mc:Choice>
              <mc:Fallback>
                <p:oleObj name="Equation" r:id="rId17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5897563"/>
                        <a:ext cx="9715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 rot="5400000">
            <a:off x="5098410" y="4345812"/>
            <a:ext cx="1944216" cy="37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 rot="5400000">
            <a:off x="6240118" y="4276378"/>
            <a:ext cx="1944216" cy="37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>
            <a:grpSpLocks/>
          </p:cNvGrpSpPr>
          <p:nvPr/>
        </p:nvGrpSpPr>
        <p:grpSpPr bwMode="auto">
          <a:xfrm>
            <a:off x="107504" y="0"/>
            <a:ext cx="9144000" cy="6858000"/>
            <a:chOff x="0" y="3500462"/>
            <a:chExt cx="9144000" cy="3357562"/>
          </a:xfrm>
        </p:grpSpPr>
        <p:sp>
          <p:nvSpPr>
            <p:cNvPr id="3" name="矩形 2"/>
            <p:cNvSpPr/>
            <p:nvPr/>
          </p:nvSpPr>
          <p:spPr>
            <a:xfrm>
              <a:off x="0" y="3500462"/>
              <a:ext cx="9144000" cy="3357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　</a:t>
              </a:r>
            </a:p>
          </p:txBody>
        </p:sp>
        <p:pic>
          <p:nvPicPr>
            <p:cNvPr id="24586" name="Picture 3" descr="C:\Documents and Settings\bdong\Local Settings\Temporary Internet Files\Content.IE5\KE7VZXOH\MC900433883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50" y="4060056"/>
              <a:ext cx="1000125" cy="512184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8750" y="2071688"/>
            <a:ext cx="564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解方程组时只作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初等</a:t>
            </a:r>
            <a:r>
              <a:rPr lang="zh-CN" altLang="en-US" sz="2800" b="1" dirty="0">
                <a:solidFill>
                  <a:srgbClr val="0EB5E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行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变换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.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0" y="2830513"/>
            <a:ext cx="7500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一般取行最简型的每个非零行的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第一个非零元素所在列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对应的未知数为</a:t>
            </a:r>
            <a:r>
              <a:rPr lang="zh-CN" altLang="en-US" sz="2800" b="1" dirty="0">
                <a:solidFill>
                  <a:srgbClr val="0EB5E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非</a:t>
            </a:r>
            <a:r>
              <a:rPr lang="zh-CN" alt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自由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未知数，取其 余的未知数为自由未知数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.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9461" name="组合 10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462" name="TextBox 11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4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/>
          <p:cNvGrpSpPr>
            <a:grpSpLocks/>
          </p:cNvGrpSpPr>
          <p:nvPr/>
        </p:nvGrpSpPr>
        <p:grpSpPr bwMode="auto">
          <a:xfrm>
            <a:off x="34942" y="0"/>
            <a:ext cx="9144000" cy="6265370"/>
            <a:chOff x="0" y="3500462"/>
            <a:chExt cx="9144000" cy="3357562"/>
          </a:xfrm>
        </p:grpSpPr>
        <p:sp>
          <p:nvSpPr>
            <p:cNvPr id="3" name="矩形 2"/>
            <p:cNvSpPr/>
            <p:nvPr/>
          </p:nvSpPr>
          <p:spPr>
            <a:xfrm>
              <a:off x="0" y="3500462"/>
              <a:ext cx="9144000" cy="3357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　</a:t>
              </a:r>
            </a:p>
          </p:txBody>
        </p:sp>
        <p:pic>
          <p:nvPicPr>
            <p:cNvPr id="14358" name="Picture 3" descr="C:\Documents and Settings\bdong\Local Settings\Temporary Internet Files\Content.IE5\KE7VZXOH\MC900433883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5750" y="4060056"/>
              <a:ext cx="1000125" cy="5121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28750" y="1357313"/>
            <a:ext cx="7500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  有些问题不要求通解，只要求</a:t>
            </a:r>
            <a:r>
              <a:rPr lang="zh-CN" altLang="en-US" sz="2800" b="1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基础解系</a:t>
            </a:r>
            <a:r>
              <a:rPr lang="zh-CN" altLang="en-US" sz="280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587547" y="1974851"/>
            <a:ext cx="6949234" cy="178141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501" name="TextBox 8"/>
          <p:cNvSpPr txBox="1">
            <a:spLocks noChangeArrowheads="1"/>
          </p:cNvSpPr>
          <p:nvPr/>
        </p:nvSpPr>
        <p:spPr bwMode="auto">
          <a:xfrm>
            <a:off x="1836869" y="2114689"/>
            <a:ext cx="6407539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逐次令自由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未知数中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的一个为</a:t>
            </a:r>
            <a:r>
              <a:rPr lang="en-US" altLang="zh-CN" sz="2800" dirty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0485" name="组合 10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497" name="TextBox 11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711700" y="4500563"/>
          <a:ext cx="566738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1" name="Equation" r:id="rId5" imgW="266584" imgH="914003" progId="Equation.DSMT4">
                  <p:embed/>
                </p:oleObj>
              </mc:Choice>
              <mc:Fallback>
                <p:oleObj name="Equation" r:id="rId5" imgW="266584" imgH="9140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4500563"/>
                        <a:ext cx="566738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835650" y="4503738"/>
          <a:ext cx="75565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2" name="Equation" r:id="rId7" imgW="355446" imgH="914003" progId="Equation.DSMT4">
                  <p:embed/>
                </p:oleObj>
              </mc:Choice>
              <mc:Fallback>
                <p:oleObj name="Equation" r:id="rId7" imgW="355446" imgH="9140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503738"/>
                        <a:ext cx="75565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0" y="4213225"/>
            <a:ext cx="9144000" cy="1588"/>
          </a:xfrm>
          <a:prstGeom prst="line">
            <a:avLst/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20" name="Object 9"/>
          <p:cNvGraphicFramePr>
            <a:graphicFrameLocks noChangeAspect="1"/>
          </p:cNvGraphicFramePr>
          <p:nvPr/>
        </p:nvGraphicFramePr>
        <p:xfrm>
          <a:off x="1258888" y="4437063"/>
          <a:ext cx="2617787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3" name="Equation" r:id="rId9" imgW="1231900" imgH="914400" progId="Equation.DSMT4">
                  <p:embed/>
                </p:oleObj>
              </mc:Choice>
              <mc:Fallback>
                <p:oleObj name="Equation" r:id="rId9" imgW="12319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2617787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4786313" y="5000625"/>
            <a:ext cx="17145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86313" y="5929313"/>
            <a:ext cx="17145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rot="16200000" flipH="1">
            <a:off x="6643688" y="5214938"/>
            <a:ext cx="714375" cy="714375"/>
          </a:xfrm>
          <a:prstGeom prst="straightConnector1">
            <a:avLst/>
          </a:prstGeom>
          <a:ln w="28575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643688" y="6072188"/>
            <a:ext cx="714375" cy="142875"/>
          </a:xfrm>
          <a:prstGeom prst="straightConnector1">
            <a:avLst/>
          </a:prstGeom>
          <a:ln w="28575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/>
          <p:cNvGraphicFramePr>
            <a:graphicFrameLocks noChangeAspect="1"/>
          </p:cNvGraphicFramePr>
          <p:nvPr/>
        </p:nvGraphicFramePr>
        <p:xfrm>
          <a:off x="7143750" y="5214938"/>
          <a:ext cx="8239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4" name="Equation" r:id="rId11" imgW="457200" imgH="482600" progId="Equation.DSMT4">
                  <p:embed/>
                </p:oleObj>
              </mc:Choice>
              <mc:Fallback>
                <p:oleObj name="Equation" r:id="rId11" imgW="457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5214938"/>
                        <a:ext cx="8239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7215188" y="5214938"/>
          <a:ext cx="7096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5" name="Equation" r:id="rId13" imgW="393529" imgH="431613" progId="Equation.DSMT4">
                  <p:embed/>
                </p:oleObj>
              </mc:Choice>
              <mc:Fallback>
                <p:oleObj name="Equation" r:id="rId13" imgW="39352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5214938"/>
                        <a:ext cx="7096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807200" y="4397375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基础解系</a:t>
            </a:r>
            <a:endParaRPr lang="zh-CN" altLang="en-US" sz="3200" dirty="0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1821657" y="3082564"/>
            <a:ext cx="6494760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求得一组解，这组解就是基础解系 。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902069" y="2549896"/>
            <a:ext cx="5126315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其余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的自由未知数为</a:t>
            </a:r>
            <a:r>
              <a:rPr lang="en-US" altLang="zh-CN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0;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8"/>
              <p:cNvSpPr txBox="1">
                <a:spLocks noChangeArrowheads="1"/>
              </p:cNvSpPr>
              <p:nvPr/>
            </p:nvSpPr>
            <p:spPr bwMode="auto">
              <a:xfrm>
                <a:off x="4025275" y="6405079"/>
                <a:ext cx="181037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5275" y="6405079"/>
                <a:ext cx="1810375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8"/>
              <p:cNvSpPr txBox="1">
                <a:spLocks noChangeArrowheads="1"/>
              </p:cNvSpPr>
              <p:nvPr/>
            </p:nvSpPr>
            <p:spPr bwMode="auto">
              <a:xfrm>
                <a:off x="5774218" y="6406759"/>
                <a:ext cx="181037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18" y="6406759"/>
                <a:ext cx="1810375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8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0501" grpId="0" animBg="1"/>
      <p:bldP spid="21" grpId="0" animBg="1"/>
      <p:bldP spid="22" grpId="0" animBg="1"/>
      <p:bldP spid="2" grpId="0"/>
      <p:bldP spid="28" grpId="0" animBg="1"/>
      <p:bldP spid="26" grpId="0" animBg="1"/>
      <p:bldP spid="29" grpId="0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5" name="组合 10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497" name="TextBox 11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14077" y="794404"/>
            <a:ext cx="3816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基础解系的确定</a:t>
            </a:r>
            <a:r>
              <a:rPr lang="en-US" altLang="zh-CN" sz="28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一</a:t>
            </a:r>
            <a:r>
              <a:rPr lang="en-US" altLang="zh-CN" sz="28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)</a:t>
            </a:r>
            <a:endParaRPr lang="zh-CN" altLang="en-US" sz="2800" b="1" dirty="0">
              <a:solidFill>
                <a:srgbClr val="0066FF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26151" y="2093372"/>
                <a:ext cx="330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51" y="2093372"/>
                <a:ext cx="33054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191463" y="1925376"/>
                <a:ext cx="2189574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63" y="1925376"/>
                <a:ext cx="2189574" cy="7668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5" idx="3"/>
            <a:endCxn id="28" idx="1"/>
          </p:cNvCxnSpPr>
          <p:nvPr/>
        </p:nvCxnSpPr>
        <p:spPr>
          <a:xfrm flipV="1">
            <a:off x="2056691" y="2308815"/>
            <a:ext cx="11347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847848" y="1921401"/>
                <a:ext cx="1544205" cy="770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48" y="1921401"/>
                <a:ext cx="1544205" cy="770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626491" y="3625845"/>
                <a:ext cx="3217356" cy="770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91" y="3625845"/>
                <a:ext cx="3217356" cy="770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87824" y="4896846"/>
                <a:ext cx="3029483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896846"/>
                <a:ext cx="3029483" cy="5602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3235169" y="2698693"/>
            <a:ext cx="1512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行最简形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077767" y="5717182"/>
                <a:ext cx="2251386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67" y="5717182"/>
                <a:ext cx="2251386" cy="5602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7579048" y="4416558"/>
            <a:ext cx="1540683" cy="2341427"/>
            <a:chOff x="7154379" y="943557"/>
            <a:chExt cx="1540683" cy="234142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20" name="圆角矩形 19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676845" y="3485678"/>
                <a:ext cx="3672544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845" y="3485678"/>
                <a:ext cx="3672544" cy="10511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329153" y="3519047"/>
            <a:ext cx="2062900" cy="468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29153" y="4016309"/>
            <a:ext cx="2062900" cy="468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31" grpId="0"/>
      <p:bldP spid="32" grpId="0"/>
      <p:bldP spid="12" grpId="0"/>
      <p:bldP spid="34" grpId="0"/>
      <p:bldP spid="35" grpId="0"/>
      <p:bldP spid="21" grpId="0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2422223" y="3873410"/>
            <a:ext cx="5267275" cy="87057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607315" y="873643"/>
            <a:ext cx="4175572" cy="851398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485" name="组合 10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497" name="TextBox 11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441029" y="878400"/>
            <a:ext cx="3403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基础解系的确定</a:t>
            </a:r>
            <a:r>
              <a:rPr lang="en-US" altLang="zh-CN" sz="28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二</a:t>
            </a:r>
            <a:r>
              <a:rPr lang="en-US" altLang="zh-CN" sz="28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)</a:t>
            </a:r>
            <a:endParaRPr lang="zh-CN" altLang="en-US" sz="2800" b="1" dirty="0">
              <a:solidFill>
                <a:srgbClr val="0066FF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011878" y="1556792"/>
                <a:ext cx="2251386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878" y="1556792"/>
                <a:ext cx="2251386" cy="560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452566" y="4022174"/>
                <a:ext cx="5317610" cy="562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66" y="4022174"/>
                <a:ext cx="5317610" cy="562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469340" y="2786021"/>
                <a:ext cx="2220159" cy="886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40" y="2786021"/>
                <a:ext cx="2220159" cy="8868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985238" y="2708920"/>
                <a:ext cx="3708387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38" y="2708920"/>
                <a:ext cx="3708387" cy="1051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869502" y="921418"/>
                <a:ext cx="3599767" cy="773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02" y="921418"/>
                <a:ext cx="3599767" cy="7734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04353" y="5157192"/>
                <a:ext cx="3511922" cy="602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53" y="5157192"/>
                <a:ext cx="3511922" cy="6023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圆角矩形 41"/>
          <p:cNvSpPr/>
          <p:nvPr/>
        </p:nvSpPr>
        <p:spPr>
          <a:xfrm rot="5400000">
            <a:off x="2719540" y="4015221"/>
            <a:ext cx="550194" cy="5896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标注 42"/>
          <p:cNvSpPr/>
          <p:nvPr/>
        </p:nvSpPr>
        <p:spPr>
          <a:xfrm>
            <a:off x="3923928" y="4761081"/>
            <a:ext cx="1610807" cy="612648"/>
          </a:xfrm>
          <a:prstGeom prst="wedgeRoundRectCallout">
            <a:avLst>
              <a:gd name="adj1" fmla="val 98771"/>
              <a:gd name="adj2" fmla="val -75910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自由变量</a:t>
            </a:r>
            <a:endParaRPr lang="zh-CN" altLang="en-US" sz="2400" b="1" i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 rot="5400000">
            <a:off x="4083757" y="3952316"/>
            <a:ext cx="566124" cy="6983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5400000">
            <a:off x="6148349" y="3948611"/>
            <a:ext cx="550194" cy="7616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标注 46"/>
          <p:cNvSpPr/>
          <p:nvPr/>
        </p:nvSpPr>
        <p:spPr>
          <a:xfrm>
            <a:off x="6898672" y="1917269"/>
            <a:ext cx="1610807" cy="612648"/>
          </a:xfrm>
          <a:prstGeom prst="wedgeRoundRectCallout">
            <a:avLst>
              <a:gd name="adj1" fmla="val -44844"/>
              <a:gd name="adj2" fmla="val -69532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基础解系</a:t>
            </a:r>
            <a:endParaRPr lang="zh-CN" altLang="en-US" sz="2400" b="1" i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137079" y="3283676"/>
            <a:ext cx="73242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331640" y="5759536"/>
            <a:ext cx="18722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6618353" y="4933879"/>
            <a:ext cx="2142290" cy="860737"/>
          </a:xfrm>
          <a:prstGeom prst="wedgeRoundRectCallout">
            <a:avLst>
              <a:gd name="adj1" fmla="val -44844"/>
              <a:gd name="adj2" fmla="val -69532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基础解系的线性组合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通解</a:t>
            </a:r>
            <a:endParaRPr lang="zh-CN" altLang="en-US" sz="2400" b="1" i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61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41094 0.17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56" y="851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35" grpId="0"/>
      <p:bldP spid="36" grpId="0"/>
      <p:bldP spid="37" grpId="0"/>
      <p:bldP spid="38" grpId="0"/>
      <p:bldP spid="40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56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620713"/>
            <a:ext cx="1000125" cy="1046162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2253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254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0" y="2420938"/>
            <a:ext cx="9144000" cy="1587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835150" y="4508500"/>
          <a:ext cx="23749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9" name="Equation" r:id="rId4" imgW="1117600" imgH="711200" progId="Equation.DSMT4">
                  <p:embed/>
                </p:oleObj>
              </mc:Choice>
              <mc:Fallback>
                <p:oleObj name="Equation" r:id="rId4" imgW="1117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08500"/>
                        <a:ext cx="23749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804863" y="5300663"/>
            <a:ext cx="1000125" cy="1587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35" name="组合 9"/>
          <p:cNvGrpSpPr>
            <a:grpSpLocks/>
          </p:cNvGrpSpPr>
          <p:nvPr/>
        </p:nvGrpSpPr>
        <p:grpSpPr bwMode="auto">
          <a:xfrm>
            <a:off x="1547813" y="908050"/>
            <a:ext cx="7072312" cy="1008063"/>
            <a:chOff x="1285852" y="4572008"/>
            <a:chExt cx="7072362" cy="1008119"/>
          </a:xfrm>
        </p:grpSpPr>
        <p:sp>
          <p:nvSpPr>
            <p:cNvPr id="31" name="圆角矩形 30"/>
            <p:cNvSpPr/>
            <p:nvPr/>
          </p:nvSpPr>
          <p:spPr>
            <a:xfrm>
              <a:off x="1285852" y="4572008"/>
              <a:ext cx="7072362" cy="1008119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46" name="TextBox 8"/>
            <p:cNvSpPr txBox="1">
              <a:spLocks noChangeArrowheads="1"/>
            </p:cNvSpPr>
            <p:nvPr/>
          </p:nvSpPr>
          <p:spPr bwMode="auto">
            <a:xfrm>
              <a:off x="1573886" y="4788033"/>
              <a:ext cx="6715172" cy="52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齐次线性方程组的基础解系不是</a:t>
              </a:r>
              <a:r>
                <a:rPr lang="zh-CN" altLang="en-US" sz="2800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唯一的</a:t>
              </a:r>
              <a:r>
                <a: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rPr>
                <a:t>。</a:t>
              </a:r>
            </a:p>
          </p:txBody>
        </p:sp>
      </p:grpSp>
      <p:grpSp>
        <p:nvGrpSpPr>
          <p:cNvPr id="22536" name="组合 20"/>
          <p:cNvGrpSpPr>
            <a:grpSpLocks/>
          </p:cNvGrpSpPr>
          <p:nvPr/>
        </p:nvGrpSpPr>
        <p:grpSpPr bwMode="auto">
          <a:xfrm>
            <a:off x="1187450" y="2708275"/>
            <a:ext cx="6380163" cy="1520825"/>
            <a:chOff x="1376363" y="1265238"/>
            <a:chExt cx="6380485" cy="1520825"/>
          </a:xfrm>
        </p:grpSpPr>
        <p:graphicFrame>
          <p:nvGraphicFramePr>
            <p:cNvPr id="22542" name="Object 6"/>
            <p:cNvGraphicFramePr>
              <a:graphicFrameLocks noChangeAspect="1"/>
            </p:cNvGraphicFramePr>
            <p:nvPr/>
          </p:nvGraphicFramePr>
          <p:xfrm>
            <a:off x="1376363" y="1265238"/>
            <a:ext cx="3157537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00" name="Equation" r:id="rId6" imgW="1485900" imgH="711200" progId="Equation.DSMT4">
                    <p:embed/>
                  </p:oleObj>
                </mc:Choice>
                <mc:Fallback>
                  <p:oleObj name="Equation" r:id="rId6" imgW="1485900" imgH="71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363" y="1265238"/>
                          <a:ext cx="3157537" cy="1520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4"/>
            <p:cNvGraphicFramePr>
              <a:graphicFrameLocks noChangeAspect="1"/>
            </p:cNvGraphicFramePr>
            <p:nvPr/>
          </p:nvGraphicFramePr>
          <p:xfrm>
            <a:off x="5624835" y="1265238"/>
            <a:ext cx="2132013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01" name="Equation" r:id="rId8" imgW="1002865" imgH="710891" progId="Equation.DSMT4">
                    <p:embed/>
                  </p:oleObj>
                </mc:Choice>
                <mc:Fallback>
                  <p:oleObj name="Equation" r:id="rId8" imgW="1002865" imgH="7108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4835" y="1265238"/>
                          <a:ext cx="2132013" cy="1520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接箭头连接符 15"/>
            <p:cNvCxnSpPr/>
            <p:nvPr/>
          </p:nvCxnSpPr>
          <p:spPr>
            <a:xfrm>
              <a:off x="4572162" y="2000251"/>
              <a:ext cx="1000175" cy="1587"/>
            </a:xfrm>
            <a:prstGeom prst="straightConnector1">
              <a:avLst/>
            </a:prstGeom>
            <a:ln w="25400" cmpd="sng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椭圆 36"/>
          <p:cNvSpPr/>
          <p:nvPr/>
        </p:nvSpPr>
        <p:spPr>
          <a:xfrm>
            <a:off x="2700338" y="4508500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203575" y="5013325"/>
            <a:ext cx="357188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5443538" y="5176838"/>
          <a:ext cx="8905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2" name="Equation" r:id="rId10" imgW="419100" imgH="228600" progId="Equation.DSMT4">
                  <p:embed/>
                </p:oleObj>
              </mc:Choice>
              <mc:Fallback>
                <p:oleObj name="Equation" r:id="rId10" imgW="41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176838"/>
                        <a:ext cx="8905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/>
        </p:nvGraphicFramePr>
        <p:xfrm>
          <a:off x="6716713" y="5176838"/>
          <a:ext cx="971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3" name="Equation" r:id="rId12" imgW="457200" imgH="228600" progId="Equation.DSMT4">
                  <p:embed/>
                </p:oleObj>
              </mc:Choice>
              <mc:Fallback>
                <p:oleObj name="Equation" r:id="rId12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5176838"/>
                        <a:ext cx="9715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4787900" y="4652963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选取自由变量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051720" y="4141097"/>
                <a:ext cx="39709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141097"/>
                <a:ext cx="397095" cy="384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723874" y="4141097"/>
                <a:ext cx="40453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874" y="4141097"/>
                <a:ext cx="404534" cy="384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229253" y="4147856"/>
                <a:ext cx="40453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253" y="4147856"/>
                <a:ext cx="404534" cy="3847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694491" y="4147856"/>
                <a:ext cx="40453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491" y="4147856"/>
                <a:ext cx="404534" cy="3847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60743" y="4853187"/>
                <a:ext cx="1193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/−2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3" y="4853187"/>
                <a:ext cx="1193113" cy="307777"/>
              </a:xfrm>
              <a:prstGeom prst="rect">
                <a:avLst/>
              </a:prstGeom>
              <a:blipFill rotWithShape="0">
                <a:blip r:embed="rId1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6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3" grpId="0"/>
      <p:bldP spid="25" grpId="0"/>
      <p:bldP spid="26" grpId="0"/>
      <p:bldP spid="27" grpId="0"/>
      <p:bldP spid="28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56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1692275" y="981075"/>
            <a:ext cx="357188" cy="431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36788" y="1498600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3320" name="Object 9"/>
          <p:cNvGraphicFramePr>
            <a:graphicFrameLocks noChangeAspect="1"/>
          </p:cNvGraphicFramePr>
          <p:nvPr/>
        </p:nvGraphicFramePr>
        <p:xfrm>
          <a:off x="755650" y="4005263"/>
          <a:ext cx="291465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8" name="Equation" r:id="rId3" imgW="1371600" imgH="914400" progId="Equation.DSMT4">
                  <p:embed/>
                </p:oleObj>
              </mc:Choice>
              <mc:Fallback>
                <p:oleObj name="Equation" r:id="rId3" imgW="1371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291465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Box 16"/>
          <p:cNvSpPr txBox="1">
            <a:spLocks noChangeArrowheads="1"/>
          </p:cNvSpPr>
          <p:nvPr/>
        </p:nvSpPr>
        <p:spPr bwMode="auto">
          <a:xfrm>
            <a:off x="611188" y="34290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通解为：</a:t>
            </a:r>
          </a:p>
        </p:txBody>
      </p:sp>
      <p:sp>
        <p:nvSpPr>
          <p:cNvPr id="23559" name="TextBox 16"/>
          <p:cNvSpPr txBox="1">
            <a:spLocks noChangeArrowheads="1"/>
          </p:cNvSpPr>
          <p:nvPr/>
        </p:nvSpPr>
        <p:spPr bwMode="auto">
          <a:xfrm>
            <a:off x="3419475" y="90805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自由变量移项：</a:t>
            </a:r>
          </a:p>
        </p:txBody>
      </p:sp>
      <p:graphicFrame>
        <p:nvGraphicFramePr>
          <p:cNvPr id="23560" name="Object 11"/>
          <p:cNvGraphicFramePr>
            <a:graphicFrameLocks noChangeAspect="1"/>
          </p:cNvGraphicFramePr>
          <p:nvPr/>
        </p:nvGraphicFramePr>
        <p:xfrm>
          <a:off x="5795963" y="836613"/>
          <a:ext cx="2401887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9" name="Equation" r:id="rId5" imgW="1129810" imgH="939392" progId="Equation.DSMT4">
                  <p:embed/>
                </p:oleObj>
              </mc:Choice>
              <mc:Fallback>
                <p:oleObj name="Equation" r:id="rId5" imgW="1129810" imgH="9393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836613"/>
                        <a:ext cx="2401887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827088" y="981075"/>
          <a:ext cx="23749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0" name="Equation" r:id="rId7" imgW="1117600" imgH="711200" progId="Equation.DSMT4">
                  <p:embed/>
                </p:oleObj>
              </mc:Choice>
              <mc:Fallback>
                <p:oleObj name="Equation" r:id="rId7" imgW="1117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23749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4859338" y="4149725"/>
          <a:ext cx="1862137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1" name="Equation" r:id="rId9" imgW="876300" imgH="914400" progId="Equation.DSMT4">
                  <p:embed/>
                </p:oleObj>
              </mc:Choice>
              <mc:Fallback>
                <p:oleObj name="Equation" r:id="rId9" imgW="8763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49725"/>
                        <a:ext cx="1862137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4356100" y="3500438"/>
            <a:ext cx="262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基础解系：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2997200"/>
            <a:ext cx="9144000" cy="0"/>
          </a:xfrm>
          <a:prstGeom prst="line">
            <a:avLst/>
          </a:prstGeom>
          <a:ln w="285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995246" y="1412874"/>
            <a:ext cx="1944216" cy="35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95246" y="1945053"/>
            <a:ext cx="2202603" cy="35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40152" y="964034"/>
            <a:ext cx="1944216" cy="35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11305" y="2394926"/>
            <a:ext cx="1944216" cy="35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5400000">
            <a:off x="988093" y="4648396"/>
            <a:ext cx="1944216" cy="553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 rot="5400000">
            <a:off x="2337105" y="4719835"/>
            <a:ext cx="1944216" cy="553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/>
      <p:bldP spid="23559" grpId="0"/>
      <p:bldP spid="31" grpId="0"/>
      <p:bldP spid="16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56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流程图: 终止 5"/>
          <p:cNvSpPr/>
          <p:nvPr/>
        </p:nvSpPr>
        <p:spPr>
          <a:xfrm>
            <a:off x="680716" y="881062"/>
            <a:ext cx="7820347" cy="928688"/>
          </a:xfrm>
          <a:prstGeom prst="flowChartTerminator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利用矩阵的初等行变换</a:t>
            </a:r>
            <a:r>
              <a:rPr lang="zh-CN" altLang="en-US" sz="2800" dirty="0" smtClean="0">
                <a:solidFill>
                  <a:schemeClr val="tx1"/>
                </a:solidFill>
              </a:rPr>
              <a:t>解</a:t>
            </a:r>
            <a:r>
              <a:rPr lang="zh-CN" altLang="en-US" sz="2800" dirty="0" smtClean="0">
                <a:solidFill>
                  <a:srgbClr val="FF0000"/>
                </a:solidFill>
              </a:rPr>
              <a:t>非齐次</a:t>
            </a:r>
            <a:r>
              <a:rPr lang="zh-CN" altLang="en-US" sz="2800" dirty="0" smtClean="0">
                <a:solidFill>
                  <a:schemeClr val="tx1"/>
                </a:solidFill>
              </a:rPr>
              <a:t>线性方程组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428625" y="2027238"/>
            <a:ext cx="2087563" cy="1901825"/>
            <a:chOff x="428625" y="2027238"/>
            <a:chExt cx="2087563" cy="1901825"/>
          </a:xfrm>
        </p:grpSpPr>
        <p:grpSp>
          <p:nvGrpSpPr>
            <p:cNvPr id="23565" name="组合 6"/>
            <p:cNvGrpSpPr>
              <a:grpSpLocks/>
            </p:cNvGrpSpPr>
            <p:nvPr/>
          </p:nvGrpSpPr>
          <p:grpSpPr bwMode="auto">
            <a:xfrm>
              <a:off x="428625" y="2027238"/>
              <a:ext cx="2087563" cy="1901825"/>
              <a:chOff x="899592" y="735087"/>
              <a:chExt cx="2088232" cy="1901825"/>
            </a:xfrm>
          </p:grpSpPr>
          <p:pic>
            <p:nvPicPr>
              <p:cNvPr id="23567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35087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8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b="1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3566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latin typeface="Cambria" panose="02040503050406030204" pitchFamily="18" charset="0"/>
                </a:rPr>
                <a:t>思想</a:t>
              </a:r>
            </a:p>
          </p:txBody>
        </p:sp>
      </p:grpSp>
      <p:sp>
        <p:nvSpPr>
          <p:cNvPr id="22534" name="TextBox 11"/>
          <p:cNvSpPr txBox="1">
            <a:spLocks noChangeArrowheads="1"/>
          </p:cNvSpPr>
          <p:nvPr/>
        </p:nvSpPr>
        <p:spPr bwMode="auto">
          <a:xfrm>
            <a:off x="2643188" y="2403475"/>
            <a:ext cx="5286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Cambria" panose="02040503050406030204" pitchFamily="18" charset="0"/>
              </a:rPr>
              <a:t>对齐次线性方程组</a:t>
            </a:r>
            <a:r>
              <a:rPr lang="zh-CN" altLang="en-US" dirty="0" smtClean="0">
                <a:latin typeface="Cambria" panose="02040503050406030204" pitchFamily="18" charset="0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增广阵</a:t>
            </a:r>
            <a:r>
              <a:rPr lang="zh-CN" altLang="en-US" dirty="0">
                <a:latin typeface="Cambria" panose="02040503050406030204" pitchFamily="18" charset="0"/>
              </a:rPr>
              <a:t>进行</a:t>
            </a:r>
            <a:r>
              <a:rPr lang="zh-CN" altLang="en-US" dirty="0" smtClean="0">
                <a:latin typeface="Cambria" panose="02040503050406030204" pitchFamily="18" charset="0"/>
              </a:rPr>
              <a:t>初等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行</a:t>
            </a:r>
            <a:r>
              <a:rPr lang="zh-CN" altLang="en-US" dirty="0" smtClean="0">
                <a:latin typeface="Cambria" panose="02040503050406030204" pitchFamily="18" charset="0"/>
              </a:rPr>
              <a:t>变换</a:t>
            </a:r>
            <a:r>
              <a:rPr lang="zh-CN" altLang="en-US" dirty="0">
                <a:latin typeface="Cambria" panose="02040503050406030204" pitchFamily="18" charset="0"/>
              </a:rPr>
              <a:t>不会改变方程组的解</a:t>
            </a:r>
          </a:p>
        </p:txBody>
      </p:sp>
      <p:grpSp>
        <p:nvGrpSpPr>
          <p:cNvPr id="8" name="组合 36"/>
          <p:cNvGrpSpPr>
            <a:grpSpLocks/>
          </p:cNvGrpSpPr>
          <p:nvPr/>
        </p:nvGrpSpPr>
        <p:grpSpPr bwMode="auto">
          <a:xfrm>
            <a:off x="1071563" y="4071938"/>
            <a:ext cx="7643812" cy="2286000"/>
            <a:chOff x="1071538" y="4071942"/>
            <a:chExt cx="7643866" cy="2286016"/>
          </a:xfr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6" name="圆角矩形 35"/>
            <p:cNvSpPr/>
            <p:nvPr/>
          </p:nvSpPr>
          <p:spPr>
            <a:xfrm>
              <a:off x="1357290" y="4071942"/>
              <a:ext cx="7358114" cy="2286016"/>
            </a:xfrm>
            <a:prstGeom prst="round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3562" name="组合 16"/>
            <p:cNvGrpSpPr>
              <a:grpSpLocks/>
            </p:cNvGrpSpPr>
            <p:nvPr/>
          </p:nvGrpSpPr>
          <p:grpSpPr bwMode="auto">
            <a:xfrm>
              <a:off x="1071538" y="4500570"/>
              <a:ext cx="615553" cy="1357322"/>
              <a:chOff x="1170365" y="4857760"/>
              <a:chExt cx="615553" cy="1357322"/>
            </a:xfrm>
            <a:grpFill/>
          </p:grpSpPr>
          <p:sp>
            <p:nvSpPr>
              <p:cNvPr id="15" name="圆角矩形 14"/>
              <p:cNvSpPr/>
              <p:nvPr/>
            </p:nvSpPr>
            <p:spPr>
              <a:xfrm>
                <a:off x="1214815" y="4857760"/>
                <a:ext cx="571504" cy="1357321"/>
              </a:xfrm>
              <a:prstGeom prst="roundRect">
                <a:avLst/>
              </a:prstGeom>
              <a:grp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564" name="TextBox 15"/>
              <p:cNvSpPr txBox="1">
                <a:spLocks noChangeArrowheads="1"/>
              </p:cNvSpPr>
              <p:nvPr/>
            </p:nvSpPr>
            <p:spPr bwMode="auto">
              <a:xfrm>
                <a:off x="1170365" y="4929197"/>
                <a:ext cx="615954" cy="1214446"/>
              </a:xfrm>
              <a:prstGeom prst="rect">
                <a:avLst/>
              </a:prstGeom>
              <a:solidFill>
                <a:srgbClr val="FFFF00"/>
              </a:solidFill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eaVert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/>
                  <a:t>方法</a:t>
                </a:r>
              </a:p>
            </p:txBody>
          </p:sp>
        </p:grpSp>
      </p:grpSp>
      <p:sp>
        <p:nvSpPr>
          <p:cNvPr id="22536" name="TextBox 37"/>
          <p:cNvSpPr txBox="1">
            <a:spLocks noChangeArrowheads="1"/>
          </p:cNvSpPr>
          <p:nvPr/>
        </p:nvSpPr>
        <p:spPr bwMode="auto">
          <a:xfrm>
            <a:off x="1785938" y="4327525"/>
            <a:ext cx="6715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Cambria" panose="02040503050406030204" pitchFamily="18" charset="0"/>
              </a:rPr>
              <a:t> ①先用初等行变换将方程组的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增广阵</a:t>
            </a:r>
            <a:r>
              <a:rPr lang="zh-CN" altLang="en-US" dirty="0">
                <a:latin typeface="Cambria" panose="02040503050406030204" pitchFamily="18" charset="0"/>
              </a:rPr>
              <a:t> 化简为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行最简形 ；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1785938" y="5256213"/>
            <a:ext cx="6715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Cambria" panose="02040503050406030204" pitchFamily="18" charset="0"/>
              </a:rPr>
              <a:t> ②然后求出这个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行最简形</a:t>
            </a:r>
            <a:r>
              <a:rPr lang="zh-CN" altLang="en-US" dirty="0">
                <a:latin typeface="Cambria" panose="02040503050406030204" pitchFamily="18" charset="0"/>
              </a:rPr>
              <a:t>所对应方程组的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通解</a:t>
            </a:r>
            <a:r>
              <a:rPr lang="zh-CN" altLang="en-US" dirty="0">
                <a:latin typeface="Cambria" panose="02040503050406030204" pitchFamily="18" charset="0"/>
              </a:rPr>
              <a:t>，即可得到原方程组的通解。</a:t>
            </a:r>
          </a:p>
        </p:txBody>
      </p:sp>
    </p:spTree>
    <p:extLst>
      <p:ext uri="{BB962C8B-B14F-4D97-AF65-F5344CB8AC3E}">
        <p14:creationId xmlns:p14="http://schemas.microsoft.com/office/powerpoint/2010/main" val="1143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458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79" name="组合 5"/>
          <p:cNvGrpSpPr>
            <a:grpSpLocks/>
          </p:cNvGrpSpPr>
          <p:nvPr/>
        </p:nvGrpSpPr>
        <p:grpSpPr bwMode="auto">
          <a:xfrm>
            <a:off x="1285875" y="1693863"/>
            <a:ext cx="6099175" cy="2949575"/>
            <a:chOff x="724226" y="1502085"/>
            <a:chExt cx="6099192" cy="2949585"/>
          </a:xfrm>
        </p:grpSpPr>
        <p:grpSp>
          <p:nvGrpSpPr>
            <p:cNvPr id="24581" name="组合 6"/>
            <p:cNvGrpSpPr>
              <a:grpSpLocks/>
            </p:cNvGrpSpPr>
            <p:nvPr/>
          </p:nvGrpSpPr>
          <p:grpSpPr bwMode="auto">
            <a:xfrm>
              <a:off x="724226" y="1502085"/>
              <a:ext cx="6099192" cy="2949585"/>
              <a:chOff x="724226" y="1071546"/>
              <a:chExt cx="6099192" cy="2949585"/>
            </a:xfrm>
          </p:grpSpPr>
          <p:sp>
            <p:nvSpPr>
              <p:cNvPr id="9" name="上凸带形 8"/>
              <p:cNvSpPr/>
              <p:nvPr/>
            </p:nvSpPr>
            <p:spPr>
              <a:xfrm>
                <a:off x="724226" y="1071546"/>
                <a:ext cx="2663832" cy="647702"/>
              </a:xfrm>
              <a:prstGeom prst="ribbon2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 smtClean="0">
                    <a:solidFill>
                      <a:srgbClr val="FFFF00"/>
                    </a:solidFill>
                    <a:latin typeface="+mn-ea"/>
                  </a:rPr>
                  <a:t>例</a:t>
                </a:r>
                <a:r>
                  <a:rPr lang="en-US" altLang="zh-CN" sz="2800" b="1" dirty="0" smtClean="0">
                    <a:solidFill>
                      <a:srgbClr val="FFFF00"/>
                    </a:solidFill>
                    <a:latin typeface="+mn-ea"/>
                  </a:rPr>
                  <a:t>5-6</a:t>
                </a:r>
                <a:endParaRPr lang="zh-CN" altLang="en-US" sz="2800" b="1" dirty="0">
                  <a:solidFill>
                    <a:srgbClr val="FFFF00"/>
                  </a:solidFill>
                  <a:latin typeface="+mn-ea"/>
                </a:endParaRPr>
              </a:p>
            </p:txBody>
          </p:sp>
          <p:graphicFrame>
            <p:nvGraphicFramePr>
              <p:cNvPr id="24586" name="Object 2"/>
              <p:cNvGraphicFramePr>
                <a:graphicFrameLocks noChangeAspect="1"/>
              </p:cNvGraphicFramePr>
              <p:nvPr/>
            </p:nvGraphicFramePr>
            <p:xfrm>
              <a:off x="3153118" y="2500306"/>
              <a:ext cx="3670300" cy="1520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10" name="Equation" r:id="rId3" imgW="1727200" imgH="711200" progId="Equation.DSMT4">
                      <p:embed/>
                    </p:oleObj>
                  </mc:Choice>
                  <mc:Fallback>
                    <p:oleObj name="Equation" r:id="rId3" imgW="1727200" imgH="71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3118" y="2500306"/>
                            <a:ext cx="3670300" cy="1520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82" name="TextBox 7"/>
            <p:cNvSpPr txBox="1">
              <a:spLocks noChangeArrowheads="1"/>
            </p:cNvSpPr>
            <p:nvPr/>
          </p:nvSpPr>
          <p:spPr bwMode="auto">
            <a:xfrm>
              <a:off x="1571604" y="2357430"/>
              <a:ext cx="48577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Cambria" panose="02040503050406030204" pitchFamily="18" charset="0"/>
                  <a:ea typeface="华文楷体" panose="02010600040101010101" pitchFamily="2" charset="-122"/>
                </a:rPr>
                <a:t>求解方程组</a:t>
              </a:r>
            </a:p>
          </p:txBody>
        </p:sp>
      </p:grpSp>
      <p:pic>
        <p:nvPicPr>
          <p:cNvPr id="24580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3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38" name="TextBox 6"/>
              <p:cNvSpPr txBox="1">
                <a:spLocks noChangeArrowheads="1"/>
              </p:cNvSpPr>
              <p:nvPr/>
            </p:nvSpPr>
            <p:spPr bwMode="auto">
              <a:xfrm>
                <a:off x="428625" y="1901825"/>
                <a:ext cx="8001000" cy="1218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600" dirty="0" smtClean="0">
                    <a:latin typeface="Cambria" panose="02040503050406030204" pitchFamily="18" charset="0"/>
                  </a:rPr>
                  <a:t>  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</a:rPr>
                  <a:t> 的</a:t>
                </a:r>
                <a:r>
                  <a:rPr lang="zh-CN" altLang="en-US" sz="2600" dirty="0">
                    <a:latin typeface="Cambria" panose="02040503050406030204" pitchFamily="18" charset="0"/>
                  </a:rPr>
                  <a:t>解，则                                       </a:t>
                </a:r>
                <a:endParaRPr lang="en-US" altLang="zh-CN" sz="2600" dirty="0">
                  <a:latin typeface="Cambria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6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13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" y="1901825"/>
                <a:ext cx="8001000" cy="1218410"/>
              </a:xfrm>
              <a:prstGeom prst="rect">
                <a:avLst/>
              </a:prstGeom>
              <a:blipFill rotWithShape="0">
                <a:blip r:embed="rId3"/>
                <a:stretch>
                  <a:fillRect l="-11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323528" y="866787"/>
            <a:ext cx="45288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线性方程组解的性质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二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8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2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3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65101" y="3346127"/>
                <a:ext cx="7728048" cy="633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600" dirty="0">
                    <a:latin typeface="+mn-ea"/>
                    <a:ea typeface="+mn-ea"/>
                  </a:rPr>
                  <a:t>也为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lang="zh-CN" altLang="en-US" sz="2600" dirty="0">
                    <a:latin typeface="+mn-ea"/>
                    <a:ea typeface="+mn-ea"/>
                  </a:rPr>
                  <a:t>的解，其中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+mn-ea"/>
                      </a:rPr>
                      <m:t>  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+mn-ea"/>
                    <a:ea typeface="+mn-ea"/>
                  </a:rPr>
                  <a:t>为任意常数</a:t>
                </a:r>
                <a:r>
                  <a:rPr lang="en-US" altLang="zh-CN" sz="2600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01" y="3346127"/>
                <a:ext cx="7728048" cy="633187"/>
              </a:xfrm>
              <a:prstGeom prst="rect">
                <a:avLst/>
              </a:prstGeom>
              <a:blipFill rotWithShape="0">
                <a:blip r:embed="rId4"/>
                <a:stretch>
                  <a:fillRect l="-142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55851" y="2771132"/>
                <a:ext cx="317368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51" y="2771132"/>
                <a:ext cx="3173689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094392" y="4338057"/>
                <a:ext cx="354404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)</a:t>
                </a:r>
                <a:endParaRPr lang="zh-CN" altLang="en-US" sz="26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92" y="4338057"/>
                <a:ext cx="354404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72" t="-26154" r="-4819" b="-5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060647" y="4914121"/>
                <a:ext cx="427931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47" y="4914121"/>
                <a:ext cx="427931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078860" y="5489116"/>
                <a:ext cx="409631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60" y="5489116"/>
                <a:ext cx="409631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6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/>
      <p:bldP spid="19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6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991572"/>
              </p:ext>
            </p:extLst>
          </p:nvPr>
        </p:nvGraphicFramePr>
        <p:xfrm>
          <a:off x="381773" y="1307222"/>
          <a:ext cx="42640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1" name="Equation" r:id="rId3" imgW="2006600" imgH="711200" progId="Equation.DSMT4">
                  <p:embed/>
                </p:oleObj>
              </mc:Choice>
              <mc:Fallback>
                <p:oleObj name="Equation" r:id="rId3" imgW="2006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73" y="1307222"/>
                        <a:ext cx="42640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86508"/>
              </p:ext>
            </p:extLst>
          </p:nvPr>
        </p:nvGraphicFramePr>
        <p:xfrm>
          <a:off x="6235351" y="1248788"/>
          <a:ext cx="27527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2" name="Equation" r:id="rId5" imgW="1295400" imgH="711200" progId="Equation.DSMT4">
                  <p:embed/>
                </p:oleObj>
              </mc:Choice>
              <mc:Fallback>
                <p:oleObj name="Equation" r:id="rId5" imgW="1295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351" y="1248788"/>
                        <a:ext cx="27527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5076825" y="2039938"/>
            <a:ext cx="1000125" cy="1587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373813" y="1319213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53313" y="1751013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857250" y="5453063"/>
          <a:ext cx="9175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3" name="Equation" r:id="rId7" imgW="431613" imgH="228501" progId="Equation.DSMT4">
                  <p:embed/>
                </p:oleObj>
              </mc:Choice>
              <mc:Fallback>
                <p:oleObj name="Equation" r:id="rId7" imgW="43161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453063"/>
                        <a:ext cx="9175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/>
        </p:nvGraphicFramePr>
        <p:xfrm>
          <a:off x="2143125" y="5453063"/>
          <a:ext cx="971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4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453063"/>
                        <a:ext cx="9715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0" y="2924175"/>
            <a:ext cx="9144000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16"/>
          <p:cNvSpPr txBox="1">
            <a:spLocks noChangeArrowheads="1"/>
          </p:cNvSpPr>
          <p:nvPr/>
        </p:nvSpPr>
        <p:spPr bwMode="auto">
          <a:xfrm>
            <a:off x="4499757" y="320054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、自由变量移项：</a:t>
            </a:r>
          </a:p>
        </p:txBody>
      </p:sp>
      <p:sp>
        <p:nvSpPr>
          <p:cNvPr id="13330" name="TextBox 16"/>
          <p:cNvSpPr txBox="1">
            <a:spLocks noChangeArrowheads="1"/>
          </p:cNvSpPr>
          <p:nvPr/>
        </p:nvSpPr>
        <p:spPr bwMode="auto">
          <a:xfrm>
            <a:off x="71437" y="723896"/>
            <a:ext cx="4500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、增广阵化为行最简形：</a:t>
            </a:r>
          </a:p>
        </p:txBody>
      </p:sp>
      <p:sp>
        <p:nvSpPr>
          <p:cNvPr id="13331" name="TextBox 16"/>
          <p:cNvSpPr txBox="1">
            <a:spLocks noChangeArrowheads="1"/>
          </p:cNvSpPr>
          <p:nvPr/>
        </p:nvSpPr>
        <p:spPr bwMode="auto">
          <a:xfrm>
            <a:off x="214313" y="4929188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、确定自由变量</a:t>
            </a:r>
          </a:p>
        </p:txBody>
      </p:sp>
      <p:sp>
        <p:nvSpPr>
          <p:cNvPr id="13332" name="TextBox 16"/>
          <p:cNvSpPr txBox="1">
            <a:spLocks noChangeArrowheads="1"/>
          </p:cNvSpPr>
          <p:nvPr/>
        </p:nvSpPr>
        <p:spPr bwMode="auto">
          <a:xfrm>
            <a:off x="250825" y="3213100"/>
            <a:ext cx="442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、写出对应的方程组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045075" y="3789363"/>
          <a:ext cx="226695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5" name="Equation" r:id="rId11" imgW="1066800" imgH="939800" progId="Equation.DSMT4">
                  <p:embed/>
                </p:oleObj>
              </mc:Choice>
              <mc:Fallback>
                <p:oleObj name="Equation" r:id="rId11" imgW="10668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3789363"/>
                        <a:ext cx="2266950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38236"/>
              </p:ext>
            </p:extLst>
          </p:nvPr>
        </p:nvGraphicFramePr>
        <p:xfrm>
          <a:off x="5219699" y="3789363"/>
          <a:ext cx="2160567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6" name="Equation" r:id="rId13" imgW="774700" imgH="914400" progId="Equation.DSMT4">
                  <p:embed/>
                </p:oleObj>
              </mc:Choice>
              <mc:Fallback>
                <p:oleObj name="Equation" r:id="rId13" imgW="774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699" y="3789363"/>
                        <a:ext cx="2160567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932440" y="1701425"/>
                <a:ext cx="1193113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40" y="1701425"/>
                <a:ext cx="1193113" cy="307776"/>
              </a:xfrm>
              <a:prstGeom prst="rect">
                <a:avLst/>
              </a:prstGeom>
              <a:blipFill rotWithShape="0">
                <a:blip r:embed="rId15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915953" y="2079102"/>
                <a:ext cx="1193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953" y="2079102"/>
                <a:ext cx="1193113" cy="307777"/>
              </a:xfrm>
              <a:prstGeom prst="rect">
                <a:avLst/>
              </a:prstGeom>
              <a:blipFill rotWithShape="0">
                <a:blip r:embed="rId16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380266" y="2275766"/>
                <a:ext cx="14730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3    9    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266" y="2275766"/>
                <a:ext cx="1473032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33798" y="3849285"/>
                <a:ext cx="4239815" cy="858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5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=4         </m:t>
                              </m:r>
                            </m:e>
                            <m:e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3849285"/>
                <a:ext cx="4239815" cy="8581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356750" y="1304400"/>
                <a:ext cx="16313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1     5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750" y="1304400"/>
                <a:ext cx="163132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3371" r="-7116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932440" y="2370134"/>
                <a:ext cx="1193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40" y="2370134"/>
                <a:ext cx="1193113" cy="307777"/>
              </a:xfrm>
              <a:prstGeom prst="rect">
                <a:avLst/>
              </a:prstGeom>
              <a:blipFill rotWithShape="0">
                <a:blip r:embed="rId2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915953" y="2621921"/>
                <a:ext cx="11634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953" y="2621921"/>
                <a:ext cx="1163474" cy="307777"/>
              </a:xfrm>
              <a:prstGeom prst="rect">
                <a:avLst/>
              </a:prstGeom>
              <a:blipFill rotWithShape="0">
                <a:blip r:embed="rId2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2190097" y="4314471"/>
            <a:ext cx="2202603" cy="35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49119" y="4856583"/>
            <a:ext cx="2202603" cy="35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995936" y="1304400"/>
            <a:ext cx="0" cy="1619775"/>
          </a:xfrm>
          <a:prstGeom prst="line">
            <a:avLst/>
          </a:prstGeom>
          <a:ln w="28575">
            <a:solidFill>
              <a:srgbClr val="00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60432" y="1246184"/>
            <a:ext cx="0" cy="1619775"/>
          </a:xfrm>
          <a:prstGeom prst="line">
            <a:avLst/>
          </a:prstGeom>
          <a:ln w="28575">
            <a:solidFill>
              <a:srgbClr val="00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6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3328" grpId="0"/>
      <p:bldP spid="13330" grpId="0"/>
      <p:bldP spid="13331" grpId="0"/>
      <p:bldP spid="13332" grpId="0"/>
      <p:bldP spid="21" grpId="0"/>
      <p:bldP spid="22" grpId="0"/>
      <p:bldP spid="6" grpId="0" animBg="1"/>
      <p:bldP spid="6" grpId="1" animBg="1"/>
      <p:bldP spid="7" grpId="0"/>
      <p:bldP spid="24" grpId="0" animBg="1"/>
      <p:bldP spid="24" grpId="1" animBg="1"/>
      <p:bldP spid="25" grpId="0"/>
      <p:bldP spid="26" grpId="0"/>
      <p:bldP spid="27" grpId="0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 rot="5400000">
            <a:off x="6702773" y="4493889"/>
            <a:ext cx="2132930" cy="77785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62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664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681038" y="1316038"/>
          <a:ext cx="42640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4" name="Equation" r:id="rId3" imgW="2006600" imgH="711200" progId="Equation.DSMT4">
                  <p:embed/>
                </p:oleObj>
              </mc:Choice>
              <mc:Fallback>
                <p:oleObj name="Equation" r:id="rId3" imgW="2006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16038"/>
                        <a:ext cx="42640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248400" y="1247775"/>
          <a:ext cx="27527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5" name="Equation" r:id="rId5" imgW="1295400" imgH="711200" progId="Equation.DSMT4">
                  <p:embed/>
                </p:oleObj>
              </mc:Choice>
              <mc:Fallback>
                <p:oleObj name="Equation" r:id="rId5" imgW="1295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47775"/>
                        <a:ext cx="27527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5076825" y="2039938"/>
            <a:ext cx="1000125" cy="1587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373813" y="1319213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53313" y="1751013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2924175"/>
            <a:ext cx="9144000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6"/>
          <p:cNvSpPr txBox="1">
            <a:spLocks noChangeArrowheads="1"/>
          </p:cNvSpPr>
          <p:nvPr/>
        </p:nvSpPr>
        <p:spPr bwMode="auto">
          <a:xfrm>
            <a:off x="468313" y="3273425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、自由变量移项：</a:t>
            </a:r>
          </a:p>
        </p:txBody>
      </p:sp>
      <p:sp>
        <p:nvSpPr>
          <p:cNvPr id="26634" name="TextBox 16"/>
          <p:cNvSpPr txBox="1">
            <a:spLocks noChangeArrowheads="1"/>
          </p:cNvSpPr>
          <p:nvPr/>
        </p:nvSpPr>
        <p:spPr bwMode="auto">
          <a:xfrm>
            <a:off x="0" y="765175"/>
            <a:ext cx="4500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、增广阵化为行最简形：</a:t>
            </a:r>
          </a:p>
        </p:txBody>
      </p:sp>
      <p:graphicFrame>
        <p:nvGraphicFramePr>
          <p:cNvPr id="26635" name="Object 9"/>
          <p:cNvGraphicFramePr>
            <a:graphicFrameLocks noChangeAspect="1"/>
          </p:cNvGraphicFramePr>
          <p:nvPr/>
        </p:nvGraphicFramePr>
        <p:xfrm>
          <a:off x="1085850" y="3849688"/>
          <a:ext cx="226695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6" name="Equation" r:id="rId7" imgW="1066800" imgH="939800" progId="Equation.DSMT4">
                  <p:embed/>
                </p:oleObj>
              </mc:Choice>
              <mc:Fallback>
                <p:oleObj name="Equation" r:id="rId7" imgW="10668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849688"/>
                        <a:ext cx="2266950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0"/>
          <p:cNvGraphicFramePr>
            <a:graphicFrameLocks noChangeAspect="1"/>
          </p:cNvGraphicFramePr>
          <p:nvPr/>
        </p:nvGraphicFramePr>
        <p:xfrm>
          <a:off x="1260475" y="3849688"/>
          <a:ext cx="1646238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7" name="Equation" r:id="rId9" imgW="774700" imgH="914400" progId="Equation.DSMT4">
                  <p:embed/>
                </p:oleObj>
              </mc:Choice>
              <mc:Fallback>
                <p:oleObj name="Equation" r:id="rId9" imgW="774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849688"/>
                        <a:ext cx="1646238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4302125" y="3273425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通解为：</a:t>
            </a: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4572000" y="3908425"/>
          <a:ext cx="2617788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8" name="Equation" r:id="rId11" imgW="1231900" imgH="914400" progId="Equation.DSMT4">
                  <p:embed/>
                </p:oleObj>
              </mc:Choice>
              <mc:Fallback>
                <p:oleObj name="Equation" r:id="rId11" imgW="12319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08425"/>
                        <a:ext cx="2617788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7189788" y="3908425"/>
          <a:ext cx="96837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9" name="Equation" r:id="rId13" imgW="457200" imgH="914400" progId="Equation.DSMT4">
                  <p:embed/>
                </p:oleObj>
              </mc:Choice>
              <mc:Fallback>
                <p:oleObj name="Equation" r:id="rId13" imgW="45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3908425"/>
                        <a:ext cx="96837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/>
        </p:nvSpPr>
        <p:spPr>
          <a:xfrm rot="5400000">
            <a:off x="4991296" y="3822800"/>
            <a:ext cx="2211241" cy="21857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3589350" y="6056186"/>
            <a:ext cx="1635100" cy="612648"/>
          </a:xfrm>
          <a:prstGeom prst="wedgeRoundRectCallout">
            <a:avLst>
              <a:gd name="adj1" fmla="val 34767"/>
              <a:gd name="adj2" fmla="val -1123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齐次通解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7150159" y="6060405"/>
            <a:ext cx="1836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非齐次特解</a:t>
            </a:r>
            <a:endParaRPr lang="zh-CN" altLang="en-US" sz="2400" b="1" dirty="0">
              <a:solidFill>
                <a:srgbClr val="0066FF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286250" y="1230050"/>
            <a:ext cx="0" cy="1619775"/>
          </a:xfrm>
          <a:prstGeom prst="line">
            <a:avLst/>
          </a:prstGeom>
          <a:ln w="28575">
            <a:solidFill>
              <a:srgbClr val="00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316416" y="1148825"/>
            <a:ext cx="0" cy="1619775"/>
          </a:xfrm>
          <a:prstGeom prst="line">
            <a:avLst/>
          </a:prstGeom>
          <a:ln w="28575">
            <a:solidFill>
              <a:srgbClr val="00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7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9" grpId="0" animBg="1"/>
      <p:bldP spid="20" grpId="0" animBg="1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7"/>
          <p:cNvGrpSpPr>
            <a:grpSpLocks/>
          </p:cNvGrpSpPr>
          <p:nvPr/>
        </p:nvGrpSpPr>
        <p:grpSpPr bwMode="auto">
          <a:xfrm>
            <a:off x="5589588" y="107950"/>
            <a:ext cx="3570287" cy="431800"/>
            <a:chOff x="5589713" y="107950"/>
            <a:chExt cx="3570746" cy="431357"/>
          </a:xfrm>
        </p:grpSpPr>
        <p:sp>
          <p:nvSpPr>
            <p:cNvPr id="27662" name="TextBox 11"/>
            <p:cNvSpPr txBox="1">
              <a:spLocks noChangeArrowheads="1"/>
            </p:cNvSpPr>
            <p:nvPr/>
          </p:nvSpPr>
          <p:spPr bwMode="auto">
            <a:xfrm>
              <a:off x="5798258" y="107950"/>
              <a:ext cx="3136576" cy="36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5.1</a:t>
              </a:r>
              <a:r>
                <a:rPr lang="zh-CN" altLang="en-US" sz="1800" dirty="0" smtClean="0"/>
                <a:t>  </a:t>
              </a:r>
              <a:r>
                <a:rPr lang="zh-CN" altLang="en-US" sz="1800" dirty="0"/>
                <a:t>线性方程组解的存在性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5894552" y="466357"/>
              <a:ext cx="2980120" cy="1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89713" y="539307"/>
              <a:ext cx="35707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5348" y="2852936"/>
            <a:ext cx="5599033" cy="523220"/>
          </a:xfrm>
          <a:prstGeom prst="rect">
            <a:avLst/>
          </a:prstGeom>
          <a:blipFill rotWithShape="0">
            <a:blip r:embed="rId2"/>
            <a:stretch>
              <a:fillRect l="-2176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上下箭头 2"/>
          <p:cNvSpPr/>
          <p:nvPr/>
        </p:nvSpPr>
        <p:spPr>
          <a:xfrm>
            <a:off x="4043363" y="1557338"/>
            <a:ext cx="484187" cy="12176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文本框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5348" y="3717032"/>
            <a:ext cx="6777496" cy="183691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文本框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3098" y="5502732"/>
            <a:ext cx="653191" cy="5232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文本框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79912" y="5511012"/>
            <a:ext cx="653191" cy="5232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4" name="文本框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7732" y="5511012"/>
            <a:ext cx="566181" cy="5232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文本框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17632" y="5482131"/>
            <a:ext cx="666015" cy="5232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6" name="文本框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1379" y="5523333"/>
            <a:ext cx="383438" cy="5232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文本框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03663" y="5523369"/>
            <a:ext cx="383438" cy="5232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文本框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25805" y="5511012"/>
            <a:ext cx="863121" cy="5232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文本框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8543" y="1034797"/>
            <a:ext cx="6149119" cy="523220"/>
          </a:xfrm>
          <a:prstGeom prst="rect">
            <a:avLst/>
          </a:prstGeom>
          <a:blipFill rotWithShape="0">
            <a:blip r:embed="rId11"/>
            <a:stretch>
              <a:fillRect t="-12791" r="-1189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843808" y="2204864"/>
            <a:ext cx="5544616" cy="1224136"/>
            <a:chOff x="2843808" y="2204864"/>
            <a:chExt cx="5544616" cy="1224136"/>
          </a:xfrm>
        </p:grpSpPr>
        <p:sp>
          <p:nvSpPr>
            <p:cNvPr id="4" name="圆角矩形 3"/>
            <p:cNvSpPr/>
            <p:nvPr/>
          </p:nvSpPr>
          <p:spPr>
            <a:xfrm>
              <a:off x="2843808" y="2852936"/>
              <a:ext cx="1872208" cy="5760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形标注 4"/>
            <p:cNvSpPr/>
            <p:nvPr/>
          </p:nvSpPr>
          <p:spPr>
            <a:xfrm>
              <a:off x="4433102" y="2204864"/>
              <a:ext cx="3955322" cy="595228"/>
            </a:xfrm>
            <a:prstGeom prst="wedgeEllipseCallout">
              <a:avLst>
                <a:gd name="adj1" fmla="val -49051"/>
                <a:gd name="adj2" fmla="val 5346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66FF"/>
                  </a:solidFill>
                </a:rPr>
                <a:t>解分量</a:t>
              </a:r>
              <a:r>
                <a:rPr lang="en-US" altLang="zh-CN" sz="2000" b="1" dirty="0" smtClean="0">
                  <a:solidFill>
                    <a:srgbClr val="0066FF"/>
                  </a:solidFill>
                </a:rPr>
                <a:t>=</a:t>
              </a:r>
              <a:r>
                <a:rPr lang="zh-CN" altLang="en-US" sz="2000" b="1" dirty="0" smtClean="0">
                  <a:solidFill>
                    <a:srgbClr val="0066FF"/>
                  </a:solidFill>
                </a:rPr>
                <a:t>线性表示系数</a:t>
              </a:r>
              <a:endParaRPr lang="zh-CN" altLang="en-US" sz="2000" b="1" dirty="0">
                <a:solidFill>
                  <a:srgbClr val="00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 rot="5400000">
            <a:off x="7652947" y="1743783"/>
            <a:ext cx="1889422" cy="482092"/>
          </a:xfrm>
          <a:prstGeom prst="roundRect">
            <a:avLst/>
          </a:prstGeom>
          <a:solidFill>
            <a:srgbClr val="91C6F7"/>
          </a:solidFill>
          <a:ln>
            <a:solidFill>
              <a:srgbClr val="91C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5400000">
            <a:off x="6702773" y="4493889"/>
            <a:ext cx="2132930" cy="777851"/>
          </a:xfrm>
          <a:prstGeom prst="roundRect">
            <a:avLst/>
          </a:prstGeom>
          <a:solidFill>
            <a:srgbClr val="91C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62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664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5.2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线性方程组解的性质、结构和解法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681038" y="1316038"/>
          <a:ext cx="42640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4" name="Equation" r:id="rId3" imgW="2006600" imgH="711200" progId="Equation.DSMT4">
                  <p:embed/>
                </p:oleObj>
              </mc:Choice>
              <mc:Fallback>
                <p:oleObj name="Equation" r:id="rId3" imgW="2006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16038"/>
                        <a:ext cx="42640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863809"/>
              </p:ext>
            </p:extLst>
          </p:nvPr>
        </p:nvGraphicFramePr>
        <p:xfrm>
          <a:off x="6208712" y="1242147"/>
          <a:ext cx="27527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5" name="Equation" r:id="rId5" imgW="1295400" imgH="711200" progId="Equation.DSMT4">
                  <p:embed/>
                </p:oleObj>
              </mc:Choice>
              <mc:Fallback>
                <p:oleObj name="Equation" r:id="rId5" imgW="12954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2" y="1242147"/>
                        <a:ext cx="27527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5076825" y="2039938"/>
            <a:ext cx="1000125" cy="1587"/>
          </a:xfrm>
          <a:prstGeom prst="straightConnector1">
            <a:avLst/>
          </a:prstGeom>
          <a:ln w="254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373813" y="1319213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53313" y="1751013"/>
            <a:ext cx="357187" cy="428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2849836"/>
            <a:ext cx="9144000" cy="1588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6"/>
          <p:cNvSpPr txBox="1">
            <a:spLocks noChangeArrowheads="1"/>
          </p:cNvSpPr>
          <p:nvPr/>
        </p:nvSpPr>
        <p:spPr bwMode="auto">
          <a:xfrm>
            <a:off x="468313" y="3273425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、自由变量移项：</a:t>
            </a:r>
          </a:p>
        </p:txBody>
      </p:sp>
      <p:sp>
        <p:nvSpPr>
          <p:cNvPr id="26634" name="TextBox 16"/>
          <p:cNvSpPr txBox="1">
            <a:spLocks noChangeArrowheads="1"/>
          </p:cNvSpPr>
          <p:nvPr/>
        </p:nvSpPr>
        <p:spPr bwMode="auto">
          <a:xfrm>
            <a:off x="0" y="765175"/>
            <a:ext cx="4500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、增广阵化为行最简形：</a:t>
            </a:r>
          </a:p>
        </p:txBody>
      </p:sp>
      <p:graphicFrame>
        <p:nvGraphicFramePr>
          <p:cNvPr id="26635" name="Object 9"/>
          <p:cNvGraphicFramePr>
            <a:graphicFrameLocks noChangeAspect="1"/>
          </p:cNvGraphicFramePr>
          <p:nvPr/>
        </p:nvGraphicFramePr>
        <p:xfrm>
          <a:off x="1085850" y="3849688"/>
          <a:ext cx="226695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6" name="Equation" r:id="rId7" imgW="1066800" imgH="939800" progId="Equation.DSMT4">
                  <p:embed/>
                </p:oleObj>
              </mc:Choice>
              <mc:Fallback>
                <p:oleObj name="Equation" r:id="rId7" imgW="10668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849688"/>
                        <a:ext cx="2266950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0"/>
          <p:cNvGraphicFramePr>
            <a:graphicFrameLocks noChangeAspect="1"/>
          </p:cNvGraphicFramePr>
          <p:nvPr/>
        </p:nvGraphicFramePr>
        <p:xfrm>
          <a:off x="1260475" y="3849688"/>
          <a:ext cx="1646238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7" name="Equation" r:id="rId9" imgW="774700" imgH="914400" progId="Equation.DSMT4">
                  <p:embed/>
                </p:oleObj>
              </mc:Choice>
              <mc:Fallback>
                <p:oleObj name="Equation" r:id="rId9" imgW="774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849688"/>
                        <a:ext cx="1646238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4285456" y="3239402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通解为：</a:t>
            </a: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4572000" y="3908425"/>
          <a:ext cx="2617788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8" name="Equation" r:id="rId11" imgW="1231900" imgH="914400" progId="Equation.DSMT4">
                  <p:embed/>
                </p:oleObj>
              </mc:Choice>
              <mc:Fallback>
                <p:oleObj name="Equation" r:id="rId11" imgW="12319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08425"/>
                        <a:ext cx="2617788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7189788" y="3908425"/>
          <a:ext cx="96837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9" name="Equation" r:id="rId13" imgW="457200" imgH="914400" progId="Equation.DSMT4">
                  <p:embed/>
                </p:oleObj>
              </mc:Choice>
              <mc:Fallback>
                <p:oleObj name="Equation" r:id="rId13" imgW="45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3908425"/>
                        <a:ext cx="96837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/>
        </p:nvSpPr>
        <p:spPr>
          <a:xfrm rot="5400000">
            <a:off x="4991296" y="3822800"/>
            <a:ext cx="2211241" cy="21857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3589350" y="6056186"/>
            <a:ext cx="1635100" cy="612648"/>
          </a:xfrm>
          <a:prstGeom prst="wedgeRoundRectCallout">
            <a:avLst>
              <a:gd name="adj1" fmla="val 34767"/>
              <a:gd name="adj2" fmla="val -11236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齐次通解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6" name="TextBox 16"/>
          <p:cNvSpPr txBox="1">
            <a:spLocks noChangeArrowheads="1"/>
          </p:cNvSpPr>
          <p:nvPr/>
        </p:nvSpPr>
        <p:spPr bwMode="auto">
          <a:xfrm>
            <a:off x="7150159" y="6060405"/>
            <a:ext cx="1836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66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非齐次特解</a:t>
            </a:r>
            <a:endParaRPr lang="zh-CN" altLang="en-US" sz="2400" b="1" dirty="0">
              <a:solidFill>
                <a:srgbClr val="0066FF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286250" y="1230050"/>
            <a:ext cx="0" cy="1619775"/>
          </a:xfrm>
          <a:prstGeom prst="line">
            <a:avLst/>
          </a:prstGeom>
          <a:ln w="28575">
            <a:solidFill>
              <a:srgbClr val="00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316416" y="1148825"/>
            <a:ext cx="0" cy="1619775"/>
          </a:xfrm>
          <a:prstGeom prst="line">
            <a:avLst/>
          </a:prstGeom>
          <a:ln w="28575">
            <a:solidFill>
              <a:srgbClr val="00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306121" y="832258"/>
                <a:ext cx="40825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21" y="832258"/>
                <a:ext cx="408252" cy="384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874969" y="837149"/>
                <a:ext cx="41569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69" y="837149"/>
                <a:ext cx="415690" cy="3847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424660" y="853267"/>
                <a:ext cx="41569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660" y="853267"/>
                <a:ext cx="415690" cy="3847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951074" y="854735"/>
                <a:ext cx="41569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074" y="854735"/>
                <a:ext cx="415690" cy="3847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圆角矩形标注 33"/>
              <p:cNvSpPr/>
              <p:nvPr/>
            </p:nvSpPr>
            <p:spPr>
              <a:xfrm>
                <a:off x="6208712" y="3012268"/>
                <a:ext cx="2509838" cy="658069"/>
              </a:xfrm>
              <a:prstGeom prst="wedgeRoundRectCallout">
                <a:avLst>
                  <a:gd name="adj1" fmla="val 34767"/>
                  <a:gd name="adj2" fmla="val -112361"/>
                  <a:gd name="adj3" fmla="val 16667"/>
                </a:avLst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>
                    <a:solidFill>
                      <a:srgbClr val="0066FF"/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srgbClr val="0066FF"/>
                    </a:solidFill>
                  </a:rPr>
                  <a:t>列向量线性表示的系数</a:t>
                </a:r>
                <a:endParaRPr lang="zh-CN" altLang="en-US" sz="2400" b="1" i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4" name="圆角矩形标注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12" y="3012268"/>
                <a:ext cx="2509838" cy="658069"/>
              </a:xfrm>
              <a:prstGeom prst="wedgeRoundRectCallout">
                <a:avLst>
                  <a:gd name="adj1" fmla="val 34767"/>
                  <a:gd name="adj2" fmla="val -112361"/>
                  <a:gd name="adj3" fmla="val 16667"/>
                </a:avLst>
              </a:prstGeom>
              <a:blipFill rotWithShape="0">
                <a:blip r:embed="rId19"/>
                <a:stretch>
                  <a:fillRect r="-1449" b="-2011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7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68536" y="1869968"/>
                <a:ext cx="6271816" cy="465537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3400" dirty="0" smtClean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3200" dirty="0" smtClean="0"/>
                  <a:t>线性方程组解的性质</a:t>
                </a:r>
                <a:endParaRPr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齐次与非齐次关系    解的线性组合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3200" dirty="0" smtClean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3200" dirty="0" smtClean="0"/>
                  <a:t>线性方程组解集结构</a:t>
                </a:r>
                <a:endParaRPr lang="en-US" altLang="zh-CN" sz="32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基础解系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结合解的性质求基础解系、通解</a:t>
                </a:r>
                <a:r>
                  <a:rPr lang="en-US" altLang="zh-CN" sz="2400" dirty="0" smtClean="0"/>
                  <a:t>P132  4,5,6</a:t>
                </a:r>
                <a:endParaRPr lang="en-US" altLang="zh-CN" sz="3200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3200" dirty="0" smtClean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3200" dirty="0" smtClean="0"/>
                  <a:t>线性方程组求解</a:t>
                </a:r>
                <a:r>
                  <a:rPr lang="zh-CN" altLang="en-US" sz="2600" dirty="0" smtClean="0"/>
                  <a:t>（求基础解系）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8536" y="1869968"/>
                <a:ext cx="6271816" cy="4655376"/>
              </a:xfrm>
              <a:blipFill rotWithShape="0">
                <a:blip r:embed="rId2"/>
                <a:stretch>
                  <a:fillRect l="-2430" b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509" y="342588"/>
            <a:ext cx="8623870" cy="1325563"/>
          </a:xfrm>
        </p:spPr>
        <p:txBody>
          <a:bodyPr/>
          <a:lstStyle/>
          <a:p>
            <a:r>
              <a:rPr lang="zh-CN" altLang="en-US" dirty="0" smtClean="0"/>
              <a:t>线性方程组解的性质、结构与求解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5283" y="1905820"/>
            <a:ext cx="7488832" cy="482134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3845175"/>
            <a:ext cx="2305589" cy="2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307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23" name="TextBox 16"/>
          <p:cNvSpPr txBox="1">
            <a:spLocks noChangeArrowheads="1"/>
          </p:cNvSpPr>
          <p:nvPr/>
        </p:nvSpPr>
        <p:spPr bwMode="auto">
          <a:xfrm>
            <a:off x="3707904" y="1484784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>
                <a:latin typeface="Cambria" panose="02040503050406030204" pitchFamily="18" charset="0"/>
              </a:rPr>
              <a:t>作业</a:t>
            </a:r>
          </a:p>
        </p:txBody>
      </p:sp>
      <p:sp>
        <p:nvSpPr>
          <p:cNvPr id="30724" name="TextBox 16"/>
          <p:cNvSpPr txBox="1">
            <a:spLocks noChangeArrowheads="1"/>
          </p:cNvSpPr>
          <p:nvPr/>
        </p:nvSpPr>
        <p:spPr bwMode="auto">
          <a:xfrm>
            <a:off x="1108770" y="2782788"/>
            <a:ext cx="71449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Cambria" panose="02040503050406030204" pitchFamily="18" charset="0"/>
              </a:rPr>
              <a:t>105</a:t>
            </a:r>
            <a:r>
              <a:rPr lang="zh-CN" altLang="en-US" sz="3200" dirty="0" smtClean="0">
                <a:latin typeface="Cambria" panose="02040503050406030204" pitchFamily="18" charset="0"/>
              </a:rPr>
              <a:t>页，习题</a:t>
            </a:r>
            <a:r>
              <a:rPr lang="en-US" altLang="zh-CN" sz="3200" dirty="0" smtClean="0">
                <a:latin typeface="Cambria" panose="02040503050406030204" pitchFamily="18" charset="0"/>
              </a:rPr>
              <a:t>5-2</a:t>
            </a:r>
            <a:r>
              <a:rPr lang="zh-CN" altLang="en-US" sz="3200" dirty="0" smtClean="0">
                <a:latin typeface="Cambria" panose="02040503050406030204" pitchFamily="18" charset="0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</a:rPr>
              <a:t>2(1)  </a:t>
            </a:r>
            <a:r>
              <a:rPr lang="zh-CN" altLang="en-US" sz="3200" dirty="0" smtClean="0">
                <a:latin typeface="Cambria" panose="02040503050406030204" pitchFamily="18" charset="0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</a:rPr>
              <a:t>3(2)(3)</a:t>
            </a:r>
            <a:r>
              <a:rPr lang="zh-CN" altLang="en-US" sz="3200" dirty="0" smtClean="0">
                <a:latin typeface="Cambria" panose="02040503050406030204" pitchFamily="18" charset="0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</a:rPr>
              <a:t>5</a:t>
            </a:r>
            <a:r>
              <a:rPr lang="zh-CN" altLang="en-US" sz="3200" dirty="0" smtClean="0">
                <a:latin typeface="Cambria" panose="02040503050406030204" pitchFamily="18" charset="0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</a:rPr>
              <a:t>8</a:t>
            </a:r>
            <a:r>
              <a:rPr lang="zh-CN" altLang="en-US" sz="3200" dirty="0" smtClean="0">
                <a:latin typeface="Cambria" panose="02040503050406030204" pitchFamily="18" charset="0"/>
              </a:rPr>
              <a:t>（</a:t>
            </a:r>
            <a:r>
              <a:rPr lang="en-US" altLang="zh-CN" sz="3200" dirty="0" smtClean="0">
                <a:latin typeface="Cambria" panose="02040503050406030204" pitchFamily="18" charset="0"/>
              </a:rPr>
              <a:t>2</a:t>
            </a:r>
            <a:r>
              <a:rPr lang="zh-CN" altLang="en-US" sz="3200" dirty="0" smtClean="0">
                <a:latin typeface="Cambria" panose="02040503050406030204" pitchFamily="18" charset="0"/>
              </a:rPr>
              <a:t>）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2260898" y="4510980"/>
            <a:ext cx="5262888" cy="76944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>
                <a:latin typeface="Cambria" panose="02040503050406030204" pitchFamily="18" charset="0"/>
              </a:rPr>
              <a:t>思考：</a:t>
            </a:r>
            <a:r>
              <a:rPr lang="zh-CN" altLang="en-US" sz="3200" dirty="0">
                <a:latin typeface="Cambria" panose="02040503050406030204" pitchFamily="18" charset="0"/>
              </a:rPr>
              <a:t>习题</a:t>
            </a:r>
            <a:r>
              <a:rPr lang="en-US" altLang="zh-CN" sz="3200" dirty="0">
                <a:latin typeface="Cambria" panose="02040503050406030204" pitchFamily="18" charset="0"/>
              </a:rPr>
              <a:t>5-2</a:t>
            </a:r>
            <a:r>
              <a:rPr lang="zh-CN" altLang="en-US" sz="3200" dirty="0">
                <a:latin typeface="Cambria" panose="02040503050406030204" pitchFamily="18" charset="0"/>
              </a:rPr>
              <a:t>： </a:t>
            </a:r>
            <a:r>
              <a:rPr lang="en-US" altLang="zh-CN" sz="3200" dirty="0" smtClean="0">
                <a:latin typeface="Cambria" panose="02040503050406030204" pitchFamily="18" charset="0"/>
              </a:rPr>
              <a:t>7,9,10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52845" y="2636912"/>
            <a:ext cx="7920880" cy="3571589"/>
          </a:xfrm>
          <a:prstGeom prst="roundRect">
            <a:avLst/>
          </a:prstGeom>
          <a:solidFill>
            <a:srgbClr val="B3DD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995105" y="3384124"/>
                <a:ext cx="5813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105" y="3384124"/>
                <a:ext cx="5813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23857" y="1489352"/>
                <a:ext cx="795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的一个解，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基础解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系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7" y="1489352"/>
                <a:ext cx="79512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77" t="-24590" r="-76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9733" y="1961126"/>
                <a:ext cx="4826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33" y="1961126"/>
                <a:ext cx="482638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43" t="-26667" r="-290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295989" y="3871087"/>
                <a:ext cx="7077736" cy="40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是满足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=1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的任意常数；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989" y="3871087"/>
                <a:ext cx="7077736" cy="401264"/>
              </a:xfrm>
              <a:prstGeom prst="rect">
                <a:avLst/>
              </a:prstGeom>
              <a:blipFill rotWithShape="0">
                <a:blip r:embed="rId5"/>
                <a:stretch>
                  <a:fillRect l="-2670" t="-13636" b="-4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8869" y="4664274"/>
                <a:ext cx="5077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向量组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无关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" y="4664274"/>
                <a:ext cx="507786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01999" y="2871221"/>
                <a:ext cx="30444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𝐴𝑥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zh-CN" altLang="en-US" sz="2400" dirty="0">
                          <a:latin typeface="Cambria Math" panose="02040503050406030204" pitchFamily="18" charset="0"/>
                          <a:ea typeface="+mj-ea"/>
                        </a:rPr>
                        <m:t>的通解为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9" y="2871221"/>
                <a:ext cx="304441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68869" y="5476055"/>
                <a:ext cx="5196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向量组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无关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" y="5476055"/>
                <a:ext cx="519629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7" grpId="0"/>
      <p:bldP spid="34" grpId="0"/>
      <p:bldP spid="48" grpId="0"/>
      <p:bldP spid="2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6207" y="10689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7750" y="1291987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7452" y="283922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271952" y="2907760"/>
                <a:ext cx="5813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52" y="2907760"/>
                <a:ext cx="5813738" cy="369332"/>
              </a:xfrm>
              <a:prstGeom prst="rect">
                <a:avLst/>
              </a:prstGeom>
              <a:blipFill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28065" y="1057205"/>
                <a:ext cx="795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的一个解，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基础解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系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65" y="1057205"/>
                <a:ext cx="7951279" cy="369332"/>
              </a:xfrm>
              <a:prstGeom prst="rect">
                <a:avLst/>
              </a:prstGeom>
              <a:blipFill>
                <a:blip r:embed="rId3"/>
                <a:stretch>
                  <a:fillRect l="-2299" t="-24590" r="-76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03941" y="1528979"/>
                <a:ext cx="4826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1" y="1528979"/>
                <a:ext cx="4826386" cy="369332"/>
              </a:xfrm>
              <a:prstGeom prst="rect">
                <a:avLst/>
              </a:prstGeom>
              <a:blipFill>
                <a:blip r:embed="rId4"/>
                <a:stretch>
                  <a:fillRect l="-1515" t="-26667" r="-290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259632" y="5501984"/>
                <a:ext cx="7077736" cy="40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是满足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=1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的任意常数；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501984"/>
                <a:ext cx="7077736" cy="401264"/>
              </a:xfrm>
              <a:prstGeom prst="rect">
                <a:avLst/>
              </a:prstGeom>
              <a:blipFill>
                <a:blip r:embed="rId5"/>
                <a:stretch>
                  <a:fillRect l="-2670" t="-160000" b="-23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06207" y="2439074"/>
                <a:ext cx="30444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𝐴𝑥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zh-CN" altLang="en-US" sz="2400" dirty="0">
                          <a:latin typeface="Cambria Math" panose="02040503050406030204" pitchFamily="18" charset="0"/>
                          <a:ea typeface="+mj-ea"/>
                        </a:rPr>
                        <m:t>的通解为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07" y="2439074"/>
                <a:ext cx="3044415" cy="369332"/>
              </a:xfrm>
              <a:prstGeom prst="rect">
                <a:avLst/>
              </a:prstGeom>
              <a:blipFill>
                <a:blip r:embed="rId6"/>
                <a:stretch>
                  <a:fillRect t="-4918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83856" y="3577043"/>
                <a:ext cx="89643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6" y="3577043"/>
                <a:ext cx="8964352" cy="369332"/>
              </a:xfrm>
              <a:prstGeom prst="rect">
                <a:avLst/>
              </a:prstGeom>
              <a:blipFill>
                <a:blip r:embed="rId7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898470" y="1953559"/>
            <a:ext cx="1873330" cy="28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下箭头 4"/>
          <p:cNvSpPr/>
          <p:nvPr/>
        </p:nvSpPr>
        <p:spPr>
          <a:xfrm>
            <a:off x="3954325" y="3278834"/>
            <a:ext cx="432048" cy="3677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951171" y="4196248"/>
                <a:ext cx="5760504" cy="1037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171" y="4196248"/>
                <a:ext cx="5760504" cy="10375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160384" y="4161154"/>
                <a:ext cx="1358541" cy="1107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384" y="4161154"/>
                <a:ext cx="1358541" cy="1107996"/>
              </a:xfrm>
              <a:prstGeom prst="rect">
                <a:avLst/>
              </a:prstGeom>
              <a:blipFill>
                <a:blip r:embed="rId9"/>
                <a:stretch>
                  <a:fillRect l="-5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圆角矩形 25"/>
          <p:cNvSpPr/>
          <p:nvPr/>
        </p:nvSpPr>
        <p:spPr>
          <a:xfrm rot="5400000">
            <a:off x="3840478" y="3189194"/>
            <a:ext cx="720082" cy="3196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标注 26"/>
          <p:cNvSpPr/>
          <p:nvPr/>
        </p:nvSpPr>
        <p:spPr>
          <a:xfrm>
            <a:off x="357451" y="4857815"/>
            <a:ext cx="1400969" cy="511981"/>
          </a:xfrm>
          <a:prstGeom prst="wedgeRoundRectCallout">
            <a:avLst>
              <a:gd name="adj1" fmla="val 108905"/>
              <a:gd name="adj2" fmla="val -215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齐次通解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6893639" y="4094227"/>
            <a:ext cx="2186854" cy="612648"/>
          </a:xfrm>
          <a:prstGeom prst="wedgeEllipseCallout">
            <a:avLst>
              <a:gd name="adj1" fmla="val -71778"/>
              <a:gd name="adj2" fmla="val 52207"/>
            </a:avLst>
          </a:prstGeom>
          <a:solidFill>
            <a:srgbClr val="B3DD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非齐次特解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572036" y="5942467"/>
            <a:ext cx="1588348" cy="67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015633" y="5977915"/>
                <a:ext cx="2714067" cy="840295"/>
              </a:xfrm>
              <a:prstGeom prst="rect">
                <a:avLst/>
              </a:prstGeom>
              <a:solidFill>
                <a:srgbClr val="B3DDF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  <a:ea typeface="+mj-ea"/>
                        </a:rPr>
                        <m:t>令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dirty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000" dirty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000" dirty="0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000" dirty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en-US" altLang="zh-CN" sz="2000" dirty="0"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dirty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33" y="5977915"/>
                <a:ext cx="2714067" cy="8402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下箭头 30"/>
          <p:cNvSpPr/>
          <p:nvPr/>
        </p:nvSpPr>
        <p:spPr>
          <a:xfrm>
            <a:off x="3920823" y="4018706"/>
            <a:ext cx="432048" cy="3677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animBg="1"/>
      <p:bldP spid="20" grpId="0"/>
      <p:bldP spid="22" grpId="0" animBg="1"/>
      <p:bldP spid="26" grpId="0" animBg="1"/>
      <p:bldP spid="27" grpId="0" animBg="1"/>
      <p:bldP spid="2" grpId="0" animBg="1"/>
      <p:bldP spid="30" grpId="0" animBg="1"/>
      <p:bldP spid="3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7120" y="11365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68663" y="135952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8365" y="351461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68978" y="1124744"/>
                <a:ext cx="795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的一个解，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基础解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系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8" y="1124744"/>
                <a:ext cx="7951279" cy="369332"/>
              </a:xfrm>
              <a:prstGeom prst="rect">
                <a:avLst/>
              </a:prstGeom>
              <a:blipFill>
                <a:blip r:embed="rId2"/>
                <a:stretch>
                  <a:fillRect l="-2299" t="-26667" r="-76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44854" y="1596518"/>
                <a:ext cx="4826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4" y="1596518"/>
                <a:ext cx="4826386" cy="369332"/>
              </a:xfrm>
              <a:prstGeom prst="rect">
                <a:avLst/>
              </a:prstGeom>
              <a:blipFill>
                <a:blip r:embed="rId3"/>
                <a:stretch>
                  <a:fillRect l="-1515" t="-26667" r="-290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85712" y="2229531"/>
                <a:ext cx="5077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向量组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无关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2" y="2229531"/>
                <a:ext cx="5077864" cy="461665"/>
              </a:xfrm>
              <a:prstGeom prst="rect">
                <a:avLst/>
              </a:prstGeom>
              <a:blipFill>
                <a:blip r:embed="rId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43460" y="2920376"/>
                <a:ext cx="48851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：假设存在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使得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60" y="2920376"/>
                <a:ext cx="488518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49178" y="3460055"/>
                <a:ext cx="5579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78" y="3460055"/>
                <a:ext cx="5579925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59210" y="4206032"/>
                <a:ext cx="2141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0, 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否则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10" y="4206032"/>
                <a:ext cx="2141099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026866" y="4027616"/>
                <a:ext cx="556492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66" y="4027616"/>
                <a:ext cx="5564920" cy="848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26866" y="4899428"/>
                <a:ext cx="55610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𝐴𝑢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j-ea"/>
                  </a:rPr>
                  <a:t>的一个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解矛盾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66" y="4899428"/>
                <a:ext cx="5561074" cy="461665"/>
              </a:xfrm>
              <a:prstGeom prst="rect">
                <a:avLst/>
              </a:prstGeom>
              <a:blipFill>
                <a:blip r:embed="rId9"/>
                <a:stretch>
                  <a:fillRect l="-329" t="-9333" r="-658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16164" y="5723486"/>
                <a:ext cx="39752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4" y="5723486"/>
                <a:ext cx="3975254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 1"/>
          <p:cNvSpPr/>
          <p:nvPr/>
        </p:nvSpPr>
        <p:spPr>
          <a:xfrm>
            <a:off x="2340857" y="3921720"/>
            <a:ext cx="358935" cy="1790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668344" y="1505838"/>
            <a:ext cx="12232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148099" y="5624733"/>
            <a:ext cx="2099742" cy="525931"/>
            <a:chOff x="5044617" y="5433854"/>
            <a:chExt cx="2099742" cy="525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044617" y="5433854"/>
                  <a:ext cx="2099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⋯,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无关</a:t>
                  </a:r>
                  <a:endPara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4617" y="5433854"/>
                  <a:ext cx="209974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899" t="-26667" r="-6667" b="-5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右箭头 6"/>
            <p:cNvSpPr/>
            <p:nvPr/>
          </p:nvSpPr>
          <p:spPr>
            <a:xfrm>
              <a:off x="5187936" y="5716745"/>
              <a:ext cx="1805031" cy="243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193736" y="5752042"/>
                <a:ext cx="2995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=1,⋯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+1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36" y="5752042"/>
                <a:ext cx="2995371" cy="461665"/>
              </a:xfrm>
              <a:prstGeom prst="rect">
                <a:avLst/>
              </a:prstGeom>
              <a:blipFill>
                <a:blip r:embed="rId1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9" grpId="0"/>
      <p:bldP spid="20" grpId="0"/>
      <p:bldP spid="21" grpId="0"/>
      <p:bldP spid="22" grpId="0"/>
      <p:bldP spid="23" grpId="0"/>
      <p:bldP spid="27" grpId="0"/>
      <p:bldP spid="2" grpId="0" animBg="1"/>
      <p:bldP spid="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7120" y="11365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68663" y="135952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8365" y="351461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68978" y="1124744"/>
                <a:ext cx="795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的一个解，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基础解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系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8" y="1124744"/>
                <a:ext cx="7951279" cy="369332"/>
              </a:xfrm>
              <a:prstGeom prst="rect">
                <a:avLst/>
              </a:prstGeom>
              <a:blipFill>
                <a:blip r:embed="rId2"/>
                <a:stretch>
                  <a:fillRect l="-2299" t="-26667" r="-76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44854" y="1596518"/>
                <a:ext cx="4826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4" y="1596518"/>
                <a:ext cx="4826386" cy="369332"/>
              </a:xfrm>
              <a:prstGeom prst="rect">
                <a:avLst/>
              </a:prstGeom>
              <a:blipFill>
                <a:blip r:embed="rId3"/>
                <a:stretch>
                  <a:fillRect l="-1515" t="-26667" r="-290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85712" y="2229531"/>
                <a:ext cx="5196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向量组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无关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2" y="2229531"/>
                <a:ext cx="5196294" cy="461665"/>
              </a:xfrm>
              <a:prstGeom prst="rect">
                <a:avLst/>
              </a:prstGeom>
              <a:blipFill>
                <a:blip r:embed="rId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43460" y="2920376"/>
                <a:ext cx="48851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：假设存在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使得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60" y="2920376"/>
                <a:ext cx="488518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49178" y="3460055"/>
                <a:ext cx="5579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78" y="3460055"/>
                <a:ext cx="5579925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56858" y="4359749"/>
                <a:ext cx="2279663" cy="112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0, 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否则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58" y="4359749"/>
                <a:ext cx="2279663" cy="1129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90703" y="5056599"/>
                <a:ext cx="55610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𝐴𝑢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j-ea"/>
                  </a:rPr>
                  <a:t>的一个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解矛盾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03" y="5056599"/>
                <a:ext cx="5561074" cy="461665"/>
              </a:xfrm>
              <a:prstGeom prst="rect">
                <a:avLst/>
              </a:prstGeom>
              <a:blipFill>
                <a:blip r:embed="rId8"/>
                <a:stretch>
                  <a:fillRect l="-219" t="-9211" r="-76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903713" y="3317842"/>
                <a:ext cx="5716885" cy="11298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13" y="3317842"/>
                <a:ext cx="5716885" cy="11298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7668344" y="1505838"/>
            <a:ext cx="12232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148099" y="5624733"/>
            <a:ext cx="2099742" cy="525931"/>
            <a:chOff x="5044617" y="5433854"/>
            <a:chExt cx="2099742" cy="525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044617" y="5433854"/>
                  <a:ext cx="2099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⋯,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</m:oMath>
                  </a14:m>
                  <a:r>
                    <a:rPr lang="zh-CN" altLang="en-US" b="1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无关</a:t>
                  </a:r>
                  <a:endParaRPr lang="en-US" altLang="zh-CN" b="1" dirty="0" smtClean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4617" y="5433854"/>
                  <a:ext cx="209974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899" t="-26667" r="-6667" b="-5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右箭头 6"/>
            <p:cNvSpPr/>
            <p:nvPr/>
          </p:nvSpPr>
          <p:spPr>
            <a:xfrm>
              <a:off x="5187936" y="5716745"/>
              <a:ext cx="1805031" cy="243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193736" y="5752042"/>
                <a:ext cx="2995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=1,⋯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+1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36" y="5752042"/>
                <a:ext cx="2995371" cy="461665"/>
              </a:xfrm>
              <a:prstGeom prst="rect">
                <a:avLst/>
              </a:prstGeom>
              <a:blipFill>
                <a:blip r:embed="rId11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926044" y="4144639"/>
                <a:ext cx="5920532" cy="88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44" y="4144639"/>
                <a:ext cx="5920532" cy="885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16164" y="5723486"/>
                <a:ext cx="39752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4" y="5723486"/>
                <a:ext cx="3975254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下箭头 29"/>
          <p:cNvSpPr/>
          <p:nvPr/>
        </p:nvSpPr>
        <p:spPr>
          <a:xfrm>
            <a:off x="2417113" y="4067764"/>
            <a:ext cx="286927" cy="1647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984770" y="1974717"/>
            <a:ext cx="1873330" cy="28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9" grpId="0"/>
      <p:bldP spid="20" grpId="0"/>
      <p:bldP spid="21" grpId="0"/>
      <p:bldP spid="23" grpId="0"/>
      <p:bldP spid="27" grpId="0" animBg="1"/>
      <p:bldP spid="29" grpId="0"/>
      <p:bldP spid="22" grpId="0"/>
      <p:bldP spid="26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 bwMode="auto">
              <a:xfrm>
                <a:off x="198688" y="2027671"/>
                <a:ext cx="8893175" cy="6747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zh-CN" altLang="en-US" sz="2800" dirty="0" smtClean="0">
                    <a:latin typeface="+mn-lt"/>
                    <a:ea typeface="+mn-ea"/>
                  </a:rPr>
                  <a:t>  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lt"/>
                    <a:ea typeface="+mn-ea"/>
                  </a:rPr>
                  <a:t> 为非齐次 </a:t>
                </a:r>
                <a:r>
                  <a:rPr lang="zh-CN" altLang="en-US" sz="2800" dirty="0" smtClean="0">
                    <a:latin typeface="+mn-lt"/>
                    <a:ea typeface="+mn-ea"/>
                  </a:rPr>
                  <a:t>线性方程组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+mn-lt"/>
                    <a:ea typeface="+mn-ea"/>
                  </a:rPr>
                  <a:t>的</a:t>
                </a:r>
                <a:r>
                  <a:rPr lang="zh-CN" altLang="en-US" sz="2800" dirty="0">
                    <a:latin typeface="+mn-lt"/>
                    <a:ea typeface="+mn-ea"/>
                  </a:rPr>
                  <a:t>解，</a:t>
                </a:r>
                <a:r>
                  <a:rPr lang="zh-CN" altLang="en-US" sz="2800" dirty="0" smtClean="0">
                    <a:latin typeface="+mn-lt"/>
                    <a:ea typeface="+mn-ea"/>
                  </a:rPr>
                  <a:t>则</a:t>
                </a:r>
                <a:endParaRPr lang="en-US" altLang="zh-CN" sz="28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688" y="2027671"/>
                <a:ext cx="8893175" cy="674736"/>
              </a:xfrm>
              <a:prstGeom prst="rect">
                <a:avLst/>
              </a:prstGeom>
              <a:blipFill rotWithShape="0">
                <a:blip r:embed="rId4"/>
                <a:stretch>
                  <a:fillRect l="-1235" r="-68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左右箭头 53"/>
          <p:cNvSpPr/>
          <p:nvPr/>
        </p:nvSpPr>
        <p:spPr bwMode="auto">
          <a:xfrm>
            <a:off x="6245666" y="4725144"/>
            <a:ext cx="928687" cy="214312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sp>
        <p:nvSpPr>
          <p:cNvPr id="59" name="左右箭头 58"/>
          <p:cNvSpPr/>
          <p:nvPr/>
        </p:nvSpPr>
        <p:spPr bwMode="auto">
          <a:xfrm>
            <a:off x="6258177" y="3609294"/>
            <a:ext cx="928687" cy="214312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323527" y="866787"/>
            <a:ext cx="45288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线性方程组解的性质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三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8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697753" y="3473838"/>
                <a:ext cx="2339102" cy="1572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是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𝐴𝑥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的</m:t>
                              </m:r>
                              <m:r>
                                <a:rPr lang="zh-CN" altLang="en-US" sz="26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解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</m:e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是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𝐴𝑥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=0</m:t>
                              </m:r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  <a:ea typeface="+mn-ea"/>
                                </a:rPr>
                                <m:t>的解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3" y="3473838"/>
                <a:ext cx="2339102" cy="15720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13488" y="3910295"/>
                <a:ext cx="322864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8" y="3910295"/>
                <a:ext cx="322864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004208" y="4652280"/>
            <a:ext cx="224145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142330" y="3170339"/>
                <a:ext cx="1500091" cy="109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30" y="3170339"/>
                <a:ext cx="1500091" cy="10922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186864" y="4341895"/>
                <a:ext cx="1500091" cy="109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64" y="4341895"/>
                <a:ext cx="1500091" cy="1092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2" grpId="0"/>
      <p:bldP spid="20" grpId="0"/>
      <p:bldP spid="3" grpId="0" animBg="1"/>
      <p:bldP spid="4" grpId="0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90144" y="2272305"/>
            <a:ext cx="7920880" cy="2520280"/>
          </a:xfrm>
          <a:prstGeom prst="roundRect">
            <a:avLst/>
          </a:prstGeom>
          <a:solidFill>
            <a:srgbClr val="B3DD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716016" y="3490001"/>
            <a:ext cx="1512168" cy="4985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9298" y="11365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60841" y="135952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0543" y="351461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132404" y="3019516"/>
                <a:ext cx="5813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04" y="3019516"/>
                <a:ext cx="5813738" cy="369332"/>
              </a:xfrm>
              <a:prstGeom prst="rect">
                <a:avLst/>
              </a:prstGeom>
              <a:blipFill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61156" y="1124744"/>
                <a:ext cx="795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的一个解，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基础解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系</m:t>
                    </m:r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56" y="1124744"/>
                <a:ext cx="7951279" cy="369332"/>
              </a:xfrm>
              <a:prstGeom prst="rect">
                <a:avLst/>
              </a:prstGeom>
              <a:blipFill>
                <a:blip r:embed="rId3"/>
                <a:stretch>
                  <a:fillRect l="-2301" t="-26667" r="-84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37032" y="1596518"/>
                <a:ext cx="4826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32" y="1596518"/>
                <a:ext cx="4826386" cy="369332"/>
              </a:xfrm>
              <a:prstGeom prst="rect">
                <a:avLst/>
              </a:prstGeom>
              <a:blipFill>
                <a:blip r:embed="rId4"/>
                <a:stretch>
                  <a:fillRect l="-1515" t="-26667" r="-290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33288" y="3506479"/>
                <a:ext cx="6739112" cy="40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是满足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=1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的任意常数；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88" y="3506479"/>
                <a:ext cx="6739112" cy="401264"/>
              </a:xfrm>
              <a:prstGeom prst="rect">
                <a:avLst/>
              </a:prstGeom>
              <a:blipFill>
                <a:blip r:embed="rId5"/>
                <a:stretch>
                  <a:fillRect l="-2712" t="-156061" r="-1266" b="-2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739298" y="2506613"/>
                <a:ext cx="30444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𝐴𝑥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zh-CN" altLang="en-US" sz="2400" dirty="0">
                          <a:latin typeface="Cambria Math" panose="02040503050406030204" pitchFamily="18" charset="0"/>
                          <a:ea typeface="+mj-ea"/>
                        </a:rPr>
                        <m:t>的通解为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8" y="2506613"/>
                <a:ext cx="3044415" cy="369332"/>
              </a:xfrm>
              <a:prstGeom prst="rect">
                <a:avLst/>
              </a:prstGeom>
              <a:blipFill>
                <a:blip r:embed="rId6"/>
                <a:stretch>
                  <a:fillRect t="-4918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67215" y="4167076"/>
                <a:ext cx="5196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向量组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无关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15" y="4167076"/>
                <a:ext cx="5196294" cy="461665"/>
              </a:xfrm>
              <a:prstGeom prst="rect">
                <a:avLst/>
              </a:prstGeom>
              <a:blipFill>
                <a:blip r:embed="rId7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5547" y="5058407"/>
                <a:ext cx="7657224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1)</m:t>
                    </m:r>
                  </m:oMath>
                </a14:m>
                <a:r>
                  <a:rPr lang="en-US" altLang="zh-CN" sz="2400" b="0" dirty="0" smtClean="0">
                    <a:ea typeface="+mj-ea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解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集的极大无关组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47" y="5058407"/>
                <a:ext cx="7657224" cy="461665"/>
              </a:xfrm>
              <a:prstGeom prst="rect">
                <a:avLst/>
              </a:prstGeom>
              <a:blipFill>
                <a:blip r:embed="rId8"/>
                <a:stretch>
                  <a:fillRect l="-717" t="-11842" r="-23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3153" y="5728544"/>
                <a:ext cx="3546164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1.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不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是基础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解系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；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3" y="5728544"/>
                <a:ext cx="3546164" cy="461665"/>
              </a:xfrm>
              <a:prstGeom prst="rect">
                <a:avLst/>
              </a:prstGeom>
              <a:blipFill>
                <a:blip r:embed="rId9"/>
                <a:stretch>
                  <a:fillRect l="-2749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036662" y="5736206"/>
                <a:ext cx="4579010" cy="482889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2.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仅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当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系数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和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时是解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j-ea"/>
                  </a:rPr>
                  <a:t>;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62" y="5736206"/>
                <a:ext cx="4579010" cy="482889"/>
              </a:xfrm>
              <a:prstGeom prst="rect">
                <a:avLst/>
              </a:prstGeom>
              <a:blipFill rotWithShape="0">
                <a:blip r:embed="rId10"/>
                <a:stretch>
                  <a:fillRect l="-266" t="-120253" r="-1198" b="-188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33288" y="6214586"/>
                <a:ext cx="3752502" cy="50917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3.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𝐴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。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88" y="6214586"/>
                <a:ext cx="3752502" cy="509178"/>
              </a:xfrm>
              <a:prstGeom prst="rect">
                <a:avLst/>
              </a:prstGeom>
              <a:blipFill rotWithShape="0">
                <a:blip r:embed="rId11"/>
                <a:stretch>
                  <a:fillRect t="-2381" r="-1623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96145" y="3918440"/>
                <a:ext cx="27788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（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）是显然的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45" y="3918440"/>
                <a:ext cx="2778896" cy="369332"/>
              </a:xfrm>
              <a:prstGeom prst="rect">
                <a:avLst/>
              </a:prstGeom>
              <a:blipFill>
                <a:blip r:embed="rId2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923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923330" cy="369332"/>
              </a:xfrm>
              <a:prstGeom prst="rect">
                <a:avLst/>
              </a:prstGeom>
              <a:blipFill>
                <a:blip r:embed="rId3"/>
                <a:stretch>
                  <a:fillRect l="-13907" t="-24590" r="-1920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38234" y="2197427"/>
                <a:ext cx="57339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分别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解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集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34" y="2197427"/>
                <a:ext cx="5733966" cy="369332"/>
              </a:xfrm>
              <a:prstGeom prst="rect">
                <a:avLst/>
              </a:prstGeom>
              <a:blipFill>
                <a:blip r:embed="rId4"/>
                <a:stretch>
                  <a:fillRect l="-3298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685593" y="1501114"/>
                <a:ext cx="68468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𝑥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同解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⇔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93" y="1501114"/>
                <a:ext cx="6846847" cy="369332"/>
              </a:xfrm>
              <a:prstGeom prst="rect">
                <a:avLst/>
              </a:prstGeom>
              <a:blipFill>
                <a:blip r:embed="rId5"/>
                <a:stretch>
                  <a:fillRect t="-327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750171" y="2796249"/>
                <a:ext cx="5313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j-ea"/>
                    <a:ea typeface="+mj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71" y="2796249"/>
                <a:ext cx="5313458" cy="369332"/>
              </a:xfrm>
              <a:prstGeom prst="rect">
                <a:avLst/>
              </a:prstGeom>
              <a:blipFill>
                <a:blip r:embed="rId6"/>
                <a:stretch>
                  <a:fillRect l="-3440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96940" y="3406793"/>
                <a:ext cx="63786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)⇔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40" y="3406793"/>
                <a:ext cx="6378620" cy="369332"/>
              </a:xfrm>
              <a:prstGeom prst="rect">
                <a:avLst/>
              </a:prstGeom>
              <a:blipFill>
                <a:blip r:embed="rId7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97253" y="4504001"/>
                <a:ext cx="48828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下证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3" y="4504001"/>
                <a:ext cx="4882859" cy="369332"/>
              </a:xfrm>
              <a:prstGeom prst="rect">
                <a:avLst/>
              </a:prstGeom>
              <a:blipFill>
                <a:blip r:embed="rId8"/>
                <a:stretch>
                  <a:fillRect l="-3745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743829" y="5250098"/>
                <a:ext cx="32567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下面证明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29" y="5250098"/>
                <a:ext cx="325674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01999" y="5245910"/>
                <a:ext cx="40652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∀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𝑢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𝐵𝑢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𝐴𝐵𝑢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=0,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9" y="5245910"/>
                <a:ext cx="406521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68558" y="5646805"/>
                <a:ext cx="40652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因此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58" y="5646805"/>
                <a:ext cx="406521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5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9" grpId="0"/>
      <p:bldP spid="20" grpId="0"/>
      <p:bldP spid="21" grpId="0"/>
      <p:bldP spid="22" grpId="0"/>
      <p:bldP spid="31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923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923330" cy="369332"/>
              </a:xfrm>
              <a:prstGeom prst="rect">
                <a:avLst/>
              </a:prstGeom>
              <a:blipFill>
                <a:blip r:embed="rId2"/>
                <a:stretch>
                  <a:fillRect l="-13907" t="-24590" r="-1920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38234" y="2197427"/>
                <a:ext cx="57339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分别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解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集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34" y="2197427"/>
                <a:ext cx="5733966" cy="369332"/>
              </a:xfrm>
              <a:prstGeom prst="rect">
                <a:avLst/>
              </a:prstGeom>
              <a:blipFill>
                <a:blip r:embed="rId3"/>
                <a:stretch>
                  <a:fillRect l="-3298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685593" y="1501114"/>
                <a:ext cx="68468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𝑥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同解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⇔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93" y="1501114"/>
                <a:ext cx="6846847" cy="369332"/>
              </a:xfrm>
              <a:prstGeom prst="rect">
                <a:avLst/>
              </a:prstGeom>
              <a:blipFill>
                <a:blip r:embed="rId4"/>
                <a:stretch>
                  <a:fillRect t="-327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533440" y="2732836"/>
                <a:ext cx="58513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40" y="2732836"/>
                <a:ext cx="5851324" cy="369332"/>
              </a:xfrm>
              <a:prstGeom prst="rect">
                <a:avLst/>
              </a:prstGeom>
              <a:blipFill>
                <a:blip r:embed="rId5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703371" y="4936133"/>
                <a:ext cx="53376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∀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𝑢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𝑢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71" y="4936133"/>
                <a:ext cx="533765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01999" y="3977578"/>
                <a:ext cx="4649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𝐵𝑥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基础解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系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9" y="3977578"/>
                <a:ext cx="4649927" cy="369332"/>
              </a:xfrm>
              <a:prstGeom prst="rect">
                <a:avLst/>
              </a:prstGeom>
              <a:blipFill>
                <a:blip r:embed="rId7"/>
                <a:stretch>
                  <a:fillRect l="-1311" t="-6557" r="-1573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20089" y="4537739"/>
                <a:ext cx="2724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⊂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⊆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9" y="4537739"/>
                <a:ext cx="2724015" cy="276999"/>
              </a:xfrm>
              <a:prstGeom prst="rect">
                <a:avLst/>
              </a:prstGeom>
              <a:blipFill>
                <a:blip r:embed="rId8"/>
                <a:stretch>
                  <a:fillRect l="-1566" r="-44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2545" y="4874034"/>
                <a:ext cx="1147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. 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无关</a:t>
                </a:r>
                <a:endParaRPr lang="en-US" altLang="zh-CN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5" y="4874034"/>
                <a:ext cx="1147750" cy="276999"/>
              </a:xfrm>
              <a:prstGeom prst="rect">
                <a:avLst/>
              </a:prstGeom>
              <a:blipFill>
                <a:blip r:embed="rId9"/>
                <a:stretch>
                  <a:fillRect l="-7447" t="-26667" r="-12766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28792" y="5210329"/>
                <a:ext cx="211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 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92" y="5210329"/>
                <a:ext cx="2115066" cy="276999"/>
              </a:xfrm>
              <a:prstGeom prst="rect">
                <a:avLst/>
              </a:prstGeom>
              <a:blipFill>
                <a:blip r:embed="rId10"/>
                <a:stretch>
                  <a:fillRect l="-2017" t="-4444" r="-374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940422" y="4353073"/>
                <a:ext cx="4889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𝑠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𝐴𝐵𝑥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基础解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系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22" y="4353073"/>
                <a:ext cx="4889287" cy="369332"/>
              </a:xfrm>
              <a:prstGeom prst="rect">
                <a:avLst/>
              </a:prstGeom>
              <a:blipFill>
                <a:blip r:embed="rId11"/>
                <a:stretch>
                  <a:fillRect l="-374" t="-6557" r="-1621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961013" y="3388521"/>
                <a:ext cx="32567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下面证明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13" y="3388521"/>
                <a:ext cx="325674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370268" y="5763893"/>
                <a:ext cx="4874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因此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𝑢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可得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268" y="5763893"/>
                <a:ext cx="487413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667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90512" y="3388355"/>
                <a:ext cx="27682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已经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证明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⊆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3388355"/>
                <a:ext cx="276827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5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28" grpId="0"/>
      <p:bldP spid="29" grpId="0"/>
      <p:bldP spid="30" grpId="0"/>
      <p:bldP spid="24" grpId="0"/>
      <p:bldP spid="2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1000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选择题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10002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366" t="-4918" r="-9756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084159" y="2017846"/>
                <a:ext cx="749647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基础解系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所含向量个数为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59" y="2017846"/>
                <a:ext cx="7496477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520" t="-12397" r="-488" b="-24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71775" y="2908939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A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个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2908939"/>
                <a:ext cx="246910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905841" y="2912414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B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</m:oMath>
                </a14:m>
                <a:r>
                  <a:rPr lang="en-US" altLang="zh-CN" sz="2400" dirty="0" smtClean="0">
                    <a:latin typeface="+mj-ea"/>
                    <a:ea typeface="+mj-ea"/>
                  </a:rPr>
                  <a:t>1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个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41" y="2912414"/>
                <a:ext cx="246910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283575" y="3516612"/>
                <a:ext cx="20104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C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2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个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5" y="3516612"/>
                <a:ext cx="201048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746042" y="3509173"/>
                <a:ext cx="13943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D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个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42" y="3509173"/>
                <a:ext cx="139435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006754" y="4216731"/>
                <a:ext cx="36304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−1=3−1=2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4" y="4216731"/>
                <a:ext cx="363049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690632" y="4732221"/>
                <a:ext cx="29417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S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=1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32" y="4732221"/>
                <a:ext cx="294170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692" t="-24590" r="-289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9"/>
          <p:cNvSpPr txBox="1">
            <a:spLocks noChangeArrowheads="1"/>
          </p:cNvSpPr>
          <p:nvPr/>
        </p:nvSpPr>
        <p:spPr bwMode="auto">
          <a:xfrm>
            <a:off x="4603318" y="2648314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006755" y="5726154"/>
                <a:ext cx="2706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习题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𝟓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𝟗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题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j-ea"/>
                  </a:rPr>
                  <a:t>结论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5" y="5726154"/>
                <a:ext cx="2706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604" t="-26087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690632" y="5594397"/>
                <a:ext cx="2740237" cy="88428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    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32" y="5594397"/>
                <a:ext cx="2740237" cy="8842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7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50" grpId="0"/>
      <p:bldP spid="23" grpId="0"/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1511" y="11182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03054" y="134128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2756" y="33322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251287" y="1118266"/>
                <a:ext cx="1000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选择题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87" y="1118266"/>
                <a:ext cx="10002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56" t="-4918" r="-10366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783427" y="1484784"/>
                <a:ext cx="8360573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n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元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矩阵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27" y="1484784"/>
                <a:ext cx="8360573" cy="657296"/>
              </a:xfrm>
              <a:prstGeom prst="rect">
                <a:avLst/>
              </a:prstGeom>
              <a:blipFill rotWithShape="0">
                <a:blip r:embed="rId3"/>
                <a:stretch>
                  <a:fillRect l="-2261" b="-7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190629" y="2320457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A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𝐴𝑥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无解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29" y="2320457"/>
                <a:ext cx="246910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024695" y="2323932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B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解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95" y="2323932"/>
                <a:ext cx="246910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879597" y="3803779"/>
                <a:ext cx="29417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97" y="3803779"/>
                <a:ext cx="29417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384225" y="2921916"/>
                <a:ext cx="30475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C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仅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25" y="2921916"/>
                <a:ext cx="304757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024695" y="2921916"/>
                <a:ext cx="30475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D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非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95" y="2921916"/>
                <a:ext cx="3047573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122272" y="3659797"/>
                <a:ext cx="3464140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≥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72" y="3659797"/>
                <a:ext cx="3464140" cy="6572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870144" y="4460292"/>
                <a:ext cx="29417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44" y="4460292"/>
                <a:ext cx="29417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9"/>
          <p:cNvSpPr txBox="1">
            <a:spLocks noChangeArrowheads="1"/>
          </p:cNvSpPr>
          <p:nvPr/>
        </p:nvSpPr>
        <p:spPr bwMode="auto">
          <a:xfrm>
            <a:off x="4751548" y="2136408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781511" y="5134384"/>
                <a:ext cx="4350458" cy="1026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满足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条件，有非零解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11" y="5134384"/>
                <a:ext cx="4350458" cy="1026628"/>
              </a:xfrm>
              <a:prstGeom prst="rect">
                <a:avLst/>
              </a:prstGeom>
              <a:blipFill rotWithShape="0">
                <a:blip r:embed="rId11"/>
                <a:stretch>
                  <a:fillRect l="-4202" r="-140" b="-1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011910" y="5140913"/>
                <a:ext cx="4350458" cy="1026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满足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条件，仅有零解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10" y="5140913"/>
                <a:ext cx="4350458" cy="1026628"/>
              </a:xfrm>
              <a:prstGeom prst="rect">
                <a:avLst/>
              </a:prstGeom>
              <a:blipFill rotWithShape="0">
                <a:blip r:embed="rId12"/>
                <a:stretch>
                  <a:fillRect l="-4202" r="-140" b="-1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1583160" y="2830128"/>
            <a:ext cx="2592288" cy="461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934623" y="2858758"/>
            <a:ext cx="2592288" cy="461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58198" y="2291852"/>
            <a:ext cx="2592288" cy="461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5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9" grpId="0"/>
      <p:bldP spid="49" grpId="0"/>
      <p:bldP spid="50" grpId="0"/>
      <p:bldP spid="52" grpId="0"/>
      <p:bldP spid="5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1000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选择题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10002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366" t="-4918" r="-9756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10591" y="1971798"/>
                <a:ext cx="87156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四阶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0,1,0,1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的基础解系</m:t>
                    </m:r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1" y="1971798"/>
                <a:ext cx="871564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98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8323" y="3080463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23" y="3080463"/>
                <a:ext cx="246910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28657" y="3887268"/>
                <a:ext cx="40697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=4−1=3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57" y="3887268"/>
                <a:ext cx="406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7900" y="2452756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基础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解系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0" y="2452756"/>
                <a:ext cx="352839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627784" y="3080463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080463"/>
                <a:ext cx="246910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606819" y="3080463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19" y="3080463"/>
                <a:ext cx="246910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56319" y="3080463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319" y="3080463"/>
                <a:ext cx="24691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912548" y="3887268"/>
                <a:ext cx="17654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48" y="3887268"/>
                <a:ext cx="17654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38" r="-242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876602" y="4514975"/>
                <a:ext cx="2989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=4−1=3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602" y="4514975"/>
                <a:ext cx="29894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441294" y="3634930"/>
                <a:ext cx="21469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习题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𝟓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𝟗</m:t>
                    </m:r>
                    <m:r>
                      <a:rPr lang="zh-CN" alt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题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j-ea"/>
                  </a:rPr>
                  <a:t>结论</a:t>
                </a: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94" y="3634930"/>
                <a:ext cx="214693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545" t="-26087" r="-3125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79025" y="5056754"/>
                <a:ext cx="24345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25" y="5056754"/>
                <a:ext cx="2434599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560117" y="5499795"/>
                <a:ext cx="65402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𝑂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,∀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=1,2,3,4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17" y="5499795"/>
                <a:ext cx="6540276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988300" y="6044907"/>
                <a:ext cx="40697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0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+1⋅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+0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+1⋅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00" y="6044907"/>
                <a:ext cx="406974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946" r="-194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096888" y="6044907"/>
                <a:ext cx="1855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88" y="6044907"/>
                <a:ext cx="1855851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7823542" y="4508324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j-ea"/>
              </a:rPr>
              <a:t>个数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=3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17311" y="5447809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是解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j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03472" y="6063297"/>
            <a:ext cx="2125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）线性无关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j-ea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324754" y="3087114"/>
            <a:ext cx="1224136" cy="421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024813" y="829142"/>
                <a:ext cx="2740237" cy="88428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    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13" y="829142"/>
                <a:ext cx="2740237" cy="88428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/>
          <p:cNvCxnSpPr/>
          <p:nvPr/>
        </p:nvCxnSpPr>
        <p:spPr>
          <a:xfrm>
            <a:off x="5293380" y="3052247"/>
            <a:ext cx="1224136" cy="421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197231" y="3080463"/>
            <a:ext cx="1224136" cy="421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5" grpId="0"/>
      <p:bldP spid="36" grpId="0"/>
      <p:bldP spid="37" grpId="0"/>
      <p:bldP spid="39" grpId="0"/>
      <p:bldP spid="40" grpId="0"/>
      <p:bldP spid="44" grpId="0"/>
      <p:bldP spid="45" grpId="0"/>
      <p:bldP spid="46" grpId="0"/>
      <p:bldP spid="47" grpId="0"/>
      <p:bldP spid="5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1000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选择题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10002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366" t="-4918" r="-9756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10591" y="1971798"/>
                <a:ext cx="87156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四阶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0,1,0,1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的基础解系</m:t>
                    </m:r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1" y="1971798"/>
                <a:ext cx="871564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98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8323" y="3080463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23" y="3080463"/>
                <a:ext cx="246910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28657" y="3887268"/>
                <a:ext cx="40697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=4−1=3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57" y="3887268"/>
                <a:ext cx="406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7900" y="2452756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基础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解系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0" y="2452756"/>
                <a:ext cx="352839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627784" y="3080463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080463"/>
                <a:ext cx="246910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606819" y="3080463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19" y="3080463"/>
                <a:ext cx="246910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56319" y="3080463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319" y="3080463"/>
                <a:ext cx="24691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919566" y="4469293"/>
            <a:ext cx="2125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）线性无关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j-ea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324754" y="3087114"/>
            <a:ext cx="1224136" cy="421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293380" y="3052247"/>
            <a:ext cx="1224136" cy="421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197231" y="3080463"/>
            <a:ext cx="1224136" cy="4219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838470" y="5078477"/>
                <a:ext cx="58217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则其中一定不同时含有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70" y="5078477"/>
                <a:ext cx="582176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246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2447605" y="5614821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05" y="5614821"/>
                <a:ext cx="246910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782733" y="5627784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与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33" y="5627784"/>
                <a:ext cx="246910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21299" y="6146220"/>
                <a:ext cx="8702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线性相关则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4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也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线性相关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, 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=3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矛盾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。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9" y="6146220"/>
                <a:ext cx="87026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41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5240069" y="3887268"/>
                <a:ext cx="1855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9" y="3887268"/>
                <a:ext cx="185585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/>
          <p:cNvSpPr txBox="1"/>
          <p:nvPr/>
        </p:nvSpPr>
        <p:spPr>
          <a:xfrm>
            <a:off x="3852597" y="4472767"/>
            <a:ext cx="36501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+mj-ea"/>
              </a:rPr>
              <a:t>存在</a:t>
            </a:r>
            <a:r>
              <a:rPr lang="zh-CN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+mj-ea"/>
              </a:rPr>
              <a:t>三个列向量线性无关</a:t>
            </a:r>
            <a:endParaRPr lang="zh-CN" altLang="en-US" sz="2400" dirty="0">
              <a:solidFill>
                <a:schemeClr val="tx1"/>
              </a:solidFill>
              <a:latin typeface="Cambria Math" panose="02040503050406030204" pitchFamily="18" charset="0"/>
              <a:ea typeface="+mj-ea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4132901" y="4228682"/>
            <a:ext cx="547998" cy="2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5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8" grpId="0"/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81511" y="11182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03054" y="134128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2756" y="33322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251287" y="1118266"/>
                <a:ext cx="1000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选择题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87" y="1118266"/>
                <a:ext cx="10002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56" t="-4918" r="-10366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745696" y="1603706"/>
                <a:ext cx="7939100" cy="1137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𝑖𝑗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𝑖𝑗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代数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余子式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≠0 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若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两个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无关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解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齐次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方程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的基础解系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96" y="1603706"/>
                <a:ext cx="7939100" cy="1137747"/>
              </a:xfrm>
              <a:prstGeom prst="rect">
                <a:avLst/>
              </a:prstGeom>
              <a:blipFill rotWithShape="0">
                <a:blip r:embed="rId3"/>
                <a:stretch>
                  <a:fillRect l="-2302" t="-6952" r="-537" b="-15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99592" y="2832978"/>
                <a:ext cx="3093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A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32978"/>
                <a:ext cx="3093052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78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497288" y="2866471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B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8" y="2866471"/>
                <a:ext cx="246910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4815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941550" y="4134028"/>
                <a:ext cx="29417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≠0⇒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50" y="4134028"/>
                <a:ext cx="29417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67620" y="3324019"/>
                <a:ext cx="44010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C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含有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两个线性无关的解向量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20" y="3324019"/>
                <a:ext cx="440100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267287" y="3338318"/>
                <a:ext cx="31714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D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87" y="3338318"/>
                <a:ext cx="317141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695256" y="4113624"/>
                <a:ext cx="34641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因此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有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−1 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56" y="4113624"/>
                <a:ext cx="346414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6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276297" y="4687743"/>
                <a:ext cx="29417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解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297" y="4687743"/>
                <a:ext cx="29417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484" t="-24590" r="-248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55575" y="5242127"/>
                <a:ext cx="59507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有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j-ea"/>
                        </a:rPr>
                        <m:t>非零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列数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75" y="5242127"/>
                <a:ext cx="5950729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639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523341" y="5816915"/>
                <a:ext cx="60151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−1⇒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1" y="5816915"/>
                <a:ext cx="601519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084168" y="681887"/>
                <a:ext cx="2740237" cy="88428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</m:e>
                                </m:mr>
                              </m: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    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681887"/>
                <a:ext cx="2740237" cy="88428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139690" y="4667339"/>
                <a:ext cx="4417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=0,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≠0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90" y="4667339"/>
                <a:ext cx="4417505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690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9" grpId="0"/>
      <p:bldP spid="49" grpId="0"/>
      <p:bldP spid="52" grpId="0"/>
      <p:bldP spid="53" grpId="0"/>
      <p:bldP spid="24" grpId="0" animBg="1"/>
      <p:bldP spid="2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851920" y="4492414"/>
                <a:ext cx="24345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492414"/>
                <a:ext cx="243459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58198" y="5419331"/>
                <a:ext cx="618215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𝑂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,∀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=1,2,3,4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98" y="5419331"/>
                <a:ext cx="618215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917311" y="5447809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j-ea"/>
              </a:rPr>
              <a:t>是解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511" y="11182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51287" y="1118266"/>
                <a:ext cx="1000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选择题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87" y="1118266"/>
                <a:ext cx="10002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756" t="-4918" r="-10366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45696" y="1603706"/>
                <a:ext cx="7939100" cy="1137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方阵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𝑖𝑗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𝑖𝑗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代数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余子式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且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≠0 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若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两个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无关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解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齐次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方程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的基础解系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96" y="1603706"/>
                <a:ext cx="7939100" cy="1137747"/>
              </a:xfrm>
              <a:prstGeom prst="rect">
                <a:avLst/>
              </a:prstGeom>
              <a:blipFill rotWithShape="0">
                <a:blip r:embed="rId5"/>
                <a:stretch>
                  <a:fillRect l="-2302" t="-6952" r="-537" b="-15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99592" y="2832978"/>
                <a:ext cx="3093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A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32978"/>
                <a:ext cx="3093052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78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97288" y="2866471"/>
                <a:ext cx="24691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B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8" y="2866471"/>
                <a:ext cx="246910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4815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11076" y="3323163"/>
                <a:ext cx="44010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C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含有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两个线性无关的解向量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6" y="3323163"/>
                <a:ext cx="440100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67287" y="3338318"/>
                <a:ext cx="31714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D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87" y="3338318"/>
                <a:ext cx="317141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5251680" y="2579627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558198" y="3312738"/>
            <a:ext cx="2592288" cy="461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556852" y="3334413"/>
            <a:ext cx="2592288" cy="461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90966" y="2842506"/>
            <a:ext cx="2592288" cy="461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30353" y="4481612"/>
                <a:ext cx="31375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,⋯,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3" y="4481612"/>
                <a:ext cx="313759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031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751424" y="6012982"/>
                <a:ext cx="2376264" cy="504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>
                    <a:ea typeface="+mj-ea"/>
                  </a:rPr>
                  <a:t>注意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24" y="6012982"/>
                <a:ext cx="2376264" cy="504056"/>
              </a:xfrm>
              <a:prstGeom prst="rect">
                <a:avLst/>
              </a:prstGeom>
              <a:blipFill rotWithShape="0">
                <a:blip r:embed="rId11"/>
                <a:stretch>
                  <a:fillRect l="-7692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6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2" grpId="0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2405" y="15196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12181" y="1519690"/>
                <a:ext cx="1000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选择题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1" y="1519690"/>
                <a:ext cx="10002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366" t="-4918" r="-9756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676887" y="1100760"/>
                <a:ext cx="7231737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下列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正确的是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887" y="1100760"/>
                <a:ext cx="7231737" cy="1173847"/>
              </a:xfrm>
              <a:prstGeom prst="rect">
                <a:avLst/>
              </a:prstGeom>
              <a:blipFill rotWithShape="0">
                <a:blip r:embed="rId3"/>
                <a:stretch>
                  <a:fillRect l="-2530" r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11116" y="2703305"/>
                <a:ext cx="28408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A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𝐴𝑥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仅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6" y="2703305"/>
                <a:ext cx="284080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r="-236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845182" y="2706780"/>
                <a:ext cx="3471233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+mj-ea"/>
                          </a:rPr>
                          <m:t>B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j-ea"/>
                          </a:rPr>
                          <m:t>T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仅有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零解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82" y="2706780"/>
                <a:ext cx="3471233" cy="375872"/>
              </a:xfrm>
              <a:prstGeom prst="rect">
                <a:avLst/>
              </a:prstGeom>
              <a:blipFill rotWithShape="0">
                <a:blip r:embed="rId5"/>
                <a:stretch>
                  <a:fillRect t="-2096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355143" y="767045"/>
                <a:ext cx="1583978" cy="372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≠0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43" y="767045"/>
                <a:ext cx="1583978" cy="37276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011116" y="3304764"/>
                <a:ext cx="30475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C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非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6" y="3304764"/>
                <a:ext cx="304757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845183" y="3304764"/>
                <a:ext cx="36152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D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  <m:r>
                      <a:rPr lang="zh-CN" altLang="en-US" sz="2400" i="0" dirty="0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非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j-ea"/>
                  </a:rPr>
                  <a:t>零解</a:t>
                </a:r>
                <a:endParaRPr lang="zh-CN" altLang="en-US" sz="24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83" y="3304764"/>
                <a:ext cx="3615249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275856" y="4105378"/>
                <a:ext cx="34641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=3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05378"/>
                <a:ext cx="346414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979712" y="4131208"/>
                <a:ext cx="202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行数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)3≥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31208"/>
                <a:ext cx="202547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29"/>
          <p:cNvSpPr txBox="1">
            <a:spLocks noChangeArrowheads="1"/>
          </p:cNvSpPr>
          <p:nvPr/>
        </p:nvSpPr>
        <p:spPr bwMode="auto">
          <a:xfrm>
            <a:off x="4572036" y="2519256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483117" y="2773730"/>
            <a:ext cx="2073191" cy="2694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215120" y="1979459"/>
            <a:ext cx="1800200" cy="178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 rot="5400000">
            <a:off x="2976112" y="869413"/>
            <a:ext cx="1160393" cy="17011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圆角矩形标注 55"/>
              <p:cNvSpPr/>
              <p:nvPr/>
            </p:nvSpPr>
            <p:spPr>
              <a:xfrm>
                <a:off x="290999" y="2064208"/>
                <a:ext cx="1534919" cy="665448"/>
              </a:xfrm>
              <a:prstGeom prst="wedgeRoundRectCallout">
                <a:avLst>
                  <a:gd name="adj1" fmla="val 105973"/>
                  <a:gd name="adj2" fmla="val -24494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范德蒙矩阵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圆角矩形标注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99" y="2064208"/>
                <a:ext cx="1534919" cy="665448"/>
              </a:xfrm>
              <a:prstGeom prst="wedgeRoundRectCallout">
                <a:avLst>
                  <a:gd name="adj1" fmla="val 105973"/>
                  <a:gd name="adj2" fmla="val -24494"/>
                  <a:gd name="adj3" fmla="val 16667"/>
                </a:avLst>
              </a:prstGeom>
              <a:blipFill rotWithShape="0">
                <a:blip r:embed="rId11"/>
                <a:stretch>
                  <a:fillRect t="-180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箭头 6"/>
          <p:cNvSpPr/>
          <p:nvPr/>
        </p:nvSpPr>
        <p:spPr>
          <a:xfrm>
            <a:off x="5921693" y="1125081"/>
            <a:ext cx="360040" cy="4822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6147132" y="4108100"/>
                <a:ext cx="1739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 =3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132" y="4108100"/>
                <a:ext cx="1739203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74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1212318" y="4903408"/>
                <a:ext cx="43534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A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列数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4&gt;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 =3,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非零解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18" y="4903408"/>
                <a:ext cx="4353493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22951" r="-28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1212318" y="5395746"/>
                <a:ext cx="22440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  <m:t>B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列数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=3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18" y="5395746"/>
                <a:ext cx="2244030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4348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3389064" y="5395746"/>
                <a:ext cx="11219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64" y="5395746"/>
                <a:ext cx="1121979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326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4406899" y="5416615"/>
                <a:ext cx="26944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仅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有零解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899" y="5416615"/>
                <a:ext cx="269444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489" t="-25000" r="-294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1126295" y="5867215"/>
                <a:ext cx="22440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C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ea typeface="+mj-ea"/>
                        </a:rPr>
                        <m:t>列数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=3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95" y="5867215"/>
                <a:ext cx="2244030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3303041" y="5867215"/>
                <a:ext cx="11219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41" y="5867215"/>
                <a:ext cx="1121979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326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320876" y="5888084"/>
                <a:ext cx="26944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仅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+mj-ea"/>
                  </a:rPr>
                  <a:t>有零解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76" y="5888084"/>
                <a:ext cx="2694444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489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/>
          <p:cNvCxnSpPr/>
          <p:nvPr/>
        </p:nvCxnSpPr>
        <p:spPr>
          <a:xfrm>
            <a:off x="1394921" y="3311298"/>
            <a:ext cx="2073191" cy="2694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436096" y="3328366"/>
            <a:ext cx="2073191" cy="2694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9" grpId="0"/>
      <p:bldP spid="49" grpId="0"/>
      <p:bldP spid="50" grpId="0"/>
      <p:bldP spid="55" grpId="0" animBg="1"/>
      <p:bldP spid="56" grpId="0" animBg="1"/>
      <p:bldP spid="7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323527" y="866787"/>
            <a:ext cx="45288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线性方程组解的性质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三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8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0399" y="1772816"/>
                <a:ext cx="394319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9" y="1772816"/>
                <a:ext cx="3943194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00398" y="2492896"/>
                <a:ext cx="464537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" y="2492896"/>
                <a:ext cx="4645374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057447" y="3193722"/>
                <a:ext cx="436645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𝐴𝑢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7" y="3193722"/>
                <a:ext cx="436645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169310" y="3933056"/>
                <a:ext cx="323454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10" y="3933056"/>
                <a:ext cx="323454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169310" y="4581128"/>
                <a:ext cx="1920206" cy="1288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10" y="4581128"/>
                <a:ext cx="1920206" cy="1288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220072" y="4097487"/>
                <a:ext cx="3058721" cy="109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=0⇔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97487"/>
                <a:ext cx="3058721" cy="1092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220072" y="5445224"/>
                <a:ext cx="3061223" cy="1092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=1⇔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45224"/>
                <a:ext cx="3061223" cy="10922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0648"/>
            <a:ext cx="2975372" cy="21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538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86595"/>
            <a:ext cx="1228852" cy="684712"/>
            <a:chOff x="5692105" y="3817549"/>
            <a:chExt cx="1228852" cy="684712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7844" y="3817549"/>
              <a:ext cx="1193113" cy="380940"/>
              <a:chOff x="1802892" y="3761435"/>
              <a:chExt cx="2119047" cy="500493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802892" y="3761435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2892" y="3761435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45520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>
            <a:off x="2681709" y="6021288"/>
            <a:ext cx="2592288" cy="461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6365022" y="4679230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04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31" y="4641317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7590203" y="0"/>
            <a:ext cx="1540683" cy="2341427"/>
            <a:chOff x="7154379" y="943557"/>
            <a:chExt cx="1540683" cy="234142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23" name="圆角矩形 22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9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 bwMode="auto">
              <a:xfrm>
                <a:off x="198688" y="2027671"/>
                <a:ext cx="8893175" cy="6747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defRPr/>
                </a:pPr>
                <a:r>
                  <a:rPr lang="zh-CN" altLang="en-US" sz="2800" dirty="0" smtClean="0">
                    <a:latin typeface="+mn-lt"/>
                    <a:ea typeface="+mn-ea"/>
                  </a:rPr>
                  <a:t>  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n-lt"/>
                    <a:ea typeface="+mn-ea"/>
                  </a:rPr>
                  <a:t> 为非齐次 </a:t>
                </a:r>
                <a:r>
                  <a:rPr lang="zh-CN" altLang="en-US" sz="2800" dirty="0" smtClean="0">
                    <a:latin typeface="+mn-lt"/>
                    <a:ea typeface="+mn-ea"/>
                  </a:rPr>
                  <a:t>线性方程组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+mn-lt"/>
                    <a:ea typeface="+mn-ea"/>
                  </a:rPr>
                  <a:t>的</a:t>
                </a:r>
                <a:r>
                  <a:rPr lang="zh-CN" altLang="en-US" sz="2800" dirty="0">
                    <a:latin typeface="+mn-lt"/>
                    <a:ea typeface="+mn-ea"/>
                  </a:rPr>
                  <a:t>解，</a:t>
                </a:r>
                <a:r>
                  <a:rPr lang="zh-CN" altLang="en-US" sz="2800" dirty="0" smtClean="0">
                    <a:latin typeface="+mn-lt"/>
                    <a:ea typeface="+mn-ea"/>
                  </a:rPr>
                  <a:t>则</a:t>
                </a:r>
                <a:endParaRPr lang="en-US" altLang="zh-CN" sz="280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688" y="2027671"/>
                <a:ext cx="8893175" cy="674736"/>
              </a:xfrm>
              <a:prstGeom prst="rect">
                <a:avLst/>
              </a:prstGeom>
              <a:blipFill rotWithShape="0">
                <a:blip r:embed="rId4"/>
                <a:stretch>
                  <a:fillRect l="-1235" r="-68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左右箭头 53"/>
          <p:cNvSpPr/>
          <p:nvPr/>
        </p:nvSpPr>
        <p:spPr bwMode="auto">
          <a:xfrm>
            <a:off x="6734257" y="4005383"/>
            <a:ext cx="928687" cy="214312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aphicFrame>
        <p:nvGraphicFramePr>
          <p:cNvPr id="5133" name="Object 22"/>
          <p:cNvGraphicFramePr>
            <a:graphicFrameLocks noChangeAspect="1"/>
          </p:cNvGraphicFramePr>
          <p:nvPr>
            <p:extLst/>
          </p:nvPr>
        </p:nvGraphicFramePr>
        <p:xfrm>
          <a:off x="7748845" y="2896264"/>
          <a:ext cx="1071630" cy="79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4" name="Equation" r:id="rId5" imgW="583947" imgH="431613" progId="Equation.DSMT4">
                  <p:embed/>
                </p:oleObj>
              </mc:Choice>
              <mc:Fallback>
                <p:oleObj name="Equation" r:id="rId5" imgW="58394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845" y="2896264"/>
                        <a:ext cx="1071630" cy="79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左右箭头 58"/>
          <p:cNvSpPr/>
          <p:nvPr/>
        </p:nvSpPr>
        <p:spPr bwMode="auto">
          <a:xfrm>
            <a:off x="6734258" y="3171360"/>
            <a:ext cx="928687" cy="214312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aphicFrame>
        <p:nvGraphicFramePr>
          <p:cNvPr id="5137" name="Object 25"/>
          <p:cNvGraphicFramePr>
            <a:graphicFrameLocks noChangeAspect="1"/>
          </p:cNvGraphicFramePr>
          <p:nvPr>
            <p:extLst/>
          </p:nvPr>
        </p:nvGraphicFramePr>
        <p:xfrm>
          <a:off x="7774194" y="3713364"/>
          <a:ext cx="1126350" cy="79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5" name="Equation" r:id="rId7" imgW="609336" imgH="431613" progId="Equation.DSMT4">
                  <p:embed/>
                </p:oleObj>
              </mc:Choice>
              <mc:Fallback>
                <p:oleObj name="Equation" r:id="rId7" imgW="6093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194" y="3713364"/>
                        <a:ext cx="1126350" cy="79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323527" y="866787"/>
            <a:ext cx="45288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latin typeface="+mn-ea"/>
                <a:ea typeface="+mn-ea"/>
              </a:rPr>
              <a:t>线性方程组解的性质</a:t>
            </a:r>
            <a:r>
              <a:rPr lang="en-US" altLang="zh-CN" sz="3200" b="1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 smtClean="0">
                <a:solidFill>
                  <a:srgbClr val="0070C0"/>
                </a:solidFill>
                <a:latin typeface="+mn-ea"/>
                <a:ea typeface="+mn-ea"/>
              </a:rPr>
              <a:t>三</a:t>
            </a:r>
            <a:r>
              <a:rPr lang="en-US" altLang="zh-CN" sz="3200" b="1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zh-CN" altLang="en-US" sz="2800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6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173834" y="3000317"/>
                <a:ext cx="2474524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是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的</m:t>
                              </m:r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解</m:t>
                              </m:r>
                            </m:e>
                            <m:e/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是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𝐴𝑥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=0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+mn-ea"/>
                                </a:rPr>
                                <m:t>的解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34" y="3000317"/>
                <a:ext cx="2474524" cy="13756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33350" y="3431196"/>
                <a:ext cx="3640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50" y="3431196"/>
                <a:ext cx="364048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4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7603317" y="4497843"/>
            <a:ext cx="1540683" cy="2341427"/>
            <a:chOff x="7154379" y="943557"/>
            <a:chExt cx="1540683" cy="234142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28" name="圆角矩形 2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3127" y="1895868"/>
            <a:ext cx="7980531" cy="26019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3" name="矩形 7"/>
          <p:cNvSpPr>
            <a:spLocks noChangeArrowheads="1"/>
          </p:cNvSpPr>
          <p:nvPr/>
        </p:nvSpPr>
        <p:spPr bwMode="auto">
          <a:xfrm>
            <a:off x="393127" y="832868"/>
            <a:ext cx="62392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线性方程组解的性质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二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)  +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（三）</a:t>
            </a:r>
            <a:endParaRPr lang="zh-CN" altLang="en-US" sz="28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2" name="组合 2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3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5.2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>
                  <a:latin typeface="Cambria" panose="02040503050406030204" pitchFamily="18" charset="0"/>
                </a:rPr>
                <a:t>线性方程组解的性质、结构和解法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61"/>
          <p:cNvSpPr txBox="1">
            <a:spLocks noChangeArrowheads="1"/>
          </p:cNvSpPr>
          <p:nvPr/>
        </p:nvSpPr>
        <p:spPr bwMode="auto">
          <a:xfrm>
            <a:off x="611560" y="2247245"/>
            <a:ext cx="6154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齐</a:t>
            </a:r>
            <a:r>
              <a:rPr lang="zh-CN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次</a:t>
            </a:r>
            <a:r>
              <a:rPr lang="zh-CN" altLang="en-US" dirty="0" smtClean="0">
                <a:latin typeface="Cambria" panose="02040503050406030204" pitchFamily="18" charset="0"/>
              </a:rPr>
              <a:t>解线性组合</a:t>
            </a:r>
            <a:r>
              <a:rPr lang="en-US" altLang="zh-CN" dirty="0" smtClean="0">
                <a:latin typeface="Cambria" panose="02040503050406030204" pitchFamily="18" charset="0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齐次</a:t>
            </a:r>
            <a:r>
              <a:rPr lang="zh-CN" altLang="en-US" dirty="0" smtClean="0">
                <a:latin typeface="Cambria" panose="02040503050406030204" pitchFamily="18" charset="0"/>
              </a:rPr>
              <a:t>解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61"/>
              <p:cNvSpPr txBox="1">
                <a:spLocks noChangeArrowheads="1"/>
              </p:cNvSpPr>
              <p:nvPr/>
            </p:nvSpPr>
            <p:spPr bwMode="auto">
              <a:xfrm>
                <a:off x="611560" y="3271633"/>
                <a:ext cx="362049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b="1" dirty="0" smtClean="0">
                    <a:solidFill>
                      <a:srgbClr val="0066FF"/>
                    </a:solidFill>
                    <a:latin typeface="Cambria" panose="02040503050406030204" pitchFamily="18" charset="0"/>
                  </a:rPr>
                  <a:t>非齐次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线性</m:t>
                    </m:r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组合</a:t>
                </a:r>
                <a:endParaRPr lang="en-US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271633"/>
                <a:ext cx="362049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862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61"/>
              <p:cNvSpPr txBox="1">
                <a:spLocks noChangeArrowheads="1"/>
              </p:cNvSpPr>
              <p:nvPr/>
            </p:nvSpPr>
            <p:spPr bwMode="auto">
              <a:xfrm>
                <a:off x="2126606" y="4991860"/>
                <a:ext cx="463932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200" b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齐次</a:t>
                </a:r>
                <a:r>
                  <a:rPr lang="zh-CN" altLang="en-US" sz="22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与</a:t>
                </a:r>
                <a:r>
                  <a:rPr lang="zh-CN" altLang="en-US" sz="2200" b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非齐次</a:t>
                </a:r>
                <a:r>
                  <a:rPr lang="zh-CN" altLang="en-US" sz="2200" b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方程</a:t>
                </a:r>
                <a14:m>
                  <m:oMath xmlns:m="http://schemas.openxmlformats.org/officeDocument/2006/math">
                    <m:r>
                      <a:rPr lang="zh-CN" alt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相同的系数阵</a:t>
                </a:r>
                <a:endParaRPr lang="en-US" altLang="zh-CN" sz="2200" b="1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606" y="4991860"/>
                <a:ext cx="4639325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708" t="-8451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/>
          <p:cNvSpPr/>
          <p:nvPr/>
        </p:nvSpPr>
        <p:spPr>
          <a:xfrm>
            <a:off x="3987994" y="2968620"/>
            <a:ext cx="310007" cy="1136749"/>
          </a:xfrm>
          <a:prstGeom prst="leftBrac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61"/>
          <p:cNvSpPr txBox="1">
            <a:spLocks noChangeArrowheads="1"/>
          </p:cNvSpPr>
          <p:nvPr/>
        </p:nvSpPr>
        <p:spPr bwMode="auto">
          <a:xfrm>
            <a:off x="4293410" y="2858074"/>
            <a:ext cx="3984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齐</a:t>
            </a:r>
            <a:r>
              <a:rPr lang="zh-CN" alt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次解</a:t>
            </a:r>
            <a:r>
              <a:rPr lang="zh-CN" altLang="en-US" dirty="0" smtClean="0">
                <a:latin typeface="Cambria" panose="02040503050406030204" pitchFamily="18" charset="0"/>
              </a:rPr>
              <a:t>， </a:t>
            </a:r>
            <a:r>
              <a:rPr lang="zh-CN" altLang="en-US" dirty="0" smtClean="0">
                <a:latin typeface="Cambria" panose="02040503050406030204" pitchFamily="18" charset="0"/>
              </a:rPr>
              <a:t>    若</a:t>
            </a:r>
            <a:r>
              <a:rPr lang="zh-CN" altLang="en-US" dirty="0" smtClean="0">
                <a:latin typeface="Cambria" panose="02040503050406030204" pitchFamily="18" charset="0"/>
              </a:rPr>
              <a:t>系数和</a:t>
            </a:r>
            <a:r>
              <a:rPr lang="en-US" altLang="zh-CN" dirty="0" smtClean="0">
                <a:latin typeface="Cambria" panose="02040503050406030204" pitchFamily="18" charset="0"/>
              </a:rPr>
              <a:t>=0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6" name="TextBox 61"/>
          <p:cNvSpPr txBox="1">
            <a:spLocks noChangeArrowheads="1"/>
          </p:cNvSpPr>
          <p:nvPr/>
        </p:nvSpPr>
        <p:spPr bwMode="auto">
          <a:xfrm>
            <a:off x="4240860" y="3645827"/>
            <a:ext cx="4028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0066FF"/>
                </a:solidFill>
                <a:latin typeface="Cambria" panose="02040503050406030204" pitchFamily="18" charset="0"/>
              </a:rPr>
              <a:t>非齐次解</a:t>
            </a:r>
            <a:r>
              <a:rPr lang="zh-CN" altLang="en-US" dirty="0" smtClean="0">
                <a:latin typeface="Cambria" panose="02040503050406030204" pitchFamily="18" charset="0"/>
              </a:rPr>
              <a:t>， 若系数和</a:t>
            </a:r>
            <a:r>
              <a:rPr lang="en-US" altLang="zh-CN" dirty="0" smtClean="0">
                <a:latin typeface="Cambria" panose="02040503050406030204" pitchFamily="18" charset="0"/>
              </a:rPr>
              <a:t>=1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3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30" grpId="0"/>
      <p:bldP spid="3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6743</TotalTime>
  <Words>2488</Words>
  <Application>Microsoft Office PowerPoint</Application>
  <PresentationFormat>全屏显示(4:3)</PresentationFormat>
  <Paragraphs>674</Paragraphs>
  <Slides>71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Arial Unicode MS</vt:lpstr>
      <vt:lpstr>华文琥珀</vt:lpstr>
      <vt:lpstr>华文楷体</vt:lpstr>
      <vt:lpstr>宋体</vt:lpstr>
      <vt:lpstr>Arial</vt:lpstr>
      <vt:lpstr>Calibri</vt:lpstr>
      <vt:lpstr>Cambria</vt:lpstr>
      <vt:lpstr>Cambria Math</vt:lpstr>
      <vt:lpstr>Corbel</vt:lpstr>
      <vt:lpstr>Wingdings</vt:lpstr>
      <vt:lpstr>Office Theme</vt:lpstr>
      <vt:lpstr>Equation</vt:lpstr>
      <vt:lpstr>5.2  线性方程组解的性质、结构与解法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线性方程组解的性质、结构与求解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cp:lastModifiedBy>Windows 用户</cp:lastModifiedBy>
  <cp:revision>567</cp:revision>
  <dcterms:modified xsi:type="dcterms:W3CDTF">2019-04-15T09:03:32Z</dcterms:modified>
</cp:coreProperties>
</file>