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6" r:id="rId1"/>
  </p:sldMasterIdLst>
  <p:notesMasterIdLst>
    <p:notesMasterId r:id="rId56"/>
  </p:notesMasterIdLst>
  <p:sldIdLst>
    <p:sldId id="459" r:id="rId2"/>
    <p:sldId id="465" r:id="rId3"/>
    <p:sldId id="427" r:id="rId4"/>
    <p:sldId id="463" r:id="rId5"/>
    <p:sldId id="460" r:id="rId6"/>
    <p:sldId id="406" r:id="rId7"/>
    <p:sldId id="407" r:id="rId8"/>
    <p:sldId id="464" r:id="rId9"/>
    <p:sldId id="409" r:id="rId10"/>
    <p:sldId id="408" r:id="rId11"/>
    <p:sldId id="410" r:id="rId12"/>
    <p:sldId id="430" r:id="rId13"/>
    <p:sldId id="431" r:id="rId14"/>
    <p:sldId id="376" r:id="rId15"/>
    <p:sldId id="474" r:id="rId16"/>
    <p:sldId id="435" r:id="rId17"/>
    <p:sldId id="436" r:id="rId18"/>
    <p:sldId id="377" r:id="rId19"/>
    <p:sldId id="466" r:id="rId20"/>
    <p:sldId id="411" r:id="rId21"/>
    <p:sldId id="468" r:id="rId22"/>
    <p:sldId id="467" r:id="rId23"/>
    <p:sldId id="469" r:id="rId24"/>
    <p:sldId id="470" r:id="rId25"/>
    <p:sldId id="477" r:id="rId26"/>
    <p:sldId id="476" r:id="rId27"/>
    <p:sldId id="413" r:id="rId28"/>
    <p:sldId id="412" r:id="rId29"/>
    <p:sldId id="471" r:id="rId30"/>
    <p:sldId id="472" r:id="rId31"/>
    <p:sldId id="417" r:id="rId32"/>
    <p:sldId id="389" r:id="rId33"/>
    <p:sldId id="414" r:id="rId34"/>
    <p:sldId id="400" r:id="rId35"/>
    <p:sldId id="415" r:id="rId36"/>
    <p:sldId id="352" r:id="rId37"/>
    <p:sldId id="473" r:id="rId38"/>
    <p:sldId id="416" r:id="rId39"/>
    <p:sldId id="478" r:id="rId40"/>
    <p:sldId id="479" r:id="rId41"/>
    <p:sldId id="418" r:id="rId42"/>
    <p:sldId id="394" r:id="rId43"/>
    <p:sldId id="480" r:id="rId44"/>
    <p:sldId id="420" r:id="rId45"/>
    <p:sldId id="380" r:id="rId46"/>
    <p:sldId id="390" r:id="rId47"/>
    <p:sldId id="422" r:id="rId48"/>
    <p:sldId id="423" r:id="rId49"/>
    <p:sldId id="475" r:id="rId50"/>
    <p:sldId id="481" r:id="rId51"/>
    <p:sldId id="425" r:id="rId52"/>
    <p:sldId id="398" r:id="rId53"/>
    <p:sldId id="461" r:id="rId54"/>
    <p:sldId id="462" r:id="rId5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FDC"/>
    <a:srgbClr val="FF33CC"/>
    <a:srgbClr val="346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9" autoAdjust="0"/>
    <p:restoredTop sz="86471" autoAdjust="0"/>
  </p:normalViewPr>
  <p:slideViewPr>
    <p:cSldViewPr>
      <p:cViewPr varScale="1">
        <p:scale>
          <a:sx n="58" d="100"/>
          <a:sy n="58" d="100"/>
        </p:scale>
        <p:origin x="1323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14C7D1-7556-4BD3-8765-AC12C175F683}" type="datetimeFigureOut">
              <a:rPr lang="zh-CN" altLang="en-US"/>
              <a:pPr>
                <a:defRPr/>
              </a:pPr>
              <a:t>2019/4/23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D875FA-993A-453B-BE4D-E50DCA60C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4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50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466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AB0BD-636A-401E-9E80-FBC896BD9589}" type="slidenum">
              <a:rPr lang="zh-CN" altLang="en-US" smtClean="0"/>
              <a:pPr>
                <a:spcBef>
                  <a:spcPct val="0"/>
                </a:spcBef>
              </a:pPr>
              <a:t>27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19795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10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CB9037-3BB0-40D0-8E94-C1049E71F2A4}" type="slidenum">
              <a:rPr lang="zh-CN" altLang="en-US" smtClean="0"/>
              <a:pPr>
                <a:spcBef>
                  <a:spcPct val="0"/>
                </a:spcBef>
              </a:pPr>
              <a:t>33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3483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4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36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17736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746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104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A4679E-7727-422C-A7E9-6DB447B11669}" type="slidenum">
              <a:rPr lang="zh-CN" altLang="en-US" smtClean="0"/>
              <a:pPr>
                <a:spcBef>
                  <a:spcPct val="0"/>
                </a:spcBef>
              </a:pPr>
              <a:t>42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0481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906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37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062C862-9B98-4F21-A534-0F321787DE9B}" type="slidenum">
              <a:rPr lang="zh-CN" altLang="en-US" smtClean="0"/>
              <a:pPr>
                <a:spcBef>
                  <a:spcPct val="0"/>
                </a:spcBef>
              </a:pPr>
              <a:t>44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92390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96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578C60C-5B6D-4E45-A55A-F5E9793440AF}" type="slidenum">
              <a:rPr lang="zh-CN" altLang="en-US" smtClean="0"/>
              <a:pPr>
                <a:spcBef>
                  <a:spcPct val="0"/>
                </a:spcBef>
              </a:pPr>
              <a:t>46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5842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578C60C-5B6D-4E45-A55A-F5E9793440AF}" type="slidenum">
              <a:rPr lang="zh-CN" altLang="en-US" smtClean="0"/>
              <a:pPr>
                <a:spcBef>
                  <a:spcPct val="0"/>
                </a:spcBef>
              </a:pPr>
              <a:t>47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43861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578C60C-5B6D-4E45-A55A-F5E9793440AF}" type="slidenum">
              <a:rPr lang="zh-CN" altLang="en-US" smtClean="0"/>
              <a:pPr>
                <a:spcBef>
                  <a:spcPct val="0"/>
                </a:spcBef>
              </a:pPr>
              <a:t>48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692503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1232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69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937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53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709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941948A-1229-4CAC-A206-DBA1751DDEC6}" type="slidenum">
              <a:rPr lang="zh-CN" altLang="en-US" smtClean="0"/>
              <a:pPr>
                <a:spcBef>
                  <a:spcPct val="0"/>
                </a:spcBef>
              </a:pPr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8344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954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5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9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E9D030A0-ABB8-41DA-9714-16CE835D834D}" type="datetimeFigureOut">
              <a:rPr lang="zh-CN" altLang="en-US"/>
              <a:pPr>
                <a:defRPr/>
              </a:pPr>
              <a:t>2019/4/23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CBE5-09A2-420D-B2D7-F339224FB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E4471-C6FD-4BF5-A811-9DA4EE807B7C}" type="datetimeFigureOut">
              <a:rPr lang="zh-CN" altLang="en-US"/>
              <a:pPr>
                <a:defRPr/>
              </a:pPr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EB918-F464-43C7-8AFD-83C256D6EC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FCED-54F4-4DDE-8993-6236E5883C91}" type="datetimeFigureOut">
              <a:rPr lang="zh-CN" altLang="en-US"/>
              <a:pPr>
                <a:defRPr/>
              </a:pPr>
              <a:t>2019/4/23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EBB8-DF54-4521-B565-F38845E5B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79F-ED7E-4454-87C2-6D57505D1ABB}" type="datetimeFigureOut">
              <a:rPr lang="zh-CN" altLang="en-US"/>
              <a:pPr>
                <a:defRPr/>
              </a:pPr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75EEB-0CBD-4371-A126-92587F27E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10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5582-CB50-4B45-A7AF-6EF586262F17}" type="datetimeFigureOut">
              <a:rPr lang="zh-CN" altLang="en-US"/>
              <a:pPr>
                <a:defRPr/>
              </a:pPr>
              <a:t>2019/4/23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AE959-D4A6-45BC-B0EF-5F4AE88A6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4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9DA61-50FF-4E90-8895-F7CD94F35CD3}" type="datetimeFigureOut">
              <a:rPr lang="zh-CN" altLang="en-US"/>
              <a:pPr>
                <a:defRPr/>
              </a:pPr>
              <a:t>2019/4/23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7960B-8E45-4084-86C7-A7BBD5C324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DB4C1-A823-4538-B7D4-4E96A3BC88FC}" type="datetimeFigureOut">
              <a:rPr lang="zh-CN" altLang="en-US"/>
              <a:pPr>
                <a:defRPr/>
              </a:pPr>
              <a:t>2019/4/23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7ABC2-7566-4E4E-B3C4-32A14D2F2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9E69-0E2F-49CB-8E55-3A5B4F500705}" type="datetimeFigureOut">
              <a:rPr lang="zh-CN" altLang="en-US"/>
              <a:pPr>
                <a:defRPr/>
              </a:pPr>
              <a:t>2019/4/23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A0B5-F4A8-4B14-9557-A0E7526D54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87F77-75B0-4F8F-BEE2-2F76A8465FB0}" type="datetimeFigureOut">
              <a:rPr lang="zh-CN" altLang="en-US"/>
              <a:pPr>
                <a:defRPr/>
              </a:pPr>
              <a:t>2019/4/23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6974-BEF9-4D4D-AC80-C35E4BDE3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3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48D1-A282-4BA4-90EB-12748D6F34F3}" type="datetimeFigureOut">
              <a:rPr lang="zh-CN" altLang="en-US"/>
              <a:pPr>
                <a:defRPr/>
              </a:pPr>
              <a:t>2019/4/23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66B84-CF68-4EC4-B222-6A61D0429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42EBE-5B96-402D-897C-7BEF2D062E18}" type="datetimeFigureOut">
              <a:rPr lang="zh-CN" altLang="en-US"/>
              <a:pPr>
                <a:defRPr/>
              </a:pPr>
              <a:t>2019/4/23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24EA6-D2AA-42AD-B0EF-17AE635D5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DF03618-6CF5-424E-BB0F-DD340B03BC56}" type="datetimeFigureOut">
              <a:rPr lang="zh-CN" altLang="en-US"/>
              <a:pPr>
                <a:defRPr/>
              </a:pPr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685DF5A-32B8-4809-8459-82592735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3" r:id="rId2"/>
    <p:sldLayoutId id="2147483900" r:id="rId3"/>
    <p:sldLayoutId id="2147483894" r:id="rId4"/>
    <p:sldLayoutId id="2147483895" r:id="rId5"/>
    <p:sldLayoutId id="2147483896" r:id="rId6"/>
    <p:sldLayoutId id="2147483901" r:id="rId7"/>
    <p:sldLayoutId id="2147483897" r:id="rId8"/>
    <p:sldLayoutId id="2147483902" r:id="rId9"/>
    <p:sldLayoutId id="2147483898" r:id="rId10"/>
    <p:sldLayoutId id="2147483903" r:id="rId11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10" Type="http://schemas.openxmlformats.org/officeDocument/2006/relationships/image" Target="../media/image7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9.wmf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5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8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9.wmf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0.wmf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7.wmf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11" Type="http://schemas.openxmlformats.org/officeDocument/2006/relationships/image" Target="../media/image61.png"/><Relationship Id="rId5" Type="http://schemas.openxmlformats.org/officeDocument/2006/relationships/image" Target="../media/image510.png"/><Relationship Id="rId10" Type="http://schemas.openxmlformats.org/officeDocument/2006/relationships/image" Target="../media/image60.png"/><Relationship Id="rId4" Type="http://schemas.openxmlformats.org/officeDocument/2006/relationships/image" Target="../media/image452.png"/><Relationship Id="rId9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0.png"/><Relationship Id="rId5" Type="http://schemas.openxmlformats.org/officeDocument/2006/relationships/image" Target="../media/image7.wmf"/><Relationship Id="rId4" Type="http://schemas.openxmlformats.org/officeDocument/2006/relationships/slide" Target="slide3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11" Type="http://schemas.openxmlformats.org/officeDocument/2006/relationships/image" Target="../media/image70.png"/><Relationship Id="rId5" Type="http://schemas.openxmlformats.org/officeDocument/2006/relationships/slide" Target="slide38.xml"/><Relationship Id="rId10" Type="http://schemas.openxmlformats.org/officeDocument/2006/relationships/image" Target="../media/image69.png"/><Relationship Id="rId4" Type="http://schemas.openxmlformats.org/officeDocument/2006/relationships/image" Target="../media/image44.png"/><Relationship Id="rId9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3" Type="http://schemas.openxmlformats.org/officeDocument/2006/relationships/image" Target="../media/image41.png"/><Relationship Id="rId7" Type="http://schemas.openxmlformats.org/officeDocument/2006/relationships/image" Target="../media/image671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0.png"/><Relationship Id="rId11" Type="http://schemas.openxmlformats.org/officeDocument/2006/relationships/image" Target="../media/image710.png"/><Relationship Id="rId5" Type="http://schemas.openxmlformats.org/officeDocument/2006/relationships/image" Target="../media/image650.png"/><Relationship Id="rId10" Type="http://schemas.openxmlformats.org/officeDocument/2006/relationships/image" Target="../media/image700.png"/><Relationship Id="rId4" Type="http://schemas.openxmlformats.org/officeDocument/2006/relationships/image" Target="../media/image711.png"/><Relationship Id="rId9" Type="http://schemas.openxmlformats.org/officeDocument/2006/relationships/image" Target="../media/image6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3.png"/><Relationship Id="rId7" Type="http://schemas.openxmlformats.org/officeDocument/2006/relationships/image" Target="../media/image7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45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0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3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80.png"/><Relationship Id="rId7" Type="http://schemas.openxmlformats.org/officeDocument/2006/relationships/image" Target="../media/image81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image" Target="../media/image80.png"/><Relationship Id="rId4" Type="http://schemas.openxmlformats.org/officeDocument/2006/relationships/image" Target="../media/image790.png"/><Relationship Id="rId9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0.png"/><Relationship Id="rId7" Type="http://schemas.openxmlformats.org/officeDocument/2006/relationships/image" Target="../media/image8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95.png"/><Relationship Id="rId4" Type="http://schemas.openxmlformats.org/officeDocument/2006/relationships/image" Target="../media/image9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920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slide" Target="slide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0.png"/><Relationship Id="rId5" Type="http://schemas.openxmlformats.org/officeDocument/2006/relationships/image" Target="../media/image7.wmf"/><Relationship Id="rId4" Type="http://schemas.openxmlformats.org/officeDocument/2006/relationships/slide" Target="slide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5.emf"/><Relationship Id="rId3" Type="http://schemas.openxmlformats.org/officeDocument/2006/relationships/notesSlide" Target="../notesSlides/notesSlide2.xml"/><Relationship Id="rId12" Type="http://schemas.openxmlformats.org/officeDocument/2006/relationships/image" Target="../media/image4.emf"/><Relationship Id="rId17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15" Type="http://schemas.openxmlformats.org/officeDocument/2006/relationships/oleObject" Target="../embeddings/oleObject2.bin"/><Relationship Id="rId10" Type="http://schemas.openxmlformats.org/officeDocument/2006/relationships/image" Target="../media/image15.png"/><Relationship Id="rId19" Type="http://schemas.openxmlformats.org/officeDocument/2006/relationships/image" Target="../media/image6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7.wmf"/><Relationship Id="rId21" Type="http://schemas.openxmlformats.org/officeDocument/2006/relationships/image" Target="../media/image125.png"/><Relationship Id="rId7" Type="http://schemas.openxmlformats.org/officeDocument/2006/relationships/image" Target="../media/image57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12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11" Type="http://schemas.openxmlformats.org/officeDocument/2006/relationships/image" Target="../media/image115.png"/><Relationship Id="rId5" Type="http://schemas.openxmlformats.org/officeDocument/2006/relationships/image" Target="../media/image510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452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0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30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11" Type="http://schemas.openxmlformats.org/officeDocument/2006/relationships/image" Target="../media/image136.png"/><Relationship Id="rId5" Type="http://schemas.openxmlformats.org/officeDocument/2006/relationships/slide" Target="slide38.xml"/><Relationship Id="rId10" Type="http://schemas.openxmlformats.org/officeDocument/2006/relationships/image" Target="../media/image135.png"/><Relationship Id="rId4" Type="http://schemas.openxmlformats.org/officeDocument/2006/relationships/image" Target="../media/image131.png"/><Relationship Id="rId9" Type="http://schemas.openxmlformats.org/officeDocument/2006/relationships/image" Target="../media/image13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88.jpeg"/><Relationship Id="rId7" Type="http://schemas.openxmlformats.org/officeDocument/2006/relationships/image" Target="../media/image1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0.png"/><Relationship Id="rId3" Type="http://schemas.openxmlformats.org/officeDocument/2006/relationships/image" Target="../media/image1230.png"/><Relationship Id="rId7" Type="http://schemas.openxmlformats.org/officeDocument/2006/relationships/image" Target="../media/image12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0.png"/><Relationship Id="rId5" Type="http://schemas.openxmlformats.org/officeDocument/2006/relationships/image" Target="../media/image1250.png"/><Relationship Id="rId4" Type="http://schemas.openxmlformats.org/officeDocument/2006/relationships/image" Target="../media/image124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0.png"/><Relationship Id="rId3" Type="http://schemas.openxmlformats.org/officeDocument/2006/relationships/image" Target="../media/image7.wmf"/><Relationship Id="rId7" Type="http://schemas.openxmlformats.org/officeDocument/2006/relationships/image" Target="../media/image1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0.png"/><Relationship Id="rId5" Type="http://schemas.openxmlformats.org/officeDocument/2006/relationships/image" Target="../media/image1210.png"/><Relationship Id="rId4" Type="http://schemas.openxmlformats.org/officeDocument/2006/relationships/image" Target="../media/image14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0.png"/><Relationship Id="rId3" Type="http://schemas.openxmlformats.org/officeDocument/2006/relationships/image" Target="../media/image7.wmf"/><Relationship Id="rId7" Type="http://schemas.openxmlformats.org/officeDocument/2006/relationships/image" Target="../media/image1340.png"/><Relationship Id="rId12" Type="http://schemas.openxmlformats.org/officeDocument/2006/relationships/image" Target="../media/image10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0.png"/><Relationship Id="rId11" Type="http://schemas.openxmlformats.org/officeDocument/2006/relationships/image" Target="../media/image1380.png"/><Relationship Id="rId5" Type="http://schemas.openxmlformats.org/officeDocument/2006/relationships/image" Target="../media/image1311.png"/><Relationship Id="rId10" Type="http://schemas.openxmlformats.org/officeDocument/2006/relationships/image" Target="../media/image1370.png"/><Relationship Id="rId4" Type="http://schemas.openxmlformats.org/officeDocument/2006/relationships/image" Target="../media/image1320.png"/><Relationship Id="rId9" Type="http://schemas.openxmlformats.org/officeDocument/2006/relationships/image" Target="../media/image13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3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0.png"/><Relationship Id="rId5" Type="http://schemas.openxmlformats.org/officeDocument/2006/relationships/image" Target="../media/image1390.png"/><Relationship Id="rId4" Type="http://schemas.openxmlformats.org/officeDocument/2006/relationships/image" Target="../media/image1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7.wmf"/><Relationship Id="rId21" Type="http://schemas.openxmlformats.org/officeDocument/2006/relationships/image" Target="../media/image125.png"/><Relationship Id="rId7" Type="http://schemas.openxmlformats.org/officeDocument/2006/relationships/image" Target="../media/image57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12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11" Type="http://schemas.openxmlformats.org/officeDocument/2006/relationships/image" Target="../media/image115.png"/><Relationship Id="rId5" Type="http://schemas.openxmlformats.org/officeDocument/2006/relationships/image" Target="../media/image510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452.png"/><Relationship Id="rId9" Type="http://schemas.openxmlformats.org/officeDocument/2006/relationships/image" Target="../media/image151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3" Type="http://schemas.openxmlformats.org/officeDocument/2006/relationships/image" Target="../media/image1050.png"/><Relationship Id="rId7" Type="http://schemas.openxmlformats.org/officeDocument/2006/relationships/image" Target="../media/image1090.png"/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0.png"/><Relationship Id="rId5" Type="http://schemas.openxmlformats.org/officeDocument/2006/relationships/image" Target="../media/image1070.png"/><Relationship Id="rId4" Type="http://schemas.openxmlformats.org/officeDocument/2006/relationships/image" Target="../media/image106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jpeg"/><Relationship Id="rId13" Type="http://schemas.openxmlformats.org/officeDocument/2006/relationships/image" Target="../media/image41.png"/><Relationship Id="rId3" Type="http://schemas.openxmlformats.org/officeDocument/2006/relationships/image" Target="../media/image148.jpeg"/><Relationship Id="rId7" Type="http://schemas.openxmlformats.org/officeDocument/2006/relationships/image" Target="../media/image150.jpeg"/><Relationship Id="rId12" Type="http://schemas.openxmlformats.org/officeDocument/2006/relationships/image" Target="../media/image7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jpeg"/><Relationship Id="rId11" Type="http://schemas.openxmlformats.org/officeDocument/2006/relationships/image" Target="../media/image153.jpeg"/><Relationship Id="rId5" Type="http://schemas.openxmlformats.org/officeDocument/2006/relationships/image" Target="../media/image3.jpeg"/><Relationship Id="rId10" Type="http://schemas.openxmlformats.org/officeDocument/2006/relationships/image" Target="../media/image152.jpeg"/><Relationship Id="rId4" Type="http://schemas.openxmlformats.org/officeDocument/2006/relationships/image" Target="../media/image149.jpeg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21" Type="http://schemas.openxmlformats.org/officeDocument/2006/relationships/image" Target="../media/image21.pn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9.png"/><Relationship Id="rId4" Type="http://schemas.openxmlformats.org/officeDocument/2006/relationships/image" Target="../media/image8.wmf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375"/>
            <a:ext cx="9144000" cy="4286250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1861480" y="3068960"/>
            <a:ext cx="5421040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6.1 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向量空间</a:t>
            </a:r>
          </a:p>
        </p:txBody>
      </p:sp>
    </p:spTree>
    <p:extLst>
      <p:ext uri="{BB962C8B-B14F-4D97-AF65-F5344CB8AC3E}">
        <p14:creationId xmlns:p14="http://schemas.microsoft.com/office/powerpoint/2010/main" val="24053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24"/>
          <p:cNvGrpSpPr>
            <a:grpSpLocks/>
          </p:cNvGrpSpPr>
          <p:nvPr/>
        </p:nvGrpSpPr>
        <p:grpSpPr bwMode="auto">
          <a:xfrm>
            <a:off x="611188" y="1412875"/>
            <a:ext cx="8137525" cy="1458913"/>
            <a:chOff x="724226" y="1071546"/>
            <a:chExt cx="8767113" cy="1459243"/>
          </a:xfrm>
        </p:grpSpPr>
        <p:grpSp>
          <p:nvGrpSpPr>
            <p:cNvPr id="14347" name="组合 5"/>
            <p:cNvGrpSpPr>
              <a:grpSpLocks/>
            </p:cNvGrpSpPr>
            <p:nvPr/>
          </p:nvGrpSpPr>
          <p:grpSpPr bwMode="auto">
            <a:xfrm>
              <a:off x="724226" y="1071546"/>
              <a:ext cx="8767113" cy="1459243"/>
              <a:chOff x="827584" y="1628800"/>
              <a:chExt cx="8767113" cy="1459243"/>
            </a:xfrm>
          </p:grpSpPr>
          <p:sp>
            <p:nvSpPr>
              <p:cNvPr id="12" name="上凸带形 11"/>
              <p:cNvSpPr/>
              <p:nvPr/>
            </p:nvSpPr>
            <p:spPr>
              <a:xfrm>
                <a:off x="827584" y="1628800"/>
                <a:ext cx="2663953" cy="647618"/>
              </a:xfrm>
              <a:prstGeom prst="ribbon2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 smtClean="0">
                    <a:solidFill>
                      <a:srgbClr val="FFFF00"/>
                    </a:solidFill>
                    <a:latin typeface="+mn-ea"/>
                  </a:rPr>
                  <a:t>例</a:t>
                </a:r>
                <a:r>
                  <a:rPr lang="en-US" altLang="zh-CN" sz="2800" b="1" dirty="0" smtClean="0">
                    <a:solidFill>
                      <a:srgbClr val="FFFF00"/>
                    </a:solidFill>
                    <a:latin typeface="+mn-ea"/>
                  </a:rPr>
                  <a:t>6-4</a:t>
                </a:r>
                <a:endParaRPr lang="zh-CN" altLang="en-US" sz="2800" b="1" dirty="0">
                  <a:solidFill>
                    <a:srgbClr val="FFFF00"/>
                  </a:solidFill>
                  <a:latin typeface="+mn-ea"/>
                </a:endParaRPr>
              </a:p>
            </p:txBody>
          </p:sp>
          <p:sp>
            <p:nvSpPr>
              <p:cNvPr id="14352" name="TextBox 12"/>
              <p:cNvSpPr txBox="1">
                <a:spLocks noChangeArrowheads="1"/>
              </p:cNvSpPr>
              <p:nvPr/>
            </p:nvSpPr>
            <p:spPr bwMode="auto">
              <a:xfrm>
                <a:off x="1215488" y="2564786"/>
                <a:ext cx="8379209" cy="523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Cambria" panose="02040503050406030204" pitchFamily="18" charset="0"/>
                    <a:ea typeface="华文楷体" panose="02010600040101010101" pitchFamily="2" charset="-122"/>
                  </a:rPr>
                  <a:t> 集合                                                    是否为向量空间。  </a:t>
                </a:r>
                <a:endParaRPr lang="en-US" altLang="zh-CN" sz="280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p:grpSp>
        <p:graphicFrame>
          <p:nvGraphicFramePr>
            <p:cNvPr id="14348" name="Object 10"/>
            <p:cNvGraphicFramePr>
              <a:graphicFrameLocks noChangeAspect="1"/>
            </p:cNvGraphicFramePr>
            <p:nvPr/>
          </p:nvGraphicFramePr>
          <p:xfrm>
            <a:off x="2043172" y="2007715"/>
            <a:ext cx="4354573" cy="487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04" name="Equation" r:id="rId4" imgW="2044700" imgH="228600" progId="Equation.DSMT4">
                    <p:embed/>
                  </p:oleObj>
                </mc:Choice>
                <mc:Fallback>
                  <p:oleObj name="Equation" r:id="rId4" imgW="204470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172" y="2007715"/>
                          <a:ext cx="4354573" cy="487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39" name="组合 13"/>
          <p:cNvGrpSpPr>
            <a:grpSpLocks/>
          </p:cNvGrpSpPr>
          <p:nvPr/>
        </p:nvGrpSpPr>
        <p:grpSpPr bwMode="auto">
          <a:xfrm>
            <a:off x="1403350" y="3355974"/>
            <a:ext cx="6192838" cy="523220"/>
            <a:chOff x="1403350" y="3860800"/>
            <a:chExt cx="6192838" cy="522883"/>
          </a:xfrm>
        </p:grpSpPr>
        <p:sp>
          <p:nvSpPr>
            <p:cNvPr id="14344" name="TextBox 26"/>
            <p:cNvSpPr txBox="1">
              <a:spLocks noChangeArrowheads="1"/>
            </p:cNvSpPr>
            <p:nvPr/>
          </p:nvSpPr>
          <p:spPr bwMode="auto">
            <a:xfrm>
              <a:off x="1403350" y="3860800"/>
              <a:ext cx="6192838" cy="522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rPr>
                <a:t>证明</a:t>
              </a:r>
              <a:r>
                <a:rPr lang="zh-CN" altLang="en-US" sz="2800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：</a:t>
              </a:r>
              <a:endPara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4345" name="Object 14"/>
            <p:cNvGraphicFramePr>
              <a:graphicFrameLocks noChangeAspect="1"/>
            </p:cNvGraphicFramePr>
            <p:nvPr/>
          </p:nvGraphicFramePr>
          <p:xfrm>
            <a:off x="3203848" y="3861048"/>
            <a:ext cx="3640138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05" name="Equation" r:id="rId6" imgW="1841500" imgH="241300" progId="Equation.DSMT4">
                    <p:embed/>
                  </p:oleObj>
                </mc:Choice>
                <mc:Fallback>
                  <p:oleObj name="Equation" r:id="rId6" imgW="1841500" imgH="2413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848" y="3861048"/>
                          <a:ext cx="3640138" cy="514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0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4341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22813"/>
              </p:ext>
            </p:extLst>
          </p:nvPr>
        </p:nvGraphicFramePr>
        <p:xfrm>
          <a:off x="3919017" y="4088216"/>
          <a:ext cx="2209800" cy="51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6" name="Equation" r:id="rId8" imgW="1117600" imgH="241300" progId="Equation.DSMT4">
                  <p:embed/>
                </p:oleObj>
              </mc:Choice>
              <mc:Fallback>
                <p:oleObj name="Equation" r:id="rId8" imgW="1117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017" y="4088216"/>
                        <a:ext cx="2209800" cy="514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879466" y="4941168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集合对加法运算不封闭，不是向量空间</a:t>
            </a:r>
          </a:p>
        </p:txBody>
      </p:sp>
      <p:pic>
        <p:nvPicPr>
          <p:cNvPr id="21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5229200"/>
            <a:ext cx="1965181" cy="16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Box 26"/>
          <p:cNvSpPr txBox="1">
            <a:spLocks noChangeArrowheads="1"/>
          </p:cNvSpPr>
          <p:nvPr/>
        </p:nvSpPr>
        <p:spPr bwMode="auto">
          <a:xfrm>
            <a:off x="827088" y="2420938"/>
            <a:ext cx="74882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Cambria" panose="02040503050406030204" pitchFamily="18" charset="0"/>
                <a:ea typeface="华文楷体" panose="02010600040101010101" pitchFamily="2" charset="-122"/>
              </a:rPr>
              <a:t>证明：显然</a:t>
            </a:r>
            <a:r>
              <a:rPr lang="en-US" altLang="zh-CN" sz="2800" i="1">
                <a:latin typeface="Cambria" panose="02040503050406030204" pitchFamily="18" charset="0"/>
                <a:ea typeface="华文楷体" panose="02010600040101010101" pitchFamily="2" charset="-122"/>
              </a:rPr>
              <a:t>V</a:t>
            </a:r>
            <a:r>
              <a:rPr lang="zh-CN" altLang="en-US" sz="2800">
                <a:latin typeface="Cambria" panose="02040503050406030204" pitchFamily="18" charset="0"/>
                <a:ea typeface="华文楷体" panose="02010600040101010101" pitchFamily="2" charset="-122"/>
              </a:rPr>
              <a:t>非空                                               </a:t>
            </a:r>
          </a:p>
        </p:txBody>
      </p:sp>
      <p:grpSp>
        <p:nvGrpSpPr>
          <p:cNvPr id="15363" name="组合 15"/>
          <p:cNvGrpSpPr>
            <a:grpSpLocks/>
          </p:cNvGrpSpPr>
          <p:nvPr/>
        </p:nvGrpSpPr>
        <p:grpSpPr bwMode="auto">
          <a:xfrm>
            <a:off x="615748" y="836090"/>
            <a:ext cx="8136012" cy="1295923"/>
            <a:chOff x="827965" y="1429724"/>
            <a:chExt cx="8136523" cy="1296619"/>
          </a:xfrm>
        </p:grpSpPr>
        <p:sp>
          <p:nvSpPr>
            <p:cNvPr id="12" name="上凸带形 11"/>
            <p:cNvSpPr/>
            <p:nvPr/>
          </p:nvSpPr>
          <p:spPr bwMode="auto">
            <a:xfrm>
              <a:off x="827965" y="1429724"/>
              <a:ext cx="2472459" cy="647573"/>
            </a:xfrm>
            <a:prstGeom prst="ribbon2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FF00"/>
                  </a:solidFill>
                  <a:latin typeface="+mn-ea"/>
                </a:rPr>
                <a:t>例</a:t>
              </a:r>
              <a:r>
                <a:rPr lang="en-US" altLang="zh-CN" sz="2800" b="1" dirty="0" smtClean="0">
                  <a:solidFill>
                    <a:srgbClr val="FFFF00"/>
                  </a:solidFill>
                  <a:latin typeface="+mn-ea"/>
                </a:rPr>
                <a:t>6-5</a:t>
              </a:r>
              <a:endParaRPr lang="zh-CN" altLang="en-US" sz="2800" b="1" dirty="0">
                <a:solidFill>
                  <a:srgbClr val="FFFF00"/>
                </a:solidFill>
                <a:latin typeface="+mn-ea"/>
              </a:endParaRPr>
            </a:p>
          </p:txBody>
        </p:sp>
        <p:sp>
          <p:nvSpPr>
            <p:cNvPr id="15377" name="矩形 14"/>
            <p:cNvSpPr>
              <a:spLocks noChangeArrowheads="1"/>
            </p:cNvSpPr>
            <p:nvPr/>
          </p:nvSpPr>
          <p:spPr bwMode="auto">
            <a:xfrm>
              <a:off x="1403648" y="1556792"/>
              <a:ext cx="7560840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0000FF"/>
                </a:buClr>
              </a:pPr>
              <a:r>
                <a: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 </a:t>
              </a:r>
              <a:r>
                <a: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rPr>
                <a:t> </a:t>
              </a:r>
              <a:r>
                <a: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</a:t>
              </a:r>
              <a:r>
                <a:rPr lang="zh-CN" altLang="en-US" sz="2800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</a:t>
              </a:r>
              <a:r>
                <a:rPr lang="zh-CN" altLang="en-US" sz="2800" i="1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</a:t>
              </a:r>
              <a:r>
                <a:rPr lang="zh-CN" altLang="en-US" sz="2800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           </a:t>
              </a:r>
              <a:r>
                <a: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rPr>
                <a:t>由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800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800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, ...,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 a</a:t>
              </a:r>
              <a:r>
                <a:rPr kumimoji="1" lang="en-US" altLang="zh-CN" sz="2800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m </a:t>
              </a:r>
              <a:r>
                <a: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rPr>
                <a:t>所生成的向量空间</a:t>
              </a:r>
            </a:p>
            <a:p>
              <a:pPr algn="ctr" eaLnBrk="1" hangingPunct="1">
                <a:spcBef>
                  <a:spcPct val="50000"/>
                </a:spcBef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kumimoji="1"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 = { </a:t>
              </a:r>
              <a:r>
                <a:rPr kumimoji="1" lang="en-US" altLang="zh-CN" sz="2800" i="1" dirty="0">
                  <a:latin typeface="Symbol" panose="05050102010706020507" pitchFamily="18" charset="2"/>
                  <a:ea typeface="楷体_GB2312" pitchFamily="49" charset="-122"/>
                </a:rPr>
                <a:t>l</a:t>
              </a:r>
              <a:r>
                <a:rPr kumimoji="1" lang="en-US" altLang="zh-CN" sz="2800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800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 + </a:t>
              </a:r>
              <a:r>
                <a:rPr kumimoji="1" lang="en-US" altLang="zh-CN" sz="2800" i="1" dirty="0">
                  <a:latin typeface="Symbol" panose="05050102010706020507" pitchFamily="18" charset="2"/>
                  <a:ea typeface="楷体_GB2312" pitchFamily="49" charset="-122"/>
                </a:rPr>
                <a:t>l</a:t>
              </a:r>
              <a:r>
                <a:rPr kumimoji="1" lang="en-US" altLang="zh-CN" sz="2800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800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 + …+ </a:t>
              </a:r>
              <a:r>
                <a:rPr kumimoji="1" lang="en-US" altLang="zh-CN" sz="2800" i="1" dirty="0" err="1">
                  <a:latin typeface="Symbol" panose="05050102010706020507" pitchFamily="18" charset="2"/>
                  <a:ea typeface="楷体_GB2312" pitchFamily="49" charset="-122"/>
                </a:rPr>
                <a:t>l</a:t>
              </a:r>
              <a:r>
                <a:rPr kumimoji="1" lang="en-US" altLang="zh-CN" sz="2800" i="1" baseline="-25000" dirty="0" err="1"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r>
                <a:rPr kumimoji="1" lang="en-US" altLang="zh-CN" sz="2800" i="1" dirty="0" err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800" i="1" baseline="-25000" dirty="0" err="1"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 | </a:t>
              </a:r>
              <a:r>
                <a:rPr kumimoji="1" lang="en-US" altLang="zh-CN" sz="2800" i="1" dirty="0">
                  <a:latin typeface="Symbol" panose="05050102010706020507" pitchFamily="18" charset="2"/>
                  <a:ea typeface="楷体_GB2312" pitchFamily="49" charset="-122"/>
                </a:rPr>
                <a:t>l</a:t>
              </a:r>
              <a:r>
                <a:rPr kumimoji="1" lang="en-US" altLang="zh-CN" sz="2800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en-US" altLang="zh-CN" sz="2800" i="1" dirty="0">
                  <a:latin typeface="Symbol" panose="05050102010706020507" pitchFamily="18" charset="2"/>
                  <a:ea typeface="楷体_GB2312" pitchFamily="49" charset="-122"/>
                </a:rPr>
                <a:t>l</a:t>
              </a:r>
              <a:r>
                <a:rPr kumimoji="1" lang="en-US" altLang="zh-CN" sz="2800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, ...,</a:t>
              </a:r>
              <a:r>
                <a:rPr kumimoji="1" lang="en-US" altLang="zh-CN" sz="2800" i="1" dirty="0">
                  <a:latin typeface="Symbol" panose="05050102010706020507" pitchFamily="18" charset="2"/>
                  <a:ea typeface="楷体_GB2312" pitchFamily="49" charset="-122"/>
                </a:rPr>
                <a:t> </a:t>
              </a:r>
              <a:r>
                <a:rPr kumimoji="1" lang="en-US" altLang="zh-CN" sz="2800" i="1" dirty="0" err="1">
                  <a:latin typeface="Symbol" panose="05050102010706020507" pitchFamily="18" charset="2"/>
                  <a:ea typeface="楷体_GB2312" pitchFamily="49" charset="-122"/>
                </a:rPr>
                <a:t>l</a:t>
              </a:r>
              <a:r>
                <a:rPr kumimoji="1" lang="en-US" altLang="zh-CN" sz="2800" i="1" baseline="-25000" dirty="0" err="1"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r>
                <a:rPr kumimoji="1" lang="en-US" altLang="zh-CN" sz="2800" dirty="0" err="1">
                  <a:latin typeface="Times New Roman" panose="02020603050405020304" pitchFamily="18" charset="0"/>
                  <a:ea typeface="楷体_GB2312" pitchFamily="49" charset="-122"/>
                </a:rPr>
                <a:t>∈</a:t>
              </a:r>
              <a:r>
                <a:rPr kumimoji="1" lang="en-US" altLang="zh-CN" sz="2800" i="1" dirty="0" err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 }</a:t>
              </a:r>
            </a:p>
          </p:txBody>
        </p:sp>
      </p:grpSp>
      <p:sp>
        <p:nvSpPr>
          <p:cNvPr id="29701" name="矩形 16"/>
          <p:cNvSpPr>
            <a:spLocks noChangeArrowheads="1"/>
          </p:cNvSpPr>
          <p:nvPr/>
        </p:nvSpPr>
        <p:spPr bwMode="auto">
          <a:xfrm>
            <a:off x="6659563" y="4076700"/>
            <a:ext cx="2197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Cambria" panose="02040503050406030204" pitchFamily="18" charset="0"/>
                <a:ea typeface="华文楷体" panose="02010600040101010101" pitchFamily="2" charset="-122"/>
              </a:rPr>
              <a:t>V</a:t>
            </a:r>
            <a:r>
              <a:rPr lang="zh-CN" altLang="en-US" sz="2800">
                <a:latin typeface="Cambria" panose="02040503050406030204" pitchFamily="18" charset="0"/>
                <a:ea typeface="华文楷体" panose="02010600040101010101" pitchFamily="2" charset="-122"/>
              </a:rPr>
              <a:t>是向量空间</a:t>
            </a:r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1895475" y="2924175"/>
          <a:ext cx="24050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6" name="Equation" r:id="rId3" imgW="1079032" imgH="444307" progId="Equation.DSMT4">
                  <p:embed/>
                </p:oleObj>
              </mc:Choice>
              <mc:Fallback>
                <p:oleObj name="Equation" r:id="rId3" imgW="1079032" imgH="44430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2924175"/>
                        <a:ext cx="24050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5265738" y="2852738"/>
          <a:ext cx="24336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7" name="Equation" r:id="rId5" imgW="1091726" imgH="444307" progId="Equation.DSMT4">
                  <p:embed/>
                </p:oleObj>
              </mc:Choice>
              <mc:Fallback>
                <p:oleObj name="Equation" r:id="rId5" imgW="1091726" imgH="44430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2852738"/>
                        <a:ext cx="243363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1835150" y="3933825"/>
          <a:ext cx="40465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8" name="Equation" r:id="rId7" imgW="1815312" imgH="444307" progId="Equation.DSMT4">
                  <p:embed/>
                </p:oleObj>
              </mc:Choice>
              <mc:Fallback>
                <p:oleObj name="Equation" r:id="rId7" imgW="1815312" imgH="44430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933825"/>
                        <a:ext cx="404653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1835150" y="4941888"/>
          <a:ext cx="38195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9" name="Equation" r:id="rId9" imgW="1714500" imgH="444500" progId="Equation.DSMT4">
                  <p:embed/>
                </p:oleObj>
              </mc:Choice>
              <mc:Fallback>
                <p:oleObj name="Equation" r:id="rId9" imgW="1714500" imgH="4445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941888"/>
                        <a:ext cx="38195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0" y="2276475"/>
            <a:ext cx="9144000" cy="0"/>
          </a:xfrm>
          <a:prstGeom prst="line">
            <a:avLst/>
          </a:prstGeom>
          <a:ln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70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5371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5508104" y="982405"/>
            <a:ext cx="3057247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所生成的向量空间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1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24"/>
          <p:cNvGrpSpPr>
            <a:grpSpLocks/>
          </p:cNvGrpSpPr>
          <p:nvPr/>
        </p:nvGrpSpPr>
        <p:grpSpPr bwMode="auto">
          <a:xfrm>
            <a:off x="754063" y="1052736"/>
            <a:ext cx="8137525" cy="1458913"/>
            <a:chOff x="724226" y="1071546"/>
            <a:chExt cx="8767113" cy="1459243"/>
          </a:xfrm>
        </p:grpSpPr>
        <p:grpSp>
          <p:nvGrpSpPr>
            <p:cNvPr id="14347" name="组合 5"/>
            <p:cNvGrpSpPr>
              <a:grpSpLocks/>
            </p:cNvGrpSpPr>
            <p:nvPr/>
          </p:nvGrpSpPr>
          <p:grpSpPr bwMode="auto">
            <a:xfrm>
              <a:off x="724226" y="1071546"/>
              <a:ext cx="8767113" cy="1459243"/>
              <a:chOff x="827584" y="1628800"/>
              <a:chExt cx="8767113" cy="1459243"/>
            </a:xfrm>
          </p:grpSpPr>
          <p:sp>
            <p:nvSpPr>
              <p:cNvPr id="12" name="上凸带形 11"/>
              <p:cNvSpPr/>
              <p:nvPr/>
            </p:nvSpPr>
            <p:spPr>
              <a:xfrm>
                <a:off x="827584" y="1628800"/>
                <a:ext cx="2663953" cy="647618"/>
              </a:xfrm>
              <a:prstGeom prst="ribbon2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 smtClean="0">
                    <a:solidFill>
                      <a:srgbClr val="FFFF00"/>
                    </a:solidFill>
                    <a:latin typeface="+mn-ea"/>
                  </a:rPr>
                  <a:t>例</a:t>
                </a:r>
                <a:endParaRPr lang="zh-CN" altLang="en-US" sz="2800" b="1" dirty="0">
                  <a:solidFill>
                    <a:srgbClr val="FFFF00"/>
                  </a:solidFill>
                  <a:latin typeface="+mn-ea"/>
                </a:endParaRPr>
              </a:p>
            </p:txBody>
          </p:sp>
          <p:sp>
            <p:nvSpPr>
              <p:cNvPr id="14352" name="TextBox 12"/>
              <p:cNvSpPr txBox="1">
                <a:spLocks noChangeArrowheads="1"/>
              </p:cNvSpPr>
              <p:nvPr/>
            </p:nvSpPr>
            <p:spPr bwMode="auto">
              <a:xfrm>
                <a:off x="1215488" y="2564786"/>
                <a:ext cx="8379209" cy="523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集合                                                  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是否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为向量空间。  </a:t>
                </a:r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p:grpSp>
        <p:graphicFrame>
          <p:nvGraphicFramePr>
            <p:cNvPr id="1434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868818"/>
                </p:ext>
              </p:extLst>
            </p:nvPr>
          </p:nvGraphicFramePr>
          <p:xfrm>
            <a:off x="2393501" y="2008383"/>
            <a:ext cx="3651538" cy="485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49" name="Equation" r:id="rId4" imgW="1714320" imgH="228600" progId="Equation.DSMT4">
                    <p:embed/>
                  </p:oleObj>
                </mc:Choice>
                <mc:Fallback>
                  <p:oleObj name="Equation" r:id="rId4" imgW="1714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3501" y="2008383"/>
                          <a:ext cx="3651538" cy="4858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39" name="组合 13"/>
          <p:cNvGrpSpPr>
            <a:grpSpLocks/>
          </p:cNvGrpSpPr>
          <p:nvPr/>
        </p:nvGrpSpPr>
        <p:grpSpPr bwMode="auto">
          <a:xfrm>
            <a:off x="1330499" y="2799951"/>
            <a:ext cx="7359476" cy="523220"/>
            <a:chOff x="1403350" y="3860800"/>
            <a:chExt cx="6470358" cy="522883"/>
          </a:xfrm>
        </p:grpSpPr>
        <p:sp>
          <p:nvSpPr>
            <p:cNvPr id="14344" name="TextBox 26"/>
            <p:cNvSpPr txBox="1">
              <a:spLocks noChangeArrowheads="1"/>
            </p:cNvSpPr>
            <p:nvPr/>
          </p:nvSpPr>
          <p:spPr bwMode="auto">
            <a:xfrm>
              <a:off x="1403350" y="3860800"/>
              <a:ext cx="6192838" cy="522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rPr>
                <a:t>证明</a:t>
              </a:r>
              <a:r>
                <a:rPr lang="zh-CN" altLang="en-US" sz="2800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：</a:t>
              </a:r>
              <a:endPara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434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2364777"/>
                </p:ext>
              </p:extLst>
            </p:nvPr>
          </p:nvGraphicFramePr>
          <p:xfrm>
            <a:off x="2175025" y="3861423"/>
            <a:ext cx="5698683" cy="5140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50" name="Equation" r:id="rId6" imgW="2882880" imgH="241200" progId="Equation.DSMT4">
                    <p:embed/>
                  </p:oleObj>
                </mc:Choice>
                <mc:Fallback>
                  <p:oleObj name="Equation" r:id="rId6" imgW="2882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5025" y="3861423"/>
                          <a:ext cx="5698683" cy="5140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0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4341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963751"/>
              </p:ext>
            </p:extLst>
          </p:nvPr>
        </p:nvGraphicFramePr>
        <p:xfrm>
          <a:off x="1660699" y="3532525"/>
          <a:ext cx="3816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1" name="Equation" r:id="rId8" imgW="1930320" imgH="241200" progId="Equation.DSMT4">
                  <p:embed/>
                </p:oleObj>
              </mc:Choice>
              <mc:Fallback>
                <p:oleObj name="Equation" r:id="rId8" imgW="1930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699" y="3532525"/>
                        <a:ext cx="38163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570992" y="4252419"/>
            <a:ext cx="6136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V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是向量空间且包含在三维向量空间中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491439"/>
              </p:ext>
            </p:extLst>
          </p:nvPr>
        </p:nvGraphicFramePr>
        <p:xfrm>
          <a:off x="5723285" y="3530620"/>
          <a:ext cx="24860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2" name="Equation" r:id="rId10" imgW="1257120" imgH="241200" progId="Equation.DSMT4">
                  <p:embed/>
                </p:oleObj>
              </mc:Choice>
              <mc:Fallback>
                <p:oleObj name="Equation" r:id="rId10" imgW="1257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3285" y="3530620"/>
                        <a:ext cx="24860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4983088"/>
            <a:ext cx="2262121" cy="187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58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数据 11"/>
          <p:cNvSpPr/>
          <p:nvPr/>
        </p:nvSpPr>
        <p:spPr>
          <a:xfrm>
            <a:off x="539551" y="2738608"/>
            <a:ext cx="7056784" cy="1440160"/>
          </a:xfrm>
          <a:prstGeom prst="flowChartInputOutpu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>
            <a:off x="4067943" y="3501008"/>
            <a:ext cx="309634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2233275" y="3501008"/>
            <a:ext cx="1836203" cy="17705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067944" y="836712"/>
            <a:ext cx="0" cy="266429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300192" y="2904365"/>
                <a:ext cx="72007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904365"/>
                <a:ext cx="720078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483768" y="5013175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013175"/>
                <a:ext cx="288032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5290174"/>
            <a:ext cx="1891615" cy="156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663302" y="3562889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302" y="3562889"/>
                <a:ext cx="2880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255" r="-4255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211960" y="836712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836712"/>
                <a:ext cx="288032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902614" y="836712"/>
                <a:ext cx="720078" cy="4406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614" y="836712"/>
                <a:ext cx="720078" cy="44063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49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1159555" y="1556792"/>
            <a:ext cx="7286625" cy="3527870"/>
            <a:chOff x="928662" y="1538010"/>
            <a:chExt cx="7286676" cy="2676808"/>
          </a:xfrm>
        </p:grpSpPr>
        <p:sp>
          <p:nvSpPr>
            <p:cNvPr id="9" name="圆角矩形 8"/>
            <p:cNvSpPr/>
            <p:nvPr/>
          </p:nvSpPr>
          <p:spPr>
            <a:xfrm>
              <a:off x="928662" y="1785277"/>
              <a:ext cx="7286676" cy="242954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14414" y="1538010"/>
              <a:ext cx="1928825" cy="533669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定义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6-2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38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638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993095" y="2380377"/>
                <a:ext cx="4044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设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两个向量空间</a:t>
                </a:r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095" y="2380377"/>
                <a:ext cx="4044697" cy="430887"/>
              </a:xfrm>
              <a:prstGeom prst="rect">
                <a:avLst/>
              </a:prstGeom>
              <a:blipFill rotWithShape="0">
                <a:blip r:embed="rId2"/>
                <a:stretch>
                  <a:fillRect t="-25352" r="-1508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890934" y="3182748"/>
                <a:ext cx="5653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若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⊆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则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称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b="1" i="0" dirty="0" smtClean="0">
                    <a:solidFill>
                      <a:srgbClr val="FF0000"/>
                    </a:solidFill>
                    <a:latin typeface="+mj-lt"/>
                    <a:ea typeface="华文楷体" panose="02010600040101010101" pitchFamily="2" charset="-122"/>
                  </a:rPr>
                  <a:t>子空间；</a:t>
                </a:r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934" y="3182748"/>
                <a:ext cx="5653086" cy="430887"/>
              </a:xfrm>
              <a:prstGeom prst="rect">
                <a:avLst/>
              </a:prstGeom>
              <a:blipFill rotWithShape="0">
                <a:blip r:embed="rId3"/>
                <a:stretch>
                  <a:fillRect t="-25352" r="-3125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890934" y="3949321"/>
                <a:ext cx="64794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若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⊆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且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⊆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则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称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两个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向量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空间</m:t>
                    </m:r>
                  </m:oMath>
                </a14:m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934" y="3949321"/>
                <a:ext cx="647940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993095" y="4482762"/>
                <a:ext cx="30206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800" b="1" i="0" dirty="0" smtClean="0">
                    <a:solidFill>
                      <a:srgbClr val="FF0000"/>
                    </a:solidFill>
                    <a:latin typeface="+mj-lt"/>
                    <a:ea typeface="华文楷体" panose="02010600040101010101" pitchFamily="2" charset="-122"/>
                  </a:rPr>
                  <a:t>相等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记做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.</a:t>
                </a:r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095" y="4482762"/>
                <a:ext cx="3020635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7273" t="-29577" r="-6465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24"/>
          <p:cNvGrpSpPr>
            <a:grpSpLocks/>
          </p:cNvGrpSpPr>
          <p:nvPr/>
        </p:nvGrpSpPr>
        <p:grpSpPr bwMode="auto">
          <a:xfrm>
            <a:off x="754063" y="1052736"/>
            <a:ext cx="8137525" cy="1458913"/>
            <a:chOff x="724226" y="1071546"/>
            <a:chExt cx="8767113" cy="1459243"/>
          </a:xfrm>
        </p:grpSpPr>
        <p:grpSp>
          <p:nvGrpSpPr>
            <p:cNvPr id="14347" name="组合 5"/>
            <p:cNvGrpSpPr>
              <a:grpSpLocks/>
            </p:cNvGrpSpPr>
            <p:nvPr/>
          </p:nvGrpSpPr>
          <p:grpSpPr bwMode="auto">
            <a:xfrm>
              <a:off x="724226" y="1071546"/>
              <a:ext cx="8767113" cy="1459243"/>
              <a:chOff x="827584" y="1628800"/>
              <a:chExt cx="8767113" cy="1459243"/>
            </a:xfrm>
          </p:grpSpPr>
          <p:sp>
            <p:nvSpPr>
              <p:cNvPr id="12" name="上凸带形 11"/>
              <p:cNvSpPr/>
              <p:nvPr/>
            </p:nvSpPr>
            <p:spPr>
              <a:xfrm>
                <a:off x="827584" y="1628800"/>
                <a:ext cx="2663953" cy="647618"/>
              </a:xfrm>
              <a:prstGeom prst="ribbon2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 smtClean="0">
                    <a:solidFill>
                      <a:srgbClr val="FFFF00"/>
                    </a:solidFill>
                    <a:latin typeface="+mn-ea"/>
                  </a:rPr>
                  <a:t>例</a:t>
                </a:r>
                <a:endParaRPr lang="zh-CN" altLang="en-US" sz="2800" b="1" dirty="0">
                  <a:solidFill>
                    <a:srgbClr val="FFFF00"/>
                  </a:solidFill>
                  <a:latin typeface="+mn-ea"/>
                </a:endParaRPr>
              </a:p>
            </p:txBody>
          </p:sp>
          <p:sp>
            <p:nvSpPr>
              <p:cNvPr id="14352" name="TextBox 12"/>
              <p:cNvSpPr txBox="1">
                <a:spLocks noChangeArrowheads="1"/>
              </p:cNvSpPr>
              <p:nvPr/>
            </p:nvSpPr>
            <p:spPr bwMode="auto">
              <a:xfrm>
                <a:off x="1215488" y="2564786"/>
                <a:ext cx="8379209" cy="523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集合                                                  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是否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为向量空间。  </a:t>
                </a:r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p:grpSp>
        <p:graphicFrame>
          <p:nvGraphicFramePr>
            <p:cNvPr id="14348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2393501" y="2008383"/>
            <a:ext cx="3651538" cy="485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26" name="Equation" r:id="rId4" imgW="1714320" imgH="228600" progId="Equation.DSMT4">
                    <p:embed/>
                  </p:oleObj>
                </mc:Choice>
                <mc:Fallback>
                  <p:oleObj name="Equation" r:id="rId4" imgW="1714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3501" y="2008383"/>
                          <a:ext cx="3651538" cy="4858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39" name="组合 13"/>
          <p:cNvGrpSpPr>
            <a:grpSpLocks/>
          </p:cNvGrpSpPr>
          <p:nvPr/>
        </p:nvGrpSpPr>
        <p:grpSpPr bwMode="auto">
          <a:xfrm>
            <a:off x="1330499" y="2799951"/>
            <a:ext cx="7359476" cy="523220"/>
            <a:chOff x="1403350" y="3860800"/>
            <a:chExt cx="6470358" cy="522883"/>
          </a:xfrm>
        </p:grpSpPr>
        <p:sp>
          <p:nvSpPr>
            <p:cNvPr id="14344" name="TextBox 26"/>
            <p:cNvSpPr txBox="1">
              <a:spLocks noChangeArrowheads="1"/>
            </p:cNvSpPr>
            <p:nvPr/>
          </p:nvSpPr>
          <p:spPr bwMode="auto">
            <a:xfrm>
              <a:off x="1403350" y="3860800"/>
              <a:ext cx="6192838" cy="522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rPr>
                <a:t>证明</a:t>
              </a:r>
              <a:r>
                <a:rPr lang="zh-CN" altLang="en-US" sz="2800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：</a:t>
              </a:r>
              <a:endPara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4345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2175025" y="3861423"/>
            <a:ext cx="5698683" cy="5140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27" name="Equation" r:id="rId6" imgW="2882880" imgH="241200" progId="Equation.DSMT4">
                    <p:embed/>
                  </p:oleObj>
                </mc:Choice>
                <mc:Fallback>
                  <p:oleObj name="Equation" r:id="rId6" imgW="2882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5025" y="3861423"/>
                          <a:ext cx="5698683" cy="5140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0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4341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Object 15"/>
          <p:cNvGraphicFramePr>
            <a:graphicFrameLocks noChangeAspect="1"/>
          </p:cNvGraphicFramePr>
          <p:nvPr>
            <p:extLst/>
          </p:nvPr>
        </p:nvGraphicFramePr>
        <p:xfrm>
          <a:off x="1660699" y="3532525"/>
          <a:ext cx="3816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8" name="Equation" r:id="rId8" imgW="1930320" imgH="241200" progId="Equation.DSMT4">
                  <p:embed/>
                </p:oleObj>
              </mc:Choice>
              <mc:Fallback>
                <p:oleObj name="Equation" r:id="rId8" imgW="1930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699" y="3532525"/>
                        <a:ext cx="38163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503728" y="4306715"/>
            <a:ext cx="6136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V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是向量空间且包含在三维向量空间中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5723285" y="3530620"/>
          <a:ext cx="24860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9" name="Equation" r:id="rId10" imgW="1257120" imgH="241200" progId="Equation.DSMT4">
                  <p:embed/>
                </p:oleObj>
              </mc:Choice>
              <mc:Fallback>
                <p:oleObj name="Equation" r:id="rId10" imgW="1257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3285" y="3530620"/>
                        <a:ext cx="24860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4983088"/>
            <a:ext cx="2262121" cy="187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417205" y="5028514"/>
                <a:ext cx="33157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800" i="1" dirty="0" smtClean="0">
                    <a:solidFill>
                      <a:srgbClr val="143FDC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V</a:t>
                </a:r>
                <a:r>
                  <a:rPr lang="zh-CN" altLang="en-US" sz="2800" dirty="0" smtClean="0">
                    <a:solidFill>
                      <a:srgbClr val="143FDC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solidFill>
                              <a:srgbClr val="143FD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0" dirty="0" smtClean="0">
                            <a:solidFill>
                              <a:srgbClr val="143FD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𝐑</m:t>
                        </m:r>
                      </m:e>
                      <m:sup>
                        <m:r>
                          <a:rPr lang="en-US" altLang="zh-CN" sz="2800" i="1" dirty="0" smtClean="0">
                            <a:solidFill>
                              <a:srgbClr val="143FD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p>
                    </m:sSup>
                    <m:r>
                      <a:rPr lang="zh-CN" altLang="en-US" sz="2800" i="1" dirty="0">
                        <a:solidFill>
                          <a:srgbClr val="143FDC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solidFill>
                      <a:srgbClr val="143FDC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向量子空间</a:t>
                </a:r>
                <a:endParaRPr lang="zh-CN" altLang="en-US" sz="2800" dirty="0">
                  <a:solidFill>
                    <a:srgbClr val="143FDC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205" y="5028514"/>
                <a:ext cx="3315780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3867" t="-16279" r="-2394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417205" y="5750313"/>
                <a:ext cx="53463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800" b="0" i="1" smtClean="0">
                        <a:solidFill>
                          <a:srgbClr val="143FDC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{</m:t>
                    </m:r>
                    <m:r>
                      <a:rPr lang="en-US" altLang="zh-CN" sz="2800" b="1" i="1" smtClean="0">
                        <a:solidFill>
                          <a:srgbClr val="143FDC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𝟎</m:t>
                    </m:r>
                    <m:r>
                      <m:rPr>
                        <m:lit/>
                      </m:rPr>
                      <a:rPr lang="en-US" altLang="zh-CN" sz="2800" b="0" i="1" smtClean="0">
                        <a:solidFill>
                          <a:srgbClr val="143FDC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}</m:t>
                    </m:r>
                  </m:oMath>
                </a14:m>
                <a:r>
                  <a:rPr lang="zh-CN" altLang="en-US" sz="2800" dirty="0" smtClean="0">
                    <a:solidFill>
                      <a:srgbClr val="143FDC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是任意同元向量空间的子空间</a:t>
                </a:r>
                <a:endParaRPr lang="zh-CN" altLang="en-US" sz="2800" dirty="0">
                  <a:solidFill>
                    <a:srgbClr val="143FDC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205" y="5750313"/>
                <a:ext cx="5346335" cy="523220"/>
              </a:xfrm>
              <a:prstGeom prst="rect">
                <a:avLst/>
              </a:prstGeom>
              <a:blipFill rotWithShape="0">
                <a:blip r:embed="rId14"/>
                <a:stretch>
                  <a:fillRect t="-11628" r="-79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89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25079" y="2636912"/>
            <a:ext cx="6801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二   向量空间的基与维数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54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79" y="2897941"/>
            <a:ext cx="1416157" cy="10621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6" y="4293096"/>
            <a:ext cx="3745702" cy="24071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98" y="332656"/>
            <a:ext cx="3732920" cy="22322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508104" y="4952594"/>
                <a:ext cx="23660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向量空间  </a:t>
                </a:r>
                <a14:m>
                  <m:oMath xmlns:m="http://schemas.openxmlformats.org/officeDocument/2006/math">
                    <m:r>
                      <a:rPr lang="en-US" altLang="zh-CN" sz="3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𝑉</m:t>
                    </m:r>
                  </m:oMath>
                </a14:m>
                <a:endParaRPr lang="zh-CN" altLang="en-US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4952594"/>
                <a:ext cx="2366032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11856" t="-24176" b="-50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364088" y="1268760"/>
                <a:ext cx="32749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𝑉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3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的极大无关组</a:t>
                </a:r>
                <a:endParaRPr lang="zh-CN" altLang="en-US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268760"/>
                <a:ext cx="3274935" cy="553998"/>
              </a:xfrm>
              <a:prstGeom prst="rect">
                <a:avLst/>
              </a:prstGeom>
              <a:blipFill rotWithShape="0">
                <a:blip r:embed="rId6"/>
                <a:stretch>
                  <a:fillRect t="-24176" r="-7449" b="-50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050769" y="2967335"/>
            <a:ext cx="3439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i="1" dirty="0"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+ </a:t>
            </a:r>
            <a:r>
              <a:rPr kumimoji="1" lang="en-US" altLang="zh-CN" sz="2400" i="1" dirty="0"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+ …+ </a:t>
            </a:r>
            <a:r>
              <a:rPr kumimoji="1" lang="en-US" altLang="zh-CN" sz="2400" i="1" dirty="0" err="1"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400" dirty="0"/>
          </a:p>
        </p:txBody>
      </p:sp>
      <p:sp>
        <p:nvSpPr>
          <p:cNvPr id="9" name="下箭头 8"/>
          <p:cNvSpPr/>
          <p:nvPr/>
        </p:nvSpPr>
        <p:spPr>
          <a:xfrm>
            <a:off x="3203848" y="2780928"/>
            <a:ext cx="144016" cy="117913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8174770" y="2672296"/>
            <a:ext cx="144016" cy="117913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5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6"/>
          <p:cNvGrpSpPr>
            <a:grpSpLocks/>
          </p:cNvGrpSpPr>
          <p:nvPr/>
        </p:nvGrpSpPr>
        <p:grpSpPr bwMode="auto">
          <a:xfrm>
            <a:off x="683568" y="787903"/>
            <a:ext cx="7992888" cy="3332020"/>
            <a:chOff x="647028" y="1428736"/>
            <a:chExt cx="7992944" cy="3332043"/>
          </a:xfrm>
        </p:grpSpPr>
        <p:sp>
          <p:nvSpPr>
            <p:cNvPr id="8" name="圆角矩形 7"/>
            <p:cNvSpPr/>
            <p:nvPr/>
          </p:nvSpPr>
          <p:spPr>
            <a:xfrm>
              <a:off x="647028" y="1785926"/>
              <a:ext cx="7992944" cy="297485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流程图: 终止 8"/>
            <p:cNvSpPr/>
            <p:nvPr/>
          </p:nvSpPr>
          <p:spPr>
            <a:xfrm>
              <a:off x="1214414" y="1428736"/>
              <a:ext cx="1928825" cy="64294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定义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6-3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421" name="TextBox 9"/>
          <p:cNvSpPr txBox="1">
            <a:spLocks noChangeArrowheads="1"/>
          </p:cNvSpPr>
          <p:nvPr/>
        </p:nvSpPr>
        <p:spPr bwMode="auto">
          <a:xfrm>
            <a:off x="833095" y="1635751"/>
            <a:ext cx="77112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向量空间</a:t>
            </a:r>
            <a:r>
              <a:rPr lang="en-US" altLang="zh-CN" sz="2800" i="1" dirty="0">
                <a:latin typeface="Cambria" panose="02040503050406030204" pitchFamily="18" charset="0"/>
                <a:ea typeface="华文楷体" panose="02010600040101010101" pitchFamily="2" charset="-122"/>
              </a:rPr>
              <a:t>V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的一个</a:t>
            </a:r>
            <a:r>
              <a:rPr lang="zh-CN" alt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极大无关组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叫做</a:t>
            </a:r>
            <a:r>
              <a:rPr lang="en-US" altLang="zh-CN" sz="2800" i="1" dirty="0">
                <a:latin typeface="Cambria" panose="02040503050406030204" pitchFamily="18" charset="0"/>
                <a:ea typeface="华文楷体" panose="02010600040101010101" pitchFamily="2" charset="-122"/>
              </a:rPr>
              <a:t>V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的一个</a:t>
            </a: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基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；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8" name="TextBox 14"/>
              <p:cNvSpPr txBox="1">
                <a:spLocks noChangeArrowheads="1"/>
              </p:cNvSpPr>
              <p:nvPr/>
            </p:nvSpPr>
            <p:spPr bwMode="auto">
              <a:xfrm>
                <a:off x="971600" y="4821797"/>
                <a:ext cx="714375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</a:t>
                </a:r>
                <a:r>
                  <a: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(1)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0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𝐑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空间的一个基，可以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                </a:t>
                </a:r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418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4821797"/>
                <a:ext cx="714375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6279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13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1741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936500" y="5446180"/>
            <a:ext cx="1462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其秩为</a:t>
            </a:r>
            <a:r>
              <a:rPr lang="en-US" altLang="zh-CN" sz="2800" i="1" dirty="0">
                <a:latin typeface="Cambria" panose="02040503050406030204" pitchFamily="18" charset="0"/>
                <a:ea typeface="华文楷体" panose="02010600040101010101" pitchFamily="2" charset="-122"/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9"/>
              <p:cNvSpPr txBox="1">
                <a:spLocks noChangeArrowheads="1"/>
              </p:cNvSpPr>
              <p:nvPr/>
            </p:nvSpPr>
            <p:spPr bwMode="auto">
              <a:xfrm>
                <a:off x="833095" y="2441164"/>
                <a:ext cx="636650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57200" indent="-457200" eaLnBrk="1" hangingPunct="1">
                  <a:buFont typeface="Wingdings" panose="05000000000000000000" pitchFamily="2" charset="2"/>
                  <a:buChar char="Ø"/>
                </a:pP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V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800" b="1" dirty="0">
                    <a:solidFill>
                      <a:srgbClr val="FF33CC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秩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叫做</a:t>
                </a:r>
                <a:r>
                  <a:rPr lang="en-US" altLang="zh-CN" sz="2800" i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V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800" b="1" dirty="0">
                    <a:solidFill>
                      <a:srgbClr val="FF33CC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维数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，记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dim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⁡(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.   </a:t>
                </a:r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095" y="2441164"/>
                <a:ext cx="6366507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724" t="-15116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9"/>
              <p:cNvSpPr txBox="1">
                <a:spLocks noChangeArrowheads="1"/>
              </p:cNvSpPr>
              <p:nvPr/>
            </p:nvSpPr>
            <p:spPr bwMode="auto">
              <a:xfrm>
                <a:off x="818565" y="3246577"/>
                <a:ext cx="698424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57200" indent="-457200" eaLnBrk="1" hangingPunct="1"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solidFill>
                              <a:srgbClr val="143FD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143FD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zh-CN" sz="2800" i="1">
                                <a:solidFill>
                                  <a:srgbClr val="143FDC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143FDC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𝑉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solidFill>
                          <a:srgbClr val="143FDC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143FDC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，则称</a:t>
                </a:r>
                <a:r>
                  <a:rPr lang="en-US" altLang="zh-CN" sz="2800" i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V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</a:t>
                </a:r>
                <a:r>
                  <a:rPr lang="en-US" altLang="zh-CN" sz="2800" i="1" dirty="0">
                    <a:solidFill>
                      <a:srgbClr val="143FDC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r</a:t>
                </a:r>
                <a:r>
                  <a:rPr lang="zh-CN" altLang="en-US" sz="2800" dirty="0">
                    <a:solidFill>
                      <a:srgbClr val="143FDC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维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向量空间</a:t>
                </a:r>
              </a:p>
            </p:txBody>
          </p:sp>
        </mc:Choice>
        <mc:Fallback xmlns="">
          <p:sp>
            <p:nvSpPr>
              <p:cNvPr id="1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8565" y="3246577"/>
                <a:ext cx="6984249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483" t="-16471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1" grpId="0"/>
      <p:bldP spid="17418" grpId="0"/>
      <p:bldP spid="2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1946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>
                <a:spLocks noChangeArrowheads="1"/>
              </p:cNvSpPr>
              <p:nvPr/>
            </p:nvSpPr>
            <p:spPr bwMode="auto">
              <a:xfrm>
                <a:off x="906287" y="3356992"/>
                <a:ext cx="78306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rgbClr val="0000FF"/>
                  </a:buCl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dPr>
                        <m:e>
                          <m:r>
                            <a:rPr kumimoji="1" lang="en-US" altLang="zh-CN" sz="2800" i="1" dirty="0" smtClean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𝑘</m:t>
                          </m:r>
                          <m:r>
                            <a:rPr kumimoji="1" lang="en-US" altLang="zh-CN" sz="2800" i="1" baseline="-25000" dirty="0" smtClean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1</m:t>
                          </m:r>
                          <m:r>
                            <a:rPr kumimoji="1" lang="en-US" altLang="zh-CN" sz="2800" i="1" dirty="0" smtClean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𝑣</m:t>
                          </m:r>
                          <m:r>
                            <a:rPr kumimoji="1" lang="en-US" altLang="zh-CN" sz="2800" i="1" baseline="-25000" dirty="0" smtClean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1</m:t>
                          </m:r>
                          <m:r>
                            <a:rPr kumimoji="1" lang="en-US" altLang="zh-CN" sz="2800" i="1" dirty="0" smtClean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 </m:t>
                          </m:r>
                          <m:r>
                            <a:rPr kumimoji="1" lang="en-US" altLang="zh-CN" sz="2800" i="1" dirty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+</m:t>
                          </m:r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𝑘</m:t>
                          </m:r>
                          <m:r>
                            <a:rPr kumimoji="1" lang="en-US" altLang="zh-CN" sz="2800" i="1" baseline="-25000" dirty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2</m:t>
                          </m:r>
                          <m:r>
                            <a:rPr kumimoji="1" lang="en-US" altLang="zh-CN" sz="2800" i="1" dirty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𝑣</m:t>
                          </m:r>
                          <m:r>
                            <a:rPr kumimoji="1" lang="en-US" altLang="zh-CN" sz="2800" i="1" baseline="-25000" dirty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2</m:t>
                          </m:r>
                          <m:r>
                            <a:rPr kumimoji="1" lang="en-US" altLang="zh-CN" sz="2800" i="1" dirty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 + …+</m:t>
                          </m:r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kumimoji="1" lang="en-US" altLang="zh-CN" sz="2800" i="1" baseline="-25000" dirty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s</m:t>
                          </m:r>
                          <m:r>
                            <a:rPr kumimoji="1" lang="en-US" altLang="zh-CN" sz="2800" i="1" dirty="0" err="1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𝑣</m:t>
                          </m:r>
                          <m:r>
                            <a:rPr kumimoji="1" lang="en-US" altLang="zh-CN" sz="2800" b="0" i="1" baseline="-25000" dirty="0" smtClean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𝑠</m:t>
                          </m:r>
                          <m:r>
                            <a:rPr kumimoji="1" lang="en-US" altLang="zh-CN" sz="2800" i="1" dirty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𝑘</m:t>
                      </m:r>
                      <m:r>
                        <a:rPr kumimoji="1" lang="en-US" altLang="zh-CN" sz="2800" b="0" i="1" baseline="-25000" dirty="0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𝑖</m:t>
                      </m:r>
                      <m:r>
                        <a:rPr kumimoji="1" lang="en-US" altLang="zh-CN" sz="2800" i="1" dirty="0" err="1">
                          <a:latin typeface="Cambria Math" panose="02040503050406030204" pitchFamily="18" charset="0"/>
                          <a:ea typeface="楷体_GB2312" pitchFamily="49" charset="-122"/>
                        </a:rPr>
                        <m:t>∈</m:t>
                      </m:r>
                      <m:r>
                        <a:rPr kumimoji="1" lang="en-US" altLang="zh-CN" sz="2800" b="1" i="0" dirty="0" err="1">
                          <a:latin typeface="Cambria Math" panose="02040503050406030204" pitchFamily="18" charset="0"/>
                          <a:ea typeface="楷体_GB2312" pitchFamily="49" charset="-122"/>
                        </a:rPr>
                        <m:t>𝐑</m:t>
                      </m:r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,</m:t>
                      </m:r>
                      <m:r>
                        <a:rPr kumimoji="1" lang="en-US" altLang="zh-CN" sz="2800" i="1" dirty="0">
                          <a:latin typeface="Cambria Math" panose="02040503050406030204" pitchFamily="18" charset="0"/>
                          <a:ea typeface="楷体_GB2312" pitchFamily="49" charset="-122"/>
                        </a:rPr>
                        <m:t> </m:t>
                      </m:r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𝑖</m:t>
                      </m:r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=1,⋯</m:t>
                      </m:r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𝑠</m:t>
                      </m:r>
                      <m:r>
                        <a:rPr kumimoji="1" lang="en-US" altLang="zh-CN" sz="2800" i="1" dirty="0">
                          <a:latin typeface="Cambria Math" panose="02040503050406030204" pitchFamily="18" charset="0"/>
                          <a:ea typeface="楷体_GB2312" pitchFamily="49" charset="-122"/>
                        </a:rPr>
                        <m:t>}</m:t>
                      </m:r>
                    </m:oMath>
                  </m:oMathPara>
                </a14:m>
                <a:endPara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287" y="3356992"/>
                <a:ext cx="783062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/>
              <p:cNvSpPr txBox="1">
                <a:spLocks noChangeArrowheads="1"/>
              </p:cNvSpPr>
              <p:nvPr/>
            </p:nvSpPr>
            <p:spPr bwMode="auto">
              <a:xfrm>
                <a:off x="1092073" y="4345739"/>
                <a:ext cx="769999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可以看成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——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由基础解系生成的向量空间</a:t>
                </a:r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2073" y="4345739"/>
                <a:ext cx="7699995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6279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4"/>
              <p:cNvSpPr txBox="1">
                <a:spLocks noChangeArrowheads="1"/>
              </p:cNvSpPr>
              <p:nvPr/>
            </p:nvSpPr>
            <p:spPr bwMode="auto">
              <a:xfrm>
                <a:off x="1001222" y="1377150"/>
                <a:ext cx="695423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(2)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齐次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线性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方程组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基础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解系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222" y="1377150"/>
                <a:ext cx="6954232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6279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834774" y="1942846"/>
                <a:ext cx="34087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其解空间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的一组基</a:t>
                </a:r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774" y="1942846"/>
                <a:ext cx="3408754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3757" t="-12791" r="-214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34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6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91680" y="2636912"/>
            <a:ext cx="5570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   向量空间的概念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54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005064"/>
            <a:ext cx="9144000" cy="2852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459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1946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464" name="TextBox 14"/>
              <p:cNvSpPr txBox="1">
                <a:spLocks noChangeArrowheads="1"/>
              </p:cNvSpPr>
              <p:nvPr/>
            </p:nvSpPr>
            <p:spPr bwMode="auto">
              <a:xfrm>
                <a:off x="613247" y="1196752"/>
                <a:ext cx="7488882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(3)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:r>
                  <a:rPr lang="en-US" altLang="zh-CN" sz="2800" i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V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的一组基是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，则</a:t>
                </a:r>
                <a:r>
                  <a:rPr lang="en-US" altLang="zh-CN" sz="2800" i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V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可表示为</a:t>
                </a:r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464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247" y="1196752"/>
                <a:ext cx="7488882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710" t="-8280" b="-165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254404" y="2361635"/>
            <a:ext cx="73072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= { </a:t>
            </a:r>
            <a:r>
              <a:rPr kumimoji="1" lang="en-US" altLang="zh-CN" sz="2800" i="1" dirty="0"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+ </a:t>
            </a:r>
            <a:r>
              <a:rPr kumimoji="1" lang="en-US" altLang="zh-CN" sz="2800" i="1" dirty="0"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+ …+ </a:t>
            </a:r>
            <a:r>
              <a:rPr kumimoji="1" lang="en-US" altLang="zh-CN" sz="2800" i="1" dirty="0" err="1" smtClean="0"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kumimoji="1" lang="en-US" altLang="zh-CN" sz="2800" i="1" baseline="-25000" dirty="0" err="1" smtClean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800" i="1" dirty="0" err="1" smtClean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i="1" baseline="-25000" dirty="0" err="1" smtClean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r>
              <a:rPr kumimoji="1" lang="en-US" altLang="zh-CN" sz="2800" i="1" dirty="0"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800" i="1" dirty="0"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...,</a:t>
            </a:r>
            <a:r>
              <a:rPr kumimoji="1" lang="en-US" altLang="zh-CN" sz="2800" i="1" dirty="0"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kumimoji="1" lang="en-US" altLang="zh-CN" sz="2800" i="1" dirty="0" err="1" smtClean="0"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kumimoji="1" lang="en-US" altLang="zh-CN" sz="2800" i="1" baseline="-25000" dirty="0" err="1" smtClean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800" dirty="0" err="1" smtClean="0">
                <a:latin typeface="Times New Roman" panose="02020603050405020304" pitchFamily="18" charset="0"/>
                <a:ea typeface="楷体_GB2312" pitchFamily="49" charset="-122"/>
              </a:rPr>
              <a:t>∈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}</a:t>
            </a: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1811691" y="4759638"/>
            <a:ext cx="61926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任意向量空间可以看成是由其自身</a:t>
            </a:r>
            <a:endParaRPr lang="en-US" altLang="zh-CN" sz="2800" dirty="0" smtClean="0">
              <a:latin typeface="Cambria" panose="02040503050406030204" pitchFamily="18" charset="0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极大无关组生成</a:t>
            </a:r>
            <a:endParaRPr lang="en-US" altLang="zh-CN" sz="28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17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21088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1946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464" name="TextBox 14"/>
              <p:cNvSpPr txBox="1">
                <a:spLocks noChangeArrowheads="1"/>
              </p:cNvSpPr>
              <p:nvPr/>
            </p:nvSpPr>
            <p:spPr bwMode="auto">
              <a:xfrm>
                <a:off x="613247" y="1268762"/>
                <a:ext cx="748888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(4)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V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由向量组 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I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生成，即</a:t>
                </a:r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464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247" y="1268762"/>
                <a:ext cx="7488882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5116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076779" y="2287420"/>
            <a:ext cx="73072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= { </a:t>
            </a:r>
            <a:r>
              <a:rPr kumimoji="1" lang="en-US" altLang="zh-CN" sz="2800" i="1" dirty="0"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+ </a:t>
            </a:r>
            <a:r>
              <a:rPr kumimoji="1" lang="en-US" altLang="zh-CN" sz="2800" i="1" dirty="0"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+ …+ </a:t>
            </a:r>
            <a:r>
              <a:rPr kumimoji="1" lang="en-US" altLang="zh-CN" sz="2800" i="1" dirty="0" err="1" smtClean="0"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kumimoji="1" lang="en-US" altLang="zh-CN" sz="2800" i="1" baseline="-25000" dirty="0" err="1" smtClean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800" i="1" dirty="0" err="1" smtClean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i="1" baseline="-25000" dirty="0" err="1" smtClean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r>
              <a:rPr kumimoji="1" lang="en-US" altLang="zh-CN" sz="2800" i="1" dirty="0"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800" i="1" dirty="0"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...,</a:t>
            </a:r>
            <a:r>
              <a:rPr kumimoji="1" lang="en-US" altLang="zh-CN" sz="2800" i="1" dirty="0"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kumimoji="1" lang="en-US" altLang="zh-CN" sz="2800" i="1" dirty="0" err="1" smtClean="0"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kumimoji="1" lang="en-US" altLang="zh-CN" sz="2800" i="1" baseline="-25000" dirty="0" err="1" smtClean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800" dirty="0" err="1" smtClean="0">
                <a:latin typeface="Times New Roman" panose="02020603050405020304" pitchFamily="18" charset="0"/>
                <a:ea typeface="楷体_GB2312" pitchFamily="49" charset="-122"/>
              </a:rPr>
              <a:t>∈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/>
              <p:cNvSpPr txBox="1">
                <a:spLocks noChangeArrowheads="1"/>
              </p:cNvSpPr>
              <p:nvPr/>
            </p:nvSpPr>
            <p:spPr bwMode="auto">
              <a:xfrm>
                <a:off x="757263" y="3445806"/>
                <a:ext cx="745734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𝑉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)=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I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),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且</a:t>
                </a:r>
                <a:r>
                  <a:rPr lang="en-US" altLang="zh-CN" sz="2800" dirty="0" smtClean="0">
                    <a:solidFill>
                      <a:srgbClr val="143FDC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I</a:t>
                </a:r>
                <a:r>
                  <a:rPr lang="zh-CN" altLang="en-US" sz="2800" dirty="0" smtClean="0">
                    <a:solidFill>
                      <a:srgbClr val="143FDC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的极大无关组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</a:t>
                </a:r>
                <a:r>
                  <a:rPr lang="en-US" altLang="zh-CN" sz="2800" i="1" dirty="0" smtClean="0">
                    <a:solidFill>
                      <a:srgbClr val="143FDC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V</a:t>
                </a:r>
                <a:r>
                  <a:rPr lang="zh-CN" altLang="en-US" sz="2800" dirty="0" smtClean="0">
                    <a:solidFill>
                      <a:srgbClr val="143FDC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的一组基</a:t>
                </a:r>
                <a:endParaRPr lang="en-US" altLang="zh-CN" sz="2800" dirty="0">
                  <a:solidFill>
                    <a:srgbClr val="143FDC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263" y="3445806"/>
                <a:ext cx="7457348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5116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>
                <a:spLocks noChangeArrowheads="1"/>
              </p:cNvSpPr>
              <p:nvPr/>
            </p:nvSpPr>
            <p:spPr bwMode="auto">
              <a:xfrm>
                <a:off x="607851" y="5523779"/>
                <a:ext cx="554461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rgbClr val="0000FF"/>
                  </a:buCl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𝑉</m:t>
                      </m:r>
                      <m:r>
                        <a:rPr lang="zh-CN" altLang="en-US" sz="28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可由</m:t>
                      </m:r>
                      <m:r>
                        <m:rPr>
                          <m:sty m:val="p"/>
                        </m:rPr>
                        <a:rPr lang="en-US" altLang="zh-CN" sz="28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I</m:t>
                      </m:r>
                      <m:r>
                        <a:rPr lang="zh-CN" altLang="en-US" sz="28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线性表示</m:t>
                      </m:r>
                      <m:r>
                        <a:rPr lang="en-US" altLang="zh-CN" sz="28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8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𝑉</m:t>
                          </m:r>
                        </m:e>
                      </m:d>
                      <m:r>
                        <a:rPr lang="en-US" altLang="zh-CN" sz="28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≤</m:t>
                      </m:r>
                      <m:r>
                        <a:rPr lang="en-US" altLang="zh-CN" sz="28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r>
                        <a:rPr lang="en-US" altLang="zh-CN" sz="28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8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I</m:t>
                      </m:r>
                      <m:r>
                        <a:rPr lang="en-US" altLang="zh-CN" sz="28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7851" y="5523779"/>
                <a:ext cx="554461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>
                <a:spLocks noChangeArrowheads="1"/>
              </p:cNvSpPr>
              <p:nvPr/>
            </p:nvSpPr>
            <p:spPr bwMode="auto">
              <a:xfrm>
                <a:off x="653053" y="4869160"/>
                <a:ext cx="374388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rgbClr val="0000FF"/>
                  </a:buCl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800" b="0" i="0" dirty="0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I</m:t>
                      </m:r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⊆</m:t>
                      </m:r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𝑉</m:t>
                      </m:r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⇒</m:t>
                      </m:r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𝑟</m:t>
                      </m:r>
                      <m:d>
                        <m:d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dPr>
                        <m:e>
                          <m:r>
                            <a:rPr kumimoji="1" lang="en-US" altLang="zh-CN" sz="2800" i="1" dirty="0" smtClean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𝑉</m:t>
                          </m:r>
                        </m:e>
                      </m:d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≥</m:t>
                      </m:r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𝑟</m:t>
                      </m:r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zh-CN" sz="2800" b="0" i="0" dirty="0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I</m:t>
                      </m:r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)</m:t>
                      </m:r>
                    </m:oMath>
                  </m:oMathPara>
                </a14:m>
                <a:endPara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053" y="4869160"/>
                <a:ext cx="3743882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972447" y="4847701"/>
            <a:ext cx="981980" cy="1086667"/>
            <a:chOff x="6053850" y="4754732"/>
            <a:chExt cx="981980" cy="1086667"/>
          </a:xfrm>
        </p:grpSpPr>
        <p:sp>
          <p:nvSpPr>
            <p:cNvPr id="2" name="右大括号 1"/>
            <p:cNvSpPr/>
            <p:nvPr/>
          </p:nvSpPr>
          <p:spPr>
            <a:xfrm>
              <a:off x="6053850" y="4754732"/>
              <a:ext cx="360040" cy="1086667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右箭头 2"/>
            <p:cNvSpPr/>
            <p:nvPr/>
          </p:nvSpPr>
          <p:spPr>
            <a:xfrm>
              <a:off x="6243742" y="5154049"/>
              <a:ext cx="792088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4"/>
              <p:cNvSpPr txBox="1">
                <a:spLocks noChangeArrowheads="1"/>
              </p:cNvSpPr>
              <p:nvPr/>
            </p:nvSpPr>
            <p:spPr bwMode="auto">
              <a:xfrm>
                <a:off x="6938919" y="5087925"/>
                <a:ext cx="230425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𝑉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I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）</m:t>
                      </m:r>
                    </m:oMath>
                  </m:oMathPara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8919" y="5087925"/>
                <a:ext cx="230425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3719281" y="938265"/>
            <a:ext cx="285018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2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可能线性相关</a:t>
            </a:r>
            <a:endParaRPr lang="en-US" altLang="zh-CN" sz="22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422108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44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0" grpId="0"/>
      <p:bldP spid="21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1946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464" name="TextBox 14"/>
              <p:cNvSpPr txBox="1">
                <a:spLocks noChangeArrowheads="1"/>
              </p:cNvSpPr>
              <p:nvPr/>
            </p:nvSpPr>
            <p:spPr bwMode="auto">
              <a:xfrm>
                <a:off x="499984" y="1700808"/>
                <a:ext cx="8479954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例 </a:t>
                </a:r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（习题</a:t>
                </a:r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6-1:4</a:t>
                </a:r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1,1,−1,−1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4,5,−2,−7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2,3,0,−5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4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0,1,0,−1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6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464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984" y="1700808"/>
                <a:ext cx="8479954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503" t="-66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555002" y="2785025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求由所生成的向量空间的维数和它的一个基</a:t>
            </a:r>
            <a:endParaRPr lang="en-US" altLang="zh-CN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587450" y="3308245"/>
            <a:ext cx="7200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841968" y="3283833"/>
            <a:ext cx="7200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058525" y="3429000"/>
            <a:ext cx="1723549" cy="1413430"/>
            <a:chOff x="4259099" y="2780928"/>
            <a:chExt cx="1723549" cy="1413430"/>
          </a:xfrm>
        </p:grpSpPr>
        <p:sp>
          <p:nvSpPr>
            <p:cNvPr id="6" name="下箭头 5"/>
            <p:cNvSpPr/>
            <p:nvPr/>
          </p:nvSpPr>
          <p:spPr>
            <a:xfrm>
              <a:off x="4940535" y="2780928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259099" y="3732693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向量组的秩</a:t>
              </a:r>
              <a:endParaRPr lang="en-US" altLang="zh-CN" sz="2400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853888" y="438552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向量组的极大无关组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7063075" y="342196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725144"/>
            <a:ext cx="2267744" cy="187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73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椭圆 55"/>
          <p:cNvSpPr/>
          <p:nvPr/>
        </p:nvSpPr>
        <p:spPr>
          <a:xfrm>
            <a:off x="6021730" y="4783379"/>
            <a:ext cx="432048" cy="432048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850206" y="5141308"/>
            <a:ext cx="432048" cy="432048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5446983" y="4398217"/>
            <a:ext cx="432048" cy="432048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14"/>
              <p:cNvSpPr txBox="1">
                <a:spLocks noChangeArrowheads="1"/>
              </p:cNvSpPr>
              <p:nvPr/>
            </p:nvSpPr>
            <p:spPr bwMode="auto">
              <a:xfrm>
                <a:off x="4737008" y="4358113"/>
                <a:ext cx="4252806" cy="1566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4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</m:t>
                                      </m:r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−2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0 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7008" y="4358113"/>
                <a:ext cx="4252806" cy="15663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59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1946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725144"/>
            <a:ext cx="2267744" cy="187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4031480" y="1366561"/>
            <a:ext cx="1204650" cy="766808"/>
            <a:chOff x="4031480" y="1366561"/>
            <a:chExt cx="1204650" cy="766808"/>
          </a:xfrm>
        </p:grpSpPr>
        <p:sp>
          <p:nvSpPr>
            <p:cNvPr id="21" name="下箭头 20"/>
            <p:cNvSpPr/>
            <p:nvPr/>
          </p:nvSpPr>
          <p:spPr>
            <a:xfrm rot="16200000">
              <a:off x="4545116" y="1273578"/>
              <a:ext cx="84667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4031480" y="1366561"/>
                  <a:ext cx="1193113" cy="3077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80" y="1366561"/>
                  <a:ext cx="1193113" cy="30777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4043017" y="1825592"/>
                  <a:ext cx="119311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017" y="1825592"/>
                  <a:ext cx="1193113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/>
          <p:cNvGrpSpPr/>
          <p:nvPr/>
        </p:nvGrpSpPr>
        <p:grpSpPr>
          <a:xfrm>
            <a:off x="3958581" y="3111578"/>
            <a:ext cx="1204650" cy="766807"/>
            <a:chOff x="4031480" y="1366561"/>
            <a:chExt cx="1204650" cy="766807"/>
          </a:xfrm>
        </p:grpSpPr>
        <p:sp>
          <p:nvSpPr>
            <p:cNvPr id="32" name="下箭头 31"/>
            <p:cNvSpPr/>
            <p:nvPr/>
          </p:nvSpPr>
          <p:spPr>
            <a:xfrm rot="16200000">
              <a:off x="4545116" y="1273578"/>
              <a:ext cx="84667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4031480" y="1366561"/>
                  <a:ext cx="1193113" cy="3077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80" y="1366561"/>
                  <a:ext cx="1193113" cy="30777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4043017" y="1825592"/>
                  <a:ext cx="1193113" cy="3077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+3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017" y="1825592"/>
                  <a:ext cx="1193113" cy="30777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/>
          <p:cNvGrpSpPr/>
          <p:nvPr/>
        </p:nvGrpSpPr>
        <p:grpSpPr>
          <a:xfrm>
            <a:off x="4085625" y="4776872"/>
            <a:ext cx="1193113" cy="438554"/>
            <a:chOff x="4031480" y="1366561"/>
            <a:chExt cx="1193113" cy="438554"/>
          </a:xfrm>
        </p:grpSpPr>
        <p:sp>
          <p:nvSpPr>
            <p:cNvPr id="37" name="下箭头 36"/>
            <p:cNvSpPr/>
            <p:nvPr/>
          </p:nvSpPr>
          <p:spPr>
            <a:xfrm rot="16200000">
              <a:off x="4545116" y="1273578"/>
              <a:ext cx="84667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4031480" y="1366561"/>
                  <a:ext cx="1193113" cy="3077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80" y="1366561"/>
                  <a:ext cx="1193113" cy="30777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1" name="直接连接符 40"/>
          <p:cNvCxnSpPr/>
          <p:nvPr/>
        </p:nvCxnSpPr>
        <p:spPr>
          <a:xfrm flipV="1">
            <a:off x="5446983" y="4826138"/>
            <a:ext cx="540155" cy="15036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5999184" y="5215427"/>
            <a:ext cx="1468991" cy="944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5987138" y="4882237"/>
            <a:ext cx="5364" cy="3600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489732" y="5198957"/>
            <a:ext cx="5364" cy="3600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7452320" y="5558997"/>
            <a:ext cx="851491" cy="1435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499461" y="3509818"/>
            <a:ext cx="236705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520246" y="3847644"/>
            <a:ext cx="236705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5400000">
            <a:off x="1283285" y="1766734"/>
            <a:ext cx="1483375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 rot="5400000">
            <a:off x="2954948" y="1766734"/>
            <a:ext cx="1483375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 rot="5400000">
            <a:off x="378606" y="1766734"/>
            <a:ext cx="1483374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14"/>
              <p:cNvSpPr txBox="1">
                <a:spLocks noChangeArrowheads="1"/>
              </p:cNvSpPr>
              <p:nvPr/>
            </p:nvSpPr>
            <p:spPr bwMode="auto">
              <a:xfrm>
                <a:off x="-100416" y="1166371"/>
                <a:ext cx="4252806" cy="1566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4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−2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</m:t>
                                      </m:r>
                                      <m:r>
                                        <a:rPr lang="en-US" altLang="zh-CN" sz="2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</m:t>
                                      </m:r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−1  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−7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−5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00416" y="1166371"/>
                <a:ext cx="4252806" cy="156639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14"/>
              <p:cNvSpPr txBox="1">
                <a:spLocks noChangeArrowheads="1"/>
              </p:cNvSpPr>
              <p:nvPr/>
            </p:nvSpPr>
            <p:spPr bwMode="auto">
              <a:xfrm>
                <a:off x="5029063" y="1119918"/>
                <a:ext cx="3623098" cy="1566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4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2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</m:t>
                                      </m:r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0 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−3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−3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063" y="1119918"/>
                <a:ext cx="3623098" cy="156639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5437448" y="1959186"/>
            <a:ext cx="268063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437448" y="1566727"/>
            <a:ext cx="268063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437447" y="2354220"/>
            <a:ext cx="2759370" cy="342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14"/>
              <p:cNvSpPr txBox="1">
                <a:spLocks noChangeArrowheads="1"/>
              </p:cNvSpPr>
              <p:nvPr/>
            </p:nvSpPr>
            <p:spPr bwMode="auto">
              <a:xfrm>
                <a:off x="4761800" y="2631850"/>
                <a:ext cx="4252806" cy="1566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4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</m:t>
                                      </m:r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−2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0 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8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1800" y="2631850"/>
                <a:ext cx="4252806" cy="156639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056309" y="2110172"/>
                <a:ext cx="119311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309" y="2110172"/>
                <a:ext cx="1193113" cy="307777"/>
              </a:xfrm>
              <a:prstGeom prst="rect">
                <a:avLst/>
              </a:prstGeom>
              <a:blipFill rotWithShape="0">
                <a:blip r:embed="rId12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>
            <a:off x="5423013" y="3445643"/>
            <a:ext cx="288079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423012" y="3840677"/>
            <a:ext cx="2880799" cy="342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2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1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1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65" grpId="0"/>
      <p:bldP spid="53" grpId="0" animBg="1"/>
      <p:bldP spid="54" grpId="0" animBg="1"/>
      <p:bldP spid="59" grpId="0" animBg="1"/>
      <p:bldP spid="60" grpId="0" animBg="1"/>
      <p:bldP spid="61" grpId="0" animBg="1"/>
      <p:bldP spid="39" grpId="0"/>
      <p:bldP spid="46" grpId="0"/>
      <p:bldP spid="40" grpId="0" animBg="1"/>
      <p:bldP spid="52" grpId="0" animBg="1"/>
      <p:bldP spid="47" grpId="0" animBg="1"/>
      <p:bldP spid="48" grpId="0"/>
      <p:bldP spid="49" grpId="0"/>
      <p:bldP spid="55" grpId="0" animBg="1"/>
      <p:bldP spid="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1946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464" name="TextBox 14"/>
              <p:cNvSpPr txBox="1">
                <a:spLocks noChangeArrowheads="1"/>
              </p:cNvSpPr>
              <p:nvPr/>
            </p:nvSpPr>
            <p:spPr bwMode="auto">
              <a:xfrm>
                <a:off x="499984" y="1700808"/>
                <a:ext cx="8479954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例 </a:t>
                </a:r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（习题</a:t>
                </a:r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7-1:4</a:t>
                </a:r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1,1,−1,−1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4,5,−2,−7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2,3,0,−5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4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0,1,0,−1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6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464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984" y="1700808"/>
                <a:ext cx="8479954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503" t="-66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555002" y="2785025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求由所生成的向量空间的维数和它的一个基</a:t>
            </a:r>
            <a:endParaRPr lang="en-US" altLang="zh-CN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587450" y="3308245"/>
            <a:ext cx="7200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841968" y="3283833"/>
            <a:ext cx="7200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058525" y="3429000"/>
            <a:ext cx="1723549" cy="1413430"/>
            <a:chOff x="4259099" y="2780928"/>
            <a:chExt cx="1723549" cy="1413430"/>
          </a:xfrm>
        </p:grpSpPr>
        <p:sp>
          <p:nvSpPr>
            <p:cNvPr id="6" name="下箭头 5"/>
            <p:cNvSpPr/>
            <p:nvPr/>
          </p:nvSpPr>
          <p:spPr>
            <a:xfrm>
              <a:off x="4940535" y="2780928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259099" y="3732693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向量组的秩</a:t>
              </a:r>
              <a:endParaRPr lang="en-US" altLang="zh-CN" sz="2400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853888" y="438552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向量组的极大无关组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7063075" y="342196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10" descr="C:\Documents and Settings\bdong\Local Settings\Temporary Internet Files\Content.IE5\KE7VZXOH\MC900445732[1].wmf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725144"/>
            <a:ext cx="2267744" cy="187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/>
          <p:cNvSpPr/>
          <p:nvPr/>
        </p:nvSpPr>
        <p:spPr>
          <a:xfrm>
            <a:off x="4138614" y="5049907"/>
            <a:ext cx="1617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维数</a:t>
            </a:r>
            <a:r>
              <a:rPr lang="en-US" altLang="zh-CN" sz="2400" dirty="0">
                <a:latin typeface="Cambria" panose="02040503050406030204" pitchFamily="18" charset="0"/>
                <a:ea typeface="华文楷体" panose="02010600040101010101" pitchFamily="2" charset="-122"/>
              </a:rPr>
              <a:t>=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秩</a:t>
            </a:r>
            <a:r>
              <a:rPr lang="en-US" altLang="zh-CN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=3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393132" y="5045748"/>
                <a:ext cx="14148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32" y="5045748"/>
                <a:ext cx="1414875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1946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464" name="TextBox 14"/>
              <p:cNvSpPr txBox="1">
                <a:spLocks noChangeArrowheads="1"/>
              </p:cNvSpPr>
              <p:nvPr/>
            </p:nvSpPr>
            <p:spPr bwMode="auto">
              <a:xfrm>
                <a:off x="430887" y="908821"/>
                <a:ext cx="8479954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练习 </a:t>
                </a:r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（习题</a:t>
                </a:r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6-1:7</a:t>
                </a:r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1,1, 1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0,1,1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1,0,2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所生成的向量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空间为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𝐑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464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887" y="908821"/>
                <a:ext cx="8479954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575" t="-6369" b="-165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008647" y="2271466"/>
                <a:ext cx="71292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={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∈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=1,2,3}</m:t>
                    </m:r>
                  </m:oMath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47" y="2271466"/>
                <a:ext cx="7129259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709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10" descr="C:\Documents and Settings\bdong\Local Settings\Temporary Internet Files\Content.IE5\KE7VZXOH\MC900445732[1].wmf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725144"/>
            <a:ext cx="2267744" cy="187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72833" y="3209493"/>
                <a:ext cx="20127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显然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⊆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𝐑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3" y="3209493"/>
                <a:ext cx="2012795" cy="523220"/>
              </a:xfrm>
              <a:prstGeom prst="rect">
                <a:avLst/>
              </a:prstGeom>
              <a:blipFill>
                <a:blip r:embed="rId7"/>
                <a:stretch>
                  <a:fillRect l="-6061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016849" y="3964184"/>
                <a:ext cx="29942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𝑉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=3=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49" y="3964184"/>
                <a:ext cx="2994218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673033" y="2852936"/>
                <a:ext cx="6289992" cy="1228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令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</m:t>
                      </m:r>
                    </m:oMath>
                  </m:oMathPara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33" y="2852936"/>
                <a:ext cx="6289992" cy="12289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529017" y="4657607"/>
                <a:ext cx="55476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线性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无关，也是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𝐑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一组基</a:t>
                </a:r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017" y="4657607"/>
                <a:ext cx="5547673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1628" r="-98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857633" y="5369205"/>
                <a:ext cx="52907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𝐑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可由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线性表示</a:t>
                </a:r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633" y="5369205"/>
                <a:ext cx="5290744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2791" r="-1152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8217649" y="3209493"/>
            <a:ext cx="745376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983048" y="6042949"/>
                <a:ext cx="27492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𝑉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𝑉</m:t>
                      </m:r>
                    </m:oMath>
                  </m:oMathPara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48" y="6042949"/>
                <a:ext cx="2749279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2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5" grpId="0"/>
      <p:bldP spid="26" grpId="0"/>
      <p:bldP spid="27" grpId="0"/>
      <p:bldP spid="28" grpId="0"/>
      <p:bldP spid="3" grpId="0" animBg="1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980728"/>
            <a:ext cx="9144000" cy="2304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459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1946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2016223" y="1475042"/>
            <a:ext cx="18727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重要结论：</a:t>
            </a:r>
            <a:endParaRPr lang="en-US" altLang="zh-CN" sz="28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17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05" y="1196752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4"/>
              <p:cNvSpPr txBox="1">
                <a:spLocks noChangeArrowheads="1"/>
              </p:cNvSpPr>
              <p:nvPr/>
            </p:nvSpPr>
            <p:spPr bwMode="auto">
              <a:xfrm>
                <a:off x="1778905" y="1957861"/>
                <a:ext cx="7377072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两个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向量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若</m:t>
                    </m:r>
                  </m:oMath>
                </a14:m>
                <a:r>
                  <a:rPr lang="zh-CN" altLang="en-US" sz="2800" b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⊆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𝑑𝑖𝑚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𝑑𝑖𝑚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(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8905" y="1957861"/>
                <a:ext cx="7377072" cy="954107"/>
              </a:xfrm>
              <a:prstGeom prst="rect">
                <a:avLst/>
              </a:prstGeom>
              <a:blipFill>
                <a:blip r:embed="rId4"/>
                <a:stretch>
                  <a:fillRect t="-6369" b="-165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4"/>
              <p:cNvSpPr txBox="1">
                <a:spLocks noChangeArrowheads="1"/>
              </p:cNvSpPr>
              <p:nvPr/>
            </p:nvSpPr>
            <p:spPr bwMode="auto">
              <a:xfrm>
                <a:off x="778441" y="3534674"/>
                <a:ext cx="209466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往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证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⊆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441" y="3534674"/>
                <a:ext cx="2094668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6122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/>
              <p:cNvSpPr txBox="1">
                <a:spLocks noChangeArrowheads="1"/>
              </p:cNvSpPr>
              <p:nvPr/>
            </p:nvSpPr>
            <p:spPr bwMode="auto">
              <a:xfrm>
                <a:off x="2698703" y="3532337"/>
                <a:ext cx="374659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即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∀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∈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∈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8703" y="3532337"/>
                <a:ext cx="374659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/>
              <p:cNvSpPr txBox="1">
                <a:spLocks noChangeArrowheads="1"/>
              </p:cNvSpPr>
              <p:nvPr/>
            </p:nvSpPr>
            <p:spPr bwMode="auto">
              <a:xfrm>
                <a:off x="395536" y="4465930"/>
                <a:ext cx="374441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设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⋯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基</m:t>
                    </m:r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,</a:t>
                </a:r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4465930"/>
                <a:ext cx="3744416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2941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4"/>
              <p:cNvSpPr txBox="1">
                <a:spLocks noChangeArrowheads="1"/>
              </p:cNvSpPr>
              <p:nvPr/>
            </p:nvSpPr>
            <p:spPr bwMode="auto">
              <a:xfrm>
                <a:off x="3707904" y="4474754"/>
                <a:ext cx="4549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则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⊆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⊆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7904" y="4474754"/>
                <a:ext cx="454951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4"/>
              <p:cNvSpPr txBox="1">
                <a:spLocks noChangeArrowheads="1"/>
              </p:cNvSpPr>
              <p:nvPr/>
            </p:nvSpPr>
            <p:spPr bwMode="auto">
              <a:xfrm>
                <a:off x="257324" y="5148603"/>
                <a:ext cx="439357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且</m:t>
                      </m:r>
                      <m:func>
                        <m:func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</m:oMath>
                  </m:oMathPara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324" y="5148603"/>
                <a:ext cx="439357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4"/>
              <p:cNvSpPr txBox="1">
                <a:spLocks noChangeArrowheads="1"/>
              </p:cNvSpPr>
              <p:nvPr/>
            </p:nvSpPr>
            <p:spPr bwMode="auto">
              <a:xfrm>
                <a:off x="4478338" y="5146868"/>
                <a:ext cx="475211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因此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⋯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</m:sSub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也是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基</m:t>
                      </m:r>
                    </m:oMath>
                  </m:oMathPara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8338" y="5146868"/>
                <a:ext cx="4752115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4"/>
              <p:cNvSpPr txBox="1">
                <a:spLocks noChangeArrowheads="1"/>
              </p:cNvSpPr>
              <p:nvPr/>
            </p:nvSpPr>
            <p:spPr bwMode="auto">
              <a:xfrm>
                <a:off x="467544" y="5902905"/>
                <a:ext cx="554461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∀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∈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可由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⋯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线性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表示</a:t>
                </a:r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5902905"/>
                <a:ext cx="5544616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14"/>
              <p:cNvSpPr txBox="1">
                <a:spLocks noChangeArrowheads="1"/>
              </p:cNvSpPr>
              <p:nvPr/>
            </p:nvSpPr>
            <p:spPr bwMode="auto">
              <a:xfrm>
                <a:off x="5364088" y="5902905"/>
                <a:ext cx="169391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∈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5902905"/>
                <a:ext cx="1693917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2750146" y="5668354"/>
            <a:ext cx="1728192" cy="400110"/>
            <a:chOff x="2750146" y="5668354"/>
            <a:chExt cx="1728192" cy="40011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2750146" y="5670088"/>
              <a:ext cx="172819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14"/>
            <p:cNvSpPr txBox="1">
              <a:spLocks noChangeArrowheads="1"/>
            </p:cNvSpPr>
            <p:nvPr/>
          </p:nvSpPr>
          <p:spPr bwMode="auto">
            <a:xfrm>
              <a:off x="3018580" y="5668354"/>
              <a:ext cx="1191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i="0" dirty="0" smtClean="0">
                  <a:solidFill>
                    <a:srgbClr val="FF0000"/>
                  </a:solidFill>
                  <a:latin typeface="+mj-lt"/>
                  <a:ea typeface="华文楷体" panose="02010600040101010101" pitchFamily="2" charset="-122"/>
                </a:rPr>
                <a:t>个数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=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秩</a:t>
              </a:r>
              <a:endParaRPr lang="en-US" altLang="zh-CN" sz="20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9592" y="4969756"/>
            <a:ext cx="3080712" cy="400110"/>
            <a:chOff x="2750146" y="5668354"/>
            <a:chExt cx="1728192" cy="40011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2750146" y="5670088"/>
              <a:ext cx="172819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14"/>
            <p:cNvSpPr txBox="1">
              <a:spLocks noChangeArrowheads="1"/>
            </p:cNvSpPr>
            <p:nvPr/>
          </p:nvSpPr>
          <p:spPr bwMode="auto">
            <a:xfrm>
              <a:off x="3018580" y="5668354"/>
              <a:ext cx="1191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FF0000"/>
                  </a:solidFill>
                  <a:latin typeface="+mj-lt"/>
                  <a:ea typeface="华文楷体" panose="02010600040101010101" pitchFamily="2" charset="-122"/>
                </a:rPr>
                <a:t>线性无关</a:t>
              </a:r>
              <a:endParaRPr lang="en-US" altLang="zh-CN" sz="20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581908" y="4963476"/>
            <a:ext cx="3446476" cy="400110"/>
            <a:chOff x="2750146" y="5668354"/>
            <a:chExt cx="1728192" cy="400110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2750146" y="5670088"/>
              <a:ext cx="172819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4"/>
            <p:cNvSpPr txBox="1">
              <a:spLocks noChangeArrowheads="1"/>
            </p:cNvSpPr>
            <p:nvPr/>
          </p:nvSpPr>
          <p:spPr bwMode="auto">
            <a:xfrm>
              <a:off x="3018580" y="5668354"/>
              <a:ext cx="1191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FF0000"/>
                  </a:solidFill>
                  <a:latin typeface="+mj-lt"/>
                  <a:ea typeface="华文楷体" panose="02010600040101010101" pitchFamily="2" charset="-122"/>
                </a:rPr>
                <a:t>是子向量组</a:t>
              </a:r>
              <a:endParaRPr lang="en-US" altLang="zh-CN" sz="20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517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81528" y="1386324"/>
            <a:ext cx="7025679" cy="746532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71511" y="2913845"/>
            <a:ext cx="7847409" cy="2656383"/>
            <a:chOff x="971511" y="2913845"/>
            <a:chExt cx="7847409" cy="2656383"/>
          </a:xfrm>
        </p:grpSpPr>
        <p:sp>
          <p:nvSpPr>
            <p:cNvPr id="4" name="圆角矩形 3"/>
            <p:cNvSpPr/>
            <p:nvPr/>
          </p:nvSpPr>
          <p:spPr>
            <a:xfrm>
              <a:off x="971511" y="3429000"/>
              <a:ext cx="7847409" cy="21412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终止 8"/>
            <p:cNvSpPr/>
            <p:nvPr/>
          </p:nvSpPr>
          <p:spPr bwMode="auto">
            <a:xfrm>
              <a:off x="1253389" y="2913845"/>
              <a:ext cx="1928812" cy="62645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定理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6-1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483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2048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000161" y="1484784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如何建立框架？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如何构建一个基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929276" y="3798066"/>
                <a:ext cx="6272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维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向量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空间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中</m:t>
                    </m:r>
                    <m:r>
                      <a:rPr lang="zh-CN" alt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任意</m:t>
                    </m:r>
                  </m:oMath>
                </a14:m>
                <a:endParaRPr lang="zh-CN" altLang="en-US" sz="28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276" y="3798066"/>
                <a:ext cx="627203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44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247388" y="4279987"/>
                <a:ext cx="71540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线性无关的向量组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都可</m:t>
                    </m:r>
                    <m:r>
                      <a:rPr lang="zh-CN" altLang="en-US" sz="2800" i="1" dirty="0" smtClean="0">
                        <a:solidFill>
                          <a:srgbClr val="143FDC"/>
                        </a:solidFill>
                        <a:latin typeface="Cambria Math" panose="02040503050406030204" pitchFamily="18" charset="0"/>
                        <a:ea typeface="+mn-ea"/>
                      </a:rPr>
                      <m:t>扩充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88" y="4279987"/>
                <a:ext cx="715401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790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1247388" y="475874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一组基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11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948418" y="2156831"/>
            <a:ext cx="6863942" cy="404989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71438" y="1046163"/>
            <a:ext cx="0" cy="0"/>
          </a:xfrm>
          <a:prstGeom prst="line">
            <a:avLst/>
          </a:prstGeom>
          <a:ln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1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948418" y="844658"/>
                <a:ext cx="67312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>
                    <a:latin typeface="+mn-ea"/>
                    <a:ea typeface="+mn-ea"/>
                  </a:rPr>
                  <a:t>由条件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𝑉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可得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+mn-ea"/>
                      </a:rPr>
                      <m:t>存在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zh-CN" sz="2800" i="1" dirty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+mn-ea"/>
                      </a:rPr>
                      <m:t>𝑣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使得</m:t>
                    </m:r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18" y="844658"/>
                <a:ext cx="673126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02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187624" y="2373728"/>
                <a:ext cx="56929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+mn-ea"/>
                  </a:rPr>
                  <a:t>否则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en-US" altLang="zh-CN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+mn-ea"/>
                      </a:rPr>
                      <m:t>∀</m:t>
                    </m:r>
                    <m:r>
                      <a:rPr lang="en-US" altLang="zh-CN" sz="2800" b="1" i="1" dirty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+mn-ea"/>
                      </a:rPr>
                      <m:t>𝒗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 ,</m:t>
                    </m:r>
                    <m:r>
                      <a:rPr lang="en-US" altLang="zh-CN" sz="2800" b="1" i="1" dirty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+mn-ea"/>
                      </a:rPr>
                      <m:t>𝒗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⋯,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相关</m:t>
                    </m:r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373728"/>
                <a:ext cx="5692905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248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圆角矩形 16"/>
          <p:cNvSpPr/>
          <p:nvPr/>
        </p:nvSpPr>
        <p:spPr>
          <a:xfrm rot="5400000">
            <a:off x="4360699" y="1936961"/>
            <a:ext cx="623223" cy="14967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071993" y="2996853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i="0" dirty="0" smtClean="0">
                <a:solidFill>
                  <a:srgbClr val="FF0000"/>
                </a:solidFill>
                <a:latin typeface="+mj-lt"/>
                <a:ea typeface="+mn-ea"/>
              </a:rPr>
              <a:t>线性无关</a:t>
            </a:r>
            <a:endParaRPr lang="zh-CN" altLang="en-US" sz="2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3635896" y="3140968"/>
            <a:ext cx="504056" cy="76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835696" y="3929165"/>
                <a:ext cx="5415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 dirty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b="1" i="1" dirty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+mn-ea"/>
                      </a:rPr>
                      <m:t>𝒗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可由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⋯,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表示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29165"/>
                <a:ext cx="5415265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2941" r="-1914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4406900" y="4350144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i="0" dirty="0" smtClean="0">
                <a:solidFill>
                  <a:srgbClr val="FF0000"/>
                </a:solidFill>
                <a:latin typeface="+mj-lt"/>
                <a:ea typeface="+mn-ea"/>
              </a:rPr>
              <a:t>线性无关</a:t>
            </a:r>
            <a:endParaRPr lang="zh-CN" altLang="en-US" sz="2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3679378" y="4514284"/>
            <a:ext cx="504056" cy="76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437251" y="5296632"/>
                <a:ext cx="35475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⋯,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一组基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251" y="5296632"/>
                <a:ext cx="3547510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2791" r="-257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786744" y="5709956"/>
                <a:ext cx="27500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0" dirty="0" smtClean="0">
                    <a:ea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矛盾</m:t>
                    </m:r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744" y="5709956"/>
                <a:ext cx="2750048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4435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3"/>
          <p:cNvSpPr>
            <a:spLocks noChangeArrowheads="1"/>
          </p:cNvSpPr>
          <p:nvPr/>
        </p:nvSpPr>
        <p:spPr bwMode="auto">
          <a:xfrm>
            <a:off x="6156176" y="1306027"/>
            <a:ext cx="620712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4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411760" y="1373914"/>
                <a:ext cx="34839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𝒗</m:t>
                      </m:r>
                      <m:r>
                        <a:rPr lang="en-US" altLang="zh-CN" sz="28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n-ea"/>
                        </a:rPr>
                        <m:t>线性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+mn-ea"/>
                        </a:rPr>
                        <m:t>无关</m:t>
                      </m:r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373914"/>
                <a:ext cx="3483902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5" grpId="0"/>
      <p:bldP spid="16" grpId="0"/>
      <p:bldP spid="17" grpId="0" animBg="1"/>
      <p:bldP spid="19" grpId="0"/>
      <p:bldP spid="20" grpId="0" animBg="1"/>
      <p:bldP spid="21" grpId="0"/>
      <p:bldP spid="22" grpId="0"/>
      <p:bldP spid="23" grpId="0" animBg="1"/>
      <p:bldP spid="24" grpId="0"/>
      <p:bldP spid="26" grpId="0"/>
      <p:bldP spid="28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-71438" y="1046163"/>
            <a:ext cx="0" cy="0"/>
          </a:xfrm>
          <a:prstGeom prst="line">
            <a:avLst/>
          </a:prstGeom>
          <a:ln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1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948418" y="844658"/>
                <a:ext cx="67312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>
                    <a:latin typeface="+mn-ea"/>
                    <a:ea typeface="+mn-ea"/>
                  </a:rPr>
                  <a:t>由条件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𝑉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可得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存在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zh-CN" sz="2800" b="1" i="1" dirty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+mn-ea"/>
                      </a:rPr>
                      <m:t>𝒗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使得</m:t>
                    </m:r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18" y="844658"/>
                <a:ext cx="6731266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902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347344" y="2291751"/>
                <a:ext cx="61191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+mn-ea"/>
                    <a:ea typeface="+mn-ea"/>
                  </a:rPr>
                  <a:t>得</a:t>
                </a:r>
                <a14:m>
                  <m:oMath xmlns:m="http://schemas.openxmlformats.org/officeDocument/2006/math">
                    <m:r>
                      <a:rPr lang="zh-CN" altLang="en-US" sz="2800" b="0" i="1" dirty="0">
                        <a:latin typeface="Cambria Math" panose="02040503050406030204" pitchFamily="18" charset="0"/>
                        <a:ea typeface="+mn-ea"/>
                      </a:rPr>
                      <m:t>到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+1 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个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向量</m:t>
                    </m:r>
                    <m:r>
                      <a:rPr lang="en-US" altLang="zh-CN" sz="2800" b="1" i="1" dirty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+mn-ea"/>
                      </a:rPr>
                      <m:t>𝒗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⋯,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无关</m:t>
                    </m:r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344" y="2291751"/>
                <a:ext cx="6119111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92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921246" y="3059337"/>
                <a:ext cx="76539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smtClean="0">
                        <a:latin typeface="Cambria Math" panose="02040503050406030204" pitchFamily="18" charset="0"/>
                        <a:ea typeface="+mn-ea"/>
                      </a:rPr>
                      <m:t>case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 1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）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+mn-ea"/>
                      </a:rPr>
                      <m:t>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+1=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结束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en-US" altLang="zh-CN" sz="2800" b="1" i="1" dirty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是一组基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46" y="3059337"/>
                <a:ext cx="7653955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2791" r="-71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890202" y="3916374"/>
                <a:ext cx="8038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smtClean="0">
                        <a:latin typeface="Cambria Math" panose="02040503050406030204" pitchFamily="18" charset="0"/>
                        <a:ea typeface="+mn-ea"/>
                      </a:rPr>
                      <m:t>case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 2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）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+mn-ea"/>
                      </a:rPr>
                      <m:t>否则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，继续构造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+2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个线性无关向量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2" y="3916374"/>
                <a:ext cx="8038547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1628" r="-30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1347344" y="508518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继续下去直到得到一组基</a:t>
            </a:r>
            <a:endParaRPr lang="zh-CN" altLang="en-US" sz="2800" dirty="0">
              <a:latin typeface="+mn-ea"/>
              <a:ea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6" y="198884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44" y="4461764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411760" y="1373914"/>
                <a:ext cx="34839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𝒗</m:t>
                      </m:r>
                      <m:r>
                        <a:rPr lang="en-US" altLang="zh-CN" sz="28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n-ea"/>
                        </a:rPr>
                        <m:t>线性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+mn-ea"/>
                        </a:rPr>
                        <m:t>无关</m:t>
                      </m:r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373914"/>
                <a:ext cx="3483902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23"/>
          <p:cNvSpPr>
            <a:spLocks noChangeArrowheads="1"/>
          </p:cNvSpPr>
          <p:nvPr/>
        </p:nvSpPr>
        <p:spPr bwMode="auto">
          <a:xfrm>
            <a:off x="6011624" y="1295735"/>
            <a:ext cx="620712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4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97159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18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>
                <a:spLocks noChangeArrowheads="1"/>
              </p:cNvSpPr>
              <p:nvPr/>
            </p:nvSpPr>
            <p:spPr bwMode="auto">
              <a:xfrm>
                <a:off x="899592" y="908720"/>
                <a:ext cx="4608512" cy="652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buClr>
                    <a:srgbClr val="0000FF"/>
                  </a:buClr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称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0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为三维立体空间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908720"/>
                <a:ext cx="4608512" cy="652486"/>
              </a:xfrm>
              <a:prstGeom prst="rect">
                <a:avLst/>
              </a:prstGeom>
              <a:blipFill rotWithShape="0">
                <a:blip r:embed="rId3"/>
                <a:stretch>
                  <a:fillRect l="-2778" b="-18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99592" y="1574393"/>
            <a:ext cx="5472608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可以看成是所有三元向量的集合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971600" y="2226693"/>
            <a:ext cx="460851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该向量集合满足什么条件</a:t>
            </a: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?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>
                <a:spLocks noChangeArrowheads="1"/>
              </p:cNvSpPr>
              <p:nvPr/>
            </p:nvSpPr>
            <p:spPr bwMode="auto">
              <a:xfrm>
                <a:off x="2123728" y="3007041"/>
                <a:ext cx="5194675" cy="652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buClr>
                    <a:srgbClr val="0000FF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0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𝐑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+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𝐑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．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8" y="3007041"/>
                <a:ext cx="5194675" cy="652486"/>
              </a:xfrm>
              <a:prstGeom prst="rect">
                <a:avLst/>
              </a:prstGeom>
              <a:blipFill rotWithShape="0">
                <a:blip r:embed="rId4"/>
                <a:stretch>
                  <a:fillRect l="-1993" b="-18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>
                <a:spLocks noChangeArrowheads="1"/>
              </p:cNvSpPr>
              <p:nvPr/>
            </p:nvSpPr>
            <p:spPr bwMode="auto">
              <a:xfrm>
                <a:off x="2126490" y="3563826"/>
                <a:ext cx="6200025" cy="652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buClr>
                    <a:srgbClr val="0000FF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𝐑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 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k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∈ </a:t>
                </a:r>
                <a:r>
                  <a:rPr lang="en-US" altLang="zh-CN" sz="2800" b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R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，则 </a:t>
                </a:r>
                <a:r>
                  <a:rPr lang="en-US" altLang="zh-CN" sz="2800" i="1" dirty="0" err="1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k</a:t>
                </a:r>
                <a:r>
                  <a:rPr lang="en-US" altLang="zh-CN" sz="2800" i="1" dirty="0" err="1" smtClean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𝐑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．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6490" y="3563826"/>
                <a:ext cx="6200025" cy="652486"/>
              </a:xfrm>
              <a:prstGeom prst="rect">
                <a:avLst/>
              </a:prstGeom>
              <a:blipFill rotWithShape="0">
                <a:blip r:embed="rId5"/>
                <a:stretch>
                  <a:fillRect l="-1770" b="-18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>
                <a:spLocks noChangeArrowheads="1"/>
              </p:cNvSpPr>
              <p:nvPr/>
            </p:nvSpPr>
            <p:spPr bwMode="auto">
              <a:xfrm>
                <a:off x="871548" y="4603194"/>
                <a:ext cx="5244571" cy="652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buClr>
                    <a:srgbClr val="0000FF"/>
                  </a:buCl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二维平面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也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满足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这样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性质</m:t>
                      </m:r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548" y="4603194"/>
                <a:ext cx="5244571" cy="6524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>
                <a:spLocks noChangeArrowheads="1"/>
              </p:cNvSpPr>
              <p:nvPr/>
            </p:nvSpPr>
            <p:spPr bwMode="auto">
              <a:xfrm>
                <a:off x="1187624" y="5545277"/>
                <a:ext cx="5244571" cy="652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buClr>
                    <a:srgbClr val="0000FF"/>
                  </a:buClr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那么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𝐑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p>
                    </m:sSup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呢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？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——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称为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维空间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5545277"/>
                <a:ext cx="5244571" cy="652486"/>
              </a:xfrm>
              <a:prstGeom prst="rect">
                <a:avLst/>
              </a:prstGeom>
              <a:blipFill rotWithShape="0">
                <a:blip r:embed="rId7"/>
                <a:stretch>
                  <a:fillRect b="-18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734" y="5085184"/>
            <a:ext cx="2525266" cy="16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5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-71438" y="1046163"/>
            <a:ext cx="0" cy="0"/>
          </a:xfrm>
          <a:prstGeom prst="line">
            <a:avLst/>
          </a:prstGeom>
          <a:ln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1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948418" y="84465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0" dirty="0" smtClean="0">
                <a:solidFill>
                  <a:srgbClr val="FF0000"/>
                </a:solidFill>
                <a:latin typeface="+mj-lt"/>
                <a:ea typeface="+mn-ea"/>
              </a:rPr>
              <a:t>例</a:t>
            </a:r>
            <a:r>
              <a:rPr lang="zh-CN" altLang="en-US" sz="2800" dirty="0" smtClean="0">
                <a:latin typeface="+mn-ea"/>
                <a:ea typeface="+mn-ea"/>
              </a:rPr>
              <a:t>：</a:t>
            </a:r>
            <a:endParaRPr lang="zh-CN" altLang="en-US" sz="28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658543" y="846211"/>
                <a:ext cx="5255413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1,2,3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0,1,3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n-ea"/>
                        </a:rPr>
                        <m:t>∈</m:t>
                      </m:r>
                      <m:sSup>
                        <m:sSup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  <a:ea typeface="+mn-ea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543" y="846211"/>
                <a:ext cx="5255413" cy="5329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658543" y="1645399"/>
                <a:ext cx="2517036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𝐑</m:t>
                              </m:r>
                            </m:e>
                            <m:sup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=3&gt;2</m:t>
                      </m:r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543" y="1645399"/>
                <a:ext cx="2517036" cy="5786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682207" y="2419886"/>
                <a:ext cx="26383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  <a:ea typeface="+mn-ea"/>
                        </a:rPr>
                        <m:t>取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+mn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0,0,3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207" y="2419886"/>
                <a:ext cx="263835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796796" y="3234251"/>
                <a:ext cx="42696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>
                    <a:latin typeface="+mn-ea"/>
                    <a:ea typeface="+mn-ea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=[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]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非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奇异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796" y="3234251"/>
                <a:ext cx="4269630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3000" t="-12941" r="-1714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979120"/>
            <a:ext cx="2267744" cy="187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118796" y="2879987"/>
                <a:ext cx="2578462" cy="1231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+mn-ea"/>
                        </a:rPr>
                        <m:t>𝑉</m:t>
                      </m:r>
                      <m:r>
                        <a:rPr lang="en-US" altLang="zh-CN" sz="2800" b="0" i="1" dirty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796" y="2879987"/>
                <a:ext cx="2578462" cy="12317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059832" y="4625722"/>
                <a:ext cx="49916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无关，且个数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>=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秩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625722"/>
                <a:ext cx="4991623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2791" r="-122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018540" y="5445244"/>
                <a:ext cx="2395656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800" b="1" i="0" dirty="0" smtClean="0">
                            <a:latin typeface="Cambria Math" panose="02040503050406030204" pitchFamily="18" charset="0"/>
                            <a:ea typeface="+mn-ea"/>
                          </a:rPr>
                          <m:t>𝐑</m:t>
                        </m:r>
                      </m:e>
                      <m:sup>
                        <m:r>
                          <a:rPr lang="en-US" altLang="zh-CN" sz="2800" b="1" i="0" dirty="0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p>
                    </m:sSup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一组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基</m:t>
                    </m:r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40" y="5445244"/>
                <a:ext cx="2395656" cy="532966"/>
              </a:xfrm>
              <a:prstGeom prst="rect">
                <a:avLst/>
              </a:prstGeom>
              <a:blipFill rotWithShape="0">
                <a:blip r:embed="rId9"/>
                <a:stretch>
                  <a:fillRect l="-5089" t="-9091" b="-30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03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1" grpId="0"/>
      <p:bldP spid="18" grpId="0"/>
      <p:bldP spid="26" grpId="0"/>
      <p:bldP spid="17" grpId="0"/>
      <p:bldP spid="19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7704" y="2708920"/>
            <a:ext cx="55707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800" b="1" dirty="0" smtClean="0">
                <a:latin typeface="+mn-ea"/>
                <a:ea typeface="+mn-ea"/>
              </a:rPr>
              <a:t>三   向量</a:t>
            </a:r>
            <a:r>
              <a:rPr lang="zh-CN" altLang="en-US" sz="4800" b="1" dirty="0">
                <a:latin typeface="+mn-ea"/>
                <a:ea typeface="+mn-ea"/>
              </a:rPr>
              <a:t>在基下坐标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87624" y="476672"/>
            <a:ext cx="4680520" cy="523220"/>
          </a:xfrm>
          <a:prstGeom prst="rect">
            <a:avLst/>
          </a:prstGeom>
          <a:blipFill rotWithShape="0">
            <a:blip r:embed="rId2"/>
            <a:stretch>
              <a:fillRect l="-2734" t="-11628" b="-3139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3" name="TextBox 4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87804" y="1168167"/>
            <a:ext cx="6264515" cy="523220"/>
          </a:xfrm>
          <a:prstGeom prst="rect">
            <a:avLst/>
          </a:prstGeom>
          <a:blipFill rotWithShape="0">
            <a:blip r:embed="rId3"/>
            <a:stretch>
              <a:fillRect t="-12941" r="-7595" b="-3294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9465" name="TextBox 4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87624" y="1878546"/>
            <a:ext cx="2736304" cy="523220"/>
          </a:xfrm>
          <a:prstGeom prst="rect">
            <a:avLst/>
          </a:prstGeom>
          <a:blipFill rotWithShape="0">
            <a:blip r:embed="rId4"/>
            <a:stretch>
              <a:fillRect l="-4677" t="-11628" b="-3139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文本框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87624" y="2588925"/>
            <a:ext cx="3607526" cy="430887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3" name="文本框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83033" y="3399810"/>
            <a:ext cx="4807791" cy="1570302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椭圆 6"/>
          <p:cNvSpPr/>
          <p:nvPr/>
        </p:nvSpPr>
        <p:spPr>
          <a:xfrm>
            <a:off x="1835150" y="4573588"/>
            <a:ext cx="433388" cy="431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774950" y="4568825"/>
            <a:ext cx="431800" cy="4333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640138" y="4568825"/>
            <a:ext cx="431800" cy="4333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42988" y="5349875"/>
            <a:ext cx="5473700" cy="523875"/>
            <a:chOff x="1042988" y="5349875"/>
            <a:chExt cx="5473700" cy="523875"/>
          </a:xfrm>
        </p:grpSpPr>
        <p:sp>
          <p:nvSpPr>
            <p:cNvPr id="28" name="TextBox 40"/>
            <p:cNvSpPr txBox="1">
              <a:spLocks noChangeArrowheads="1"/>
            </p:cNvSpPr>
            <p:nvPr/>
          </p:nvSpPr>
          <p:spPr bwMode="auto">
            <a:xfrm>
              <a:off x="1042988" y="5349875"/>
              <a:ext cx="54737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rPr>
                <a:t>线性表示的系数                      </a:t>
              </a:r>
              <a:r>
                <a: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坐标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779912" y="5589240"/>
              <a:ext cx="1296987" cy="0"/>
            </a:xfrm>
            <a:prstGeom prst="straightConnector1">
              <a:avLst/>
            </a:prstGeom>
            <a:ln w="57150" cmpd="dbl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28588"/>
            <a:ext cx="1914525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3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25611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05" name="组合 6"/>
          <p:cNvGrpSpPr>
            <a:grpSpLocks/>
          </p:cNvGrpSpPr>
          <p:nvPr/>
        </p:nvGrpSpPr>
        <p:grpSpPr bwMode="auto">
          <a:xfrm>
            <a:off x="1001198" y="2132856"/>
            <a:ext cx="7762875" cy="2770931"/>
            <a:chOff x="928662" y="1464078"/>
            <a:chExt cx="7763966" cy="2750740"/>
          </a:xfrm>
        </p:grpSpPr>
        <p:sp>
          <p:nvSpPr>
            <p:cNvPr id="8" name="圆角矩形 7"/>
            <p:cNvSpPr/>
            <p:nvPr/>
          </p:nvSpPr>
          <p:spPr>
            <a:xfrm>
              <a:off x="928662" y="1785106"/>
              <a:ext cx="7763966" cy="242971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chemeClr val="tx1"/>
                  </a:solidFill>
                </a:rPr>
                <a:t>  向量空间的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任意一组基</a:t>
              </a:r>
              <a:r>
                <a:rPr lang="zh-CN" altLang="en-US" sz="2800" dirty="0">
                  <a:solidFill>
                    <a:schemeClr val="tx1"/>
                  </a:solidFill>
                </a:rPr>
                <a:t>线性表示空间中向量                                   </a:t>
              </a:r>
              <a:endParaRPr lang="en-US" altLang="zh-CN" sz="2800" dirty="0">
                <a:solidFill>
                  <a:schemeClr val="tx1"/>
                </a:solidFill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tx1"/>
                  </a:solidFill>
                </a:rPr>
                <a:t>                                 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流程图: 终止 8"/>
            <p:cNvSpPr/>
            <p:nvPr/>
          </p:nvSpPr>
          <p:spPr>
            <a:xfrm>
              <a:off x="1691259" y="1464078"/>
              <a:ext cx="1928825" cy="64294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问题：</a:t>
              </a:r>
            </a:p>
          </p:txBody>
        </p:sp>
      </p:grpSp>
      <p:sp>
        <p:nvSpPr>
          <p:cNvPr id="2" name="右箭头 1"/>
          <p:cNvSpPr/>
          <p:nvPr/>
        </p:nvSpPr>
        <p:spPr bwMode="auto">
          <a:xfrm>
            <a:off x="1549400" y="3861690"/>
            <a:ext cx="2017713" cy="2232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67113" y="3565441"/>
            <a:ext cx="485261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得到对应的向量的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一组坐标</a:t>
            </a:r>
            <a:r>
              <a:rPr lang="zh-CN" altLang="en-US" sz="2800" dirty="0">
                <a:latin typeface="+mn-lt"/>
                <a:ea typeface="+mn-ea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125130" y="3350271"/>
            <a:ext cx="1511634" cy="587275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87" name="TextBox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229580" y="1626144"/>
            <a:ext cx="4248472" cy="523220"/>
          </a:xfrm>
          <a:prstGeom prst="rect">
            <a:avLst/>
          </a:prstGeom>
          <a:blipFill rotWithShape="0">
            <a:blip r:embed="rId3"/>
            <a:stretch>
              <a:fillRect t="-16279" b="-3139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8" name="TextBox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61528" y="2290644"/>
            <a:ext cx="2592288" cy="5232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9" name="TextBox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057672" y="2715234"/>
            <a:ext cx="5112568" cy="5232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546706" y="3383262"/>
            <a:ext cx="3598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称为</a:t>
            </a:r>
            <a:r>
              <a:rPr lang="en-US" altLang="zh-CN" sz="2800" i="1" dirty="0">
                <a:latin typeface="Cambria" panose="02040503050406030204" pitchFamily="18" charset="0"/>
                <a:ea typeface="华文楷体" panose="02010600040101010101" pitchFamily="2" charset="-122"/>
              </a:rPr>
              <a:t>b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在这个</a:t>
            </a:r>
            <a:r>
              <a:rPr lang="zh-CN" alt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基下坐标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38188" y="1117601"/>
            <a:ext cx="8025885" cy="4100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>
                <a:latin typeface="+mn-ea"/>
              </a:rPr>
              <a:t>坐标向量</a:t>
            </a:r>
            <a:endParaRPr lang="zh-CN" altLang="en-US" dirty="0">
              <a:latin typeface="+mn-ea"/>
            </a:endParaRPr>
          </a:p>
        </p:txBody>
      </p:sp>
      <p:sp>
        <p:nvSpPr>
          <p:cNvPr id="47" name="流程图: 终止 46"/>
          <p:cNvSpPr/>
          <p:nvPr/>
        </p:nvSpPr>
        <p:spPr bwMode="auto">
          <a:xfrm>
            <a:off x="1115616" y="836712"/>
            <a:ext cx="1928554" cy="62645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定义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6-4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7660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27661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箭头连接符 5"/>
          <p:cNvCxnSpPr>
            <a:stCxn id="2" idx="2"/>
          </p:cNvCxnSpPr>
          <p:nvPr/>
        </p:nvCxnSpPr>
        <p:spPr>
          <a:xfrm>
            <a:off x="3880947" y="3937546"/>
            <a:ext cx="36271" cy="211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887657" y="5659112"/>
            <a:ext cx="504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</a:rPr>
              <a:t>？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97832" y="2149364"/>
            <a:ext cx="15782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831138" y="576632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唯一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的线性表示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25169" y="2211245"/>
            <a:ext cx="1389806" cy="35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019508" y="4286822"/>
                <a:ext cx="758494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称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在该组基下的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坐标向量</a:t>
                </a:r>
              </a:p>
              <a:p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08" y="4286822"/>
                <a:ext cx="7584940" cy="954107"/>
              </a:xfrm>
              <a:prstGeom prst="rect">
                <a:avLst/>
              </a:prstGeom>
              <a:blipFill rotWithShape="0">
                <a:blip r:embed="rId7"/>
                <a:stretch>
                  <a:fillRect t="-6369" r="-1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138246" y="297375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255027" y="3379733"/>
                <a:ext cx="3520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唯一确定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27" y="3379733"/>
                <a:ext cx="3520100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1628" r="-86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 animBg="1"/>
      <p:bldP spid="8" grpId="0"/>
      <p:bldP spid="8" grpId="1"/>
      <p:bldP spid="25" grpId="0"/>
      <p:bldP spid="25" grpId="1"/>
      <p:bldP spid="22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057672" y="2715234"/>
            <a:ext cx="5112568" cy="5232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上下箭头 4"/>
          <p:cNvSpPr/>
          <p:nvPr/>
        </p:nvSpPr>
        <p:spPr bwMode="auto">
          <a:xfrm>
            <a:off x="4254503" y="3357563"/>
            <a:ext cx="360363" cy="647700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文本框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35054" y="4123602"/>
            <a:ext cx="1197764" cy="430887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03350" y="1306513"/>
            <a:ext cx="23399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+mn-ea"/>
                <a:ea typeface="+mn-ea"/>
              </a:rPr>
              <a:t>求解基下坐标</a:t>
            </a:r>
          </a:p>
        </p:txBody>
      </p:sp>
      <p:sp>
        <p:nvSpPr>
          <p:cNvPr id="9" name="矩形 8"/>
          <p:cNvSpPr/>
          <p:nvPr/>
        </p:nvSpPr>
        <p:spPr>
          <a:xfrm>
            <a:off x="5070475" y="1306513"/>
            <a:ext cx="269875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+mn-ea"/>
                <a:ea typeface="+mn-ea"/>
              </a:rPr>
              <a:t>求解线性方程组</a:t>
            </a:r>
          </a:p>
        </p:txBody>
      </p:sp>
      <p:cxnSp>
        <p:nvCxnSpPr>
          <p:cNvPr id="11" name="直接箭头连接符 10"/>
          <p:cNvCxnSpPr>
            <a:stCxn id="8" idx="3"/>
            <a:endCxn id="9" idx="1"/>
          </p:cNvCxnSpPr>
          <p:nvPr/>
        </p:nvCxnSpPr>
        <p:spPr>
          <a:xfrm>
            <a:off x="3743325" y="1568450"/>
            <a:ext cx="1327150" cy="0"/>
          </a:xfrm>
          <a:prstGeom prst="straightConnector1">
            <a:avLst/>
          </a:prstGeom>
          <a:ln w="57150" cmpd="dbl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80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28681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716016" y="3427674"/>
                <a:ext cx="29325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3427674"/>
                <a:ext cx="2932598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28765" y="3591526"/>
                <a:ext cx="3342069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5" y="3591526"/>
                <a:ext cx="3342069" cy="15874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734" y="5013176"/>
            <a:ext cx="2525266" cy="1686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3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979120"/>
            <a:ext cx="2267744" cy="187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上凸带形 6"/>
          <p:cNvSpPr/>
          <p:nvPr/>
        </p:nvSpPr>
        <p:spPr bwMode="auto">
          <a:xfrm>
            <a:off x="611188" y="785812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i="0" dirty="0" smtClean="0">
                <a:solidFill>
                  <a:srgbClr val="FFFF00"/>
                </a:solidFill>
                <a:latin typeface="+mj-lt"/>
              </a:rPr>
              <a:t>例</a:t>
            </a:r>
            <a:r>
              <a:rPr lang="en-US" altLang="zh-CN" sz="2800" b="1" i="0" dirty="0" smtClean="0">
                <a:solidFill>
                  <a:srgbClr val="FFFF00"/>
                </a:solidFill>
                <a:latin typeface="+mj-lt"/>
              </a:rPr>
              <a:t>6-6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grpSp>
        <p:nvGrpSpPr>
          <p:cNvPr id="29702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2970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475656" y="1593558"/>
                <a:ext cx="6708631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 panose="02040503050406030204" pitchFamily="18" charset="0"/>
                          <a:ea typeface="+mn-ea"/>
                        </a:rPr>
                        <m:t>求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  <a:ea typeface="+mn-ea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p>
                      </m:sSup>
                      <m:r>
                        <a:rPr lang="zh-CN" altLang="en-US" sz="2800" b="1" i="1">
                          <a:latin typeface="Cambria Math" panose="02040503050406030204" pitchFamily="18" charset="0"/>
                          <a:ea typeface="+mn-ea"/>
                        </a:rPr>
                        <m:t>中</m:t>
                      </m:r>
                      <m:r>
                        <a:rPr lang="zh-CN" altLang="en-US" sz="2800" b="1" i="1" smtClean="0">
                          <a:latin typeface="Cambria Math" panose="02040503050406030204" pitchFamily="18" charset="0"/>
                          <a:ea typeface="+mn-ea"/>
                        </a:rPr>
                        <m:t>向量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1,0,6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+mn-ea"/>
                        </a:rPr>
                        <m:t>在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+mn-ea"/>
                        </a:rPr>
                        <m:t>基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1,0,2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593558"/>
                <a:ext cx="6708631" cy="4677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267744" y="2141057"/>
                <a:ext cx="5721438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0,1,−1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1,1,3</m:t>
                            </m:r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下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的坐标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141057"/>
                <a:ext cx="5721438" cy="438582"/>
              </a:xfrm>
              <a:prstGeom prst="rect">
                <a:avLst/>
              </a:prstGeom>
              <a:blipFill rotWithShape="0">
                <a:blip r:embed="rId5"/>
                <a:stretch>
                  <a:fillRect t="-22222" r="-266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059832" y="3356992"/>
                <a:ext cx="34753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800" b="1" dirty="0" smtClean="0">
                    <a:ea typeface="+mn-ea"/>
                  </a:rPr>
                  <a:t>解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  <a:ea typeface="+mn-ea"/>
                      </a:rPr>
                      <m:t>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+mn-ea"/>
                      </a:rPr>
                      <m:t>=[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+mn-ea"/>
                      </a:rPr>
                      <m:t>]</m:t>
                    </m:r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56992"/>
                <a:ext cx="3475310" cy="430887"/>
              </a:xfrm>
              <a:prstGeom prst="rect">
                <a:avLst/>
              </a:prstGeom>
              <a:blipFill rotWithShape="0">
                <a:blip r:embed="rId6"/>
                <a:stretch>
                  <a:fillRect l="-6316" t="-2571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735777" y="4055348"/>
                <a:ext cx="37322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800" b="1" dirty="0" smtClean="0">
                    <a:ea typeface="+mn-ea"/>
                  </a:rPr>
                  <a:t>求解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  <m:r>
                      <a:rPr lang="zh-CN" altLang="en-US" sz="2800" b="1" i="1" dirty="0" smtClean="0">
                        <a:latin typeface="Cambria Math" panose="02040503050406030204" pitchFamily="18" charset="0"/>
                        <a:ea typeface="+mn-ea"/>
                      </a:rPr>
                      <m:t>方程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  <a:ea typeface="+mn-ea"/>
                      </a:rPr>
                      <m:t>组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</m:oMath>
                </a14:m>
                <a:endParaRPr lang="zh-CN" altLang="en-US" sz="28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77" y="4055348"/>
                <a:ext cx="3732240" cy="430887"/>
              </a:xfrm>
              <a:prstGeom prst="rect">
                <a:avLst/>
              </a:prstGeom>
              <a:blipFill rotWithShape="0">
                <a:blip r:embed="rId7"/>
                <a:stretch>
                  <a:fillRect l="-5882" t="-25352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55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3175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84225" y="1350993"/>
                <a:ext cx="3800143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[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5" y="1350993"/>
                <a:ext cx="3800143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724128" y="1375363"/>
                <a:ext cx="251626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1375363"/>
                <a:ext cx="2516265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4420107" y="1613423"/>
            <a:ext cx="1193113" cy="380940"/>
            <a:chOff x="1802892" y="3761435"/>
            <a:chExt cx="2119047" cy="500493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1802892" y="3761435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892" y="3761435"/>
                  <a:ext cx="2119047" cy="40436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907704" y="2773454"/>
                <a:ext cx="2248564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773454"/>
                <a:ext cx="2248564" cy="11394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/>
          <p:cNvGrpSpPr/>
          <p:nvPr/>
        </p:nvGrpSpPr>
        <p:grpSpPr>
          <a:xfrm>
            <a:off x="507784" y="2924944"/>
            <a:ext cx="1193113" cy="380940"/>
            <a:chOff x="1802892" y="3761435"/>
            <a:chExt cx="2119047" cy="500493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1802892" y="3761435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892" y="3761435"/>
                  <a:ext cx="2119047" cy="40436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62925" y="3309692"/>
                <a:ext cx="1193113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/2</m:t>
                      </m:r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5" y="3309692"/>
                <a:ext cx="1193113" cy="307776"/>
              </a:xfrm>
              <a:prstGeom prst="rect">
                <a:avLst/>
              </a:prstGeom>
              <a:blipFill rotWithShape="0">
                <a:blip r:embed="rId8"/>
                <a:stretch>
                  <a:fillRect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117302" y="3489051"/>
                <a:ext cx="902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1    2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302" y="3489051"/>
                <a:ext cx="90210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757608" y="2777262"/>
                <a:ext cx="2516266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608" y="2777262"/>
                <a:ext cx="2516266" cy="11394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/>
          <p:cNvGrpSpPr/>
          <p:nvPr/>
        </p:nvGrpSpPr>
        <p:grpSpPr>
          <a:xfrm>
            <a:off x="4357688" y="2928752"/>
            <a:ext cx="1193113" cy="380940"/>
            <a:chOff x="1802892" y="3761435"/>
            <a:chExt cx="2119047" cy="500493"/>
          </a:xfrm>
        </p:grpSpPr>
        <p:cxnSp>
          <p:nvCxnSpPr>
            <p:cNvPr id="33" name="直接连接符 32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1802892" y="3761435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892" y="3761435"/>
                  <a:ext cx="2119047" cy="40436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357687" y="3309692"/>
                <a:ext cx="1193113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687" y="3309692"/>
                <a:ext cx="1193113" cy="307776"/>
              </a:xfrm>
              <a:prstGeom prst="rect">
                <a:avLst/>
              </a:prstGeom>
              <a:blipFill rotWithShape="0">
                <a:blip r:embed="rId12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195736" y="4706418"/>
                <a:ext cx="56368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800" dirty="0" smtClean="0">
                    <a:ea typeface="+mn-ea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在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基下坐标向量为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−1,−2,2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endParaRPr lang="zh-CN" altLang="en-US" sz="28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706418"/>
                <a:ext cx="5636864" cy="430887"/>
              </a:xfrm>
              <a:prstGeom prst="rect">
                <a:avLst/>
              </a:prstGeom>
              <a:blipFill rotWithShape="0">
                <a:blip r:embed="rId13"/>
                <a:stretch>
                  <a:fillRect l="-3784" t="-25352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5894498" y="2171050"/>
            <a:ext cx="21755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085179" y="3579357"/>
            <a:ext cx="1838749" cy="380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911412" y="2806115"/>
            <a:ext cx="2158610" cy="380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06025" y="3195283"/>
            <a:ext cx="2158610" cy="380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 rot="5400000">
            <a:off x="7363451" y="3162684"/>
            <a:ext cx="1068321" cy="432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2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7" grpId="0"/>
      <p:bldP spid="31" grpId="0"/>
      <p:bldP spid="3" grpId="0" animBg="1"/>
      <p:bldP spid="24" grpId="0"/>
      <p:bldP spid="35" grpId="0"/>
      <p:bldP spid="38" grpId="0"/>
      <p:bldP spid="36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0" y="1628800"/>
            <a:ext cx="9144000" cy="3052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　</a:t>
            </a:r>
          </a:p>
        </p:txBody>
      </p:sp>
      <p:pic>
        <p:nvPicPr>
          <p:cNvPr id="12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48" y="2117675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1403648" y="2420888"/>
            <a:ext cx="743902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注意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zh-CN" altLang="en-US" sz="2800" dirty="0">
                <a:latin typeface="+mn-ea"/>
                <a:ea typeface="+mn-ea"/>
              </a:rPr>
              <a:t>由于系数阵的列向量是空间的基，</a:t>
            </a:r>
            <a:r>
              <a:rPr lang="zh-CN" altLang="en-US" sz="2800" dirty="0" smtClean="0">
                <a:latin typeface="+mn-ea"/>
                <a:ea typeface="+mn-ea"/>
              </a:rPr>
              <a:t>坐标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hlinkClick r:id="rId3" action="ppaction://hlinksldjump"/>
              </p:cNvPr>
              <p:cNvSpPr txBox="1"/>
              <p:nvPr/>
            </p:nvSpPr>
            <p:spPr>
              <a:xfrm>
                <a:off x="1331640" y="3766658"/>
                <a:ext cx="74324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 smtClean="0">
                    <a:latin typeface="+mn-ea"/>
                    <a:ea typeface="+mn-ea"/>
                  </a:rPr>
                  <a:t>构造</a:t>
                </a:r>
                <a:r>
                  <a:rPr lang="zh-CN" altLang="en-US" sz="2800" dirty="0">
                    <a:latin typeface="+mn-ea"/>
                    <a:ea typeface="+mn-ea"/>
                  </a:rPr>
                  <a:t>的系数阵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rgbClr val="00B050"/>
                    </a:solidFill>
                    <a:latin typeface="+mn-ea"/>
                    <a:ea typeface="+mn-ea"/>
                  </a:rPr>
                  <a:t>未必</a:t>
                </a:r>
                <a:r>
                  <a:rPr lang="zh-CN" altLang="en-US" sz="2800" dirty="0">
                    <a:latin typeface="+mn-ea"/>
                    <a:ea typeface="+mn-ea"/>
                  </a:rPr>
                  <a:t>总是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方阵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，但一定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列满秩</a:t>
                </a:r>
                <a:endParaRPr lang="zh-CN" altLang="en-US" sz="28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>
                <a:hlinkClick r:id="rId4" action="ppaction://hlinksldjump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766658"/>
                <a:ext cx="7432433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639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755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3175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1403647" y="2893571"/>
            <a:ext cx="743902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存在且唯一</a:t>
            </a:r>
            <a:r>
              <a:rPr lang="zh-CN" altLang="en-US" sz="2800" dirty="0">
                <a:latin typeface="+mn-ea"/>
                <a:ea typeface="+mn-ea"/>
              </a:rPr>
              <a:t>的，即方程组的解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存在且唯一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1946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464" name="TextBox 14"/>
              <p:cNvSpPr txBox="1">
                <a:spLocks noChangeArrowheads="1"/>
              </p:cNvSpPr>
              <p:nvPr/>
            </p:nvSpPr>
            <p:spPr bwMode="auto">
              <a:xfrm>
                <a:off x="499984" y="1700808"/>
                <a:ext cx="8479954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例 </a:t>
                </a:r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（习题</a:t>
                </a:r>
                <a:r>
                  <a:rPr lang="en-US" altLang="zh-CN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6-1:4</a:t>
                </a:r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1,1,−1,−1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4,5,−2,−7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2,3,0,−5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4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0,1,0,−1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6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464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984" y="1700808"/>
                <a:ext cx="8479954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503" t="-66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555002" y="2785025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求由所生成的向量空间的维数和它的一个基</a:t>
            </a:r>
            <a:endParaRPr lang="en-US" altLang="zh-CN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587450" y="3308245"/>
            <a:ext cx="7200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841968" y="3283833"/>
            <a:ext cx="7200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058525" y="3429000"/>
            <a:ext cx="1723549" cy="1413430"/>
            <a:chOff x="4259099" y="2780928"/>
            <a:chExt cx="1723549" cy="1413430"/>
          </a:xfrm>
        </p:grpSpPr>
        <p:sp>
          <p:nvSpPr>
            <p:cNvPr id="6" name="下箭头 5"/>
            <p:cNvSpPr/>
            <p:nvPr/>
          </p:nvSpPr>
          <p:spPr>
            <a:xfrm>
              <a:off x="4940535" y="2780928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259099" y="3732693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向量组的秩</a:t>
              </a:r>
              <a:endParaRPr lang="en-US" altLang="zh-CN" sz="2400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853888" y="438552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向量组的极大无关组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7063075" y="342196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10" descr="C:\Documents and Settings\bdong\Local Settings\Temporary Internet Files\Content.IE5\KE7VZXOH\MC900445732[1].wmf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725144"/>
            <a:ext cx="2267744" cy="187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/>
          <p:cNvSpPr/>
          <p:nvPr/>
        </p:nvSpPr>
        <p:spPr>
          <a:xfrm>
            <a:off x="4138614" y="5049907"/>
            <a:ext cx="1617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维数</a:t>
            </a:r>
            <a:r>
              <a:rPr lang="en-US" altLang="zh-CN" sz="2400" dirty="0">
                <a:latin typeface="Cambria" panose="02040503050406030204" pitchFamily="18" charset="0"/>
                <a:ea typeface="华文楷体" panose="02010600040101010101" pitchFamily="2" charset="-122"/>
              </a:rPr>
              <a:t>=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秩</a:t>
            </a:r>
            <a:r>
              <a:rPr lang="en-US" altLang="zh-CN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=3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393132" y="5045748"/>
                <a:ext cx="14148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32" y="5045748"/>
                <a:ext cx="1414875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137660" y="5914949"/>
                <a:ext cx="5021631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求向量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1,2,−1,−2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在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基下坐标</a:t>
                </a:r>
                <a:endParaRPr lang="en-US" altLang="zh-CN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60" y="5914949"/>
                <a:ext cx="5021631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944" t="-9211" r="-97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77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054414" y="981145"/>
            <a:ext cx="6272101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还有什么其他的向量集合可以满足这种运算的封闭性？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>
                <a:spLocks noChangeArrowheads="1"/>
              </p:cNvSpPr>
              <p:nvPr/>
            </p:nvSpPr>
            <p:spPr bwMode="auto">
              <a:xfrm>
                <a:off x="2698891" y="2548703"/>
                <a:ext cx="5194675" cy="608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buClr>
                    <a:srgbClr val="0000FF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0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𝐑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+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𝐑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．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8891" y="2548703"/>
                <a:ext cx="5194675" cy="608243"/>
              </a:xfrm>
              <a:prstGeom prst="rect">
                <a:avLst/>
              </a:prstGeom>
              <a:blipFill>
                <a:blip r:embed="rId4"/>
                <a:stretch>
                  <a:fillRect l="-2113" b="-27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>
                <a:spLocks noChangeArrowheads="1"/>
              </p:cNvSpPr>
              <p:nvPr/>
            </p:nvSpPr>
            <p:spPr bwMode="auto">
              <a:xfrm>
                <a:off x="2701653" y="3105488"/>
                <a:ext cx="6200025" cy="608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buClr>
                    <a:srgbClr val="0000FF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𝐑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 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k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∈ </a:t>
                </a:r>
                <a:r>
                  <a:rPr lang="en-US" altLang="zh-CN" sz="2800" b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R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，则 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k 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𝐑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．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1653" y="3105488"/>
                <a:ext cx="6200025" cy="608243"/>
              </a:xfrm>
              <a:prstGeom prst="rect">
                <a:avLst/>
              </a:prstGeom>
              <a:blipFill>
                <a:blip r:embed="rId5"/>
                <a:stretch>
                  <a:fillRect l="-1672" b="-27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734" y="5085184"/>
            <a:ext cx="2525266" cy="168687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75764" y="3869169"/>
            <a:ext cx="3831136" cy="2988831"/>
            <a:chOff x="575764" y="3869169"/>
            <a:chExt cx="3831136" cy="2988831"/>
          </a:xfrm>
        </p:grpSpPr>
        <p:grpSp>
          <p:nvGrpSpPr>
            <p:cNvPr id="5" name="组合 4"/>
            <p:cNvGrpSpPr/>
            <p:nvPr/>
          </p:nvGrpSpPr>
          <p:grpSpPr>
            <a:xfrm>
              <a:off x="575764" y="3869169"/>
              <a:ext cx="3831136" cy="2988831"/>
              <a:chOff x="995708" y="3850417"/>
              <a:chExt cx="3831136" cy="2988831"/>
            </a:xfrm>
          </p:grpSpPr>
          <p:cxnSp>
            <p:nvCxnSpPr>
              <p:cNvPr id="36" name="直接连接符 35"/>
              <p:cNvCxnSpPr/>
              <p:nvPr/>
            </p:nvCxnSpPr>
            <p:spPr>
              <a:xfrm flipH="1">
                <a:off x="995708" y="4201719"/>
                <a:ext cx="3106662" cy="2637529"/>
              </a:xfrm>
              <a:prstGeom prst="line">
                <a:avLst/>
              </a:prstGeom>
              <a:ln w="3810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组合 3"/>
              <p:cNvGrpSpPr/>
              <p:nvPr/>
            </p:nvGrpSpPr>
            <p:grpSpPr>
              <a:xfrm>
                <a:off x="1447460" y="3850417"/>
                <a:ext cx="3379384" cy="2782495"/>
                <a:chOff x="1447460" y="3850417"/>
                <a:chExt cx="3379384" cy="2782495"/>
              </a:xfrm>
            </p:grpSpPr>
            <p:cxnSp>
              <p:nvCxnSpPr>
                <p:cNvPr id="26" name="直接连接符 25"/>
                <p:cNvCxnSpPr/>
                <p:nvPr/>
              </p:nvCxnSpPr>
              <p:spPr>
                <a:xfrm>
                  <a:off x="1865512" y="5748712"/>
                  <a:ext cx="2961332" cy="34745"/>
                </a:xfrm>
                <a:prstGeom prst="line">
                  <a:avLst/>
                </a:prstGeom>
                <a:ln w="1270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文本框 26"/>
                    <p:cNvSpPr txBox="1"/>
                    <p:nvPr/>
                  </p:nvSpPr>
                  <p:spPr>
                    <a:xfrm>
                      <a:off x="4093655" y="5335818"/>
                      <a:ext cx="24634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oMath>
                        </m:oMathPara>
                      </a14:m>
                      <a:endParaRPr lang="zh-CN" altLang="en-US" sz="2400" dirty="0">
                        <a:latin typeface="Cambria Math" panose="02040503050406030204" pitchFamily="18" charset="0"/>
                        <a:ea typeface="+mn-ea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文本框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3655" y="5335818"/>
                      <a:ext cx="246349" cy="369332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7500" r="-12500" b="-16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1934994" y="4951547"/>
                      <a:ext cx="1748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𝑙</m:t>
                            </m:r>
                          </m:oMath>
                        </m:oMathPara>
                      </a14:m>
                      <a:endParaRPr lang="zh-CN" altLang="en-US" sz="2400" dirty="0">
                        <a:latin typeface="Cambria Math" panose="02040503050406030204" pitchFamily="18" charset="0"/>
                        <a:ea typeface="+mn-ea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34994" y="4951547"/>
                      <a:ext cx="17485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42857" r="-42857"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文本框 32"/>
                    <p:cNvSpPr txBox="1"/>
                    <p:nvPr/>
                  </p:nvSpPr>
                  <p:spPr>
                    <a:xfrm>
                      <a:off x="2466983" y="4049719"/>
                      <a:ext cx="2441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zh-CN" altLang="en-US" sz="2400" dirty="0">
                        <a:latin typeface="Cambria Math" panose="02040503050406030204" pitchFamily="18" charset="0"/>
                        <a:ea typeface="+mn-ea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文本框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6983" y="4049719"/>
                      <a:ext cx="244105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30000" r="-30000" b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" name="组合 2"/>
                <p:cNvGrpSpPr/>
                <p:nvPr/>
              </p:nvGrpSpPr>
              <p:grpSpPr>
                <a:xfrm>
                  <a:off x="1447460" y="3850417"/>
                  <a:ext cx="1907730" cy="2782495"/>
                  <a:chOff x="1008086" y="3850417"/>
                  <a:chExt cx="1907730" cy="2782495"/>
                </a:xfrm>
              </p:grpSpPr>
              <p:cxnSp>
                <p:nvCxnSpPr>
                  <p:cNvPr id="30" name="直接箭头连接符 29"/>
                  <p:cNvCxnSpPr/>
                  <p:nvPr/>
                </p:nvCxnSpPr>
                <p:spPr>
                  <a:xfrm flipH="1" flipV="1">
                    <a:off x="1830893" y="3850417"/>
                    <a:ext cx="36298" cy="2395506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Freeform 44"/>
                  <p:cNvSpPr>
                    <a:spLocks/>
                  </p:cNvSpPr>
                  <p:nvPr/>
                </p:nvSpPr>
                <p:spPr bwMode="auto">
                  <a:xfrm>
                    <a:off x="1829524" y="4846885"/>
                    <a:ext cx="1086292" cy="929562"/>
                  </a:xfrm>
                  <a:custGeom>
                    <a:avLst/>
                    <a:gdLst>
                      <a:gd name="T0" fmla="*/ 0 w 1629"/>
                      <a:gd name="T1" fmla="*/ 500 h 500"/>
                      <a:gd name="T2" fmla="*/ 1629 w 1629"/>
                      <a:gd name="T3" fmla="*/ 0 h 5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629" h="500">
                        <a:moveTo>
                          <a:pt x="0" y="500"/>
                        </a:moveTo>
                        <a:lnTo>
                          <a:pt x="1629" y="0"/>
                        </a:lnTo>
                      </a:path>
                    </a:pathLst>
                  </a:custGeom>
                  <a:noFill/>
                  <a:ln w="571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46"/>
                  <p:cNvSpPr>
                    <a:spLocks/>
                  </p:cNvSpPr>
                  <p:nvPr/>
                </p:nvSpPr>
                <p:spPr bwMode="auto">
                  <a:xfrm flipH="1" flipV="1">
                    <a:off x="1008086" y="5758556"/>
                    <a:ext cx="840956" cy="718600"/>
                  </a:xfrm>
                  <a:custGeom>
                    <a:avLst/>
                    <a:gdLst>
                      <a:gd name="T0" fmla="*/ 296 w 296"/>
                      <a:gd name="T1" fmla="*/ 0 h 1073"/>
                      <a:gd name="T2" fmla="*/ 0 w 296"/>
                      <a:gd name="T3" fmla="*/ 1073 h 10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296" h="1073">
                        <a:moveTo>
                          <a:pt x="296" y="0"/>
                        </a:moveTo>
                        <a:lnTo>
                          <a:pt x="0" y="1073"/>
                        </a:lnTo>
                      </a:path>
                    </a:pathLst>
                  </a:custGeom>
                  <a:noFill/>
                  <a:ln w="57150">
                    <a:solidFill>
                      <a:srgbClr val="FFFF00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39" name="Object 48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638774619"/>
                          </p:ext>
                        </p:extLst>
                      </p:nvPr>
                    </p:nvGraphicFramePr>
                    <p:xfrm>
                      <a:off x="1300095" y="6264612"/>
                      <a:ext cx="228600" cy="3683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40078" name="Equation" r:id="rId11" imgW="182880" imgH="302760" progId="Equation.3">
                              <p:embed/>
                            </p:oleObj>
                          </mc:Choice>
                          <mc:Fallback>
                            <p:oleObj name="Equation" r:id="rId11" imgW="182880" imgH="30276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2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300095" y="6264612"/>
                                    <a:ext cx="228600" cy="3683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39" name="Object 48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638774619"/>
                          </p:ext>
                        </p:extLst>
                      </p:nvPr>
                    </p:nvGraphicFramePr>
                    <p:xfrm>
                      <a:off x="1300095" y="6264612"/>
                      <a:ext cx="228600" cy="3683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39948" name="Equation" r:id="rId13" imgW="182880" imgH="302760" progId="Equation.3">
                              <p:embed/>
                            </p:oleObj>
                          </mc:Choice>
                          <mc:Fallback>
                            <p:oleObj name="Equation" r:id="rId13" imgW="182880" imgH="30276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4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300095" y="6264612"/>
                                    <a:ext cx="228600" cy="3683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0" name="Object 4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22746517"/>
                    </p:ext>
                  </p:extLst>
                </p:nvPr>
              </p:nvGraphicFramePr>
              <p:xfrm>
                <a:off x="2549039" y="5286246"/>
                <a:ext cx="228600" cy="317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0079" name="Equation" r:id="rId15" imgW="182880" imgH="254880" progId="Equation.DSMT4">
                        <p:embed/>
                      </p:oleObj>
                    </mc:Choice>
                    <mc:Fallback>
                      <p:oleObj name="Equation" r:id="rId15" imgW="182880" imgH="25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49039" y="5286246"/>
                              <a:ext cx="228600" cy="3175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0" name="Object 4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22746517"/>
                    </p:ext>
                  </p:extLst>
                </p:nvPr>
              </p:nvGraphicFramePr>
              <p:xfrm>
                <a:off x="2549039" y="5286246"/>
                <a:ext cx="228600" cy="317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9949" name="Equation" r:id="rId17" imgW="182880" imgH="254880" progId="Equation.DSMT4">
                        <p:embed/>
                      </p:oleObj>
                    </mc:Choice>
                    <mc:Fallback>
                      <p:oleObj name="Equation" r:id="rId17" imgW="182880" imgH="25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49039" y="5286246"/>
                              <a:ext cx="228600" cy="3175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26" y="908720"/>
            <a:ext cx="1210975" cy="12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1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14"/>
              <p:cNvSpPr txBox="1">
                <a:spLocks noChangeArrowheads="1"/>
              </p:cNvSpPr>
              <p:nvPr/>
            </p:nvSpPr>
            <p:spPr bwMode="auto">
              <a:xfrm>
                <a:off x="5088317" y="2618895"/>
                <a:ext cx="4252806" cy="1566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4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</m:t>
                                      </m:r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−2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0 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8317" y="2618895"/>
                <a:ext cx="4252806" cy="15663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59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1946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8807" y="4979120"/>
            <a:ext cx="2267744" cy="187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4132911" y="1027283"/>
            <a:ext cx="1204650" cy="766808"/>
            <a:chOff x="4031480" y="1366561"/>
            <a:chExt cx="1204650" cy="766808"/>
          </a:xfrm>
        </p:grpSpPr>
        <p:sp>
          <p:nvSpPr>
            <p:cNvPr id="21" name="下箭头 20"/>
            <p:cNvSpPr/>
            <p:nvPr/>
          </p:nvSpPr>
          <p:spPr>
            <a:xfrm rot="16200000">
              <a:off x="4545116" y="1273578"/>
              <a:ext cx="84667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4031480" y="1366561"/>
                  <a:ext cx="1193113" cy="3077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80" y="1366561"/>
                  <a:ext cx="1193113" cy="30777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4043017" y="1825592"/>
                  <a:ext cx="119311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017" y="1825592"/>
                  <a:ext cx="1193113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/>
          <p:cNvGrpSpPr/>
          <p:nvPr/>
        </p:nvGrpSpPr>
        <p:grpSpPr>
          <a:xfrm>
            <a:off x="-1385" y="3068026"/>
            <a:ext cx="1204650" cy="766807"/>
            <a:chOff x="4031480" y="1366561"/>
            <a:chExt cx="1204650" cy="766807"/>
          </a:xfrm>
        </p:grpSpPr>
        <p:sp>
          <p:nvSpPr>
            <p:cNvPr id="32" name="下箭头 31"/>
            <p:cNvSpPr/>
            <p:nvPr/>
          </p:nvSpPr>
          <p:spPr>
            <a:xfrm rot="16200000">
              <a:off x="4545116" y="1273578"/>
              <a:ext cx="84667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4031480" y="1366561"/>
                  <a:ext cx="1193113" cy="3077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80" y="1366561"/>
                  <a:ext cx="1193113" cy="30777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4043017" y="1825592"/>
                  <a:ext cx="1193113" cy="3077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+3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017" y="1825592"/>
                  <a:ext cx="1193113" cy="30777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/>
          <p:cNvGrpSpPr/>
          <p:nvPr/>
        </p:nvGrpSpPr>
        <p:grpSpPr>
          <a:xfrm>
            <a:off x="4523776" y="2785181"/>
            <a:ext cx="1193113" cy="438554"/>
            <a:chOff x="4031480" y="1366561"/>
            <a:chExt cx="1193113" cy="438554"/>
          </a:xfrm>
        </p:grpSpPr>
        <p:sp>
          <p:nvSpPr>
            <p:cNvPr id="37" name="下箭头 36"/>
            <p:cNvSpPr/>
            <p:nvPr/>
          </p:nvSpPr>
          <p:spPr>
            <a:xfrm rot="16200000">
              <a:off x="4545116" y="1273578"/>
              <a:ext cx="84667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4031480" y="1366561"/>
                  <a:ext cx="1193113" cy="3077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80" y="1366561"/>
                  <a:ext cx="1193113" cy="30777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矩形 52"/>
          <p:cNvSpPr/>
          <p:nvPr/>
        </p:nvSpPr>
        <p:spPr>
          <a:xfrm>
            <a:off x="1539495" y="3466266"/>
            <a:ext cx="236705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560280" y="3804092"/>
            <a:ext cx="236705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5400000">
            <a:off x="1384716" y="1427456"/>
            <a:ext cx="1483375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 rot="5400000">
            <a:off x="2284139" y="1438470"/>
            <a:ext cx="1483375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 rot="5400000">
            <a:off x="480037" y="1427456"/>
            <a:ext cx="1483374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14"/>
              <p:cNvSpPr txBox="1">
                <a:spLocks noChangeArrowheads="1"/>
              </p:cNvSpPr>
              <p:nvPr/>
            </p:nvSpPr>
            <p:spPr bwMode="auto">
              <a:xfrm>
                <a:off x="611560" y="836712"/>
                <a:ext cx="3641246" cy="1566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4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−2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</m:t>
                                      </m:r>
                                      <m:r>
                                        <a:rPr lang="en-US" altLang="zh-CN" sz="2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</m:t>
                                      </m:r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−1  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−7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836712"/>
                <a:ext cx="3641246" cy="156639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14"/>
              <p:cNvSpPr txBox="1">
                <a:spLocks noChangeArrowheads="1"/>
              </p:cNvSpPr>
              <p:nvPr/>
            </p:nvSpPr>
            <p:spPr bwMode="auto">
              <a:xfrm>
                <a:off x="5088317" y="801632"/>
                <a:ext cx="3623098" cy="1566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4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2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</m:t>
                                      </m:r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0 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−3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 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8317" y="801632"/>
                <a:ext cx="3623098" cy="156639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5538879" y="1619908"/>
            <a:ext cx="268063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538879" y="1227449"/>
            <a:ext cx="268063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65925" y="2041086"/>
            <a:ext cx="2680636" cy="310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14"/>
              <p:cNvSpPr txBox="1">
                <a:spLocks noChangeArrowheads="1"/>
              </p:cNvSpPr>
              <p:nvPr/>
            </p:nvSpPr>
            <p:spPr bwMode="auto">
              <a:xfrm>
                <a:off x="791079" y="2592606"/>
                <a:ext cx="4252806" cy="1566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4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</m:t>
                                      </m:r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−2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0 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8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079" y="2592606"/>
                <a:ext cx="4252806" cy="156639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157740" y="1770894"/>
                <a:ext cx="119311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740" y="1770894"/>
                <a:ext cx="1193113" cy="307777"/>
              </a:xfrm>
              <a:prstGeom prst="rect">
                <a:avLst/>
              </a:prstGeom>
              <a:blipFill rotWithShape="0">
                <a:blip r:embed="rId12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175353" y="3375801"/>
                <a:ext cx="1521570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1         1</m:t>
                      </m:r>
                    </m:oMath>
                  </m:oMathPara>
                </a14:m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353" y="3375801"/>
                <a:ext cx="1521570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>
            <a:off x="1463047" y="3402091"/>
            <a:ext cx="288079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463046" y="3797125"/>
            <a:ext cx="2880799" cy="342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4523776" y="3242638"/>
                <a:ext cx="1193113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776" y="3242638"/>
                <a:ext cx="1193113" cy="57618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/>
          <p:cNvGrpSpPr/>
          <p:nvPr/>
        </p:nvGrpSpPr>
        <p:grpSpPr>
          <a:xfrm>
            <a:off x="3016871" y="4817924"/>
            <a:ext cx="1193113" cy="438554"/>
            <a:chOff x="4031480" y="1366561"/>
            <a:chExt cx="1193113" cy="438554"/>
          </a:xfrm>
        </p:grpSpPr>
        <p:sp>
          <p:nvSpPr>
            <p:cNvPr id="63" name="下箭头 62"/>
            <p:cNvSpPr/>
            <p:nvPr/>
          </p:nvSpPr>
          <p:spPr>
            <a:xfrm rot="16200000">
              <a:off x="4545116" y="1273578"/>
              <a:ext cx="84667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4031480" y="1366561"/>
                  <a:ext cx="1193113" cy="3077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4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80" y="1366561"/>
                  <a:ext cx="1193113" cy="30777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14"/>
              <p:cNvSpPr txBox="1">
                <a:spLocks noChangeArrowheads="1"/>
              </p:cNvSpPr>
              <p:nvPr/>
            </p:nvSpPr>
            <p:spPr bwMode="auto">
              <a:xfrm>
                <a:off x="3809335" y="4342504"/>
                <a:ext cx="4252806" cy="1566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−4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</m:t>
                                      </m:r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−3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0 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7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9335" y="4342504"/>
                <a:ext cx="4252806" cy="156639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2976283" y="5348975"/>
                <a:ext cx="1193113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+4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283" y="5348975"/>
                <a:ext cx="1193113" cy="307776"/>
              </a:xfrm>
              <a:prstGeom prst="rect">
                <a:avLst/>
              </a:prstGeom>
              <a:blipFill rotWithShape="0">
                <a:blip r:embed="rId17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5924293" y="4321792"/>
                <a:ext cx="1521570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0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1</m:t>
                      </m:r>
                    </m:oMath>
                  </m:oMathPara>
                </a14:m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93" y="4321792"/>
                <a:ext cx="1521570" cy="49244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2951335" y="5595697"/>
                <a:ext cx="1193113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335" y="5595697"/>
                <a:ext cx="1193113" cy="307776"/>
              </a:xfrm>
              <a:prstGeom prst="rect">
                <a:avLst/>
              </a:prstGeom>
              <a:blipFill rotWithShape="0">
                <a:blip r:embed="rId19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/>
              <p:cNvSpPr txBox="1"/>
              <p:nvPr/>
            </p:nvSpPr>
            <p:spPr>
              <a:xfrm>
                <a:off x="5909788" y="4724711"/>
                <a:ext cx="1521570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0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788" y="4724711"/>
                <a:ext cx="1521570" cy="49244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6948264" y="4356679"/>
            <a:ext cx="483094" cy="1160553"/>
          </a:xfrm>
          <a:prstGeom prst="round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3433112" y="6147653"/>
                <a:ext cx="5027319" cy="43088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在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4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下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坐标向量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1,0,1</m:t>
                            </m:r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112" y="6147653"/>
                <a:ext cx="5027319" cy="430887"/>
              </a:xfrm>
              <a:prstGeom prst="rect">
                <a:avLst/>
              </a:prstGeom>
              <a:blipFill rotWithShape="0">
                <a:blip r:embed="rId21"/>
                <a:stretch>
                  <a:fillRect t="-25352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989294" y="383559"/>
                <a:ext cx="228377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      </m:t>
                      </m:r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       </m:t>
                      </m:r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94" y="383559"/>
                <a:ext cx="2283776" cy="430887"/>
              </a:xfrm>
              <a:prstGeom prst="rect">
                <a:avLst/>
              </a:prstGeom>
              <a:blipFill rotWithShape="0">
                <a:blip r:embed="rId22"/>
                <a:stretch>
                  <a:fillRect r="-1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28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1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1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53" grpId="0" animBg="1"/>
      <p:bldP spid="54" grpId="0" animBg="1"/>
      <p:bldP spid="46" grpId="0"/>
      <p:bldP spid="40" grpId="0" animBg="1"/>
      <p:bldP spid="52" grpId="0" animBg="1"/>
      <p:bldP spid="47" grpId="0" animBg="1"/>
      <p:bldP spid="48" grpId="0"/>
      <p:bldP spid="49" grpId="0"/>
      <p:bldP spid="4" grpId="0" animBg="1"/>
      <p:bldP spid="55" grpId="0" animBg="1"/>
      <p:bldP spid="62" grpId="0" animBg="1"/>
      <p:bldP spid="50" grpId="0"/>
      <p:bldP spid="67" grpId="0"/>
      <p:bldP spid="68" grpId="0"/>
      <p:bldP spid="70" grpId="0" animBg="1"/>
      <p:bldP spid="71" grpId="0"/>
      <p:bldP spid="72" grpId="0" animBg="1"/>
      <p:bldP spid="5" grpId="0" animBg="1"/>
      <p:bldP spid="7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6945" y="2636838"/>
            <a:ext cx="68018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b="1" dirty="0" smtClean="0">
                <a:latin typeface="+mn-ea"/>
                <a:ea typeface="+mn-ea"/>
              </a:rPr>
              <a:t>四   过渡</a:t>
            </a:r>
            <a:r>
              <a:rPr lang="zh-CN" altLang="en-US" sz="4800" b="1" dirty="0">
                <a:latin typeface="+mn-ea"/>
                <a:ea typeface="+mn-ea"/>
              </a:rPr>
              <a:t>矩阵与坐标变换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4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79623" y="795152"/>
            <a:ext cx="6813253" cy="947760"/>
          </a:xfrm>
          <a:prstGeom prst="rect">
            <a:avLst/>
          </a:prstGeom>
          <a:blipFill rotWithShape="0">
            <a:blip r:embed="rId3"/>
            <a:stretch>
              <a:fillRect l="-178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6650" name="TextBox 20"/>
          <p:cNvSpPr txBox="1">
            <a:spLocks noChangeArrowheads="1"/>
          </p:cNvSpPr>
          <p:nvPr/>
        </p:nvSpPr>
        <p:spPr bwMode="auto">
          <a:xfrm>
            <a:off x="879475" y="1876425"/>
            <a:ext cx="9215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Cambria" panose="02040503050406030204" pitchFamily="18" charset="0"/>
                <a:ea typeface="华文楷体" panose="02010600040101010101" pitchFamily="2" charset="-122"/>
              </a:rPr>
              <a:t>等价，即可相互线性表示　　</a:t>
            </a:r>
          </a:p>
        </p:txBody>
      </p:sp>
      <p:sp>
        <p:nvSpPr>
          <p:cNvPr id="10" name="文本框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79712" y="2567047"/>
            <a:ext cx="5468613" cy="1667316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2" name="上下箭头 11"/>
          <p:cNvSpPr/>
          <p:nvPr/>
        </p:nvSpPr>
        <p:spPr>
          <a:xfrm>
            <a:off x="4329113" y="4233863"/>
            <a:ext cx="387350" cy="635000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文本框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87309" y="4869160"/>
            <a:ext cx="1271117" cy="430887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1036638" y="5902325"/>
            <a:ext cx="92154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这里</a:t>
            </a:r>
            <a:r>
              <a:rPr lang="en-US" altLang="zh-CN" sz="2800" i="1" dirty="0">
                <a:latin typeface="Cambria" panose="02040503050406030204" pitchFamily="18" charset="0"/>
                <a:ea typeface="华文楷体" panose="02010600040101010101" pitchFamily="2" charset="-122"/>
              </a:rPr>
              <a:t>P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为</a:t>
            </a:r>
            <a:r>
              <a:rPr lang="zh-CN" altLang="en-US" sz="2800" b="1" dirty="0">
                <a:latin typeface="Cambria" panose="02040503050406030204" pitchFamily="18" charset="0"/>
                <a:ea typeface="华文楷体" panose="02010600040101010101" pitchFamily="2" charset="-122"/>
              </a:rPr>
              <a:t>方阵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且</a:t>
            </a: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可逆</a:t>
            </a: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是系数阵</a:t>
            </a: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转置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　</a:t>
            </a:r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1036638" y="5340350"/>
            <a:ext cx="9215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Cambria" panose="02040503050406030204" pitchFamily="18" charset="0"/>
                <a:ea typeface="华文楷体" panose="02010600040101010101" pitchFamily="2" charset="-122"/>
              </a:rPr>
              <a:t>称</a:t>
            </a:r>
            <a:r>
              <a:rPr lang="en-US" altLang="zh-CN" sz="2800" i="1">
                <a:latin typeface="Cambria" panose="02040503050406030204" pitchFamily="18" charset="0"/>
                <a:ea typeface="华文楷体" panose="02010600040101010101" pitchFamily="2" charset="-122"/>
              </a:rPr>
              <a:t>P</a:t>
            </a:r>
            <a:r>
              <a:rPr lang="zh-CN" altLang="en-US" sz="2800">
                <a:latin typeface="Cambria" panose="02040503050406030204" pitchFamily="18" charset="0"/>
                <a:ea typeface="华文楷体" panose="02010600040101010101" pitchFamily="2" charset="-122"/>
              </a:rPr>
              <a:t>为从基（</a:t>
            </a:r>
            <a:r>
              <a:rPr lang="en-US" altLang="zh-CN" sz="2800">
                <a:latin typeface="Cambria" panose="020405030504060302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800">
                <a:latin typeface="Cambria" panose="02040503050406030204" pitchFamily="18" charset="0"/>
                <a:ea typeface="华文楷体" panose="02010600040101010101" pitchFamily="2" charset="-122"/>
              </a:rPr>
              <a:t>）到（</a:t>
            </a:r>
            <a:r>
              <a:rPr lang="en-US" altLang="zh-CN" sz="2800">
                <a:latin typeface="Cambria" panose="02040503050406030204" pitchFamily="18" charset="0"/>
                <a:ea typeface="华文楷体" panose="02010600040101010101" pitchFamily="2" charset="-122"/>
              </a:rPr>
              <a:t>II</a:t>
            </a:r>
            <a:r>
              <a:rPr lang="zh-CN" altLang="en-US" sz="2800">
                <a:latin typeface="Cambria" panose="02040503050406030204" pitchFamily="18" charset="0"/>
                <a:ea typeface="华文楷体" panose="02010600040101010101" pitchFamily="2" charset="-122"/>
              </a:rPr>
              <a:t>）的</a:t>
            </a:r>
            <a:r>
              <a:rPr lang="zh-CN" altLang="en-US" sz="2800" b="1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过渡矩阵</a:t>
            </a:r>
            <a:r>
              <a:rPr lang="zh-CN" altLang="en-US" sz="2800">
                <a:latin typeface="Cambria" panose="02040503050406030204" pitchFamily="18" charset="0"/>
                <a:ea typeface="华文楷体" panose="02010600040101010101" pitchFamily="2" charset="-122"/>
              </a:rPr>
              <a:t>　</a:t>
            </a:r>
          </a:p>
        </p:txBody>
      </p:sp>
      <p:grpSp>
        <p:nvGrpSpPr>
          <p:cNvPr id="33804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3380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直接连接符 2"/>
          <p:cNvCxnSpPr/>
          <p:nvPr/>
        </p:nvCxnSpPr>
        <p:spPr>
          <a:xfrm>
            <a:off x="3488797" y="6399658"/>
            <a:ext cx="5760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643474" y="6392420"/>
            <a:ext cx="5760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6" idx="1"/>
          </p:cNvCxnSpPr>
          <p:nvPr/>
        </p:nvCxnSpPr>
        <p:spPr>
          <a:xfrm flipV="1">
            <a:off x="3779912" y="5212651"/>
            <a:ext cx="3240360" cy="121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020272" y="4797152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向量个数相同</a:t>
            </a:r>
            <a:endParaRPr lang="zh-CN" altLang="en-US" sz="2400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098276" y="6163469"/>
            <a:ext cx="2750088" cy="20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659727" y="5775439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都线性无关</a:t>
            </a:r>
            <a:endParaRPr lang="zh-CN" altLang="en-US" sz="2400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3728" y="800212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[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14183" y="122300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</a:rPr>
              <a:t>]</a:t>
            </a:r>
            <a:endParaRPr lang="zh-CN" altLang="en-US" sz="2800" b="1" dirty="0">
              <a:solidFill>
                <a:srgbClr val="00B0F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23728" y="119945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</a:rPr>
              <a:t>[</a:t>
            </a:r>
            <a:endParaRPr lang="zh-CN" altLang="en-US" sz="2800" b="1" dirty="0">
              <a:solidFill>
                <a:srgbClr val="00B0F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14183" y="81764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]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266629" y="712120"/>
                <a:ext cx="8887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629" y="712120"/>
                <a:ext cx="888769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4225307" y="1380437"/>
                <a:ext cx="9112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307" y="1380437"/>
                <a:ext cx="91121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0" grpId="0"/>
      <p:bldP spid="12" grpId="0" animBg="1"/>
      <p:bldP spid="45" grpId="0"/>
      <p:bldP spid="46" grpId="0"/>
      <p:bldP spid="6" grpId="0"/>
      <p:bldP spid="9" grpId="0"/>
      <p:bldP spid="4" grpId="0"/>
      <p:bldP spid="21" grpId="0"/>
      <p:bldP spid="22" grpId="0"/>
      <p:bldP spid="23" grpId="0"/>
      <p:bldP spid="24" grpId="0"/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1946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464" name="TextBox 14"/>
              <p:cNvSpPr txBox="1">
                <a:spLocks noChangeArrowheads="1"/>
              </p:cNvSpPr>
              <p:nvPr/>
            </p:nvSpPr>
            <p:spPr bwMode="auto">
              <a:xfrm>
                <a:off x="195198" y="1011252"/>
                <a:ext cx="889655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例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I</m:t>
                    </m:r>
                    <m:r>
                      <a:rPr lang="en-US" altLang="zh-CN" sz="26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: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1,1 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1,0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6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II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: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1,1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0,−1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6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464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198" y="1011252"/>
                <a:ext cx="8896552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480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68753" y="1641135"/>
                <a:ext cx="8224174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证明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(I),(II)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都是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0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𝐑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𝟐</m:t>
                        </m:r>
                      </m:sup>
                    </m:sSup>
                    <m:r>
                      <a:rPr lang="zh-CN" altLang="en-US" sz="2800" b="1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基，并求由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(I)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到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(II)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的过渡矩阵</a:t>
                </a:r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53" y="1641135"/>
                <a:ext cx="8224174" cy="532966"/>
              </a:xfrm>
              <a:prstGeom prst="rect">
                <a:avLst/>
              </a:prstGeom>
              <a:blipFill rotWithShape="0">
                <a:blip r:embed="rId4"/>
                <a:stretch>
                  <a:fillRect l="-1483" t="-12500" r="-222" b="-30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10" descr="C:\Documents and Settings\bdong\Local Settings\Temporary Internet Files\Content.IE5\KE7VZXOH\MC900445732[1].wmf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725144"/>
            <a:ext cx="2267744" cy="187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136126" y="4525841"/>
                <a:ext cx="14311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126" y="4525841"/>
                <a:ext cx="1431161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370327" y="4619456"/>
                <a:ext cx="3335721" cy="8592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过渡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327" y="4619456"/>
                <a:ext cx="3335721" cy="8592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136126" y="5049061"/>
                <a:ext cx="22342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126" y="5049061"/>
                <a:ext cx="2234201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930390" y="2359065"/>
                <a:ext cx="3496663" cy="543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1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𝐑</m:t>
                              </m:r>
                            </m:e>
                            <m:sup>
                              <m:r>
                                <a:rPr lang="en-US" altLang="zh-CN" sz="2600" b="1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=2=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向量个数</m:t>
                      </m:r>
                    </m:oMath>
                  </m:oMathPara>
                </a14:m>
                <a:endParaRPr lang="en-US" altLang="zh-CN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90" y="2359065"/>
                <a:ext cx="3496663" cy="54399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925527" y="3105745"/>
                <a:ext cx="508344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显然</a:t>
                </a:r>
                <a:r>
                  <a:rPr lang="en-US" altLang="zh-CN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(I),(II)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都是</a:t>
                </a:r>
                <a14:m>
                  <m:oMath xmlns:m="http://schemas.openxmlformats.org/officeDocument/2006/math">
                    <m:r>
                      <a:rPr lang="zh-CN" altLang="en-US" sz="2600" b="1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线性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无关的向量组</a:t>
                </a:r>
                <a:endParaRPr lang="en-US" altLang="zh-CN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27" y="3105745"/>
                <a:ext cx="5083443" cy="492443"/>
              </a:xfrm>
              <a:prstGeom prst="rect">
                <a:avLst/>
              </a:prstGeom>
              <a:blipFill rotWithShape="0">
                <a:blip r:embed="rId11"/>
                <a:stretch>
                  <a:fillRect l="-2158" t="-13580" r="-1319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956808" y="3777051"/>
                <a:ext cx="3470245" cy="501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因此</a:t>
                </a:r>
                <a:r>
                  <a:rPr lang="en-US" altLang="zh-CN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(I),(II)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都是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1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1" i="0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𝐑</m:t>
                        </m:r>
                      </m:e>
                      <m:sup>
                        <m:r>
                          <a:rPr lang="en-US" altLang="zh-CN" sz="2600" b="1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𝟐</m:t>
                        </m:r>
                      </m:sup>
                    </m:sSup>
                    <m:r>
                      <a:rPr lang="zh-CN" altLang="en-US" sz="2600" b="1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基</a:t>
                </a:r>
                <a:endParaRPr lang="en-US" altLang="zh-CN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08" y="3777051"/>
                <a:ext cx="3470245" cy="501484"/>
              </a:xfrm>
              <a:prstGeom prst="rect">
                <a:avLst/>
              </a:prstGeom>
              <a:blipFill rotWithShape="0">
                <a:blip r:embed="rId12"/>
                <a:stretch>
                  <a:fillRect l="-3163" t="-13415" r="-2636" b="-30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7361457" y="4611240"/>
            <a:ext cx="378895" cy="961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956376" y="4568540"/>
            <a:ext cx="456271" cy="961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9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8" grpId="0"/>
      <p:bldP spid="25" grpId="0"/>
      <p:bldP spid="26" grpId="0"/>
      <p:bldP spid="27" grpId="0"/>
      <p:bldP spid="28" grpId="0"/>
      <p:bldP spid="29" grpId="0" animBg="1"/>
      <p:bldP spid="3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214313"/>
            <a:ext cx="1916112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3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3585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936880" y="1194317"/>
            <a:ext cx="6813253" cy="947760"/>
          </a:xfrm>
          <a:prstGeom prst="rect">
            <a:avLst/>
          </a:prstGeom>
          <a:blipFill rotWithShape="0">
            <a:blip r:embed="rId4"/>
            <a:stretch>
              <a:fillRect l="-188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5845" name="矩形 2"/>
          <p:cNvSpPr>
            <a:spLocks noChangeArrowheads="1"/>
          </p:cNvSpPr>
          <p:nvPr/>
        </p:nvSpPr>
        <p:spPr bwMode="auto">
          <a:xfrm>
            <a:off x="2571750" y="2390194"/>
            <a:ext cx="639127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给定向量</a:t>
            </a:r>
            <a:r>
              <a:rPr lang="en-US" altLang="zh-CN" sz="2800" i="1" dirty="0">
                <a:latin typeface="Cambria" panose="02040503050406030204" pitchFamily="18" charset="0"/>
                <a:ea typeface="华文楷体" panose="02010600040101010101" pitchFamily="2" charset="-122"/>
              </a:rPr>
              <a:t>v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，设在基（</a:t>
            </a:r>
            <a:r>
              <a:rPr lang="en-US" altLang="zh-CN" sz="2800" dirty="0">
                <a:latin typeface="Cambria" panose="020405030504060302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）下坐标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</a:p>
          <a:p>
            <a:pPr eaLnBrk="1" hangingPunct="1"/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                                   基（</a:t>
            </a:r>
            <a:r>
              <a:rPr lang="en-US" altLang="zh-CN" sz="2800" dirty="0">
                <a:latin typeface="Cambria" panose="02040503050406030204" pitchFamily="18" charset="0"/>
                <a:ea typeface="华文楷体" panose="02010600040101010101" pitchFamily="2" charset="-122"/>
              </a:rPr>
              <a:t>II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）下的坐标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</a:p>
          <a:p>
            <a:pPr eaLnBrk="1" hangingPunct="1"/>
            <a:r>
              <a:rPr lang="en-US" altLang="zh-CN" sz="2800" dirty="0">
                <a:latin typeface="Cambria" panose="02040503050406030204" pitchFamily="18" charset="0"/>
                <a:ea typeface="华文楷体" panose="02010600040101010101" pitchFamily="2" charset="-122"/>
              </a:rPr>
              <a:t>                                  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有什么关系？</a:t>
            </a:r>
          </a:p>
        </p:txBody>
      </p:sp>
      <p:sp>
        <p:nvSpPr>
          <p:cNvPr id="6" name="文本框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15616" y="4302222"/>
            <a:ext cx="1996252" cy="430887"/>
          </a:xfrm>
          <a:prstGeom prst="rect">
            <a:avLst/>
          </a:prstGeom>
          <a:blipFill rotWithShape="0">
            <a:blip r:embed="rId5"/>
            <a:stretch>
              <a:fillRect t="-25714" r="-10092" b="-5000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5" name="文本框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15616" y="4882428"/>
            <a:ext cx="1250279" cy="430887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左大括号 6"/>
          <p:cNvSpPr/>
          <p:nvPr/>
        </p:nvSpPr>
        <p:spPr>
          <a:xfrm flipH="1">
            <a:off x="3278188" y="4344988"/>
            <a:ext cx="288925" cy="1074737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567113" y="4883150"/>
            <a:ext cx="4318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23845" y="4666983"/>
            <a:ext cx="1536896" cy="430887"/>
          </a:xfrm>
          <a:prstGeom prst="rect">
            <a:avLst/>
          </a:prstGeom>
          <a:blipFill rotWithShape="0">
            <a:blip r:embed="rId7"/>
            <a:stretch>
              <a:fillRect l="-397" t="-25714" r="-13095" b="-5000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651500" y="4887913"/>
            <a:ext cx="64928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91571" y="4666983"/>
            <a:ext cx="2037417" cy="430887"/>
          </a:xfrm>
          <a:prstGeom prst="rect">
            <a:avLst/>
          </a:prstGeom>
          <a:blipFill rotWithShape="0">
            <a:blip r:embed="rId8"/>
            <a:stretch>
              <a:fillRect t="-25714" r="-9254" b="-5000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116013" y="5876925"/>
            <a:ext cx="7445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42525" y="5996414"/>
            <a:ext cx="1304844" cy="430887"/>
          </a:xfrm>
          <a:prstGeom prst="rect">
            <a:avLst/>
          </a:prstGeom>
          <a:blipFill rotWithShape="0">
            <a:blip r:embed="rId9"/>
            <a:stretch>
              <a:fillRect l="-467" t="-25714" r="-15421" b="-5000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9" name="文本框 2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48576" y="5661828"/>
            <a:ext cx="1508105" cy="430887"/>
          </a:xfrm>
          <a:prstGeom prst="rect">
            <a:avLst/>
          </a:prstGeom>
          <a:blipFill rotWithShape="0">
            <a:blip r:embed="rId10"/>
            <a:stretch>
              <a:fillRect t="-25714" r="-13360" b="-5000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9" name="圆角矩形 18"/>
          <p:cNvSpPr/>
          <p:nvPr/>
        </p:nvSpPr>
        <p:spPr>
          <a:xfrm rot="5400000">
            <a:off x="2314631" y="5152300"/>
            <a:ext cx="961910" cy="14967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860032" y="5661481"/>
                <a:ext cx="1188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rgbClr val="143FDC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</m:oMath>
                  </m:oMathPara>
                </a14:m>
                <a:endParaRPr lang="zh-CN" altLang="en-US" sz="2800" dirty="0">
                  <a:solidFill>
                    <a:srgbClr val="143FDC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661481"/>
                <a:ext cx="1188018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5845" grpId="0"/>
      <p:bldP spid="6" grpId="0" animBg="1"/>
      <p:bldP spid="15" grpId="0" animBg="1"/>
      <p:bldP spid="7" grpId="0" animBg="1"/>
      <p:bldP spid="20" grpId="0" animBg="1"/>
      <p:bldP spid="26" grpId="0" animBg="1"/>
      <p:bldP spid="28" grpId="0" animBg="1"/>
      <p:bldP spid="29" grpId="0" animBg="1"/>
      <p:bldP spid="19" grpId="0" animBg="1"/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22983" y="1769963"/>
            <a:ext cx="8205788" cy="36433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流程图: 终止 5"/>
          <p:cNvSpPr/>
          <p:nvPr/>
        </p:nvSpPr>
        <p:spPr>
          <a:xfrm>
            <a:off x="971600" y="1412776"/>
            <a:ext cx="2500312" cy="714375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定理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6-2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37896" name="组合 1"/>
          <p:cNvGrpSpPr>
            <a:grpSpLocks/>
          </p:cNvGrpSpPr>
          <p:nvPr/>
        </p:nvGrpSpPr>
        <p:grpSpPr bwMode="auto">
          <a:xfrm>
            <a:off x="4359275" y="180975"/>
            <a:ext cx="4786313" cy="441325"/>
            <a:chOff x="6228184" y="107340"/>
            <a:chExt cx="2843808" cy="441340"/>
          </a:xfrm>
        </p:grpSpPr>
        <p:sp>
          <p:nvSpPr>
            <p:cNvPr id="3789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299869" y="477241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189981" y="2430920"/>
                <a:ext cx="69101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+mn-ea"/>
                        </a:rPr>
                        <m:t>设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+mn-ea"/>
                        </a:rPr>
                        <m:t>维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+mn-ea"/>
                        </a:rPr>
                        <m:t>向量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+mn-ea"/>
                        </a:rPr>
                        <m:t>空间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𝑉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+mn-ea"/>
                        </a:rPr>
                        <m:t>中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+mn-ea"/>
                        </a:rPr>
                        <m:t>向量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𝑣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+mn-ea"/>
                        </a:rPr>
                        <m:t>在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+mn-ea"/>
                        </a:rPr>
                        <m:t>旧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+mn-ea"/>
                        </a:rPr>
                        <m:t>基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81" y="2430920"/>
                <a:ext cx="691016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243786" y="2996436"/>
                <a:ext cx="68502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+mn-ea"/>
                      </a:rPr>
                      <m:t>和新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基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143FDC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143FDC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143FDC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143FDC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143FDC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143FDC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143FDC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143FDC"/>
                        </a:solidFill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143FDC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143FDC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143FDC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下的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坐标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rgbClr val="143FDC"/>
                        </a:solidFill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</m:oMath>
                </a14:m>
                <a:r>
                  <a:rPr lang="en-US" altLang="zh-CN" sz="2800" dirty="0" smtClean="0">
                    <a:latin typeface="+mn-ea"/>
                    <a:ea typeface="+mn-ea"/>
                  </a:rPr>
                  <a:t>, 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从旧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86" y="2996436"/>
                <a:ext cx="6850209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25714" r="-222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230825" y="3561952"/>
                <a:ext cx="68284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+mn-ea"/>
                      </a:rPr>
                      <m:t>基到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新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+mn-ea"/>
                      </a:rPr>
                      <m:t>基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过渡</m:t>
                    </m:r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有坐标变换公式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825" y="3561952"/>
                <a:ext cx="6828472" cy="430887"/>
              </a:xfrm>
              <a:prstGeom prst="rect">
                <a:avLst/>
              </a:prstGeom>
              <a:blipFill rotWithShape="0">
                <a:blip r:embed="rId5"/>
                <a:stretch>
                  <a:fillRect t="-25352" r="-1964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885916" y="4125401"/>
                <a:ext cx="1188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rgbClr val="143FDC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</m:oMath>
                  </m:oMathPara>
                </a14:m>
                <a:endParaRPr lang="zh-CN" altLang="en-US" sz="2800" dirty="0">
                  <a:solidFill>
                    <a:srgbClr val="143FDC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916" y="4125401"/>
                <a:ext cx="118801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885916" y="4667751"/>
                <a:ext cx="15547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143FDC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916" y="4667751"/>
                <a:ext cx="155472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885916" y="5717044"/>
                <a:ext cx="12614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143FDC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𝑃</m:t>
                      </m:r>
                    </m:oMath>
                  </m:oMathPara>
                </a14:m>
                <a:endParaRPr lang="zh-CN" altLang="en-US" sz="2800" dirty="0">
                  <a:solidFill>
                    <a:srgbClr val="143FDC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916" y="5717044"/>
                <a:ext cx="1261499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18113"/>
            <a:ext cx="1979613" cy="163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上凸带形 16"/>
          <p:cNvSpPr/>
          <p:nvPr/>
        </p:nvSpPr>
        <p:spPr bwMode="auto">
          <a:xfrm>
            <a:off x="0" y="857250"/>
            <a:ext cx="2663825" cy="647700"/>
          </a:xfrm>
          <a:prstGeom prst="ribbon2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00"/>
                </a:solidFill>
                <a:latin typeface="+mn-ea"/>
              </a:rPr>
              <a:t>例</a:t>
            </a:r>
            <a:r>
              <a:rPr lang="en-US" altLang="zh-CN" sz="2800" b="1" dirty="0" smtClean="0">
                <a:solidFill>
                  <a:srgbClr val="FFFF00"/>
                </a:solidFill>
                <a:latin typeface="+mn-ea"/>
              </a:rPr>
              <a:t>6-7</a:t>
            </a:r>
            <a:endParaRPr lang="zh-CN" altLang="en-US" sz="28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5" name="TextBox 2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63587" y="1735858"/>
            <a:ext cx="3643313" cy="492443"/>
          </a:xfrm>
          <a:prstGeom prst="rect">
            <a:avLst/>
          </a:prstGeom>
          <a:blipFill rotWithShape="0">
            <a:blip r:embed="rId4"/>
            <a:stretch>
              <a:fillRect l="-3010" t="-9877" b="-30864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1" name="TextBox 29"/>
          <p:cNvSpPr txBox="1">
            <a:spLocks noChangeArrowheads="1"/>
          </p:cNvSpPr>
          <p:nvPr/>
        </p:nvSpPr>
        <p:spPr bwMode="auto">
          <a:xfrm>
            <a:off x="611560" y="3675747"/>
            <a:ext cx="70246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latin typeface="Cambria" panose="02040503050406030204" pitchFamily="18" charset="0"/>
                <a:ea typeface="华文楷体" panose="02010600040101010101" pitchFamily="2" charset="-122"/>
              </a:rPr>
              <a:t>(1) </a:t>
            </a:r>
            <a:r>
              <a:rPr lang="zh-CN" altLang="en-US" sz="2600" dirty="0">
                <a:latin typeface="Cambria" panose="02040503050406030204" pitchFamily="18" charset="0"/>
                <a:ea typeface="华文楷体" panose="02010600040101010101" pitchFamily="2" charset="-122"/>
              </a:rPr>
              <a:t>求从基（</a:t>
            </a:r>
            <a:r>
              <a:rPr lang="en-US" altLang="zh-CN" sz="2600" dirty="0">
                <a:latin typeface="Cambria" panose="020405030504060302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600" dirty="0">
                <a:latin typeface="Cambria" panose="02040503050406030204" pitchFamily="18" charset="0"/>
                <a:ea typeface="华文楷体" panose="02010600040101010101" pitchFamily="2" charset="-122"/>
              </a:rPr>
              <a:t>）到 基（</a:t>
            </a:r>
            <a:r>
              <a:rPr lang="en-US" altLang="zh-CN" sz="2600" dirty="0">
                <a:latin typeface="Cambria" panose="02040503050406030204" pitchFamily="18" charset="0"/>
                <a:ea typeface="华文楷体" panose="02010600040101010101" pitchFamily="2" charset="-122"/>
              </a:rPr>
              <a:t>II</a:t>
            </a:r>
            <a:r>
              <a:rPr lang="zh-CN" altLang="en-US" sz="2600" dirty="0">
                <a:latin typeface="Cambria" panose="02040503050406030204" pitchFamily="18" charset="0"/>
                <a:ea typeface="华文楷体" panose="02010600040101010101" pitchFamily="2" charset="-122"/>
              </a:rPr>
              <a:t>）的过渡矩阵；</a:t>
            </a:r>
            <a:endParaRPr lang="en-US" altLang="zh-CN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38921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3892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29"/>
              <p:cNvSpPr txBox="1">
                <a:spLocks noChangeArrowheads="1"/>
              </p:cNvSpPr>
              <p:nvPr/>
            </p:nvSpPr>
            <p:spPr bwMode="auto">
              <a:xfrm>
                <a:off x="1484075" y="2331818"/>
                <a:ext cx="7024687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(I)</a:t>
                </a:r>
                <a14:m>
                  <m:oMath xmlns:m="http://schemas.openxmlformats.org/officeDocument/2006/math"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1,1,1</m:t>
                            </m:r>
                          </m:e>
                        </m:d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0,1,1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0,0,1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4075" y="2331818"/>
                <a:ext cx="7024687" cy="492443"/>
              </a:xfrm>
              <a:prstGeom prst="rect">
                <a:avLst/>
              </a:prstGeom>
              <a:blipFill rotWithShape="0">
                <a:blip r:embed="rId5"/>
                <a:stretch>
                  <a:fillRect l="-1561" t="-12500" b="-312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29"/>
              <p:cNvSpPr txBox="1">
                <a:spLocks noChangeArrowheads="1"/>
              </p:cNvSpPr>
              <p:nvPr/>
            </p:nvSpPr>
            <p:spPr bwMode="auto">
              <a:xfrm>
                <a:off x="1484076" y="2920318"/>
                <a:ext cx="7024687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(II)</a:t>
                </a:r>
                <a14:m>
                  <m:oMath xmlns:m="http://schemas.openxmlformats.org/officeDocument/2006/math"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1,0,1</m:t>
                            </m:r>
                          </m:e>
                        </m:d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0,1,−1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1,2,0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4076" y="2920318"/>
                <a:ext cx="7024687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1561" t="-11111" b="-308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9"/>
              <p:cNvSpPr txBox="1">
                <a:spLocks noChangeArrowheads="1"/>
              </p:cNvSpPr>
              <p:nvPr/>
            </p:nvSpPr>
            <p:spPr bwMode="auto">
              <a:xfrm>
                <a:off x="611778" y="4367764"/>
                <a:ext cx="799267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(2) 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在基</a:t>
                </a:r>
                <a:r>
                  <a:rPr lang="en-US" altLang="zh-CN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(I)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下坐标向量为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1,−2,−1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求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</m:oMath>
                </a14:m>
                <a:endParaRPr lang="en-US" altLang="zh-CN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778" y="4367764"/>
                <a:ext cx="7992670" cy="492443"/>
              </a:xfrm>
              <a:prstGeom prst="rect">
                <a:avLst/>
              </a:prstGeom>
              <a:blipFill rotWithShape="0">
                <a:blip r:embed="rId7"/>
                <a:stretch>
                  <a:fillRect l="-1373" t="-13580" b="-320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9"/>
              <p:cNvSpPr txBox="1">
                <a:spLocks noChangeArrowheads="1"/>
              </p:cNvSpPr>
              <p:nvPr/>
            </p:nvSpPr>
            <p:spPr bwMode="auto">
              <a:xfrm>
                <a:off x="1115616" y="4876653"/>
                <a:ext cx="3736033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在基</a:t>
                </a:r>
                <a:r>
                  <a:rPr lang="en-US" altLang="zh-CN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(II)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下坐标向量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𝑦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</m:oMath>
                </a14:m>
                <a:endParaRPr lang="en-US" altLang="zh-CN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4876653"/>
                <a:ext cx="3736033" cy="492443"/>
              </a:xfrm>
              <a:prstGeom prst="rect">
                <a:avLst/>
              </a:prstGeom>
              <a:blipFill rotWithShape="0">
                <a:blip r:embed="rId8"/>
                <a:stretch>
                  <a:fillRect l="-2936" t="-13580" b="-308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14" grpId="0"/>
      <p:bldP spid="15" grpId="0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18113"/>
            <a:ext cx="1979613" cy="163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29"/>
              <p:cNvSpPr txBox="1">
                <a:spLocks noChangeArrowheads="1"/>
              </p:cNvSpPr>
              <p:nvPr/>
            </p:nvSpPr>
            <p:spPr bwMode="auto">
              <a:xfrm>
                <a:off x="663855" y="957191"/>
                <a:ext cx="7024687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(1) 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；</a:t>
                </a:r>
                <a:endParaRPr lang="en-US" altLang="zh-CN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3855" y="957191"/>
                <a:ext cx="7024687" cy="492125"/>
              </a:xfrm>
              <a:prstGeom prst="rect">
                <a:avLst/>
              </a:prstGeom>
              <a:blipFill rotWithShape="0">
                <a:blip r:embed="rId4"/>
                <a:stretch>
                  <a:fillRect l="-1563" t="-13580" b="-320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921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3892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29"/>
              <p:cNvSpPr txBox="1">
                <a:spLocks noChangeArrowheads="1"/>
              </p:cNvSpPr>
              <p:nvPr/>
            </p:nvSpPr>
            <p:spPr bwMode="auto">
              <a:xfrm>
                <a:off x="2915816" y="1626902"/>
                <a:ext cx="2016224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ea typeface="华文楷体" panose="02010600040101010101" pitchFamily="2" charset="-122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1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𝑷</m:t>
                    </m:r>
                  </m:oMath>
                </a14:m>
                <a:r>
                  <a:rPr lang="en-US" altLang="zh-CN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endParaRPr lang="en-US" altLang="zh-CN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6" y="1626902"/>
                <a:ext cx="2016224" cy="492443"/>
              </a:xfrm>
              <a:prstGeom prst="rect">
                <a:avLst/>
              </a:prstGeom>
              <a:blipFill rotWithShape="0">
                <a:blip r:embed="rId5"/>
                <a:stretch>
                  <a:fillRect l="-5438" t="-13580" b="-308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29"/>
              <p:cNvSpPr txBox="1">
                <a:spLocks noChangeArrowheads="1"/>
              </p:cNvSpPr>
              <p:nvPr/>
            </p:nvSpPr>
            <p:spPr bwMode="auto">
              <a:xfrm>
                <a:off x="186316" y="2873260"/>
                <a:ext cx="4376440" cy="1064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316" y="2873260"/>
                <a:ext cx="4376440" cy="10643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9"/>
              <p:cNvSpPr txBox="1">
                <a:spLocks noChangeArrowheads="1"/>
              </p:cNvSpPr>
              <p:nvPr/>
            </p:nvSpPr>
            <p:spPr bwMode="auto">
              <a:xfrm>
                <a:off x="1273700" y="4402738"/>
                <a:ext cx="3600400" cy="1068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Cambria" panose="02040503050406030204" pitchFamily="18" charset="0"/>
                              <a:ea typeface="华文楷体" panose="02010600040101010101" pitchFamily="2" charset="-122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3700" y="4402738"/>
                <a:ext cx="3600400" cy="10689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843808" y="4255299"/>
            <a:ext cx="1944216" cy="159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508419" y="4456543"/>
                <a:ext cx="3157466" cy="1147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419" y="4456543"/>
                <a:ext cx="3157466" cy="11477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9"/>
              <p:cNvSpPr txBox="1">
                <a:spLocks noChangeArrowheads="1"/>
              </p:cNvSpPr>
              <p:nvPr/>
            </p:nvSpPr>
            <p:spPr bwMode="auto">
              <a:xfrm>
                <a:off x="5436096" y="2868628"/>
                <a:ext cx="3785711" cy="1068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2868628"/>
                <a:ext cx="378571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80587" y="4526894"/>
            <a:ext cx="1193113" cy="377955"/>
            <a:chOff x="1739415" y="3765357"/>
            <a:chExt cx="2119047" cy="496571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1739415" y="3765357"/>
                  <a:ext cx="2119047" cy="4043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415" y="3765357"/>
                  <a:ext cx="2119047" cy="40436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/>
          <p:cNvGrpSpPr/>
          <p:nvPr/>
        </p:nvGrpSpPr>
        <p:grpSpPr>
          <a:xfrm>
            <a:off x="4353245" y="3075741"/>
            <a:ext cx="1193114" cy="681726"/>
            <a:chOff x="5692104" y="3820535"/>
            <a:chExt cx="1193114" cy="681726"/>
          </a:xfrm>
        </p:grpSpPr>
        <p:grpSp>
          <p:nvGrpSpPr>
            <p:cNvPr id="23" name="组合 22"/>
            <p:cNvGrpSpPr/>
            <p:nvPr/>
          </p:nvGrpSpPr>
          <p:grpSpPr>
            <a:xfrm>
              <a:off x="5692104" y="3820535"/>
              <a:ext cx="1193113" cy="377955"/>
              <a:chOff x="1739415" y="3765357"/>
              <a:chExt cx="2119047" cy="496571"/>
            </a:xfrm>
          </p:grpSpPr>
          <p:cxnSp>
            <p:nvCxnSpPr>
              <p:cNvPr id="25" name="直接连接符 24"/>
              <p:cNvCxnSpPr/>
              <p:nvPr/>
            </p:nvCxnSpPr>
            <p:spPr>
              <a:xfrm flipV="1">
                <a:off x="2076060" y="4254374"/>
                <a:ext cx="1572714" cy="755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1739415" y="3765357"/>
                    <a:ext cx="2119047" cy="40436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9415" y="3765357"/>
                    <a:ext cx="2119047" cy="40436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矩形 26"/>
          <p:cNvSpPr/>
          <p:nvPr/>
        </p:nvSpPr>
        <p:spPr>
          <a:xfrm>
            <a:off x="5712601" y="3267926"/>
            <a:ext cx="31784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724507" y="3609346"/>
            <a:ext cx="31784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54540" y="5155956"/>
            <a:ext cx="326147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851921" y="1596755"/>
            <a:ext cx="288032" cy="522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标注 1"/>
          <p:cNvSpPr/>
          <p:nvPr/>
        </p:nvSpPr>
        <p:spPr>
          <a:xfrm>
            <a:off x="4882801" y="1621797"/>
            <a:ext cx="1553060" cy="532866"/>
          </a:xfrm>
          <a:prstGeom prst="wedgeRoundRectCallout">
            <a:avLst>
              <a:gd name="adj1" fmla="val -97120"/>
              <a:gd name="adj2" fmla="val -4245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未知矩阵</a:t>
            </a:r>
            <a:endParaRPr lang="zh-CN" altLang="en-US" sz="2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TextBox 29"/>
          <p:cNvSpPr txBox="1">
            <a:spLocks noChangeArrowheads="1"/>
          </p:cNvSpPr>
          <p:nvPr/>
        </p:nvSpPr>
        <p:spPr bwMode="auto">
          <a:xfrm>
            <a:off x="965994" y="2285558"/>
            <a:ext cx="70246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思路</a:t>
            </a:r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：将增广阵用初等</a:t>
            </a:r>
            <a:r>
              <a:rPr lang="zh-CN" altLang="en-US" sz="26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行</a:t>
            </a:r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变换化为行最简形</a:t>
            </a:r>
            <a:endParaRPr lang="en-US" altLang="zh-CN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76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14" grpId="0"/>
      <p:bldP spid="18" grpId="0"/>
      <p:bldP spid="7" grpId="0" animBg="1"/>
      <p:bldP spid="9" grpId="0"/>
      <p:bldP spid="15" grpId="0"/>
      <p:bldP spid="27" grpId="0" animBg="1"/>
      <p:bldP spid="28" grpId="0" animBg="1"/>
      <p:bldP spid="29" grpId="0" animBg="1"/>
      <p:bldP spid="30" grpId="0" animBg="1"/>
      <p:bldP spid="2" grpId="0" animBg="1"/>
      <p:bldP spid="3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18113"/>
            <a:ext cx="1979613" cy="163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21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3892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29"/>
              <p:cNvSpPr txBox="1">
                <a:spLocks noChangeArrowheads="1"/>
              </p:cNvSpPr>
              <p:nvPr/>
            </p:nvSpPr>
            <p:spPr bwMode="auto">
              <a:xfrm>
                <a:off x="663855" y="957191"/>
                <a:ext cx="7024687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(2) 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由定理</a:t>
                </a:r>
                <a:r>
                  <a:rPr lang="en-US" altLang="zh-CN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6-2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可得  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  <m:r>
                      <a:rPr lang="en-US" altLang="zh-CN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𝑦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</m:oMath>
                </a14:m>
                <a:endParaRPr lang="en-US" altLang="zh-CN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3855" y="957191"/>
                <a:ext cx="7024687" cy="492125"/>
              </a:xfrm>
              <a:prstGeom prst="rect">
                <a:avLst/>
              </a:prstGeom>
              <a:blipFill rotWithShape="0">
                <a:blip r:embed="rId4"/>
                <a:stretch>
                  <a:fillRect l="-1563" t="-13580" b="-320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55576" y="1893633"/>
                <a:ext cx="4117346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893633"/>
                <a:ext cx="4117346" cy="10665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>
            <a:stCxn id="2" idx="3"/>
            <a:endCxn id="14" idx="1"/>
          </p:cNvCxnSpPr>
          <p:nvPr/>
        </p:nvCxnSpPr>
        <p:spPr>
          <a:xfrm>
            <a:off x="4872922" y="2426920"/>
            <a:ext cx="1080189" cy="3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9"/>
          <p:cNvSpPr txBox="1">
            <a:spLocks noChangeArrowheads="1"/>
          </p:cNvSpPr>
          <p:nvPr/>
        </p:nvSpPr>
        <p:spPr bwMode="auto">
          <a:xfrm>
            <a:off x="1360579" y="3581225"/>
            <a:ext cx="62357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思路</a:t>
            </a:r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：将系数阵用初等</a:t>
            </a:r>
            <a:r>
              <a:rPr lang="zh-CN" altLang="en-US" sz="26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行</a:t>
            </a:r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变换化为单位阵</a:t>
            </a:r>
            <a:endParaRPr lang="en-US" altLang="zh-CN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953111" y="1893633"/>
                <a:ext cx="2329804" cy="10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111" y="1893633"/>
                <a:ext cx="2329804" cy="10740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7596336" y="1696748"/>
            <a:ext cx="411850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9"/>
              <p:cNvSpPr txBox="1">
                <a:spLocks noChangeArrowheads="1"/>
              </p:cNvSpPr>
              <p:nvPr/>
            </p:nvSpPr>
            <p:spPr bwMode="auto">
              <a:xfrm>
                <a:off x="1475655" y="4327029"/>
                <a:ext cx="4680521" cy="1155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在新基在的坐标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向量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𝑦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5" y="4327029"/>
                <a:ext cx="4680521" cy="1155894"/>
              </a:xfrm>
              <a:prstGeom prst="rect">
                <a:avLst/>
              </a:prstGeom>
              <a:blipFill rotWithShape="0">
                <a:blip r:embed="rId7"/>
                <a:stretch>
                  <a:fillRect l="-23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12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12" grpId="0"/>
      <p:bldP spid="14" grpId="0"/>
      <p:bldP spid="7" grpId="0" animBg="1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0" y="1268760"/>
            <a:ext cx="9144000" cy="30963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　</a:t>
            </a:r>
          </a:p>
        </p:txBody>
      </p:sp>
      <p:pic>
        <p:nvPicPr>
          <p:cNvPr id="12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48" y="964766"/>
            <a:ext cx="1130300" cy="99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138653" y="1772816"/>
                <a:ext cx="78243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 smtClean="0">
                    <a:latin typeface="+mn-ea"/>
                    <a:ea typeface="+mn-ea"/>
                  </a:rPr>
                  <a:t>(1) 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求</a:t>
                </a:r>
                <a:r>
                  <a:rPr lang="zh-CN" altLang="en-US" sz="2800" dirty="0" smtClean="0">
                    <a:solidFill>
                      <a:srgbClr val="143FDC"/>
                    </a:solidFill>
                    <a:latin typeface="+mn-ea"/>
                    <a:ea typeface="+mn-ea"/>
                  </a:rPr>
                  <a:t>基下坐标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>——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解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143FDC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>
                        <a:solidFill>
                          <a:srgbClr val="143FDC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>
                        <a:solidFill>
                          <a:srgbClr val="143FDC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线性方程组 有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唯一解</a:t>
                </a:r>
                <a:endParaRPr lang="zh-CN" altLang="en-US" sz="28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53" y="1772816"/>
                <a:ext cx="7824372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637" t="-12791" r="-234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755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3175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1138653" y="2533324"/>
            <a:ext cx="7824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(2) </a:t>
            </a:r>
            <a:r>
              <a:rPr lang="zh-CN" altLang="en-US" sz="2800" dirty="0" smtClean="0">
                <a:latin typeface="+mn-ea"/>
                <a:ea typeface="+mn-ea"/>
              </a:rPr>
              <a:t>求</a:t>
            </a:r>
            <a:r>
              <a:rPr lang="zh-CN" altLang="en-US" sz="2800" dirty="0" smtClean="0">
                <a:solidFill>
                  <a:srgbClr val="143FDC"/>
                </a:solidFill>
                <a:latin typeface="+mn-ea"/>
                <a:ea typeface="+mn-ea"/>
              </a:rPr>
              <a:t>过渡阵</a:t>
            </a:r>
            <a:r>
              <a:rPr lang="en-US" altLang="zh-CN" sz="2800" dirty="0" smtClean="0">
                <a:latin typeface="+mn-ea"/>
                <a:ea typeface="+mn-ea"/>
              </a:rPr>
              <a:t>——</a:t>
            </a:r>
            <a:r>
              <a:rPr lang="zh-CN" altLang="en-US" sz="2800" dirty="0" smtClean="0">
                <a:latin typeface="+mn-ea"/>
                <a:ea typeface="+mn-ea"/>
              </a:rPr>
              <a:t>解矩阵方程  得到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可逆阵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138653" y="3325412"/>
                <a:ext cx="78243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 smtClean="0">
                    <a:latin typeface="+mn-ea"/>
                    <a:ea typeface="+mn-ea"/>
                  </a:rPr>
                  <a:t>(3) </a:t>
                </a:r>
                <a:r>
                  <a:rPr lang="zh-CN" altLang="en-US" sz="2800" dirty="0" smtClean="0">
                    <a:solidFill>
                      <a:srgbClr val="143FDC"/>
                    </a:solidFill>
                    <a:latin typeface="+mn-ea"/>
                    <a:ea typeface="+mn-ea"/>
                  </a:rPr>
                  <a:t>坐标变换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>——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解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143FDC"/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800" i="1" smtClean="0">
                        <a:solidFill>
                          <a:srgbClr val="143FDC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800" i="1" smtClean="0">
                        <a:solidFill>
                          <a:srgbClr val="143FDC"/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线性方程组  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有唯一解</a:t>
                </a:r>
                <a:endParaRPr lang="zh-CN" altLang="en-US" sz="28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53" y="3325412"/>
                <a:ext cx="782437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637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467544" y="4883921"/>
            <a:ext cx="8250101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(1)(2) </a:t>
            </a:r>
            <a:r>
              <a:rPr lang="zh-CN" altLang="en-US" sz="2800" dirty="0" smtClean="0">
                <a:latin typeface="+mn-ea"/>
                <a:ea typeface="+mn-ea"/>
              </a:rPr>
              <a:t>中当系数阵非方阵时，化增广阵为行最简形，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67545" y="5415463"/>
                <a:ext cx="8179555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 smtClean="0">
                    <a:latin typeface="+mn-ea"/>
                    <a:ea typeface="+mn-ea"/>
                  </a:rPr>
                  <a:t>对应非零行的最后（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143FDC"/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）列为坐标（</a:t>
                </a:r>
                <a:r>
                  <a:rPr lang="zh-CN" altLang="en-US" sz="2800" dirty="0">
                    <a:solidFill>
                      <a:srgbClr val="143FDC"/>
                    </a:solidFill>
                    <a:latin typeface="+mn-ea"/>
                    <a:ea typeface="+mn-ea"/>
                  </a:rPr>
                  <a:t>过渡阵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）</a:t>
                </a:r>
                <a:endParaRPr lang="zh-CN" altLang="en-US" sz="28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5" y="5415463"/>
                <a:ext cx="8179555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566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24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0" grpId="0"/>
      <p:bldP spid="13" grpId="0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97819" y="829911"/>
            <a:ext cx="8948433" cy="5243327"/>
            <a:chOff x="250884" y="1257470"/>
            <a:chExt cx="8535959" cy="5243364"/>
          </a:xfrm>
        </p:grpSpPr>
        <p:sp>
          <p:nvSpPr>
            <p:cNvPr id="3" name="圆角矩形 2"/>
            <p:cNvSpPr/>
            <p:nvPr/>
          </p:nvSpPr>
          <p:spPr>
            <a:xfrm>
              <a:off x="250884" y="1710139"/>
              <a:ext cx="8535959" cy="4790695"/>
            </a:xfrm>
            <a:prstGeom prst="roundRect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流程图: 终止 3"/>
            <p:cNvSpPr/>
            <p:nvPr/>
          </p:nvSpPr>
          <p:spPr>
            <a:xfrm>
              <a:off x="918851" y="1257470"/>
              <a:ext cx="3469674" cy="86388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向量空间的定义</a:t>
              </a:r>
            </a:p>
          </p:txBody>
        </p:sp>
      </p:grpSp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83568" y="1695615"/>
            <a:ext cx="603159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Cambria" panose="020405030504060302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是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sz="2800" dirty="0">
                <a:latin typeface="Cambria" panose="020405030504060302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维向量的集合，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如果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83568" y="2233253"/>
            <a:ext cx="2799928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①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集合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V</a:t>
            </a:r>
            <a:r>
              <a:rPr lang="en-US" altLang="zh-CN" sz="2800" dirty="0">
                <a:latin typeface="Cambria" panose="020405030504060302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非空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83568" y="2923514"/>
            <a:ext cx="8316912" cy="60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②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集合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V 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对于向量的加法和乘数两种运算封闭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87624" y="3451575"/>
            <a:ext cx="3054498" cy="57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具体地说，就是：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814889" y="3919917"/>
            <a:ext cx="8316912" cy="61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若 </a:t>
            </a:r>
            <a:r>
              <a:rPr lang="en-US" altLang="zh-CN" sz="26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 </a:t>
            </a:r>
            <a:r>
              <a:rPr lang="en-US" altLang="zh-CN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∈</a:t>
            </a:r>
            <a:r>
              <a:rPr lang="en-US" altLang="zh-CN" sz="2600" dirty="0">
                <a:latin typeface="Cambria" panose="020405030504060302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6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V </a:t>
            </a:r>
            <a:r>
              <a:rPr lang="zh-CN" altLang="en-US" sz="2600" dirty="0">
                <a:latin typeface="Cambria" panose="02040503050406030204" pitchFamily="18" charset="0"/>
                <a:ea typeface="华文楷体" panose="02010600040101010101" pitchFamily="2" charset="-122"/>
              </a:rPr>
              <a:t>， </a:t>
            </a:r>
            <a:r>
              <a:rPr lang="en-US" altLang="zh-CN" sz="26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en-US" altLang="zh-CN" sz="2600" dirty="0">
                <a:latin typeface="Cambria" panose="02040503050406030204" pitchFamily="18" charset="0"/>
                <a:ea typeface="华文楷体" panose="02010600040101010101" pitchFamily="2" charset="-122"/>
              </a:rPr>
              <a:t> ∈ </a:t>
            </a:r>
            <a:r>
              <a:rPr lang="en-US" altLang="zh-CN" sz="26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V </a:t>
            </a:r>
            <a:r>
              <a:rPr lang="zh-CN" altLang="en-US" sz="2600" dirty="0">
                <a:latin typeface="Cambria" panose="02040503050406030204" pitchFamily="18" charset="0"/>
                <a:ea typeface="华文楷体" panose="02010600040101010101" pitchFamily="2" charset="-122"/>
              </a:rPr>
              <a:t>，则</a:t>
            </a:r>
            <a:r>
              <a:rPr lang="en-US" altLang="zh-CN" sz="26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2600" dirty="0">
                <a:latin typeface="Cambria" panose="02040503050406030204" pitchFamily="18" charset="0"/>
                <a:ea typeface="华文楷体" panose="02010600040101010101" pitchFamily="2" charset="-122"/>
              </a:rPr>
              <a:t> + </a:t>
            </a:r>
            <a:r>
              <a:rPr lang="en-US" altLang="zh-CN" sz="26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en-US" altLang="zh-CN" sz="2600" dirty="0">
                <a:latin typeface="Cambria" panose="02040503050406030204" pitchFamily="18" charset="0"/>
                <a:ea typeface="华文楷体" panose="02010600040101010101" pitchFamily="2" charset="-122"/>
              </a:rPr>
              <a:t> ∈ </a:t>
            </a:r>
            <a:r>
              <a:rPr lang="en-US" altLang="zh-CN" sz="26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V</a:t>
            </a:r>
            <a:r>
              <a:rPr lang="en-US" altLang="zh-CN" sz="2600" dirty="0">
                <a:latin typeface="Cambria" panose="020405030504060302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600" dirty="0">
                <a:latin typeface="Cambria" panose="02040503050406030204" pitchFamily="18" charset="0"/>
                <a:ea typeface="华文楷体" panose="02010600040101010101" pitchFamily="2" charset="-122"/>
              </a:rPr>
              <a:t>．（对</a:t>
            </a:r>
            <a:r>
              <a:rPr lang="zh-CN" altLang="en-US" sz="26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加法封闭</a:t>
            </a:r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）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>
                <a:spLocks noChangeArrowheads="1"/>
              </p:cNvSpPr>
              <p:nvPr/>
            </p:nvSpPr>
            <p:spPr bwMode="auto">
              <a:xfrm>
                <a:off x="817651" y="4476702"/>
                <a:ext cx="8316912" cy="612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buClr>
                    <a:srgbClr val="0000FF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 </a:t>
                </a:r>
                <a:r>
                  <a:rPr lang="en-US" altLang="zh-CN" sz="2600" i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en-US" altLang="zh-CN" sz="26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∈ </a:t>
                </a:r>
                <a:r>
                  <a:rPr lang="en-US" altLang="zh-CN" sz="2600" i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V </a:t>
                </a:r>
                <a:r>
                  <a:rPr lang="zh-CN" altLang="en-US" sz="26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 </a:t>
                </a:r>
                <a:r>
                  <a:rPr lang="en-US" altLang="zh-CN" sz="2600" i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l</a:t>
                </a:r>
                <a:r>
                  <a:rPr lang="en-US" altLang="zh-CN" sz="26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∈ R</a:t>
                </a:r>
                <a:r>
                  <a:rPr lang="zh-CN" altLang="en-US" sz="26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，则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</m:t>
                    </m:r>
                  </m:oMath>
                </a14:m>
                <a:r>
                  <a:rPr lang="en-US" altLang="zh-CN" sz="26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en-US" altLang="zh-CN" sz="2600" i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en-US" altLang="zh-CN" sz="26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∈ </a:t>
                </a:r>
                <a:r>
                  <a:rPr lang="en-US" altLang="zh-CN" sz="2600" i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V</a:t>
                </a:r>
                <a:r>
                  <a:rPr lang="en-US" altLang="zh-CN" sz="26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6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．（</a:t>
                </a:r>
                <a:r>
                  <a:rPr lang="zh-CN" altLang="en-US" sz="2600" b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</a:t>
                </a:r>
                <a:r>
                  <a:rPr lang="zh-CN" altLang="en-US" sz="26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数乘封闭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651" y="4476702"/>
                <a:ext cx="8316912" cy="612475"/>
              </a:xfrm>
              <a:prstGeom prst="rect">
                <a:avLst/>
              </a:prstGeom>
              <a:blipFill rotWithShape="0">
                <a:blip r:embed="rId3"/>
                <a:stretch>
                  <a:fillRect l="-1100" b="-178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750510" y="5218962"/>
            <a:ext cx="5964651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那么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就称集合 </a:t>
            </a:r>
            <a:r>
              <a:rPr lang="en-US" altLang="zh-CN" sz="2800" i="1" dirty="0">
                <a:latin typeface="Cambria" panose="02040503050406030204" pitchFamily="18" charset="0"/>
                <a:ea typeface="华文楷体" panose="02010600040101010101" pitchFamily="2" charset="-122"/>
              </a:rPr>
              <a:t>V</a:t>
            </a:r>
            <a:r>
              <a:rPr lang="en-US" altLang="zh-CN" sz="2800" dirty="0">
                <a:latin typeface="Cambria" panose="020405030504060302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向量空间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44165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14"/>
              <p:cNvSpPr txBox="1">
                <a:spLocks noChangeArrowheads="1"/>
              </p:cNvSpPr>
              <p:nvPr/>
            </p:nvSpPr>
            <p:spPr bwMode="auto">
              <a:xfrm>
                <a:off x="5088317" y="2618895"/>
                <a:ext cx="4252806" cy="1566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4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</m:t>
                                      </m:r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−2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0 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8317" y="2618895"/>
                <a:ext cx="4252806" cy="15663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59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1946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8807" y="4979120"/>
            <a:ext cx="2267744" cy="187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4132911" y="1027283"/>
            <a:ext cx="1204650" cy="766808"/>
            <a:chOff x="4031480" y="1366561"/>
            <a:chExt cx="1204650" cy="766808"/>
          </a:xfrm>
        </p:grpSpPr>
        <p:sp>
          <p:nvSpPr>
            <p:cNvPr id="21" name="下箭头 20"/>
            <p:cNvSpPr/>
            <p:nvPr/>
          </p:nvSpPr>
          <p:spPr>
            <a:xfrm rot="16200000">
              <a:off x="4545116" y="1273578"/>
              <a:ext cx="84667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4031480" y="1366561"/>
                  <a:ext cx="1193113" cy="3077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80" y="1366561"/>
                  <a:ext cx="1193113" cy="30777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4043017" y="1825592"/>
                  <a:ext cx="119311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017" y="1825592"/>
                  <a:ext cx="1193113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/>
          <p:cNvGrpSpPr/>
          <p:nvPr/>
        </p:nvGrpSpPr>
        <p:grpSpPr>
          <a:xfrm>
            <a:off x="26232" y="3071710"/>
            <a:ext cx="1204650" cy="766807"/>
            <a:chOff x="4031480" y="1366561"/>
            <a:chExt cx="1204650" cy="766807"/>
          </a:xfrm>
        </p:grpSpPr>
        <p:sp>
          <p:nvSpPr>
            <p:cNvPr id="32" name="下箭头 31"/>
            <p:cNvSpPr/>
            <p:nvPr/>
          </p:nvSpPr>
          <p:spPr>
            <a:xfrm rot="16200000">
              <a:off x="4545116" y="1273578"/>
              <a:ext cx="84667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4031480" y="1366561"/>
                  <a:ext cx="1193113" cy="3077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80" y="1366561"/>
                  <a:ext cx="1193113" cy="30777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4043017" y="1825592"/>
                  <a:ext cx="1193113" cy="3077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+3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017" y="1825592"/>
                  <a:ext cx="1193113" cy="30777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/>
          <p:cNvGrpSpPr/>
          <p:nvPr/>
        </p:nvGrpSpPr>
        <p:grpSpPr>
          <a:xfrm>
            <a:off x="4523776" y="2785181"/>
            <a:ext cx="1193113" cy="438554"/>
            <a:chOff x="4031480" y="1366561"/>
            <a:chExt cx="1193113" cy="438554"/>
          </a:xfrm>
        </p:grpSpPr>
        <p:sp>
          <p:nvSpPr>
            <p:cNvPr id="37" name="下箭头 36"/>
            <p:cNvSpPr/>
            <p:nvPr/>
          </p:nvSpPr>
          <p:spPr>
            <a:xfrm rot="16200000">
              <a:off x="4545116" y="1273578"/>
              <a:ext cx="84667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4031480" y="1366561"/>
                  <a:ext cx="1193113" cy="3077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80" y="1366561"/>
                  <a:ext cx="1193113" cy="30777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矩形 52"/>
          <p:cNvSpPr/>
          <p:nvPr/>
        </p:nvSpPr>
        <p:spPr>
          <a:xfrm>
            <a:off x="1539495" y="3466266"/>
            <a:ext cx="236705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560280" y="3804092"/>
            <a:ext cx="236705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5400000">
            <a:off x="1384716" y="1427456"/>
            <a:ext cx="1483375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 rot="5400000">
            <a:off x="2284139" y="1438470"/>
            <a:ext cx="1483375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 rot="5400000">
            <a:off x="480037" y="1427456"/>
            <a:ext cx="1483374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14"/>
              <p:cNvSpPr txBox="1">
                <a:spLocks noChangeArrowheads="1"/>
              </p:cNvSpPr>
              <p:nvPr/>
            </p:nvSpPr>
            <p:spPr bwMode="auto">
              <a:xfrm>
                <a:off x="683568" y="836712"/>
                <a:ext cx="3569238" cy="1566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4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−2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</m:t>
                                      </m:r>
                                      <m:r>
                                        <a:rPr lang="en-US" altLang="zh-CN" sz="2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</m:t>
                                      </m:r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−1  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−7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836712"/>
                <a:ext cx="3569238" cy="156639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14"/>
              <p:cNvSpPr txBox="1">
                <a:spLocks noChangeArrowheads="1"/>
              </p:cNvSpPr>
              <p:nvPr/>
            </p:nvSpPr>
            <p:spPr bwMode="auto">
              <a:xfrm>
                <a:off x="5088317" y="801632"/>
                <a:ext cx="3623098" cy="1566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4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2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</m:t>
                                      </m:r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0 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−3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 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8317" y="801632"/>
                <a:ext cx="3623098" cy="156639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5538879" y="1619908"/>
            <a:ext cx="268063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538879" y="1227449"/>
            <a:ext cx="268063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38878" y="2014942"/>
            <a:ext cx="2680636" cy="310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14"/>
              <p:cNvSpPr txBox="1">
                <a:spLocks noChangeArrowheads="1"/>
              </p:cNvSpPr>
              <p:nvPr/>
            </p:nvSpPr>
            <p:spPr bwMode="auto">
              <a:xfrm>
                <a:off x="791079" y="2592606"/>
                <a:ext cx="4252806" cy="1566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4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</m:t>
                                      </m:r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−2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0 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8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079" y="2592606"/>
                <a:ext cx="4252806" cy="156639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157740" y="1770894"/>
                <a:ext cx="119311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740" y="1770894"/>
                <a:ext cx="1193113" cy="307777"/>
              </a:xfrm>
              <a:prstGeom prst="rect">
                <a:avLst/>
              </a:prstGeom>
              <a:blipFill rotWithShape="0">
                <a:blip r:embed="rId12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175353" y="3375801"/>
                <a:ext cx="1521570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1         1</m:t>
                      </m:r>
                    </m:oMath>
                  </m:oMathPara>
                </a14:m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353" y="3375801"/>
                <a:ext cx="1521570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>
            <a:off x="1463047" y="3402091"/>
            <a:ext cx="288079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463046" y="3797125"/>
            <a:ext cx="2880799" cy="342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4523776" y="3242638"/>
                <a:ext cx="1193113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776" y="3242638"/>
                <a:ext cx="1193113" cy="57618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/>
          <p:cNvGrpSpPr/>
          <p:nvPr/>
        </p:nvGrpSpPr>
        <p:grpSpPr>
          <a:xfrm>
            <a:off x="3016871" y="4817924"/>
            <a:ext cx="1193113" cy="438554"/>
            <a:chOff x="4031480" y="1366561"/>
            <a:chExt cx="1193113" cy="438554"/>
          </a:xfrm>
        </p:grpSpPr>
        <p:sp>
          <p:nvSpPr>
            <p:cNvPr id="63" name="下箭头 62"/>
            <p:cNvSpPr/>
            <p:nvPr/>
          </p:nvSpPr>
          <p:spPr>
            <a:xfrm rot="16200000">
              <a:off x="4545116" y="1273578"/>
              <a:ext cx="84667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4031480" y="1366561"/>
                  <a:ext cx="1193113" cy="3077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4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80" y="1366561"/>
                  <a:ext cx="1193113" cy="30777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14"/>
              <p:cNvSpPr txBox="1">
                <a:spLocks noChangeArrowheads="1"/>
              </p:cNvSpPr>
              <p:nvPr/>
            </p:nvSpPr>
            <p:spPr bwMode="auto">
              <a:xfrm>
                <a:off x="3809335" y="4342504"/>
                <a:ext cx="4252806" cy="1566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−4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</m:t>
                                      </m:r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−3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0 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   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7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9335" y="4342504"/>
                <a:ext cx="4252806" cy="156639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2976283" y="5348975"/>
                <a:ext cx="1193113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+4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283" y="5348975"/>
                <a:ext cx="1193113" cy="307776"/>
              </a:xfrm>
              <a:prstGeom prst="rect">
                <a:avLst/>
              </a:prstGeom>
              <a:blipFill rotWithShape="0">
                <a:blip r:embed="rId17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5924293" y="4321792"/>
                <a:ext cx="1521570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0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1</m:t>
                      </m:r>
                    </m:oMath>
                  </m:oMathPara>
                </a14:m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93" y="4321792"/>
                <a:ext cx="1521570" cy="49244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2951335" y="5595697"/>
                <a:ext cx="1193113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335" y="5595697"/>
                <a:ext cx="1193113" cy="307776"/>
              </a:xfrm>
              <a:prstGeom prst="rect">
                <a:avLst/>
              </a:prstGeom>
              <a:blipFill rotWithShape="0">
                <a:blip r:embed="rId19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/>
              <p:cNvSpPr txBox="1"/>
              <p:nvPr/>
            </p:nvSpPr>
            <p:spPr>
              <a:xfrm>
                <a:off x="5909788" y="4724711"/>
                <a:ext cx="1521570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0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788" y="4724711"/>
                <a:ext cx="1521570" cy="49244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6948264" y="4356679"/>
            <a:ext cx="483094" cy="1160553"/>
          </a:xfrm>
          <a:prstGeom prst="round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3433112" y="6147653"/>
                <a:ext cx="5027319" cy="43088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在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4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下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坐标向量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1,0,1</m:t>
                            </m:r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112" y="6147653"/>
                <a:ext cx="5027319" cy="430887"/>
              </a:xfrm>
              <a:prstGeom prst="rect">
                <a:avLst/>
              </a:prstGeom>
              <a:blipFill rotWithShape="0">
                <a:blip r:embed="rId21"/>
                <a:stretch>
                  <a:fillRect t="-25352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989294" y="383559"/>
                <a:ext cx="228377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      </m:t>
                      </m:r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       </m:t>
                      </m:r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94" y="383559"/>
                <a:ext cx="2283776" cy="430887"/>
              </a:xfrm>
              <a:prstGeom prst="rect">
                <a:avLst/>
              </a:prstGeom>
              <a:blipFill rotWithShape="0">
                <a:blip r:embed="rId22"/>
                <a:stretch>
                  <a:fillRect r="-1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69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908560"/>
            <a:ext cx="1950168" cy="19501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9288" y="2134649"/>
            <a:ext cx="5193072" cy="4022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向量空间定义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dirty="0" smtClean="0"/>
              <a:t>（关于加法、数乘运算封闭）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向量空间的基     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极大无关组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                         </a:t>
            </a:r>
            <a:r>
              <a:rPr lang="zh-CN" altLang="en-US" sz="2800" dirty="0" smtClean="0"/>
              <a:t>维数    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秩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</a:t>
            </a:r>
            <a:r>
              <a:rPr lang="zh-CN" altLang="en-US" dirty="0" smtClean="0"/>
              <a:t>向量组生成的向量空间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基下坐标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过渡阵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坐标变换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937470" y="1862792"/>
            <a:ext cx="6120680" cy="4734559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873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6"/>
          <p:cNvSpPr txBox="1">
            <a:spLocks noChangeArrowheads="1"/>
          </p:cNvSpPr>
          <p:nvPr/>
        </p:nvSpPr>
        <p:spPr bwMode="auto">
          <a:xfrm>
            <a:off x="3714750" y="2058988"/>
            <a:ext cx="15716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>
                <a:latin typeface="Cambria" panose="02040503050406030204" pitchFamily="18" charset="0"/>
                <a:ea typeface="华文楷体" panose="02010600040101010101" pitchFamily="2" charset="-122"/>
              </a:rPr>
              <a:t>作业</a:t>
            </a:r>
          </a:p>
        </p:txBody>
      </p:sp>
      <p:sp>
        <p:nvSpPr>
          <p:cNvPr id="55300" name="TextBox 16"/>
          <p:cNvSpPr txBox="1">
            <a:spLocks noChangeArrowheads="1"/>
          </p:cNvSpPr>
          <p:nvPr/>
        </p:nvSpPr>
        <p:spPr bwMode="auto">
          <a:xfrm>
            <a:off x="1897198" y="3284984"/>
            <a:ext cx="53496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115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页：习题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6-1   3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8</a:t>
            </a:r>
            <a:endParaRPr lang="zh-CN" altLang="en-US" sz="32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602324" y="4717392"/>
            <a:ext cx="4203472" cy="871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 rot="5400000">
            <a:off x="2049917" y="262451"/>
            <a:ext cx="1068321" cy="14967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标注 2"/>
              <p:cNvSpPr/>
              <p:nvPr/>
            </p:nvSpPr>
            <p:spPr>
              <a:xfrm>
                <a:off x="435636" y="1543758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变换为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圆角矩形标注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6" y="1543758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blipFill rotWithShape="0">
                <a:blip r:embed="rId2"/>
                <a:stretch>
                  <a:fillRect b="-14655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44583" y="2041792"/>
                <a:ext cx="24945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583" y="2041792"/>
                <a:ext cx="249459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5" r="-2445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/>
              <p:cNvSpPr/>
              <p:nvPr/>
            </p:nvSpPr>
            <p:spPr>
              <a:xfrm rot="5400000">
                <a:off x="3317755" y="611607"/>
                <a:ext cx="1068321" cy="776277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317755" y="611607"/>
                <a:ext cx="1068321" cy="776277"/>
              </a:xfrm>
              <a:prstGeom prst="roundRect">
                <a:avLst/>
              </a:prstGeom>
              <a:blipFill rotWithShape="0">
                <a:blip r:embed="rId4"/>
                <a:stretch>
                  <a:fillRect l="-188722" t="-33702" r="-136090" b="-73481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5" idx="3"/>
            <a:endCxn id="4" idx="0"/>
          </p:cNvCxnSpPr>
          <p:nvPr/>
        </p:nvCxnSpPr>
        <p:spPr>
          <a:xfrm flipH="1">
            <a:off x="3491880" y="1533906"/>
            <a:ext cx="360035" cy="507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 rot="5400000">
            <a:off x="5985933" y="40056"/>
            <a:ext cx="1068949" cy="1222102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4431423" y="999746"/>
            <a:ext cx="822648" cy="612648"/>
          </a:xfrm>
          <a:prstGeom prst="wedgeRoundRectCallout">
            <a:avLst>
              <a:gd name="adj1" fmla="val 126151"/>
              <a:gd name="adj2" fmla="val -4011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上三角阵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479012" y="2538590"/>
            <a:ext cx="6025735" cy="1599615"/>
            <a:chOff x="1389330" y="1604221"/>
            <a:chExt cx="6826008" cy="1687701"/>
          </a:xfrm>
          <a:noFill/>
        </p:grpSpPr>
        <p:sp>
          <p:nvSpPr>
            <p:cNvPr id="10" name="圆角矩形 9"/>
            <p:cNvSpPr/>
            <p:nvPr/>
          </p:nvSpPr>
          <p:spPr>
            <a:xfrm>
              <a:off x="1389330" y="1922232"/>
              <a:ext cx="6826008" cy="1369690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11" name="流程图: 终止 10"/>
            <p:cNvSpPr/>
            <p:nvPr/>
          </p:nvSpPr>
          <p:spPr>
            <a:xfrm>
              <a:off x="1697416" y="1604221"/>
              <a:ext cx="1928825" cy="43582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3-3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574349" y="1598343"/>
            <a:ext cx="1463988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可逆阵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3" name="右大括号 12"/>
          <p:cNvSpPr/>
          <p:nvPr/>
        </p:nvSpPr>
        <p:spPr>
          <a:xfrm rot="16200000">
            <a:off x="5680513" y="1424655"/>
            <a:ext cx="250567" cy="142175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660232" y="2986595"/>
            <a:ext cx="1228852" cy="684712"/>
            <a:chOff x="5692105" y="3817549"/>
            <a:chExt cx="1228852" cy="684712"/>
          </a:xfrm>
        </p:grpSpPr>
        <p:grpSp>
          <p:nvGrpSpPr>
            <p:cNvPr id="15" name="组合 14"/>
            <p:cNvGrpSpPr/>
            <p:nvPr/>
          </p:nvGrpSpPr>
          <p:grpSpPr>
            <a:xfrm>
              <a:off x="5727844" y="3817549"/>
              <a:ext cx="1193113" cy="380940"/>
              <a:chOff x="1802892" y="3761435"/>
              <a:chExt cx="2119047" cy="500493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2076060" y="4254374"/>
                <a:ext cx="1572714" cy="755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1802892" y="3761435"/>
                    <a:ext cx="2119047" cy="40436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2892" y="3761435"/>
                    <a:ext cx="2119047" cy="40436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矩形 18"/>
          <p:cNvSpPr/>
          <p:nvPr/>
        </p:nvSpPr>
        <p:spPr>
          <a:xfrm>
            <a:off x="2244583" y="4941168"/>
            <a:ext cx="45520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274317" y="3294375"/>
                <a:ext cx="2116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>
                          <a:latin typeface="+mn-ea"/>
                          <a:ea typeface="+mn-ea"/>
                        </a:rPr>
                        <m:t>初等变换求逆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17" y="3294375"/>
                <a:ext cx="211628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331036" y="3321242"/>
                <a:ext cx="10234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036" y="3321242"/>
                <a:ext cx="102342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357" r="-595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6503988" y="4513263"/>
            <a:ext cx="620712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4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√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6228184" y="5805264"/>
            <a:ext cx="17281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3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5" grpId="0" animBg="1"/>
      <p:bldP spid="7" grpId="0" animBg="1"/>
      <p:bldP spid="7" grpId="1" animBg="1"/>
      <p:bldP spid="8" grpId="0" animBg="1"/>
      <p:bldP spid="8" grpId="1" animBg="1"/>
      <p:bldP spid="12" grpId="0"/>
      <p:bldP spid="13" grpId="0" animBg="1"/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252119" y="134525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" y="4600864"/>
            <a:ext cx="1948061" cy="22048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31" y="4641317"/>
            <a:ext cx="2975372" cy="21239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6" y="2289136"/>
            <a:ext cx="2525266" cy="1686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27625"/>
            <a:ext cx="2384575" cy="24208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37" y="539034"/>
            <a:ext cx="1685967" cy="16959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42" y="3997195"/>
            <a:ext cx="2305589" cy="288198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12" y="1763767"/>
            <a:ext cx="1210975" cy="12109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603317" y="-3820"/>
            <a:ext cx="1540683" cy="2341427"/>
            <a:chOff x="7154379" y="943557"/>
            <a:chExt cx="1540683" cy="2341427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17" name="圆角矩形 16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1" y="394833"/>
            <a:ext cx="2055997" cy="1844229"/>
          </a:xfrm>
          <a:prstGeom prst="rect">
            <a:avLst/>
          </a:prstGeom>
        </p:spPr>
      </p:pic>
      <p:pic>
        <p:nvPicPr>
          <p:cNvPr id="14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4122" y="239816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7318696" y="2900715"/>
            <a:ext cx="1542405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0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37" y="2368030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组合 20"/>
          <p:cNvGrpSpPr/>
          <p:nvPr/>
        </p:nvGrpSpPr>
        <p:grpSpPr>
          <a:xfrm>
            <a:off x="7590203" y="0"/>
            <a:ext cx="1540683" cy="2341427"/>
            <a:chOff x="7154379" y="943557"/>
            <a:chExt cx="1540683" cy="2341427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23" name="圆角矩形 22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959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上凸带形 11"/>
          <p:cNvSpPr/>
          <p:nvPr/>
        </p:nvSpPr>
        <p:spPr bwMode="auto">
          <a:xfrm>
            <a:off x="251520" y="1082015"/>
            <a:ext cx="2472459" cy="647918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00"/>
                </a:solidFill>
                <a:latin typeface="+mn-ea"/>
              </a:rPr>
              <a:t>例</a:t>
            </a:r>
            <a:r>
              <a:rPr lang="en-US" altLang="zh-CN" sz="2800" b="1" dirty="0" smtClean="0">
                <a:solidFill>
                  <a:srgbClr val="FFFF00"/>
                </a:solidFill>
                <a:latin typeface="+mn-ea"/>
              </a:rPr>
              <a:t>6-1</a:t>
            </a:r>
            <a:endParaRPr lang="zh-CN" altLang="en-US" sz="2800" b="1" dirty="0">
              <a:solidFill>
                <a:srgbClr val="FFFF00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82" name="TextBox 12"/>
              <p:cNvSpPr txBox="1">
                <a:spLocks noChangeArrowheads="1"/>
              </p:cNvSpPr>
              <p:nvPr/>
            </p:nvSpPr>
            <p:spPr bwMode="auto">
              <a:xfrm>
                <a:off x="1115670" y="2925558"/>
                <a:ext cx="711393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(2)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所有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元向量的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集合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𝐑</m:t>
                        </m:r>
                      </m:e>
                      <m:sup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𝐧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是一个向量空间。</a:t>
                </a:r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282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70" y="2925558"/>
                <a:ext cx="7113930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600" t="-16279" r="-6769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5" name="TextBox 12"/>
              <p:cNvSpPr txBox="1">
                <a:spLocks noChangeArrowheads="1"/>
              </p:cNvSpPr>
              <p:nvPr/>
            </p:nvSpPr>
            <p:spPr bwMode="auto">
              <a:xfrm>
                <a:off x="1024292" y="2003001"/>
                <a:ext cx="766834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(1)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仅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含零向量的集合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{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𝟎</m:t>
                    </m:r>
                    <m:r>
                      <m:rPr>
                        <m:lit/>
                      </m:rP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}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一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个向量空间。</a:t>
                </a:r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275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4292" y="2003001"/>
                <a:ext cx="7668344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6471" r="-1033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347864" y="4399486"/>
            <a:ext cx="4608512" cy="53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且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满足</a:t>
            </a:r>
            <a:r>
              <a:rPr lang="zh-CN" alt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加法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与</a:t>
            </a:r>
            <a:r>
              <a:rPr lang="zh-CN" alt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数乘</a:t>
            </a:r>
            <a:r>
              <a:rPr lang="zh-CN" altLang="en-US" sz="2800" b="1" dirty="0">
                <a:latin typeface="Cambria" panose="02040503050406030204" pitchFamily="18" charset="0"/>
                <a:ea typeface="华文楷体" panose="02010600040101010101" pitchFamily="2" charset="-122"/>
              </a:rPr>
              <a:t>运算封闭</a:t>
            </a:r>
          </a:p>
        </p:txBody>
      </p:sp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127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26"/>
          <p:cNvSpPr txBox="1">
            <a:spLocks noChangeArrowheads="1"/>
          </p:cNvSpPr>
          <p:nvPr/>
        </p:nvSpPr>
        <p:spPr bwMode="auto">
          <a:xfrm>
            <a:off x="4315915" y="1662678"/>
            <a:ext cx="22409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最小的向量空间</a:t>
            </a:r>
            <a:endParaRPr lang="zh-CN" altLang="en-US" sz="22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3" name="TextBox 26"/>
          <p:cNvSpPr txBox="1">
            <a:spLocks noChangeArrowheads="1"/>
          </p:cNvSpPr>
          <p:nvPr/>
        </p:nvSpPr>
        <p:spPr bwMode="auto">
          <a:xfrm>
            <a:off x="2339955" y="3713162"/>
            <a:ext cx="43922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证明：仅需说明集合非空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282" grpId="0"/>
      <p:bldP spid="11275" grpId="0"/>
      <p:bldP spid="27" grpId="0"/>
      <p:bldP spid="17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230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上凸带形 11"/>
          <p:cNvSpPr/>
          <p:nvPr/>
        </p:nvSpPr>
        <p:spPr bwMode="auto">
          <a:xfrm>
            <a:off x="323528" y="476672"/>
            <a:ext cx="2472596" cy="647700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00"/>
                </a:solidFill>
                <a:latin typeface="+mn-ea"/>
              </a:rPr>
              <a:t>例</a:t>
            </a:r>
            <a:r>
              <a:rPr lang="en-US" altLang="zh-CN" sz="2800" b="1" dirty="0" smtClean="0">
                <a:solidFill>
                  <a:srgbClr val="FFFF00"/>
                </a:solidFill>
                <a:latin typeface="+mn-ea"/>
              </a:rPr>
              <a:t>6-2</a:t>
            </a:r>
            <a:endParaRPr lang="zh-CN" altLang="en-US" sz="2800" b="1" dirty="0">
              <a:solidFill>
                <a:srgbClr val="FFFF00"/>
              </a:solidFill>
              <a:latin typeface="+mn-ea"/>
            </a:endParaRPr>
          </a:p>
        </p:txBody>
      </p:sp>
      <p:grpSp>
        <p:nvGrpSpPr>
          <p:cNvPr id="12294" name="组合 20"/>
          <p:cNvGrpSpPr>
            <a:grpSpLocks/>
          </p:cNvGrpSpPr>
          <p:nvPr/>
        </p:nvGrpSpPr>
        <p:grpSpPr bwMode="auto">
          <a:xfrm>
            <a:off x="755650" y="1268413"/>
            <a:ext cx="7686675" cy="1804987"/>
            <a:chOff x="611560" y="1556792"/>
            <a:chExt cx="7686600" cy="1804116"/>
          </a:xfrm>
        </p:grpSpPr>
        <p:graphicFrame>
          <p:nvGraphicFramePr>
            <p:cNvPr id="12305" name="Object 4"/>
            <p:cNvGraphicFramePr>
              <a:graphicFrameLocks noChangeAspect="1"/>
            </p:cNvGraphicFramePr>
            <p:nvPr/>
          </p:nvGraphicFramePr>
          <p:xfrm>
            <a:off x="4644008" y="2204864"/>
            <a:ext cx="2528281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2" name="Equation" r:id="rId3" imgW="1002865" imgH="228501" progId="Equation.DSMT4">
                    <p:embed/>
                  </p:oleObj>
                </mc:Choice>
                <mc:Fallback>
                  <p:oleObj name="Equation" r:id="rId3" imgW="1002865" imgH="228501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4008" y="2204864"/>
                          <a:ext cx="2528281" cy="504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06" name="组合 19"/>
            <p:cNvGrpSpPr>
              <a:grpSpLocks/>
            </p:cNvGrpSpPr>
            <p:nvPr/>
          </p:nvGrpSpPr>
          <p:grpSpPr bwMode="auto">
            <a:xfrm>
              <a:off x="611560" y="1556792"/>
              <a:ext cx="7686600" cy="1804116"/>
              <a:chOff x="1709936" y="1480050"/>
              <a:chExt cx="7686600" cy="1804116"/>
            </a:xfrm>
          </p:grpSpPr>
          <p:sp>
            <p:nvSpPr>
              <p:cNvPr id="12307" name="矩形 16"/>
              <p:cNvSpPr>
                <a:spLocks noChangeArrowheads="1"/>
              </p:cNvSpPr>
              <p:nvPr/>
            </p:nvSpPr>
            <p:spPr bwMode="auto">
              <a:xfrm>
                <a:off x="1709936" y="1480050"/>
                <a:ext cx="7686600" cy="17727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下列向量组构成向量空间吗？</a:t>
                </a:r>
              </a:p>
              <a:p>
                <a:pPr eaLnBrk="1" hangingPunct="1">
                  <a:spcBef>
                    <a:spcPct val="50000"/>
                  </a:spcBef>
                  <a:buClr>
                    <a:srgbClr val="0000FF"/>
                  </a:buClr>
                  <a:buFont typeface="Wingdings" panose="05000000000000000000" pitchFamily="2" charset="2"/>
                  <a:buAutoNum type="arabicPeriod"/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齐次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线性方程组的解集 </a:t>
                </a:r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Clr>
                    <a:srgbClr val="0000FF"/>
                  </a:buClr>
                  <a:buFont typeface="Wingdings" panose="05000000000000000000" pitchFamily="2" charset="2"/>
                  <a:buAutoNum type="arabicPeriod"/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非齐次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线性方程组的解集</a:t>
                </a:r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  <p:graphicFrame>
            <p:nvGraphicFramePr>
              <p:cNvPr id="12308" name="Object 5"/>
              <p:cNvGraphicFramePr>
                <a:graphicFrameLocks noChangeAspect="1"/>
              </p:cNvGraphicFramePr>
              <p:nvPr/>
            </p:nvGraphicFramePr>
            <p:xfrm>
              <a:off x="6156176" y="2780928"/>
              <a:ext cx="2560637" cy="503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93" name="Equation" r:id="rId5" imgW="1016000" imgH="228600" progId="Equation.DSMT4">
                      <p:embed/>
                    </p:oleObj>
                  </mc:Choice>
                  <mc:Fallback>
                    <p:oleObj name="Equation" r:id="rId5" imgW="1016000" imgH="2286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56176" y="2780928"/>
                            <a:ext cx="2560637" cy="503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23" name="直接连接符 22"/>
          <p:cNvCxnSpPr/>
          <p:nvPr/>
        </p:nvCxnSpPr>
        <p:spPr>
          <a:xfrm>
            <a:off x="0" y="3284538"/>
            <a:ext cx="9144000" cy="7302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36997"/>
              </p:ext>
            </p:extLst>
          </p:nvPr>
        </p:nvGraphicFramePr>
        <p:xfrm>
          <a:off x="680351" y="4302398"/>
          <a:ext cx="17589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4" name="Equation" r:id="rId7" imgW="698500" imgH="228600" progId="Equation.DSMT4">
                  <p:embed/>
                </p:oleObj>
              </mc:Choice>
              <mc:Fallback>
                <p:oleObj name="Equation" r:id="rId7" imgW="6985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351" y="4302398"/>
                        <a:ext cx="17589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294780"/>
              </p:ext>
            </p:extLst>
          </p:nvPr>
        </p:nvGraphicFramePr>
        <p:xfrm>
          <a:off x="6675544" y="4302398"/>
          <a:ext cx="1600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5" name="Equation" r:id="rId9" imgW="634725" imgH="228501" progId="Equation.DSMT4">
                  <p:embed/>
                </p:oleObj>
              </mc:Choice>
              <mc:Fallback>
                <p:oleObj name="Equation" r:id="rId9" imgW="634725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544" y="4302398"/>
                        <a:ext cx="16002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964922"/>
              </p:ext>
            </p:extLst>
          </p:nvPr>
        </p:nvGraphicFramePr>
        <p:xfrm>
          <a:off x="6647763" y="4878660"/>
          <a:ext cx="1152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6" name="Equation" r:id="rId11" imgW="457200" imgH="228600" progId="Equation.DSMT4">
                  <p:embed/>
                </p:oleObj>
              </mc:Choice>
              <mc:Fallback>
                <p:oleObj name="Equation" r:id="rId11" imgW="4572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7763" y="4878660"/>
                        <a:ext cx="11525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519485"/>
              </p:ext>
            </p:extLst>
          </p:nvPr>
        </p:nvGraphicFramePr>
        <p:xfrm>
          <a:off x="2839351" y="4878660"/>
          <a:ext cx="29575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7" name="Equation" r:id="rId13" imgW="1308100" imgH="228600" progId="Equation.DSMT4">
                  <p:embed/>
                </p:oleObj>
              </mc:Choice>
              <mc:Fallback>
                <p:oleObj name="Equation" r:id="rId13" imgW="13081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9351" y="4878660"/>
                        <a:ext cx="29575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下箭头 30"/>
          <p:cNvSpPr/>
          <p:nvPr/>
        </p:nvSpPr>
        <p:spPr>
          <a:xfrm rot="16200000">
            <a:off x="6182626" y="4848498"/>
            <a:ext cx="185737" cy="534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 rot="16200000">
            <a:off x="6182626" y="4272235"/>
            <a:ext cx="185738" cy="534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51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7328"/>
              </p:ext>
            </p:extLst>
          </p:nvPr>
        </p:nvGraphicFramePr>
        <p:xfrm>
          <a:off x="2480576" y="4302398"/>
          <a:ext cx="35036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8" name="Equation" r:id="rId15" imgW="1549400" imgH="228600" progId="Equation.DSMT4">
                  <p:embed/>
                </p:oleObj>
              </mc:Choice>
              <mc:Fallback>
                <p:oleObj name="Equation" r:id="rId15" imgW="15494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576" y="4302398"/>
                        <a:ext cx="350361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28425" y="3731622"/>
            <a:ext cx="3207239" cy="559419"/>
            <a:chOff x="2324084" y="3321933"/>
            <a:chExt cx="3207239" cy="559419"/>
          </a:xfrm>
        </p:grpSpPr>
        <p:graphicFrame>
          <p:nvGraphicFramePr>
            <p:cNvPr id="1230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6787423"/>
                </p:ext>
              </p:extLst>
            </p:nvPr>
          </p:nvGraphicFramePr>
          <p:xfrm>
            <a:off x="4433256" y="3376527"/>
            <a:ext cx="992187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9" name="Equation" r:id="rId17" imgW="393480" imgH="228600" progId="Equation.DSMT4">
                    <p:embed/>
                  </p:oleObj>
                </mc:Choice>
                <mc:Fallback>
                  <p:oleObj name="Equation" r:id="rId17" imgW="393480" imgH="2286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3256" y="3376527"/>
                          <a:ext cx="992187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2324084" y="3321933"/>
              <a:ext cx="32072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解集合非空， </a:t>
              </a:r>
              <a:endParaRPr lang="zh-CN" alt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628458"/>
              </p:ext>
            </p:extLst>
          </p:nvPr>
        </p:nvGraphicFramePr>
        <p:xfrm>
          <a:off x="1084917" y="4878660"/>
          <a:ext cx="11191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0" name="Equation" r:id="rId19" imgW="444240" imgH="177480" progId="Equation.DSMT4">
                  <p:embed/>
                </p:oleObj>
              </mc:Choice>
              <mc:Fallback>
                <p:oleObj name="Equation" r:id="rId19" imgW="4442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917" y="4878660"/>
                        <a:ext cx="111918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0"/>
              <p:cNvSpPr txBox="1">
                <a:spLocks noChangeArrowheads="1"/>
              </p:cNvSpPr>
              <p:nvPr/>
            </p:nvSpPr>
            <p:spPr bwMode="auto">
              <a:xfrm>
                <a:off x="2585848" y="5432384"/>
                <a:ext cx="482441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称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为齐次方程组的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解空间 </a:t>
                </a:r>
              </a:p>
            </p:txBody>
          </p:sp>
        </mc:Choice>
        <mc:Fallback xmlns="">
          <p:sp>
            <p:nvSpPr>
              <p:cNvPr id="2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5848" y="5432384"/>
                <a:ext cx="4824412" cy="523220"/>
              </a:xfrm>
              <a:prstGeom prst="rect">
                <a:avLst/>
              </a:prstGeom>
              <a:blipFill>
                <a:blip r:embed="rId21"/>
                <a:stretch>
                  <a:fillRect l="-2525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32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230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上凸带形 11"/>
          <p:cNvSpPr/>
          <p:nvPr/>
        </p:nvSpPr>
        <p:spPr bwMode="auto">
          <a:xfrm>
            <a:off x="323528" y="476672"/>
            <a:ext cx="2472596" cy="647700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00"/>
                </a:solidFill>
                <a:latin typeface="+mn-ea"/>
              </a:rPr>
              <a:t>例</a:t>
            </a:r>
            <a:r>
              <a:rPr lang="en-US" altLang="zh-CN" sz="2800" b="1" dirty="0" smtClean="0">
                <a:solidFill>
                  <a:srgbClr val="FFFF00"/>
                </a:solidFill>
                <a:latin typeface="+mn-ea"/>
              </a:rPr>
              <a:t>6-2</a:t>
            </a:r>
            <a:endParaRPr lang="zh-CN" altLang="en-US" sz="2800" b="1" dirty="0">
              <a:solidFill>
                <a:srgbClr val="FFFF00"/>
              </a:solidFill>
              <a:latin typeface="+mn-ea"/>
            </a:endParaRPr>
          </a:p>
        </p:txBody>
      </p:sp>
      <p:grpSp>
        <p:nvGrpSpPr>
          <p:cNvPr id="12294" name="组合 20"/>
          <p:cNvGrpSpPr>
            <a:grpSpLocks/>
          </p:cNvGrpSpPr>
          <p:nvPr/>
        </p:nvGrpSpPr>
        <p:grpSpPr bwMode="auto">
          <a:xfrm>
            <a:off x="755650" y="1268413"/>
            <a:ext cx="7686675" cy="1804987"/>
            <a:chOff x="611560" y="1556792"/>
            <a:chExt cx="7686600" cy="1804116"/>
          </a:xfrm>
        </p:grpSpPr>
        <p:graphicFrame>
          <p:nvGraphicFramePr>
            <p:cNvPr id="12305" name="Object 4"/>
            <p:cNvGraphicFramePr>
              <a:graphicFrameLocks noChangeAspect="1"/>
            </p:cNvGraphicFramePr>
            <p:nvPr/>
          </p:nvGraphicFramePr>
          <p:xfrm>
            <a:off x="4644008" y="2204864"/>
            <a:ext cx="2528281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6" name="Equation" r:id="rId3" imgW="1002865" imgH="228501" progId="Equation.DSMT4">
                    <p:embed/>
                  </p:oleObj>
                </mc:Choice>
                <mc:Fallback>
                  <p:oleObj name="Equation" r:id="rId3" imgW="1002865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4008" y="2204864"/>
                          <a:ext cx="2528281" cy="504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06" name="组合 19"/>
            <p:cNvGrpSpPr>
              <a:grpSpLocks/>
            </p:cNvGrpSpPr>
            <p:nvPr/>
          </p:nvGrpSpPr>
          <p:grpSpPr bwMode="auto">
            <a:xfrm>
              <a:off x="611560" y="1556792"/>
              <a:ext cx="7686600" cy="1804116"/>
              <a:chOff x="1709936" y="1480050"/>
              <a:chExt cx="7686600" cy="1804116"/>
            </a:xfrm>
          </p:grpSpPr>
          <p:sp>
            <p:nvSpPr>
              <p:cNvPr id="12307" name="矩形 16"/>
              <p:cNvSpPr>
                <a:spLocks noChangeArrowheads="1"/>
              </p:cNvSpPr>
              <p:nvPr/>
            </p:nvSpPr>
            <p:spPr bwMode="auto">
              <a:xfrm>
                <a:off x="1709936" y="1480050"/>
                <a:ext cx="7686600" cy="17727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下列向量组构成向量空间吗？</a:t>
                </a:r>
              </a:p>
              <a:p>
                <a:pPr eaLnBrk="1" hangingPunct="1">
                  <a:spcBef>
                    <a:spcPct val="50000"/>
                  </a:spcBef>
                  <a:buClr>
                    <a:srgbClr val="0000FF"/>
                  </a:buClr>
                  <a:buFont typeface="Wingdings" panose="05000000000000000000" pitchFamily="2" charset="2"/>
                  <a:buAutoNum type="arabicPeriod"/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齐次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线性方程组的解集 </a:t>
                </a:r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Clr>
                    <a:srgbClr val="0000FF"/>
                  </a:buClr>
                  <a:buFont typeface="Wingdings" panose="05000000000000000000" pitchFamily="2" charset="2"/>
                  <a:buAutoNum type="arabicPeriod"/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非齐次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线性方程组的解集</a:t>
                </a:r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  <p:graphicFrame>
            <p:nvGraphicFramePr>
              <p:cNvPr id="12308" name="Object 5"/>
              <p:cNvGraphicFramePr>
                <a:graphicFrameLocks noChangeAspect="1"/>
              </p:cNvGraphicFramePr>
              <p:nvPr/>
            </p:nvGraphicFramePr>
            <p:xfrm>
              <a:off x="6156176" y="2780928"/>
              <a:ext cx="2560637" cy="503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97" name="Equation" r:id="rId5" imgW="1016000" imgH="228600" progId="Equation.DSMT4">
                      <p:embed/>
                    </p:oleObj>
                  </mc:Choice>
                  <mc:Fallback>
                    <p:oleObj name="Equation" r:id="rId5" imgW="10160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56176" y="2780928"/>
                            <a:ext cx="2560637" cy="503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23" name="直接连接符 22"/>
          <p:cNvCxnSpPr/>
          <p:nvPr/>
        </p:nvCxnSpPr>
        <p:spPr>
          <a:xfrm>
            <a:off x="0" y="3284538"/>
            <a:ext cx="9144000" cy="7302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74765" y="3692936"/>
                <a:ext cx="30408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zh-CN" altLang="en-US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解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65" y="3692936"/>
                <a:ext cx="3040897" cy="430887"/>
              </a:xfrm>
              <a:prstGeom prst="rect">
                <a:avLst/>
              </a:prstGeom>
              <a:blipFill rotWithShape="0">
                <a:blip r:embed="rId7"/>
                <a:stretch>
                  <a:fillRect t="-25714" r="-561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747240" y="4558726"/>
                <a:ext cx="39153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𝑏</m:t>
                      </m:r>
                    </m:oMath>
                  </m:oMathPara>
                </a14:m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240" y="4558726"/>
                <a:ext cx="3915303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747240" y="5233566"/>
                <a:ext cx="36827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不</m:t>
                    </m:r>
                    <m:r>
                      <a:rPr lang="zh-CN" altLang="en-US" sz="280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zh-CN" altLang="en-US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解</a:t>
                </a: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240" y="5233566"/>
                <a:ext cx="3682739" cy="430887"/>
              </a:xfrm>
              <a:prstGeom prst="rect">
                <a:avLst/>
              </a:prstGeom>
              <a:blipFill rotWithShape="0">
                <a:blip r:embed="rId9"/>
                <a:stretch>
                  <a:fillRect t="-25714" r="-480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716124" y="5864223"/>
                <a:ext cx="60873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非齐次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线性方程组解集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不是向量空间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124" y="5864223"/>
                <a:ext cx="6087307" cy="430887"/>
              </a:xfrm>
              <a:prstGeom prst="rect">
                <a:avLst/>
              </a:prstGeom>
              <a:blipFill rotWithShape="0">
                <a:blip r:embed="rId10"/>
                <a:stretch>
                  <a:fillRect t="-25352" r="-2204" b="-47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8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组合 5"/>
          <p:cNvGrpSpPr>
            <a:grpSpLocks/>
          </p:cNvGrpSpPr>
          <p:nvPr/>
        </p:nvGrpSpPr>
        <p:grpSpPr bwMode="auto">
          <a:xfrm>
            <a:off x="755651" y="2015046"/>
            <a:ext cx="7272733" cy="647700"/>
            <a:chOff x="827584" y="1628800"/>
            <a:chExt cx="8187884" cy="647618"/>
          </a:xfrm>
        </p:grpSpPr>
        <p:sp>
          <p:nvSpPr>
            <p:cNvPr id="12" name="上凸带形 11"/>
            <p:cNvSpPr/>
            <p:nvPr/>
          </p:nvSpPr>
          <p:spPr>
            <a:xfrm>
              <a:off x="827584" y="1628800"/>
              <a:ext cx="2663953" cy="647618"/>
            </a:xfrm>
            <a:prstGeom prst="ribbon2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FF00"/>
                  </a:solidFill>
                  <a:latin typeface="+mn-ea"/>
                </a:rPr>
                <a:t>例</a:t>
              </a:r>
              <a:r>
                <a:rPr lang="en-US" altLang="zh-CN" sz="2800" b="1" dirty="0" smtClean="0">
                  <a:solidFill>
                    <a:srgbClr val="FFFF00"/>
                  </a:solidFill>
                  <a:latin typeface="+mn-ea"/>
                </a:rPr>
                <a:t>6-3</a:t>
              </a:r>
              <a:endParaRPr lang="zh-CN" altLang="en-US" sz="2800" b="1" dirty="0">
                <a:solidFill>
                  <a:srgbClr val="FFFF00"/>
                </a:solidFill>
                <a:latin typeface="+mn-ea"/>
              </a:endParaRPr>
            </a:p>
          </p:txBody>
        </p:sp>
        <p:sp>
          <p:nvSpPr>
            <p:cNvPr id="13331" name="TextBox 12"/>
            <p:cNvSpPr txBox="1">
              <a:spLocks noChangeArrowheads="1"/>
            </p:cNvSpPr>
            <p:nvPr/>
          </p:nvSpPr>
          <p:spPr bwMode="auto">
            <a:xfrm>
              <a:off x="3620492" y="1700798"/>
              <a:ext cx="5394976" cy="523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rPr>
                <a:t> 所有向量空间必含有零向量。</a:t>
              </a:r>
              <a:endParaRPr lang="en-US" altLang="zh-CN" sz="2800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3316" name="组合 25"/>
          <p:cNvGrpSpPr>
            <a:grpSpLocks/>
          </p:cNvGrpSpPr>
          <p:nvPr/>
        </p:nvGrpSpPr>
        <p:grpSpPr bwMode="auto">
          <a:xfrm>
            <a:off x="1042988" y="908050"/>
            <a:ext cx="7115175" cy="523875"/>
            <a:chOff x="1115616" y="3140968"/>
            <a:chExt cx="7114323" cy="523220"/>
          </a:xfrm>
        </p:grpSpPr>
        <p:sp>
          <p:nvSpPr>
            <p:cNvPr id="13326" name="TextBox 12"/>
            <p:cNvSpPr txBox="1">
              <a:spLocks noChangeArrowheads="1"/>
            </p:cNvSpPr>
            <p:nvPr/>
          </p:nvSpPr>
          <p:spPr bwMode="auto">
            <a:xfrm>
              <a:off x="1115616" y="3140968"/>
              <a:ext cx="711432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Cambria" panose="02040503050406030204" pitchFamily="18" charset="0"/>
                  <a:ea typeface="华文楷体" panose="02010600040101010101" pitchFamily="2" charset="-122"/>
                </a:rPr>
                <a:t>  仅含零向量的集合           是一个向量空间。</a:t>
              </a:r>
              <a:endParaRPr lang="en-US" altLang="zh-CN" sz="280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3327" name="Object 3"/>
            <p:cNvGraphicFramePr>
              <a:graphicFrameLocks noChangeAspect="1"/>
            </p:cNvGraphicFramePr>
            <p:nvPr/>
          </p:nvGraphicFramePr>
          <p:xfrm>
            <a:off x="4139952" y="3212976"/>
            <a:ext cx="950912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6" name="Equation" r:id="rId3" imgW="482391" imgH="203112" progId="Equation.DSMT4">
                    <p:embed/>
                  </p:oleObj>
                </mc:Choice>
                <mc:Fallback>
                  <p:oleObj name="Equation" r:id="rId3" imgW="482391" imgH="203112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9952" y="3212976"/>
                          <a:ext cx="950912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7" name="TextBox 26"/>
          <p:cNvSpPr txBox="1">
            <a:spLocks noChangeArrowheads="1"/>
          </p:cNvSpPr>
          <p:nvPr/>
        </p:nvSpPr>
        <p:spPr bwMode="auto">
          <a:xfrm>
            <a:off x="1042988" y="2878646"/>
            <a:ext cx="6192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证明：因为</a:t>
            </a:r>
            <a:r>
              <a:rPr lang="en-US" altLang="zh-CN" sz="2800" i="1" dirty="0">
                <a:latin typeface="Cambria" panose="02040503050406030204" pitchFamily="18" charset="0"/>
                <a:ea typeface="华文楷体" panose="02010600040101010101" pitchFamily="2" charset="-122"/>
              </a:rPr>
              <a:t>V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是向量空间，因此</a:t>
            </a:r>
            <a:r>
              <a:rPr lang="en-US" altLang="zh-CN" sz="2800" i="1" dirty="0">
                <a:latin typeface="Cambria" panose="02040503050406030204" pitchFamily="18" charset="0"/>
                <a:ea typeface="华文楷体" panose="02010600040101010101" pitchFamily="2" charset="-122"/>
              </a:rPr>
              <a:t>V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非空。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1700213"/>
            <a:ext cx="9144000" cy="0"/>
          </a:xfrm>
          <a:prstGeom prst="line">
            <a:avLst/>
          </a:prstGeom>
          <a:ln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19" name="组合 2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33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3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222475"/>
              </p:ext>
            </p:extLst>
          </p:nvPr>
        </p:nvGraphicFramePr>
        <p:xfrm>
          <a:off x="1228725" y="3570238"/>
          <a:ext cx="3178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7" name="Equation" r:id="rId5" imgW="1307532" imgH="177723" progId="Equation.DSMT4">
                  <p:embed/>
                </p:oleObj>
              </mc:Choice>
              <mc:Fallback>
                <p:oleObj name="Equation" r:id="rId5" imgW="1307532" imgH="17772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3570238"/>
                        <a:ext cx="31781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下箭头 30"/>
          <p:cNvSpPr/>
          <p:nvPr/>
        </p:nvSpPr>
        <p:spPr>
          <a:xfrm rot="16200000">
            <a:off x="5204215" y="3114544"/>
            <a:ext cx="370670" cy="140431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22" name="矩形 31"/>
              <p:cNvSpPr>
                <a:spLocks noChangeArrowheads="1"/>
              </p:cNvSpPr>
              <p:nvPr/>
            </p:nvSpPr>
            <p:spPr bwMode="auto">
              <a:xfrm>
                <a:off x="6090328" y="3555092"/>
                <a:ext cx="190475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4572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rgbClr val="0000FF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⊂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𝑉</m:t>
                      </m:r>
                    </m:oMath>
                  </m:oMathPara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32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0328" y="3555092"/>
                <a:ext cx="190475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328400" y="6228851"/>
            <a:ext cx="4702540" cy="496183"/>
            <a:chOff x="1403350" y="5910098"/>
            <a:chExt cx="4702540" cy="496183"/>
          </a:xfrm>
        </p:grpSpPr>
        <p:sp>
          <p:nvSpPr>
            <p:cNvPr id="19" name="文本框 18"/>
            <p:cNvSpPr txBox="1"/>
            <p:nvPr/>
          </p:nvSpPr>
          <p:spPr>
            <a:xfrm>
              <a:off x="1961807" y="5910098"/>
              <a:ext cx="41440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rPr>
                <a:t>考虑教材</a:t>
              </a:r>
              <a:r>
                <a:rPr lang="en-US" altLang="zh-CN" sz="2400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115</a:t>
              </a:r>
              <a:r>
                <a:rPr lang="zh-CN" altLang="en-US" sz="2400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页习题</a:t>
              </a:r>
              <a:r>
                <a:rPr lang="en-US" altLang="zh-CN" sz="2400" dirty="0">
                  <a:latin typeface="Cambria" panose="02040503050406030204" pitchFamily="18" charset="0"/>
                  <a:ea typeface="华文楷体" panose="02010600040101010101" pitchFamily="2" charset="-122"/>
                </a:rPr>
                <a:t>6</a:t>
              </a:r>
              <a:r>
                <a:rPr lang="en-US" altLang="zh-CN" sz="2400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-1 </a:t>
              </a:r>
              <a:r>
                <a: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rPr>
                <a:t>第</a:t>
              </a:r>
              <a:r>
                <a:rPr lang="en-US" altLang="zh-CN" sz="2400" dirty="0">
                  <a:latin typeface="Cambria" panose="02040503050406030204" pitchFamily="18" charset="0"/>
                  <a:ea typeface="华文楷体" panose="02010600040101010101" pitchFamily="2" charset="-122"/>
                </a:rPr>
                <a:t>1</a:t>
              </a:r>
              <a:r>
                <a: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rPr>
                <a:t>题</a:t>
              </a: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03350" y="5910098"/>
              <a:ext cx="556559" cy="49618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31"/>
              <p:cNvSpPr>
                <a:spLocks noChangeArrowheads="1"/>
              </p:cNvSpPr>
              <p:nvPr/>
            </p:nvSpPr>
            <p:spPr bwMode="auto">
              <a:xfrm>
                <a:off x="1425531" y="4468736"/>
                <a:ext cx="5721438" cy="1169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4572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rgbClr val="0000FF"/>
                  </a:buClr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0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不是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解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非齐次线性方程组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解集</a:t>
                </a:r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Clr>
                    <a:srgbClr val="0000FF"/>
                  </a:buClr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             不是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向量空间</a:t>
                </a:r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5531" y="4468736"/>
                <a:ext cx="5721438" cy="1169551"/>
              </a:xfrm>
              <a:prstGeom prst="rect">
                <a:avLst/>
              </a:prstGeom>
              <a:blipFill>
                <a:blip r:embed="rId9"/>
                <a:stretch>
                  <a:fillRect t="-5208" r="-853" b="-135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31" grpId="0" animBg="1"/>
      <p:bldP spid="13322" grpId="0"/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10459</TotalTime>
  <Words>1757</Words>
  <Application>Microsoft Office PowerPoint</Application>
  <PresentationFormat>全屏显示(4:3)</PresentationFormat>
  <Paragraphs>439</Paragraphs>
  <Slides>54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71" baseType="lpstr">
      <vt:lpstr>华文琥珀</vt:lpstr>
      <vt:lpstr>华文楷体</vt:lpstr>
      <vt:lpstr>楷体_GB2312</vt:lpstr>
      <vt:lpstr>宋体</vt:lpstr>
      <vt:lpstr>Arial</vt:lpstr>
      <vt:lpstr>Calibri</vt:lpstr>
      <vt:lpstr>Cambria</vt:lpstr>
      <vt:lpstr>Cambria Math</vt:lpstr>
      <vt:lpstr>Candara</vt:lpstr>
      <vt:lpstr>Corbel</vt:lpstr>
      <vt:lpstr>Symbol</vt:lpstr>
      <vt:lpstr>Times New Roman</vt:lpstr>
      <vt:lpstr>Tw Cen MT</vt:lpstr>
      <vt:lpstr>Wingdings</vt:lpstr>
      <vt:lpstr>Wingdings 3</vt:lpstr>
      <vt:lpstr>积分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知识点总结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samsung</dc:creator>
  <cp:lastModifiedBy>Windows 用户</cp:lastModifiedBy>
  <cp:revision>631</cp:revision>
  <dcterms:modified xsi:type="dcterms:W3CDTF">2019-04-23T07:29:01Z</dcterms:modified>
</cp:coreProperties>
</file>