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39"/>
  </p:notesMasterIdLst>
  <p:sldIdLst>
    <p:sldId id="429" r:id="rId2"/>
    <p:sldId id="434" r:id="rId3"/>
    <p:sldId id="427" r:id="rId4"/>
    <p:sldId id="376" r:id="rId5"/>
    <p:sldId id="377" r:id="rId6"/>
    <p:sldId id="430" r:id="rId7"/>
    <p:sldId id="431" r:id="rId8"/>
    <p:sldId id="413" r:id="rId9"/>
    <p:sldId id="432" r:id="rId10"/>
    <p:sldId id="433" r:id="rId11"/>
    <p:sldId id="435" r:id="rId12"/>
    <p:sldId id="454" r:id="rId13"/>
    <p:sldId id="436" r:id="rId14"/>
    <p:sldId id="437" r:id="rId15"/>
    <p:sldId id="438" r:id="rId16"/>
    <p:sldId id="439" r:id="rId17"/>
    <p:sldId id="411" r:id="rId18"/>
    <p:sldId id="440" r:id="rId19"/>
    <p:sldId id="441" r:id="rId20"/>
    <p:sldId id="443" r:id="rId21"/>
    <p:sldId id="444" r:id="rId22"/>
    <p:sldId id="445" r:id="rId23"/>
    <p:sldId id="446" r:id="rId24"/>
    <p:sldId id="417" r:id="rId25"/>
    <p:sldId id="400" r:id="rId26"/>
    <p:sldId id="352" r:id="rId27"/>
    <p:sldId id="414" r:id="rId28"/>
    <p:sldId id="447" r:id="rId29"/>
    <p:sldId id="448" r:id="rId30"/>
    <p:sldId id="415" r:id="rId31"/>
    <p:sldId id="449" r:id="rId32"/>
    <p:sldId id="450" r:id="rId33"/>
    <p:sldId id="425" r:id="rId34"/>
    <p:sldId id="398" r:id="rId35"/>
    <p:sldId id="451" r:id="rId36"/>
    <p:sldId id="452" r:id="rId37"/>
    <p:sldId id="453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6471" autoAdjust="0"/>
  </p:normalViewPr>
  <p:slideViewPr>
    <p:cSldViewPr>
      <p:cViewPr varScale="1">
        <p:scale>
          <a:sx n="78" d="100"/>
          <a:sy n="78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41948A-1229-4CAC-A206-DBA1751DDEC6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3443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317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3999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1160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4140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8814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482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3828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590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17736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CB9037-3BB0-40D0-8E94-C1049E71F2A4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348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41948A-1229-4CAC-A206-DBA1751DDEC6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0669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CB9037-3BB0-40D0-8E94-C1049E71F2A4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6266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81994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963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1979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290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6091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891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1AB0BD-636A-401E-9E80-FBC896BD9589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036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53F9E-AA55-4BCA-9438-0522AE9E494B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74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6.wmf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wm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20.png"/><Relationship Id="rId10" Type="http://schemas.openxmlformats.org/officeDocument/2006/relationships/image" Target="../media/image50.png"/><Relationship Id="rId4" Type="http://schemas.openxmlformats.org/officeDocument/2006/relationships/image" Target="../media/image450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85.png"/><Relationship Id="rId9" Type="http://schemas.openxmlformats.org/officeDocument/2006/relationships/image" Target="../media/image86.png"/><Relationship Id="rId1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2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90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6.wmf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1.png"/><Relationship Id="rId10" Type="http://schemas.openxmlformats.org/officeDocument/2006/relationships/image" Target="../media/image99.png"/><Relationship Id="rId4" Type="http://schemas.openxmlformats.org/officeDocument/2006/relationships/image" Target="../media/image930.png"/><Relationship Id="rId9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46.wmf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2.png"/><Relationship Id="rId9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105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0.png"/><Relationship Id="rId5" Type="http://schemas.openxmlformats.org/officeDocument/2006/relationships/image" Target="../media/image1070.png"/><Relationship Id="rId10" Type="http://schemas.openxmlformats.org/officeDocument/2006/relationships/image" Target="../media/image113.png"/><Relationship Id="rId4" Type="http://schemas.openxmlformats.org/officeDocument/2006/relationships/image" Target="../media/image1060.png"/><Relationship Id="rId9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46.wmf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2020.png"/><Relationship Id="rId7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0.png"/><Relationship Id="rId5" Type="http://schemas.openxmlformats.org/officeDocument/2006/relationships/image" Target="../media/image970.png"/><Relationship Id="rId4" Type="http://schemas.openxmlformats.org/officeDocument/2006/relationships/image" Target="../media/image9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image" Target="../media/image130.png"/><Relationship Id="rId16" Type="http://schemas.openxmlformats.org/officeDocument/2006/relationships/image" Target="../media/image4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4.png"/><Relationship Id="rId10" Type="http://schemas.openxmlformats.org/officeDocument/2006/relationships/image" Target="../media/image150.png"/><Relationship Id="rId4" Type="http://schemas.openxmlformats.org/officeDocument/2006/relationships/image" Target="../media/image132.png"/><Relationship Id="rId9" Type="http://schemas.openxmlformats.org/officeDocument/2006/relationships/image" Target="../media/image149.png"/><Relationship Id="rId14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835696" y="270892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6.2 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向量的正交性</a:t>
            </a:r>
          </a:p>
        </p:txBody>
      </p:sp>
    </p:spTree>
    <p:extLst>
      <p:ext uri="{BB962C8B-B14F-4D97-AF65-F5344CB8AC3E}">
        <p14:creationId xmlns:p14="http://schemas.microsoft.com/office/powerpoint/2010/main" val="41078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800742" y="1700808"/>
            <a:ext cx="7711963" cy="3742201"/>
            <a:chOff x="1042132" y="1296039"/>
            <a:chExt cx="7286676" cy="5755239"/>
          </a:xfrm>
        </p:grpSpPr>
        <p:sp>
          <p:nvSpPr>
            <p:cNvPr id="15" name="圆角矩形 14"/>
            <p:cNvSpPr/>
            <p:nvPr/>
          </p:nvSpPr>
          <p:spPr>
            <a:xfrm>
              <a:off x="1042132" y="1741477"/>
              <a:ext cx="7286676" cy="53098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3965" y="1296039"/>
              <a:ext cx="1966844" cy="81775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6-7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9"/>
              <p:cNvSpPr txBox="1">
                <a:spLocks noChangeArrowheads="1"/>
              </p:cNvSpPr>
              <p:nvPr/>
            </p:nvSpPr>
            <p:spPr bwMode="auto">
              <a:xfrm>
                <a:off x="684489" y="2349928"/>
                <a:ext cx="38296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时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489" y="2349928"/>
                <a:ext cx="382967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793550" y="3854798"/>
                <a:ext cx="43686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叫做向量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夹角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50" y="3854798"/>
                <a:ext cx="4368651" cy="523220"/>
              </a:xfrm>
              <a:prstGeom prst="rect">
                <a:avLst/>
              </a:prstGeom>
              <a:blipFill>
                <a:blip r:embed="rId4"/>
                <a:stretch>
                  <a:fillRect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742871" y="4531971"/>
                <a:ext cx="735519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当 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即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时，称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</a:t>
                </a:r>
              </a:p>
            </p:txBody>
          </p:sp>
        </mc:Choice>
        <mc:Fallback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871" y="4531971"/>
                <a:ext cx="735519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800742" y="5733256"/>
                <a:ext cx="708362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 注：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0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向量方向任意，与任意向量正交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.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742" y="5733256"/>
                <a:ext cx="7083626" cy="523220"/>
              </a:xfrm>
              <a:prstGeom prst="rect">
                <a:avLst/>
              </a:prstGeom>
              <a:blipFill>
                <a:blip r:embed="rId6"/>
                <a:stretch>
                  <a:fillRect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750452" y="924845"/>
                <a:ext cx="3184205" cy="8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𝑐𝑜𝑠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 =</m:t>
                      </m:r>
                      <m:f>
                        <m:f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⋅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6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452" y="924845"/>
                <a:ext cx="3184205" cy="8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057019" y="2938800"/>
                <a:ext cx="2996653" cy="84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𝜃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𝑎𝑟𝑐𝑐𝑜𝑠</m:t>
                      </m:r>
                      <m:f>
                        <m:f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6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19" y="2938800"/>
                <a:ext cx="2996653" cy="8439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06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1"/>
      <p:bldP spid="27" grpId="0"/>
      <p:bldP spid="2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27584" y="2636912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正交基与施密特正交化方法</a:t>
            </a:r>
          </a:p>
        </p:txBody>
      </p:sp>
    </p:spTree>
    <p:extLst>
      <p:ext uri="{BB962C8B-B14F-4D97-AF65-F5344CB8AC3E}">
        <p14:creationId xmlns:p14="http://schemas.microsoft.com/office/powerpoint/2010/main" val="38282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943639" y="1009601"/>
            <a:ext cx="7711963" cy="2658798"/>
            <a:chOff x="1042132" y="1435437"/>
            <a:chExt cx="7286676" cy="5615841"/>
          </a:xfrm>
        </p:grpSpPr>
        <p:sp>
          <p:nvSpPr>
            <p:cNvPr id="15" name="圆角矩形 14"/>
            <p:cNvSpPr/>
            <p:nvPr/>
          </p:nvSpPr>
          <p:spPr>
            <a:xfrm>
              <a:off x="1042132" y="2138239"/>
              <a:ext cx="7286676" cy="491303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693184" y="1435437"/>
              <a:ext cx="1966844" cy="1216747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6-7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1389953" y="1815780"/>
            <a:ext cx="7471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两两正交的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非零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向量组称为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正交向量组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1389953" y="2496696"/>
            <a:ext cx="7070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由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单位向量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组成的正交向量组称为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标准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正交向量组；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9"/>
              <p:cNvSpPr txBox="1">
                <a:spLocks noChangeArrowheads="1"/>
              </p:cNvSpPr>
              <p:nvPr/>
            </p:nvSpPr>
            <p:spPr bwMode="auto">
              <a:xfrm>
                <a:off x="1341899" y="4293096"/>
                <a:ext cx="54132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举例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899" y="4293096"/>
                <a:ext cx="5413246" cy="461665"/>
              </a:xfrm>
              <a:prstGeom prst="rect">
                <a:avLst/>
              </a:prstGeom>
              <a:blipFill>
                <a:blip r:embed="rId3"/>
                <a:stretch>
                  <a:fillRect l="-1689" t="-13158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9"/>
              <p:cNvSpPr txBox="1">
                <a:spLocks noChangeArrowheads="1"/>
              </p:cNvSpPr>
              <p:nvPr/>
            </p:nvSpPr>
            <p:spPr bwMode="auto">
              <a:xfrm>
                <a:off x="2218570" y="5013176"/>
                <a:ext cx="5413246" cy="497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(1,1,1)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8570" y="5013176"/>
                <a:ext cx="5413246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858613" y="764704"/>
            <a:ext cx="7711963" cy="5256584"/>
            <a:chOff x="1042132" y="1377773"/>
            <a:chExt cx="7286676" cy="5673505"/>
          </a:xfrm>
        </p:grpSpPr>
        <p:sp>
          <p:nvSpPr>
            <p:cNvPr id="15" name="圆角矩形 14"/>
            <p:cNvSpPr/>
            <p:nvPr/>
          </p:nvSpPr>
          <p:spPr>
            <a:xfrm>
              <a:off x="1042132" y="1741477"/>
              <a:ext cx="7286676" cy="53098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3965" y="1377773"/>
              <a:ext cx="1966844" cy="73602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6-7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1389953" y="1815780"/>
            <a:ext cx="7471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两两正交的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非零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向量组称为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正交向量组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389952" y="3604567"/>
            <a:ext cx="68447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当向量空间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的一个基为正交向量组时，则称这个基为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正交基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1389953" y="2496696"/>
            <a:ext cx="7070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由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单位向量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组成的正交向量组称为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标准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正交向量组；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1389952" y="4716370"/>
            <a:ext cx="68447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当向量空间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的一个基为标准正交向量组时，则称这个基为</a:t>
            </a:r>
            <a:r>
              <a:rPr lang="en-US" altLang="zh-CN" sz="2800" i="1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标准正交基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1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61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179512" y="630238"/>
            <a:ext cx="2663721" cy="647795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</a:rPr>
              <a:t>练习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grpSp>
        <p:nvGrpSpPr>
          <p:cNvPr id="29702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2970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323528" y="1628800"/>
            <a:ext cx="7471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判断下列向量组为何种正交向量组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/>
              <p:cNvSpPr txBox="1">
                <a:spLocks noChangeArrowheads="1"/>
              </p:cNvSpPr>
              <p:nvPr/>
            </p:nvSpPr>
            <p:spPr bwMode="auto">
              <a:xfrm>
                <a:off x="341832" y="2560121"/>
                <a:ext cx="74719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=(−1,1,2)</m:t>
                    </m:r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832" y="2560121"/>
                <a:ext cx="747195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2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/>
              <p:cNvSpPr txBox="1">
                <a:spLocks noChangeArrowheads="1"/>
              </p:cNvSpPr>
              <p:nvPr/>
            </p:nvSpPr>
            <p:spPr bwMode="auto">
              <a:xfrm>
                <a:off x="341831" y="3226685"/>
                <a:ext cx="7471955" cy="497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=1/2(−1,1,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831" y="3226685"/>
                <a:ext cx="7471955" cy="497637"/>
              </a:xfrm>
              <a:prstGeom prst="rect">
                <a:avLst/>
              </a:prstGeom>
              <a:blipFill rotWithShape="0">
                <a:blip r:embed="rId5"/>
                <a:stretch>
                  <a:fillRect l="-1223" t="-2439" b="-268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9"/>
              <p:cNvSpPr txBox="1">
                <a:spLocks noChangeArrowheads="1"/>
              </p:cNvSpPr>
              <p:nvPr/>
            </p:nvSpPr>
            <p:spPr bwMode="auto">
              <a:xfrm>
                <a:off x="341831" y="3953779"/>
                <a:ext cx="74719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0,−1,1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831" y="3953779"/>
                <a:ext cx="747195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23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353632" y="4616453"/>
                <a:ext cx="74719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0,1,0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632" y="4616453"/>
                <a:ext cx="747195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22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377783" y="25601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正交向量组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84168" y="328502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标准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正交</a:t>
            </a:r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向量组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428302" y="3923477"/>
                <a:ext cx="1794017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R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的正交基</a:t>
                </a:r>
                <a:endParaRPr lang="zh-CN" altLang="en-US" sz="2400" b="1" dirty="0">
                  <a:solidFill>
                    <a:srgbClr val="0070C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302" y="3923477"/>
                <a:ext cx="1794017" cy="493277"/>
              </a:xfrm>
              <a:prstGeom prst="rect">
                <a:avLst/>
              </a:prstGeom>
              <a:blipFill rotWithShape="0">
                <a:blip r:embed="rId8"/>
                <a:stretch>
                  <a:fillRect t="-2469" r="-3061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530636" y="4552348"/>
                <a:ext cx="2369495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R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的标准正交基</a:t>
                </a:r>
                <a:endParaRPr lang="zh-CN" altLang="en-US" sz="2400" b="1" dirty="0">
                  <a:solidFill>
                    <a:srgbClr val="0070C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636" y="4552348"/>
                <a:ext cx="2369495" cy="493277"/>
              </a:xfrm>
              <a:prstGeom prst="rect">
                <a:avLst/>
              </a:prstGeom>
              <a:blipFill rotWithShape="0">
                <a:blip r:embed="rId9"/>
                <a:stretch>
                  <a:fillRect t="-2469" r="-3856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1" grpId="0"/>
      <p:bldP spid="15" grpId="0"/>
      <p:bldP spid="2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61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179512" y="630238"/>
            <a:ext cx="2663721" cy="647795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</a:rPr>
              <a:t>练习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grpSp>
        <p:nvGrpSpPr>
          <p:cNvPr id="29702" name="组合 1"/>
          <p:cNvGrpSpPr>
            <a:grpSpLocks/>
          </p:cNvGrpSpPr>
          <p:nvPr/>
        </p:nvGrpSpPr>
        <p:grpSpPr bwMode="auto">
          <a:xfrm>
            <a:off x="4357688" y="188913"/>
            <a:ext cx="4786312" cy="441325"/>
            <a:chOff x="6228184" y="107340"/>
            <a:chExt cx="2843808" cy="441340"/>
          </a:xfrm>
        </p:grpSpPr>
        <p:sp>
          <p:nvSpPr>
            <p:cNvPr id="2970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>
                  <a:latin typeface="Cambria" panose="02040503050406030204" pitchFamily="18" charset="0"/>
                  <a:ea typeface="华文楷体" panose="02010600040101010101" pitchFamily="2" charset="-122"/>
                </a:rPr>
                <a:t>向量空间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286070" y="1555432"/>
                <a:ext cx="7471955" cy="963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能否举出除第（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）组向量之外，其他的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R</m:t>
                        </m:r>
                      </m:e>
                      <m:sup>
                        <m:r>
                          <a:rPr lang="en-US" altLang="zh-CN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的标准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正交基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？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6070" y="1555432"/>
                <a:ext cx="7471955" cy="963854"/>
              </a:xfrm>
              <a:prstGeom prst="rect">
                <a:avLst/>
              </a:prstGeom>
              <a:blipFill rotWithShape="0">
                <a:blip r:embed="rId4"/>
                <a:stretch>
                  <a:fillRect l="-1713" t="-6962" b="-170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353632" y="4616453"/>
                <a:ext cx="74719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0,1,0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632" y="4616453"/>
                <a:ext cx="747195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22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072245" y="2689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正交基</a:t>
            </a:r>
            <a:endParaRPr lang="zh-CN" altLang="en-US" sz="2400" b="1" dirty="0">
              <a:solidFill>
                <a:srgbClr val="0070C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599735" y="3616588"/>
                <a:ext cx="23803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1,0,0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</m:oMath>
                  </m:oMathPara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735" y="3616588"/>
                <a:ext cx="238030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/>
              <p:cNvSpPr txBox="1">
                <a:spLocks noChangeArrowheads="1"/>
              </p:cNvSpPr>
              <p:nvPr/>
            </p:nvSpPr>
            <p:spPr bwMode="auto">
              <a:xfrm>
                <a:off x="683568" y="2717323"/>
                <a:ext cx="587640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0,1,−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17323"/>
                <a:ext cx="587640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940152" y="4606370"/>
                <a:ext cx="2369495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R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的标准正交基</a:t>
                </a:r>
                <a:endParaRPr lang="zh-CN" altLang="en-US" sz="2400" b="1" dirty="0">
                  <a:solidFill>
                    <a:srgbClr val="0070C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606370"/>
                <a:ext cx="2369495" cy="493277"/>
              </a:xfrm>
              <a:prstGeom prst="rect">
                <a:avLst/>
              </a:prstGeom>
              <a:blipFill rotWithShape="0">
                <a:blip r:embed="rId8"/>
                <a:stretch>
                  <a:fillRect t="-2469" r="-3856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895675" y="3178988"/>
            <a:ext cx="0" cy="5298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63635" y="32472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单位化</a:t>
            </a:r>
            <a:endParaRPr lang="zh-CN" altLang="en-US" sz="2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21243" y="3918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标准</a:t>
            </a:r>
            <a:r>
              <a:rPr lang="zh-CN" altLang="en-US" sz="2400" b="1" dirty="0" smtClean="0">
                <a:solidFill>
                  <a:srgbClr val="0070C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正交基</a:t>
            </a:r>
            <a:endParaRPr lang="zh-CN" altLang="en-US" sz="2400" b="1" dirty="0">
              <a:solidFill>
                <a:srgbClr val="0070C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58668" y="3548491"/>
                <a:ext cx="2769156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/2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0,1,−1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68" y="3548491"/>
                <a:ext cx="2769156" cy="5052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2047" y="3548491"/>
                <a:ext cx="2557688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0,1,1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47" y="3548491"/>
                <a:ext cx="2557688" cy="497637"/>
              </a:xfrm>
              <a:prstGeom prst="rect">
                <a:avLst/>
              </a:prstGeom>
              <a:blipFill rotWithShape="0">
                <a:blip r:embed="rId10"/>
                <a:stretch>
                  <a:fillRect t="-2439" r="-2625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2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  <p:bldP spid="6" grpId="0"/>
      <p:bldP spid="2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909150" y="878864"/>
            <a:ext cx="6601088" cy="1588667"/>
            <a:chOff x="1097917" y="1500988"/>
            <a:chExt cx="7286676" cy="1714670"/>
          </a:xfrm>
        </p:grpSpPr>
        <p:sp>
          <p:nvSpPr>
            <p:cNvPr id="15" name="圆角矩形 14"/>
            <p:cNvSpPr/>
            <p:nvPr/>
          </p:nvSpPr>
          <p:spPr>
            <a:xfrm>
              <a:off x="1097917" y="1936224"/>
              <a:ext cx="7286676" cy="127943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3965" y="1500988"/>
              <a:ext cx="1966844" cy="61280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1763688" y="1669170"/>
            <a:ext cx="6447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正交向量组一定线性无关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72142" y="2870783"/>
            <a:ext cx="1301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证明</a:t>
            </a:r>
            <a:r>
              <a:rPr lang="zh-CN" altLang="en-US" sz="2400" dirty="0" smtClean="0">
                <a:latin typeface="Cambria" panose="020405030504060302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： 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2870783"/>
            <a:ext cx="7288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（思路</a:t>
            </a:r>
            <a:r>
              <a:rPr lang="en-US" altLang="zh-CN" sz="2400" dirty="0">
                <a:latin typeface="Cambria" panose="020405030504060302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—</a:t>
            </a:r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线性无关： 仅有零系数使得线性组合为零）</a:t>
            </a:r>
            <a:endParaRPr lang="zh-CN" altLang="en-US" sz="24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1633834" y="3411954"/>
                <a:ext cx="58764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0" dirty="0" smtClean="0">
                    <a:ea typeface="华文楷体" panose="02010600040101010101" pitchFamily="2" charset="-122"/>
                  </a:rPr>
                  <a:t>设</a:t>
                </a:r>
                <a:r>
                  <a:rPr lang="en-US" altLang="zh-CN" sz="2400" b="0" dirty="0" smtClean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是一正交向量组</a:t>
                </a:r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/>
                <a:r>
                  <a:rPr lang="zh-CN" altLang="en-US" sz="2400" dirty="0">
                    <a:ea typeface="华文楷体" panose="02010600040101010101" pitchFamily="2" charset="-122"/>
                  </a:rPr>
                  <a:t>且</a:t>
                </a:r>
                <a:r>
                  <a:rPr lang="zh-CN" altLang="en-US" sz="2400" dirty="0" smtClean="0">
                    <a:ea typeface="华文楷体" panose="0201060004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b="0" dirty="0" smtClean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使得</a:t>
                </a:r>
                <a:endParaRPr lang="en-US" altLang="zh-CN" sz="24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3834" y="3411954"/>
                <a:ext cx="587640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556" t="-5147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71630" y="4244105"/>
                <a:ext cx="408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30" y="4244105"/>
                <a:ext cx="408592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47" t="-10526" r="-134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1764" y="5506582"/>
                <a:ext cx="3915136" cy="959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,          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,    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4" y="5506582"/>
                <a:ext cx="3915136" cy="9592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72333" y="4839759"/>
                <a:ext cx="5619872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33" y="4839759"/>
                <a:ext cx="5619872" cy="481863"/>
              </a:xfrm>
              <a:prstGeom prst="rect">
                <a:avLst/>
              </a:prstGeom>
              <a:blipFill rotWithShape="0">
                <a:blip r:embed="rId6"/>
                <a:stretch>
                  <a:fillRect t="-7595" r="-759" b="-26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091126" y="4842067"/>
            <a:ext cx="1031646" cy="48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977045" y="5688656"/>
                <a:ext cx="19125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045" y="5688656"/>
                <a:ext cx="191251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955"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5261847" y="62824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Cambria" panose="02040503050406030204" pitchFamily="18" charset="0"/>
                <a:ea typeface="华文楷体" panose="02010600040101010101" pitchFamily="2" charset="-122"/>
              </a:rPr>
              <a:t>非零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292961" y="5965874"/>
            <a:ext cx="7200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739621" y="5912507"/>
            <a:ext cx="7200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459701" y="5681674"/>
                <a:ext cx="1108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01" y="5681674"/>
                <a:ext cx="110863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648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7062476" y="6150321"/>
                <a:ext cx="19030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=1,2,⋯,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76" y="6150321"/>
                <a:ext cx="190308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4" grpId="0"/>
      <p:bldP spid="12" grpId="0"/>
      <p:bldP spid="2" grpId="0"/>
      <p:bldP spid="3" grpId="0"/>
      <p:bldP spid="17" grpId="0"/>
      <p:bldP spid="6" grpId="0" animBg="1"/>
      <p:bldP spid="9" grpId="0"/>
      <p:bldP spid="25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TextBox 14"/>
          <p:cNvSpPr txBox="1">
            <a:spLocks noChangeArrowheads="1"/>
          </p:cNvSpPr>
          <p:nvPr/>
        </p:nvSpPr>
        <p:spPr bwMode="auto">
          <a:xfrm>
            <a:off x="835819" y="1078217"/>
            <a:ext cx="7142162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线性无关的向量未必正交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7229" y="1968514"/>
                <a:ext cx="7249613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例：</a:t>
                </a:r>
                <a:r>
                  <a: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1,1,0</m:t>
                            </m:r>
                          </m:e>
                        </m:d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1,1,1</m:t>
                            </m:r>
                          </m:e>
                        </m:d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9" y="1968514"/>
                <a:ext cx="7249613" cy="438582"/>
              </a:xfrm>
              <a:prstGeom prst="rect">
                <a:avLst/>
              </a:prstGeom>
              <a:blipFill rotWithShape="0">
                <a:blip r:embed="rId2"/>
                <a:stretch>
                  <a:fillRect l="-2101" t="-22222" b="-48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609744" y="3749744"/>
                <a:ext cx="4907434" cy="457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1≠0, 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无关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44" y="3749744"/>
                <a:ext cx="4907434" cy="457882"/>
              </a:xfrm>
              <a:prstGeom prst="rect">
                <a:avLst/>
              </a:prstGeom>
              <a:blipFill rotWithShape="0">
                <a:blip r:embed="rId3"/>
                <a:stretch>
                  <a:fillRect t="-21333" r="-3354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609744" y="2455229"/>
                <a:ext cx="485338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（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44" y="2455229"/>
                <a:ext cx="4853380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609744" y="4541832"/>
                <a:ext cx="5506444" cy="447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但是，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≠0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不是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正交的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44" y="4541832"/>
                <a:ext cx="5506444" cy="447943"/>
              </a:xfrm>
              <a:prstGeom prst="rect">
                <a:avLst/>
              </a:prstGeom>
              <a:blipFill rotWithShape="0">
                <a:blip r:embed="rId5"/>
                <a:stretch>
                  <a:fillRect l="-3876" t="-20270" b="-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947229" y="951745"/>
            <a:ext cx="6361075" cy="722216"/>
          </a:xfrm>
          <a:prstGeom prst="roundRect">
            <a:avLst/>
          </a:prstGeom>
          <a:noFill/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" y="545532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2781" y="5550274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问题：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由线性无关</a:t>
            </a:r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向量能否构造正交向量组？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600" y="908720"/>
            <a:ext cx="6723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二维平面上的两个向量为例：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206207" y="1623785"/>
                <a:ext cx="78221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  ，构造两个正交向量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7" y="1623785"/>
                <a:ext cx="7822178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971600" y="5094152"/>
                <a:ext cx="4569011" cy="537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4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094152"/>
                <a:ext cx="4569011" cy="537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2254402" y="4358882"/>
            <a:ext cx="3096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254402" y="2780928"/>
            <a:ext cx="2016224" cy="1577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70626" y="2846500"/>
            <a:ext cx="0" cy="15294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40441" y="4387653"/>
                <a:ext cx="820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41" y="4387653"/>
                <a:ext cx="820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632933" y="2590041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33" y="2590041"/>
                <a:ext cx="48436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V="1">
            <a:off x="4270626" y="2774707"/>
            <a:ext cx="15624" cy="160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329818" y="3244334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18" y="3244334"/>
                <a:ext cx="48436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2224806" y="4375966"/>
            <a:ext cx="2075416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108563" y="3237087"/>
                <a:ext cx="2362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𝑙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63" y="3237087"/>
                <a:ext cx="236244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712398" y="4490154"/>
                <a:ext cx="547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𝑙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98" y="4490154"/>
                <a:ext cx="54797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789344" y="3770021"/>
                <a:ext cx="9060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</m:t>
                    </m:r>
                  </m:oMath>
                </a14:m>
                <a:r>
                  <a:rPr lang="en-US" altLang="zh-CN" sz="2800" dirty="0" smtClean="0"/>
                  <a:t>=?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344" y="3770021"/>
                <a:ext cx="906030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67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067287" y="4935732"/>
                <a:ext cx="1632691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𝑙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87" y="4935732"/>
                <a:ext cx="1632691" cy="8951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5350745" y="5197763"/>
            <a:ext cx="711938" cy="3299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14" grpId="0"/>
      <p:bldP spid="23" grpId="0"/>
      <p:bldP spid="32" grpId="0"/>
      <p:bldP spid="30" grpId="0"/>
      <p:bldP spid="35" grpId="0"/>
      <p:bldP spid="36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2257827" y="4375966"/>
            <a:ext cx="2792122" cy="11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600" y="908720"/>
            <a:ext cx="6723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三维空间上的三个向量为例：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305955" y="1379840"/>
                <a:ext cx="782217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  ，构造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个两两正交的向量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55" y="1379840"/>
                <a:ext cx="782217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59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205679" y="5640327"/>
                <a:ext cx="6382545" cy="537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4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679" y="5640327"/>
                <a:ext cx="6382545" cy="5371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>
            <a:off x="395536" y="4358882"/>
            <a:ext cx="1858866" cy="598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116245" y="2656996"/>
            <a:ext cx="878938" cy="191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87824" y="2677071"/>
            <a:ext cx="0" cy="22380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0156" y="4923058"/>
                <a:ext cx="820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6" y="4923058"/>
                <a:ext cx="820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477544" y="2442758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44" y="2442758"/>
                <a:ext cx="48436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775464" y="3953376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64" y="3953376"/>
                <a:ext cx="48436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2254402" y="4375966"/>
            <a:ext cx="203184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5059916" y="2380480"/>
                <a:ext cx="3497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0" dirty="0" smtClean="0">
                    <a:ea typeface="华文楷体" panose="02010600040101010101" pitchFamily="2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垂直</a:t>
                </a: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16" y="2380480"/>
                <a:ext cx="3497689" cy="523220"/>
              </a:xfrm>
              <a:prstGeom prst="rect">
                <a:avLst/>
              </a:prstGeom>
              <a:blipFill>
                <a:blip r:embed="rId8"/>
                <a:stretch>
                  <a:fillRect l="-3484" t="-11628" r="-243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912469" y="5461334"/>
                <a:ext cx="1780167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69" y="5461334"/>
                <a:ext cx="1780167" cy="8951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6385083" y="5743937"/>
            <a:ext cx="494506" cy="3299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30460" y="4375966"/>
            <a:ext cx="1423941" cy="442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71600" y="4818005"/>
            <a:ext cx="201622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42372" y="4367424"/>
            <a:ext cx="729829" cy="450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987824" y="4375966"/>
            <a:ext cx="1229220" cy="4420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114676" y="4741048"/>
                <a:ext cx="19352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6" y="4741048"/>
                <a:ext cx="193527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974862" y="3946993"/>
                <a:ext cx="65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62" y="3946993"/>
                <a:ext cx="65331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17411" y="4320962"/>
                <a:ext cx="642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11" y="4320962"/>
                <a:ext cx="642675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endCxn id="14" idx="3"/>
          </p:cNvCxnSpPr>
          <p:nvPr/>
        </p:nvCxnSpPr>
        <p:spPr>
          <a:xfrm flipH="1" flipV="1">
            <a:off x="2961907" y="2627424"/>
            <a:ext cx="36211" cy="2190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059916" y="3292378"/>
                <a:ext cx="3737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16" y="3292378"/>
                <a:ext cx="3737754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1628" r="-24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033402" y="3197124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02" y="3197124"/>
                <a:ext cx="47384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4932041" y="5640327"/>
            <a:ext cx="864096" cy="537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/>
          <p:cNvCxnSpPr>
            <a:stCxn id="52" idx="2"/>
          </p:cNvCxnSpPr>
          <p:nvPr/>
        </p:nvCxnSpPr>
        <p:spPr>
          <a:xfrm flipH="1">
            <a:off x="5364088" y="6177525"/>
            <a:ext cx="1" cy="29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133255" y="6490437"/>
            <a:ext cx="461665" cy="3552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=0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3424930" y="3124671"/>
                <a:ext cx="10234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求</m:t>
                      </m:r>
                      <m:sSub>
                        <m:sSub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30" y="3124671"/>
                <a:ext cx="102348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  <p:bldP spid="37" grpId="0" animBg="1"/>
      <p:bldP spid="39" grpId="0"/>
      <p:bldP spid="41" grpId="0"/>
      <p:bldP spid="42" grpId="0"/>
      <p:bldP spid="50" grpId="0"/>
      <p:bldP spid="51" grpId="0"/>
      <p:bldP spid="52" grpId="0" animBg="1"/>
      <p:bldP spid="55" grpId="0"/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35696" y="270892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向量的内积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（长度，夹角）</a:t>
            </a:r>
          </a:p>
        </p:txBody>
      </p:sp>
    </p:spTree>
    <p:extLst>
      <p:ext uri="{BB962C8B-B14F-4D97-AF65-F5344CB8AC3E}">
        <p14:creationId xmlns:p14="http://schemas.microsoft.com/office/powerpoint/2010/main" val="27741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2257827" y="4375966"/>
            <a:ext cx="2792122" cy="11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600" y="908720"/>
            <a:ext cx="6723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三维空间上的三个向量为例：</a:t>
            </a:r>
            <a:endParaRPr lang="zh-CN" altLang="en-US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305955" y="1379840"/>
                <a:ext cx="782217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线性无关  ，构造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个两两正交的向量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55" y="1379840"/>
                <a:ext cx="782217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559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199991" y="5810445"/>
                <a:ext cx="6382545" cy="529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4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91" y="5810445"/>
                <a:ext cx="6382545" cy="529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>
            <a:off x="395536" y="4358882"/>
            <a:ext cx="1858866" cy="598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116245" y="2656996"/>
            <a:ext cx="878938" cy="191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87824" y="2677071"/>
            <a:ext cx="0" cy="22380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0156" y="4923058"/>
                <a:ext cx="820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6" y="4923058"/>
                <a:ext cx="820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477544" y="2442758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44" y="2442758"/>
                <a:ext cx="48436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775464" y="3953376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64" y="3953376"/>
                <a:ext cx="48436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2254402" y="4375966"/>
            <a:ext cx="203184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059916" y="2380480"/>
                <a:ext cx="27795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垂直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16" y="2380480"/>
                <a:ext cx="2779543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r="-350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906781" y="5631452"/>
                <a:ext cx="1788438" cy="896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81" y="5631452"/>
                <a:ext cx="1788438" cy="8961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6379395" y="5914055"/>
            <a:ext cx="494506" cy="3299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830460" y="4375966"/>
            <a:ext cx="1423941" cy="442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71600" y="4818005"/>
            <a:ext cx="201622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42372" y="4367424"/>
            <a:ext cx="729829" cy="450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987824" y="4375966"/>
            <a:ext cx="1229220" cy="4420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114676" y="4741048"/>
                <a:ext cx="19352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6" y="4741048"/>
                <a:ext cx="193527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974862" y="3946993"/>
                <a:ext cx="65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62" y="3946993"/>
                <a:ext cx="65331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17411" y="4320962"/>
                <a:ext cx="642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11" y="4320962"/>
                <a:ext cx="642675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endCxn id="14" idx="3"/>
          </p:cNvCxnSpPr>
          <p:nvPr/>
        </p:nvCxnSpPr>
        <p:spPr>
          <a:xfrm flipH="1" flipV="1">
            <a:off x="2961907" y="2627424"/>
            <a:ext cx="36211" cy="2190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059916" y="3292378"/>
                <a:ext cx="3737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16" y="3292378"/>
                <a:ext cx="3737754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1628" r="-24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033402" y="3197124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02" y="3197124"/>
                <a:ext cx="47384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3498098" y="5846373"/>
            <a:ext cx="864096" cy="537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/>
          <p:cNvCxnSpPr>
            <a:stCxn id="52" idx="2"/>
          </p:cNvCxnSpPr>
          <p:nvPr/>
        </p:nvCxnSpPr>
        <p:spPr>
          <a:xfrm flipH="1">
            <a:off x="3930145" y="6383571"/>
            <a:ext cx="1" cy="29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900529" y="6527595"/>
            <a:ext cx="461665" cy="5241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8333" y="53124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类似可得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2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37" grpId="0" animBg="1"/>
      <p:bldP spid="52" grpId="0" animBg="1"/>
      <p:bldP spid="5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199991" y="5810445"/>
                <a:ext cx="6382545" cy="529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endParaRPr lang="zh-CN" altLang="en-US" sz="24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91" y="5810445"/>
                <a:ext cx="6382545" cy="529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906781" y="5631452"/>
                <a:ext cx="1788438" cy="896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81" y="5631452"/>
                <a:ext cx="1788438" cy="896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6379395" y="5914055"/>
            <a:ext cx="494506" cy="3299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059916" y="3292378"/>
                <a:ext cx="3737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16" y="3292378"/>
                <a:ext cx="373775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r="-24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3498098" y="5846373"/>
            <a:ext cx="864096" cy="537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/>
          <p:cNvCxnSpPr>
            <a:stCxn id="52" idx="2"/>
          </p:cNvCxnSpPr>
          <p:nvPr/>
        </p:nvCxnSpPr>
        <p:spPr>
          <a:xfrm flipH="1">
            <a:off x="3930145" y="6383571"/>
            <a:ext cx="1" cy="29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900529" y="6527595"/>
            <a:ext cx="461665" cy="5241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8333" y="53124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类似可得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923860" y="4874776"/>
                <a:ext cx="1780167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box>
                        <m:box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b="0" i="1" dirty="0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60" y="4874776"/>
                <a:ext cx="1780167" cy="8951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23728" y="1595697"/>
                <a:ext cx="3796937" cy="944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595697"/>
                <a:ext cx="3796937" cy="944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-0.375 -0.35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4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274552" y="4490149"/>
            <a:ext cx="6264696" cy="18722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629221" y="845008"/>
                <a:ext cx="3737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21" y="845008"/>
                <a:ext cx="3737754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941" r="-2447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23728" y="1595697"/>
                <a:ext cx="3796937" cy="944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595697"/>
                <a:ext cx="3796937" cy="944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24574" y="2852936"/>
                <a:ext cx="2993384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box>
                        <m:box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74" y="2852936"/>
                <a:ext cx="2993384" cy="895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854648" y="5168662"/>
                <a:ext cx="3104504" cy="1432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48" y="5168662"/>
                <a:ext cx="3104504" cy="14323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99792" y="4971777"/>
                <a:ext cx="1237903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971777"/>
                <a:ext cx="1237903" cy="8238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终止 12"/>
          <p:cNvSpPr/>
          <p:nvPr/>
        </p:nvSpPr>
        <p:spPr bwMode="auto">
          <a:xfrm>
            <a:off x="1624574" y="4000742"/>
            <a:ext cx="3993148" cy="757662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施密特正交化方法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23" grpId="0"/>
      <p:bldP spid="6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663539" y="832475"/>
            <a:ext cx="2663721" cy="647795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</a:rPr>
              <a:t>练习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63539" y="1828888"/>
                <a:ext cx="8301632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由线性无关向量组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生成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一组正交基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9" y="1828888"/>
                <a:ext cx="8301632" cy="468205"/>
              </a:xfrm>
              <a:prstGeom prst="rect">
                <a:avLst/>
              </a:prstGeom>
              <a:blipFill rotWithShape="0">
                <a:blip r:embed="rId4"/>
                <a:stretch>
                  <a:fillRect l="-1175" t="-7792" r="-73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95399" y="2637913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399" y="2637913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47664" y="3180330"/>
                <a:ext cx="4572000" cy="9279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80330"/>
                <a:ext cx="4572000" cy="9279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57688" y="3266202"/>
                <a:ext cx="1324337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688" y="3266202"/>
                <a:ext cx="1324337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33245" y="5197528"/>
                <a:ext cx="4155625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45" y="5197528"/>
                <a:ext cx="4155625" cy="7081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33245" y="5776928"/>
                <a:ext cx="4153060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45" y="5776928"/>
                <a:ext cx="4153060" cy="7081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230675" y="4499112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b="0" dirty="0" smtClean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675" y="4499112"/>
                <a:ext cx="4572000" cy="8309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43293" y="4396637"/>
                <a:ext cx="236648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93" y="4396637"/>
                <a:ext cx="2366482" cy="708143"/>
              </a:xfrm>
              <a:prstGeom prst="rect">
                <a:avLst/>
              </a:prstGeom>
              <a:blipFill rotWithShape="0">
                <a:blip r:embed="rId11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4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5" grpId="0"/>
      <p:bldP spid="5" grpId="0"/>
      <p:bldP spid="6" grpId="0"/>
      <p:bldP spid="6" grpId="1"/>
      <p:bldP spid="18" grpId="0"/>
      <p:bldP spid="18" grpId="1"/>
      <p:bldP spid="19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1880" y="2564904"/>
            <a:ext cx="2031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1" dirty="0">
                <a:latin typeface="+mn-ea"/>
                <a:ea typeface="+mn-ea"/>
              </a:rPr>
              <a:t>正交阵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38188" y="1117601"/>
            <a:ext cx="7273925" cy="1375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流程图: 终止 46"/>
          <p:cNvSpPr/>
          <p:nvPr/>
        </p:nvSpPr>
        <p:spPr bwMode="auto">
          <a:xfrm>
            <a:off x="1115616" y="889952"/>
            <a:ext cx="1928554" cy="57321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6-9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72746" y="1668835"/>
                <a:ext cx="66475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+mn-lt"/>
                    <a:ea typeface="+mn-ea"/>
                  </a:rPr>
                  <a:t>若实方阵</a:t>
                </a:r>
                <a:r>
                  <a:rPr lang="en-US" altLang="zh-CN" sz="2800" i="1" dirty="0">
                    <a:latin typeface="+mn-lt"/>
                    <a:ea typeface="+mn-ea"/>
                  </a:rPr>
                  <a:t>A</a:t>
                </a:r>
                <a:r>
                  <a:rPr lang="zh-CN" altLang="en-US" sz="2800" dirty="0">
                    <a:latin typeface="+mn-lt"/>
                    <a:ea typeface="+mn-ea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</m:oMath>
                </a14:m>
                <a:r>
                  <a:rPr lang="zh-CN" altLang="en-US" sz="2800" dirty="0">
                    <a:latin typeface="+mn-lt"/>
                    <a:ea typeface="+mn-ea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+mn-lt"/>
                    <a:ea typeface="+mn-ea"/>
                  </a:rPr>
                  <a:t>为正交阵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6" y="1668835"/>
                <a:ext cx="6647525" cy="523220"/>
              </a:xfrm>
              <a:prstGeom prst="rect">
                <a:avLst/>
              </a:prstGeom>
              <a:blipFill>
                <a:blip r:embed="rId2"/>
                <a:stretch>
                  <a:fillRect l="-1833" t="-12791" r="-45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079893" y="3261019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lt"/>
                <a:ea typeface="+mn-ea"/>
              </a:rPr>
              <a:t>你能想到的正交阵的例子？</a:t>
            </a:r>
          </a:p>
        </p:txBody>
      </p:sp>
      <p:pic>
        <p:nvPicPr>
          <p:cNvPr id="1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1" y="2737111"/>
            <a:ext cx="1698762" cy="212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502054" y="4221088"/>
                <a:ext cx="3087897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54" y="4221088"/>
                <a:ext cx="3087897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525169" y="5517683"/>
                <a:ext cx="2573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69" y="5517683"/>
                <a:ext cx="2573782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611188" y="785812"/>
            <a:ext cx="2663721" cy="647795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</a:rPr>
              <a:t>6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-8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61403" y="1556792"/>
                <a:ext cx="711099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是一个 </a:t>
                </a:r>
                <a:r>
                  <a:rPr lang="en-US" altLang="zh-CN" sz="2800" i="1" dirty="0" smtClean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元单位向量，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−2(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，则</a:t>
                </a:r>
                <a:r>
                  <a:rPr lang="en-US" altLang="zh-CN" sz="2800" i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为对称正</a:t>
                </a:r>
                <a:r>
                  <a:rPr lang="zh-CN" altLang="en-US" sz="2800" dirty="0">
                    <a:solidFill>
                      <a:schemeClr val="dk1"/>
                    </a:solidFill>
                    <a:latin typeface="+mn-ea"/>
                    <a:ea typeface="+mn-ea"/>
                  </a:rPr>
                  <a:t>交</a:t>
                </a:r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阵</a:t>
                </a:r>
                <a:endParaRPr lang="zh-CN" altLang="en-US" sz="2800" dirty="0">
                  <a:solidFill>
                    <a:schemeClr val="dk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03" y="1556792"/>
                <a:ext cx="7110997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714" t="-7643" r="-94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64663" y="2598776"/>
            <a:ext cx="7110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思路：对抽象矩阵，只需按定义验证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663" y="3205136"/>
            <a:ext cx="1320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证明：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87975" y="3559836"/>
                <a:ext cx="3056799" cy="951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0" dirty="0" smtClean="0">
                  <a:solidFill>
                    <a:schemeClr val="dk1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75" y="3559836"/>
                <a:ext cx="3056799" cy="9516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734476" y="3647713"/>
                <a:ext cx="271022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b="0" dirty="0" smtClean="0">
                  <a:solidFill>
                    <a:schemeClr val="dk1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476" y="3647713"/>
                <a:ext cx="2710229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067207" y="3647713"/>
                <a:ext cx="27234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07" y="3647713"/>
                <a:ext cx="272343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7747509" y="3102109"/>
            <a:ext cx="1320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对称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427288" y="4411200"/>
                <a:ext cx="5097549" cy="951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0" dirty="0" smtClean="0">
                  <a:solidFill>
                    <a:schemeClr val="dk1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88" y="4411200"/>
                <a:ext cx="5097549" cy="9516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943048" y="6224775"/>
                <a:ext cx="12352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400" b="0" dirty="0" smtClean="0">
                  <a:solidFill>
                    <a:schemeClr val="dk1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48" y="6224775"/>
                <a:ext cx="1235275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133520" y="5093171"/>
                <a:ext cx="42792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0" y="5093171"/>
                <a:ext cx="4279248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133520" y="5658973"/>
                <a:ext cx="4024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0" y="5658973"/>
                <a:ext cx="402482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5864685" y="6217829"/>
            <a:ext cx="1320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正交阵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32040" y="5658973"/>
            <a:ext cx="720080" cy="4013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61247" y="6164418"/>
            <a:ext cx="461665" cy="3552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424694" y="1594551"/>
            <a:ext cx="720080" cy="4013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1"/>
          <p:cNvGrpSpPr>
            <a:grpSpLocks/>
          </p:cNvGrpSpPr>
          <p:nvPr/>
        </p:nvGrpSpPr>
        <p:grpSpPr bwMode="auto">
          <a:xfrm>
            <a:off x="4169126" y="237309"/>
            <a:ext cx="4786313" cy="441325"/>
            <a:chOff x="6228184" y="107340"/>
            <a:chExt cx="2843808" cy="441340"/>
          </a:xfrm>
        </p:grpSpPr>
        <p:sp>
          <p:nvSpPr>
            <p:cNvPr id="3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3" grpId="0"/>
      <p:bldP spid="17" grpId="0"/>
      <p:bldP spid="4" grpId="0"/>
      <p:bldP spid="19" grpId="0"/>
      <p:bldP spid="21" grpId="0"/>
      <p:bldP spid="22" grpId="0"/>
      <p:bldP spid="23" grpId="0"/>
      <p:bldP spid="24" grpId="0"/>
      <p:bldP spid="25" grpId="0"/>
      <p:bldP spid="5" grpId="0" animBg="1"/>
      <p:bldP spid="6" grpId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5" name="组合 6"/>
          <p:cNvGrpSpPr>
            <a:grpSpLocks/>
          </p:cNvGrpSpPr>
          <p:nvPr/>
        </p:nvGrpSpPr>
        <p:grpSpPr bwMode="auto">
          <a:xfrm>
            <a:off x="596900" y="908720"/>
            <a:ext cx="8033535" cy="5687389"/>
            <a:chOff x="928662" y="1564868"/>
            <a:chExt cx="8034664" cy="2649951"/>
          </a:xfrm>
        </p:grpSpPr>
        <p:sp>
          <p:nvSpPr>
            <p:cNvPr id="8" name="圆角矩形 7"/>
            <p:cNvSpPr/>
            <p:nvPr/>
          </p:nvSpPr>
          <p:spPr>
            <a:xfrm>
              <a:off x="928662" y="1732044"/>
              <a:ext cx="8034664" cy="2482775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1375433" y="1564868"/>
              <a:ext cx="2880725" cy="36848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  正交阵的性质：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56416" y="2060848"/>
            <a:ext cx="42146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设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+mn-ea"/>
                <a:ea typeface="+mn-ea"/>
              </a:rPr>
              <a:t>为同阶正交阵，则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47664" y="2669348"/>
                <a:ext cx="390786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可逆，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669348"/>
                <a:ext cx="390786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276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50736" y="3192568"/>
                <a:ext cx="4079194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2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都是正交阵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36" y="3192568"/>
                <a:ext cx="407919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985" t="-12791" r="-1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H="1" flipV="1">
            <a:off x="5580112" y="2930958"/>
            <a:ext cx="1368152" cy="17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6" idx="3"/>
          </p:cNvCxnSpPr>
          <p:nvPr/>
        </p:nvCxnSpPr>
        <p:spPr>
          <a:xfrm flipH="1">
            <a:off x="5629930" y="3101394"/>
            <a:ext cx="1318334" cy="35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002232" y="2839784"/>
                <a:ext cx="16282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32" y="2839784"/>
                <a:ext cx="16282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066849" y="3415866"/>
            <a:ext cx="114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方阵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555776" y="4141444"/>
                <a:ext cx="34663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141444"/>
                <a:ext cx="346633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3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0" grpId="0"/>
      <p:bldP spid="11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5" name="组合 6"/>
          <p:cNvGrpSpPr>
            <a:grpSpLocks/>
          </p:cNvGrpSpPr>
          <p:nvPr/>
        </p:nvGrpSpPr>
        <p:grpSpPr bwMode="auto">
          <a:xfrm>
            <a:off x="596900" y="893632"/>
            <a:ext cx="7762875" cy="5702477"/>
            <a:chOff x="928662" y="1557838"/>
            <a:chExt cx="7763966" cy="2656981"/>
          </a:xfrm>
        </p:grpSpPr>
        <p:sp>
          <p:nvSpPr>
            <p:cNvPr id="8" name="圆角矩形 7"/>
            <p:cNvSpPr/>
            <p:nvPr/>
          </p:nvSpPr>
          <p:spPr>
            <a:xfrm>
              <a:off x="928662" y="1732044"/>
              <a:ext cx="7763966" cy="248277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1375433" y="1557838"/>
              <a:ext cx="2714517" cy="37551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正交阵的性质：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47664" y="1959472"/>
            <a:ext cx="42146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设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+mn-ea"/>
                <a:ea typeface="+mn-ea"/>
              </a:rPr>
              <a:t>为同阶正交阵，则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47664" y="2669348"/>
                <a:ext cx="390786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可逆，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669348"/>
                <a:ext cx="3907865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276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50736" y="3192568"/>
                <a:ext cx="4079194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2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都是正交阵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36" y="3192568"/>
                <a:ext cx="407919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985" t="-12791" r="-1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H="1" flipV="1">
            <a:off x="5580112" y="2930958"/>
            <a:ext cx="1368152" cy="17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6" idx="3"/>
          </p:cNvCxnSpPr>
          <p:nvPr/>
        </p:nvCxnSpPr>
        <p:spPr>
          <a:xfrm flipH="1">
            <a:off x="5629930" y="3101394"/>
            <a:ext cx="1318334" cy="35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002232" y="2839784"/>
                <a:ext cx="16282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32" y="2839784"/>
                <a:ext cx="16282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066849" y="3415866"/>
            <a:ext cx="114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方阵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47664" y="3739489"/>
            <a:ext cx="3029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）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+mn-ea"/>
                <a:ea typeface="+mn-ea"/>
              </a:rPr>
              <a:t>是正交阵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483768" y="4315546"/>
                <a:ext cx="20091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315546"/>
                <a:ext cx="20091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486873" y="4315546"/>
                <a:ext cx="2765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73" y="4315546"/>
                <a:ext cx="276556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13542" y="5165230"/>
                <a:ext cx="2377574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4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altLang="zh-CN" sz="2800" b="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A|=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±1</m:t>
                    </m:r>
                  </m:oMath>
                </a14:m>
                <a:r>
                  <a:rPr lang="en-US" altLang="zh-CN" sz="2800" b="0" i="1" dirty="0" smtClean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42" y="5165230"/>
                <a:ext cx="2377574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385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555776" y="5904607"/>
                <a:ext cx="27490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904607"/>
                <a:ext cx="274908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599003" y="5904607"/>
                <a:ext cx="13780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03" y="5904607"/>
                <a:ext cx="1378070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941" r="-748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5214596" y="6166217"/>
            <a:ext cx="48186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3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3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704689" y="1890008"/>
            <a:ext cx="7467711" cy="2043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  实方阵</a:t>
            </a:r>
            <a:r>
              <a:rPr lang="en-US" altLang="zh-CN" sz="2800" i="1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是正交阵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流程图: 终止 5"/>
          <p:cNvSpPr/>
          <p:nvPr/>
        </p:nvSpPr>
        <p:spPr>
          <a:xfrm>
            <a:off x="971600" y="1484784"/>
            <a:ext cx="2500312" cy="64236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6-4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923928" y="2636912"/>
            <a:ext cx="4104686" cy="954107"/>
            <a:chOff x="3963960" y="2270500"/>
            <a:chExt cx="4104686" cy="954107"/>
          </a:xfrm>
        </p:grpSpPr>
        <p:sp>
          <p:nvSpPr>
            <p:cNvPr id="3" name="左右箭头 2"/>
            <p:cNvSpPr/>
            <p:nvPr/>
          </p:nvSpPr>
          <p:spPr>
            <a:xfrm>
              <a:off x="3963960" y="2424593"/>
              <a:ext cx="1216152" cy="261282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84933" y="2270500"/>
              <a:ext cx="288371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1" dirty="0" smtClean="0">
                  <a:solidFill>
                    <a:schemeClr val="dk1"/>
                  </a:solidFill>
                  <a:latin typeface="+mn-ea"/>
                  <a:ea typeface="+mn-ea"/>
                </a:rPr>
                <a:t>A</a:t>
              </a:r>
              <a:r>
                <a:rPr lang="zh-CN" altLang="en-US" sz="2800" dirty="0" smtClean="0">
                  <a:solidFill>
                    <a:schemeClr val="dk1"/>
                  </a:solidFill>
                  <a:latin typeface="+mn-ea"/>
                  <a:ea typeface="+mn-ea"/>
                </a:rPr>
                <a:t>的列向量组为标准正交向量组</a:t>
              </a:r>
              <a:endParaRPr lang="zh-CN" altLang="en-US" sz="2800" dirty="0">
                <a:solidFill>
                  <a:schemeClr val="dk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5217" y="688976"/>
                <a:ext cx="7143366" cy="5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在解析几何中定义了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p>
                    </m:sSup>
                    <m:r>
                      <a:rPr lang="zh-CN" altLang="en-US" sz="2600" i="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空间两个向量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华文楷体" panose="02010600040101010101" pitchFamily="2" charset="-122"/>
                  </a:rPr>
                  <a:t>的内积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7" y="688976"/>
                <a:ext cx="7143366" cy="571438"/>
              </a:xfrm>
              <a:prstGeom prst="rect">
                <a:avLst/>
              </a:prstGeom>
              <a:blipFill rotWithShape="0">
                <a:blip r:embed="rId2"/>
                <a:stretch>
                  <a:fillRect l="-1536" r="-256" b="-26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23449" y="1495556"/>
                <a:ext cx="389658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⋅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449" y="1495556"/>
                <a:ext cx="389658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23249" y="2225338"/>
                <a:ext cx="6095964" cy="76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其中坐标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sz="26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),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),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49" y="2225338"/>
                <a:ext cx="6095964" cy="760208"/>
              </a:xfrm>
              <a:prstGeom prst="rect">
                <a:avLst/>
              </a:prstGeom>
              <a:blipFill rotWithShape="0">
                <a:blip r:embed="rId4"/>
                <a:stretch>
                  <a:fillRect l="-2600" t="-10400" r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340786" y="2860590"/>
            <a:ext cx="851515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内积</a:t>
            </a:r>
            <a:endParaRPr lang="zh-CN" altLang="en-US" sz="2600" b="1" dirty="0">
              <a:solidFill>
                <a:srgbClr val="FF0000"/>
              </a:solidFill>
              <a:latin typeface="Cambria Math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8749" y="2860590"/>
            <a:ext cx="1851789" cy="571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0000FF"/>
              </a:buClr>
            </a:pPr>
            <a:r>
              <a:rPr lang="zh-CN" altLang="en-US" sz="2600" b="1" dirty="0">
                <a:solidFill>
                  <a:srgbClr val="FF0000"/>
                </a:solidFill>
                <a:latin typeface="Cambria Math" panose="02040503050406030204" pitchFamily="18" charset="0"/>
                <a:ea typeface="华文楷体" panose="02010600040101010101" pitchFamily="2" charset="-122"/>
              </a:rPr>
              <a:t>夹角、长度</a:t>
            </a:r>
          </a:p>
        </p:txBody>
      </p:sp>
      <p:cxnSp>
        <p:nvCxnSpPr>
          <p:cNvPr id="12" name="直接箭头连接符 11"/>
          <p:cNvCxnSpPr>
            <a:stCxn id="9" idx="3"/>
            <a:endCxn id="10" idx="1"/>
          </p:cNvCxnSpPr>
          <p:nvPr/>
        </p:nvCxnSpPr>
        <p:spPr>
          <a:xfrm>
            <a:off x="3192301" y="3146374"/>
            <a:ext cx="12664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474418" y="4721392"/>
                <a:ext cx="3378169" cy="1230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𝑐𝑜𝑠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 =</m:t>
                      </m:r>
                      <m:f>
                        <m:f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⋅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600" b="0" dirty="0" smtClean="0">
                  <a:ea typeface="华文楷体" panose="02010600040101010101" pitchFamily="2" charset="-122"/>
                </a:endParaRPr>
              </a:p>
              <a:p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18" y="4721392"/>
                <a:ext cx="3378169" cy="12303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444274" y="3773198"/>
                <a:ext cx="4194418" cy="814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600" dirty="0" smtClean="0">
                    <a:ea typeface="华文楷体" panose="02010600040101010101" pitchFamily="2" charset="-122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6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6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⋅</m:t>
                        </m:r>
                        <m:r>
                          <a:rPr lang="en-US" altLang="zh-CN" sz="26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</m:rad>
                  </m:oMath>
                </a14:m>
                <a:endParaRPr lang="en-US" altLang="zh-CN" sz="2600" b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74" y="3773198"/>
                <a:ext cx="4194418" cy="814197"/>
              </a:xfrm>
              <a:prstGeom prst="rect">
                <a:avLst/>
              </a:prstGeom>
              <a:blipFill rotWithShape="0">
                <a:blip r:embed="rId6"/>
                <a:stretch>
                  <a:fillRect l="-4797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444274" y="5779488"/>
                <a:ext cx="4255717" cy="6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buClr>
                    <a:srgbClr val="0000FF"/>
                  </a:buClr>
                  <a:buFont typeface="Wingdings" panose="05000000000000000000" pitchFamily="2" charset="2"/>
                  <a:buNone/>
                </a:pP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把这些概念推广到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𝑹</m:t>
                        </m:r>
                      </m:e>
                      <m:sup>
                        <m:r>
                          <a:rPr lang="en-US" altLang="zh-CN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sup>
                    </m:sSup>
                    <m:r>
                      <a:rPr lang="zh-CN" altLang="en-US" sz="2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空间</m:t>
                    </m:r>
                  </m:oMath>
                </a14:m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华文楷体" panose="02010600040101010101" pitchFamily="2" charset="-122"/>
                  </a:rPr>
                  <a:t>中</a:t>
                </a:r>
                <a:endParaRPr lang="zh-CN" altLang="en-US" sz="2600" b="1" dirty="0">
                  <a:solidFill>
                    <a:srgbClr val="FF0000"/>
                  </a:solidFill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74" y="5779488"/>
                <a:ext cx="4255717" cy="612475"/>
              </a:xfrm>
              <a:prstGeom prst="rect">
                <a:avLst/>
              </a:prstGeom>
              <a:blipFill rotWithShape="0">
                <a:blip r:embed="rId7"/>
                <a:stretch>
                  <a:fillRect l="-2579" r="-2006" b="-17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1640" y="70167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证明：</a:t>
            </a:r>
            <a:endParaRPr lang="zh-CN" altLang="en-US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484066" y="780663"/>
                <a:ext cx="2437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066" y="780663"/>
                <a:ext cx="243714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00" r="-400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593524" y="1309450"/>
                <a:ext cx="3626249" cy="1432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24" y="1309450"/>
                <a:ext cx="3626249" cy="1432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132138" y="2813772"/>
                <a:ext cx="4001737" cy="1432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38" y="2813772"/>
                <a:ext cx="4001737" cy="14323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3636194" y="2826319"/>
            <a:ext cx="649783" cy="4424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52523" y="3268759"/>
            <a:ext cx="649783" cy="4424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219773" y="3875654"/>
            <a:ext cx="649783" cy="4424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263131" y="4773081"/>
                <a:ext cx="4590809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31" y="4773081"/>
                <a:ext cx="4590809" cy="5821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63131" y="5482529"/>
                <a:ext cx="2377895" cy="511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31" y="5482529"/>
                <a:ext cx="2377895" cy="5113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右箭头 19"/>
          <p:cNvSpPr/>
          <p:nvPr/>
        </p:nvSpPr>
        <p:spPr>
          <a:xfrm>
            <a:off x="1985448" y="4977494"/>
            <a:ext cx="1216152" cy="26128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7564" y="4856108"/>
                <a:ext cx="1422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4" y="4856108"/>
                <a:ext cx="1422762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662941" y="4884247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标准的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1474" y="5510998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正交的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5" grpId="0"/>
      <p:bldP spid="3" grpId="0"/>
      <p:bldP spid="4" grpId="0" animBg="1"/>
      <p:bldP spid="12" grpId="0" animBg="1"/>
      <p:bldP spid="13" grpId="0" animBg="1"/>
      <p:bldP spid="10" grpId="0"/>
      <p:bldP spid="19" grpId="0"/>
      <p:bldP spid="20" grpId="0" animBg="1"/>
      <p:bldP spid="14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73044" y="1900122"/>
            <a:ext cx="7467711" cy="2043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  实方阵</a:t>
            </a:r>
            <a:r>
              <a:rPr lang="en-US" altLang="zh-CN" sz="2800" i="1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是正交阵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流程图: 终止 5"/>
          <p:cNvSpPr/>
          <p:nvPr/>
        </p:nvSpPr>
        <p:spPr>
          <a:xfrm>
            <a:off x="971600" y="1484784"/>
            <a:ext cx="2232248" cy="64236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定理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6-4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959817" y="2636912"/>
            <a:ext cx="4104686" cy="954107"/>
            <a:chOff x="3963960" y="2270500"/>
            <a:chExt cx="4104686" cy="954107"/>
          </a:xfrm>
        </p:grpSpPr>
        <p:sp>
          <p:nvSpPr>
            <p:cNvPr id="3" name="左右箭头 2"/>
            <p:cNvSpPr/>
            <p:nvPr/>
          </p:nvSpPr>
          <p:spPr>
            <a:xfrm>
              <a:off x="3963960" y="2424593"/>
              <a:ext cx="1216152" cy="261282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84933" y="2270500"/>
              <a:ext cx="288371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1" dirty="0" smtClean="0">
                  <a:solidFill>
                    <a:schemeClr val="dk1"/>
                  </a:solidFill>
                  <a:latin typeface="+mn-ea"/>
                  <a:ea typeface="+mn-ea"/>
                </a:rPr>
                <a:t>A</a:t>
              </a:r>
              <a:r>
                <a:rPr lang="zh-CN" altLang="en-US" sz="2800" dirty="0" smtClean="0">
                  <a:solidFill>
                    <a:schemeClr val="dk1"/>
                  </a:solidFill>
                  <a:latin typeface="+mn-ea"/>
                  <a:ea typeface="+mn-ea"/>
                </a:rPr>
                <a:t>的列向量组为标准正交向量组</a:t>
              </a:r>
              <a:endParaRPr lang="zh-CN" altLang="en-US" sz="2800" dirty="0">
                <a:solidFill>
                  <a:schemeClr val="dk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6012160" y="1412776"/>
            <a:ext cx="0" cy="1224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92080" y="88260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dk1"/>
                </a:solidFill>
                <a:latin typeface="+mn-ea"/>
                <a:ea typeface="+mn-ea"/>
              </a:rPr>
              <a:t>行</a:t>
            </a:r>
            <a:r>
              <a:rPr lang="zh-CN" altLang="en-US" sz="2800" dirty="0" smtClean="0">
                <a:solidFill>
                  <a:schemeClr val="dk1"/>
                </a:solidFill>
                <a:latin typeface="+mn-ea"/>
                <a:ea typeface="+mn-ea"/>
              </a:rPr>
              <a:t>向量</a:t>
            </a:r>
            <a:r>
              <a:rPr lang="zh-CN" altLang="en-US" sz="2800" dirty="0">
                <a:solidFill>
                  <a:schemeClr val="dk1"/>
                </a:solidFill>
                <a:latin typeface="+mn-ea"/>
                <a:ea typeface="+mn-ea"/>
              </a:rPr>
              <a:t>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73044" y="4310832"/>
                <a:ext cx="4835426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2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是正交阵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是正交阵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44" y="4310832"/>
                <a:ext cx="483542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51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47664" y="4856420"/>
                <a:ext cx="4776116" cy="56085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+mn-ea"/>
                    <a:ea typeface="+mn-ea"/>
                  </a:rPr>
                  <a:t>列向量组是</a:t>
                </a:r>
                <a:r>
                  <a:rPr lang="en-US" altLang="zh-CN" sz="2800" i="1" dirty="0">
                    <a:latin typeface="+mn-ea"/>
                    <a:ea typeface="+mn-ea"/>
                  </a:rPr>
                  <a:t>A</a:t>
                </a:r>
                <a:r>
                  <a:rPr lang="zh-CN" altLang="en-US" sz="2800" dirty="0">
                    <a:latin typeface="+mn-ea"/>
                    <a:ea typeface="+mn-ea"/>
                  </a:rPr>
                  <a:t>的行向量组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856420"/>
                <a:ext cx="4776116" cy="560859"/>
              </a:xfrm>
              <a:prstGeom prst="rect">
                <a:avLst/>
              </a:prstGeom>
              <a:blipFill rotWithShape="0">
                <a:blip r:embed="rId3"/>
                <a:stretch>
                  <a:fillRect t="-4348" r="-1149" b="-30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259632" y="5747303"/>
            <a:ext cx="6829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zh-CN" altLang="en-US" sz="2800" dirty="0" smtClean="0">
                <a:solidFill>
                  <a:schemeClr val="dk1"/>
                </a:solidFill>
                <a:latin typeface="+mn-ea"/>
                <a:ea typeface="+mn-ea"/>
              </a:rPr>
              <a:t>该定理可以作为正交阵的等价定义</a:t>
            </a:r>
            <a:endParaRPr lang="zh-CN" altLang="en-US" sz="2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0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凸带形 6"/>
          <p:cNvSpPr/>
          <p:nvPr/>
        </p:nvSpPr>
        <p:spPr bwMode="auto">
          <a:xfrm>
            <a:off x="593777" y="306340"/>
            <a:ext cx="2663721" cy="647795"/>
          </a:xfrm>
          <a:prstGeom prst="ribbon2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</a:rPr>
              <a:t>6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-9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43992" y="1077320"/>
                <a:ext cx="7110997" cy="1240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dk1"/>
                    </a:solidFill>
                    <a:latin typeface="+mn-ea"/>
                    <a:ea typeface="+mn-ea"/>
                  </a:rPr>
                  <a:t>为正交阵，求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800" dirty="0">
                  <a:solidFill>
                    <a:schemeClr val="dk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92" y="1077320"/>
                <a:ext cx="7110997" cy="1240468"/>
              </a:xfrm>
              <a:prstGeom prst="rect">
                <a:avLst/>
              </a:prstGeom>
              <a:blipFill rotWithShape="0">
                <a:blip r:embed="rId4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60456" y="2401727"/>
            <a:ext cx="7110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思路：对</a:t>
            </a: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具体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矩阵，利用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定理</a:t>
            </a:r>
            <a:r>
              <a:rPr lang="en-US" altLang="zh-CN" sz="2400" dirty="0" smtClean="0">
                <a:solidFill>
                  <a:schemeClr val="dk1"/>
                </a:solidFill>
                <a:latin typeface="+mn-ea"/>
                <a:ea typeface="+mn-ea"/>
              </a:rPr>
              <a:t>6-4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验证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9852" y="2983173"/>
            <a:ext cx="1320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：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122" y="2999759"/>
            <a:ext cx="528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为正交阵，</a:t>
            </a:r>
            <a:r>
              <a:rPr lang="en-US" altLang="zh-CN" sz="2400" i="1" dirty="0" smtClean="0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的列向量两两正交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30253" y="3427977"/>
                <a:ext cx="4604274" cy="1435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,8,4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+16=0</m:t>
                      </m:r>
                    </m:oMath>
                  </m:oMathPara>
                </a14:m>
                <a:endParaRPr lang="en-US" altLang="zh-CN" sz="2400" b="0" dirty="0" smtClean="0">
                  <a:solidFill>
                    <a:schemeClr val="dk1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53" y="3427977"/>
                <a:ext cx="4604274" cy="1435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6134527" y="3971163"/>
            <a:ext cx="7193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32855" y="3786497"/>
                <a:ext cx="1057725" cy="369332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855" y="3786497"/>
                <a:ext cx="10577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780" r="-5780" b="-9836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30253" y="4434454"/>
                <a:ext cx="4604274" cy="1435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,8,4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+32+4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 smtClean="0">
                  <a:solidFill>
                    <a:schemeClr val="dk1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53" y="4434454"/>
                <a:ext cx="4604274" cy="14359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>
            <a:off x="6777848" y="6173555"/>
            <a:ext cx="7193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676176" y="5824017"/>
                <a:ext cx="1114601" cy="69384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176" y="5824017"/>
                <a:ext cx="1114601" cy="6938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2779532" y="5479149"/>
            <a:ext cx="528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为正交阵，</a:t>
            </a:r>
            <a:r>
              <a:rPr lang="en-US" altLang="zh-CN" sz="2400" i="1" dirty="0" smtClean="0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zh-CN" altLang="en-US" sz="2400" dirty="0" smtClean="0">
                <a:solidFill>
                  <a:schemeClr val="dk1"/>
                </a:solidFill>
                <a:latin typeface="+mn-ea"/>
                <a:ea typeface="+mn-ea"/>
              </a:rPr>
              <a:t>的列向量都是单位的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192426" y="5957272"/>
                <a:ext cx="340336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sz="2400" b="0" dirty="0" smtClean="0">
                    <a:solidFill>
                      <a:schemeClr val="dk1"/>
                    </a:solidFill>
                  </a:rPr>
                  <a:t>1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26" y="5957272"/>
                <a:ext cx="3403368" cy="830997"/>
              </a:xfrm>
              <a:prstGeom prst="rect">
                <a:avLst/>
              </a:prstGeom>
              <a:blipFill rotWithShape="0">
                <a:blip r:embed="rId9"/>
                <a:stretch>
                  <a:fillRect t="-5109" r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6058469" y="4960432"/>
            <a:ext cx="7193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956797" y="4775766"/>
                <a:ext cx="1057725" cy="369332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797" y="4775766"/>
                <a:ext cx="10577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49" r="-4598" b="-9836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36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9" grpId="0"/>
      <p:bldP spid="21" grpId="0"/>
      <p:bldP spid="9" grpId="0"/>
      <p:bldP spid="26" grpId="0"/>
      <p:bldP spid="29" grpId="0"/>
      <p:bldP spid="30" grpId="0"/>
      <p:bldP spid="32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" y="5013771"/>
            <a:ext cx="2055997" cy="184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9288" y="2134649"/>
            <a:ext cx="5049056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向量</a:t>
            </a:r>
            <a:r>
              <a:rPr lang="zh-CN" altLang="en-US" sz="2800" dirty="0"/>
              <a:t>内积</a:t>
            </a:r>
            <a:r>
              <a:rPr lang="zh-CN" altLang="en-US" sz="2800" dirty="0" smtClean="0"/>
              <a:t>定义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（长度，夹角）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正交向量组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（标准，正交基）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施密特正交化方法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正交阵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dirty="0" smtClean="0"/>
              <a:t>（定义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抽象，</a:t>
            </a:r>
            <a:r>
              <a:rPr lang="zh-CN" altLang="en-US" dirty="0" smtClean="0"/>
              <a:t>定理</a:t>
            </a:r>
            <a:r>
              <a:rPr lang="en-US" altLang="zh-CN" dirty="0" smtClean="0"/>
              <a:t>6-4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具体）</a:t>
            </a:r>
            <a:endParaRPr lang="en-US" altLang="zh-CN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圆角矩形 3"/>
          <p:cNvSpPr/>
          <p:nvPr/>
        </p:nvSpPr>
        <p:spPr>
          <a:xfrm>
            <a:off x="1937470" y="1862793"/>
            <a:ext cx="6120680" cy="429694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750" y="2058988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2843844" y="3356992"/>
            <a:ext cx="3456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120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页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 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思考题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证明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923330" cy="369332"/>
              </a:xfrm>
              <a:prstGeom prst="rect">
                <a:avLst/>
              </a:prstGeom>
              <a:blipFill>
                <a:blip r:embed="rId3"/>
                <a:stretch>
                  <a:fillRect l="-13907" t="-24590" r="-1920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0512" y="2263983"/>
                <a:ext cx="3213687" cy="733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2263983"/>
                <a:ext cx="3213687" cy="7335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848845" y="1352587"/>
                <a:ext cx="6035523" cy="657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都是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正交阵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是否是正交阵？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45" y="1352587"/>
                <a:ext cx="6035523" cy="657296"/>
              </a:xfrm>
              <a:prstGeom prst="rect">
                <a:avLst/>
              </a:prstGeom>
              <a:blipFill rotWithShape="0">
                <a:blip r:embed="rId5"/>
                <a:stretch>
                  <a:fillRect l="-101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71953" y="3251618"/>
                <a:ext cx="7028617" cy="712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53" y="3251618"/>
                <a:ext cx="7028617" cy="712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406900" y="4653136"/>
                <a:ext cx="21472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j-ea"/>
                      </a:rPr>
                      <m:t>因此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j-ea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正交阵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4653136"/>
                <a:ext cx="21472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250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1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635" r="-2222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0513" y="2263983"/>
                <a:ext cx="2347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为正交阵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3" y="2263983"/>
                <a:ext cx="2347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&gt;1)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阶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正交阵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，证明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606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71775" y="2997796"/>
                <a:ext cx="33142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𝐴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2997796"/>
                <a:ext cx="331429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664249" y="2508308"/>
                <a:ext cx="2880284" cy="343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𝑻</m:t>
                              </m:r>
                            </m:sup>
                          </m:sSup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49" y="2508308"/>
                <a:ext cx="2880284" cy="343684"/>
              </a:xfrm>
              <a:prstGeom prst="rect">
                <a:avLst/>
              </a:prstGeom>
              <a:blipFill rotWithShape="0">
                <a:blip r:embed="rId6"/>
                <a:stretch>
                  <a:fillRect t="-350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406900" y="2997796"/>
                <a:ext cx="1363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2997796"/>
                <a:ext cx="136364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652120" y="2999714"/>
                <a:ext cx="1363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999714"/>
                <a:ext cx="136364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372200" y="3528408"/>
                <a:ext cx="2127026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528408"/>
                <a:ext cx="2127026" cy="283219"/>
              </a:xfrm>
              <a:prstGeom prst="rect">
                <a:avLst/>
              </a:prstGeom>
              <a:blipFill rotWithShape="0">
                <a:blip r:embed="rId9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804248" y="2997796"/>
                <a:ext cx="9752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997796"/>
                <a:ext cx="97529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886572" y="5502050"/>
                <a:ext cx="25576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72" y="5502050"/>
                <a:ext cx="2557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11978" y="5163672"/>
                <a:ext cx="2880284" cy="283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78" y="5163672"/>
                <a:ext cx="2880284" cy="283219"/>
              </a:xfrm>
              <a:prstGeom prst="rect">
                <a:avLst/>
              </a:prstGeom>
              <a:blipFill rotWithShape="0">
                <a:blip r:embed="rId13"/>
                <a:stretch>
                  <a:fillRect t="-4255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555794" y="5506375"/>
                <a:ext cx="19788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94" y="5506375"/>
                <a:ext cx="1978808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652120" y="5502050"/>
                <a:ext cx="24941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=1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502050"/>
                <a:ext cx="2494101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0" y="4077072"/>
            <a:ext cx="9144000" cy="31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7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4" grpId="0"/>
      <p:bldP spid="15" grpId="0"/>
      <p:bldP spid="18" grpId="0"/>
      <p:bldP spid="20" grpId="0"/>
      <p:bldP spid="21" grpId="0"/>
      <p:bldP spid="22" grpId="0"/>
      <p:bldP spid="24" grpId="0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1999" y="15011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23542" y="1724134"/>
            <a:ext cx="108508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3244" y="716069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习题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6-2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设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75" y="1501114"/>
                <a:ext cx="38472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635" r="-2222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0512" y="2200171"/>
                <a:ext cx="58697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3</m:t>
                          </m:r>
                        </m:e>
                      </m:d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为偶数且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=−1,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2200171"/>
                <a:ext cx="586972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19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41" name="TextBox 20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Cambria" panose="02040503050406030204" pitchFamily="18" charset="0"/>
                </a:rPr>
                <a:t>6.2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    </a:t>
              </a:r>
              <a:r>
                <a:rPr lang="zh-CN" altLang="en-US" sz="1800" dirty="0" smtClean="0">
                  <a:latin typeface="Cambria" panose="02040503050406030204" pitchFamily="18" charset="0"/>
                </a:rPr>
                <a:t>向量的正交性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&gt;1)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阶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j-ea"/>
                        </a:rPr>
                        <m:t>正交阵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j-ea"/>
                        </a:rPr>
                        <m:t>，证明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501114"/>
                <a:ext cx="401929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606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296507" y="3431513"/>
                <a:ext cx="2729154" cy="377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07" y="3431513"/>
                <a:ext cx="2729154" cy="377176"/>
              </a:xfrm>
              <a:prstGeom prst="rect">
                <a:avLst/>
              </a:prstGeom>
              <a:blipFill rotWithShape="0"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366321" y="3095649"/>
                <a:ext cx="2880284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𝑬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𝑨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正交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21" y="3095649"/>
                <a:ext cx="2880284" cy="281937"/>
              </a:xfrm>
              <a:prstGeom prst="rect">
                <a:avLst/>
              </a:prstGeom>
              <a:blipFill rotWithShape="0">
                <a:blip r:embed="rId6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52777" y="3389681"/>
                <a:ext cx="1871351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77" y="3389681"/>
                <a:ext cx="1871351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610525" y="3431513"/>
                <a:ext cx="20994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525" y="3431513"/>
                <a:ext cx="209941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104924" y="4031630"/>
                <a:ext cx="2053296" cy="37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两边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取行列式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24" y="4031630"/>
                <a:ext cx="2053296" cy="371949"/>
              </a:xfrm>
              <a:prstGeom prst="rect">
                <a:avLst/>
              </a:prstGeom>
              <a:blipFill rotWithShape="0">
                <a:blip r:embed="rId9"/>
                <a:stretch>
                  <a:fillRect l="-5935" t="-2459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j-ea"/>
                        </a:rPr>
                        <m:t>|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2" y="4524084"/>
                <a:ext cx="338837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275856" y="4176582"/>
                <a:ext cx="2880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偶数，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𝑬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=|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𝑬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𝑨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76582"/>
                <a:ext cx="28802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14" t="-26087" r="-1480" b="-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484034" y="4541633"/>
                <a:ext cx="41764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34" y="4541633"/>
                <a:ext cx="41764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851035" y="5485988"/>
                <a:ext cx="24941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35" y="5485988"/>
                <a:ext cx="24941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262563"/>
            <a:ext cx="1925638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561237" y="5202225"/>
                <a:ext cx="13707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237" y="5202225"/>
                <a:ext cx="1370736" cy="276999"/>
              </a:xfrm>
              <a:prstGeom prst="rect">
                <a:avLst/>
              </a:prstGeom>
              <a:blipFill rotWithShape="0"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4" grpId="0"/>
      <p:bldP spid="15" grpId="0"/>
      <p:bldP spid="18" grpId="0"/>
      <p:bldP spid="20" grpId="0"/>
      <p:bldP spid="22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9"/>
          <p:cNvGrpSpPr>
            <a:grpSpLocks/>
          </p:cNvGrpSpPr>
          <p:nvPr/>
        </p:nvGrpSpPr>
        <p:grpSpPr bwMode="auto">
          <a:xfrm>
            <a:off x="928723" y="1340768"/>
            <a:ext cx="7286625" cy="4248471"/>
            <a:chOff x="928662" y="1592647"/>
            <a:chExt cx="7286676" cy="3223571"/>
          </a:xfrm>
        </p:grpSpPr>
        <p:sp>
          <p:nvSpPr>
            <p:cNvPr id="9" name="圆角矩形 8"/>
            <p:cNvSpPr/>
            <p:nvPr/>
          </p:nvSpPr>
          <p:spPr>
            <a:xfrm>
              <a:off x="928662" y="1785276"/>
              <a:ext cx="7286676" cy="303094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214414" y="1592647"/>
              <a:ext cx="1928825" cy="479031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6-5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01" name="TextBox 10"/>
              <p:cNvSpPr txBox="1">
                <a:spLocks noChangeArrowheads="1"/>
              </p:cNvSpPr>
              <p:nvPr/>
            </p:nvSpPr>
            <p:spPr bwMode="auto">
              <a:xfrm>
                <a:off x="1348738" y="2020128"/>
                <a:ext cx="669766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640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8738" y="2020128"/>
                <a:ext cx="6697663" cy="738664"/>
              </a:xfrm>
              <a:prstGeom prst="rect">
                <a:avLst/>
              </a:prstGeom>
              <a:blipFill>
                <a:blip r:embed="rId2"/>
                <a:stretch>
                  <a:fillRect l="-1820"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013743" y="3356992"/>
                <a:ext cx="53428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43" y="3356992"/>
                <a:ext cx="534287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上下箭头 2"/>
          <p:cNvSpPr/>
          <p:nvPr/>
        </p:nvSpPr>
        <p:spPr>
          <a:xfrm>
            <a:off x="4286250" y="3880212"/>
            <a:ext cx="484632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02095" y="4806385"/>
                <a:ext cx="3252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95" y="4806385"/>
                <a:ext cx="325294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1433211" y="2593079"/>
                <a:ext cx="6697663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两个实向量，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的内积定义为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3211" y="2593079"/>
                <a:ext cx="6697663" cy="738664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2" grpId="0"/>
      <p:bldP spid="3" grpId="0" animBg="1"/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6"/>
          <p:cNvGrpSpPr>
            <a:grpSpLocks/>
          </p:cNvGrpSpPr>
          <p:nvPr/>
        </p:nvGrpSpPr>
        <p:grpSpPr bwMode="auto">
          <a:xfrm>
            <a:off x="604453" y="821388"/>
            <a:ext cx="7747769" cy="5580388"/>
            <a:chOff x="1042132" y="1470851"/>
            <a:chExt cx="7286676" cy="5580427"/>
          </a:xfrm>
        </p:grpSpPr>
        <p:sp>
          <p:nvSpPr>
            <p:cNvPr id="8" name="圆角矩形 7"/>
            <p:cNvSpPr/>
            <p:nvPr/>
          </p:nvSpPr>
          <p:spPr>
            <a:xfrm>
              <a:off x="1042132" y="1741477"/>
              <a:ext cx="7286676" cy="53098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1251984" y="1470851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内积性质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21" name="TextBox 9"/>
              <p:cNvSpPr txBox="1">
                <a:spLocks noChangeArrowheads="1"/>
              </p:cNvSpPr>
              <p:nvPr/>
            </p:nvSpPr>
            <p:spPr bwMode="auto">
              <a:xfrm>
                <a:off x="107504" y="1795882"/>
                <a:ext cx="684212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交换律）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42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795882"/>
                <a:ext cx="6842125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9"/>
              <p:cNvSpPr txBox="1">
                <a:spLocks noChangeArrowheads="1"/>
              </p:cNvSpPr>
              <p:nvPr/>
            </p:nvSpPr>
            <p:spPr bwMode="auto">
              <a:xfrm>
                <a:off x="107504" y="2558201"/>
                <a:ext cx="90196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𝑘𝑏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（数乘交换律）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558201"/>
                <a:ext cx="9019619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107504" y="3223674"/>
                <a:ext cx="747195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 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（分配律）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223674"/>
                <a:ext cx="7471955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27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07503" y="3934380"/>
            <a:ext cx="9920228" cy="535897"/>
            <a:chOff x="107503" y="3934380"/>
            <a:chExt cx="9920228" cy="535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107503" y="3947057"/>
                  <a:ext cx="747195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（</a:t>
                  </a:r>
                  <a:r>
                    <a:rPr lang="en-US" altLang="zh-CN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4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）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≥0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503" y="3947057"/>
                  <a:ext cx="7471955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5116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555776" y="3934380"/>
                  <a:ext cx="747195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且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（非负性）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55776" y="3934380"/>
                  <a:ext cx="7471955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1628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1043608" y="4574258"/>
                <a:ext cx="747195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其中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为任意实数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574258"/>
                <a:ext cx="7471955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53239" y="5273902"/>
                <a:ext cx="4959819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≥0</m:t>
                      </m:r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39" y="5273902"/>
                <a:ext cx="4959819" cy="5289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3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/>
      <p:bldP spid="17" grpId="0"/>
      <p:bldP spid="18" grpId="0"/>
      <p:bldP spid="2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6"/>
          <p:cNvGrpSpPr>
            <a:grpSpLocks/>
          </p:cNvGrpSpPr>
          <p:nvPr/>
        </p:nvGrpSpPr>
        <p:grpSpPr bwMode="auto">
          <a:xfrm>
            <a:off x="483802" y="948702"/>
            <a:ext cx="7747769" cy="2840338"/>
            <a:chOff x="1042132" y="1876098"/>
            <a:chExt cx="7286676" cy="5175180"/>
          </a:xfrm>
        </p:grpSpPr>
        <p:sp>
          <p:nvSpPr>
            <p:cNvPr id="8" name="圆角矩形 7"/>
            <p:cNvSpPr/>
            <p:nvPr/>
          </p:nvSpPr>
          <p:spPr>
            <a:xfrm>
              <a:off x="1042132" y="2441871"/>
              <a:ext cx="7286676" cy="460940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9" name="流程图: 终止 8"/>
            <p:cNvSpPr/>
            <p:nvPr/>
          </p:nvSpPr>
          <p:spPr>
            <a:xfrm>
              <a:off x="1500900" y="1876098"/>
              <a:ext cx="1928825" cy="1106510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6-6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21" name="TextBox 9"/>
              <p:cNvSpPr txBox="1">
                <a:spLocks noChangeArrowheads="1"/>
              </p:cNvSpPr>
              <p:nvPr/>
            </p:nvSpPr>
            <p:spPr bwMode="auto">
              <a:xfrm>
                <a:off x="971600" y="1795882"/>
                <a:ext cx="660785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向量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长度（也叫范数）定义为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42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795882"/>
                <a:ext cx="660785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845" t="-7051" r="-1015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907496" y="2931485"/>
                <a:ext cx="7471955" cy="617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ra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496" y="2931485"/>
                <a:ext cx="7471955" cy="617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9"/>
              <p:cNvSpPr txBox="1">
                <a:spLocks noChangeArrowheads="1"/>
              </p:cNvSpPr>
              <p:nvPr/>
            </p:nvSpPr>
            <p:spPr bwMode="auto">
              <a:xfrm>
                <a:off x="1249233" y="4305642"/>
                <a:ext cx="603268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||=1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时，称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单位向量</a:t>
                </a:r>
                <a:endParaRPr lang="zh-CN" alt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233" y="4305642"/>
                <a:ext cx="6032687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1419633" y="5063935"/>
                <a:ext cx="6032687" cy="72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≠0,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lit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为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单位化</a:t>
                </a:r>
                <a:endParaRPr lang="zh-CN" altLang="en-US" sz="2800" b="1" dirty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9633" y="5063935"/>
                <a:ext cx="6032687" cy="721608"/>
              </a:xfrm>
              <a:prstGeom prst="rect">
                <a:avLst/>
              </a:prstGeom>
              <a:blipFill>
                <a:blip r:embed="rId6"/>
                <a:stretch>
                  <a:fillRect t="-847" b="-42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01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971600" y="908720"/>
                <a:ext cx="3240360" cy="617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rad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908720"/>
                <a:ext cx="3240360" cy="6176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9"/>
              <p:cNvSpPr txBox="1">
                <a:spLocks noChangeArrowheads="1"/>
              </p:cNvSpPr>
              <p:nvPr/>
            </p:nvSpPr>
            <p:spPr bwMode="auto">
              <a:xfrm>
                <a:off x="1513198" y="1700808"/>
                <a:ext cx="259021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3198" y="1700808"/>
                <a:ext cx="2590216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4103413" y="1685286"/>
            <a:ext cx="1080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/>
              <p:cNvSpPr txBox="1">
                <a:spLocks noChangeArrowheads="1"/>
              </p:cNvSpPr>
              <p:nvPr/>
            </p:nvSpPr>
            <p:spPr bwMode="auto">
              <a:xfrm>
                <a:off x="4649585" y="1441102"/>
                <a:ext cx="269209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m:rPr>
                        <m:lit/>
                      </m:rP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9585" y="1441102"/>
                <a:ext cx="269209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501706" y="2462330"/>
            <a:ext cx="7711963" cy="3921294"/>
            <a:chOff x="1042132" y="1296039"/>
            <a:chExt cx="7286676" cy="5755239"/>
          </a:xfrm>
        </p:grpSpPr>
        <p:sp>
          <p:nvSpPr>
            <p:cNvPr id="15" name="圆角矩形 14"/>
            <p:cNvSpPr/>
            <p:nvPr/>
          </p:nvSpPr>
          <p:spPr>
            <a:xfrm>
              <a:off x="1042132" y="1741477"/>
              <a:ext cx="7286676" cy="53098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3965" y="1296039"/>
              <a:ext cx="1966844" cy="81775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长度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性质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3419" y="3156908"/>
            <a:ext cx="9732304" cy="533957"/>
            <a:chOff x="107504" y="3923643"/>
            <a:chExt cx="9732304" cy="5339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107504" y="3934380"/>
                  <a:ext cx="747195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（</a:t>
                  </a:r>
                  <a:r>
                    <a:rPr lang="en-US" altLang="zh-CN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1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sz="2800" b="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≥0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2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504" y="3934380"/>
                  <a:ext cx="7471955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6471" b="-329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367853" y="3923643"/>
                  <a:ext cx="747195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且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||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||=0↔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（非负性）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3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7853" y="3923643"/>
                  <a:ext cx="7471955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2791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204786" y="3856226"/>
                <a:ext cx="90196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||=|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（齐次性）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86" y="3856226"/>
                <a:ext cx="9019619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204787" y="4445098"/>
                <a:ext cx="9019619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+||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||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角不等式）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87" y="4445098"/>
                <a:ext cx="9019619" cy="578685"/>
              </a:xfrm>
              <a:prstGeom prst="rect">
                <a:avLst/>
              </a:prstGeom>
              <a:blipFill rotWithShape="0">
                <a:blip r:embed="rId9"/>
                <a:stretch>
                  <a:fillRect t="-7368" b="-2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223419" y="5155088"/>
                <a:ext cx="90196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（柯西</a:t>
                </a:r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-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施瓦茨不等式）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19" y="5155088"/>
                <a:ext cx="901961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8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971600" y="908720"/>
                <a:ext cx="67237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内积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的性质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(4)(2)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长度的性质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(1)(2)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908720"/>
                <a:ext cx="6723774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r="-1904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6"/>
          <p:cNvGrpSpPr>
            <a:grpSpLocks/>
          </p:cNvGrpSpPr>
          <p:nvPr/>
        </p:nvGrpSpPr>
        <p:grpSpPr bwMode="auto">
          <a:xfrm>
            <a:off x="622356" y="2418799"/>
            <a:ext cx="7711963" cy="3921294"/>
            <a:chOff x="1042132" y="1296039"/>
            <a:chExt cx="7286676" cy="5755239"/>
          </a:xfrm>
        </p:grpSpPr>
        <p:sp>
          <p:nvSpPr>
            <p:cNvPr id="15" name="圆角矩形 14"/>
            <p:cNvSpPr/>
            <p:nvPr/>
          </p:nvSpPr>
          <p:spPr>
            <a:xfrm>
              <a:off x="1042132" y="1741477"/>
              <a:ext cx="7286676" cy="53098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终止 15"/>
            <p:cNvSpPr/>
            <p:nvPr/>
          </p:nvSpPr>
          <p:spPr>
            <a:xfrm>
              <a:off x="1213965" y="1296039"/>
              <a:ext cx="1966844" cy="81775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长度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性质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3419" y="3156908"/>
            <a:ext cx="9732304" cy="533957"/>
            <a:chOff x="107504" y="3923643"/>
            <a:chExt cx="9732304" cy="5339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107504" y="3934380"/>
                  <a:ext cx="747195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（</a:t>
                  </a:r>
                  <a:r>
                    <a:rPr lang="en-US" altLang="zh-CN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1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sz="2800" b="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≥0</m:t>
                      </m:r>
                    </m:oMath>
                  </a14:m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2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504" y="3934380"/>
                  <a:ext cx="747195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6471" b="-329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2367853" y="3923643"/>
                  <a:ext cx="747195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       且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||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||=0↔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a14:m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（非负性）</a:t>
                  </a:r>
                  <a:endPara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3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7853" y="3923643"/>
                  <a:ext cx="7471955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2791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9"/>
              <p:cNvSpPr txBox="1">
                <a:spLocks noChangeArrowheads="1"/>
              </p:cNvSpPr>
              <p:nvPr/>
            </p:nvSpPr>
            <p:spPr bwMode="auto">
              <a:xfrm>
                <a:off x="204786" y="3856226"/>
                <a:ext cx="90196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||=|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（齐次性）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86" y="3856226"/>
                <a:ext cx="901961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204787" y="4445098"/>
                <a:ext cx="9019619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+||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||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角不等式）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87" y="4445098"/>
                <a:ext cx="9019619" cy="578685"/>
              </a:xfrm>
              <a:prstGeom prst="rect">
                <a:avLst/>
              </a:prstGeom>
              <a:blipFill rotWithShape="0">
                <a:blip r:embed="rId7"/>
                <a:stretch>
                  <a:fillRect t="-7368" b="-2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223419" y="5155088"/>
                <a:ext cx="90196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（柯西</a:t>
                </a:r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-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施瓦茨不等式）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19" y="5155088"/>
                <a:ext cx="9019619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995936" y="1196752"/>
            <a:ext cx="72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8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6.2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0018 -0.4101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971600" y="908720"/>
                <a:ext cx="67237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内积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的性质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(4)(2)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长度的性质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(1)(2)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908720"/>
                <a:ext cx="6723774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r="-1904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"/>
              <p:cNvSpPr txBox="1">
                <a:spLocks noChangeArrowheads="1"/>
              </p:cNvSpPr>
              <p:nvPr/>
            </p:nvSpPr>
            <p:spPr bwMode="auto">
              <a:xfrm>
                <a:off x="206206" y="1623785"/>
                <a:ext cx="9019619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+||</a:t>
                </a:r>
                <a:r>
                  <a:rPr lang="en-US" altLang="zh-CN" sz="28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||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zh-CN" altLang="en-US" sz="24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角不等式）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6" y="1623785"/>
                <a:ext cx="9019619" cy="578685"/>
              </a:xfrm>
              <a:prstGeom prst="rect">
                <a:avLst/>
              </a:prstGeom>
              <a:blipFill rotWithShape="0">
                <a:blip r:embed="rId4"/>
                <a:stretch>
                  <a:fillRect t="-7368" b="-2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223419" y="5155088"/>
                <a:ext cx="90196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       （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||||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||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（柯西</a:t>
                </a:r>
                <a:r>
                  <a:rPr lang="en-US" altLang="zh-CN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-</a:t>
                </a:r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施瓦茨不等式）</a:t>
                </a:r>
                <a:endParaRPr lang="zh-CN" altLang="en-US" sz="24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19" y="5155088"/>
                <a:ext cx="9019619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647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3995936" y="1196752"/>
            <a:ext cx="72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3635362" y="2708920"/>
            <a:ext cx="720614" cy="15292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907704" y="4221088"/>
            <a:ext cx="17276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927520" y="2669471"/>
            <a:ext cx="2428456" cy="15516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91078" y="2442469"/>
                <a:ext cx="2190600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)|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</m:t>
                              </m:r>
                            </m:den>
                          </m:f>
                        </m:e>
                      </m:box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≤||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||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078" y="2442469"/>
                <a:ext cx="2190600" cy="6769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5796136" y="4221088"/>
            <a:ext cx="2232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96136" y="3212976"/>
            <a:ext cx="1584176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95601" y="4238172"/>
            <a:ext cx="15847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80312" y="3212976"/>
            <a:ext cx="0" cy="10081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0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7.2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向量的正交性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62398" y="334770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98" y="3347700"/>
                <a:ext cx="38266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66641" y="431875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ambria" panose="02040503050406030204" pitchFamily="18" charset="0"/>
                <a:ea typeface="华文楷体" panose="02010600040101010101" pitchFamily="2" charset="-122"/>
              </a:rPr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57786" y="3024050"/>
                <a:ext cx="788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86" y="3024050"/>
                <a:ext cx="7884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014221" y="3410781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21" y="3410781"/>
                <a:ext cx="38266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505931" y="4292732"/>
                <a:ext cx="378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931" y="4292732"/>
                <a:ext cx="37888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06258" y="4292732"/>
                <a:ext cx="746295" cy="468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|(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𝑎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)|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||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||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58" y="4292732"/>
                <a:ext cx="746295" cy="468013"/>
              </a:xfrm>
              <a:prstGeom prst="rect">
                <a:avLst/>
              </a:prstGeom>
              <a:blipFill rotWithShape="0"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7" grpId="0"/>
      <p:bldP spid="11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6421</TotalTime>
  <Words>1208</Words>
  <Application>Microsoft Office PowerPoint</Application>
  <PresentationFormat>全屏显示(4:3)</PresentationFormat>
  <Paragraphs>364</Paragraphs>
  <Slides>37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Lenovo</cp:lastModifiedBy>
  <cp:revision>567</cp:revision>
  <dcterms:modified xsi:type="dcterms:W3CDTF">2019-04-24T07:52:04Z</dcterms:modified>
</cp:coreProperties>
</file>