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76" r:id="rId1"/>
  </p:sldMasterIdLst>
  <p:notesMasterIdLst>
    <p:notesMasterId r:id="rId71"/>
  </p:notesMasterIdLst>
  <p:sldIdLst>
    <p:sldId id="533" r:id="rId2"/>
    <p:sldId id="535" r:id="rId3"/>
    <p:sldId id="536" r:id="rId4"/>
    <p:sldId id="537" r:id="rId5"/>
    <p:sldId id="526" r:id="rId6"/>
    <p:sldId id="527" r:id="rId7"/>
    <p:sldId id="528" r:id="rId8"/>
    <p:sldId id="529" r:id="rId9"/>
    <p:sldId id="530" r:id="rId10"/>
    <p:sldId id="531" r:id="rId11"/>
    <p:sldId id="532" r:id="rId12"/>
    <p:sldId id="434" r:id="rId13"/>
    <p:sldId id="451" r:id="rId14"/>
    <p:sldId id="453" r:id="rId15"/>
    <p:sldId id="454" r:id="rId16"/>
    <p:sldId id="455" r:id="rId17"/>
    <p:sldId id="456" r:id="rId18"/>
    <p:sldId id="457" r:id="rId19"/>
    <p:sldId id="483" r:id="rId20"/>
    <p:sldId id="484" r:id="rId21"/>
    <p:sldId id="459" r:id="rId22"/>
    <p:sldId id="487" r:id="rId23"/>
    <p:sldId id="460" r:id="rId24"/>
    <p:sldId id="461" r:id="rId25"/>
    <p:sldId id="458" r:id="rId26"/>
    <p:sldId id="462" r:id="rId27"/>
    <p:sldId id="463" r:id="rId28"/>
    <p:sldId id="465" r:id="rId29"/>
    <p:sldId id="464" r:id="rId30"/>
    <p:sldId id="467" r:id="rId31"/>
    <p:sldId id="470" r:id="rId32"/>
    <p:sldId id="503" r:id="rId33"/>
    <p:sldId id="471" r:id="rId34"/>
    <p:sldId id="472" r:id="rId35"/>
    <p:sldId id="473" r:id="rId36"/>
    <p:sldId id="497" r:id="rId37"/>
    <p:sldId id="498" r:id="rId38"/>
    <p:sldId id="485" r:id="rId39"/>
    <p:sldId id="474" r:id="rId40"/>
    <p:sldId id="478" r:id="rId41"/>
    <p:sldId id="475" r:id="rId42"/>
    <p:sldId id="479" r:id="rId43"/>
    <p:sldId id="486" r:id="rId44"/>
    <p:sldId id="476" r:id="rId45"/>
    <p:sldId id="425" r:id="rId46"/>
    <p:sldId id="398" r:id="rId47"/>
    <p:sldId id="512" r:id="rId48"/>
    <p:sldId id="513" r:id="rId49"/>
    <p:sldId id="518" r:id="rId50"/>
    <p:sldId id="519" r:id="rId51"/>
    <p:sldId id="514" r:id="rId52"/>
    <p:sldId id="515" r:id="rId53"/>
    <p:sldId id="516" r:id="rId54"/>
    <p:sldId id="508" r:id="rId55"/>
    <p:sldId id="489" r:id="rId56"/>
    <p:sldId id="492" r:id="rId57"/>
    <p:sldId id="491" r:id="rId58"/>
    <p:sldId id="490" r:id="rId59"/>
    <p:sldId id="538" r:id="rId60"/>
    <p:sldId id="493" r:id="rId61"/>
    <p:sldId id="522" r:id="rId62"/>
    <p:sldId id="523" r:id="rId63"/>
    <p:sldId id="517" r:id="rId64"/>
    <p:sldId id="521" r:id="rId65"/>
    <p:sldId id="524" r:id="rId66"/>
    <p:sldId id="520" r:id="rId67"/>
    <p:sldId id="510" r:id="rId68"/>
    <p:sldId id="511" r:id="rId69"/>
    <p:sldId id="488" r:id="rId7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86471" autoAdjust="0"/>
  </p:normalViewPr>
  <p:slideViewPr>
    <p:cSldViewPr>
      <p:cViewPr varScale="1">
        <p:scale>
          <a:sx n="58" d="100"/>
          <a:sy n="58" d="100"/>
        </p:scale>
        <p:origin x="915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514C7D1-7556-4BD3-8765-AC12C175F683}" type="datetimeFigureOut">
              <a:rPr lang="zh-CN" altLang="en-US"/>
              <a:pPr>
                <a:defRPr/>
              </a:pPr>
              <a:t>2019/4/30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DD875FA-993A-453B-BE4D-E50DCA60C5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488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839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46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271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152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786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5556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232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2393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53F9E-AA55-4BCA-9438-0522AE9E494B}" type="slidenum">
              <a:rPr lang="zh-CN" altLang="en-US" smtClean="0"/>
              <a:pPr>
                <a:spcBef>
                  <a:spcPct val="0"/>
                </a:spcBef>
              </a:pPr>
              <a:t>33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627779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3196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53F9E-AA55-4BCA-9438-0522AE9E494B}" type="slidenum">
              <a:rPr lang="zh-CN" altLang="en-US" smtClean="0"/>
              <a:pPr>
                <a:spcBef>
                  <a:spcPct val="0"/>
                </a:spcBef>
              </a:pPr>
              <a:t>35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29685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53F9E-AA55-4BCA-9438-0522AE9E494B}" type="slidenum">
              <a:rPr lang="zh-CN" altLang="en-US" smtClean="0"/>
              <a:pPr>
                <a:spcBef>
                  <a:spcPct val="0"/>
                </a:spcBef>
              </a:pPr>
              <a:t>14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204926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8097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157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7324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4099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097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7469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7927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5274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826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123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53F9E-AA55-4BCA-9438-0522AE9E494B}" type="slidenum">
              <a:rPr lang="zh-CN" altLang="en-US" smtClean="0"/>
              <a:pPr>
                <a:spcBef>
                  <a:spcPct val="0"/>
                </a:spcBef>
              </a:pPr>
              <a:t>15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190709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0143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9877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095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53F9E-AA55-4BCA-9438-0522AE9E494B}" type="slidenum">
              <a:rPr lang="zh-CN" altLang="en-US" smtClean="0"/>
              <a:pPr>
                <a:spcBef>
                  <a:spcPct val="0"/>
                </a:spcBef>
              </a:pPr>
              <a:t>50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415397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6585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1487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0019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53F9E-AA55-4BCA-9438-0522AE9E494B}" type="slidenum">
              <a:rPr lang="zh-CN" altLang="en-US" smtClean="0"/>
              <a:pPr>
                <a:spcBef>
                  <a:spcPct val="0"/>
                </a:spcBef>
              </a:pPr>
              <a:t>54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130359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53F9E-AA55-4BCA-9438-0522AE9E494B}" type="slidenum">
              <a:rPr lang="zh-CN" altLang="en-US" smtClean="0"/>
              <a:pPr>
                <a:spcBef>
                  <a:spcPct val="0"/>
                </a:spcBef>
              </a:pPr>
              <a:t>55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189348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53F9E-AA55-4BCA-9438-0522AE9E494B}" type="slidenum">
              <a:rPr lang="zh-CN" altLang="en-US" smtClean="0"/>
              <a:pPr>
                <a:spcBef>
                  <a:spcPct val="0"/>
                </a:spcBef>
              </a:pPr>
              <a:t>56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02170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53F9E-AA55-4BCA-9438-0522AE9E494B}" type="slidenum">
              <a:rPr lang="zh-CN" altLang="en-US" smtClean="0"/>
              <a:pPr>
                <a:spcBef>
                  <a:spcPct val="0"/>
                </a:spcBef>
              </a:pPr>
              <a:t>16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803094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53F9E-AA55-4BCA-9438-0522AE9E494B}" type="slidenum">
              <a:rPr lang="zh-CN" altLang="en-US" smtClean="0"/>
              <a:pPr>
                <a:spcBef>
                  <a:spcPct val="0"/>
                </a:spcBef>
              </a:pPr>
              <a:t>57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270639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53F9E-AA55-4BCA-9438-0522AE9E494B}" type="slidenum">
              <a:rPr lang="zh-CN" altLang="en-US" smtClean="0"/>
              <a:pPr>
                <a:spcBef>
                  <a:spcPct val="0"/>
                </a:spcBef>
              </a:pPr>
              <a:t>58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734345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53F9E-AA55-4BCA-9438-0522AE9E494B}" type="slidenum">
              <a:rPr lang="zh-CN" altLang="en-US" smtClean="0"/>
              <a:pPr>
                <a:spcBef>
                  <a:spcPct val="0"/>
                </a:spcBef>
              </a:pPr>
              <a:t>60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549495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53F9E-AA55-4BCA-9438-0522AE9E494B}" type="slidenum">
              <a:rPr lang="zh-CN" altLang="en-US" smtClean="0"/>
              <a:pPr>
                <a:spcBef>
                  <a:spcPct val="0"/>
                </a:spcBef>
              </a:pPr>
              <a:t>61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517333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53F9E-AA55-4BCA-9438-0522AE9E494B}" type="slidenum">
              <a:rPr lang="zh-CN" altLang="en-US" smtClean="0"/>
              <a:pPr>
                <a:spcBef>
                  <a:spcPct val="0"/>
                </a:spcBef>
              </a:pPr>
              <a:t>62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1367297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53F9E-AA55-4BCA-9438-0522AE9E494B}" type="slidenum">
              <a:rPr lang="zh-CN" altLang="en-US" smtClean="0"/>
              <a:pPr>
                <a:spcBef>
                  <a:spcPct val="0"/>
                </a:spcBef>
              </a:pPr>
              <a:t>63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734327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53F9E-AA55-4BCA-9438-0522AE9E494B}" type="slidenum">
              <a:rPr lang="zh-CN" altLang="en-US" smtClean="0"/>
              <a:pPr>
                <a:spcBef>
                  <a:spcPct val="0"/>
                </a:spcBef>
              </a:pPr>
              <a:t>64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932475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53F9E-AA55-4BCA-9438-0522AE9E494B}" type="slidenum">
              <a:rPr lang="zh-CN" altLang="en-US" smtClean="0"/>
              <a:pPr>
                <a:spcBef>
                  <a:spcPct val="0"/>
                </a:spcBef>
              </a:pPr>
              <a:t>66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286734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53F9E-AA55-4BCA-9438-0522AE9E494B}" type="slidenum">
              <a:rPr lang="zh-CN" altLang="en-US" smtClean="0"/>
              <a:pPr>
                <a:spcBef>
                  <a:spcPct val="0"/>
                </a:spcBef>
              </a:pPr>
              <a:t>67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6986687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53F9E-AA55-4BCA-9438-0522AE9E494B}" type="slidenum">
              <a:rPr lang="zh-CN" altLang="en-US" smtClean="0"/>
              <a:pPr>
                <a:spcBef>
                  <a:spcPct val="0"/>
                </a:spcBef>
              </a:pPr>
              <a:t>68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65215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53F9E-AA55-4BCA-9438-0522AE9E494B}" type="slidenum">
              <a:rPr lang="zh-CN" altLang="en-US" smtClean="0"/>
              <a:pPr>
                <a:spcBef>
                  <a:spcPct val="0"/>
                </a:spcBef>
              </a:pPr>
              <a:t>17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084810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53F9E-AA55-4BCA-9438-0522AE9E494B}" type="slidenum">
              <a:rPr lang="zh-CN" altLang="en-US" smtClean="0"/>
              <a:pPr>
                <a:spcBef>
                  <a:spcPct val="0"/>
                </a:spcBef>
              </a:pPr>
              <a:t>69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59394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53F9E-AA55-4BCA-9438-0522AE9E494B}" type="slidenum">
              <a:rPr lang="zh-CN" altLang="en-US" smtClean="0"/>
              <a:pPr>
                <a:spcBef>
                  <a:spcPct val="0"/>
                </a:spcBef>
              </a:pPr>
              <a:t>18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92599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53F9E-AA55-4BCA-9438-0522AE9E494B}" type="slidenum">
              <a:rPr lang="zh-CN" altLang="en-US" smtClean="0"/>
              <a:pPr>
                <a:spcBef>
                  <a:spcPct val="0"/>
                </a:spcBef>
              </a:pPr>
              <a:t>19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4592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53F9E-AA55-4BCA-9438-0522AE9E494B}" type="slidenum">
              <a:rPr lang="zh-CN" altLang="en-US" smtClean="0"/>
              <a:pPr>
                <a:spcBef>
                  <a:spcPct val="0"/>
                </a:spcBef>
              </a:pPr>
              <a:t>20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6496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977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reeform 9"/>
          <p:cNvSpPr/>
          <p:nvPr/>
        </p:nvSpPr>
        <p:spPr>
          <a:xfrm>
            <a:off x="4763" y="0"/>
            <a:ext cx="9139237" cy="4572000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7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/>
          <a:lstStyle>
            <a:lvl1pPr algn="r">
              <a:defRPr sz="44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E9D030A0-ABB8-41DA-9714-16CE835D834D}" type="datetimeFigureOut">
              <a:rPr lang="zh-CN" altLang="en-US"/>
              <a:pPr>
                <a:defRPr/>
              </a:pPr>
              <a:t>2019/4/30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CCBE5-09A2-420D-B2D7-F339224FB4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7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E4471-C6FD-4BF5-A811-9DA4EE807B7C}" type="datetimeFigureOut">
              <a:rPr lang="zh-CN" altLang="en-US"/>
              <a:pPr>
                <a:defRPr/>
              </a:pPr>
              <a:t>2019/4/30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EB918-F464-43C7-8AFD-83C256D6EC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07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 rot="5400000" flipV="1">
            <a:off x="7543800" y="173038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AFCED-54F4-4DDE-8993-6236E5883C91}" type="datetimeFigureOut">
              <a:rPr lang="zh-CN" altLang="en-US"/>
              <a:pPr>
                <a:defRPr/>
              </a:pPr>
              <a:t>2019/4/30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2EBB8-DF54-4521-B565-F38845E5B1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43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FD79F-ED7E-4454-87C2-6D57505D1ABB}" type="datetimeFigureOut">
              <a:rPr lang="zh-CN" altLang="en-US"/>
              <a:pPr>
                <a:defRPr/>
              </a:pPr>
              <a:t>2019/4/30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75EEB-0CBD-4371-A126-92587F27E7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2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reeform 10"/>
          <p:cNvSpPr/>
          <p:nvPr/>
        </p:nvSpPr>
        <p:spPr>
          <a:xfrm>
            <a:off x="4763" y="0"/>
            <a:ext cx="9139237" cy="4572000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7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/>
          <a:lstStyle>
            <a:lvl1pPr algn="r">
              <a:defRPr sz="44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45582-CB50-4B45-A7AF-6EF586262F17}" type="datetimeFigureOut">
              <a:rPr lang="zh-CN" altLang="en-US"/>
              <a:pPr>
                <a:defRPr/>
              </a:pPr>
              <a:t>2019/4/30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AE959-D4A6-45BC-B0EF-5F4AE88A6D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44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9DA61-50FF-4E90-8895-F7CD94F35CD3}" type="datetimeFigureOut">
              <a:rPr lang="zh-CN" altLang="en-US"/>
              <a:pPr>
                <a:defRPr/>
              </a:pPr>
              <a:t>2019/4/30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7960B-8E45-4084-86C7-A7BBD5C324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58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DB4C1-A823-4538-B7D4-4E96A3BC88FC}" type="datetimeFigureOut">
              <a:rPr lang="zh-CN" altLang="en-US"/>
              <a:pPr>
                <a:defRPr/>
              </a:pPr>
              <a:t>2019/4/30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7ABC2-7566-4E4E-B3C4-32A14D2F22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3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99E69-0E2F-49CB-8E55-3A5B4F500705}" type="datetimeFigureOut">
              <a:rPr lang="zh-CN" altLang="en-US"/>
              <a:pPr>
                <a:defRPr/>
              </a:pPr>
              <a:t>2019/4/30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FA0B5-F4A8-4B14-9557-A0E7526D54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17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87F77-75B0-4F8F-BEE2-2F76A8465FB0}" type="datetimeFigureOut">
              <a:rPr lang="zh-CN" altLang="en-US"/>
              <a:pPr>
                <a:defRPr/>
              </a:pPr>
              <a:t>2019/4/30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86974-BEF9-4D4D-AC80-C35E4BDE34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73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348D1-A282-4BA4-90EB-12748D6F34F3}" type="datetimeFigureOut">
              <a:rPr lang="zh-CN" altLang="en-US"/>
              <a:pPr>
                <a:defRPr/>
              </a:pPr>
              <a:t>2019/4/30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66B84-CF68-4EC4-B222-6A61D04292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37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/>
          <a:lstStyle>
            <a:lvl1pPr algn="r">
              <a:defRPr sz="44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42EBE-5B96-402D-897C-7BEF2D062E18}" type="datetimeFigureOut">
              <a:rPr lang="zh-CN" altLang="en-US"/>
              <a:pPr>
                <a:defRPr/>
              </a:pPr>
              <a:t>2019/4/30</a:t>
            </a:fld>
            <a:endParaRPr lang="zh-CN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24EA6-D2AA-42AD-B0EF-17AE635D5A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10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350" y="585788"/>
            <a:ext cx="7289800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8350" y="2286000"/>
            <a:ext cx="7289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350" y="6470650"/>
            <a:ext cx="1616075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9DF03618-6CF5-424E-BB0F-DD340B03BC56}" type="datetimeFigureOut">
              <a:rPr lang="zh-CN" altLang="en-US"/>
              <a:pPr>
                <a:defRPr/>
              </a:pPr>
              <a:t>2019/4/30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650"/>
            <a:ext cx="44259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650"/>
            <a:ext cx="7302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D685DF5A-32B8-4809-8459-8259273555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7088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893" r:id="rId2"/>
    <p:sldLayoutId id="2147483900" r:id="rId3"/>
    <p:sldLayoutId id="2147483894" r:id="rId4"/>
    <p:sldLayoutId id="2147483895" r:id="rId5"/>
    <p:sldLayoutId id="2147483896" r:id="rId6"/>
    <p:sldLayoutId id="2147483901" r:id="rId7"/>
    <p:sldLayoutId id="2147483897" r:id="rId8"/>
    <p:sldLayoutId id="2147483902" r:id="rId9"/>
    <p:sldLayoutId id="2147483898" r:id="rId10"/>
    <p:sldLayoutId id="2147483903" r:id="rId11"/>
  </p:sldLayoutIdLst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4400" kern="1200" cap="all" spc="100">
          <a:solidFill>
            <a:srgbClr val="0D0D0D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9pPr>
    </p:titleStyle>
    <p:bodyStyle>
      <a:lvl1pPr marL="90488" indent="-90488" algn="l" rtl="0" fontAlgn="base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13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7675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3725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6288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.wmf"/><Relationship Id="rId9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0.png"/><Relationship Id="rId2" Type="http://schemas.openxmlformats.org/officeDocument/2006/relationships/image" Target="../media/image11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10.png"/><Relationship Id="rId5" Type="http://schemas.openxmlformats.org/officeDocument/2006/relationships/image" Target="../media/image1411.png"/><Relationship Id="rId4" Type="http://schemas.openxmlformats.org/officeDocument/2006/relationships/image" Target="../media/image13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.wmf"/><Relationship Id="rId7" Type="http://schemas.openxmlformats.org/officeDocument/2006/relationships/image" Target="../media/image26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10.png"/><Relationship Id="rId5" Type="http://schemas.openxmlformats.org/officeDocument/2006/relationships/image" Target="../media/image2410.png"/><Relationship Id="rId4" Type="http://schemas.openxmlformats.org/officeDocument/2006/relationships/image" Target="../media/image21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3" Type="http://schemas.openxmlformats.org/officeDocument/2006/relationships/image" Target="../media/image3.wmf"/><Relationship Id="rId7" Type="http://schemas.openxmlformats.org/officeDocument/2006/relationships/image" Target="../media/image3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0.png"/><Relationship Id="rId5" Type="http://schemas.openxmlformats.org/officeDocument/2006/relationships/image" Target="../media/image290.png"/><Relationship Id="rId4" Type="http://schemas.openxmlformats.org/officeDocument/2006/relationships/image" Target="../media/image2310.png"/><Relationship Id="rId9" Type="http://schemas.openxmlformats.org/officeDocument/2006/relationships/image" Target="../media/image3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3.wmf"/><Relationship Id="rId7" Type="http://schemas.openxmlformats.org/officeDocument/2006/relationships/image" Target="../media/image274.png"/><Relationship Id="rId12" Type="http://schemas.openxmlformats.org/officeDocument/2006/relationships/image" Target="../media/image39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0.png"/><Relationship Id="rId11" Type="http://schemas.openxmlformats.org/officeDocument/2006/relationships/image" Target="../media/image380.png"/><Relationship Id="rId5" Type="http://schemas.openxmlformats.org/officeDocument/2006/relationships/image" Target="../media/image220.png"/><Relationship Id="rId10" Type="http://schemas.openxmlformats.org/officeDocument/2006/relationships/image" Target="../media/image370.png"/><Relationship Id="rId4" Type="http://schemas.openxmlformats.org/officeDocument/2006/relationships/image" Target="../media/image340.png"/><Relationship Id="rId9" Type="http://schemas.openxmlformats.org/officeDocument/2006/relationships/image" Target="../media/image28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49.png"/><Relationship Id="rId3" Type="http://schemas.openxmlformats.org/officeDocument/2006/relationships/image" Target="../media/image3.wmf"/><Relationship Id="rId7" Type="http://schemas.openxmlformats.org/officeDocument/2006/relationships/image" Target="../media/image41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5.png"/><Relationship Id="rId5" Type="http://schemas.openxmlformats.org/officeDocument/2006/relationships/image" Target="../media/image400.png"/><Relationship Id="rId10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3.wmf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10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41.jpe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2020.png"/><Relationship Id="rId7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0.png"/><Relationship Id="rId5" Type="http://schemas.openxmlformats.org/officeDocument/2006/relationships/image" Target="../media/image970.png"/><Relationship Id="rId4" Type="http://schemas.openxmlformats.org/officeDocument/2006/relationships/image" Target="../media/image94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42.jpe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6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11" Type="http://schemas.openxmlformats.org/officeDocument/2006/relationships/image" Target="../media/image72.png"/><Relationship Id="rId5" Type="http://schemas.openxmlformats.org/officeDocument/2006/relationships/image" Target="../media/image64.png"/><Relationship Id="rId10" Type="http://schemas.openxmlformats.org/officeDocument/2006/relationships/image" Target="../media/image41.jpeg"/><Relationship Id="rId4" Type="http://schemas.openxmlformats.org/officeDocument/2006/relationships/image" Target="../media/image66.png"/><Relationship Id="rId9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580.png"/><Relationship Id="rId4" Type="http://schemas.openxmlformats.org/officeDocument/2006/relationships/image" Target="../media/image57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1.png"/><Relationship Id="rId5" Type="http://schemas.openxmlformats.org/officeDocument/2006/relationships/image" Target="../media/image630.png"/><Relationship Id="rId4" Type="http://schemas.openxmlformats.org/officeDocument/2006/relationships/image" Target="../media/image6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7" Type="http://schemas.openxmlformats.org/officeDocument/2006/relationships/image" Target="../media/image7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781.png"/><Relationship Id="rId4" Type="http://schemas.openxmlformats.org/officeDocument/2006/relationships/image" Target="../media/image7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00.png"/><Relationship Id="rId4" Type="http://schemas.openxmlformats.org/officeDocument/2006/relationships/image" Target="../media/image69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7" Type="http://schemas.openxmlformats.org/officeDocument/2006/relationships/image" Target="../media/image760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0.png"/><Relationship Id="rId5" Type="http://schemas.openxmlformats.org/officeDocument/2006/relationships/image" Target="../media/image740.png"/><Relationship Id="rId4" Type="http://schemas.openxmlformats.org/officeDocument/2006/relationships/image" Target="../media/image7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0.png"/><Relationship Id="rId4" Type="http://schemas.openxmlformats.org/officeDocument/2006/relationships/image" Target="../media/image78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3.wmf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0.png"/><Relationship Id="rId5" Type="http://schemas.openxmlformats.org/officeDocument/2006/relationships/image" Target="../media/image80.png"/><Relationship Id="rId10" Type="http://schemas.openxmlformats.org/officeDocument/2006/relationships/image" Target="../media/image84.png"/><Relationship Id="rId4" Type="http://schemas.openxmlformats.org/officeDocument/2006/relationships/image" Target="../media/image790.png"/><Relationship Id="rId9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image" Target="../media/image141.png"/><Relationship Id="rId3" Type="http://schemas.openxmlformats.org/officeDocument/2006/relationships/image" Target="../media/image131.png"/><Relationship Id="rId7" Type="http://schemas.openxmlformats.org/officeDocument/2006/relationships/image" Target="../media/image135.png"/><Relationship Id="rId12" Type="http://schemas.openxmlformats.org/officeDocument/2006/relationships/image" Target="../media/image140.png"/><Relationship Id="rId2" Type="http://schemas.openxmlformats.org/officeDocument/2006/relationships/image" Target="../media/image130.png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4.png"/><Relationship Id="rId11" Type="http://schemas.openxmlformats.org/officeDocument/2006/relationships/image" Target="../media/image139.png"/><Relationship Id="rId5" Type="http://schemas.openxmlformats.org/officeDocument/2006/relationships/image" Target="../media/image133.png"/><Relationship Id="rId15" Type="http://schemas.openxmlformats.org/officeDocument/2006/relationships/image" Target="../media/image143.png"/><Relationship Id="rId10" Type="http://schemas.openxmlformats.org/officeDocument/2006/relationships/image" Target="../media/image138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Relationship Id="rId14" Type="http://schemas.openxmlformats.org/officeDocument/2006/relationships/image" Target="../media/image14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5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86.png"/><Relationship Id="rId4" Type="http://schemas.openxmlformats.org/officeDocument/2006/relationships/image" Target="../media/image100.png"/><Relationship Id="rId9" Type="http://schemas.openxmlformats.org/officeDocument/2006/relationships/image" Target="../media/image8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1.png"/><Relationship Id="rId3" Type="http://schemas.openxmlformats.org/officeDocument/2006/relationships/image" Target="../media/image851.png"/><Relationship Id="rId7" Type="http://schemas.openxmlformats.org/officeDocument/2006/relationships/image" Target="../media/image88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1.png"/><Relationship Id="rId5" Type="http://schemas.openxmlformats.org/officeDocument/2006/relationships/image" Target="../media/image861.png"/><Relationship Id="rId4" Type="http://schemas.openxmlformats.org/officeDocument/2006/relationships/image" Target="../media/image94.png"/><Relationship Id="rId9" Type="http://schemas.openxmlformats.org/officeDocument/2006/relationships/image" Target="../media/image90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1141.png"/><Relationship Id="rId7" Type="http://schemas.openxmlformats.org/officeDocument/2006/relationships/image" Target="../media/image11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0.png"/><Relationship Id="rId5" Type="http://schemas.openxmlformats.org/officeDocument/2006/relationships/image" Target="../media/image1110.png"/><Relationship Id="rId10" Type="http://schemas.openxmlformats.org/officeDocument/2006/relationships/image" Target="../media/image1290.png"/><Relationship Id="rId4" Type="http://schemas.openxmlformats.org/officeDocument/2006/relationships/image" Target="../media/image1100.png"/><Relationship Id="rId9" Type="http://schemas.openxmlformats.org/officeDocument/2006/relationships/image" Target="../media/image128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5.png"/><Relationship Id="rId7" Type="http://schemas.openxmlformats.org/officeDocument/2006/relationships/image" Target="../media/image1200.png"/><Relationship Id="rId12" Type="http://schemas.openxmlformats.org/officeDocument/2006/relationships/image" Target="../media/image130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90.png"/><Relationship Id="rId11" Type="http://schemas.openxmlformats.org/officeDocument/2006/relationships/image" Target="../media/image99.png"/><Relationship Id="rId5" Type="http://schemas.openxmlformats.org/officeDocument/2006/relationships/image" Target="../media/image96.png"/><Relationship Id="rId10" Type="http://schemas.openxmlformats.org/officeDocument/2006/relationships/image" Target="../media/image98.png"/><Relationship Id="rId4" Type="http://schemas.openxmlformats.org/officeDocument/2006/relationships/image" Target="../media/image1271.png"/><Relationship Id="rId9" Type="http://schemas.openxmlformats.org/officeDocument/2006/relationships/image" Target="../media/image122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image" Target="../media/image3.wmf"/><Relationship Id="rId7" Type="http://schemas.openxmlformats.org/officeDocument/2006/relationships/image" Target="../media/image133.png"/><Relationship Id="rId12" Type="http://schemas.openxmlformats.org/officeDocument/2006/relationships/image" Target="../media/image10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2.png"/><Relationship Id="rId11" Type="http://schemas.openxmlformats.org/officeDocument/2006/relationships/image" Target="../media/image137.png"/><Relationship Id="rId5" Type="http://schemas.openxmlformats.org/officeDocument/2006/relationships/image" Target="../media/image103.png"/><Relationship Id="rId10" Type="http://schemas.openxmlformats.org/officeDocument/2006/relationships/image" Target="../media/image136.png"/><Relationship Id="rId4" Type="http://schemas.openxmlformats.org/officeDocument/2006/relationships/image" Target="../media/image101.png"/><Relationship Id="rId9" Type="http://schemas.openxmlformats.org/officeDocument/2006/relationships/image" Target="../media/image1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870.png"/><Relationship Id="rId4" Type="http://schemas.openxmlformats.org/officeDocument/2006/relationships/image" Target="../media/image86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0.png"/><Relationship Id="rId13" Type="http://schemas.openxmlformats.org/officeDocument/2006/relationships/image" Target="../media/image981.png"/><Relationship Id="rId3" Type="http://schemas.openxmlformats.org/officeDocument/2006/relationships/image" Target="../media/image880.png"/><Relationship Id="rId7" Type="http://schemas.openxmlformats.org/officeDocument/2006/relationships/image" Target="../media/image106.png"/><Relationship Id="rId12" Type="http://schemas.openxmlformats.org/officeDocument/2006/relationships/image" Target="../media/image971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0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11" Type="http://schemas.openxmlformats.org/officeDocument/2006/relationships/image" Target="../media/image107.png"/><Relationship Id="rId5" Type="http://schemas.openxmlformats.org/officeDocument/2006/relationships/image" Target="../media/image900.png"/><Relationship Id="rId15" Type="http://schemas.openxmlformats.org/officeDocument/2006/relationships/image" Target="../media/image108.png"/><Relationship Id="rId10" Type="http://schemas.openxmlformats.org/officeDocument/2006/relationships/image" Target="../media/image950.png"/><Relationship Id="rId4" Type="http://schemas.openxmlformats.org/officeDocument/2006/relationships/image" Target="../media/image890.png"/><Relationship Id="rId14" Type="http://schemas.openxmlformats.org/officeDocument/2006/relationships/image" Target="../media/image99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2.jpeg"/><Relationship Id="rId7" Type="http://schemas.openxmlformats.org/officeDocument/2006/relationships/image" Target="../media/image105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0.png"/><Relationship Id="rId11" Type="http://schemas.openxmlformats.org/officeDocument/2006/relationships/image" Target="../media/image110.png"/><Relationship Id="rId5" Type="http://schemas.openxmlformats.org/officeDocument/2006/relationships/image" Target="../media/image1351.png"/><Relationship Id="rId10" Type="http://schemas.openxmlformats.org/officeDocument/2006/relationships/image" Target="../media/image1071.png"/><Relationship Id="rId4" Type="http://schemas.openxmlformats.org/officeDocument/2006/relationships/image" Target="../media/image1341.png"/><Relationship Id="rId9" Type="http://schemas.openxmlformats.org/officeDocument/2006/relationships/image" Target="../media/image106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3.png"/><Relationship Id="rId4" Type="http://schemas.openxmlformats.org/officeDocument/2006/relationships/image" Target="../media/image11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13" Type="http://schemas.openxmlformats.org/officeDocument/2006/relationships/image" Target="../media/image153.png"/><Relationship Id="rId3" Type="http://schemas.openxmlformats.org/officeDocument/2006/relationships/image" Target="../media/image144.png"/><Relationship Id="rId7" Type="http://schemas.openxmlformats.org/officeDocument/2006/relationships/image" Target="../media/image147.png"/><Relationship Id="rId12" Type="http://schemas.openxmlformats.org/officeDocument/2006/relationships/image" Target="../media/image152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6.png"/><Relationship Id="rId11" Type="http://schemas.openxmlformats.org/officeDocument/2006/relationships/image" Target="../media/image151.png"/><Relationship Id="rId5" Type="http://schemas.openxmlformats.org/officeDocument/2006/relationships/image" Target="../media/image145.png"/><Relationship Id="rId15" Type="http://schemas.openxmlformats.org/officeDocument/2006/relationships/image" Target="../media/image154.png"/><Relationship Id="rId10" Type="http://schemas.openxmlformats.org/officeDocument/2006/relationships/image" Target="../media/image150.png"/><Relationship Id="rId4" Type="http://schemas.openxmlformats.org/officeDocument/2006/relationships/image" Target="../media/image132.png"/><Relationship Id="rId9" Type="http://schemas.openxmlformats.org/officeDocument/2006/relationships/image" Target="../media/image149.png"/><Relationship Id="rId1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0.png"/><Relationship Id="rId3" Type="http://schemas.openxmlformats.org/officeDocument/2006/relationships/image" Target="../media/image1160.png"/><Relationship Id="rId7" Type="http://schemas.openxmlformats.org/officeDocument/2006/relationships/image" Target="../media/image13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40.png"/><Relationship Id="rId5" Type="http://schemas.openxmlformats.org/officeDocument/2006/relationships/image" Target="../media/image1330.png"/><Relationship Id="rId10" Type="http://schemas.openxmlformats.org/officeDocument/2006/relationships/image" Target="../media/image1380.png"/><Relationship Id="rId4" Type="http://schemas.openxmlformats.org/officeDocument/2006/relationships/image" Target="../media/image1320.png"/><Relationship Id="rId9" Type="http://schemas.openxmlformats.org/officeDocument/2006/relationships/image" Target="../media/image137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0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3" Type="http://schemas.openxmlformats.org/officeDocument/2006/relationships/image" Target="../media/image1410.png"/><Relationship Id="rId7" Type="http://schemas.openxmlformats.org/officeDocument/2006/relationships/image" Target="../media/image1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4.png"/><Relationship Id="rId5" Type="http://schemas.openxmlformats.org/officeDocument/2006/relationships/image" Target="../media/image143.png"/><Relationship Id="rId10" Type="http://schemas.openxmlformats.org/officeDocument/2006/relationships/image" Target="../media/image148.png"/><Relationship Id="rId4" Type="http://schemas.openxmlformats.org/officeDocument/2006/relationships/image" Target="../media/image142.png"/><Relationship Id="rId9" Type="http://schemas.openxmlformats.org/officeDocument/2006/relationships/image" Target="../media/image14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2.jpe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15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png"/><Relationship Id="rId13" Type="http://schemas.openxmlformats.org/officeDocument/2006/relationships/image" Target="../media/image230.png"/><Relationship Id="rId3" Type="http://schemas.openxmlformats.org/officeDocument/2006/relationships/image" Target="../media/image141.png"/><Relationship Id="rId7" Type="http://schemas.openxmlformats.org/officeDocument/2006/relationships/image" Target="../media/image218.png"/><Relationship Id="rId12" Type="http://schemas.openxmlformats.org/officeDocument/2006/relationships/image" Target="../media/image2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1.png"/><Relationship Id="rId11" Type="http://schemas.openxmlformats.org/officeDocument/2006/relationships/image" Target="../media/image226.png"/><Relationship Id="rId5" Type="http://schemas.openxmlformats.org/officeDocument/2006/relationships/image" Target="../media/image210.png"/><Relationship Id="rId10" Type="http://schemas.openxmlformats.org/officeDocument/2006/relationships/image" Target="../media/image225.png"/><Relationship Id="rId4" Type="http://schemas.openxmlformats.org/officeDocument/2006/relationships/image" Target="../media/image175.png"/><Relationship Id="rId9" Type="http://schemas.openxmlformats.org/officeDocument/2006/relationships/image" Target="../media/image224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0.png"/><Relationship Id="rId13" Type="http://schemas.openxmlformats.org/officeDocument/2006/relationships/image" Target="../media/image231.png"/><Relationship Id="rId3" Type="http://schemas.openxmlformats.org/officeDocument/2006/relationships/image" Target="../media/image1411.png"/><Relationship Id="rId7" Type="http://schemas.openxmlformats.org/officeDocument/2006/relationships/image" Target="../media/image218.png"/><Relationship Id="rId12" Type="http://schemas.openxmlformats.org/officeDocument/2006/relationships/image" Target="../media/image22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10.png"/><Relationship Id="rId11" Type="http://schemas.openxmlformats.org/officeDocument/2006/relationships/image" Target="../media/image116.png"/><Relationship Id="rId5" Type="http://schemas.openxmlformats.org/officeDocument/2006/relationships/image" Target="../media/image1610.png"/><Relationship Id="rId15" Type="http://schemas.openxmlformats.org/officeDocument/2006/relationships/image" Target="../media/image232.png"/><Relationship Id="rId10" Type="http://schemas.openxmlformats.org/officeDocument/2006/relationships/image" Target="../media/image2010.png"/><Relationship Id="rId4" Type="http://schemas.openxmlformats.org/officeDocument/2006/relationships/image" Target="../media/image115.png"/><Relationship Id="rId9" Type="http://schemas.openxmlformats.org/officeDocument/2006/relationships/image" Target="../media/image1910.png"/><Relationship Id="rId14" Type="http://schemas.openxmlformats.org/officeDocument/2006/relationships/image" Target="../media/image241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10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41.jpe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1.png"/><Relationship Id="rId13" Type="http://schemas.openxmlformats.org/officeDocument/2006/relationships/image" Target="../media/image119.png"/><Relationship Id="rId7" Type="http://schemas.openxmlformats.org/officeDocument/2006/relationships/image" Target="../media/image1140.png"/><Relationship Id="rId12" Type="http://schemas.openxmlformats.org/officeDocument/2006/relationships/image" Target="../media/image2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30.png"/><Relationship Id="rId11" Type="http://schemas.openxmlformats.org/officeDocument/2006/relationships/image" Target="../media/image1180.png"/><Relationship Id="rId5" Type="http://schemas.openxmlformats.org/officeDocument/2006/relationships/image" Target="../media/image1121.png"/><Relationship Id="rId10" Type="http://schemas.openxmlformats.org/officeDocument/2006/relationships/image" Target="../media/image118.png"/><Relationship Id="rId4" Type="http://schemas.openxmlformats.org/officeDocument/2006/relationships/image" Target="../media/image1112.png"/><Relationship Id="rId9" Type="http://schemas.openxmlformats.org/officeDocument/2006/relationships/image" Target="../media/image1161.png"/><Relationship Id="rId14" Type="http://schemas.openxmlformats.org/officeDocument/2006/relationships/image" Target="../media/image120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0.png"/><Relationship Id="rId7" Type="http://schemas.openxmlformats.org/officeDocument/2006/relationships/image" Target="../media/image108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0.png"/><Relationship Id="rId5" Type="http://schemas.openxmlformats.org/officeDocument/2006/relationships/image" Target="../media/image1060.png"/><Relationship Id="rId4" Type="http://schemas.openxmlformats.org/officeDocument/2006/relationships/image" Target="../media/image1050.png"/><Relationship Id="rId9" Type="http://schemas.openxmlformats.org/officeDocument/2006/relationships/image" Target="../media/image243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png"/><Relationship Id="rId3" Type="http://schemas.openxmlformats.org/officeDocument/2006/relationships/image" Target="../media/image244.png"/><Relationship Id="rId7" Type="http://schemas.openxmlformats.org/officeDocument/2006/relationships/image" Target="../media/image2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7.png"/><Relationship Id="rId5" Type="http://schemas.openxmlformats.org/officeDocument/2006/relationships/image" Target="../media/image246.png"/><Relationship Id="rId10" Type="http://schemas.openxmlformats.org/officeDocument/2006/relationships/image" Target="../media/image251.png"/><Relationship Id="rId4" Type="http://schemas.openxmlformats.org/officeDocument/2006/relationships/image" Target="../media/image245.png"/><Relationship Id="rId9" Type="http://schemas.openxmlformats.org/officeDocument/2006/relationships/image" Target="../media/image25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13" Type="http://schemas.openxmlformats.org/officeDocument/2006/relationships/image" Target="../media/image156.png"/><Relationship Id="rId18" Type="http://schemas.openxmlformats.org/officeDocument/2006/relationships/image" Target="../media/image161.png"/><Relationship Id="rId3" Type="http://schemas.openxmlformats.org/officeDocument/2006/relationships/image" Target="../media/image3.wmf"/><Relationship Id="rId7" Type="http://schemas.openxmlformats.org/officeDocument/2006/relationships/image" Target="../media/image124.png"/><Relationship Id="rId12" Type="http://schemas.openxmlformats.org/officeDocument/2006/relationships/image" Target="../media/image164.png"/><Relationship Id="rId17" Type="http://schemas.openxmlformats.org/officeDocument/2006/relationships/image" Target="../media/image160.png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1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3.png"/><Relationship Id="rId11" Type="http://schemas.openxmlformats.org/officeDocument/2006/relationships/image" Target="../media/image128.png"/><Relationship Id="rId5" Type="http://schemas.openxmlformats.org/officeDocument/2006/relationships/image" Target="../media/image122.png"/><Relationship Id="rId15" Type="http://schemas.openxmlformats.org/officeDocument/2006/relationships/image" Target="../media/image158.png"/><Relationship Id="rId10" Type="http://schemas.openxmlformats.org/officeDocument/2006/relationships/image" Target="../media/image127.png"/><Relationship Id="rId4" Type="http://schemas.openxmlformats.org/officeDocument/2006/relationships/image" Target="../media/image121.png"/><Relationship Id="rId9" Type="http://schemas.openxmlformats.org/officeDocument/2006/relationships/image" Target="../media/image126.png"/><Relationship Id="rId14" Type="http://schemas.openxmlformats.org/officeDocument/2006/relationships/image" Target="../media/image157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3.png"/><Relationship Id="rId13" Type="http://schemas.openxmlformats.org/officeDocument/2006/relationships/image" Target="../media/image180.png"/><Relationship Id="rId18" Type="http://schemas.openxmlformats.org/officeDocument/2006/relationships/image" Target="../media/image185.png"/><Relationship Id="rId3" Type="http://schemas.openxmlformats.org/officeDocument/2006/relationships/image" Target="../media/image3.wmf"/><Relationship Id="rId7" Type="http://schemas.openxmlformats.org/officeDocument/2006/relationships/image" Target="../media/image174.png"/><Relationship Id="rId12" Type="http://schemas.openxmlformats.org/officeDocument/2006/relationships/image" Target="../media/image179.png"/><Relationship Id="rId17" Type="http://schemas.openxmlformats.org/officeDocument/2006/relationships/image" Target="../media/image184.png"/><Relationship Id="rId2" Type="http://schemas.openxmlformats.org/officeDocument/2006/relationships/notesSlide" Target="../notesSlides/notesSlide38.xml"/><Relationship Id="rId16" Type="http://schemas.openxmlformats.org/officeDocument/2006/relationships/image" Target="../media/image183.png"/><Relationship Id="rId20" Type="http://schemas.openxmlformats.org/officeDocument/2006/relationships/image" Target="../media/image1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3.png"/><Relationship Id="rId11" Type="http://schemas.openxmlformats.org/officeDocument/2006/relationships/image" Target="../media/image178.png"/><Relationship Id="rId5" Type="http://schemas.openxmlformats.org/officeDocument/2006/relationships/image" Target="../media/image172.png"/><Relationship Id="rId15" Type="http://schemas.openxmlformats.org/officeDocument/2006/relationships/image" Target="../media/image163.png"/><Relationship Id="rId10" Type="http://schemas.openxmlformats.org/officeDocument/2006/relationships/image" Target="../media/image177.png"/><Relationship Id="rId19" Type="http://schemas.openxmlformats.org/officeDocument/2006/relationships/image" Target="../media/image186.png"/><Relationship Id="rId4" Type="http://schemas.openxmlformats.org/officeDocument/2006/relationships/image" Target="../media/image171.png"/><Relationship Id="rId9" Type="http://schemas.openxmlformats.org/officeDocument/2006/relationships/image" Target="../media/image176.png"/><Relationship Id="rId14" Type="http://schemas.openxmlformats.org/officeDocument/2006/relationships/image" Target="../media/image162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3" Type="http://schemas.openxmlformats.org/officeDocument/2006/relationships/image" Target="../media/image188.png"/><Relationship Id="rId7" Type="http://schemas.openxmlformats.org/officeDocument/2006/relationships/image" Target="../media/image19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1.png"/><Relationship Id="rId11" Type="http://schemas.openxmlformats.org/officeDocument/2006/relationships/image" Target="../media/image168.png"/><Relationship Id="rId5" Type="http://schemas.openxmlformats.org/officeDocument/2006/relationships/image" Target="../media/image190.png"/><Relationship Id="rId10" Type="http://schemas.openxmlformats.org/officeDocument/2006/relationships/image" Target="../media/image167.png"/><Relationship Id="rId4" Type="http://schemas.openxmlformats.org/officeDocument/2006/relationships/image" Target="../media/image189.png"/><Relationship Id="rId9" Type="http://schemas.openxmlformats.org/officeDocument/2006/relationships/image" Target="../media/image194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13" Type="http://schemas.openxmlformats.org/officeDocument/2006/relationships/image" Target="../media/image206.png"/><Relationship Id="rId3" Type="http://schemas.openxmlformats.org/officeDocument/2006/relationships/image" Target="../media/image196.png"/><Relationship Id="rId7" Type="http://schemas.openxmlformats.org/officeDocument/2006/relationships/image" Target="../media/image200.png"/><Relationship Id="rId12" Type="http://schemas.openxmlformats.org/officeDocument/2006/relationships/image" Target="../media/image20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9.png"/><Relationship Id="rId11" Type="http://schemas.openxmlformats.org/officeDocument/2006/relationships/image" Target="../media/image204.png"/><Relationship Id="rId5" Type="http://schemas.openxmlformats.org/officeDocument/2006/relationships/image" Target="../media/image198.png"/><Relationship Id="rId10" Type="http://schemas.openxmlformats.org/officeDocument/2006/relationships/image" Target="../media/image203.png"/><Relationship Id="rId4" Type="http://schemas.openxmlformats.org/officeDocument/2006/relationships/image" Target="../media/image197.png"/><Relationship Id="rId9" Type="http://schemas.openxmlformats.org/officeDocument/2006/relationships/image" Target="../media/image202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209.png"/><Relationship Id="rId3" Type="http://schemas.openxmlformats.org/officeDocument/2006/relationships/image" Target="../media/image188.png"/><Relationship Id="rId7" Type="http://schemas.openxmlformats.org/officeDocument/2006/relationships/image" Target="../media/image192.png"/><Relationship Id="rId12" Type="http://schemas.openxmlformats.org/officeDocument/2006/relationships/image" Target="../media/image20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1.png"/><Relationship Id="rId11" Type="http://schemas.openxmlformats.org/officeDocument/2006/relationships/image" Target="../media/image207.png"/><Relationship Id="rId5" Type="http://schemas.openxmlformats.org/officeDocument/2006/relationships/image" Target="../media/image190.png"/><Relationship Id="rId10" Type="http://schemas.openxmlformats.org/officeDocument/2006/relationships/image" Target="../media/image195.png"/><Relationship Id="rId4" Type="http://schemas.openxmlformats.org/officeDocument/2006/relationships/image" Target="../media/image189.png"/><Relationship Id="rId9" Type="http://schemas.openxmlformats.org/officeDocument/2006/relationships/image" Target="../media/image19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png"/><Relationship Id="rId13" Type="http://schemas.openxmlformats.org/officeDocument/2006/relationships/image" Target="../media/image216.png"/><Relationship Id="rId3" Type="http://schemas.openxmlformats.org/officeDocument/2006/relationships/image" Target="../media/image188.png"/><Relationship Id="rId7" Type="http://schemas.openxmlformats.org/officeDocument/2006/relationships/image" Target="../media/image192.png"/><Relationship Id="rId12" Type="http://schemas.openxmlformats.org/officeDocument/2006/relationships/image" Target="../media/image2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1.png"/><Relationship Id="rId11" Type="http://schemas.openxmlformats.org/officeDocument/2006/relationships/image" Target="../media/image214.png"/><Relationship Id="rId5" Type="http://schemas.openxmlformats.org/officeDocument/2006/relationships/image" Target="../media/image190.png"/><Relationship Id="rId10" Type="http://schemas.openxmlformats.org/officeDocument/2006/relationships/image" Target="../media/image213.png"/><Relationship Id="rId4" Type="http://schemas.openxmlformats.org/officeDocument/2006/relationships/image" Target="../media/image189.png"/><Relationship Id="rId9" Type="http://schemas.openxmlformats.org/officeDocument/2006/relationships/image" Target="../media/image212.png"/><Relationship Id="rId14" Type="http://schemas.openxmlformats.org/officeDocument/2006/relationships/image" Target="../media/image217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png"/><Relationship Id="rId3" Type="http://schemas.openxmlformats.org/officeDocument/2006/relationships/image" Target="../media/image169.png"/><Relationship Id="rId7" Type="http://schemas.openxmlformats.org/officeDocument/2006/relationships/image" Target="../media/image18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2.png"/><Relationship Id="rId5" Type="http://schemas.openxmlformats.org/officeDocument/2006/relationships/image" Target="../media/image181.png"/><Relationship Id="rId4" Type="http://schemas.openxmlformats.org/officeDocument/2006/relationships/image" Target="../media/image170.png"/><Relationship Id="rId9" Type="http://schemas.openxmlformats.org/officeDocument/2006/relationships/image" Target="../media/image221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png"/><Relationship Id="rId13" Type="http://schemas.openxmlformats.org/officeDocument/2006/relationships/image" Target="../media/image240.png"/><Relationship Id="rId3" Type="http://schemas.openxmlformats.org/officeDocument/2006/relationships/image" Target="../media/image169.png"/><Relationship Id="rId7" Type="http://schemas.openxmlformats.org/officeDocument/2006/relationships/image" Target="../media/image229.png"/><Relationship Id="rId12" Type="http://schemas.openxmlformats.org/officeDocument/2006/relationships/image" Target="../media/image23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7.png"/><Relationship Id="rId11" Type="http://schemas.openxmlformats.org/officeDocument/2006/relationships/image" Target="../media/image238.png"/><Relationship Id="rId5" Type="http://schemas.openxmlformats.org/officeDocument/2006/relationships/image" Target="../media/image222.png"/><Relationship Id="rId10" Type="http://schemas.openxmlformats.org/officeDocument/2006/relationships/image" Target="../media/image237.png"/><Relationship Id="rId4" Type="http://schemas.openxmlformats.org/officeDocument/2006/relationships/image" Target="../media/image170.png"/><Relationship Id="rId9" Type="http://schemas.openxmlformats.org/officeDocument/2006/relationships/image" Target="../media/image236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png"/><Relationship Id="rId13" Type="http://schemas.openxmlformats.org/officeDocument/2006/relationships/image" Target="../media/image259.png"/><Relationship Id="rId3" Type="http://schemas.openxmlformats.org/officeDocument/2006/relationships/image" Target="../media/image241.png"/><Relationship Id="rId7" Type="http://schemas.openxmlformats.org/officeDocument/2006/relationships/image" Target="../media/image253.png"/><Relationship Id="rId12" Type="http://schemas.openxmlformats.org/officeDocument/2006/relationships/image" Target="../media/image25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2.png"/><Relationship Id="rId11" Type="http://schemas.openxmlformats.org/officeDocument/2006/relationships/image" Target="../media/image257.png"/><Relationship Id="rId5" Type="http://schemas.openxmlformats.org/officeDocument/2006/relationships/image" Target="../media/image248.png"/><Relationship Id="rId15" Type="http://schemas.openxmlformats.org/officeDocument/2006/relationships/image" Target="../media/image261.png"/><Relationship Id="rId10" Type="http://schemas.openxmlformats.org/officeDocument/2006/relationships/image" Target="../media/image256.png"/><Relationship Id="rId4" Type="http://schemas.openxmlformats.org/officeDocument/2006/relationships/image" Target="../media/image242.png"/><Relationship Id="rId9" Type="http://schemas.openxmlformats.org/officeDocument/2006/relationships/image" Target="../media/image255.png"/><Relationship Id="rId14" Type="http://schemas.openxmlformats.org/officeDocument/2006/relationships/image" Target="../media/image260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png"/><Relationship Id="rId13" Type="http://schemas.openxmlformats.org/officeDocument/2006/relationships/image" Target="../media/image272.png"/><Relationship Id="rId3" Type="http://schemas.openxmlformats.org/officeDocument/2006/relationships/image" Target="../media/image262.png"/><Relationship Id="rId7" Type="http://schemas.openxmlformats.org/officeDocument/2006/relationships/image" Target="../media/image266.png"/><Relationship Id="rId12" Type="http://schemas.openxmlformats.org/officeDocument/2006/relationships/image" Target="../media/image27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5.png"/><Relationship Id="rId11" Type="http://schemas.openxmlformats.org/officeDocument/2006/relationships/image" Target="../media/image270.png"/><Relationship Id="rId5" Type="http://schemas.openxmlformats.org/officeDocument/2006/relationships/image" Target="../media/image264.png"/><Relationship Id="rId10" Type="http://schemas.openxmlformats.org/officeDocument/2006/relationships/image" Target="../media/image269.png"/><Relationship Id="rId4" Type="http://schemas.openxmlformats.org/officeDocument/2006/relationships/image" Target="../media/image263.png"/><Relationship Id="rId9" Type="http://schemas.openxmlformats.org/officeDocument/2006/relationships/image" Target="../media/image268.png"/><Relationship Id="rId14" Type="http://schemas.openxmlformats.org/officeDocument/2006/relationships/image" Target="../media/image27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2.png"/><Relationship Id="rId3" Type="http://schemas.openxmlformats.org/officeDocument/2006/relationships/image" Target="../media/image1091.png"/><Relationship Id="rId7" Type="http://schemas.openxmlformats.org/officeDocument/2006/relationships/image" Target="../media/image114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20.png"/><Relationship Id="rId5" Type="http://schemas.openxmlformats.org/officeDocument/2006/relationships/image" Target="../media/image2211.png"/><Relationship Id="rId10" Type="http://schemas.openxmlformats.org/officeDocument/2006/relationships/image" Target="../media/image1170.png"/><Relationship Id="rId4" Type="http://schemas.openxmlformats.org/officeDocument/2006/relationships/image" Target="../media/image2190.png"/><Relationship Id="rId9" Type="http://schemas.openxmlformats.org/officeDocument/2006/relationships/image" Target="../media/image1162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1.png"/><Relationship Id="rId3" Type="http://schemas.openxmlformats.org/officeDocument/2006/relationships/image" Target="../media/image1131.png"/><Relationship Id="rId7" Type="http://schemas.openxmlformats.org/officeDocument/2006/relationships/image" Target="../media/image119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90.png"/><Relationship Id="rId5" Type="http://schemas.openxmlformats.org/officeDocument/2006/relationships/image" Target="../media/image1181.png"/><Relationship Id="rId10" Type="http://schemas.openxmlformats.org/officeDocument/2006/relationships/image" Target="../media/image1221.png"/><Relationship Id="rId4" Type="http://schemas.openxmlformats.org/officeDocument/2006/relationships/image" Target="../media/image2270.png"/><Relationship Id="rId9" Type="http://schemas.openxmlformats.org/officeDocument/2006/relationships/image" Target="../media/image1211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1230.png"/><Relationship Id="rId7" Type="http://schemas.openxmlformats.org/officeDocument/2006/relationships/image" Target="../media/image127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60.png"/><Relationship Id="rId5" Type="http://schemas.openxmlformats.org/officeDocument/2006/relationships/image" Target="../media/image1250.png"/><Relationship Id="rId4" Type="http://schemas.openxmlformats.org/officeDocument/2006/relationships/image" Target="../media/image1240.png"/><Relationship Id="rId9" Type="http://schemas.openxmlformats.org/officeDocument/2006/relationships/image" Target="../media/image140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0.png"/><Relationship Id="rId13" Type="http://schemas.openxmlformats.org/officeDocument/2006/relationships/image" Target="../media/image1650.png"/><Relationship Id="rId18" Type="http://schemas.openxmlformats.org/officeDocument/2006/relationships/image" Target="../media/image1700.png"/><Relationship Id="rId3" Type="http://schemas.openxmlformats.org/officeDocument/2006/relationships/image" Target="../media/image3.wmf"/><Relationship Id="rId7" Type="http://schemas.openxmlformats.org/officeDocument/2006/relationships/image" Target="../media/image1590.png"/><Relationship Id="rId12" Type="http://schemas.openxmlformats.org/officeDocument/2006/relationships/image" Target="../media/image164.png"/><Relationship Id="rId17" Type="http://schemas.openxmlformats.org/officeDocument/2006/relationships/image" Target="../media/image1690.png"/><Relationship Id="rId2" Type="http://schemas.openxmlformats.org/officeDocument/2006/relationships/notesSlide" Target="../notesSlides/notesSlide50.xml"/><Relationship Id="rId16" Type="http://schemas.openxmlformats.org/officeDocument/2006/relationships/image" Target="../media/image16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80.png"/><Relationship Id="rId11" Type="http://schemas.openxmlformats.org/officeDocument/2006/relationships/image" Target="../media/image1630.png"/><Relationship Id="rId5" Type="http://schemas.openxmlformats.org/officeDocument/2006/relationships/image" Target="../media/image1570.png"/><Relationship Id="rId15" Type="http://schemas.openxmlformats.org/officeDocument/2006/relationships/image" Target="../media/image1670.png"/><Relationship Id="rId10" Type="http://schemas.openxmlformats.org/officeDocument/2006/relationships/image" Target="../media/image1620.png"/><Relationship Id="rId4" Type="http://schemas.openxmlformats.org/officeDocument/2006/relationships/image" Target="../media/image1560.png"/><Relationship Id="rId9" Type="http://schemas.openxmlformats.org/officeDocument/2006/relationships/image" Target="../media/image1611.png"/><Relationship Id="rId14" Type="http://schemas.openxmlformats.org/officeDocument/2006/relationships/image" Target="../media/image166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wmf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3.wmf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6.png"/><Relationship Id="rId4" Type="http://schemas.openxmlformats.org/officeDocument/2006/relationships/image" Target="../media/image3.wmf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" y="5013771"/>
            <a:ext cx="2055997" cy="184422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19288" y="2134649"/>
            <a:ext cx="5049056" cy="4022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向量</a:t>
            </a:r>
            <a:r>
              <a:rPr lang="zh-CN" altLang="en-US" sz="2800" dirty="0"/>
              <a:t>内积</a:t>
            </a:r>
            <a:r>
              <a:rPr lang="zh-CN" altLang="en-US" sz="2800" dirty="0" smtClean="0"/>
              <a:t>定义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dirty="0" smtClean="0"/>
              <a:t>（长度，夹角）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正交向量组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dirty="0" smtClean="0"/>
              <a:t>（标准，正交基）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施密特正交化方法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正交阵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dirty="0" smtClean="0"/>
              <a:t>（定义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抽象，定理</a:t>
            </a:r>
            <a:r>
              <a:rPr lang="en-US" altLang="zh-CN" dirty="0" smtClean="0"/>
              <a:t>6-4 ——</a:t>
            </a:r>
            <a:r>
              <a:rPr lang="zh-CN" altLang="en-US" dirty="0" smtClean="0"/>
              <a:t>具体）</a:t>
            </a:r>
            <a:endParaRPr lang="en-US" altLang="zh-CN" dirty="0"/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4" name="圆角矩形 3"/>
          <p:cNvSpPr/>
          <p:nvPr/>
        </p:nvSpPr>
        <p:spPr>
          <a:xfrm>
            <a:off x="1937470" y="1862793"/>
            <a:ext cx="6120680" cy="4296940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64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52573" y="1468462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2.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8034583" y="2469746"/>
            <a:ext cx="108508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53244" y="716069"/>
            <a:ext cx="17107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提高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题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6-2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352573" y="2268629"/>
                <a:ext cx="4850788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+mj-ea"/>
                        </a:rPr>
                        <m:t>（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j-ea"/>
                        </a:rPr>
                        <m:t>1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j-ea"/>
                        </a:rPr>
                        <m:t>）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+mj-ea"/>
                        </a:rPr>
                        <m:t>𝐴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j-ea"/>
                        </a:rPr>
                        <m:t>可逆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+mj-ea"/>
                        </a:rPr>
                        <m:t>并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j-ea"/>
                        </a:rPr>
                        <m:t>给出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−1</m:t>
                          </m:r>
                        </m:sup>
                      </m:sSup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j-ea"/>
                        </a:rPr>
                        <m:t>的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+mj-ea"/>
                        </a:rPr>
                        <m:t>表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j-ea"/>
                        </a:rPr>
                        <m:t>示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+mj-ea"/>
                        </a:rPr>
                        <m:t>式</m:t>
                      </m:r>
                    </m:oMath>
                  </m:oMathPara>
                </a14:m>
                <a:endParaRPr lang="zh-CN" altLang="en-US" sz="2600" i="1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73" y="2268629"/>
                <a:ext cx="4850788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组合 19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41" name="TextBox 20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latin typeface="Cambria" panose="02040503050406030204" pitchFamily="18" charset="0"/>
                </a:rPr>
                <a:t>6.2</a:t>
              </a:r>
              <a:r>
                <a:rPr lang="zh-CN" altLang="en-US" sz="1800" dirty="0" smtClean="0">
                  <a:latin typeface="Cambria" panose="02040503050406030204" pitchFamily="18" charset="0"/>
                </a:rPr>
                <a:t>    向量的正交性</a:t>
              </a:r>
              <a:endParaRPr lang="zh-CN" alt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/>
              <p:cNvSpPr txBox="1"/>
              <p:nvPr/>
            </p:nvSpPr>
            <p:spPr>
              <a:xfrm>
                <a:off x="352573" y="1499240"/>
                <a:ext cx="8898703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+mj-ea"/>
                        </a:rPr>
                        <m:t>设方阵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+mj-ea"/>
                        </a:rPr>
                        <m:t>𝐴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j-ea"/>
                        </a:rPr>
                        <m:t>=[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sub>
                      </m:sSub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j-ea"/>
                        </a:rPr>
                        <m:t>,⋯,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𝑛</m:t>
                          </m:r>
                        </m:sub>
                      </m:sSub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j-ea"/>
                        </a:rPr>
                        <m:t>]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j-ea"/>
                        </a:rPr>
                        <m:t>的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+mj-ea"/>
                        </a:rPr>
                        <m:t>列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j-ea"/>
                        </a:rPr>
                        <m:t>向量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+mj-ea"/>
                        </a:rPr>
                        <m:t>组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j-ea"/>
                        </a:rPr>
                        <m:t>为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+mj-ea"/>
                        </a:rPr>
                        <m:t>正交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j-ea"/>
                        </a:rPr>
                        <m:t>向量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+mj-ea"/>
                        </a:rPr>
                        <m:t>组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j-ea"/>
                        </a:rPr>
                        <m:t>，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j-ea"/>
                        </a:rPr>
                        <m:t>证明</m:t>
                      </m:r>
                      <m:r>
                        <a:rPr lang="zh-CN" altLang="en-US" sz="2600" b="0" i="1" dirty="0">
                          <a:latin typeface="Cambria Math" panose="02040503050406030204" pitchFamily="18" charset="0"/>
                          <a:ea typeface="+mj-ea"/>
                        </a:rPr>
                        <m:t>：</m:t>
                      </m:r>
                    </m:oMath>
                  </m:oMathPara>
                </a14:m>
                <a:endParaRPr lang="zh-CN" altLang="en-US" sz="2600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73" y="1499240"/>
                <a:ext cx="8898703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5262563"/>
            <a:ext cx="1925638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202950" y="2757778"/>
                <a:ext cx="6416022" cy="22613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6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sz="26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6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6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6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e/>
                              <m:e/>
                            </m:mr>
                            <m:mr>
                              <m:e/>
                              <m:e>
                                <m:r>
                                  <a:rPr lang="en-US" altLang="zh-CN" sz="26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>
                                <m:r>
                                  <a:rPr lang="en-US" altLang="zh-CN" sz="2600" i="1" dirty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sz="2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6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600" i="1" dirty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6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6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600" i="1" dirty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600" i="1" dirty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den>
                              </m:f>
                            </m:e>
                            <m:e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2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6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600" i="1" dirty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600" i="1" dirty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50" y="2757778"/>
                <a:ext cx="6416022" cy="226132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6084168" y="2654670"/>
                <a:ext cx="2122097" cy="24615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6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600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CN" sz="2600" b="1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600" b="1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altLang="zh-CN" sz="2600" b="1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zh-CN" sz="2600" b="1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p>
                                  </m:sSub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600" b="1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sz="2600" b="1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altLang="zh-CN" sz="2600" b="1" i="1" dirty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600" b="1" i="1" dirty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600" b="1" i="1" dirty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𝒂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600" b="1" i="1" dirty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𝟏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600" b="1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  <m:e>
                              <m:r>
                                <a:rPr lang="en-US" altLang="zh-CN" sz="26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2600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CN" sz="2600" b="1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600" b="1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altLang="zh-CN" sz="2600" b="1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  <m:sup>
                                      <m:r>
                                        <a:rPr lang="en-US" altLang="zh-CN" sz="2600" b="1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p>
                                  </m:sSub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600" b="1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sz="2600" b="1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altLang="zh-CN" sz="2600" b="1" i="1" dirty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600" b="1" i="1" dirty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600" b="1" i="1" dirty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𝒂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600" b="1" i="1" dirty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600" b="1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600" b="1" dirty="0">
                  <a:solidFill>
                    <a:srgbClr val="FF0000"/>
                  </a:solidFill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2654670"/>
                <a:ext cx="2122097" cy="246150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15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8338418" y="2411014"/>
            <a:ext cx="108508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53244" y="716069"/>
            <a:ext cx="17107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提高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题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6-2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539552" y="2112991"/>
                <a:ext cx="5659587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（"/>
                          <m:endChr m:val="）"/>
                          <m:ctrlPr>
                            <a:rPr lang="zh-CN" altLang="en-US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e>
                      </m:d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j-ea"/>
                        </a:rPr>
                        <m:t>若</m:t>
                      </m:r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𝑏</m:t>
                          </m:r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j-ea"/>
                        </a:rPr>
                        <m:t>=0,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j-ea"/>
                        </a:rPr>
                        <m:t>𝑖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j-ea"/>
                        </a:rPr>
                        <m:t>=1,⋯,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j-ea"/>
                        </a:rPr>
                        <m:t>𝑚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j-ea"/>
                        </a:rPr>
                        <m:t>则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j-ea"/>
                        </a:rPr>
                        <m:t>𝑏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600" b="1" i="1" dirty="0" smtClean="0"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</m:oMath>
                  </m:oMathPara>
                </a14:m>
                <a:endParaRPr lang="zh-CN" altLang="en-US" sz="2600" b="1" i="1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112991"/>
                <a:ext cx="5659587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组合 19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41" name="TextBox 20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latin typeface="Cambria" panose="02040503050406030204" pitchFamily="18" charset="0"/>
                </a:rPr>
                <a:t>6.2</a:t>
              </a:r>
              <a:r>
                <a:rPr lang="zh-CN" altLang="en-US" sz="1800" dirty="0" smtClean="0">
                  <a:latin typeface="Cambria" panose="02040503050406030204" pitchFamily="18" charset="0"/>
                </a:rPr>
                <a:t>    向量的正交性</a:t>
              </a:r>
              <a:endParaRPr lang="zh-CN" alt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/>
              <p:cNvSpPr txBox="1"/>
              <p:nvPr/>
            </p:nvSpPr>
            <p:spPr>
              <a:xfrm>
                <a:off x="352573" y="1473968"/>
                <a:ext cx="8898703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j-ea"/>
                        </a:rPr>
                        <m:t>3.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+mj-ea"/>
                        </a:rPr>
                        <m:t>设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sub>
                      </m:sSub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j-ea"/>
                        </a:rPr>
                        <m:t>,⋯,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+mj-ea"/>
                            </a:rPr>
                            <m:t>𝑚</m:t>
                          </m:r>
                        </m:sub>
                      </m:sSub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j-ea"/>
                        </a:rPr>
                        <m:t>是向量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+mj-ea"/>
                        </a:rPr>
                        <m:t>空间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+mj-ea"/>
                        </a:rPr>
                        <m:t>𝑉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+mj-ea"/>
                        </a:rPr>
                        <m:t>的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j-ea"/>
                        </a:rPr>
                        <m:t>一个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+mj-ea"/>
                        </a:rPr>
                        <m:t>基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j-ea"/>
                        </a:rPr>
                        <m:t>，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j-ea"/>
                        </a:rPr>
                        <m:t>𝑏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sub>
                      </m:sSub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sub>
                      </m:sSub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j-ea"/>
                        </a:rPr>
                        <m:t>∈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j-ea"/>
                        </a:rPr>
                        <m:t>𝑉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j-ea"/>
                        </a:rPr>
                        <m:t>，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j-ea"/>
                        </a:rPr>
                        <m:t>证明</m:t>
                      </m:r>
                      <m:r>
                        <a:rPr lang="zh-CN" altLang="en-US" sz="2600" b="0" i="1" dirty="0">
                          <a:latin typeface="Cambria Math" panose="02040503050406030204" pitchFamily="18" charset="0"/>
                          <a:ea typeface="+mj-ea"/>
                        </a:rPr>
                        <m:t>：</m:t>
                      </m:r>
                    </m:oMath>
                  </m:oMathPara>
                </a14:m>
                <a:endParaRPr lang="zh-CN" altLang="en-US" sz="2600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73" y="1473968"/>
                <a:ext cx="8898703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5262563"/>
            <a:ext cx="1925638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6864642" y="2892858"/>
                <a:ext cx="2139156" cy="10922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+mj-ea"/>
                        </a:rPr>
                        <m:t>𝑏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𝑖</m:t>
                          </m:r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642" y="2892858"/>
                <a:ext cx="2139156" cy="109222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899864" y="3238914"/>
                <a:ext cx="2376264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+mj-ea"/>
                      </a:rPr>
                      <m:t>由</m:t>
                    </m:r>
                    <m:sSub>
                      <m:sSub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600" dirty="0" smtClean="0">
                    <a:latin typeface="Cambria Math" panose="02040503050406030204" pitchFamily="18" charset="0"/>
                    <a:ea typeface="+mj-ea"/>
                  </a:rPr>
                  <a:t>基</a:t>
                </a:r>
                <a:endParaRPr lang="zh-CN" altLang="en-US" sz="2600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64" y="3238914"/>
                <a:ext cx="2376264" cy="400110"/>
              </a:xfrm>
              <a:prstGeom prst="rect">
                <a:avLst/>
              </a:prstGeom>
              <a:blipFill rotWithShape="0">
                <a:blip r:embed="rId6"/>
                <a:stretch>
                  <a:fillRect t="-22727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3100256" y="3244981"/>
                <a:ext cx="4090556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zh-CN" sz="2600" dirty="0" smtClean="0">
                        <a:latin typeface="Cambria Math" panose="02040503050406030204" pitchFamily="18" charset="0"/>
                        <a:ea typeface="+mj-ea"/>
                      </a:rPr>
                      <m:t>⇒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+mj-ea"/>
                      </a:rPr>
                      <m:t>𝑏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+mj-ea"/>
                      </a:rPr>
                      <m:t>可由</m:t>
                    </m:r>
                    <m:sSub>
                      <m:sSub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600" dirty="0" smtClean="0">
                    <a:latin typeface="Cambria Math" panose="02040503050406030204" pitchFamily="18" charset="0"/>
                    <a:ea typeface="+mj-ea"/>
                  </a:rPr>
                  <a:t>线性表示</a:t>
                </a:r>
                <a:endParaRPr lang="zh-CN" altLang="en-US" sz="2600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256" y="3244981"/>
                <a:ext cx="4090556" cy="400110"/>
              </a:xfrm>
              <a:prstGeom prst="rect">
                <a:avLst/>
              </a:prstGeom>
              <a:blipFill rotWithShape="0">
                <a:blip r:embed="rId7"/>
                <a:stretch>
                  <a:fillRect t="-22727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886312" y="4313282"/>
                <a:ext cx="2436023" cy="5306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600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312" y="4313282"/>
                <a:ext cx="2436023" cy="53065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6520946" y="4411621"/>
                <a:ext cx="1312855" cy="402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j-ea"/>
                        </a:rPr>
                        <m:t>=0</m:t>
                      </m:r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946" y="4411621"/>
                <a:ext cx="1312855" cy="4026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3037059" y="4094702"/>
                <a:ext cx="2139156" cy="10922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CN" sz="260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𝑇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𝑖</m:t>
                          </m:r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059" y="4094702"/>
                <a:ext cx="2139156" cy="109222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4801924" y="4094702"/>
                <a:ext cx="2139156" cy="10922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𝑖</m:t>
                          </m:r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zh-CN" sz="2600" i="1" dirty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600" i="1" dirty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sz="2600" i="1" dirty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924" y="4094702"/>
                <a:ext cx="2139156" cy="109222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6448723" y="4094702"/>
                <a:ext cx="245550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𝑏</m:t>
                          </m:r>
                        </m:e>
                      </m:d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=0,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𝑖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=1,⋯,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𝑚</m:t>
                      </m:r>
                    </m:oMath>
                  </m:oMathPara>
                </a14:m>
                <a:endParaRPr lang="zh-CN" altLang="en-US" b="1" i="1" dirty="0">
                  <a:solidFill>
                    <a:srgbClr val="FF0000"/>
                  </a:solidFill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723" y="4094702"/>
                <a:ext cx="2455503" cy="276999"/>
              </a:xfrm>
              <a:prstGeom prst="rect">
                <a:avLst/>
              </a:prstGeom>
              <a:blipFill rotWithShape="0">
                <a:blip r:embed="rId1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1748771" y="5405504"/>
                <a:ext cx="1800620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dirty="0" smtClean="0">
                          <a:latin typeface="Cambria Math" panose="02040503050406030204" pitchFamily="18" charset="0"/>
                          <a:ea typeface="+mj-ea"/>
                        </a:rPr>
                        <m:t>⇒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j-ea"/>
                        </a:rPr>
                        <m:t>𝑏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600" b="1" i="1" dirty="0" smtClean="0"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</m:oMath>
                  </m:oMathPara>
                </a14:m>
                <a:endParaRPr lang="zh-CN" altLang="en-US" sz="2600" b="1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771" y="5405504"/>
                <a:ext cx="1800620" cy="4001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96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8" grpId="0"/>
      <p:bldP spid="19" grpId="0"/>
      <p:bldP spid="21" grpId="0"/>
      <p:bldP spid="20" grpId="0"/>
      <p:bldP spid="22" grpId="0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403648" y="2636912"/>
            <a:ext cx="8229600" cy="114300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 kern="1200" cap="all" spc="100">
                <a:solidFill>
                  <a:srgbClr val="0D0D0D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特征值与特征向量定义</a:t>
            </a:r>
            <a:endParaRPr lang="zh-CN" altLang="en-US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16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9"/>
          <p:cNvGrpSpPr>
            <a:grpSpLocks/>
          </p:cNvGrpSpPr>
          <p:nvPr/>
        </p:nvGrpSpPr>
        <p:grpSpPr bwMode="auto">
          <a:xfrm>
            <a:off x="653394" y="840630"/>
            <a:ext cx="7603717" cy="3177615"/>
            <a:chOff x="930532" y="1514718"/>
            <a:chExt cx="7286676" cy="2411048"/>
          </a:xfrm>
        </p:grpSpPr>
        <p:sp>
          <p:nvSpPr>
            <p:cNvPr id="9" name="圆角矩形 8"/>
            <p:cNvSpPr/>
            <p:nvPr/>
          </p:nvSpPr>
          <p:spPr>
            <a:xfrm>
              <a:off x="930532" y="1769013"/>
              <a:ext cx="7286676" cy="2156753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流程图: 终止 7"/>
            <p:cNvSpPr/>
            <p:nvPr/>
          </p:nvSpPr>
          <p:spPr>
            <a:xfrm>
              <a:off x="1216283" y="1514718"/>
              <a:ext cx="2931782" cy="477118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rgbClr val="FF0000"/>
                  </a:solidFill>
                </a:rPr>
                <a:t>   定义 （性质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7-3</a:t>
              </a:r>
              <a:r>
                <a:rPr lang="zh-CN" altLang="en-US" sz="2800" b="1" dirty="0" smtClean="0">
                  <a:solidFill>
                    <a:srgbClr val="FF0000"/>
                  </a:solidFill>
                </a:rPr>
                <a:t>）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401" name="TextBox 10"/>
              <p:cNvSpPr txBox="1">
                <a:spLocks noChangeArrowheads="1"/>
              </p:cNvSpPr>
              <p:nvPr/>
            </p:nvSpPr>
            <p:spPr bwMode="auto">
              <a:xfrm>
                <a:off x="1073409" y="1584360"/>
                <a:ext cx="6697663" cy="1384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是</a:t>
                </a:r>
                <a:r>
                  <a:rPr lang="en-US" altLang="zh-CN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n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阶方阵，若有常数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𝜆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与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非零</a:t>
                </a:r>
                <a:r>
                  <a:rPr lang="en-US" altLang="zh-CN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n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元向量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使得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40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3409" y="1584360"/>
                <a:ext cx="6697663" cy="1384995"/>
              </a:xfrm>
              <a:prstGeom prst="rect">
                <a:avLst/>
              </a:prstGeom>
              <a:blipFill rotWithShape="0">
                <a:blip r:embed="rId2"/>
                <a:stretch>
                  <a:fillRect l="-1820" r="-1183" b="-704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226828" y="2558675"/>
                <a:ext cx="156818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𝑥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828" y="2558675"/>
                <a:ext cx="1568186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上下箭头 2"/>
          <p:cNvSpPr/>
          <p:nvPr/>
        </p:nvSpPr>
        <p:spPr>
          <a:xfrm>
            <a:off x="4010921" y="3017380"/>
            <a:ext cx="201039" cy="120370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365083" y="4363334"/>
                <a:ext cx="384233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b="0" dirty="0" smtClean="0">
                    <a:ea typeface="华文楷体" panose="02010600040101010101" pitchFamily="2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𝜆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𝐸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=0</m:t>
                    </m:r>
                  </m:oMath>
                </a14:m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有非零解</a:t>
                </a: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083" y="4363334"/>
                <a:ext cx="3842334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3333" t="-16279" r="-1905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0"/>
              <p:cNvSpPr txBox="1">
                <a:spLocks noChangeArrowheads="1"/>
              </p:cNvSpPr>
              <p:nvPr/>
            </p:nvSpPr>
            <p:spPr bwMode="auto">
              <a:xfrm>
                <a:off x="1073408" y="3076073"/>
                <a:ext cx="7183703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称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𝜆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特征值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，称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为</a:t>
                </a: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对应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𝜆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特征向量</a:t>
                </a:r>
                <a:endParaRPr lang="zh-CN" altLang="en-US" sz="2800" b="1" dirty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3408" y="3076073"/>
                <a:ext cx="7183703" cy="738664"/>
              </a:xfrm>
              <a:prstGeom prst="rect">
                <a:avLst/>
              </a:prstGeom>
              <a:blipFill rotWithShape="0">
                <a:blip r:embed="rId5"/>
                <a:stretch>
                  <a:fillRect l="-1696" b="-140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上下箭头 17"/>
          <p:cNvSpPr/>
          <p:nvPr/>
        </p:nvSpPr>
        <p:spPr>
          <a:xfrm>
            <a:off x="4014733" y="4886554"/>
            <a:ext cx="197227" cy="62223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3226828" y="5571668"/>
                <a:ext cx="18717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b="0" dirty="0" smtClean="0">
                    <a:ea typeface="华文楷体" panose="02010600040101010101" pitchFamily="2" charset="-122"/>
                  </a:rPr>
                  <a:t>|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𝜆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𝐸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|</m:t>
                    </m:r>
                  </m:oMath>
                </a14:m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=0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828" y="5571668"/>
                <a:ext cx="1871794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6515" t="-12791" r="-5212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5073091" y="5421883"/>
            <a:ext cx="1620957" cy="6730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特征方程</a:t>
            </a:r>
            <a:endParaRPr lang="zh-CN" altLang="en-US" sz="28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22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3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7.1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特征值与特征向量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538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2123728" y="4941168"/>
            <a:ext cx="4896544" cy="79208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83000"/>
                  <a:satMod val="100000"/>
                  <a:lumMod val="100000"/>
                </a:schemeClr>
              </a:gs>
              <a:gs pos="100000">
                <a:schemeClr val="accent1">
                  <a:tint val="61000"/>
                  <a:satMod val="150000"/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698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53" y="5262563"/>
            <a:ext cx="1925638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上凸带形 6"/>
          <p:cNvSpPr/>
          <p:nvPr/>
        </p:nvSpPr>
        <p:spPr bwMode="auto">
          <a:xfrm>
            <a:off x="341831" y="1065207"/>
            <a:ext cx="2663721" cy="647795"/>
          </a:xfrm>
          <a:prstGeom prst="ribbon2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7-1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"/>
              <p:cNvSpPr txBox="1">
                <a:spLocks noChangeArrowheads="1"/>
              </p:cNvSpPr>
              <p:nvPr/>
            </p:nvSpPr>
            <p:spPr bwMode="auto">
              <a:xfrm>
                <a:off x="3203849" y="1019211"/>
                <a:ext cx="5112568" cy="859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特征值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2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3849" y="1019211"/>
                <a:ext cx="5112568" cy="859210"/>
              </a:xfrm>
              <a:prstGeom prst="rect">
                <a:avLst/>
              </a:prstGeom>
              <a:blipFill rotWithShape="0">
                <a:blip r:embed="rId4"/>
                <a:stretch>
                  <a:fillRect l="-2506" b="-70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7.1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特征值与特征向量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123728" y="2372595"/>
                <a:ext cx="3683444" cy="8195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𝐸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2372595"/>
                <a:ext cx="3683444" cy="8195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587930" y="3475433"/>
                <a:ext cx="149733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𝑖</m:t>
                      </m:r>
                    </m:oMath>
                  </m:oMathPara>
                </a14:m>
                <a:endParaRPr lang="zh-CN" altLang="en-US" sz="2800" i="1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930" y="3475433"/>
                <a:ext cx="1497333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5500440" y="2540224"/>
                <a:ext cx="192392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+1=0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440" y="2540224"/>
                <a:ext cx="1923925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2851" y="3475433"/>
            <a:ext cx="1225402" cy="52430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16928" y="5085184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注意：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特征值有可能为虚数！</a:t>
            </a:r>
            <a:endParaRPr lang="zh-CN" altLang="en-US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085263" y="3514945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rPr>
              <a:t>得到两个虚根</a:t>
            </a:r>
          </a:p>
        </p:txBody>
      </p:sp>
    </p:spTree>
    <p:extLst>
      <p:ext uri="{BB962C8B-B14F-4D97-AF65-F5344CB8AC3E}">
        <p14:creationId xmlns:p14="http://schemas.microsoft.com/office/powerpoint/2010/main" val="408315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53" y="5262563"/>
            <a:ext cx="1925638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上凸带形 6"/>
          <p:cNvSpPr/>
          <p:nvPr/>
        </p:nvSpPr>
        <p:spPr bwMode="auto">
          <a:xfrm>
            <a:off x="225147" y="641574"/>
            <a:ext cx="2663721" cy="647795"/>
          </a:xfrm>
          <a:prstGeom prst="ribbon2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7-2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"/>
              <p:cNvSpPr txBox="1">
                <a:spLocks noChangeArrowheads="1"/>
              </p:cNvSpPr>
              <p:nvPr/>
            </p:nvSpPr>
            <p:spPr bwMode="auto">
              <a:xfrm>
                <a:off x="628987" y="1294575"/>
                <a:ext cx="8063649" cy="12289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特征值及全部特征向量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2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987" y="1294575"/>
                <a:ext cx="8063649" cy="1228926"/>
              </a:xfrm>
              <a:prstGeom prst="rect">
                <a:avLst/>
              </a:prstGeom>
              <a:blipFill rotWithShape="0">
                <a:blip r:embed="rId4"/>
                <a:stretch>
                  <a:fillRect l="-15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7.1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特征值与特征向量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384191" y="3111863"/>
                <a:ext cx="4723409" cy="10764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𝐸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𝜆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𝜆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𝜆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191" y="3111863"/>
                <a:ext cx="4723409" cy="107644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655877" y="6170163"/>
                <a:ext cx="22422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−1(</m:t>
                      </m:r>
                      <m:r>
                        <a:rPr lang="zh-CN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二重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400" i="1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877" y="6170163"/>
                <a:ext cx="2242280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3640737" y="5502086"/>
                <a:ext cx="312335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−5)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𝜆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737" y="5502086"/>
                <a:ext cx="3123356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640737" y="4250173"/>
                <a:ext cx="3503716" cy="10826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𝜆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𝜆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𝜆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+1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737" y="4250173"/>
                <a:ext cx="3503716" cy="108266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941419" y="6146564"/>
                <a:ext cx="26214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5(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单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特征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值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400" i="1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419" y="6146564"/>
                <a:ext cx="2621487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7"/>
          <p:cNvSpPr/>
          <p:nvPr/>
        </p:nvSpPr>
        <p:spPr>
          <a:xfrm>
            <a:off x="5868144" y="5515655"/>
            <a:ext cx="270505" cy="2457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94452" y="2738872"/>
            <a:ext cx="3603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</a:rPr>
              <a:t>1. </a:t>
            </a:r>
            <a:r>
              <a:rPr lang="zh-CN" altLang="en-US" sz="2400" dirty="0" smtClean="0">
                <a:latin typeface="+mn-ea"/>
                <a:ea typeface="+mn-ea"/>
              </a:rPr>
              <a:t>构造特征方程求特征值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475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53" y="5262563"/>
            <a:ext cx="1925638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7.1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特征值与特征向量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059617" y="1418650"/>
                <a:ext cx="22186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（"/>
                          <m:endChr m:val="）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5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𝐸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617" y="1418650"/>
                <a:ext cx="2218620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331640" y="2217838"/>
                <a:ext cx="3679020" cy="10665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5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217838"/>
                <a:ext cx="3679020" cy="106657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596298" y="709953"/>
            <a:ext cx="3692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</a:rPr>
              <a:t>2. </a:t>
            </a:r>
            <a:r>
              <a:rPr lang="zh-CN" altLang="en-US" sz="2400" dirty="0" smtClean="0">
                <a:latin typeface="+mn-ea"/>
                <a:ea typeface="+mn-ea"/>
              </a:rPr>
              <a:t>代入特征值求特征向量</a:t>
            </a:r>
            <a:endParaRPr lang="zh-CN" altLang="en-US" sz="24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1120382" y="1396886"/>
                <a:ext cx="25685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latin typeface="+mn-ea"/>
                    <a:ea typeface="+mn-ea"/>
                  </a:rPr>
                  <a:t>（</a:t>
                </a:r>
                <a:r>
                  <a:rPr lang="en-US" altLang="zh-CN" sz="2400" dirty="0" smtClean="0">
                    <a:latin typeface="+mn-ea"/>
                    <a:ea typeface="+mn-ea"/>
                  </a:rPr>
                  <a:t>1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）</a:t>
                </a:r>
                <a:r>
                  <a:rPr lang="en-US" altLang="zh-CN" sz="2400" dirty="0" smtClean="0"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dirty="0">
                        <a:latin typeface="Cambria Math" panose="02040503050406030204" pitchFamily="18" charset="0"/>
                        <a:ea typeface="+mn-ea"/>
                      </a:rPr>
                      <m:t>对应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𝜆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=5</m:t>
                    </m:r>
                  </m:oMath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382" y="1396886"/>
                <a:ext cx="2568588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3800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940152" y="2217838"/>
                <a:ext cx="1869743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2217838"/>
                <a:ext cx="1869743" cy="106894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/>
          <p:cNvCxnSpPr>
            <a:stCxn id="5" idx="3"/>
          </p:cNvCxnSpPr>
          <p:nvPr/>
        </p:nvCxnSpPr>
        <p:spPr>
          <a:xfrm>
            <a:off x="5010660" y="2751125"/>
            <a:ext cx="9795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231898" y="324978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行最简型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691680" y="3991533"/>
                <a:ext cx="1771319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3991533"/>
                <a:ext cx="1771319" cy="82381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2951749" y="5421723"/>
                <a:ext cx="33264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对应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=5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特征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向量</m:t>
                    </m:r>
                    <m:r>
                      <a:rPr lang="zh-CN" altLang="en-US" sz="24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</m:oMath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749" y="5421723"/>
                <a:ext cx="3326488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5495" t="-24590" r="-2930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6278237" y="5421723"/>
                <a:ext cx="19893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𝑘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0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𝑘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∈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𝐑</m:t>
                      </m:r>
                    </m:oMath>
                  </m:oMathPara>
                </a14:m>
                <a:endPara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237" y="5421723"/>
                <a:ext cx="1989326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3067" r="-2761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6084168" y="3855848"/>
                <a:ext cx="1382558" cy="10665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3855848"/>
                <a:ext cx="1382558" cy="106657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4055234" y="3855848"/>
                <a:ext cx="1323567" cy="1179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234" y="3855848"/>
                <a:ext cx="1323567" cy="117910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690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53" y="5262563"/>
            <a:ext cx="1925638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7.1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特征值与特征向量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910834" y="696552"/>
                <a:ext cx="22779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（"/>
                          <m:endChr m:val="）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𝐸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834" y="696552"/>
                <a:ext cx="2277931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115616" y="1359571"/>
                <a:ext cx="3738331" cy="10665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359571"/>
                <a:ext cx="3738331" cy="106657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971600" y="674788"/>
                <a:ext cx="27363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+mn-ea"/>
                    <a:ea typeface="+mn-ea"/>
                  </a:rPr>
                  <a:t>（</a:t>
                </a:r>
                <a:r>
                  <a:rPr lang="en-US" altLang="zh-CN" sz="2400" dirty="0" smtClean="0">
                    <a:latin typeface="+mn-ea"/>
                    <a:ea typeface="+mn-ea"/>
                  </a:rPr>
                  <a:t>1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）</a:t>
                </a:r>
                <a:r>
                  <a:rPr lang="en-US" altLang="zh-CN" sz="2400" dirty="0" smtClean="0"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dirty="0">
                        <a:latin typeface="Cambria Math" panose="02040503050406030204" pitchFamily="18" charset="0"/>
                        <a:ea typeface="+mn-ea"/>
                      </a:rPr>
                      <m:t>对应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𝜆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=−1</m:t>
                    </m:r>
                  </m:oMath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74788"/>
                <a:ext cx="2736304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3341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724128" y="1359571"/>
                <a:ext cx="1640514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1359571"/>
                <a:ext cx="1640514" cy="106894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/>
          <p:cNvCxnSpPr>
            <a:stCxn id="5" idx="3"/>
          </p:cNvCxnSpPr>
          <p:nvPr/>
        </p:nvCxnSpPr>
        <p:spPr>
          <a:xfrm>
            <a:off x="4853947" y="1892858"/>
            <a:ext cx="9202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015874" y="239151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行最简型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410657" y="3316594"/>
                <a:ext cx="22871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657" y="3316594"/>
                <a:ext cx="2287165" cy="369332"/>
              </a:xfrm>
              <a:prstGeom prst="rect">
                <a:avLst/>
              </a:prstGeom>
              <a:blipFill rotWithShape="0">
                <a:blip r:embed="rId8"/>
                <a:stretch>
                  <a:fillRect r="-2394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115616" y="4302310"/>
                <a:ext cx="35628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对应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−1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特征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向量</m:t>
                    </m:r>
                    <m:r>
                      <a:rPr lang="zh-CN" altLang="en-US" sz="24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</m:oMath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302310"/>
                <a:ext cx="3562835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5137" t="-26667" r="-2911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697822" y="2961079"/>
                <a:ext cx="1618905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</m:t>
                                </m:r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822" y="2961079"/>
                <a:ext cx="1618905" cy="106894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5295366" y="2928647"/>
                <a:ext cx="1618905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4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</m:t>
                                </m:r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366" y="2928647"/>
                <a:ext cx="1618905" cy="106894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圆角矩形 23"/>
          <p:cNvSpPr/>
          <p:nvPr/>
        </p:nvSpPr>
        <p:spPr>
          <a:xfrm>
            <a:off x="2802573" y="5097521"/>
            <a:ext cx="5517119" cy="11986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83000"/>
                  <a:satMod val="100000"/>
                  <a:lumMod val="100000"/>
                </a:schemeClr>
              </a:gs>
              <a:gs pos="100000">
                <a:schemeClr val="accent1">
                  <a:tint val="61000"/>
                  <a:satMod val="150000"/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062168" y="5219768"/>
            <a:ext cx="53239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注意： 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一个特征值可能对应多个线性无关的特征向量</a:t>
            </a:r>
            <a:endParaRPr lang="zh-CN" altLang="en-US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4614625" y="4297492"/>
                <a:ext cx="40940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 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不同时为零</a:t>
                </a:r>
                <a:endPara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625" y="4297492"/>
                <a:ext cx="4094006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2679" t="-26230" r="-3869" b="-47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1206709" y="3316594"/>
                <a:ext cx="257320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               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709" y="3316594"/>
                <a:ext cx="2573204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237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679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2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8" grpId="0"/>
      <p:bldP spid="6" grpId="0"/>
      <p:bldP spid="11" grpId="0"/>
      <p:bldP spid="13" grpId="0"/>
      <p:bldP spid="14" grpId="0"/>
      <p:bldP spid="2" grpId="0"/>
      <p:bldP spid="17" grpId="0"/>
      <p:bldP spid="24" grpId="0" animBg="1"/>
      <p:bldP spid="25" grpId="0"/>
      <p:bldP spid="27" grpId="0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53" y="5262563"/>
            <a:ext cx="1925638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上凸带形 6"/>
          <p:cNvSpPr/>
          <p:nvPr/>
        </p:nvSpPr>
        <p:spPr bwMode="auto">
          <a:xfrm>
            <a:off x="225147" y="641574"/>
            <a:ext cx="2663721" cy="647795"/>
          </a:xfrm>
          <a:prstGeom prst="ribbon2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00"/>
                </a:solidFill>
              </a:rPr>
              <a:t>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"/>
              <p:cNvSpPr txBox="1">
                <a:spLocks noChangeArrowheads="1"/>
              </p:cNvSpPr>
              <p:nvPr/>
            </p:nvSpPr>
            <p:spPr bwMode="auto">
              <a:xfrm>
                <a:off x="2858206" y="665603"/>
                <a:ext cx="5455181" cy="14618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𝐶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特征值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2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58206" y="665603"/>
                <a:ext cx="5455181" cy="1461810"/>
              </a:xfrm>
              <a:prstGeom prst="rect">
                <a:avLst/>
              </a:prstGeom>
              <a:blipFill rotWithShape="0">
                <a:blip r:embed="rId4"/>
                <a:stretch>
                  <a:fillRect l="-234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7.1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特征值与特征向量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619672" y="2348880"/>
                <a:ext cx="5975675" cy="1461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𝐸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𝐶</m:t>
                          </m:r>
                        </m:e>
                      </m:d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𝜆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𝜆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𝜆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348880"/>
                <a:ext cx="5975675" cy="14618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297896" y="4346227"/>
                <a:ext cx="147194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i="1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896" y="4346227"/>
                <a:ext cx="1471941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2791531" y="3731048"/>
                <a:ext cx="51643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)(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)=0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531" y="3731048"/>
                <a:ext cx="5164362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2919708" y="4346227"/>
                <a:ext cx="145539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i="1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708" y="4346227"/>
                <a:ext cx="1455398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5690319" y="4346227"/>
                <a:ext cx="147194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800" i="1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319" y="4346227"/>
                <a:ext cx="1471941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1592336" y="5240916"/>
            <a:ext cx="7480227" cy="1198600"/>
            <a:chOff x="2936848" y="5097521"/>
            <a:chExt cx="5517119" cy="1198600"/>
          </a:xfrm>
        </p:grpSpPr>
        <p:sp>
          <p:nvSpPr>
            <p:cNvPr id="25" name="圆角矩形 24"/>
            <p:cNvSpPr/>
            <p:nvPr/>
          </p:nvSpPr>
          <p:spPr>
            <a:xfrm>
              <a:off x="2936848" y="5097521"/>
              <a:ext cx="5517119" cy="119860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83000"/>
                    <a:satMod val="100000"/>
                    <a:lumMod val="100000"/>
                  </a:schemeClr>
                </a:gs>
                <a:gs pos="100000">
                  <a:schemeClr val="accent1">
                    <a:tint val="61000"/>
                    <a:satMod val="150000"/>
                    <a:lumMod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062169" y="5219768"/>
              <a:ext cx="489420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rPr>
                <a:t>注意： </a:t>
              </a:r>
              <a:r>
                <a: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rPr>
                <a:t>三</a:t>
              </a:r>
              <a:r>
                <a:rPr lang="zh-CN" altLang="en-US" sz="2800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角阵的特征值即为其对角元！</a:t>
              </a:r>
              <a:endPara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2919708" y="5907028"/>
            <a:ext cx="4532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零</a:t>
            </a:r>
            <a:r>
              <a:rPr lang="en-US" altLang="zh-CN" sz="28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(</a:t>
            </a:r>
            <a:r>
              <a:rPr lang="zh-CN" altLang="en-US" sz="28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方</a:t>
            </a:r>
            <a:r>
              <a:rPr lang="en-US" altLang="zh-CN" sz="28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)</a:t>
            </a:r>
            <a:r>
              <a:rPr lang="zh-CN" altLang="en-US" sz="28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阵的特征值只有零</a:t>
            </a:r>
            <a:r>
              <a:rPr lang="zh-CN" altLang="en-US" sz="2800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！</a:t>
            </a:r>
            <a:endParaRPr lang="zh-CN" altLang="en-US" sz="2800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4536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/>
      <p:bldP spid="4" grpId="0"/>
      <p:bldP spid="23" grpId="0"/>
      <p:bldP spid="17" grpId="0"/>
      <p:bldP spid="16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7.1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特征值与特征向量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755576" y="980728"/>
            <a:ext cx="7480227" cy="1944216"/>
            <a:chOff x="2936848" y="5097521"/>
            <a:chExt cx="5517119" cy="1198600"/>
          </a:xfrm>
        </p:grpSpPr>
        <p:sp>
          <p:nvSpPr>
            <p:cNvPr id="25" name="圆角矩形 24"/>
            <p:cNvSpPr/>
            <p:nvPr/>
          </p:nvSpPr>
          <p:spPr>
            <a:xfrm>
              <a:off x="2936848" y="5097521"/>
              <a:ext cx="5517119" cy="119860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83000"/>
                    <a:satMod val="100000"/>
                    <a:lumMod val="100000"/>
                  </a:schemeClr>
                </a:gs>
                <a:gs pos="100000">
                  <a:schemeClr val="accent1">
                    <a:tint val="61000"/>
                    <a:satMod val="150000"/>
                    <a:lumMod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062169" y="5219768"/>
              <a:ext cx="489420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rPr>
                <a:t>注意： </a:t>
              </a:r>
              <a:r>
                <a: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rPr>
                <a:t>三</a:t>
              </a:r>
              <a:r>
                <a:rPr lang="zh-CN" altLang="en-US" sz="2800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角阵的特征值即为其对角元！</a:t>
              </a:r>
              <a:endPara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2051720" y="1871691"/>
            <a:ext cx="5953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不能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将矩阵通过初等变换</a:t>
            </a:r>
            <a:r>
              <a:rPr lang="zh-CN" altLang="en-US" sz="2800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化三角阵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求其</a:t>
            </a:r>
            <a:r>
              <a:rPr lang="zh-CN" altLang="en-US" sz="2800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特征值</a:t>
            </a:r>
            <a:endParaRPr lang="zh-CN" altLang="en-US" sz="2800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4495689" y="3272595"/>
                <a:ext cx="2293000" cy="859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689" y="3272595"/>
                <a:ext cx="2293000" cy="8592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403648" y="3263475"/>
                <a:ext cx="2011192" cy="859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280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263475"/>
                <a:ext cx="2011192" cy="8592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1931033" y="4571348"/>
                <a:ext cx="159409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𝐸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033" y="4571348"/>
                <a:ext cx="1594091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3277598" y="4403353"/>
                <a:ext cx="2878544" cy="859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𝜆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𝜆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598" y="4403353"/>
                <a:ext cx="2878544" cy="8592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3277598" y="5287856"/>
                <a:ext cx="4058162" cy="578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−3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+2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−6=0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598" y="5287856"/>
                <a:ext cx="4058162" cy="57868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3670871" y="6060281"/>
                <a:ext cx="27152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=4, 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=−1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871" y="6060281"/>
                <a:ext cx="2715295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组合 33"/>
          <p:cNvGrpSpPr/>
          <p:nvPr/>
        </p:nvGrpSpPr>
        <p:grpSpPr>
          <a:xfrm>
            <a:off x="3368156" y="3350724"/>
            <a:ext cx="1193113" cy="380940"/>
            <a:chOff x="1802892" y="3761435"/>
            <a:chExt cx="2119047" cy="500493"/>
          </a:xfrm>
        </p:grpSpPr>
        <p:cxnSp>
          <p:nvCxnSpPr>
            <p:cNvPr id="36" name="直接连接符 35"/>
            <p:cNvCxnSpPr/>
            <p:nvPr/>
          </p:nvCxnSpPr>
          <p:spPr>
            <a:xfrm flipV="1">
              <a:off x="2076060" y="4254374"/>
              <a:ext cx="1572714" cy="755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/>
                <p:cNvSpPr txBox="1"/>
                <p:nvPr/>
              </p:nvSpPr>
              <p:spPr>
                <a:xfrm>
                  <a:off x="1802892" y="3761435"/>
                  <a:ext cx="2119047" cy="40436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7" name="文本框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2892" y="3761435"/>
                  <a:ext cx="2119047" cy="40436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6511890" y="3432893"/>
                <a:ext cx="2715295" cy="451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𝑩</m:t>
                          </m:r>
                        </m:sup>
                      </m:sSubSup>
                      <m:r>
                        <a:rPr lang="en-US" altLang="zh-CN" sz="2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𝟐</m:t>
                      </m:r>
                      <m:r>
                        <a:rPr lang="en-US" altLang="zh-CN" sz="2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 </m:t>
                      </m:r>
                      <m:sSubSup>
                        <m:sSubSupPr>
                          <m:ctrlPr>
                            <a:rPr lang="en-US" altLang="zh-CN" sz="2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2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𝑩</m:t>
                          </m:r>
                        </m:sup>
                      </m:sSubSup>
                      <m:r>
                        <a:rPr lang="en-US" altLang="zh-CN" sz="2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=−</m:t>
                      </m:r>
                      <m:r>
                        <a:rPr lang="en-US" altLang="zh-CN" sz="2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𝟐</m:t>
                      </m:r>
                    </m:oMath>
                  </m:oMathPara>
                </a14:m>
                <a:endParaRPr lang="zh-CN" alt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890" y="3432893"/>
                <a:ext cx="2715295" cy="451214"/>
              </a:xfrm>
              <a:prstGeom prst="rect">
                <a:avLst/>
              </a:prstGeom>
              <a:blipFill rotWithShape="0">
                <a:blip r:embed="rId10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图片 3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306" y="3976014"/>
            <a:ext cx="2305589" cy="288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2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32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1999" y="150111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823542" y="1724134"/>
            <a:ext cx="108508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53244" y="716069"/>
            <a:ext cx="17107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思考题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6-2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1071775" y="1501114"/>
                <a:ext cx="9233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证明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：</a:t>
                </a:r>
                <a:endParaRPr lang="en-US" altLang="zh-CN" sz="2400" dirty="0" smtClean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775" y="1501114"/>
                <a:ext cx="923330" cy="369332"/>
              </a:xfrm>
              <a:prstGeom prst="rect">
                <a:avLst/>
              </a:prstGeom>
              <a:blipFill>
                <a:blip r:embed="rId3"/>
                <a:stretch>
                  <a:fillRect l="-13907" t="-24590" r="-19205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790512" y="2263983"/>
                <a:ext cx="3213687" cy="733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12" y="2263983"/>
                <a:ext cx="3213687" cy="7335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组合 19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41" name="TextBox 20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latin typeface="Cambria" panose="02040503050406030204" pitchFamily="18" charset="0"/>
                </a:rPr>
                <a:t>6.2</a:t>
              </a:r>
              <a:r>
                <a:rPr lang="zh-CN" altLang="en-US" sz="1800" dirty="0" smtClean="0">
                  <a:latin typeface="Cambria" panose="02040503050406030204" pitchFamily="18" charset="0"/>
                </a:rPr>
                <a:t>    向量的正交性</a:t>
              </a:r>
              <a:endParaRPr lang="zh-CN" alt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1848845" y="1352587"/>
                <a:ext cx="6035523" cy="6572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𝐵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都是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正交阵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，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 dirty="0">
                                  <a:latin typeface="Cambria Math" panose="02040503050406030204" pitchFamily="18" charset="0"/>
                                  <a:ea typeface="+mj-ea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𝑂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𝑂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𝐵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是否是正交阵？</a:t>
                </a:r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845" y="1352587"/>
                <a:ext cx="6035523" cy="657296"/>
              </a:xfrm>
              <a:prstGeom prst="rect">
                <a:avLst/>
              </a:prstGeom>
              <a:blipFill rotWithShape="0">
                <a:blip r:embed="rId5"/>
                <a:stretch>
                  <a:fillRect l="-101" b="-6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971953" y="3251618"/>
                <a:ext cx="7028617" cy="712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953" y="3251618"/>
                <a:ext cx="7028617" cy="712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4406900" y="4653136"/>
                <a:ext cx="214725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因此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是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正交阵</a:t>
                </a:r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900" y="4653136"/>
                <a:ext cx="2147258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6250" t="-24590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5262563"/>
            <a:ext cx="1925638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905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7.1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特征值与特征向量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755576" y="801200"/>
            <a:ext cx="7480227" cy="1656139"/>
            <a:chOff x="2936848" y="5097521"/>
            <a:chExt cx="5517119" cy="1198600"/>
          </a:xfrm>
        </p:grpSpPr>
        <p:sp>
          <p:nvSpPr>
            <p:cNvPr id="25" name="圆角矩形 24"/>
            <p:cNvSpPr/>
            <p:nvPr/>
          </p:nvSpPr>
          <p:spPr>
            <a:xfrm>
              <a:off x="2936848" y="5097521"/>
              <a:ext cx="5517119" cy="119860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83000"/>
                    <a:satMod val="100000"/>
                    <a:lumMod val="100000"/>
                  </a:schemeClr>
                </a:gs>
                <a:gs pos="100000">
                  <a:schemeClr val="accent1">
                    <a:tint val="61000"/>
                    <a:satMod val="150000"/>
                    <a:lumMod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062169" y="5219768"/>
              <a:ext cx="489420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rPr>
                <a:t>注意： </a:t>
              </a:r>
              <a:r>
                <a: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rPr>
                <a:t>三</a:t>
              </a:r>
              <a:r>
                <a:rPr lang="zh-CN" altLang="en-US" sz="2800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角阵的特征值即为其对角元！</a:t>
              </a:r>
              <a:endPara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2078283" y="1709620"/>
                <a:ext cx="595359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单位阵的特征值为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1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r>
                  <a:rPr lang="en-US" altLang="zh-CN" sz="2800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 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阶则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重）</a:t>
                </a:r>
                <a:endParaRPr lang="zh-CN" altLang="en-US" sz="2800" dirty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283" y="1709620"/>
                <a:ext cx="5953598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2149" t="-15116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298832" y="2855352"/>
                <a:ext cx="387477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单位阵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800" i="0" dirty="0" smtClean="0">
                    <a:latin typeface="+mn-ea"/>
                    <a:ea typeface="+mn-ea"/>
                  </a:rPr>
                  <a:t>特征向量是？</a:t>
                </a:r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832" y="2855352"/>
                <a:ext cx="3874779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2013655" y="4164625"/>
                <a:ext cx="136684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655" y="4164625"/>
                <a:ext cx="1366849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3122070" y="3576365"/>
                <a:ext cx="4793492" cy="16797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𝜆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𝜆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0</m:t>
                                      </m:r>
                                    </m:e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     0 </m:t>
                                      </m:r>
                                    </m:e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𝜆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070" y="3576365"/>
                <a:ext cx="4793492" cy="167975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7679806" y="4153499"/>
                <a:ext cx="9023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𝑂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806" y="4153499"/>
                <a:ext cx="902362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1946904" y="5482471"/>
                <a:ext cx="143064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𝑶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𝟎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904" y="5482471"/>
                <a:ext cx="1430648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6407074" y="3024770"/>
                <a:ext cx="2715295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𝝀</m:t>
                      </m:r>
                      <m:r>
                        <a:rPr lang="en-US" altLang="zh-CN" sz="2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𝟏</m:t>
                      </m:r>
                      <m:r>
                        <a:rPr lang="en-US" altLang="zh-CN" sz="2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en-US" altLang="zh-CN" sz="2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𝒏</m:t>
                      </m:r>
                      <m:r>
                        <a:rPr lang="zh-CN" altLang="en-US" sz="2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重</m:t>
                      </m:r>
                      <m:r>
                        <a:rPr lang="en-US" altLang="zh-CN" sz="2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074" y="3024770"/>
                <a:ext cx="2715295" cy="430887"/>
              </a:xfrm>
              <a:prstGeom prst="rect">
                <a:avLst/>
              </a:prstGeom>
              <a:blipFill>
                <a:blip r:embed="rId9"/>
                <a:stretch>
                  <a:fillRect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图片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306" y="3976014"/>
            <a:ext cx="2305589" cy="28819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3377552" y="5495896"/>
                <a:ext cx="28137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其</m:t>
                      </m:r>
                      <m:r>
                        <a:rPr lang="zh-CN" altLang="en-US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解集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合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𝑆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1" i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𝐑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552" y="5495896"/>
                <a:ext cx="2813784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1947582" y="6093338"/>
                <a:ext cx="733617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0≠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∀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𝑝</m:t>
                    </m:r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∈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𝐑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𝒏</m:t>
                        </m:r>
                      </m:sup>
                    </m:sSup>
                    <m:r>
                      <a:rPr lang="zh-CN" alt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是单位阵</m:t>
                    </m:r>
                    <m:sSub>
                      <m:sSubPr>
                        <m:ctrlP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</m:sub>
                    </m:sSub>
                    <m:r>
                      <a:rPr lang="zh-CN" alt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对应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𝜆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=1</m:t>
                    </m:r>
                    <m:r>
                      <a:rPr lang="zh-CN" alt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特征向量</a:t>
                </a:r>
                <a:endParaRPr lang="zh-CN" altLang="en-US" sz="2800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582" y="6093338"/>
                <a:ext cx="7336175" cy="523220"/>
              </a:xfrm>
              <a:prstGeom prst="rect">
                <a:avLst/>
              </a:prstGeom>
              <a:blipFill rotWithShape="0">
                <a:blip r:embed="rId12"/>
                <a:stretch>
                  <a:fillRect t="-12941" r="-58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图片 3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88" y="2511474"/>
            <a:ext cx="1210975" cy="1210975"/>
          </a:xfrm>
          <a:prstGeom prst="rect">
            <a:avLst/>
          </a:prstGeom>
        </p:spPr>
      </p:pic>
      <p:cxnSp>
        <p:nvCxnSpPr>
          <p:cNvPr id="3" name="肘形连接符 2"/>
          <p:cNvCxnSpPr>
            <a:stCxn id="29" idx="2"/>
          </p:cNvCxnSpPr>
          <p:nvPr/>
        </p:nvCxnSpPr>
        <p:spPr>
          <a:xfrm rot="5400000">
            <a:off x="2059843" y="4872680"/>
            <a:ext cx="822072" cy="45240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01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29" grpId="0"/>
      <p:bldP spid="29" grpId="1"/>
      <p:bldP spid="30" grpId="0"/>
      <p:bldP spid="31" grpId="0"/>
      <p:bldP spid="32" grpId="0"/>
      <p:bldP spid="38" grpId="0"/>
      <p:bldP spid="23" grpId="0"/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471" y="0"/>
            <a:ext cx="2055997" cy="184422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595378"/>
            <a:ext cx="7289800" cy="1498600"/>
          </a:xfrm>
        </p:spPr>
        <p:txBody>
          <a:bodyPr/>
          <a:lstStyle/>
          <a:p>
            <a:r>
              <a:rPr lang="zh-CN" altLang="en-US" b="1" dirty="0" smtClean="0"/>
              <a:t>总结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87623" y="1838964"/>
            <a:ext cx="5265080" cy="5022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 smtClean="0"/>
              <a:t>如何求方阵的特征值与特征向量？</a:t>
            </a:r>
            <a:endParaRPr lang="en-US" altLang="zh-CN" sz="2800" dirty="0" smtClean="0"/>
          </a:p>
          <a:p>
            <a:pPr marL="0" indent="0">
              <a:buNone/>
            </a:pP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967961" y="2720192"/>
                <a:ext cx="330808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b="0" dirty="0" smtClean="0">
                    <a:ea typeface="华文楷体" panose="02010600040101010101" pitchFamily="2" charset="-122"/>
                  </a:rPr>
                  <a:t>|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𝜆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𝐸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|</m:t>
                    </m:r>
                  </m:oMath>
                </a14:m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=0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求特征值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961" y="2720192"/>
                <a:ext cx="3308085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3867" t="-15116" r="-2026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1519689" y="2568433"/>
            <a:ext cx="2690160" cy="6730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1. 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构造特征方程</a:t>
            </a:r>
            <a:endParaRPr lang="zh-CN" altLang="en-US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519689" y="3356959"/>
                <a:ext cx="7368812" cy="738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2. 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代入特征值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𝐸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=0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求特征向量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(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非零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)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689" y="3356959"/>
                <a:ext cx="7368812" cy="738664"/>
              </a:xfrm>
              <a:prstGeom prst="rect">
                <a:avLst/>
              </a:prstGeom>
              <a:blipFill rotWithShape="0">
                <a:blip r:embed="rId5"/>
                <a:stretch>
                  <a:fillRect l="-1654" r="-331" b="-14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1979712" y="4768771"/>
            <a:ext cx="6336704" cy="1179665"/>
            <a:chOff x="1659924" y="5461950"/>
            <a:chExt cx="6336704" cy="1179665"/>
          </a:xfrm>
        </p:grpSpPr>
        <p:sp>
          <p:nvSpPr>
            <p:cNvPr id="12" name="圆角矩形 11"/>
            <p:cNvSpPr/>
            <p:nvPr/>
          </p:nvSpPr>
          <p:spPr>
            <a:xfrm>
              <a:off x="1659924" y="5461950"/>
              <a:ext cx="6336704" cy="1179665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内容占位符 2"/>
            <p:cNvSpPr txBox="1">
              <a:spLocks/>
            </p:cNvSpPr>
            <p:nvPr/>
          </p:nvSpPr>
          <p:spPr bwMode="auto">
            <a:xfrm>
              <a:off x="1798030" y="5550798"/>
              <a:ext cx="6060492" cy="9527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45720" rIns="45720" bIns="45720" numCol="1" anchor="t" anchorCtr="0" compatLnSpc="1">
              <a:prstTxWarp prst="textNoShape">
                <a:avLst/>
              </a:prstTxWarp>
            </a:bodyPr>
            <a:lstStyle>
              <a:lvl1pPr marL="90488" indent="-90488" algn="l" rtl="0" fontAlgn="base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Tw Cen MT" panose="020B0602020104020603" pitchFamily="34" charset="0"/>
                <a:buChar char=" 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5113" indent="-136525" algn="l" rtl="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anose="05040102010807070707" pitchFamily="18" charset="2"/>
                <a:buChar char="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47675" indent="-136525" algn="l" rtl="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anose="05040102010807070707" pitchFamily="18" charset="2"/>
                <a:buChar char="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93725" indent="-136525" algn="l" rtl="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anose="05040102010807070707" pitchFamily="18" charset="2"/>
                <a:buChar char="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6288" indent="-136525" algn="l" rtl="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anose="05040102010807070707" pitchFamily="18" charset="2"/>
                <a:buChar char="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1440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60704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16152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624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1" hangingPunct="1">
                <a:buFont typeface="Tw Cen MT" panose="020B0602020104020603" pitchFamily="34" charset="0"/>
                <a:buNone/>
              </a:pPr>
              <a:r>
                <a:rPr lang="zh-CN" altLang="en-US" sz="2800" dirty="0" smtClean="0">
                  <a:solidFill>
                    <a:srgbClr val="FF0000"/>
                  </a:solidFill>
                </a:rPr>
                <a:t>注意：</a:t>
              </a:r>
              <a:r>
                <a:rPr lang="zh-CN" altLang="en-US" sz="2800" dirty="0" smtClean="0"/>
                <a:t>一般只写出</a:t>
              </a:r>
              <a:r>
                <a:rPr lang="zh-CN" altLang="en-US" sz="2800" dirty="0" smtClean="0">
                  <a:solidFill>
                    <a:srgbClr val="FF0000"/>
                  </a:solidFill>
                </a:rPr>
                <a:t>线性无关</a:t>
              </a:r>
              <a:r>
                <a:rPr lang="zh-CN" altLang="en-US" sz="2800" dirty="0" smtClean="0"/>
                <a:t>的特征向量</a:t>
              </a:r>
              <a:r>
                <a:rPr lang="en-US" altLang="zh-CN" sz="2800" dirty="0" smtClean="0"/>
                <a:t>——</a:t>
              </a:r>
              <a:r>
                <a:rPr lang="zh-CN" altLang="en-US" sz="2800" dirty="0" smtClean="0"/>
                <a:t>基础解系或通解（去掉零向量）</a:t>
              </a:r>
              <a:endParaRPr lang="en-US" altLang="zh-CN" sz="2800" dirty="0" smtClean="0"/>
            </a:p>
            <a:p>
              <a:pPr marL="0" indent="0" eaLnBrk="1" hangingPunct="1">
                <a:buFont typeface="Tw Cen MT" panose="020B0602020104020603" pitchFamily="34" charset="0"/>
                <a:buNone/>
              </a:pPr>
              <a:endParaRPr lang="zh-CN" altLang="en-US" sz="2800" dirty="0"/>
            </a:p>
          </p:txBody>
        </p:sp>
      </p:grpSp>
      <p:pic>
        <p:nvPicPr>
          <p:cNvPr id="13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06" y="4680037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直接连接符 13"/>
          <p:cNvCxnSpPr/>
          <p:nvPr/>
        </p:nvCxnSpPr>
        <p:spPr>
          <a:xfrm flipV="1">
            <a:off x="10468" y="4365104"/>
            <a:ext cx="9144000" cy="43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733507" y="6081332"/>
            <a:ext cx="459613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练习：</a:t>
            </a:r>
            <a:r>
              <a:rPr lang="en-US" altLang="zh-CN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127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页  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习题</a:t>
            </a:r>
            <a:r>
              <a:rPr lang="en-US" altLang="zh-CN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7-1    </a:t>
            </a:r>
            <a:r>
              <a:rPr lang="en-US" altLang="zh-CN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1(5)</a:t>
            </a:r>
            <a:endParaRPr lang="zh-CN" altLang="en-US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168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65814" y="2125813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1.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7823542" y="1724134"/>
            <a:ext cx="108508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17059" y="1340768"/>
            <a:ext cx="17107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思考题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7-1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1635590" y="2125813"/>
                <a:ext cx="8079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dirty="0">
                          <a:latin typeface="Cambria Math" panose="02040503050406030204" pitchFamily="18" charset="0"/>
                          <a:ea typeface="+mn-ea"/>
                        </a:rPr>
                        <m:t>方阵</m:t>
                      </m:r>
                    </m:oMath>
                  </m:oMathPara>
                </a14:m>
                <a:endParaRPr lang="en-US" altLang="zh-CN" sz="2800" dirty="0" smtClean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590" y="2125813"/>
                <a:ext cx="807913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374855" y="2850023"/>
                <a:ext cx="586972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dirty="0" smtClean="0">
                          <a:latin typeface="Cambria Math" panose="02040503050406030204" pitchFamily="18" charset="0"/>
                          <a:ea typeface="+mj-ea"/>
                        </a:rPr>
                        <m:t>若有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+mj-ea"/>
                        </a:rPr>
                        <m:t>𝐴𝑝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+mj-ea"/>
                        </a:rPr>
                        <m:t>𝑝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+mj-ea"/>
                        </a:rPr>
                        <m:t>𝑝</m:t>
                      </m:r>
                      <m:r>
                        <a:rPr lang="zh-CN" altLang="en-US" sz="2800" i="1" dirty="0">
                          <a:latin typeface="Cambria Math" panose="02040503050406030204" pitchFamily="18" charset="0"/>
                          <a:ea typeface="+mj-ea"/>
                        </a:rPr>
                        <m:t>（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+mj-ea"/>
                        </a:rPr>
                        <m:t>𝑝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+mj-ea"/>
                        </a:rPr>
                        <m:t>≠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  <m:r>
                        <a:rPr lang="zh-CN" altLang="en-US" sz="2800" i="1" dirty="0">
                          <a:latin typeface="Cambria Math" panose="02040503050406030204" pitchFamily="18" charset="0"/>
                          <a:ea typeface="+mj-ea"/>
                        </a:rPr>
                        <m:t>）</m:t>
                      </m:r>
                    </m:oMath>
                  </m:oMathPara>
                </a14:m>
                <a:endParaRPr lang="zh-CN" altLang="en-US" sz="2800" i="1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855" y="2850023"/>
                <a:ext cx="5869720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组合 19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41" name="TextBox 20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latin typeface="Cambria" panose="02040503050406030204" pitchFamily="18" charset="0"/>
                </a:rPr>
                <a:t>7.1 </a:t>
              </a:r>
              <a:r>
                <a:rPr lang="zh-CN" altLang="en-US" sz="1800" dirty="0" smtClean="0">
                  <a:latin typeface="Cambria" panose="02040503050406030204" pitchFamily="18" charset="0"/>
                </a:rPr>
                <a:t>方阵的特征值与特征向量</a:t>
              </a:r>
              <a:endParaRPr lang="zh-CN" alt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2411760" y="2132577"/>
                <a:ext cx="582556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+mj-ea"/>
                        </a:rPr>
                        <m:t>𝐴</m:t>
                      </m:r>
                      <m:r>
                        <a:rPr lang="zh-CN" altLang="en-US" sz="2800" i="1" dirty="0">
                          <a:latin typeface="Cambria Math" panose="02040503050406030204" pitchFamily="18" charset="0"/>
                          <a:ea typeface="+mj-ea"/>
                        </a:rPr>
                        <m:t>不同</m:t>
                      </m:r>
                      <m:r>
                        <a:rPr lang="zh-CN" altLang="en-US" sz="2800" i="1" dirty="0" smtClean="0">
                          <a:latin typeface="Cambria Math" panose="02040503050406030204" pitchFamily="18" charset="0"/>
                          <a:ea typeface="+mj-ea"/>
                        </a:rPr>
                        <m:t>的</m:t>
                      </m:r>
                      <m:r>
                        <a:rPr lang="zh-CN" altLang="en-US" sz="2800" i="1" dirty="0">
                          <a:latin typeface="Cambria Math" panose="02040503050406030204" pitchFamily="18" charset="0"/>
                          <a:ea typeface="+mj-ea"/>
                        </a:rPr>
                        <m:t>特征</m:t>
                      </m:r>
                      <m:r>
                        <a:rPr lang="zh-CN" altLang="en-US" sz="2800" i="1" dirty="0" smtClean="0">
                          <a:latin typeface="Cambria Math" panose="02040503050406030204" pitchFamily="18" charset="0"/>
                          <a:ea typeface="+mj-ea"/>
                        </a:rPr>
                        <m:t>值</m:t>
                      </m:r>
                      <m:r>
                        <a:rPr lang="zh-CN" altLang="en-US" sz="2800" i="1" dirty="0">
                          <a:latin typeface="Cambria Math" panose="02040503050406030204" pitchFamily="18" charset="0"/>
                          <a:ea typeface="+mj-ea"/>
                        </a:rPr>
                        <m:t>能</m:t>
                      </m:r>
                      <m:r>
                        <a:rPr lang="zh-CN" altLang="en-US" sz="2800" i="1" dirty="0" smtClean="0">
                          <a:latin typeface="Cambria Math" panose="02040503050406030204" pitchFamily="18" charset="0"/>
                          <a:ea typeface="+mj-ea"/>
                        </a:rPr>
                        <m:t>否</m:t>
                      </m:r>
                      <m:r>
                        <a:rPr lang="zh-CN" altLang="en-US" sz="2800" i="1" dirty="0">
                          <a:latin typeface="Cambria Math" panose="02040503050406030204" pitchFamily="18" charset="0"/>
                          <a:ea typeface="+mj-ea"/>
                        </a:rPr>
                        <m:t>对应</m:t>
                      </m:r>
                      <m:r>
                        <a:rPr lang="zh-CN" altLang="en-US" sz="2800" i="1" dirty="0" smtClean="0">
                          <a:latin typeface="Cambria Math" panose="02040503050406030204" pitchFamily="18" charset="0"/>
                          <a:ea typeface="+mj-ea"/>
                        </a:rPr>
                        <m:t>同一</m:t>
                      </m:r>
                      <m:r>
                        <a:rPr lang="zh-CN" altLang="en-US" sz="2800" i="1" dirty="0">
                          <a:latin typeface="Cambria Math" panose="02040503050406030204" pitchFamily="18" charset="0"/>
                          <a:ea typeface="+mj-ea"/>
                        </a:rPr>
                        <m:t>特征</m:t>
                      </m:r>
                      <m:r>
                        <a:rPr lang="zh-CN" altLang="en-US" sz="2800" i="1" dirty="0" smtClean="0">
                          <a:latin typeface="Cambria Math" panose="02040503050406030204" pitchFamily="18" charset="0"/>
                          <a:ea typeface="+mj-ea"/>
                        </a:rPr>
                        <m:t>向量</m:t>
                      </m:r>
                    </m:oMath>
                  </m:oMathPara>
                </a14:m>
                <a:endParaRPr lang="zh-CN" altLang="en-US" sz="28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2132577"/>
                <a:ext cx="5825562" cy="430887"/>
              </a:xfrm>
              <a:prstGeom prst="rect">
                <a:avLst/>
              </a:prstGeom>
              <a:blipFill rotWithShape="0">
                <a:blip r:embed="rId4"/>
                <a:stretch>
                  <a:fillRect l="-105" r="-1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2081266" y="3455736"/>
                <a:ext cx="272915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j-ea"/>
                        </a:rPr>
                        <m:t>⇒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j-ea"/>
                        </a:rPr>
                        <m:t>𝑝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</m:oMath>
                  </m:oMathPara>
                </a14:m>
                <a:endParaRPr lang="zh-CN" altLang="en-US" sz="2800" b="1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266" y="3455736"/>
                <a:ext cx="2729154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4391502" y="3940002"/>
                <a:ext cx="13304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𝒑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≠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502" y="3940002"/>
                <a:ext cx="1330452" cy="276999"/>
              </a:xfrm>
              <a:prstGeom prst="rect">
                <a:avLst/>
              </a:prstGeom>
              <a:blipFill rotWithShape="0">
                <a:blip r:embed="rId6"/>
                <a:stretch>
                  <a:fillRect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4729109" y="3452721"/>
                <a:ext cx="187135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j-ea"/>
                        </a:rPr>
                        <m:t>⇒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109" y="3452721"/>
                <a:ext cx="1871351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680819"/>
            <a:ext cx="2627784" cy="2177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939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14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403648" y="2636912"/>
            <a:ext cx="8229600" cy="114300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 kern="1200" cap="all" spc="100">
                <a:solidFill>
                  <a:srgbClr val="0D0D0D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特征值与特征向量性质</a:t>
            </a:r>
            <a:endParaRPr lang="zh-CN" altLang="en-US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83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9"/>
          <p:cNvGrpSpPr>
            <a:grpSpLocks/>
          </p:cNvGrpSpPr>
          <p:nvPr/>
        </p:nvGrpSpPr>
        <p:grpSpPr bwMode="auto">
          <a:xfrm>
            <a:off x="605041" y="750259"/>
            <a:ext cx="7603717" cy="2210461"/>
            <a:chOff x="928662" y="1397884"/>
            <a:chExt cx="7286676" cy="2137403"/>
          </a:xfrm>
        </p:grpSpPr>
        <p:sp>
          <p:nvSpPr>
            <p:cNvPr id="9" name="圆角矩形 8"/>
            <p:cNvSpPr/>
            <p:nvPr/>
          </p:nvSpPr>
          <p:spPr>
            <a:xfrm>
              <a:off x="928662" y="1785276"/>
              <a:ext cx="7286676" cy="1750011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流程图: 终止 7"/>
            <p:cNvSpPr/>
            <p:nvPr/>
          </p:nvSpPr>
          <p:spPr>
            <a:xfrm>
              <a:off x="1275631" y="1397884"/>
              <a:ext cx="1928825" cy="538416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FF0000"/>
                  </a:solidFill>
                </a:rPr>
                <a:t>性质</a:t>
              </a:r>
              <a:r>
                <a:rPr lang="zh-CN" altLang="en-US" sz="280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7-1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401" name="TextBox 10"/>
              <p:cNvSpPr txBox="1">
                <a:spLocks noChangeArrowheads="1"/>
              </p:cNvSpPr>
              <p:nvPr/>
            </p:nvSpPr>
            <p:spPr bwMode="auto">
              <a:xfrm>
                <a:off x="1073409" y="1584360"/>
                <a:ext cx="6940682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n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阶方阵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在复数域上有</a:t>
                </a:r>
                <a:r>
                  <a:rPr lang="en-US" altLang="zh-CN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n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个特征值（</a:t>
                </a:r>
                <a:r>
                  <a:rPr lang="en-US" altLang="zh-CN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k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重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特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1640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3409" y="1584360"/>
                <a:ext cx="6940682" cy="738664"/>
              </a:xfrm>
              <a:prstGeom prst="rect">
                <a:avLst/>
              </a:prstGeom>
              <a:blipFill rotWithShape="0">
                <a:blip r:embed="rId3"/>
                <a:stretch>
                  <a:fillRect l="-1756" b="-140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1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7.1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特征值与特征向量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51520" y="3312383"/>
                <a:ext cx="23373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0" dirty="0" smtClean="0">
                    <a:ea typeface="华文楷体" panose="02010600040101010101" pitchFamily="2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1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=2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时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12383"/>
                <a:ext cx="2337371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3906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53394" y="3861048"/>
                <a:ext cx="4239622" cy="791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𝐸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𝜆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𝜆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94" y="3861048"/>
                <a:ext cx="4239622" cy="79130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093554" y="4768797"/>
                <a:ext cx="61753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22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554" y="4768797"/>
                <a:ext cx="6175345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圆角矩形 2"/>
          <p:cNvSpPr/>
          <p:nvPr/>
        </p:nvSpPr>
        <p:spPr>
          <a:xfrm>
            <a:off x="3131840" y="4797152"/>
            <a:ext cx="1584176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>
            <a:off x="3923928" y="5157192"/>
            <a:ext cx="0" cy="7823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992467" y="5911908"/>
            <a:ext cx="19159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smtClean="0">
                <a:latin typeface="Cambria Math" panose="02040503050406030204" pitchFamily="18" charset="0"/>
                <a:ea typeface="华文楷体" panose="02010600040101010101" pitchFamily="2" charset="-122"/>
              </a:rPr>
              <a:t>A</a:t>
            </a:r>
            <a:r>
              <a:rPr lang="zh-CN" altLang="en-US" sz="2400" dirty="0" smtClean="0">
                <a:latin typeface="Cambria Math" panose="02040503050406030204" pitchFamily="18" charset="0"/>
                <a:ea typeface="华文楷体" panose="02010600040101010101" pitchFamily="2" charset="-122"/>
              </a:rPr>
              <a:t>对角元之和</a:t>
            </a:r>
            <a:endParaRPr lang="zh-CN" altLang="en-US" sz="2400" dirty="0">
              <a:latin typeface="Cambria Math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148064" y="4808624"/>
            <a:ext cx="2376264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6521556" y="5168664"/>
            <a:ext cx="0" cy="7823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875339" y="5956325"/>
            <a:ext cx="1608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smtClean="0">
                <a:latin typeface="Cambria Math" panose="02040503050406030204" pitchFamily="18" charset="0"/>
                <a:ea typeface="华文楷体" panose="02010600040101010101" pitchFamily="2" charset="-122"/>
              </a:rPr>
              <a:t>A</a:t>
            </a:r>
            <a:r>
              <a:rPr lang="zh-CN" altLang="en-US" sz="2400" dirty="0" smtClean="0">
                <a:latin typeface="Cambria Math" panose="02040503050406030204" pitchFamily="18" charset="0"/>
                <a:ea typeface="华文楷体" panose="02010600040101010101" pitchFamily="2" charset="-122"/>
              </a:rPr>
              <a:t>的行列式</a:t>
            </a:r>
            <a:endParaRPr lang="zh-CN" altLang="en-US" sz="2400" dirty="0">
              <a:latin typeface="Cambria Math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19" name="TextBox 10"/>
          <p:cNvSpPr txBox="1">
            <a:spLocks noChangeArrowheads="1"/>
          </p:cNvSpPr>
          <p:nvPr/>
        </p:nvSpPr>
        <p:spPr bwMode="auto">
          <a:xfrm>
            <a:off x="1177570" y="2130542"/>
            <a:ext cx="645865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征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值算做</a:t>
            </a:r>
            <a:r>
              <a:rPr lang="en-US" altLang="zh-CN" sz="2800" i="1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k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个）</a:t>
            </a:r>
            <a:endParaRPr lang="zh-CN" altLang="en-US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35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1" grpId="0"/>
      <p:bldP spid="13" grpId="0"/>
      <p:bldP spid="14" grpId="0"/>
      <p:bldP spid="15" grpId="0"/>
      <p:bldP spid="3" grpId="0" animBg="1"/>
      <p:bldP spid="24" grpId="0"/>
      <p:bldP spid="26" grpId="0" animBg="1"/>
      <p:bldP spid="28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971600" y="1052736"/>
                <a:ext cx="499995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0" dirty="0" smtClean="0">
                    <a:ea typeface="华文楷体" panose="02010600040101010101" pitchFamily="2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2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&gt;2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时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</m:oMath>
                </a14:m>
                <a:r>
                  <a:rPr lang="zh-CN" altLang="en-US" sz="2400" dirty="0" smtClean="0"/>
                  <a:t> </a:t>
                </a: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可由归纳法证明</a:t>
                </a:r>
                <a:r>
                  <a:rPr lang="zh-CN" altLang="en-US" sz="2400" dirty="0" smtClean="0"/>
                  <a:t>，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052736"/>
                <a:ext cx="4999958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827" t="-12791" r="-609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573778" y="3737474"/>
                <a:ext cx="59965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𝐸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𝑡𝑟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⋯+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778" y="3737474"/>
                <a:ext cx="5996513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397107" y="5389764"/>
                <a:ext cx="6861174" cy="95410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代数学基本定理</a:t>
                </a:r>
                <a:r>
                  <a:rPr lang="zh-CN" altLang="en-US" sz="28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：</a:t>
                </a:r>
                <a:endParaRPr lang="en-US" altLang="zh-CN" sz="2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  <a:p>
                <a:r>
                  <a:rPr lang="en-US" altLang="zh-CN" sz="2800" i="1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 </a:t>
                </a:r>
                <a:r>
                  <a:rPr lang="en-US" altLang="zh-CN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次多项式在复数域内恰好有</a:t>
                </a:r>
                <a:r>
                  <a:rPr lang="en-US" altLang="zh-CN" sz="2800" i="1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n</a:t>
                </a: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个根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107" y="5389764"/>
                <a:ext cx="6861174" cy="954107"/>
              </a:xfrm>
              <a:prstGeom prst="rect">
                <a:avLst/>
              </a:prstGeom>
              <a:blipFill rotWithShape="0">
                <a:blip r:embed="rId5"/>
                <a:stretch>
                  <a:fillRect l="-1502" t="-4294" r="-353" b="-14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414948" y="4529303"/>
                <a:ext cx="685463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𝑡𝑟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</m:d>
                    <m:r>
                      <a:rPr lang="zh-CN" altLang="en-US" sz="28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</m:oMath>
                </a14:m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为方阵</a:t>
                </a:r>
                <a:r>
                  <a:rPr lang="en-US" altLang="zh-CN" sz="2800" i="1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A</a:t>
                </a: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的对角元之和，称为</a:t>
                </a:r>
                <a:r>
                  <a:rPr lang="en-US" altLang="zh-CN" sz="2800" i="1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A</a:t>
                </a: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迹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48" y="4529303"/>
                <a:ext cx="6854633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16279" r="-267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7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7.1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特征值与特征向量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397107" y="1893010"/>
                <a:ext cx="6128665" cy="13608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 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107" y="1893010"/>
                <a:ext cx="6128665" cy="136082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438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9"/>
          <p:cNvGrpSpPr>
            <a:grpSpLocks/>
          </p:cNvGrpSpPr>
          <p:nvPr/>
        </p:nvGrpSpPr>
        <p:grpSpPr bwMode="auto">
          <a:xfrm>
            <a:off x="1047462" y="1556793"/>
            <a:ext cx="7603717" cy="3384376"/>
            <a:chOff x="928662" y="1589241"/>
            <a:chExt cx="7286676" cy="2577195"/>
          </a:xfrm>
        </p:grpSpPr>
        <p:sp>
          <p:nvSpPr>
            <p:cNvPr id="9" name="圆角矩形 8"/>
            <p:cNvSpPr/>
            <p:nvPr/>
          </p:nvSpPr>
          <p:spPr>
            <a:xfrm>
              <a:off x="928662" y="1785276"/>
              <a:ext cx="7286676" cy="238116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流程图: 终止 7"/>
            <p:cNvSpPr/>
            <p:nvPr/>
          </p:nvSpPr>
          <p:spPr>
            <a:xfrm>
              <a:off x="1214414" y="1589241"/>
              <a:ext cx="1928825" cy="482437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FF0000"/>
                  </a:solidFill>
                </a:rPr>
                <a:t>性质</a:t>
              </a:r>
              <a:r>
                <a:rPr lang="zh-CN" altLang="en-US" sz="280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7-2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401" name="TextBox 10"/>
              <p:cNvSpPr txBox="1">
                <a:spLocks noChangeArrowheads="1"/>
              </p:cNvSpPr>
              <p:nvPr/>
            </p:nvSpPr>
            <p:spPr bwMode="auto">
              <a:xfrm>
                <a:off x="1758850" y="2411730"/>
                <a:ext cx="6940682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若</a:t>
                </a:r>
                <a:r>
                  <a:rPr lang="en-US" altLang="zh-CN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n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阶方阵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有</a:t>
                </a:r>
                <a:r>
                  <a:rPr lang="en-US" altLang="zh-CN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n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个特征值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,⋯,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,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则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40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8850" y="2411730"/>
                <a:ext cx="6940682" cy="738664"/>
              </a:xfrm>
              <a:prstGeom prst="rect">
                <a:avLst/>
              </a:prstGeom>
              <a:blipFill rotWithShape="0">
                <a:blip r:embed="rId3"/>
                <a:stretch>
                  <a:fillRect l="-1845" b="-140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5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7.1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特征值与特征向量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1733118" y="3320988"/>
                <a:ext cx="448507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b="0" dirty="0" smtClean="0">
                    <a:ea typeface="华文楷体" panose="02010600040101010101" pitchFamily="2" charset="-122"/>
                  </a:rPr>
                  <a:t>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⋯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800" b="0" i="0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118" y="3320988"/>
                <a:ext cx="4485074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2717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1733118" y="4142168"/>
                <a:ext cx="29519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b="0" dirty="0" smtClean="0">
                    <a:ea typeface="华文楷体" panose="02010600040101010101" pitchFamily="2" charset="-122"/>
                  </a:rPr>
                  <a:t>(2)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⋯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800" b="0" i="0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118" y="4142168"/>
                <a:ext cx="2951962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4124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72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1" grpId="0"/>
      <p:bldP spid="35" grpId="0"/>
      <p:bldP spid="3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6488404" y="3944481"/>
            <a:ext cx="1436896" cy="856168"/>
          </a:xfrm>
          <a:prstGeom prst="round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6679406" y="2575357"/>
            <a:ext cx="2212182" cy="856168"/>
          </a:xfrm>
          <a:prstGeom prst="round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4238029" y="4080945"/>
            <a:ext cx="715130" cy="729775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3995936" y="2452783"/>
            <a:ext cx="1080120" cy="1100558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971600" y="1052736"/>
            <a:ext cx="9444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证明</a:t>
            </a:r>
            <a:r>
              <a:rPr lang="en-US" altLang="zh-CN" sz="2600" dirty="0"/>
              <a:t>:</a:t>
            </a:r>
            <a:endParaRPr lang="zh-CN" altLang="en-US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547664" y="1844824"/>
                <a:ext cx="557011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𝐸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⋯(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1844824"/>
                <a:ext cx="5570115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7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7.1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特征值与特征向量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195736" y="1073061"/>
                <a:ext cx="4747838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600" dirty="0" smtClean="0">
                    <a:solidFill>
                      <a:schemeClr val="dk1"/>
                    </a:solidFill>
                    <a:ea typeface="华文楷体" panose="02010600040101010101" pitchFamily="2" charset="-122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6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600" dirty="0" smtClean="0">
                    <a:solidFill>
                      <a:schemeClr val="dk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特征值</a:t>
                </a:r>
                <a14:m>
                  <m:oMath xmlns:m="http://schemas.openxmlformats.org/officeDocument/2006/math">
                    <m:r>
                      <a:rPr lang="zh-CN" altLang="en-US" sz="26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  <m:sSub>
                      <m:sSubPr>
                        <m:ctrlPr>
                          <a:rPr lang="en-US" altLang="zh-CN" sz="26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6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6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6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6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6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,⋯,</m:t>
                    </m:r>
                    <m:sSub>
                      <m:sSubPr>
                        <m:ctrlPr>
                          <a:rPr lang="en-US" altLang="zh-CN" sz="26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6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600" dirty="0" smtClean="0">
                    <a:solidFill>
                      <a:schemeClr val="dk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可得</a:t>
                </a:r>
                <a:endParaRPr lang="zh-CN" altLang="en-US" sz="2600" dirty="0">
                  <a:solidFill>
                    <a:schemeClr val="dk1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073061"/>
                <a:ext cx="4747838" cy="492443"/>
              </a:xfrm>
              <a:prstGeom prst="rect">
                <a:avLst/>
              </a:prstGeom>
              <a:blipFill rotWithShape="0">
                <a:blip r:embed="rId3"/>
                <a:stretch>
                  <a:fillRect l="-2311" t="-9877" r="-1284" b="-32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582086" y="2452783"/>
                <a:ext cx="7309502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                 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⋯+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⋯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086" y="2452783"/>
                <a:ext cx="7309502" cy="110055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928787" y="4141733"/>
                <a:ext cx="59965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𝐸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𝑡𝑟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A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⋯+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787" y="4141733"/>
                <a:ext cx="5996513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7071045" y="3571990"/>
            <a:ext cx="553998" cy="2718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400" dirty="0" smtClean="0"/>
              <a:t>=</a:t>
            </a:r>
            <a:endParaRPr lang="zh-CN" altLang="en-US" sz="2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4373045" y="3771238"/>
            <a:ext cx="553998" cy="2718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400" dirty="0" smtClean="0"/>
              <a:t>=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1551378" y="5338323"/>
                <a:ext cx="348896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⋯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𝑛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z="2400" b="0" i="0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𝑡𝑟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378" y="5338323"/>
                <a:ext cx="3488968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5400830" y="5338323"/>
                <a:ext cx="217514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⋯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𝑛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z="2400" b="0" i="0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830" y="5338323"/>
                <a:ext cx="2175147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65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25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14" grpId="0" animBg="1"/>
      <p:bldP spid="13" grpId="0" animBg="1"/>
      <p:bldP spid="2" grpId="0"/>
      <p:bldP spid="3" grpId="0"/>
      <p:bldP spid="10" grpId="0"/>
      <p:bldP spid="11" grpId="0"/>
      <p:bldP spid="12" grpId="0"/>
      <p:bldP spid="15" grpId="0"/>
      <p:bldP spid="19" grpId="0"/>
      <p:bldP spid="20" grpId="0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9"/>
          <p:cNvGrpSpPr>
            <a:grpSpLocks/>
          </p:cNvGrpSpPr>
          <p:nvPr/>
        </p:nvGrpSpPr>
        <p:grpSpPr bwMode="auto">
          <a:xfrm>
            <a:off x="893177" y="2301348"/>
            <a:ext cx="7603717" cy="1532003"/>
            <a:chOff x="968390" y="1705898"/>
            <a:chExt cx="7286676" cy="1119001"/>
          </a:xfrm>
        </p:grpSpPr>
        <p:sp>
          <p:nvSpPr>
            <p:cNvPr id="9" name="圆角矩形 8"/>
            <p:cNvSpPr/>
            <p:nvPr/>
          </p:nvSpPr>
          <p:spPr>
            <a:xfrm>
              <a:off x="968390" y="2028801"/>
              <a:ext cx="7286676" cy="796098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流程图: 终止 7"/>
            <p:cNvSpPr/>
            <p:nvPr/>
          </p:nvSpPr>
          <p:spPr>
            <a:xfrm>
              <a:off x="1114761" y="1705898"/>
              <a:ext cx="1928825" cy="482437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rgbClr val="FF0000"/>
                  </a:solidFill>
                </a:rPr>
                <a:t>推论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7-1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401" name="TextBox 10"/>
              <p:cNvSpPr txBox="1">
                <a:spLocks noChangeArrowheads="1"/>
              </p:cNvSpPr>
              <p:nvPr/>
            </p:nvSpPr>
            <p:spPr bwMode="auto">
              <a:xfrm>
                <a:off x="1547838" y="2919057"/>
                <a:ext cx="2046794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方阵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可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逆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40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7838" y="2919057"/>
                <a:ext cx="2046794" cy="738664"/>
              </a:xfrm>
              <a:prstGeom prst="rect">
                <a:avLst/>
              </a:prstGeom>
              <a:blipFill rotWithShape="0">
                <a:blip r:embed="rId3"/>
                <a:stretch>
                  <a:fillRect l="-6250" b="-140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5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7.1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特征值与特征向量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0"/>
              <p:cNvSpPr txBox="1">
                <a:spLocks noChangeArrowheads="1"/>
              </p:cNvSpPr>
              <p:nvPr/>
            </p:nvSpPr>
            <p:spPr bwMode="auto">
              <a:xfrm>
                <a:off x="4695035" y="2919057"/>
                <a:ext cx="3404657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的特征值都不为零。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2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95035" y="2919057"/>
                <a:ext cx="3404657" cy="738664"/>
              </a:xfrm>
              <a:prstGeom prst="rect">
                <a:avLst/>
              </a:prstGeom>
              <a:blipFill rotWithShape="0">
                <a:blip r:embed="rId4"/>
                <a:stretch>
                  <a:fillRect r="-14132" b="-140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左右箭头 2"/>
          <p:cNvSpPr/>
          <p:nvPr/>
        </p:nvSpPr>
        <p:spPr>
          <a:xfrm>
            <a:off x="3389420" y="3192024"/>
            <a:ext cx="1216152" cy="29871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930919" y="4569456"/>
                <a:ext cx="317676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b="0" dirty="0" smtClean="0"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⋯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800" b="0" i="0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919" y="4569456"/>
                <a:ext cx="3176767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982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1" grpId="0"/>
      <p:bldP spid="12" grpId="0"/>
      <p:bldP spid="3" grpId="0" animBg="1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5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7.1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特征值与特征向量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348" y="5262563"/>
            <a:ext cx="1925638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上凸带形 15"/>
          <p:cNvSpPr/>
          <p:nvPr/>
        </p:nvSpPr>
        <p:spPr bwMode="auto">
          <a:xfrm>
            <a:off x="683568" y="688976"/>
            <a:ext cx="2663721" cy="647795"/>
          </a:xfrm>
          <a:prstGeom prst="ribbon2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00"/>
                </a:solidFill>
              </a:rPr>
              <a:t>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0"/>
              <p:cNvSpPr txBox="1">
                <a:spLocks noChangeArrowheads="1"/>
              </p:cNvSpPr>
              <p:nvPr/>
            </p:nvSpPr>
            <p:spPr bwMode="auto">
              <a:xfrm>
                <a:off x="1205860" y="1463840"/>
                <a:ext cx="7486776" cy="1231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设</a:t>
                </a:r>
                <a:r>
                  <a:rPr lang="en-US" altLang="zh-CN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3</a:t>
                </a:r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阶方阵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有</a:t>
                </a:r>
                <a:r>
                  <a:rPr lang="zh-CN" altLang="en-US" sz="26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一</a:t>
                </a:r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个二重特征值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−2, </m:t>
                    </m:r>
                  </m:oMath>
                </a14:m>
                <a:endParaRPr lang="en-US" altLang="zh-CN" sz="2600" b="0" i="1" dirty="0" smtClean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𝑟</m:t>
                    </m:r>
                    <m:d>
                      <m:d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+</m:t>
                        </m:r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𝐸</m:t>
                        </m:r>
                      </m:e>
                    </m:d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=2, </m:t>
                    </m:r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𝑡𝑟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|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|</m:t>
                    </m:r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等于什么？</a:t>
                </a:r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05860" y="1463840"/>
                <a:ext cx="7486776" cy="1231747"/>
              </a:xfrm>
              <a:prstGeom prst="rect">
                <a:avLst/>
              </a:prstGeom>
              <a:blipFill rotWithShape="0">
                <a:blip r:embed="rId4"/>
                <a:stretch>
                  <a:fillRect l="-1466" b="-1237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944986" y="2851312"/>
                <a:ext cx="2171364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𝑟</m:t>
                      </m:r>
                      <m:d>
                        <m:d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</m:t>
                          </m:r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𝐸</m:t>
                          </m:r>
                        </m:e>
                      </m:d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=2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986" y="2851312"/>
                <a:ext cx="2171364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/>
          <p:cNvCxnSpPr/>
          <p:nvPr/>
        </p:nvCxnSpPr>
        <p:spPr>
          <a:xfrm>
            <a:off x="4133552" y="3097533"/>
            <a:ext cx="1081520" cy="132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215072" y="2840040"/>
                <a:ext cx="194021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|=0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072" y="2840040"/>
                <a:ext cx="1940211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/>
          <p:cNvCxnSpPr/>
          <p:nvPr/>
        </p:nvCxnSpPr>
        <p:spPr>
          <a:xfrm>
            <a:off x="2355384" y="3722695"/>
            <a:ext cx="7714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3189447" y="3481889"/>
                <a:ext cx="2659126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(−1)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|=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447" y="3481889"/>
                <a:ext cx="2659126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2250788" y="4096833"/>
                <a:ext cx="407092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=−2</m:t>
                    </m:r>
                  </m:oMath>
                </a14:m>
                <a:r>
                  <a:rPr lang="en-US" altLang="zh-CN" sz="2600" dirty="0" smtClean="0"/>
                  <a:t>,</a:t>
                </a:r>
                <a:r>
                  <a:rPr lang="en-US" altLang="zh-CN" sz="2600" dirty="0"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=−2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3</m:t>
                        </m:r>
                      </m:sub>
                    </m:sSub>
                    <m:r>
                      <a:rPr lang="en-US" altLang="zh-CN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=−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1</m:t>
                    </m:r>
                  </m:oMath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788" y="4096833"/>
                <a:ext cx="4070923" cy="492443"/>
              </a:xfrm>
              <a:prstGeom prst="rect">
                <a:avLst/>
              </a:prstGeom>
              <a:blipFill rotWithShape="0">
                <a:blip r:embed="rId8"/>
                <a:stretch>
                  <a:fillRect t="-11111" b="-30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3056518" y="5243761"/>
                <a:ext cx="41830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ea typeface="华文楷体" panose="02010600040101010101" pitchFamily="2" charset="-122"/>
                  </a:rPr>
                  <a:t>=</a:t>
                </a:r>
                <a:r>
                  <a:rPr lang="en-US" altLang="zh-CN" sz="2800" dirty="0"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3</m:t>
                        </m:r>
                      </m:sub>
                    </m:sSub>
                    <m:r>
                      <a:rPr lang="en-US" altLang="zh-CN" sz="2800" b="0" i="0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=−5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518" y="5243761"/>
                <a:ext cx="4183068" cy="523220"/>
              </a:xfrm>
              <a:prstGeom prst="rect">
                <a:avLst/>
              </a:prstGeom>
              <a:blipFill rotWithShape="0">
                <a:blip r:embed="rId9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3034947" y="5868021"/>
                <a:ext cx="32938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zh-CN" altLang="en-US" sz="2800" dirty="0"/>
                            <m:t> 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=−4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947" y="5868021"/>
                <a:ext cx="3293850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10"/>
          <p:cNvSpPr txBox="1">
            <a:spLocks noChangeArrowheads="1"/>
          </p:cNvSpPr>
          <p:nvPr/>
        </p:nvSpPr>
        <p:spPr bwMode="auto">
          <a:xfrm>
            <a:off x="1487997" y="4589276"/>
            <a:ext cx="1834926" cy="63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6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由</a:t>
            </a:r>
            <a:r>
              <a:rPr lang="zh-CN" altLang="en-US" sz="26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性质</a:t>
            </a:r>
            <a:r>
              <a:rPr lang="en-US" altLang="zh-CN" sz="26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7-2</a:t>
            </a:r>
            <a:endParaRPr lang="zh-CN" altLang="en-US" sz="26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764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/>
      <p:bldP spid="10" grpId="0"/>
      <p:bldP spid="24" grpId="0"/>
      <p:bldP spid="14" grpId="0"/>
      <p:bldP spid="28" grpId="0"/>
      <p:bldP spid="31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1999" y="150111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823542" y="1724134"/>
            <a:ext cx="108508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53244" y="716069"/>
            <a:ext cx="13516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习题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6-2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1071775" y="1501114"/>
                <a:ext cx="3847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n-ea"/>
                        </a:rPr>
                        <m:t>设</m:t>
                      </m:r>
                    </m:oMath>
                  </m:oMathPara>
                </a14:m>
                <a:endParaRPr lang="en-US" altLang="zh-CN" sz="2400" dirty="0" smtClean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775" y="1501114"/>
                <a:ext cx="384721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0635" r="-22222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790513" y="2263983"/>
                <a:ext cx="234708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  <m:t>∗</m:t>
                          </m:r>
                        </m:sup>
                      </m:sSup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j-ea"/>
                        </a:rPr>
                        <m:t>为正交阵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13" y="2263983"/>
                <a:ext cx="2347086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组合 19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41" name="TextBox 20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latin typeface="Cambria" panose="02040503050406030204" pitchFamily="18" charset="0"/>
                </a:rPr>
                <a:t>6.2</a:t>
              </a:r>
              <a:r>
                <a:rPr lang="zh-CN" altLang="en-US" sz="1800" dirty="0" smtClean="0">
                  <a:latin typeface="Cambria" panose="02040503050406030204" pitchFamily="18" charset="0"/>
                </a:rPr>
                <a:t>    向量的正交性</a:t>
              </a:r>
              <a:endParaRPr lang="zh-CN" alt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1331640" y="1501114"/>
                <a:ext cx="401929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j-ea"/>
                        </a:rPr>
                        <m:t>𝐴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j-ea"/>
                        </a:rPr>
                        <m:t>为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j-ea"/>
                        </a:rPr>
                        <m:t>𝑛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𝑛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&gt;1)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j-ea"/>
                        </a:rPr>
                        <m:t>阶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j-ea"/>
                        </a:rPr>
                        <m:t>正交阵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j-ea"/>
                        </a:rPr>
                        <m:t>，证明</m:t>
                      </m:r>
                    </m:oMath>
                  </m:oMathPara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501114"/>
                <a:ext cx="4019299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3279" r="-606" b="-32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1071775" y="2997796"/>
                <a:ext cx="331429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𝐴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775" y="2997796"/>
                <a:ext cx="331429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3664249" y="2508308"/>
                <a:ext cx="2880284" cy="3436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</m:sup>
                          </m:sSup>
                        </m:e>
                        <m:sup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𝑻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𝑻</m:t>
                              </m:r>
                            </m:sup>
                          </m:sSup>
                        </m:e>
                        <m:sup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𝑻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𝑨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𝑨</m:t>
                      </m:r>
                      <m:r>
                        <a:rPr lang="zh-CN" alt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正交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249" y="2508308"/>
                <a:ext cx="2880284" cy="343684"/>
              </a:xfrm>
              <a:prstGeom prst="rect">
                <a:avLst/>
              </a:prstGeom>
              <a:blipFill rotWithShape="0">
                <a:blip r:embed="rId6"/>
                <a:stretch>
                  <a:fillRect t="-3509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4406900" y="2997796"/>
                <a:ext cx="136364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j-ea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𝐴𝐴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900" y="2997796"/>
                <a:ext cx="1363649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5652120" y="2999714"/>
                <a:ext cx="136364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j-ea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𝐸</m:t>
                      </m:r>
                    </m:oMath>
                  </m:oMathPara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2999714"/>
                <a:ext cx="1363649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6372200" y="3528408"/>
                <a:ext cx="2127026" cy="2832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𝑨</m:t>
                              </m:r>
                            </m:e>
                          </m:d>
                        </m:e>
                        <m:sup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𝑨</m:t>
                      </m:r>
                      <m:r>
                        <a:rPr lang="zh-CN" alt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正交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528408"/>
                <a:ext cx="2127026" cy="283219"/>
              </a:xfrm>
              <a:prstGeom prst="rect">
                <a:avLst/>
              </a:prstGeom>
              <a:blipFill rotWithShape="0">
                <a:blip r:embed="rId9"/>
                <a:stretch>
                  <a:fillRect t="-4348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6804248" y="2997796"/>
                <a:ext cx="97529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𝐸</m:t>
                      </m:r>
                    </m:oMath>
                  </m:oMathPara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2997796"/>
                <a:ext cx="975292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790512" y="4524084"/>
                <a:ext cx="338837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j-ea"/>
                        </a:rPr>
                        <m:t>则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=1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12" y="4524084"/>
                <a:ext cx="3388372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27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3886572" y="5502050"/>
                <a:ext cx="255769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572" y="5502050"/>
                <a:ext cx="2557690" cy="369332"/>
              </a:xfrm>
              <a:prstGeom prst="rect">
                <a:avLst/>
              </a:prstGeom>
              <a:blipFill rotWithShape="0">
                <a:blip r:embed="rId12"/>
                <a:stretch>
                  <a:fillRect t="-1667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4211978" y="5163672"/>
                <a:ext cx="2880284" cy="2832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𝑨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𝑨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𝑻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𝑨</m:t>
                      </m:r>
                      <m:r>
                        <a:rPr lang="zh-CN" alt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正交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78" y="5163672"/>
                <a:ext cx="2880284" cy="283219"/>
              </a:xfrm>
              <a:prstGeom prst="rect">
                <a:avLst/>
              </a:prstGeom>
              <a:blipFill rotWithShape="0">
                <a:blip r:embed="rId13"/>
                <a:stretch>
                  <a:fillRect t="-4255" b="-31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2555794" y="5506375"/>
                <a:ext cx="197880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</m:oMath>
                  </m:oMathPara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94" y="5506375"/>
                <a:ext cx="1978808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5652120" y="5502050"/>
                <a:ext cx="249410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=1</m:t>
                      </m:r>
                    </m:oMath>
                  </m:oMathPara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5502050"/>
                <a:ext cx="2494101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连接符 2"/>
          <p:cNvCxnSpPr/>
          <p:nvPr/>
        </p:nvCxnSpPr>
        <p:spPr>
          <a:xfrm>
            <a:off x="0" y="4077072"/>
            <a:ext cx="9144000" cy="313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5262563"/>
            <a:ext cx="1925638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11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7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14" grpId="0"/>
      <p:bldP spid="15" grpId="0"/>
      <p:bldP spid="18" grpId="0"/>
      <p:bldP spid="20" grpId="0"/>
      <p:bldP spid="21" grpId="0"/>
      <p:bldP spid="22" grpId="0"/>
      <p:bldP spid="24" grpId="0"/>
      <p:bldP spid="26" grpId="0"/>
      <p:bldP spid="27" grpId="0"/>
      <p:bldP spid="2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9"/>
          <p:cNvGrpSpPr>
            <a:grpSpLocks/>
          </p:cNvGrpSpPr>
          <p:nvPr/>
        </p:nvGrpSpPr>
        <p:grpSpPr bwMode="auto">
          <a:xfrm>
            <a:off x="251520" y="688977"/>
            <a:ext cx="8533011" cy="2163960"/>
            <a:chOff x="928662" y="1891696"/>
            <a:chExt cx="7286676" cy="1757174"/>
          </a:xfrm>
        </p:grpSpPr>
        <p:sp>
          <p:nvSpPr>
            <p:cNvPr id="9" name="圆角矩形 8"/>
            <p:cNvSpPr/>
            <p:nvPr/>
          </p:nvSpPr>
          <p:spPr>
            <a:xfrm>
              <a:off x="928662" y="2170512"/>
              <a:ext cx="7286676" cy="1478358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流程图: 终止 7"/>
            <p:cNvSpPr/>
            <p:nvPr/>
          </p:nvSpPr>
          <p:spPr>
            <a:xfrm>
              <a:off x="1250788" y="1891696"/>
              <a:ext cx="1928825" cy="482437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FF0000"/>
                  </a:solidFill>
                </a:rPr>
                <a:t>性质</a:t>
              </a:r>
              <a:r>
                <a:rPr lang="zh-CN" altLang="en-US" sz="280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7-4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401" name="TextBox 10"/>
              <p:cNvSpPr txBox="1">
                <a:spLocks noChangeArrowheads="1"/>
              </p:cNvSpPr>
              <p:nvPr/>
            </p:nvSpPr>
            <p:spPr bwMode="auto">
              <a:xfrm>
                <a:off x="845582" y="1245432"/>
                <a:ext cx="7554122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𝜆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方阵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的特征值，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𝑝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对应的特征向量，则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1640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5582" y="1245432"/>
                <a:ext cx="7554122" cy="738664"/>
              </a:xfrm>
              <a:prstGeom prst="rect">
                <a:avLst/>
              </a:prstGeom>
              <a:blipFill rotWithShape="0">
                <a:blip r:embed="rId3"/>
                <a:stretch>
                  <a:fillRect l="-1695" r="-6295" b="-140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5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7.1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特征值与特征向量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34"/>
          <p:cNvSpPr/>
          <p:nvPr/>
        </p:nvSpPr>
        <p:spPr>
          <a:xfrm>
            <a:off x="1331640" y="3426887"/>
            <a:ext cx="5014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ea typeface="华文楷体" panose="02010600040101010101" pitchFamily="2" charset="-122"/>
              </a:rPr>
              <a:t>证明：由等价定义</a:t>
            </a:r>
            <a:r>
              <a:rPr lang="zh-CN" altLang="en-US" sz="2800" dirty="0" smtClean="0">
                <a:ea typeface="华文楷体" panose="02010600040101010101" pitchFamily="2" charset="-122"/>
              </a:rPr>
              <a:t>性质</a:t>
            </a:r>
            <a:r>
              <a:rPr lang="en-US" altLang="zh-CN" sz="2800" dirty="0" smtClean="0">
                <a:ea typeface="华文楷体" panose="02010600040101010101" pitchFamily="2" charset="-122"/>
              </a:rPr>
              <a:t>7-3</a:t>
            </a:r>
            <a:r>
              <a:rPr lang="zh-CN" altLang="en-US" sz="2800" dirty="0" smtClean="0">
                <a:ea typeface="华文楷体" panose="02010600040101010101" pitchFamily="2" charset="-122"/>
              </a:rPr>
              <a:t>可得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275856" y="4155234"/>
                <a:ext cx="323697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𝐴𝑝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 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≠0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4155234"/>
                <a:ext cx="3236976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1768802" y="4989362"/>
                <a:ext cx="2840329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𝐴𝑝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802" y="4989362"/>
                <a:ext cx="2840329" cy="53091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619672" y="5945219"/>
                <a:ext cx="6621428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 </m:t>
                        </m:r>
                        <m:r>
                          <a:rPr lang="zh-CN" altLang="en-US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是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sup>
                    </m:sSup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特征值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𝑝</m:t>
                    </m:r>
                  </m:oMath>
                </a14:m>
                <a:r>
                  <a:rPr lang="zh-CN" altLang="en-US" sz="2800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仍是对应的特征向量</a:t>
                </a: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5945219"/>
                <a:ext cx="6621428" cy="530915"/>
              </a:xfrm>
              <a:prstGeom prst="rect">
                <a:avLst/>
              </a:prstGeom>
              <a:blipFill rotWithShape="0">
                <a:blip r:embed="rId6"/>
                <a:stretch>
                  <a:fillRect t="-9195" r="-645" b="-321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4313571" y="4989362"/>
                <a:ext cx="2088712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571" y="4989362"/>
                <a:ext cx="2088712" cy="53091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6157281" y="4986946"/>
                <a:ext cx="1993238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=⋯=</m:t>
                      </m:r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</m:sup>
                      </m:sSup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281" y="4986946"/>
                <a:ext cx="1993238" cy="53091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0"/>
              <p:cNvSpPr txBox="1">
                <a:spLocks noChangeArrowheads="1"/>
              </p:cNvSpPr>
              <p:nvPr/>
            </p:nvSpPr>
            <p:spPr bwMode="auto">
              <a:xfrm>
                <a:off x="899592" y="1865125"/>
                <a:ext cx="7554122" cy="750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p>
                        <m:r>
                          <a:rPr lang="en-US" altLang="zh-CN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sup>
                    </m:sSup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  <m:sSup>
                      <m:sSupPr>
                        <m:ctrlPr>
                          <a:rPr lang="en-US" altLang="zh-CN" sz="2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的特征值，</a:t>
                </a:r>
                <a:r>
                  <a:rPr lang="en-US" altLang="zh-CN" sz="2800" dirty="0"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𝑝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仍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</m:oMath>
                </a14:m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对应的特征向量</a:t>
                </a:r>
              </a:p>
            </p:txBody>
          </p:sp>
        </mc:Choice>
        <mc:Fallback>
          <p:sp>
            <p:nvSpPr>
              <p:cNvPr id="17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2" y="1865125"/>
                <a:ext cx="7554122" cy="750205"/>
              </a:xfrm>
              <a:prstGeom prst="rect">
                <a:avLst/>
              </a:prstGeom>
              <a:blipFill rotWithShape="0">
                <a:blip r:embed="rId9"/>
                <a:stretch>
                  <a:fillRect b="-130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75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1" grpId="0"/>
      <p:bldP spid="35" grpId="0"/>
      <p:bldP spid="2" grpId="0"/>
      <p:bldP spid="14" grpId="0"/>
      <p:bldP spid="15" grpId="0"/>
      <p:bldP spid="4" grpId="0"/>
      <p:bldP spid="16" grpId="0"/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圆角矩形 9"/>
              <p:cNvSpPr/>
              <p:nvPr/>
            </p:nvSpPr>
            <p:spPr>
              <a:xfrm>
                <a:off x="1190303" y="4381678"/>
                <a:ext cx="7000432" cy="64085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1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1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zh-CN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sSup>
                      <m:sSupPr>
                        <m:ctrlPr>
                          <a:rPr lang="en-US" altLang="zh-CN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p>
                        <m:r>
                          <a:rPr lang="en-US" altLang="zh-CN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  <m:r>
                      <a:rPr lang="en-US" altLang="zh-CN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en-US" altLang="zh-CN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p>
                        <m:r>
                          <a:rPr lang="en-US" altLang="zh-CN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+⋯</m:t>
                    </m:r>
                    <m:sSub>
                      <m:sSubPr>
                        <m:ctrlPr>
                          <a:rPr lang="en-US" altLang="zh-CN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Cambria" panose="02040503050406030204" pitchFamily="18" charset="0"/>
                  </a:rPr>
                  <a:t>,</a:t>
                </a:r>
              </a:p>
            </p:txBody>
          </p:sp>
        </mc:Choice>
        <mc:Fallback>
          <p:sp>
            <p:nvSpPr>
              <p:cNvPr id="10" name="圆角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303" y="4381678"/>
                <a:ext cx="7000432" cy="640854"/>
              </a:xfrm>
              <a:prstGeom prst="roundRect">
                <a:avLst/>
              </a:prstGeom>
              <a:blipFill rotWithShape="0">
                <a:blip r:embed="rId3"/>
                <a:stretch>
                  <a:fillRect b="-19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圆角矩形 1"/>
              <p:cNvSpPr/>
              <p:nvPr/>
            </p:nvSpPr>
            <p:spPr>
              <a:xfrm>
                <a:off x="1198131" y="2861670"/>
                <a:ext cx="6984776" cy="648072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1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1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28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8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</m:sSup>
                      <m:r>
                        <a:rPr lang="en-US" altLang="zh-CN" sz="28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zh-CN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zh-CN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8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+⋯</m:t>
                      </m:r>
                      <m:sSub>
                        <m:sSubPr>
                          <m:ctrlPr>
                            <a:rPr lang="en-US" altLang="zh-CN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8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28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altLang="zh-CN" sz="2800" b="1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2" name="圆角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131" y="2861670"/>
                <a:ext cx="6984776" cy="648072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圆角矩形 2"/>
          <p:cNvSpPr/>
          <p:nvPr/>
        </p:nvSpPr>
        <p:spPr>
          <a:xfrm>
            <a:off x="251520" y="840780"/>
            <a:ext cx="8393663" cy="5324524"/>
          </a:xfrm>
          <a:prstGeom prst="round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401" name="TextBox 10"/>
              <p:cNvSpPr txBox="1">
                <a:spLocks noChangeArrowheads="1"/>
              </p:cNvSpPr>
              <p:nvPr/>
            </p:nvSpPr>
            <p:spPr bwMode="auto">
              <a:xfrm>
                <a:off x="955498" y="5173014"/>
                <a:ext cx="3841092" cy="7386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/>
              </a:sp3d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𝑝</m:t>
                    </m:r>
                  </m:oMath>
                </a14:m>
                <a:r>
                  <a:rPr lang="zh-CN" altLang="en-US" sz="2800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仍是对应的</a:t>
                </a:r>
                <a:r>
                  <a:rPr lang="zh-CN" altLang="en-US" sz="28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特征向量</a:t>
                </a:r>
                <a:r>
                  <a:rPr lang="en-US" altLang="zh-CN" sz="28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.</a:t>
                </a:r>
                <a:endParaRPr lang="en-US" altLang="zh-CN" sz="2800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1640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5498" y="5173014"/>
                <a:ext cx="3841092" cy="738664"/>
              </a:xfrm>
              <a:prstGeom prst="rect">
                <a:avLst/>
              </a:prstGeom>
              <a:blipFill rotWithShape="0">
                <a:blip r:embed="rId5"/>
                <a:stretch>
                  <a:fillRect b="-11905"/>
                </a:stretch>
              </a:blipFill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5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7.1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特征值与特征向量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83568" y="1068235"/>
            <a:ext cx="201622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重要结论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0"/>
              <p:cNvSpPr txBox="1">
                <a:spLocks noChangeArrowheads="1"/>
              </p:cNvSpPr>
              <p:nvPr/>
            </p:nvSpPr>
            <p:spPr bwMode="auto">
              <a:xfrm>
                <a:off x="934447" y="1941315"/>
                <a:ext cx="7554122" cy="6730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/>
              </a:sp3d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𝜆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方阵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的特征值，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𝑝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对应的特征向量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</a:t>
                </a:r>
                <a:endParaRPr lang="en-US" altLang="zh-CN" sz="2800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12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4447" y="1941315"/>
                <a:ext cx="7554122" cy="673005"/>
              </a:xfrm>
              <a:prstGeom prst="rect">
                <a:avLst/>
              </a:prstGeom>
              <a:blipFill rotWithShape="0">
                <a:blip r:embed="rId6"/>
                <a:stretch>
                  <a:fillRect l="-1447" b="-21739"/>
                </a:stretch>
              </a:blipFill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0"/>
          <p:cNvSpPr txBox="1">
            <a:spLocks noChangeArrowheads="1"/>
          </p:cNvSpPr>
          <p:nvPr/>
        </p:nvSpPr>
        <p:spPr bwMode="auto">
          <a:xfrm>
            <a:off x="934447" y="3531394"/>
            <a:ext cx="2256803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的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特征值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为</a:t>
            </a:r>
            <a:endParaRPr lang="en-US" altLang="zh-CN" sz="2800" dirty="0" smtClean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679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16401" grpId="0"/>
      <p:bldP spid="11" grpId="0"/>
      <p:bldP spid="12" grpId="0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401" name="TextBox 10"/>
              <p:cNvSpPr txBox="1">
                <a:spLocks noChangeArrowheads="1"/>
              </p:cNvSpPr>
              <p:nvPr/>
            </p:nvSpPr>
            <p:spPr bwMode="auto">
              <a:xfrm>
                <a:off x="804670" y="1024367"/>
                <a:ext cx="7554122" cy="13849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/>
              </a:sp3d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𝜆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方阵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的特征值，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𝑝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对应的特征向量，</a:t>
                </a:r>
                <a:endParaRPr lang="en-US" altLang="zh-CN" sz="2800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则</a:t>
                </a:r>
                <a:endParaRPr lang="en-US" altLang="zh-CN" sz="2800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40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4670" y="1024367"/>
                <a:ext cx="7554122" cy="1384995"/>
              </a:xfrm>
              <a:prstGeom prst="rect">
                <a:avLst/>
              </a:prstGeom>
              <a:blipFill rotWithShape="0">
                <a:blip r:embed="rId3"/>
                <a:stretch>
                  <a:fillRect l="-1365" b="-5603"/>
                </a:stretch>
              </a:blipFill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5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7.1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特征值与特征向量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4448351" y="6243608"/>
                <a:ext cx="280935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+mn-ea"/>
                        </a:rPr>
                        <m:t>练习：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+mn-ea"/>
                        </a:rPr>
                        <m:t>习题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7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1:6</m:t>
                      </m:r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351" y="6243608"/>
                <a:ext cx="2809359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39552" y="2636912"/>
                <a:ext cx="1440160" cy="7200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2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</m:oMath>
                  </m:oMathPara>
                </a14:m>
                <a:endParaRPr lang="en-US" altLang="zh-CN" sz="2600" dirty="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636912"/>
                <a:ext cx="1440160" cy="72008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562139" y="3645024"/>
                <a:ext cx="5762027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6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en-US" altLang="zh-CN" sz="2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p>
                          <m:r>
                            <a:rPr lang="en-US" altLang="zh-CN" sz="26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𝑚</m:t>
                          </m:r>
                        </m:sup>
                      </m:sSup>
                      <m:r>
                        <a:rPr lang="en-US" altLang="zh-CN" sz="2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r>
                        <a:rPr lang="en-US" altLang="zh-CN" sz="2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6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𝑚</m:t>
                          </m:r>
                          <m:r>
                            <a:rPr lang="en-US" altLang="zh-CN" sz="26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altLang="zh-CN" sz="2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p>
                          <m:r>
                            <a:rPr lang="en-US" altLang="zh-CN" sz="26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𝑚</m:t>
                          </m:r>
                          <m:r>
                            <a:rPr lang="en-US" altLang="zh-CN" sz="26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r>
                        <a:rPr lang="en-US" altLang="zh-CN" sz="26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+⋯</m:t>
                      </m:r>
                      <m:sSub>
                        <m:sSubPr>
                          <m:ctrlPr>
                            <a:rPr lang="en-US" altLang="zh-CN" sz="2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6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6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r>
                        <a:rPr lang="en-US" altLang="zh-CN" sz="2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r>
                        <a:rPr lang="en-US" altLang="zh-CN" sz="26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6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2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</m:oMath>
                  </m:oMathPara>
                </a14:m>
                <a:endParaRPr lang="zh-CN" altLang="en-US" sz="2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139" y="3645024"/>
                <a:ext cx="5762027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578862" y="2661844"/>
                <a:ext cx="6005739" cy="6924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6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en-US" altLang="zh-CN" sz="2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𝑚</m:t>
                          </m:r>
                        </m:sup>
                      </m:sSup>
                      <m:r>
                        <a:rPr lang="en-US" altLang="zh-CN" sz="2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r>
                        <a:rPr lang="en-US" altLang="zh-CN" sz="26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6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𝑚</m:t>
                          </m:r>
                          <m:r>
                            <a:rPr lang="en-US" altLang="zh-CN" sz="26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altLang="zh-CN" sz="2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𝑚</m:t>
                          </m:r>
                          <m:r>
                            <a:rPr lang="en-US" altLang="zh-CN" sz="26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r>
                        <a:rPr lang="en-US" altLang="zh-CN" sz="26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+⋯</m:t>
                      </m:r>
                      <m:sSub>
                        <m:sSubPr>
                          <m:ctrlPr>
                            <a:rPr lang="en-US" altLang="zh-CN" sz="2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6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6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r>
                        <a:rPr lang="en-US" altLang="zh-CN" sz="26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6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2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</m:oMath>
                  </m:oMathPara>
                </a14:m>
                <a:endParaRPr lang="en-US" altLang="zh-CN" sz="2600" dirty="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862" y="2661844"/>
                <a:ext cx="6005739" cy="69249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598125" y="4481172"/>
                <a:ext cx="1456744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</m:d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125" y="4481172"/>
                <a:ext cx="1456744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0"/>
              <p:cNvSpPr txBox="1">
                <a:spLocks noChangeArrowheads="1"/>
              </p:cNvSpPr>
              <p:nvPr/>
            </p:nvSpPr>
            <p:spPr bwMode="auto">
              <a:xfrm>
                <a:off x="899592" y="5308800"/>
                <a:ext cx="7554122" cy="738664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/>
              </a:sp3d>
              <a:extLst/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</m:t>
                    </m:r>
                    <m:r>
                      <a:rPr lang="en-US" altLang="zh-CN" sz="2800" b="0" i="0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𝜆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方阵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</m:t>
                    </m:r>
                    <m:r>
                      <a:rPr lang="en-US" altLang="zh-CN" sz="2800" b="0" i="0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的特征值，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𝑝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对应的特征向量，</a:t>
                </a:r>
                <a:endParaRPr lang="en-US" altLang="zh-CN" sz="2800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5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2" y="5308800"/>
                <a:ext cx="7554122" cy="738664"/>
              </a:xfrm>
              <a:prstGeom prst="rect">
                <a:avLst/>
              </a:prstGeom>
              <a:blipFill rotWithShape="0">
                <a:blip r:embed="rId9"/>
                <a:stretch>
                  <a:fillRect r="-6190" b="-11024"/>
                </a:stretch>
              </a:blipFill>
              <a:ln w="9525">
                <a:noFill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148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  <p:bldP spid="5" grpId="0"/>
      <p:bldP spid="13" grpId="0"/>
      <p:bldP spid="6" grpId="0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5547081" y="2492353"/>
            <a:ext cx="2045496" cy="4491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上凸带形 6"/>
          <p:cNvSpPr/>
          <p:nvPr/>
        </p:nvSpPr>
        <p:spPr bwMode="auto">
          <a:xfrm>
            <a:off x="-9480" y="698725"/>
            <a:ext cx="2663721" cy="647795"/>
          </a:xfrm>
          <a:prstGeom prst="ribbon2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7-4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"/>
              <p:cNvSpPr txBox="1">
                <a:spLocks noChangeArrowheads="1"/>
              </p:cNvSpPr>
              <p:nvPr/>
            </p:nvSpPr>
            <p:spPr bwMode="auto">
              <a:xfrm>
                <a:off x="2654242" y="891104"/>
                <a:ext cx="650766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方阵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满足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  </m:t>
                    </m:r>
                  </m:oMath>
                </a14:m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证明：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的特征值为</a:t>
                </a:r>
                <a:r>
                  <a:rPr lang="en-US" altLang="zh-CN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1</a:t>
                </a:r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或零</a:t>
                </a:r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2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54242" y="891104"/>
                <a:ext cx="6507668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404" t="-13158" r="-375" b="-30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176672" y="203881"/>
            <a:ext cx="4786313" cy="441325"/>
            <a:chOff x="6228184" y="107340"/>
            <a:chExt cx="2843808" cy="441340"/>
          </a:xfrm>
        </p:grpSpPr>
        <p:sp>
          <p:nvSpPr>
            <p:cNvPr id="2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7.1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特征值与特征向量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916080" y="2479855"/>
                <a:ext cx="26650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080" y="2479855"/>
                <a:ext cx="2665089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547081" y="2492353"/>
                <a:ext cx="20454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1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或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7081" y="2492353"/>
                <a:ext cx="2045496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526867" y="1779154"/>
                <a:ext cx="67387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latin typeface="+mn-ea"/>
                    <a:ea typeface="+mn-ea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𝑂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)=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𝑂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仅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有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零特征值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867" y="1779154"/>
                <a:ext cx="6738768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1356" t="-9211" r="-452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/>
          <p:cNvCxnSpPr>
            <a:stCxn id="3" idx="3"/>
            <a:endCxn id="2" idx="1"/>
          </p:cNvCxnSpPr>
          <p:nvPr/>
        </p:nvCxnSpPr>
        <p:spPr>
          <a:xfrm>
            <a:off x="4581169" y="2710688"/>
            <a:ext cx="965912" cy="124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1929291" y="3876486"/>
            <a:ext cx="6336704" cy="908769"/>
            <a:chOff x="1929291" y="3876486"/>
            <a:chExt cx="6336704" cy="908769"/>
          </a:xfrm>
        </p:grpSpPr>
        <p:sp>
          <p:nvSpPr>
            <p:cNvPr id="24" name="圆角矩形 23"/>
            <p:cNvSpPr/>
            <p:nvPr/>
          </p:nvSpPr>
          <p:spPr>
            <a:xfrm>
              <a:off x="1929291" y="3876486"/>
              <a:ext cx="6336704" cy="850923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内容占位符 2"/>
                <p:cNvSpPr txBox="1">
                  <a:spLocks/>
                </p:cNvSpPr>
                <p:nvPr/>
              </p:nvSpPr>
              <p:spPr bwMode="auto">
                <a:xfrm>
                  <a:off x="2067397" y="3965334"/>
                  <a:ext cx="6060492" cy="8199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45720" rIns="45720" bIns="45720" numCol="1" anchor="t" anchorCtr="0" compatLnSpc="1">
                  <a:prstTxWarp prst="textNoShape">
                    <a:avLst/>
                  </a:prstTxWarp>
                </a:bodyPr>
                <a:lstStyle>
                  <a:lvl1pPr marL="90488" indent="-90488" algn="l" rtl="0" fontAlgn="base">
                    <a:lnSpc>
                      <a:spcPct val="9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Tw Cen MT" panose="020B0602020104020603" pitchFamily="34" charset="0"/>
                    <a:buChar char=" 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65113" indent="-136525" algn="l" rtl="0" fontAlgn="base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Wingdings 3" panose="05040102010807070707" pitchFamily="18" charset="2"/>
                    <a:buChar char="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447675" indent="-136525" algn="l" rtl="0" fontAlgn="base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Wingdings 3" panose="05040102010807070707" pitchFamily="18" charset="2"/>
                    <a:buChar char=""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593725" indent="-136525" algn="l" rtl="0" fontAlgn="base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Wingdings 3" panose="05040102010807070707" pitchFamily="18" charset="2"/>
                    <a:buChar char=""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776288" indent="-136525" algn="l" rtl="0" fontAlgn="base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Wingdings 3" panose="05040102010807070707" pitchFamily="18" charset="2"/>
                    <a:buChar char=""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914400" indent="-13716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Wingdings 3" pitchFamily="18" charset="2"/>
                    <a:buChar char=""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060704" indent="-13716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Wingdings 3" pitchFamily="18" charset="2"/>
                    <a:buChar char=""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216152" indent="-13716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Wingdings 3" pitchFamily="18" charset="2"/>
                    <a:buChar char=""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62456" indent="-13716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Wingdings 3" pitchFamily="18" charset="2"/>
                    <a:buChar char=""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eaLnBrk="1" hangingPunct="1">
                    <a:buNone/>
                  </a:pPr>
                  <a:r>
                    <a:rPr lang="zh-CN" altLang="en-US" sz="2400" dirty="0" smtClean="0">
                      <a:solidFill>
                        <a:srgbClr val="FF0000"/>
                      </a:solidFill>
                    </a:rPr>
                    <a:t>注意：</a:t>
                  </a:r>
                  <a:r>
                    <a:rPr lang="zh-CN" altLang="en-US" sz="2400" dirty="0" smtClean="0"/>
                    <a:t>是指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可能</m:t>
                      </m:r>
                    </m:oMath>
                  </a14:m>
                  <a:r>
                    <a:rPr lang="zh-CN" altLang="en-US" sz="2400" dirty="0" smtClean="0"/>
                    <a:t>取值</a:t>
                  </a:r>
                  <a14:m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</a:rPr>
                        <m:t>或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zh-CN" altLang="en-US" sz="2400" dirty="0" smtClean="0"/>
                    <a:t>，未必一定取</a:t>
                  </a:r>
                  <a14:m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zh-CN" altLang="en-US" sz="2400" dirty="0" smtClean="0"/>
                    <a:t>，或一定取</a:t>
                  </a:r>
                  <a14:m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5" name="内容占位符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67397" y="3965334"/>
                  <a:ext cx="6060492" cy="8199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314" t="-9630" r="-302" b="-888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6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85" y="3787752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468600" y="5200728"/>
                <a:ext cx="7822334" cy="8517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都</a:t>
                </a:r>
                <a:r>
                  <a:rPr lang="zh-CN" altLang="en-US" sz="2400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00" y="5200728"/>
                <a:ext cx="7822334" cy="85170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连接符 17"/>
          <p:cNvCxnSpPr/>
          <p:nvPr/>
        </p:nvCxnSpPr>
        <p:spPr>
          <a:xfrm>
            <a:off x="17910" y="335699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9"/>
              <p:cNvSpPr txBox="1">
                <a:spLocks noChangeArrowheads="1"/>
              </p:cNvSpPr>
              <p:nvPr/>
            </p:nvSpPr>
            <p:spPr bwMode="auto">
              <a:xfrm>
                <a:off x="660885" y="6099514"/>
                <a:ext cx="8063649" cy="493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特征值</a:t>
                </a:r>
                <a14:m>
                  <m:oMath xmlns:m="http://schemas.openxmlformats.org/officeDocument/2006/math">
                    <m:r>
                      <a:rPr lang="zh-CN" altLang="en-US" sz="2400" b="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分别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=1(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二重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ea typeface="华文楷体" panose="02010600040101010101" pitchFamily="2" charset="-122"/>
                  </a:rPr>
                  <a:t>,</a:t>
                </a:r>
                <a:r>
                  <a:rPr lang="en-US" altLang="zh-CN" sz="2400" dirty="0"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=1</m:t>
                        </m:r>
                        <m:r>
                          <a:rPr lang="zh-CN" altLang="en-US" sz="24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，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0</m:t>
                        </m:r>
                        <m:r>
                          <a:rPr lang="zh-CN" altLang="en-US" sz="24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，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0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二重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endParaRPr lang="en-US" altLang="zh-CN" sz="2400" i="1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8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0885" y="6099514"/>
                <a:ext cx="8063649" cy="493405"/>
              </a:xfrm>
              <a:prstGeom prst="rect">
                <a:avLst/>
              </a:prstGeom>
              <a:blipFill rotWithShape="0">
                <a:blip r:embed="rId10"/>
                <a:stretch>
                  <a:fillRect l="-1134" t="-9877" b="-2345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869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/>
      <p:bldP spid="3" grpId="0"/>
      <p:bldP spid="2" grpId="0"/>
      <p:bldP spid="11" grpId="0"/>
      <p:bldP spid="15" grpId="0"/>
      <p:bldP spid="2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9"/>
          <p:cNvGrpSpPr>
            <a:grpSpLocks/>
          </p:cNvGrpSpPr>
          <p:nvPr/>
        </p:nvGrpSpPr>
        <p:grpSpPr bwMode="auto">
          <a:xfrm>
            <a:off x="482155" y="816544"/>
            <a:ext cx="8533011" cy="2819801"/>
            <a:chOff x="928662" y="1589241"/>
            <a:chExt cx="7286676" cy="2059629"/>
          </a:xfrm>
        </p:grpSpPr>
        <p:sp>
          <p:nvSpPr>
            <p:cNvPr id="9" name="圆角矩形 8"/>
            <p:cNvSpPr/>
            <p:nvPr/>
          </p:nvSpPr>
          <p:spPr>
            <a:xfrm>
              <a:off x="928662" y="1785277"/>
              <a:ext cx="7286676" cy="1863593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流程图: 终止 7"/>
            <p:cNvSpPr/>
            <p:nvPr/>
          </p:nvSpPr>
          <p:spPr>
            <a:xfrm>
              <a:off x="1214414" y="1589241"/>
              <a:ext cx="1928825" cy="482437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FF0000"/>
                  </a:solidFill>
                </a:rPr>
                <a:t>性质</a:t>
              </a:r>
              <a:r>
                <a:rPr lang="zh-CN" altLang="en-US" sz="280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7-5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401" name="TextBox 10"/>
              <p:cNvSpPr txBox="1">
                <a:spLocks noChangeArrowheads="1"/>
              </p:cNvSpPr>
              <p:nvPr/>
            </p:nvSpPr>
            <p:spPr bwMode="auto">
              <a:xfrm>
                <a:off x="971600" y="1438195"/>
                <a:ext cx="7554122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𝜆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可逆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阵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的特征值，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𝑝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对应的特征向量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1640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1438195"/>
                <a:ext cx="7554122" cy="738664"/>
              </a:xfrm>
              <a:prstGeom prst="rect">
                <a:avLst/>
              </a:prstGeom>
              <a:blipFill rotWithShape="0">
                <a:blip r:embed="rId3"/>
                <a:stretch>
                  <a:fillRect l="-1613" r="-1210" b="-140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5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7.1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特征值与特征向量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34"/>
          <p:cNvSpPr/>
          <p:nvPr/>
        </p:nvSpPr>
        <p:spPr>
          <a:xfrm>
            <a:off x="828399" y="3790470"/>
            <a:ext cx="466826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 smtClean="0">
                <a:ea typeface="华文楷体" panose="02010600040101010101" pitchFamily="2" charset="-122"/>
              </a:rPr>
              <a:t>证明：由等价定义</a:t>
            </a:r>
            <a:r>
              <a:rPr lang="zh-CN" altLang="en-US" sz="2600" dirty="0" smtClean="0">
                <a:ea typeface="华文楷体" panose="02010600040101010101" pitchFamily="2" charset="-122"/>
              </a:rPr>
              <a:t>性质</a:t>
            </a:r>
            <a:r>
              <a:rPr lang="en-US" altLang="zh-CN" sz="2600" dirty="0" smtClean="0">
                <a:ea typeface="华文楷体" panose="02010600040101010101" pitchFamily="2" charset="-122"/>
              </a:rPr>
              <a:t>7-3</a:t>
            </a:r>
            <a:r>
              <a:rPr lang="zh-CN" altLang="en-US" sz="2600" dirty="0" smtClean="0">
                <a:ea typeface="华文楷体" panose="02010600040101010101" pitchFamily="2" charset="-122"/>
              </a:rPr>
              <a:t>可得</a:t>
            </a:r>
            <a:endParaRPr lang="zh-CN" altLang="en-US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072487" y="4589115"/>
                <a:ext cx="3019737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𝐴𝑝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  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≠</m:t>
                      </m:r>
                      <m:r>
                        <a:rPr lang="en-US" altLang="zh-CN" sz="2600" b="1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𝟎</m:t>
                      </m:r>
                    </m:oMath>
                  </m:oMathPara>
                </a14:m>
                <a:endParaRPr lang="zh-CN" altLang="en-US" sz="2600" b="1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87" y="4589115"/>
                <a:ext cx="3019737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5042018" y="4639613"/>
                <a:ext cx="256082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𝐴𝑝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018" y="4639613"/>
                <a:ext cx="2560829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947785" y="4344786"/>
                <a:ext cx="109530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zh-CN" altLang="en-US" sz="20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左</m:t>
                          </m:r>
                          <m:r>
                            <a:rPr lang="zh-CN" altLang="en-US" sz="20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乘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r>
                            <a:rPr lang="en-US" altLang="zh-CN" sz="20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sz="20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785" y="4344786"/>
                <a:ext cx="1095300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1676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762807" y="5486355"/>
                <a:ext cx="2130327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807" y="5486355"/>
                <a:ext cx="2130327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右箭头 2"/>
          <p:cNvSpPr/>
          <p:nvPr/>
        </p:nvSpPr>
        <p:spPr>
          <a:xfrm>
            <a:off x="1072487" y="5657966"/>
            <a:ext cx="673944" cy="150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4152728" y="4760266"/>
            <a:ext cx="761073" cy="159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/>
              <p:cNvSpPr/>
              <p:nvPr/>
            </p:nvSpPr>
            <p:spPr>
              <a:xfrm>
                <a:off x="4946790" y="5455221"/>
                <a:ext cx="3944798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altLang="zh-CN" sz="2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6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6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790" y="5455221"/>
                <a:ext cx="3944798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右箭头 20"/>
          <p:cNvSpPr/>
          <p:nvPr/>
        </p:nvSpPr>
        <p:spPr>
          <a:xfrm>
            <a:off x="3909510" y="5647322"/>
            <a:ext cx="949639" cy="160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3738667" y="5301333"/>
                <a:ext cx="127791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两边乘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|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|</m:t>
                    </m:r>
                  </m:oMath>
                </a14:m>
                <a:endParaRPr lang="zh-CN" altLang="en-US" sz="20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67" y="5301333"/>
                <a:ext cx="1277914" cy="400110"/>
              </a:xfrm>
              <a:prstGeom prst="rect">
                <a:avLst/>
              </a:prstGeom>
              <a:blipFill rotWithShape="0">
                <a:blip r:embed="rId9"/>
                <a:stretch>
                  <a:fillRect l="-4762" t="-7692" r="-1905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/>
              <p:cNvSpPr/>
              <p:nvPr/>
            </p:nvSpPr>
            <p:spPr>
              <a:xfrm>
                <a:off x="838458" y="5266580"/>
                <a:ext cx="114762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两边除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𝜆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endParaRPr lang="zh-CN" altLang="en-US" sz="20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58" y="5266580"/>
                <a:ext cx="1147622" cy="400110"/>
              </a:xfrm>
              <a:prstGeom prst="rect">
                <a:avLst/>
              </a:prstGeom>
              <a:blipFill rotWithShape="0">
                <a:blip r:embed="rId10"/>
                <a:stretch>
                  <a:fillRect l="-5851" t="-7576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989116" y="2101361"/>
                <a:ext cx="6945414" cy="7532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dirty="0">
                        <a:latin typeface="Cambria" panose="02040503050406030204" pitchFamily="18" charset="0"/>
                        <a:ea typeface="华文楷体" panose="02010600040101010101" pitchFamily="2" charset="-122"/>
                      </a:rPr>
                      <m:t>则，</m:t>
                    </m:r>
                    <m:sSup>
                      <m:sSupPr>
                        <m:ctrlP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𝝀</m:t>
                        </m:r>
                      </m:e>
                      <m:sup>
                        <m:r>
                          <a:rPr lang="en-US" altLang="zh-CN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</m:t>
                        </m:r>
                        <m:r>
                          <a:rPr lang="en-US" altLang="zh-CN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𝟏</m:t>
                        </m:r>
                      </m:sup>
                    </m:sSup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与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b="1" i="1" dirty="0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1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𝑨</m:t>
                        </m:r>
                      </m:e>
                    </m:d>
                    <m:sSup>
                      <m:sSupPr>
                        <m:ctrlPr>
                          <a:rPr lang="en-US" altLang="zh-CN" sz="2800" b="1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1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𝝀</m:t>
                        </m:r>
                      </m:e>
                      <m:sup>
                        <m:r>
                          <a:rPr lang="en-US" altLang="zh-CN" sz="2800" b="1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</m:t>
                        </m:r>
                        <m:r>
                          <a:rPr lang="en-US" altLang="zh-CN" sz="2800" b="1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𝟏</m:t>
                        </m:r>
                      </m:sup>
                    </m:sSup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分别是</m:t>
                    </m:r>
                    <m:sSup>
                      <m:sSupPr>
                        <m:ctrlP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𝑨</m:t>
                        </m:r>
                      </m:e>
                      <m:sup>
                        <m:r>
                          <a:rPr lang="en-US" altLang="zh-CN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</m:t>
                        </m:r>
                        <m:r>
                          <a:rPr lang="en-US" altLang="zh-CN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dirty="0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1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𝑨</m:t>
                        </m:r>
                      </m:e>
                      <m:sup>
                        <m:r>
                          <a:rPr lang="en-US" altLang="zh-CN" sz="2800" b="1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的特征值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16" y="2101361"/>
                <a:ext cx="6945414" cy="753283"/>
              </a:xfrm>
              <a:prstGeom prst="rect">
                <a:avLst/>
              </a:prstGeom>
              <a:blipFill rotWithShape="0">
                <a:blip r:embed="rId11"/>
                <a:stretch>
                  <a:fillRect r="-6930" b="-13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019622" y="2726209"/>
                <a:ext cx="3616696" cy="738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𝑝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仍是</m:t>
                    </m:r>
                  </m:oMath>
                </a14:m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对应的特征向量</a:t>
                </a: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622" y="2726209"/>
                <a:ext cx="3616696" cy="738664"/>
              </a:xfrm>
              <a:prstGeom prst="rect">
                <a:avLst/>
              </a:prstGeom>
              <a:blipFill rotWithShape="0">
                <a:blip r:embed="rId12"/>
                <a:stretch>
                  <a:fillRect r="-2020" b="-14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44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1" grpId="0"/>
      <p:bldP spid="35" grpId="0"/>
      <p:bldP spid="2" grpId="0"/>
      <p:bldP spid="14" grpId="0"/>
      <p:bldP spid="15" grpId="0"/>
      <p:bldP spid="4" grpId="0"/>
      <p:bldP spid="3" grpId="0" animBg="1"/>
      <p:bldP spid="17" grpId="0" animBg="1"/>
      <p:bldP spid="20" grpId="0"/>
      <p:bldP spid="21" grpId="0" animBg="1"/>
      <p:bldP spid="24" grpId="0"/>
      <p:bldP spid="26" grpId="0"/>
      <p:bldP spid="5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53" y="5262563"/>
            <a:ext cx="1925638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上凸带形 6"/>
          <p:cNvSpPr/>
          <p:nvPr/>
        </p:nvSpPr>
        <p:spPr bwMode="auto">
          <a:xfrm>
            <a:off x="225147" y="641574"/>
            <a:ext cx="2663721" cy="647795"/>
          </a:xfrm>
          <a:prstGeom prst="ribbon2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00"/>
                </a:solidFill>
              </a:rPr>
              <a:t>练习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9"/>
              <p:cNvSpPr txBox="1">
                <a:spLocks noChangeArrowheads="1"/>
              </p:cNvSpPr>
              <p:nvPr/>
            </p:nvSpPr>
            <p:spPr bwMode="auto">
              <a:xfrm>
                <a:off x="2888868" y="742938"/>
                <a:ext cx="545518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𝜆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可逆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阵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特征值且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|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|=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12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8868" y="742938"/>
                <a:ext cx="5455181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2346" t="-12791" r="-8715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7.1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特征值与特征向量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779945" y="2278055"/>
                <a:ext cx="77973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解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：设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𝑝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</m:oMath>
                </a14:m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对应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的共同特征向量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,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由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性质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7-5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可得，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45" y="2278055"/>
                <a:ext cx="7797327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6279" r="-235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986682" y="4711002"/>
                <a:ext cx="53493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 smtClean="0">
                    <a:ea typeface="华文楷体" panose="02010600040101010101" pitchFamily="2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2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−1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∗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𝑝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=2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−1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𝑝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</m:d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−1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𝑝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682" y="4711002"/>
                <a:ext cx="5349350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2395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1557007" y="3958448"/>
                <a:ext cx="16209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因此</m:t>
                    </m:r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可得</a:t>
                </a:r>
                <a:endParaRPr lang="zh-CN" altLang="en-US" sz="28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007" y="3958448"/>
                <a:ext cx="1620957" cy="523220"/>
              </a:xfrm>
              <a:prstGeom prst="rect">
                <a:avLst/>
              </a:prstGeom>
              <a:blipFill rotWithShape="0">
                <a:blip r:embed="rId7"/>
                <a:stretch>
                  <a:fillRect t="-11628" r="-6767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2104897" y="3089728"/>
                <a:ext cx="228145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897" y="3089728"/>
                <a:ext cx="2281458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4618635" y="3089727"/>
                <a:ext cx="252344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635" y="3089727"/>
                <a:ext cx="2523448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878680" y="5315767"/>
                <a:ext cx="314534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2</m:t>
                      </m:r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𝑎</m:t>
                      </m:r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 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680" y="5315767"/>
                <a:ext cx="3145348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/>
          <p:cNvCxnSpPr/>
          <p:nvPr/>
        </p:nvCxnSpPr>
        <p:spPr>
          <a:xfrm>
            <a:off x="4289331" y="6412975"/>
            <a:ext cx="143479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3878680" y="5920532"/>
                <a:ext cx="252819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2+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𝑎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680" y="5920532"/>
                <a:ext cx="2528193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2840896" y="1257093"/>
                <a:ext cx="522091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800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试给出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2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−1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∗</m:t>
                        </m:r>
                      </m:sup>
                    </m:sSup>
                    <m:r>
                      <a:rPr lang="zh-CN" altLang="en-US" sz="2800" i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800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一个特征值</a:t>
                </a:r>
                <a:r>
                  <a:rPr lang="zh-CN" altLang="en-US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。</a:t>
                </a:r>
                <a:endPara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896" y="1257093"/>
                <a:ext cx="5220916" cy="523220"/>
              </a:xfrm>
              <a:prstGeom prst="rect">
                <a:avLst/>
              </a:prstGeom>
              <a:blipFill rotWithShape="0">
                <a:blip r:embed="rId12"/>
                <a:stretch>
                  <a:fillRect l="-2336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40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5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  <p:bldP spid="2" grpId="0"/>
      <p:bldP spid="18" grpId="0"/>
      <p:bldP spid="27" grpId="0"/>
      <p:bldP spid="28" grpId="0"/>
      <p:bldP spid="31" grpId="0"/>
      <p:bldP spid="3" grpId="0"/>
      <p:bldP spid="16" grpId="0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9"/>
          <p:cNvGrpSpPr>
            <a:grpSpLocks/>
          </p:cNvGrpSpPr>
          <p:nvPr/>
        </p:nvGrpSpPr>
        <p:grpSpPr bwMode="auto">
          <a:xfrm>
            <a:off x="605041" y="652033"/>
            <a:ext cx="7639367" cy="1858654"/>
            <a:chOff x="928662" y="1589241"/>
            <a:chExt cx="7286676" cy="1630628"/>
          </a:xfrm>
        </p:grpSpPr>
        <p:sp>
          <p:nvSpPr>
            <p:cNvPr id="9" name="圆角矩形 8"/>
            <p:cNvSpPr/>
            <p:nvPr/>
          </p:nvSpPr>
          <p:spPr>
            <a:xfrm>
              <a:off x="928662" y="1785277"/>
              <a:ext cx="7286676" cy="1434592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流程图: 终止 7"/>
            <p:cNvSpPr/>
            <p:nvPr/>
          </p:nvSpPr>
          <p:spPr>
            <a:xfrm>
              <a:off x="1214414" y="1589241"/>
              <a:ext cx="1928825" cy="482437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FF0000"/>
                  </a:solidFill>
                </a:rPr>
                <a:t>性质</a:t>
              </a:r>
              <a:r>
                <a:rPr lang="zh-CN" altLang="en-US" sz="280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7-6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401" name="TextBox 10"/>
              <p:cNvSpPr txBox="1">
                <a:spLocks noChangeArrowheads="1"/>
              </p:cNvSpPr>
              <p:nvPr/>
            </p:nvSpPr>
            <p:spPr bwMode="auto">
              <a:xfrm>
                <a:off x="1735643" y="1180050"/>
                <a:ext cx="5342513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方阵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特征值相同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40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5643" y="1180050"/>
                <a:ext cx="5342513" cy="738664"/>
              </a:xfrm>
              <a:prstGeom prst="rect">
                <a:avLst/>
              </a:prstGeom>
              <a:blipFill rotWithShape="0">
                <a:blip r:embed="rId3"/>
                <a:stretch>
                  <a:fillRect l="-2397" b="-140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5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7.1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特征值与特征向量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1713939" y="1818998"/>
            <a:ext cx="51125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特征多项式与特征方程也相同</a:t>
            </a:r>
            <a:endParaRPr lang="zh-CN" altLang="en-US" sz="24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876955" y="2998611"/>
                <a:ext cx="4028667" cy="578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𝐸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𝜆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𝐸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−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55" y="2998611"/>
                <a:ext cx="4028667" cy="57868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连接符 2"/>
          <p:cNvCxnSpPr/>
          <p:nvPr/>
        </p:nvCxnSpPr>
        <p:spPr>
          <a:xfrm>
            <a:off x="144567" y="42210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0"/>
          <p:cNvSpPr txBox="1">
            <a:spLocks noChangeArrowheads="1"/>
          </p:cNvSpPr>
          <p:nvPr/>
        </p:nvSpPr>
        <p:spPr bwMode="auto">
          <a:xfrm>
            <a:off x="1999449" y="5013176"/>
            <a:ext cx="613090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注意：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仅特征值相同，特征向量不同</a:t>
            </a:r>
            <a:endParaRPr lang="zh-CN" altLang="en-US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717843" y="3010422"/>
                <a:ext cx="19615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𝐸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843" y="3010422"/>
                <a:ext cx="1961563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42" y="4609242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517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5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1" grpId="0"/>
      <p:bldP spid="12" grpId="0"/>
      <p:bldP spid="13" grpId="0"/>
      <p:bldP spid="16" grpId="0"/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5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7.1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特征值与特征向量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266830" y="836712"/>
                <a:ext cx="2187329" cy="859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830" y="836712"/>
                <a:ext cx="2187329" cy="8592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2103776" y="836712"/>
                <a:ext cx="2011192" cy="859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776" y="836712"/>
                <a:ext cx="2011192" cy="8592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1577525" y="1912791"/>
                <a:ext cx="3547510" cy="578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𝐸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𝐸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525" y="1912791"/>
                <a:ext cx="3547510" cy="57868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/>
              <p:cNvSpPr/>
              <p:nvPr/>
            </p:nvSpPr>
            <p:spPr>
              <a:xfrm>
                <a:off x="1792216" y="4029164"/>
                <a:ext cx="2634311" cy="859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216" y="4029164"/>
                <a:ext cx="2634311" cy="8592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/>
              <p:cNvSpPr/>
              <p:nvPr/>
            </p:nvSpPr>
            <p:spPr>
              <a:xfrm>
                <a:off x="7425011" y="4019554"/>
                <a:ext cx="1608774" cy="859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sub>
                      </m:sSub>
                      <m:r>
                        <a:rPr lang="en-US" altLang="zh-CN" sz="2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011" y="4019554"/>
                <a:ext cx="1608774" cy="8592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882105" y="1771969"/>
                <a:ext cx="2878544" cy="859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𝜆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𝜆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105" y="1771969"/>
                <a:ext cx="2878544" cy="8592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6659454" y="2703186"/>
                <a:ext cx="211525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454" y="2703186"/>
                <a:ext cx="2115259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/>
              <p:cNvSpPr/>
              <p:nvPr/>
            </p:nvSpPr>
            <p:spPr>
              <a:xfrm>
                <a:off x="5301804" y="3932022"/>
                <a:ext cx="1953099" cy="1053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   </m:t>
                              </m:r>
                              <m:sSub>
                                <m:sSub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=0</m:t>
                              </m:r>
                              <m:r>
                                <m:rPr>
                                  <m:nor/>
                                </m:rPr>
                                <a:rPr lang="zh-CN" altLang="en-US" sz="2800" dirty="0"/>
                                <m:t> 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    </m:t>
                              </m:r>
                              <m:sSub>
                                <m:sSub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804" y="3932022"/>
                <a:ext cx="1953099" cy="105349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375584" y="5357111"/>
                <a:ext cx="4926220" cy="859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𝐸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𝑥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84" y="5357111"/>
                <a:ext cx="4926220" cy="8592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7255285" y="5363667"/>
                <a:ext cx="1778500" cy="859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𝑇</m:t>
                              </m:r>
                            </m:sup>
                          </m:sSup>
                        </m:sub>
                      </m:sSub>
                      <m:r>
                        <a:rPr lang="en-US" altLang="zh-CN" sz="28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285" y="5363667"/>
                <a:ext cx="1778500" cy="8592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5360494" y="5339098"/>
                <a:ext cx="1779077" cy="1053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  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CN" altLang="en-US" sz="2800" dirty="0"/>
                                <m:t> 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−</m:t>
                                  </m:r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494" y="5339098"/>
                <a:ext cx="1779077" cy="105349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/>
          <p:cNvCxnSpPr/>
          <p:nvPr/>
        </p:nvCxnSpPr>
        <p:spPr>
          <a:xfrm>
            <a:off x="-19952" y="3381327"/>
            <a:ext cx="9144000" cy="56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/>
              <p:cNvSpPr/>
              <p:nvPr/>
            </p:nvSpPr>
            <p:spPr>
              <a:xfrm>
                <a:off x="374488" y="4187549"/>
                <a:ext cx="46564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𝐸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                             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88" y="4187549"/>
                <a:ext cx="4656468" cy="5232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圆角矩形 1"/>
          <p:cNvSpPr/>
          <p:nvPr/>
        </p:nvSpPr>
        <p:spPr>
          <a:xfrm>
            <a:off x="5737174" y="4567957"/>
            <a:ext cx="1602783" cy="3688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1927047" y="4057319"/>
                <a:ext cx="2366610" cy="8592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047" y="4057319"/>
                <a:ext cx="2366610" cy="85921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61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  <p:bldP spid="20" grpId="0"/>
      <p:bldP spid="21" grpId="0"/>
      <p:bldP spid="22" grpId="0"/>
      <p:bldP spid="5" grpId="0"/>
      <p:bldP spid="27" grpId="0"/>
      <p:bldP spid="31" grpId="0"/>
      <p:bldP spid="32" grpId="0"/>
      <p:bldP spid="33" grpId="0"/>
      <p:bldP spid="34" grpId="0"/>
      <p:bldP spid="23" grpId="0"/>
      <p:bldP spid="2" grpId="0" animBg="1"/>
      <p:bldP spid="2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95536" y="1933466"/>
            <a:ext cx="8473903" cy="4807902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471" y="0"/>
            <a:ext cx="2055997" cy="184422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6669" y="434866"/>
            <a:ext cx="4239387" cy="14986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特征值性质总结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692130" y="2627097"/>
                <a:ext cx="324415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zh-CN" altLang="en-US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特征值和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i="1" dirty="0" err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𝑡𝑟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130" y="2627097"/>
                <a:ext cx="3244158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24700" y="1912557"/>
                <a:ext cx="4123308" cy="738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1. </a:t>
                </a:r>
                <a:r>
                  <a:rPr lang="en-US" altLang="zh-CN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n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阶方阵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有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个特征值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00" y="1912557"/>
                <a:ext cx="4123308" cy="738664"/>
              </a:xfrm>
              <a:prstGeom prst="rect">
                <a:avLst/>
              </a:prstGeom>
              <a:blipFill rotWithShape="0">
                <a:blip r:embed="rId5"/>
                <a:stretch>
                  <a:fillRect l="-2954" r="-1920" b="-14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24700" y="5533329"/>
                <a:ext cx="6915804" cy="738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3. </a:t>
                </a: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关于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与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特征值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相同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特征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向量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不同</m:t>
                    </m:r>
                  </m:oMath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00" y="5533329"/>
                <a:ext cx="6915804" cy="738664"/>
              </a:xfrm>
              <a:prstGeom prst="rect">
                <a:avLst/>
              </a:prstGeom>
              <a:blipFill rotWithShape="0">
                <a:blip r:embed="rId6"/>
                <a:stretch>
                  <a:fillRect l="-1762" b="-14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750755" y="4010555"/>
                <a:ext cx="2820196" cy="738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zh-CN" altLang="en-US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是</m:t>
                      </m:r>
                      <m:sSup>
                        <m:sSup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zh-CN" altLang="en-US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特征值</m:t>
                      </m:r>
                    </m:oMath>
                  </m:oMathPara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755" y="4010555"/>
                <a:ext cx="2820196" cy="7386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5148064" y="2638094"/>
                <a:ext cx="321222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zh-CN" altLang="en-US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特征值</m:t>
                      </m:r>
                      <m:r>
                        <a:rPr lang="zh-CN" altLang="en-US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乘积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</m:t>
                      </m:r>
                    </m:oMath>
                  </m:oMathPara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2638094"/>
                <a:ext cx="3212226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624700" y="3434803"/>
                <a:ext cx="8159798" cy="738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2. 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特征值为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𝜆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,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关于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多项式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特征值为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𝜆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00" y="3434803"/>
                <a:ext cx="8159798" cy="738664"/>
              </a:xfrm>
              <a:prstGeom prst="rect">
                <a:avLst/>
              </a:prstGeom>
              <a:blipFill rotWithShape="0">
                <a:blip r:embed="rId9"/>
                <a:stretch>
                  <a:fillRect l="-1494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4849305" y="4010555"/>
                <a:ext cx="3041409" cy="7628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</m:t>
                      </m:r>
                      <m:r>
                        <a:rPr lang="zh-CN" altLang="en-US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是</m:t>
                      </m:r>
                      <m:sSup>
                        <m:sSup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∗</m:t>
                          </m:r>
                        </m:sup>
                      </m:sSup>
                      <m:r>
                        <a:rPr lang="zh-CN" altLang="en-US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特征值</m:t>
                      </m:r>
                    </m:oMath>
                  </m:oMathPara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305" y="4010555"/>
                <a:ext cx="3041409" cy="76283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3386096" y="4957049"/>
                <a:ext cx="2723823" cy="6001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对应</m:t>
                    </m:r>
                  </m:oMath>
                </a14:m>
                <a:r>
                  <a:rPr lang="zh-CN" altLang="en-US" sz="2200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的特征向量不变</a:t>
                </a:r>
                <a:endParaRPr lang="zh-CN" altLang="en-US" sz="2200" dirty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096" y="4957049"/>
                <a:ext cx="2723823" cy="600164"/>
              </a:xfrm>
              <a:prstGeom prst="rect">
                <a:avLst/>
              </a:prstGeom>
              <a:blipFill rotWithShape="0">
                <a:blip r:embed="rId11"/>
                <a:stretch>
                  <a:fillRect l="-1342" r="-2237" b="-1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右大括号 8"/>
          <p:cNvSpPr/>
          <p:nvPr/>
        </p:nvSpPr>
        <p:spPr>
          <a:xfrm rot="5400000">
            <a:off x="4508450" y="1448975"/>
            <a:ext cx="392298" cy="671786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32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5" grpId="0"/>
      <p:bldP spid="16" grpId="0"/>
      <p:bldP spid="17" grpId="0"/>
      <p:bldP spid="18" grpId="0"/>
      <p:bldP spid="19" grpId="0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9"/>
          <p:cNvGrpSpPr>
            <a:grpSpLocks/>
          </p:cNvGrpSpPr>
          <p:nvPr/>
        </p:nvGrpSpPr>
        <p:grpSpPr bwMode="auto">
          <a:xfrm>
            <a:off x="770176" y="1998237"/>
            <a:ext cx="7603717" cy="2448272"/>
            <a:chOff x="928662" y="1589241"/>
            <a:chExt cx="7286676" cy="1904883"/>
          </a:xfrm>
        </p:grpSpPr>
        <p:sp>
          <p:nvSpPr>
            <p:cNvPr id="9" name="圆角矩形 8"/>
            <p:cNvSpPr/>
            <p:nvPr/>
          </p:nvSpPr>
          <p:spPr>
            <a:xfrm>
              <a:off x="928662" y="1785276"/>
              <a:ext cx="7286676" cy="1708848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流程图: 终止 7"/>
            <p:cNvSpPr/>
            <p:nvPr/>
          </p:nvSpPr>
          <p:spPr>
            <a:xfrm>
              <a:off x="1214414" y="1589241"/>
              <a:ext cx="1928825" cy="482437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FF0000"/>
                  </a:solidFill>
                </a:rPr>
                <a:t>定理</a:t>
              </a:r>
              <a:r>
                <a:rPr lang="zh-CN" altLang="en-US" sz="280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7-1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401" name="TextBox 10"/>
              <p:cNvSpPr txBox="1">
                <a:spLocks noChangeArrowheads="1"/>
              </p:cNvSpPr>
              <p:nvPr/>
            </p:nvSpPr>
            <p:spPr bwMode="auto">
              <a:xfrm>
                <a:off x="1101694" y="3417742"/>
                <a:ext cx="6940682" cy="6730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应</a:t>
                </a: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特征向量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,⋯,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一定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线性无关</a:t>
                </a:r>
                <a:r>
                  <a:rPr lang="en-US" altLang="zh-CN" sz="2800" dirty="0" smtClean="0">
                    <a:ea typeface="华文楷体" panose="02010600040101010101" pitchFamily="2" charset="-122"/>
                  </a:rPr>
                  <a:t> 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1640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1694" y="3417742"/>
                <a:ext cx="6940682" cy="673005"/>
              </a:xfrm>
              <a:prstGeom prst="rect">
                <a:avLst/>
              </a:prstGeom>
              <a:blipFill rotWithShape="0">
                <a:blip r:embed="rId3"/>
                <a:stretch>
                  <a:fillRect l="-1845" b="-2545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5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7.1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特征值与特征向量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098" y="4437112"/>
            <a:ext cx="2384575" cy="24208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>
                <a:spLocks noChangeArrowheads="1"/>
              </p:cNvSpPr>
              <p:nvPr/>
            </p:nvSpPr>
            <p:spPr bwMode="auto">
              <a:xfrm>
                <a:off x="1101694" y="2744737"/>
                <a:ext cx="6940682" cy="6730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设方阵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有</a:t>
                </a:r>
                <a:r>
                  <a:rPr lang="en-US" altLang="zh-CN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n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个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互异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特征值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,⋯,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,</a:t>
                </a:r>
                <a:r>
                  <a:rPr lang="en-US" altLang="zh-CN" sz="2800" dirty="0">
                    <a:ea typeface="华文楷体" panose="02010600040101010101" pitchFamily="2" charset="-122"/>
                  </a:rPr>
                  <a:t> </a:t>
                </a:r>
                <a:r>
                  <a:rPr lang="zh-CN" altLang="en-US" sz="2800" dirty="0">
                    <a:ea typeface="华文楷体" panose="02010600040101010101" pitchFamily="2" charset="-122"/>
                  </a:rPr>
                  <a:t>则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对</a:t>
                </a:r>
                <a:endParaRPr lang="en-US" altLang="zh-CN" sz="2800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1694" y="2744737"/>
                <a:ext cx="6940682" cy="673005"/>
              </a:xfrm>
              <a:prstGeom prst="rect">
                <a:avLst/>
              </a:prstGeom>
              <a:blipFill rotWithShape="0">
                <a:blip r:embed="rId5"/>
                <a:stretch>
                  <a:fillRect l="-1845" r="-703" b="-243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81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1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1999" y="150111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823542" y="1724134"/>
            <a:ext cx="108508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53244" y="716069"/>
            <a:ext cx="13516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习题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6-2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1071775" y="1501114"/>
                <a:ext cx="3847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n-ea"/>
                        </a:rPr>
                        <m:t>设</m:t>
                      </m:r>
                    </m:oMath>
                  </m:oMathPara>
                </a14:m>
                <a:endParaRPr lang="en-US" altLang="zh-CN" sz="2400" dirty="0" smtClean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775" y="1501114"/>
                <a:ext cx="384721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0635" r="-22222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790512" y="2200171"/>
                <a:ext cx="586972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3</m:t>
                          </m:r>
                        </m:e>
                      </m:d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j-ea"/>
                        </a:rPr>
                        <m:t>若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j-ea"/>
                        </a:rPr>
                        <m:t>𝑛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j-ea"/>
                        </a:rPr>
                        <m:t>为偶数且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=−1,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j-ea"/>
                        </a:rPr>
                        <m:t>则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𝐸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=0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12" y="2200171"/>
                <a:ext cx="5869720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27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组合 19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41" name="TextBox 20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latin typeface="Cambria" panose="02040503050406030204" pitchFamily="18" charset="0"/>
                </a:rPr>
                <a:t>6.2</a:t>
              </a:r>
              <a:r>
                <a:rPr lang="zh-CN" altLang="en-US" sz="1800" dirty="0" smtClean="0">
                  <a:latin typeface="Cambria" panose="02040503050406030204" pitchFamily="18" charset="0"/>
                </a:rPr>
                <a:t>    向量的正交性</a:t>
              </a:r>
              <a:endParaRPr lang="zh-CN" alt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1331640" y="1501114"/>
                <a:ext cx="401929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j-ea"/>
                        </a:rPr>
                        <m:t>𝐴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j-ea"/>
                        </a:rPr>
                        <m:t>为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j-ea"/>
                        </a:rPr>
                        <m:t>𝑛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𝑛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&gt;1)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j-ea"/>
                        </a:rPr>
                        <m:t>阶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j-ea"/>
                        </a:rPr>
                        <m:t>正交阵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j-ea"/>
                        </a:rPr>
                        <m:t>，证明</m:t>
                      </m:r>
                    </m:oMath>
                  </m:oMathPara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501114"/>
                <a:ext cx="4019299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3279" r="-606" b="-32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1296507" y="3431513"/>
                <a:ext cx="2729154" cy="3771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𝐸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𝐴</m:t>
                      </m:r>
                    </m:oMath>
                  </m:oMathPara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507" y="3431513"/>
                <a:ext cx="2729154" cy="377176"/>
              </a:xfrm>
              <a:prstGeom prst="rect">
                <a:avLst/>
              </a:prstGeom>
              <a:blipFill rotWithShape="0">
                <a:blip r:embed="rId5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366321" y="3095649"/>
                <a:ext cx="2880284" cy="2819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𝑬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𝑨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𝑻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𝑨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𝑨</m:t>
                      </m:r>
                      <m:r>
                        <a:rPr lang="zh-CN" alt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正交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321" y="3095649"/>
                <a:ext cx="2880284" cy="281937"/>
              </a:xfrm>
              <a:prstGeom prst="rect">
                <a:avLst/>
              </a:prstGeom>
              <a:blipFill rotWithShape="0">
                <a:blip r:embed="rId6"/>
                <a:stretch>
                  <a:fillRect t="-4348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3852777" y="3389681"/>
                <a:ext cx="1871351" cy="4168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𝐸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𝐴</m:t>
                      </m:r>
                    </m:oMath>
                  </m:oMathPara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777" y="3389681"/>
                <a:ext cx="1871351" cy="41684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5610525" y="3431513"/>
                <a:ext cx="209941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𝐴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𝐸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𝐴</m:t>
                      </m:r>
                    </m:oMath>
                  </m:oMathPara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525" y="3431513"/>
                <a:ext cx="2099414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1104924" y="4031630"/>
                <a:ext cx="2053296" cy="3719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两边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取行列式</a:t>
                </a:r>
                <a:endParaRPr lang="zh-CN" altLang="en-US" sz="2400" b="1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24" y="4031630"/>
                <a:ext cx="2053296" cy="371949"/>
              </a:xfrm>
              <a:prstGeom prst="rect">
                <a:avLst/>
              </a:prstGeom>
              <a:blipFill rotWithShape="0">
                <a:blip r:embed="rId9"/>
                <a:stretch>
                  <a:fillRect l="-5935" t="-24590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790512" y="4524084"/>
                <a:ext cx="338837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𝐸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𝐸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|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|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12" y="4524084"/>
                <a:ext cx="3388372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3275856" y="4176582"/>
                <a:ext cx="28802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𝒏</m:t>
                    </m:r>
                    <m:r>
                      <a:rPr lang="zh-CN" alt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为</m:t>
                    </m:r>
                  </m:oMath>
                </a14:m>
                <a:r>
                  <a:rPr lang="zh-CN" altLang="en-US" b="1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偶数，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𝑨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𝑬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=|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𝑬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−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𝑨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|</m:t>
                    </m:r>
                  </m:oMath>
                </a14:m>
                <a:endParaRPr lang="zh-CN" altLang="en-US" b="1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4176582"/>
                <a:ext cx="288028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114" t="-26087" r="-1480" b="-5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3484034" y="4541633"/>
                <a:ext cx="417644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𝐸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</m:d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−1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=0</m:t>
                      </m:r>
                    </m:oMath>
                  </m:oMathPara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034" y="4541633"/>
                <a:ext cx="4176446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3851035" y="5485988"/>
                <a:ext cx="249410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𝐸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=0</m:t>
                      </m:r>
                    </m:oMath>
                  </m:oMathPara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035" y="5485988"/>
                <a:ext cx="2494101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5262563"/>
            <a:ext cx="1925638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3561237" y="5202225"/>
                <a:ext cx="137073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𝑨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=−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237" y="5202225"/>
                <a:ext cx="1370736" cy="276999"/>
              </a:xfrm>
              <a:prstGeom prst="rect">
                <a:avLst/>
              </a:prstGeom>
              <a:blipFill rotWithShape="0">
                <a:blip r:embed="rId1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30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14" grpId="0"/>
      <p:bldP spid="15" grpId="0"/>
      <p:bldP spid="18" grpId="0"/>
      <p:bldP spid="20" grpId="0"/>
      <p:bldP spid="22" grpId="0"/>
      <p:bldP spid="26" grpId="0"/>
      <p:bldP spid="27" grpId="0"/>
      <p:bldP spid="28" grpId="0"/>
      <p:bldP spid="2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29185" y="404664"/>
                <a:ext cx="59267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latin typeface="+mn-ea"/>
                    <a:ea typeface="+mn-ea"/>
                  </a:rPr>
                  <a:t>证明：对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+mn-ea"/>
                      </a:rPr>
                      <m:t>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+mn-ea"/>
                      </a:rPr>
                      <m:t>(1≤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+mn-ea"/>
                      </a:rPr>
                      <m:t>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+mn-ea"/>
                      </a:rPr>
                      <m:t>≤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用归纳法</a:t>
                </a:r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85" y="404664"/>
                <a:ext cx="5926772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2160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547663" y="1221306"/>
                <a:ext cx="72232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latin typeface="+mn-ea"/>
                    <a:ea typeface="+mn-ea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+mn-ea"/>
                      </a:rPr>
                      <m:t>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+mn-ea"/>
                      </a:rPr>
                      <m:t>=1</m:t>
                    </m:r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时，由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</a:rPr>
                      <m:t>≠0</m:t>
                    </m:r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，可得线性无关；</a:t>
                </a:r>
                <a:endParaRPr lang="en-US" altLang="zh-CN" sz="2800" dirty="0" smtClean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3" y="1221306"/>
                <a:ext cx="7223282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1772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547663" y="2051940"/>
                <a:ext cx="84819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latin typeface="+mn-ea"/>
                    <a:ea typeface="+mn-ea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+mn-ea"/>
                      </a:rPr>
                      <m:t>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−1</m:t>
                    </m:r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时结论成立，则</a:t>
                </a:r>
                <a14:m>
                  <m:oMath xmlns:m="http://schemas.openxmlformats.org/officeDocument/2006/math">
                    <m:r>
                      <a:rPr lang="zh-CN" altLang="en-US" sz="2800" b="0" i="1">
                        <a:latin typeface="Cambria Math" panose="02040503050406030204" pitchFamily="18" charset="0"/>
                        <a:ea typeface="+mn-ea"/>
                      </a:rPr>
                      <m:t>当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</a:rPr>
                      <m:t>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时若有</a:t>
                </a:r>
                <a:r>
                  <a:rPr lang="en-US" altLang="zh-CN" sz="2800" dirty="0" smtClean="0">
                    <a:latin typeface="+mn-ea"/>
                    <a:ea typeface="+mn-ea"/>
                  </a:rPr>
                  <a:t>:</a:t>
                </a: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3" y="2051940"/>
                <a:ext cx="8481913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1510"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618256" y="2914883"/>
                <a:ext cx="684076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800" dirty="0" smtClean="0"/>
                  <a:t>　            </a:t>
                </a:r>
                <a:r>
                  <a:rPr lang="en-US" altLang="zh-CN" sz="2800" dirty="0" smtClean="0"/>
                  <a:t>(1)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256" y="2914883"/>
                <a:ext cx="6840760" cy="430887"/>
              </a:xfrm>
              <a:prstGeom prst="rect">
                <a:avLst/>
              </a:prstGeom>
              <a:blipFill rotWithShape="0">
                <a:blip r:embed="rId6"/>
                <a:stretch>
                  <a:fillRect t="-25352" b="-49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582464" y="4150586"/>
                <a:ext cx="707548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800" dirty="0" smtClean="0"/>
                  <a:t>　　  </a:t>
                </a:r>
                <a:r>
                  <a:rPr lang="en-US" altLang="zh-CN" sz="2800" dirty="0" smtClean="0"/>
                  <a:t>(2)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464" y="4150586"/>
                <a:ext cx="7075488" cy="430887"/>
              </a:xfrm>
              <a:prstGeom prst="rect">
                <a:avLst/>
              </a:prstGeom>
              <a:blipFill rotWithShape="0">
                <a:blip r:embed="rId7"/>
                <a:stretch>
                  <a:fillRect t="-25352" b="-47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618256" y="5369913"/>
                <a:ext cx="6561519" cy="4209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 smtClean="0"/>
                  <a:t>　 </a:t>
                </a:r>
                <a:r>
                  <a:rPr lang="en-US" altLang="zh-CN" sz="2400" dirty="0" smtClean="0"/>
                  <a:t>(3)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256" y="5369913"/>
                <a:ext cx="6561519" cy="420949"/>
              </a:xfrm>
              <a:prstGeom prst="rect">
                <a:avLst/>
              </a:prstGeom>
              <a:blipFill rotWithShape="0">
                <a:blip r:embed="rId8"/>
                <a:stretch>
                  <a:fillRect t="-13043" r="-929" b="-40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919118" y="4673246"/>
                <a:ext cx="189960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118" y="4673246"/>
                <a:ext cx="1899605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682705" y="3497627"/>
                <a:ext cx="158111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左乘</m:t>
                    </m:r>
                  </m:oMath>
                </a14:m>
                <a:r>
                  <a:rPr lang="en-US" altLang="zh-CN" sz="2800" i="1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A</a:t>
                </a:r>
                <a:endParaRPr lang="zh-CN" altLang="en-US" sz="2800" i="1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705" y="3497627"/>
                <a:ext cx="1581112" cy="523220"/>
              </a:xfrm>
              <a:prstGeom prst="rect">
                <a:avLst/>
              </a:prstGeom>
              <a:blipFill rotWithShape="0">
                <a:blip r:embed="rId10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/>
          <p:cNvCxnSpPr/>
          <p:nvPr/>
        </p:nvCxnSpPr>
        <p:spPr>
          <a:xfrm>
            <a:off x="3682705" y="3481891"/>
            <a:ext cx="0" cy="59679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710169" y="4754920"/>
            <a:ext cx="0" cy="51342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01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/>
      <p:bldP spid="3" grpId="0"/>
      <p:bldP spid="10" grpId="0"/>
      <p:bldP spid="11" grpId="0"/>
      <p:bldP spid="5" grpId="0"/>
      <p:bldP spid="1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289332" y="2068870"/>
                <a:ext cx="667515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800" dirty="0" smtClean="0"/>
                  <a:t>　         </a:t>
                </a:r>
                <a:r>
                  <a:rPr lang="en-US" altLang="zh-CN" sz="2800" dirty="0" smtClean="0"/>
                  <a:t>(1)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332" y="2068870"/>
                <a:ext cx="6675156" cy="430887"/>
              </a:xfrm>
              <a:prstGeom prst="rect">
                <a:avLst/>
              </a:prstGeom>
              <a:blipFill rotWithShape="0">
                <a:blip r:embed="rId3"/>
                <a:stretch>
                  <a:fillRect t="-25352" b="-49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267140" y="3639602"/>
                <a:ext cx="707346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800" dirty="0" smtClean="0"/>
                  <a:t>  </a:t>
                </a:r>
                <a:r>
                  <a:rPr lang="en-US" altLang="zh-CN" sz="2800" dirty="0" smtClean="0"/>
                  <a:t>(3)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140" y="3639602"/>
                <a:ext cx="7073461" cy="430887"/>
              </a:xfrm>
              <a:prstGeom prst="rect">
                <a:avLst/>
              </a:prstGeom>
              <a:blipFill rotWithShape="0">
                <a:blip r:embed="rId4"/>
                <a:stretch>
                  <a:fillRect t="-25352" b="-49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112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85185E-6 L -0.00504 -0.2215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" y="-1108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96296E-6 L -0.00087 -0.345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265340" y="620688"/>
                <a:ext cx="667515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800" dirty="0" smtClean="0"/>
                  <a:t>　         </a:t>
                </a:r>
                <a:r>
                  <a:rPr lang="en-US" altLang="zh-CN" sz="2800" dirty="0" smtClean="0"/>
                  <a:t>(1)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340" y="620688"/>
                <a:ext cx="6675156" cy="430887"/>
              </a:xfrm>
              <a:prstGeom prst="rect">
                <a:avLst/>
              </a:prstGeom>
              <a:blipFill rotWithShape="0">
                <a:blip r:embed="rId3"/>
                <a:stretch>
                  <a:fillRect t="-25352" b="-47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234137" y="1357900"/>
                <a:ext cx="707346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800" dirty="0" smtClean="0"/>
                  <a:t>  </a:t>
                </a:r>
                <a:r>
                  <a:rPr lang="en-US" altLang="zh-CN" sz="2800" dirty="0" smtClean="0"/>
                  <a:t>(3)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137" y="1357900"/>
                <a:ext cx="7073461" cy="430887"/>
              </a:xfrm>
              <a:prstGeom prst="rect">
                <a:avLst/>
              </a:prstGeom>
              <a:blipFill rotWithShape="0">
                <a:blip r:embed="rId4"/>
                <a:stretch>
                  <a:fillRect t="-25714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0" y="2998644"/>
                <a:ext cx="896448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98644"/>
                <a:ext cx="8964488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202734" y="2124564"/>
                <a:ext cx="39110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latin typeface="+mn-ea"/>
                    <a:ea typeface="+mn-ea"/>
                  </a:rPr>
                  <a:t>由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800" dirty="0"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e>
                    </m:d>
                    <m:r>
                      <a:rPr lang="en-US" altLang="zh-CN" sz="2800" dirty="0"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sSub>
                      <m:sSubPr>
                        <m:ctrlPr>
                          <a:rPr lang="en-US" altLang="zh-CN" sz="2800" i="1" dirty="0" err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dirty="0">
                            <a:latin typeface="Cambria Math" panose="02040503050406030204" pitchFamily="18" charset="0"/>
                            <a:ea typeface="+mn-ea"/>
                          </a:rPr>
                          <m:t>𝜆</m:t>
                        </m:r>
                      </m:e>
                      <m:sub>
                        <m:r>
                          <a:rPr lang="en-US" altLang="zh-CN" sz="2800" dirty="0" err="1"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</m:sub>
                    </m:sSub>
                    <m:r>
                      <a:rPr lang="en-US" altLang="zh-CN" sz="2800" dirty="0">
                        <a:latin typeface="Cambria Math" panose="02040503050406030204" pitchFamily="18" charset="0"/>
                        <a:ea typeface="+mn-ea"/>
                      </a:rPr>
                      <m:t>× (1)</m:t>
                    </m:r>
                    <m:r>
                      <a:rPr lang="zh-CN" altLang="en-US" sz="2800" dirty="0">
                        <a:latin typeface="Cambria Math" panose="02040503050406030204" pitchFamily="18" charset="0"/>
                        <a:ea typeface="+mn-ea"/>
                      </a:rPr>
                      <m:t>可得</m:t>
                    </m:r>
                  </m:oMath>
                </a14:m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34" y="2124564"/>
                <a:ext cx="3911043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3115"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422420" y="3707225"/>
                <a:ext cx="85420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0" dirty="0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b="0" i="0" dirty="0" smtClean="0"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0" dirty="0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lang="en-US" altLang="zh-CN" sz="2800" b="0" i="0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⋯,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  <m:r>
                          <a:rPr lang="en-US" altLang="zh-CN" sz="2800" b="0" i="0" dirty="0" smtClean="0"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线性无关，且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</a:rPr>
                      <m:t>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</m:sub>
                    </m:sSub>
                    <m:r>
                      <a:rPr lang="zh-CN" altLang="en-US" sz="2800" i="1">
                        <a:latin typeface="Cambria Math" panose="02040503050406030204" pitchFamily="18" charset="0"/>
                        <a:ea typeface="+mn-ea"/>
                      </a:rPr>
                      <m:t>（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</a:rPr>
                      <m:t>𝑖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</a:rPr>
                      <m:t>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+mn-ea"/>
                      </a:rPr>
                      <m:t>时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ea typeface="+mn-ea"/>
                      </a:rPr>
                      <m:t>）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</m:oMath>
                </a14:m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20" y="3707225"/>
                <a:ext cx="8542068" cy="523220"/>
              </a:xfrm>
              <a:prstGeom prst="rect">
                <a:avLst/>
              </a:prstGeom>
              <a:blipFill rotWithShape="0">
                <a:blip r:embed="rId7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249511" y="4577833"/>
                <a:ext cx="454058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11" y="4577833"/>
                <a:ext cx="4540585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2519804" y="5325848"/>
                <a:ext cx="38768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0" dirty="0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b="0" i="0" dirty="0" smtClean="0"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0" dirty="0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lang="en-US" altLang="zh-CN" sz="2800" b="0" i="0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⋯,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线性无关</a:t>
                </a:r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804" y="5325848"/>
                <a:ext cx="3876896" cy="523220"/>
              </a:xfrm>
              <a:prstGeom prst="rect">
                <a:avLst/>
              </a:prstGeom>
              <a:blipFill rotWithShape="0">
                <a:blip r:embed="rId9"/>
                <a:stretch>
                  <a:fillRect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4458252" y="4569694"/>
                <a:ext cx="320191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dirty="0" smtClean="0">
                          <a:latin typeface="Cambria Math" panose="02040503050406030204" pitchFamily="18" charset="0"/>
                          <a:ea typeface="+mn-ea"/>
                        </a:rPr>
                        <m:t>代入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e>
                      </m:d>
                      <m:r>
                        <a:rPr lang="zh-CN" altLang="en-US" sz="2800" i="1" dirty="0">
                          <a:latin typeface="Cambria Math" panose="02040503050406030204" pitchFamily="18" charset="0"/>
                          <a:ea typeface="+mn-ea"/>
                        </a:rPr>
                        <m:t>得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+mn-ea"/>
                        </a:rPr>
                        <m:t>=0</m:t>
                      </m:r>
                    </m:oMath>
                  </m:oMathPara>
                </a14:m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252" y="4569694"/>
                <a:ext cx="3201910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517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  <p:bldP spid="19" grpId="0"/>
      <p:bldP spid="21" grpId="0"/>
      <p:bldP spid="22" grpId="0"/>
      <p:bldP spid="2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9"/>
          <p:cNvGrpSpPr>
            <a:grpSpLocks/>
          </p:cNvGrpSpPr>
          <p:nvPr/>
        </p:nvGrpSpPr>
        <p:grpSpPr bwMode="auto">
          <a:xfrm>
            <a:off x="770177" y="1916832"/>
            <a:ext cx="7603717" cy="2448272"/>
            <a:chOff x="928662" y="1589241"/>
            <a:chExt cx="7286676" cy="1904883"/>
          </a:xfrm>
        </p:grpSpPr>
        <p:sp>
          <p:nvSpPr>
            <p:cNvPr id="9" name="圆角矩形 8"/>
            <p:cNvSpPr/>
            <p:nvPr/>
          </p:nvSpPr>
          <p:spPr>
            <a:xfrm>
              <a:off x="928662" y="1785276"/>
              <a:ext cx="7286676" cy="1708848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流程图: 终止 7"/>
            <p:cNvSpPr/>
            <p:nvPr/>
          </p:nvSpPr>
          <p:spPr>
            <a:xfrm>
              <a:off x="1214414" y="1589241"/>
              <a:ext cx="1928825" cy="482437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FF0000"/>
                  </a:solidFill>
                </a:rPr>
                <a:t>定理</a:t>
              </a:r>
              <a:r>
                <a:rPr lang="zh-CN" altLang="en-US" sz="280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7-1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401" name="TextBox 10"/>
              <p:cNvSpPr txBox="1">
                <a:spLocks noChangeArrowheads="1"/>
              </p:cNvSpPr>
              <p:nvPr/>
            </p:nvSpPr>
            <p:spPr bwMode="auto">
              <a:xfrm>
                <a:off x="1400100" y="2700022"/>
                <a:ext cx="6940682" cy="1384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设方阵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有</a:t>
                </a:r>
                <a:r>
                  <a:rPr lang="en-US" altLang="zh-CN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n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个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互异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特征值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,⋯,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,</a:t>
                </a:r>
                <a:r>
                  <a:rPr lang="en-US" altLang="zh-CN" sz="2800" dirty="0">
                    <a:ea typeface="华文楷体" panose="02010600040101010101" pitchFamily="2" charset="-122"/>
                  </a:rPr>
                  <a:t> </a:t>
                </a:r>
                <a:r>
                  <a:rPr lang="zh-CN" altLang="en-US" sz="2800" dirty="0">
                    <a:ea typeface="华文楷体" panose="02010600040101010101" pitchFamily="2" charset="-122"/>
                  </a:rPr>
                  <a:t>则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对应</a:t>
                </a: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特征向量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,⋯,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一定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线性无关</a:t>
                </a:r>
                <a:r>
                  <a:rPr lang="en-US" altLang="zh-CN" sz="2800" dirty="0" smtClean="0">
                    <a:ea typeface="华文楷体" panose="02010600040101010101" pitchFamily="2" charset="-122"/>
                  </a:rPr>
                  <a:t> 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40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0100" y="2700022"/>
                <a:ext cx="6940682" cy="1384995"/>
              </a:xfrm>
              <a:prstGeom prst="rect">
                <a:avLst/>
              </a:prstGeom>
              <a:blipFill rotWithShape="0">
                <a:blip r:embed="rId3"/>
                <a:stretch>
                  <a:fillRect l="-1845" r="-703" b="-704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5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7.1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特征值与特征向量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988" y="4391218"/>
            <a:ext cx="2384575" cy="24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1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 bwMode="auto">
          <a:xfrm>
            <a:off x="571225" y="1790824"/>
            <a:ext cx="8121411" cy="372330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流程图: 终止 7"/>
          <p:cNvSpPr/>
          <p:nvPr/>
        </p:nvSpPr>
        <p:spPr bwMode="auto">
          <a:xfrm>
            <a:off x="1298194" y="1412776"/>
            <a:ext cx="2121677" cy="674053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定理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7-2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01" name="TextBox 10"/>
              <p:cNvSpPr txBox="1">
                <a:spLocks noChangeArrowheads="1"/>
              </p:cNvSpPr>
              <p:nvPr/>
            </p:nvSpPr>
            <p:spPr bwMode="auto">
              <a:xfrm>
                <a:off x="1187624" y="2232065"/>
                <a:ext cx="7292536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设方阵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有</a:t>
                </a:r>
                <a:r>
                  <a:rPr lang="en-US" altLang="zh-CN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m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个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互异特征值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,⋯,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,</a:t>
                </a:r>
                <a:r>
                  <a:rPr lang="en-US" altLang="zh-CN" sz="2800" dirty="0">
                    <a:ea typeface="华文楷体" panose="02010600040101010101" pitchFamily="2" charset="-122"/>
                  </a:rPr>
                  <a:t> 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40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624" y="2232065"/>
                <a:ext cx="7292536" cy="738664"/>
              </a:xfrm>
              <a:prstGeom prst="rect">
                <a:avLst/>
              </a:prstGeom>
              <a:blipFill rotWithShape="0">
                <a:blip r:embed="rId3"/>
                <a:stretch>
                  <a:fillRect l="-1756" b="-140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5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7.1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特征值与特征向量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0"/>
              <p:cNvSpPr txBox="1">
                <a:spLocks noChangeArrowheads="1"/>
              </p:cNvSpPr>
              <p:nvPr/>
            </p:nvSpPr>
            <p:spPr bwMode="auto">
              <a:xfrm>
                <a:off x="1254578" y="2889035"/>
                <a:ext cx="7292536" cy="8017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,⋯,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对应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线性无关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的特征向量，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0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4578" y="2889035"/>
                <a:ext cx="7292536" cy="801758"/>
              </a:xfrm>
              <a:prstGeom prst="rect">
                <a:avLst/>
              </a:prstGeom>
              <a:blipFill rotWithShape="0">
                <a:blip r:embed="rId4"/>
                <a:stretch>
                  <a:fillRect r="-6605" b="-99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>
                <a:spLocks noChangeArrowheads="1"/>
              </p:cNvSpPr>
              <p:nvPr/>
            </p:nvSpPr>
            <p:spPr bwMode="auto">
              <a:xfrm>
                <a:off x="1187624" y="3596127"/>
                <a:ext cx="7292536" cy="7387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11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12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,⋯,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  <m:sSub>
                          <m:sSub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 ⋯⋯⋯,</m:t>
                    </m:r>
                  </m:oMath>
                </a14:m>
                <a:r>
                  <a:rPr lang="en-US" altLang="zh-CN" sz="2800" dirty="0"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𝑚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𝑚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,⋯,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𝑚</m:t>
                        </m:r>
                        <m:sSub>
                          <m:sSub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624" y="3596127"/>
                <a:ext cx="7292536" cy="738728"/>
              </a:xfrm>
              <a:prstGeom prst="rect">
                <a:avLst/>
              </a:prstGeom>
              <a:blipFill rotWithShape="0">
                <a:blip r:embed="rId5"/>
                <a:stretch>
                  <a:fillRect l="-1756" b="-181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0"/>
              <p:cNvSpPr txBox="1">
                <a:spLocks noChangeArrowheads="1"/>
              </p:cNvSpPr>
              <p:nvPr/>
            </p:nvSpPr>
            <p:spPr bwMode="auto">
              <a:xfrm>
                <a:off x="4214292" y="4316191"/>
                <a:ext cx="1008112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⋯⋯</m:t>
                      </m:r>
                    </m:oMath>
                  </m:oMathPara>
                </a14:m>
                <a:endParaRPr lang="zh-CN" altLang="en-US" sz="2800" dirty="0">
                  <a:solidFill>
                    <a:srgbClr val="0070C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2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14292" y="4316191"/>
                <a:ext cx="1008112" cy="7386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右大括号 1"/>
          <p:cNvSpPr/>
          <p:nvPr/>
        </p:nvSpPr>
        <p:spPr>
          <a:xfrm rot="5400000">
            <a:off x="2522191" y="3416030"/>
            <a:ext cx="267790" cy="2016225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0"/>
              <p:cNvSpPr txBox="1">
                <a:spLocks noChangeArrowheads="1"/>
              </p:cNvSpPr>
              <p:nvPr/>
            </p:nvSpPr>
            <p:spPr bwMode="auto">
              <a:xfrm>
                <a:off x="2294231" y="4393589"/>
                <a:ext cx="723710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0070C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3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94231" y="4393589"/>
                <a:ext cx="723710" cy="7386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右大括号 13"/>
          <p:cNvSpPr/>
          <p:nvPr/>
        </p:nvSpPr>
        <p:spPr>
          <a:xfrm rot="5400000">
            <a:off x="6505541" y="3416030"/>
            <a:ext cx="267790" cy="2016225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0"/>
              <p:cNvSpPr txBox="1">
                <a:spLocks noChangeArrowheads="1"/>
              </p:cNvSpPr>
              <p:nvPr/>
            </p:nvSpPr>
            <p:spPr bwMode="auto">
              <a:xfrm>
                <a:off x="6305183" y="4393589"/>
                <a:ext cx="723710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0070C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5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05183" y="4393589"/>
                <a:ext cx="723710" cy="7386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0"/>
          <p:cNvSpPr txBox="1">
            <a:spLocks noChangeArrowheads="1"/>
          </p:cNvSpPr>
          <p:nvPr/>
        </p:nvSpPr>
        <p:spPr bwMode="auto">
          <a:xfrm>
            <a:off x="1503958" y="4830045"/>
            <a:ext cx="2520280" cy="67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一定</a:t>
            </a:r>
            <a:r>
              <a:rPr lang="zh-CN" altLang="en-US" sz="28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线性无关</a:t>
            </a:r>
            <a:r>
              <a:rPr lang="en-US" altLang="zh-CN" sz="2800" dirty="0" smtClean="0">
                <a:ea typeface="华文楷体" panose="02010600040101010101" pitchFamily="2" charset="-122"/>
              </a:rPr>
              <a:t> </a:t>
            </a:r>
            <a:endParaRPr lang="zh-CN" altLang="en-US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08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1" grpId="0"/>
      <p:bldP spid="10" grpId="0"/>
      <p:bldP spid="11" grpId="0"/>
      <p:bldP spid="12" grpId="0"/>
      <p:bldP spid="2" grpId="0" animBg="1"/>
      <p:bldP spid="13" grpId="0"/>
      <p:bldP spid="14" grpId="0" animBg="1"/>
      <p:bldP spid="15" grpId="0"/>
      <p:bldP spid="1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75656" y="1638944"/>
            <a:ext cx="6984776" cy="4742383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" y="5013771"/>
            <a:ext cx="2055997" cy="184422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知识点总结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955646" y="1776052"/>
                <a:ext cx="6129176" cy="4461260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800" dirty="0" smtClean="0"/>
                  <a:t>特征值，特征向量计算</a:t>
                </a:r>
                <a:endParaRPr lang="en-US" altLang="zh-CN" sz="2800" dirty="0" smtClean="0"/>
              </a:p>
              <a:p>
                <a:pPr marL="0" indent="0">
                  <a:buNone/>
                </a:pPr>
                <a:r>
                  <a:rPr lang="zh-CN" altLang="en-US" dirty="0"/>
                  <a:t> </a:t>
                </a:r>
                <a:r>
                  <a:rPr lang="zh-CN" altLang="en-US" dirty="0" smtClean="0"/>
                  <a:t>   特征方程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齐</a:t>
                </a:r>
                <a:r>
                  <a:rPr lang="zh-CN" altLang="en-US" dirty="0" smtClean="0"/>
                  <a:t>次方程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/>
                  <a:t>非零解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800" dirty="0" smtClean="0"/>
                  <a:t>特征值的性质</a:t>
                </a:r>
                <a:endParaRPr lang="en-US" altLang="zh-CN" sz="2800" dirty="0" smtClean="0"/>
              </a:p>
              <a:p>
                <a:pPr marL="0" indent="0">
                  <a:buNone/>
                </a:pPr>
                <a:r>
                  <a:rPr lang="zh-CN" altLang="en-US" dirty="0"/>
                  <a:t> </a:t>
                </a:r>
                <a:r>
                  <a:rPr lang="zh-CN" altLang="en-US" dirty="0" smtClean="0"/>
                  <a:t>   个数，与矩阵迹、行列式关系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     矩阵</a:t>
                </a:r>
                <a:r>
                  <a:rPr lang="zh-CN" altLang="en-US" dirty="0" smtClean="0"/>
                  <a:t>多项式、矩阵逆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伴随的特征值</a:t>
                </a:r>
                <a:r>
                  <a:rPr lang="zh-CN" altLang="en-US" dirty="0"/>
                  <a:t>、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     矩阵</a:t>
                </a:r>
                <a:r>
                  <a:rPr lang="zh-CN" altLang="en-US" dirty="0" smtClean="0"/>
                  <a:t>转置</a:t>
                </a:r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800" dirty="0" smtClean="0"/>
                  <a:t>互异特征值对应特征向量线性无关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sz="28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5646" y="1776052"/>
                <a:ext cx="6129176" cy="4461260"/>
              </a:xfrm>
              <a:blipFill rotWithShape="0">
                <a:blip r:embed="rId4"/>
                <a:stretch>
                  <a:fillRect l="-2488" t="-2322" b="-5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873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Box 16"/>
          <p:cNvSpPr txBox="1">
            <a:spLocks noChangeArrowheads="1"/>
          </p:cNvSpPr>
          <p:nvPr/>
        </p:nvSpPr>
        <p:spPr bwMode="auto">
          <a:xfrm>
            <a:off x="3851920" y="1484784"/>
            <a:ext cx="157162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>
                <a:latin typeface="Cambria" panose="02040503050406030204" pitchFamily="18" charset="0"/>
                <a:ea typeface="华文楷体" panose="02010600040101010101" pitchFamily="2" charset="-122"/>
              </a:rPr>
              <a:t>作业</a:t>
            </a:r>
          </a:p>
        </p:txBody>
      </p:sp>
      <p:sp>
        <p:nvSpPr>
          <p:cNvPr id="55300" name="TextBox 16"/>
          <p:cNvSpPr txBox="1">
            <a:spLocks noChangeArrowheads="1"/>
          </p:cNvSpPr>
          <p:nvPr/>
        </p:nvSpPr>
        <p:spPr bwMode="auto">
          <a:xfrm>
            <a:off x="1572178" y="2710780"/>
            <a:ext cx="66247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127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页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：习题 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</a:t>
            </a:r>
            <a:r>
              <a:rPr lang="en-US" altLang="zh-CN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—(1),(3),  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5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7</a:t>
            </a:r>
            <a:endParaRPr lang="zh-CN" altLang="en-US" sz="32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12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3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7.1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特征值与特征向量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16"/>
          <p:cNvSpPr txBox="1">
            <a:spLocks noChangeArrowheads="1"/>
          </p:cNvSpPr>
          <p:nvPr/>
        </p:nvSpPr>
        <p:spPr bwMode="auto">
          <a:xfrm>
            <a:off x="1691680" y="4053987"/>
            <a:ext cx="6624736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思考：习题 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7-1,  8    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提高题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7-1,  4</a:t>
            </a:r>
            <a:endParaRPr lang="zh-CN" altLang="en-US" sz="32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5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7.1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特征值与特征向量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434211" y="3416370"/>
                <a:ext cx="395653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𝐵</m:t>
                        </m:r>
                      </m:sub>
                    </m:sSub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为对应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800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特征向量</a:t>
                </a: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211" y="3416370"/>
                <a:ext cx="3956532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1628" r="-2003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272393" y="2864890"/>
                <a:ext cx="46349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设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的</m:t>
                      </m:r>
                      <m:r>
                        <a:rPr lang="zh-CN" altLang="en-US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特征值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分别</m:t>
                      </m:r>
                      <m:r>
                        <a:rPr lang="zh-CN" altLang="en-US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为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393" y="2864890"/>
                <a:ext cx="4634987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551079" y="4205830"/>
                <a:ext cx="4360681" cy="8942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+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𝑂</m:t>
                                </m:r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𝑂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+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𝐵</m:t>
                                </m:r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79" y="4205830"/>
                <a:ext cx="4360681" cy="89428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323528" y="2829902"/>
                <a:ext cx="9028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解</m:t>
                    </m:r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</a:rPr>
                  <a:t>：</a:t>
                </a:r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829902"/>
                <a:ext cx="902811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15116" r="-12838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0"/>
              <p:cNvSpPr txBox="1">
                <a:spLocks noChangeArrowheads="1"/>
              </p:cNvSpPr>
              <p:nvPr/>
            </p:nvSpPr>
            <p:spPr bwMode="auto">
              <a:xfrm>
                <a:off x="538696" y="803422"/>
                <a:ext cx="8352892" cy="18889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思考题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7-1: 2 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都是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阶方阵，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2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阶块对角阵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𝐶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𝑂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𝑂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𝐵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的特征值与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的特征值有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什么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关系？</m:t>
                    </m:r>
                  </m:oMath>
                </a14:m>
                <a:endParaRPr lang="en-US" altLang="zh-CN" sz="2800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8696" y="803422"/>
                <a:ext cx="8352892" cy="1888979"/>
              </a:xfrm>
              <a:prstGeom prst="rect">
                <a:avLst/>
              </a:prstGeom>
              <a:blipFill>
                <a:blip r:embed="rId7"/>
                <a:stretch>
                  <a:fillRect l="-145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6082462" y="4262933"/>
                <a:ext cx="1709122" cy="750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462" y="4262933"/>
                <a:ext cx="1709122" cy="75027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4740747" y="4234137"/>
                <a:ext cx="1531701" cy="859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747" y="4234137"/>
                <a:ext cx="1531701" cy="8592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520450" y="5418414"/>
                <a:ext cx="4433265" cy="8943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𝐴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0+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𝑂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𝑂</m:t>
                                </m:r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𝟎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+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𝐵</m:t>
                                </m:r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50" y="5418414"/>
                <a:ext cx="4433265" cy="89434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6084168" y="5387894"/>
                <a:ext cx="1758110" cy="8833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𝐵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5387894"/>
                <a:ext cx="1758110" cy="88331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4701506" y="5387894"/>
                <a:ext cx="1610184" cy="8833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𝐵</m:t>
                                </m:r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506" y="5387894"/>
                <a:ext cx="1610184" cy="88338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5884351" y="2882136"/>
                <a:ext cx="2569678" cy="52322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也是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𝐶</m:t>
                    </m:r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的特征值</a:t>
                </a:r>
                <a:endParaRPr lang="zh-CN" altLang="en-US" sz="28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351" y="2882136"/>
                <a:ext cx="2569678" cy="523220"/>
              </a:xfrm>
              <a:prstGeom prst="rect">
                <a:avLst/>
              </a:prstGeom>
              <a:blipFill rotWithShape="0">
                <a:blip r:embed="rId13"/>
                <a:stretch>
                  <a:fillRect t="-12791" r="-3555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116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  <p:bldP spid="26" grpId="0"/>
      <p:bldP spid="15" grpId="0"/>
      <p:bldP spid="27" grpId="0"/>
      <p:bldP spid="28" grpId="0"/>
      <p:bldP spid="31" grpId="0"/>
      <p:bldP spid="32" grpId="0"/>
      <p:bldP spid="3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5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7.1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特征值与特征向量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427250" y="3569041"/>
                <a:ext cx="32576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𝑝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为对应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800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特征向量</a:t>
                </a: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250" y="3569041"/>
                <a:ext cx="3257623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1628" r="-2617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1272393" y="2864890"/>
                <a:ext cx="28453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设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𝐶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的</m:t>
                      </m:r>
                      <m:r>
                        <a:rPr lang="zh-CN" altLang="en-US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特征值为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393" y="2864890"/>
                <a:ext cx="2845394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3155552" y="4548187"/>
                <a:ext cx="4566122" cy="8942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+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𝑂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𝑂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+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𝐵</m:t>
                                </m:r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552" y="4548187"/>
                <a:ext cx="4566122" cy="89428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323528" y="2829902"/>
                <a:ext cx="12618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反之</m:t>
                    </m:r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</a:rPr>
                  <a:t>：</a:t>
                </a:r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829902"/>
                <a:ext cx="1261884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15116" r="-9179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0"/>
              <p:cNvSpPr txBox="1">
                <a:spLocks noChangeArrowheads="1"/>
              </p:cNvSpPr>
              <p:nvPr/>
            </p:nvSpPr>
            <p:spPr bwMode="auto">
              <a:xfrm>
                <a:off x="538696" y="803422"/>
                <a:ext cx="8352892" cy="18889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思考题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7-1: 2 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都是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阶方阵，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2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阶块对角阵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𝐶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𝑂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𝑂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𝐵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的特征值与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的特征值有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什么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关系？</m:t>
                    </m:r>
                  </m:oMath>
                </a14:m>
                <a:endParaRPr lang="en-US" altLang="zh-CN" sz="2800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8696" y="803422"/>
                <a:ext cx="8352892" cy="1888979"/>
              </a:xfrm>
              <a:prstGeom prst="rect">
                <a:avLst/>
              </a:prstGeom>
              <a:blipFill>
                <a:blip r:embed="rId7"/>
                <a:stretch>
                  <a:fillRect l="-145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744561" y="4551828"/>
                <a:ext cx="1564403" cy="859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561" y="4551828"/>
                <a:ext cx="1564403" cy="8592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7420839" y="4535976"/>
                <a:ext cx="1557734" cy="8914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𝐵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839" y="4535976"/>
                <a:ext cx="1557734" cy="89146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551762" y="5805923"/>
                <a:ext cx="233910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62" y="5805923"/>
                <a:ext cx="2339102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/>
              <p:cNvSpPr/>
              <p:nvPr/>
            </p:nvSpPr>
            <p:spPr>
              <a:xfrm>
                <a:off x="394074" y="4515585"/>
                <a:ext cx="1504579" cy="9118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𝜆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𝜆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74" y="4515585"/>
                <a:ext cx="1504579" cy="91185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2744053" y="5810624"/>
                <a:ext cx="196630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𝐵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053" y="5810624"/>
                <a:ext cx="1966308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4772597" y="2888520"/>
                <a:ext cx="4026295" cy="52322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至少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之一的特征值</a:t>
                </a:r>
                <a:endParaRPr lang="zh-CN" altLang="en-US" sz="28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597" y="2888520"/>
                <a:ext cx="4026295" cy="523220"/>
              </a:xfrm>
              <a:prstGeom prst="rect">
                <a:avLst/>
              </a:prstGeom>
              <a:blipFill rotWithShape="0">
                <a:blip r:embed="rId13"/>
                <a:stretch>
                  <a:fillRect t="-12791" r="-181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4746300" y="3401046"/>
                <a:ext cx="1655005" cy="859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300" y="3401046"/>
                <a:ext cx="1655005" cy="85921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4746300" y="5805923"/>
                <a:ext cx="359746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𝐵</m:t>
                        </m:r>
                      </m:sub>
                    </m:sSub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不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同时</m:t>
                    </m:r>
                  </m:oMath>
                </a14:m>
                <a:r>
                  <a:rPr lang="zh-CN" altLang="en-US" sz="2800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为</a:t>
                </a:r>
                <a:r>
                  <a:rPr lang="zh-CN" altLang="en-US" sz="28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零向量</a:t>
                </a:r>
                <a:endParaRPr lang="zh-CN" altLang="en-US" sz="28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300" y="5805923"/>
                <a:ext cx="3597460" cy="523220"/>
              </a:xfrm>
              <a:prstGeom prst="rect">
                <a:avLst/>
              </a:prstGeom>
              <a:blipFill rotWithShape="0">
                <a:blip r:embed="rId15"/>
                <a:stretch>
                  <a:fillRect t="-11628" r="-2203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45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5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  <p:bldP spid="26" grpId="0"/>
      <p:bldP spid="15" grpId="0"/>
      <p:bldP spid="27" grpId="0"/>
      <p:bldP spid="27" grpId="1"/>
      <p:bldP spid="28" grpId="0"/>
      <p:bldP spid="31" grpId="0"/>
      <p:bldP spid="31" grpId="1"/>
      <p:bldP spid="32" grpId="0"/>
      <p:bldP spid="33" grpId="0" animBg="1"/>
      <p:bldP spid="20" grpId="0"/>
      <p:bldP spid="2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5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7.1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特征值与特征向量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0"/>
              <p:cNvSpPr txBox="1">
                <a:spLocks noChangeArrowheads="1"/>
              </p:cNvSpPr>
              <p:nvPr/>
            </p:nvSpPr>
            <p:spPr bwMode="auto">
              <a:xfrm>
                <a:off x="771756" y="2276872"/>
                <a:ext cx="7920880" cy="1384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思考题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7-1: 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3 </a:t>
                </a:r>
                <a:r>
                  <a:rPr lang="zh-CN" altLang="en-US" sz="2800" dirty="0" smtClean="0">
                    <a:latin typeface="+mn-ea"/>
                    <a:ea typeface="+mn-ea"/>
                  </a:rPr>
                  <a:t>若用初等变换将方阵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化成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的特征值是否相同</a:t>
                </a:r>
                <a:endParaRPr lang="en-US" altLang="zh-CN" sz="2800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16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1756" y="2276872"/>
                <a:ext cx="7920880" cy="1384995"/>
              </a:xfrm>
              <a:prstGeom prst="rect">
                <a:avLst/>
              </a:prstGeom>
              <a:blipFill rotWithShape="0">
                <a:blip r:embed="rId3"/>
                <a:stretch>
                  <a:fillRect l="-1617" b="-704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600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16875" y="2187994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1.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8338418" y="2411014"/>
            <a:ext cx="108508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53244" y="716069"/>
            <a:ext cx="17107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提高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题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6-2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1305388" y="2887051"/>
                <a:ext cx="5869720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+mj-ea"/>
                        </a:rPr>
                        <m:t>提示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j-ea"/>
                        </a:rPr>
                        <m:t>：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𝐵</m:t>
                          </m:r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𝐵</m:t>
                              </m:r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j-ea"/>
                        </a:rPr>
                        <m:t>𝐵</m:t>
                      </m:r>
                    </m:oMath>
                  </m:oMathPara>
                </a14:m>
                <a:endParaRPr lang="zh-CN" altLang="en-US" sz="2600" i="1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388" y="2887051"/>
                <a:ext cx="5869720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组合 19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41" name="TextBox 20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latin typeface="Cambria" panose="02040503050406030204" pitchFamily="18" charset="0"/>
                </a:rPr>
                <a:t>6.2</a:t>
              </a:r>
              <a:r>
                <a:rPr lang="zh-CN" altLang="en-US" sz="1800" dirty="0" smtClean="0">
                  <a:latin typeface="Cambria" panose="02040503050406030204" pitchFamily="18" charset="0"/>
                </a:rPr>
                <a:t>    向量的正交性</a:t>
              </a:r>
              <a:endParaRPr lang="zh-CN" alt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/>
              <p:cNvSpPr txBox="1"/>
              <p:nvPr/>
            </p:nvSpPr>
            <p:spPr>
              <a:xfrm>
                <a:off x="1203804" y="2211019"/>
                <a:ext cx="7488832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j-ea"/>
                        </a:rPr>
                        <m:t>设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+mj-ea"/>
                        </a:rPr>
                        <m:t>𝐴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j-ea"/>
                        </a:rPr>
                        <m:t>𝐵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j-ea"/>
                        </a:rPr>
                        <m:t>为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+mj-ea"/>
                        </a:rPr>
                        <m:t>正交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j-ea"/>
                        </a:rPr>
                        <m:t>阵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+mj-ea"/>
                        </a:rPr>
                        <m:t>，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j-ea"/>
                        </a:rPr>
                        <m:t>且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j-ea"/>
                        </a:rPr>
                        <m:t>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𝐵</m:t>
                          </m:r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j-ea"/>
                        </a:rPr>
                        <m:t>证明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j-ea"/>
                        </a:rPr>
                        <m:t>𝐴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j-ea"/>
                        </a:rPr>
                        <m:t>𝐵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j-ea"/>
                        </a:rPr>
                        <m:t>不可逆</m:t>
                      </m:r>
                    </m:oMath>
                  </m:oMathPara>
                </a14:m>
                <a:endParaRPr lang="zh-CN" altLang="en-US" sz="2600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804" y="2211019"/>
                <a:ext cx="7488832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3596302" y="3436811"/>
            <a:ext cx="21949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/>
            <a:r>
              <a:rPr lang="zh-CN" altLang="en-US" sz="2800" b="1" i="0" dirty="0" smtClean="0">
                <a:solidFill>
                  <a:srgbClr val="FF0000"/>
                </a:solidFill>
                <a:latin typeface="+mj-lt"/>
                <a:ea typeface="+mj-ea"/>
              </a:rPr>
              <a:t>两边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取行列式</a:t>
            </a:r>
            <a:endParaRPr lang="zh-CN" altLang="en-US" sz="28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31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5262563"/>
            <a:ext cx="1925638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382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7.1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特征值与特征向量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755576" y="980728"/>
            <a:ext cx="7480227" cy="1944216"/>
            <a:chOff x="2936848" y="5097521"/>
            <a:chExt cx="5517119" cy="1198600"/>
          </a:xfrm>
        </p:grpSpPr>
        <p:sp>
          <p:nvSpPr>
            <p:cNvPr id="25" name="圆角矩形 24"/>
            <p:cNvSpPr/>
            <p:nvPr/>
          </p:nvSpPr>
          <p:spPr>
            <a:xfrm>
              <a:off x="2936848" y="5097521"/>
              <a:ext cx="5517119" cy="119860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83000"/>
                    <a:satMod val="100000"/>
                    <a:lumMod val="100000"/>
                  </a:schemeClr>
                </a:gs>
                <a:gs pos="100000">
                  <a:schemeClr val="accent1">
                    <a:tint val="61000"/>
                    <a:satMod val="150000"/>
                    <a:lumMod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062169" y="5219768"/>
              <a:ext cx="489420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rPr>
                <a:t>注意： </a:t>
              </a:r>
              <a:r>
                <a: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rPr>
                <a:t>三</a:t>
              </a:r>
              <a:r>
                <a:rPr lang="zh-CN" altLang="en-US" sz="2800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角阵的特征值即为其对角元！</a:t>
              </a:r>
              <a:endPara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2051720" y="1871691"/>
            <a:ext cx="5953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不能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将矩阵通过初等变换</a:t>
            </a:r>
            <a:r>
              <a:rPr lang="zh-CN" altLang="en-US" sz="2800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化三角阵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求其</a:t>
            </a:r>
            <a:r>
              <a:rPr lang="zh-CN" altLang="en-US" sz="2800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特征值</a:t>
            </a:r>
            <a:endParaRPr lang="zh-CN" altLang="en-US" sz="2800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4495689" y="3272595"/>
                <a:ext cx="2293000" cy="859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689" y="3272595"/>
                <a:ext cx="2293000" cy="8592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403648" y="3263475"/>
                <a:ext cx="2011192" cy="859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280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263475"/>
                <a:ext cx="2011192" cy="8592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1931033" y="4571348"/>
                <a:ext cx="159409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𝐸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033" y="4571348"/>
                <a:ext cx="1594091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3277598" y="4403353"/>
                <a:ext cx="2878544" cy="859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𝜆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𝜆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598" y="4403353"/>
                <a:ext cx="2878544" cy="8592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3277598" y="5287856"/>
                <a:ext cx="4058162" cy="578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−3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+2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−6=0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598" y="5287856"/>
                <a:ext cx="4058162" cy="57868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3670871" y="6060281"/>
                <a:ext cx="27152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=4, 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=−1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871" y="6060281"/>
                <a:ext cx="2715295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组合 33"/>
          <p:cNvGrpSpPr/>
          <p:nvPr/>
        </p:nvGrpSpPr>
        <p:grpSpPr>
          <a:xfrm>
            <a:off x="3368156" y="3350724"/>
            <a:ext cx="1193113" cy="380940"/>
            <a:chOff x="1802892" y="3761435"/>
            <a:chExt cx="2119047" cy="500493"/>
          </a:xfrm>
        </p:grpSpPr>
        <p:cxnSp>
          <p:nvCxnSpPr>
            <p:cNvPr id="36" name="直接连接符 35"/>
            <p:cNvCxnSpPr/>
            <p:nvPr/>
          </p:nvCxnSpPr>
          <p:spPr>
            <a:xfrm flipV="1">
              <a:off x="2076060" y="4254374"/>
              <a:ext cx="1572714" cy="755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/>
                <p:cNvSpPr txBox="1"/>
                <p:nvPr/>
              </p:nvSpPr>
              <p:spPr>
                <a:xfrm>
                  <a:off x="1802892" y="3761435"/>
                  <a:ext cx="2119047" cy="40436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7" name="文本框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2892" y="3761435"/>
                  <a:ext cx="2119047" cy="40436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6511890" y="3432893"/>
                <a:ext cx="2715295" cy="451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𝑩</m:t>
                          </m:r>
                        </m:sup>
                      </m:sSubSup>
                      <m:r>
                        <a:rPr lang="en-US" altLang="zh-CN" sz="2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𝟐</m:t>
                      </m:r>
                      <m:r>
                        <a:rPr lang="en-US" altLang="zh-CN" sz="2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 </m:t>
                      </m:r>
                      <m:sSubSup>
                        <m:sSubSupPr>
                          <m:ctrlPr>
                            <a:rPr lang="en-US" altLang="zh-CN" sz="2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2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𝑩</m:t>
                          </m:r>
                        </m:sup>
                      </m:sSubSup>
                      <m:r>
                        <a:rPr lang="en-US" altLang="zh-CN" sz="2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=−</m:t>
                      </m:r>
                      <m:r>
                        <a:rPr lang="en-US" altLang="zh-CN" sz="2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𝟐</m:t>
                      </m:r>
                    </m:oMath>
                  </m:oMathPara>
                </a14:m>
                <a:endParaRPr lang="zh-CN" alt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890" y="3432893"/>
                <a:ext cx="2715295" cy="451214"/>
              </a:xfrm>
              <a:prstGeom prst="rect">
                <a:avLst/>
              </a:prstGeom>
              <a:blipFill rotWithShape="0">
                <a:blip r:embed="rId10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图片 3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306" y="3976014"/>
            <a:ext cx="2305589" cy="288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2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5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7.1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特征值与特征向量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214380" y="2805317"/>
                <a:ext cx="2025298" cy="859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380" y="2805317"/>
                <a:ext cx="2025298" cy="8592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047802" y="2797433"/>
                <a:ext cx="2011192" cy="859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802" y="2797433"/>
                <a:ext cx="2011192" cy="8592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5395064" y="4063974"/>
                <a:ext cx="32489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</m:t>
                          </m:r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𝐵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1,3≠1+1</m:t>
                      </m:r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064" y="4063974"/>
                <a:ext cx="3248966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1024221" y="3809468"/>
                <a:ext cx="2683683" cy="859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21" y="3809468"/>
                <a:ext cx="2683683" cy="8592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5395064" y="2991837"/>
                <a:ext cx="317804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𝐵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=1(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二重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064" y="2991837"/>
                <a:ext cx="3178049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899592" y="4943680"/>
                <a:ext cx="5244962" cy="859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)|=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𝜆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𝜆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943680"/>
                <a:ext cx="5244962" cy="8592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3293848" y="5933449"/>
                <a:ext cx="35499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−1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848" y="5933449"/>
                <a:ext cx="3549946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610749" y="2182925"/>
                <a:ext cx="12618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反例</m:t>
                    </m:r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</a:rPr>
                  <a:t>：</a:t>
                </a:r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49" y="2182925"/>
                <a:ext cx="1261884" cy="523220"/>
              </a:xfrm>
              <a:prstGeom prst="rect">
                <a:avLst/>
              </a:prstGeom>
              <a:blipFill rotWithShape="0">
                <a:blip r:embed="rId11"/>
                <a:stretch>
                  <a:fillRect t="-15116" r="-9179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0"/>
              <p:cNvSpPr txBox="1">
                <a:spLocks noChangeArrowheads="1"/>
              </p:cNvSpPr>
              <p:nvPr/>
            </p:nvSpPr>
            <p:spPr bwMode="auto">
              <a:xfrm>
                <a:off x="611596" y="804970"/>
                <a:ext cx="7920880" cy="1384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思考题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7-1: 4 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𝜆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𝜇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分别是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方阵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的特征值，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𝜆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𝜇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矩阵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的特征值</a:t>
                </a: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吗</a:t>
                </a:r>
                <a14:m>
                  <m:oMath xmlns:m="http://schemas.openxmlformats.org/officeDocument/2006/math"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？</m:t>
                    </m:r>
                  </m:oMath>
                </a14:m>
                <a:endParaRPr lang="en-US" altLang="zh-CN" sz="2800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96" y="804970"/>
                <a:ext cx="7920880" cy="1384995"/>
              </a:xfrm>
              <a:prstGeom prst="rect">
                <a:avLst/>
              </a:prstGeom>
              <a:blipFill>
                <a:blip r:embed="rId12"/>
                <a:stretch>
                  <a:fillRect l="-1538" b="-704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5912737" y="4966566"/>
                <a:ext cx="2878545" cy="859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𝜆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𝜆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𝜆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737" y="4966566"/>
                <a:ext cx="2878545" cy="8592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/>
              <p:cNvSpPr/>
              <p:nvPr/>
            </p:nvSpPr>
            <p:spPr>
              <a:xfrm>
                <a:off x="6039587" y="4955123"/>
                <a:ext cx="2878545" cy="8592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𝜆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𝜆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9587" y="4955123"/>
                <a:ext cx="2878545" cy="85921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94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21" grpId="0"/>
      <p:bldP spid="22" grpId="0"/>
      <p:bldP spid="23" grpId="0"/>
      <p:bldP spid="24" grpId="0"/>
      <p:bldP spid="26" grpId="0"/>
      <p:bldP spid="15" grpId="0"/>
      <p:bldP spid="2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5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7.1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特征值与特征向量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966990" y="2675922"/>
                <a:ext cx="32562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𝐵𝑝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𝜇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 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≠0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90" y="2675922"/>
                <a:ext cx="3256212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763688" y="3812289"/>
                <a:ext cx="345767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𝐴𝑝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𝐵𝑝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812289"/>
                <a:ext cx="3457678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177339" y="4797152"/>
                <a:ext cx="748602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特征值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𝜆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𝜇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𝑝</m:t>
                    </m:r>
                  </m:oMath>
                </a14:m>
                <a:r>
                  <a:rPr lang="zh-CN" altLang="en-US" sz="2800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仍是对应的特征向量</a:t>
                </a: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339" y="4797152"/>
                <a:ext cx="7486024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12791" r="-489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221366" y="3812289"/>
                <a:ext cx="19805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𝜇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366" y="3812289"/>
                <a:ext cx="1980542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966989" y="2195993"/>
                <a:ext cx="323697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𝐴𝑝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 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≠0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89" y="2195993"/>
                <a:ext cx="3236976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0"/>
              <p:cNvSpPr txBox="1">
                <a:spLocks noChangeArrowheads="1"/>
              </p:cNvSpPr>
              <p:nvPr/>
            </p:nvSpPr>
            <p:spPr bwMode="auto">
              <a:xfrm>
                <a:off x="611596" y="688976"/>
                <a:ext cx="7920880" cy="1384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问题（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2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）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: 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𝜆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𝜇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分别是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方阵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的特征值，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𝑝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对应的共同的特征向量，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的特征值是多少</a:t>
                </a:r>
                <a:r>
                  <a:rPr lang="en-US" altLang="zh-CN" sz="2800" dirty="0" smtClean="0"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？</m:t>
                    </m:r>
                  </m:oMath>
                </a14:m>
                <a:endParaRPr lang="en-US" altLang="zh-CN" sz="2800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3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96" y="688976"/>
                <a:ext cx="7920880" cy="1384995"/>
              </a:xfrm>
              <a:prstGeom prst="rect">
                <a:avLst/>
              </a:prstGeom>
              <a:blipFill rotWithShape="0">
                <a:blip r:embed="rId9"/>
                <a:stretch>
                  <a:fillRect l="-1538" r="-846" b="-704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圆角矩形 15"/>
          <p:cNvSpPr/>
          <p:nvPr/>
        </p:nvSpPr>
        <p:spPr>
          <a:xfrm>
            <a:off x="1401598" y="1491135"/>
            <a:ext cx="2523949" cy="50405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30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5" grpId="0"/>
      <p:bldP spid="4" grpId="0"/>
      <p:bldP spid="1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5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7.1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特征值与特征向量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4139952" y="2577425"/>
                <a:ext cx="296863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2577425"/>
                <a:ext cx="2968633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724791" y="2540312"/>
                <a:ext cx="26681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791" y="2540312"/>
                <a:ext cx="2668166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4141694" y="3336126"/>
                <a:ext cx="326724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 (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694" y="3336126"/>
                <a:ext cx="3267241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683568" y="2522431"/>
                <a:ext cx="12618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解答</m:t>
                    </m:r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</a:rPr>
                  <a:t>：</a:t>
                </a:r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522431"/>
                <a:ext cx="1261884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16279" r="-9179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0"/>
              <p:cNvSpPr txBox="1">
                <a:spLocks noChangeArrowheads="1"/>
              </p:cNvSpPr>
              <p:nvPr/>
            </p:nvSpPr>
            <p:spPr bwMode="auto">
              <a:xfrm>
                <a:off x="393650" y="589320"/>
                <a:ext cx="8640924" cy="2031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思考题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7-1: 6 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方阵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对应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𝜆</m:t>
                    </m:r>
                    <m:r>
                      <a:rPr lang="zh-CN" altLang="en-US" sz="2800" b="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两个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线性无关的特征向量，</a:t>
                </a:r>
                <a14:m>
                  <m:oMath xmlns:m="http://schemas.openxmlformats.org/officeDocument/2006/math">
                    <m:r>
                      <a:rPr lang="zh-CN" altLang="en-US" sz="2800" b="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对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任意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实数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否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𝜆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的特征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向量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？</m:t>
                    </m:r>
                  </m:oMath>
                </a14:m>
                <a:endParaRPr lang="en-US" altLang="zh-CN" sz="2800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3650" y="589320"/>
                <a:ext cx="8640924" cy="2031325"/>
              </a:xfrm>
              <a:prstGeom prst="rect">
                <a:avLst/>
              </a:prstGeom>
              <a:blipFill>
                <a:blip r:embed="rId7"/>
                <a:stretch>
                  <a:fillRect l="-1482" b="-450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4139952" y="4108728"/>
                <a:ext cx="29965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4108728"/>
                <a:ext cx="2996590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1745843" y="4867429"/>
                <a:ext cx="540494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≠0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时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𝜆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800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特征向量</a:t>
                </a: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843" y="4867429"/>
                <a:ext cx="5404941" cy="523220"/>
              </a:xfrm>
              <a:prstGeom prst="rect">
                <a:avLst/>
              </a:prstGeom>
              <a:blipFill rotWithShape="0">
                <a:blip r:embed="rId9"/>
                <a:stretch>
                  <a:fillRect t="-11628" r="-1240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403648" y="5996776"/>
                <a:ext cx="6409190" cy="52322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即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: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zh-CN" altLang="en-US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不同时</m:t>
                    </m:r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为零时，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𝜆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特征向量</a:t>
                </a:r>
                <a:endParaRPr lang="zh-CN" altLang="en-US" sz="28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5996776"/>
                <a:ext cx="6409190" cy="523220"/>
              </a:xfrm>
              <a:prstGeom prst="rect">
                <a:avLst/>
              </a:prstGeom>
              <a:blipFill rotWithShape="0">
                <a:blip r:embed="rId10"/>
                <a:stretch>
                  <a:fillRect t="-12791" r="-760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121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2" grpId="0"/>
      <p:bldP spid="26" grpId="0"/>
      <p:bldP spid="15" grpId="0"/>
      <p:bldP spid="27" grpId="0"/>
      <p:bldP spid="2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53" y="5262563"/>
            <a:ext cx="1925638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9"/>
              <p:cNvSpPr txBox="1">
                <a:spLocks noChangeArrowheads="1"/>
              </p:cNvSpPr>
              <p:nvPr/>
            </p:nvSpPr>
            <p:spPr bwMode="auto">
              <a:xfrm>
                <a:off x="2555776" y="719592"/>
                <a:ext cx="5455181" cy="89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方阵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满足</m:t>
                    </m:r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6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+9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𝐸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𝑂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证明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：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𝑘𝐸</m:t>
                    </m:r>
                    <m:r>
                      <a:rPr lang="zh-CN" altLang="en-US" sz="26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可逆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⇔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𝑘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≠−3</m:t>
                    </m:r>
                  </m:oMath>
                </a14:m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12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5776" y="719592"/>
                <a:ext cx="5455181" cy="892552"/>
              </a:xfrm>
              <a:prstGeom prst="rect">
                <a:avLst/>
              </a:prstGeom>
              <a:blipFill rotWithShape="0">
                <a:blip r:embed="rId4"/>
                <a:stretch>
                  <a:fillRect l="-2011" t="-547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7.1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特征值与特征向量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797551" y="1711512"/>
                <a:ext cx="5435206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证明</m:t>
                      </m:r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⇒</m:t>
                          </m:r>
                        </m:e>
                      </m:d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：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𝑘𝐸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可逆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假设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𝑘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=−3,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51" y="1711512"/>
                <a:ext cx="5435206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1954476" y="3014269"/>
                <a:ext cx="255974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+9=0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76" y="3014269"/>
                <a:ext cx="2559740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/>
              <p:cNvSpPr/>
              <p:nvPr/>
            </p:nvSpPr>
            <p:spPr>
              <a:xfrm>
                <a:off x="1954476" y="2317303"/>
                <a:ext cx="2907078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6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+9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𝑂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76" y="2317303"/>
                <a:ext cx="2907078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/>
              <p:cNvSpPr/>
              <p:nvPr/>
            </p:nvSpPr>
            <p:spPr>
              <a:xfrm>
                <a:off x="4913511" y="2337327"/>
                <a:ext cx="3567002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设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𝜆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600" dirty="0" smtClean="0">
                    <a:latin typeface="+mn-ea"/>
                    <a:ea typeface="+mn-ea"/>
                  </a:rPr>
                  <a:t>特征值，则有</a:t>
                </a:r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511" y="2337327"/>
                <a:ext cx="3567002" cy="492443"/>
              </a:xfrm>
              <a:prstGeom prst="rect">
                <a:avLst/>
              </a:prstGeom>
              <a:blipFill rotWithShape="0">
                <a:blip r:embed="rId8"/>
                <a:stretch>
                  <a:fillRect t="-11111" r="-2051" b="-30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4370948" y="3004257"/>
                <a:ext cx="145559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⇒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=3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948" y="3004257"/>
                <a:ext cx="1455591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5678165" y="2984233"/>
                <a:ext cx="250504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−3</m:t>
                          </m:r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𝐸</m:t>
                          </m:r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=0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165" y="2984233"/>
                <a:ext cx="2505045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335712" y="625499"/>
            <a:ext cx="173577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习题</a:t>
            </a:r>
            <a:r>
              <a:rPr lang="en-US" altLang="zh-CN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7-1:9</a:t>
            </a:r>
            <a:endParaRPr lang="zh-CN" altLang="en-US" sz="26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/>
              <p:cNvSpPr/>
              <p:nvPr/>
            </p:nvSpPr>
            <p:spPr>
              <a:xfrm>
                <a:off x="2007749" y="3661175"/>
                <a:ext cx="5343322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这与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−3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可逆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矛盾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，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因此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𝑘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≠−3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749" y="3661175"/>
                <a:ext cx="5343322" cy="49244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797551" y="4463855"/>
                <a:ext cx="1843197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证明</m:t>
                      </m:r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⇐</m:t>
                          </m:r>
                        </m:e>
                      </m:d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：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51" y="4463855"/>
                <a:ext cx="1843197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/>
              <p:cNvSpPr/>
              <p:nvPr/>
            </p:nvSpPr>
            <p:spPr>
              <a:xfrm>
                <a:off x="2339752" y="4462390"/>
                <a:ext cx="373333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</m:t>
                          </m:r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𝑘𝐸</m:t>
                          </m:r>
                        </m:e>
                      </m:d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6</m:t>
                              </m:r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+</m:t>
                              </m:r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zh-CN" altLang="en-US" sz="2600" dirty="0"/>
              </a:p>
            </p:txBody>
          </p:sp>
        </mc:Choice>
        <mc:Fallback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4462390"/>
                <a:ext cx="3733330" cy="49244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5506432" y="5020964"/>
                <a:ext cx="3099888" cy="543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</m:t>
                          </m:r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6</m:t>
                          </m:r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+9</m:t>
                          </m:r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432" y="5020964"/>
                <a:ext cx="3099888" cy="54399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/>
              <p:cNvSpPr/>
              <p:nvPr/>
            </p:nvSpPr>
            <p:spPr>
              <a:xfrm>
                <a:off x="2123682" y="5005350"/>
                <a:ext cx="364195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6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𝑘</m:t>
                      </m:r>
                      <m:d>
                        <m:d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6</m:t>
                          </m:r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</m:t>
                          </m:r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</m:e>
                      </m:d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682" y="5005350"/>
                <a:ext cx="3641959" cy="49244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/>
              <p:cNvSpPr/>
              <p:nvPr/>
            </p:nvSpPr>
            <p:spPr>
              <a:xfrm>
                <a:off x="2123682" y="5497793"/>
                <a:ext cx="2295372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𝑘</m:t>
                              </m:r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+3</m:t>
                              </m:r>
                            </m:e>
                          </m:d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682" y="5497793"/>
                <a:ext cx="2295372" cy="492443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9"/>
              <p:cNvSpPr txBox="1">
                <a:spLocks noChangeArrowheads="1"/>
              </p:cNvSpPr>
              <p:nvPr/>
            </p:nvSpPr>
            <p:spPr bwMode="auto">
              <a:xfrm>
                <a:off x="5081137" y="5766611"/>
                <a:ext cx="2664296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𝑘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≠−3</m:t>
                    </m:r>
                    <m:r>
                      <a:rPr lang="zh-CN" altLang="en-US" sz="26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时</m:t>
                    </m:r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有</a:t>
                </a:r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3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81137" y="5766611"/>
                <a:ext cx="2664296" cy="492443"/>
              </a:xfrm>
              <a:prstGeom prst="rect">
                <a:avLst/>
              </a:prstGeom>
              <a:blipFill rotWithShape="0">
                <a:blip r:embed="rId17"/>
                <a:stretch>
                  <a:fillRect l="-4119" t="-9877" b="-3086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/>
              <p:cNvSpPr/>
              <p:nvPr/>
            </p:nvSpPr>
            <p:spPr>
              <a:xfrm>
                <a:off x="2314834" y="6243770"/>
                <a:ext cx="6329746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𝐴</m:t>
                              </m:r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+</m:t>
                              </m:r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𝑘𝐸</m:t>
                              </m:r>
                            </m:e>
                          </m:d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=−</m:t>
                      </m:r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6</m:t>
                              </m:r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+</m:t>
                              </m:r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𝐸</m:t>
                          </m:r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/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𝑘</m:t>
                              </m:r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+3</m:t>
                              </m:r>
                            </m:e>
                          </m:d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600" dirty="0"/>
              </a:p>
            </p:txBody>
          </p:sp>
        </mc:Choice>
        <mc:Fallback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834" y="6243770"/>
                <a:ext cx="6329746" cy="492443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/>
          <p:cNvCxnSpPr/>
          <p:nvPr/>
        </p:nvCxnSpPr>
        <p:spPr>
          <a:xfrm>
            <a:off x="21259" y="4238332"/>
            <a:ext cx="9140347" cy="490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69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28" grpId="0"/>
      <p:bldP spid="31" grpId="0"/>
      <p:bldP spid="3" grpId="0"/>
      <p:bldP spid="16" grpId="0"/>
      <p:bldP spid="23" grpId="0"/>
      <p:bldP spid="24" grpId="0"/>
      <p:bldP spid="25" grpId="0"/>
      <p:bldP spid="4" grpId="0"/>
      <p:bldP spid="26" grpId="0"/>
      <p:bldP spid="29" grpId="0"/>
      <p:bldP spid="30" grpId="0"/>
      <p:bldP spid="3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53" y="5262563"/>
            <a:ext cx="1925638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"/>
              <p:cNvSpPr txBox="1">
                <a:spLocks noChangeArrowheads="1"/>
              </p:cNvSpPr>
              <p:nvPr/>
            </p:nvSpPr>
            <p:spPr bwMode="auto">
              <a:xfrm>
                <a:off x="2555776" y="719592"/>
                <a:ext cx="6588224" cy="89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𝑏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两个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相互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正交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非零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向量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则</m:t>
                    </m:r>
                  </m:oMath>
                </a14:m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2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5776" y="719592"/>
                <a:ext cx="6588224" cy="892552"/>
              </a:xfrm>
              <a:prstGeom prst="rect">
                <a:avLst/>
              </a:prstGeom>
              <a:blipFill>
                <a:blip r:embed="rId4"/>
                <a:stretch>
                  <a:fillRect l="-1665" t="-547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7.1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特征值与特征向量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97551" y="1711512"/>
                <a:ext cx="494257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e>
                      </m:d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证明：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𝑎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只有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零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特征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值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51" y="1711512"/>
                <a:ext cx="4942571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4973398" y="2970308"/>
                <a:ext cx="121879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398" y="2970308"/>
                <a:ext cx="1218795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954476" y="2317303"/>
                <a:ext cx="216726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𝑎𝑏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𝑎𝑏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76" y="2317303"/>
                <a:ext cx="2167260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3828510" y="2308492"/>
                <a:ext cx="2662652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𝑎</m:t>
                      </m:r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𝑎</m:t>
                          </m:r>
                        </m:e>
                      </m:d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𝑂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510" y="2308492"/>
                <a:ext cx="2662652" cy="492443"/>
              </a:xfrm>
              <a:prstGeom prst="rect">
                <a:avLst/>
              </a:prstGeom>
              <a:blipFill rotWithShape="0">
                <a:blip r:embed="rId8"/>
                <a:stretch>
                  <a:fillRect b="-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057028" y="2970307"/>
                <a:ext cx="145559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⇒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=0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028" y="2970307"/>
                <a:ext cx="1455591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983869" y="2933899"/>
                <a:ext cx="2569934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600" i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设</m:t>
                    </m:r>
                    <m:r>
                      <m:rPr>
                        <m:sty m:val="p"/>
                      </m:rPr>
                      <a:rPr lang="en-US" altLang="zh-CN" sz="2600" i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λ</m:t>
                    </m:r>
                    <m:r>
                      <a:rPr lang="zh-CN" altLang="en-US" sz="2600" i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  <m:r>
                      <a:rPr lang="en-US" altLang="zh-CN" sz="26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600" i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600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特征值</a:t>
                </a: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869" y="2933899"/>
                <a:ext cx="2569934" cy="492443"/>
              </a:xfrm>
              <a:prstGeom prst="rect">
                <a:avLst/>
              </a:prstGeom>
              <a:blipFill>
                <a:blip r:embed="rId10"/>
                <a:stretch>
                  <a:fillRect t="-9877" r="-2607" b="-32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335712" y="625499"/>
            <a:ext cx="200404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提高题</a:t>
            </a:r>
            <a:r>
              <a:rPr lang="en-US" altLang="zh-CN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7-1:1</a:t>
            </a:r>
            <a:endParaRPr lang="zh-CN" altLang="en-US" sz="26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937900" y="3798734"/>
                <a:ext cx="3534942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2)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求</m:t>
                    </m:r>
                  </m:oMath>
                </a14:m>
                <a:r>
                  <a:rPr lang="en-US" altLang="zh-CN" sz="2600" i="1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A</a:t>
                </a:r>
                <a:r>
                  <a:rPr lang="zh-CN" altLang="en-US" sz="2600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的所有特征向量</a:t>
                </a: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900" y="3798734"/>
                <a:ext cx="3534942" cy="492443"/>
              </a:xfrm>
              <a:prstGeom prst="rect">
                <a:avLst/>
              </a:prstGeom>
              <a:blipFill>
                <a:blip r:embed="rId11"/>
                <a:stretch>
                  <a:fillRect t="-13580" r="-1552" b="-32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395536" y="4318983"/>
                <a:ext cx="2377702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−0</m:t>
                          </m:r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318983"/>
                <a:ext cx="2377702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2705371" y="4305080"/>
                <a:ext cx="2075376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⇔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𝑎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𝑥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=0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371" y="4305080"/>
                <a:ext cx="2075376" cy="4924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2865658" y="4920201"/>
                <a:ext cx="3572132" cy="5000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={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𝑥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∈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1" i="0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𝐑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𝑛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</m:t>
                      </m:r>
                      <m:sSup>
                        <m:sSupPr>
                          <m:ctrlPr>
                            <a:rPr lang="en-US" altLang="zh-CN" sz="2600" b="1" i="1" dirty="0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1" i="1" dirty="0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𝒃</m:t>
                          </m:r>
                        </m:e>
                        <m:sup>
                          <m:r>
                            <a:rPr lang="en-US" altLang="zh-CN" sz="2600" b="1" i="1" dirty="0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𝑻</m:t>
                          </m:r>
                        </m:sup>
                      </m:sSup>
                      <m:r>
                        <a:rPr lang="en-US" altLang="zh-CN" sz="2600" b="1" i="1" dirty="0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𝒙</m:t>
                      </m:r>
                      <m:r>
                        <a:rPr lang="en-US" altLang="zh-CN" sz="2600" b="1" i="1" dirty="0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1" i="1" dirty="0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𝟎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}</m:t>
                      </m:r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658" y="4920201"/>
                <a:ext cx="3572132" cy="50007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/>
              <p:cNvSpPr/>
              <p:nvPr/>
            </p:nvSpPr>
            <p:spPr>
              <a:xfrm>
                <a:off x="4572036" y="4330303"/>
                <a:ext cx="3697405" cy="4995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600" b="1" dirty="0" smtClean="0">
                    <a:solidFill>
                      <a:srgbClr val="FF33CC"/>
                    </a:solidFill>
                    <a:ea typeface="+mn-ea"/>
                  </a:rPr>
                  <a:t>（</a:t>
                </a:r>
                <a14:m>
                  <m:oMath xmlns:m="http://schemas.openxmlformats.org/officeDocument/2006/math">
                    <m:r>
                      <a:rPr lang="zh-CN" altLang="en-US" sz="2600" b="1" i="1" dirty="0">
                        <a:solidFill>
                          <a:srgbClr val="FF33CC"/>
                        </a:solidFill>
                        <a:latin typeface="Cambria Math" panose="02040503050406030204" pitchFamily="18" charset="0"/>
                        <a:ea typeface="+mn-ea"/>
                      </a:rPr>
                      <m:t>方程</m:t>
                    </m:r>
                    <m:r>
                      <a:rPr lang="zh-CN" altLang="en-US" sz="2600" b="1" i="1">
                        <a:solidFill>
                          <a:srgbClr val="FF33CC"/>
                        </a:solidFill>
                        <a:latin typeface="Cambria Math" panose="02040503050406030204" pitchFamily="18" charset="0"/>
                        <a:ea typeface="+mn-ea"/>
                      </a:rPr>
                      <m:t>与</m:t>
                    </m:r>
                    <m:sSup>
                      <m:sSupPr>
                        <m:ctrlPr>
                          <a:rPr lang="en-US" altLang="zh-CN" sz="2600" b="1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1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sz="2600" b="1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sz="2600" b="1" i="1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600" b="1" i="1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600" b="1" i="1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zh-CN" altLang="en-US" sz="2600" b="1" i="1">
                        <a:solidFill>
                          <a:srgbClr val="FF33CC"/>
                        </a:solidFill>
                        <a:latin typeface="Cambria Math" panose="02040503050406030204" pitchFamily="18" charset="0"/>
                        <a:ea typeface="+mn-ea"/>
                      </a:rPr>
                      <m:t>同解</m:t>
                    </m:r>
                  </m:oMath>
                </a14:m>
                <a:r>
                  <a:rPr lang="zh-CN" altLang="en-US" sz="2600" b="1" dirty="0" smtClean="0">
                    <a:solidFill>
                      <a:srgbClr val="FF33CC"/>
                    </a:solidFill>
                    <a:ea typeface="+mn-ea"/>
                  </a:rPr>
                  <a:t>）</a:t>
                </a:r>
                <a:endParaRPr lang="zh-CN" altLang="en-US" sz="2600" b="1" i="1" dirty="0">
                  <a:solidFill>
                    <a:srgbClr val="FF33CC"/>
                  </a:solidFill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36" y="4330303"/>
                <a:ext cx="3697405" cy="499560"/>
              </a:xfrm>
              <a:prstGeom prst="rect">
                <a:avLst/>
              </a:prstGeom>
              <a:blipFill rotWithShape="0">
                <a:blip r:embed="rId15"/>
                <a:stretch>
                  <a:fillRect l="-2965" t="-8537" r="-2636" b="-317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2821474" y="5517391"/>
                <a:ext cx="3732047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m:rPr>
                          <m:lit/>
                        </m:rP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{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𝑥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∈</m:t>
                      </m:r>
                      <m:sSup>
                        <m:sSup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𝐑</m:t>
                          </m:r>
                        </m:e>
                        <m:sup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𝑛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𝑎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𝑥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=0</m:t>
                      </m:r>
                      <m:r>
                        <m:rPr>
                          <m:lit/>
                        </m:rP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}</m:t>
                      </m:r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474" y="5517391"/>
                <a:ext cx="3732047" cy="49244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9"/>
              <p:cNvSpPr txBox="1">
                <a:spLocks noChangeArrowheads="1"/>
              </p:cNvSpPr>
              <p:nvPr/>
            </p:nvSpPr>
            <p:spPr bwMode="auto">
              <a:xfrm>
                <a:off x="3565693" y="6060281"/>
                <a:ext cx="3070412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𝑟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𝑟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=1</m:t>
                      </m:r>
                    </m:oMath>
                  </m:oMathPara>
                </a14:m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65693" y="6060281"/>
                <a:ext cx="3070412" cy="49244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2197301" y="6060281"/>
                <a:ext cx="133671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⊆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301" y="6060281"/>
                <a:ext cx="1336713" cy="49244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/>
          <p:cNvCxnSpPr/>
          <p:nvPr/>
        </p:nvCxnSpPr>
        <p:spPr>
          <a:xfrm>
            <a:off x="3653" y="3614212"/>
            <a:ext cx="9140347" cy="490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310951" y="1584674"/>
            <a:ext cx="6331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9"/>
              <p:cNvSpPr txBox="1">
                <a:spLocks noChangeArrowheads="1"/>
              </p:cNvSpPr>
              <p:nvPr/>
            </p:nvSpPr>
            <p:spPr bwMode="auto">
              <a:xfrm>
                <a:off x="6514572" y="6060281"/>
                <a:ext cx="1747617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⇒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7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14572" y="6060281"/>
                <a:ext cx="1747617" cy="49244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9"/>
              <p:cNvSpPr txBox="1">
                <a:spLocks noChangeArrowheads="1"/>
              </p:cNvSpPr>
              <p:nvPr/>
            </p:nvSpPr>
            <p:spPr bwMode="auto">
              <a:xfrm>
                <a:off x="5804110" y="6552724"/>
                <a:ext cx="244709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𝑷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𝟏𝟎𝟔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  <m:r>
                      <a:rPr lang="zh-CN" alt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习题</m:t>
                    </m:r>
                  </m:oMath>
                </a14:m>
                <a:r>
                  <a:rPr lang="en-US" altLang="zh-CN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5</a:t>
                </a:r>
                <a:r>
                  <a:rPr lang="en-US" altLang="zh-CN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-2:8</a:t>
                </a:r>
                <a:r>
                  <a:rPr lang="zh-CN" altLang="en-US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（</a:t>
                </a:r>
                <a:r>
                  <a:rPr lang="en-US" altLang="zh-CN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1</a:t>
                </a:r>
                <a:r>
                  <a:rPr lang="zh-CN" altLang="en-US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）</a:t>
                </a:r>
                <a:endParaRPr lang="zh-CN" altLang="en-US" b="1" dirty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33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04110" y="6552724"/>
                <a:ext cx="2447098" cy="369332"/>
              </a:xfrm>
              <a:prstGeom prst="rect">
                <a:avLst/>
              </a:prstGeom>
              <a:blipFill rotWithShape="0">
                <a:blip r:embed="rId20"/>
                <a:stretch>
                  <a:fillRect t="-13115" r="-746" b="-262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378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25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28" grpId="0"/>
      <p:bldP spid="31" grpId="0"/>
      <p:bldP spid="3" grpId="0"/>
      <p:bldP spid="16" grpId="0"/>
      <p:bldP spid="23" grpId="0"/>
      <p:bldP spid="24" grpId="0"/>
      <p:bldP spid="25" grpId="0"/>
      <p:bldP spid="4" grpId="0"/>
      <p:bldP spid="26" grpId="0"/>
      <p:bldP spid="29" grpId="0"/>
      <p:bldP spid="30" grpId="0"/>
      <p:bldP spid="32" grpId="0"/>
      <p:bldP spid="27" grpId="0"/>
      <p:bldP spid="3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"/>
              <p:cNvSpPr txBox="1">
                <a:spLocks noChangeArrowheads="1"/>
              </p:cNvSpPr>
              <p:nvPr/>
            </p:nvSpPr>
            <p:spPr bwMode="auto">
              <a:xfrm>
                <a:off x="938132" y="1219389"/>
                <a:ext cx="7724281" cy="12940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阶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降秩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阵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证明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：</m:t>
                    </m:r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600" i="0" dirty="0" smtClean="0">
                    <a:latin typeface="+mj-lt"/>
                    <a:ea typeface="华文楷体" panose="02010600040101010101" pitchFamily="2" charset="-122"/>
                  </a:rPr>
                  <a:t>的特征值要么全为零，</a:t>
                </a:r>
                <a14:m>
                  <m:oMath xmlns:m="http://schemas.openxmlformats.org/officeDocument/2006/math"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要么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有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−1 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重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零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特征值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和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一个</m:t>
                    </m:r>
                    <m:nary>
                      <m:naryPr>
                        <m:chr m:val="∑"/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naryPr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𝑖𝑖</m:t>
                            </m:r>
                          </m:sub>
                        </m:sSub>
                      </m:e>
                    </m:nary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其中</m:t>
                    </m:r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𝑖𝑖</m:t>
                        </m:r>
                      </m:sub>
                    </m:sSub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𝑖𝑖</m:t>
                        </m:r>
                      </m:sub>
                    </m:sSub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代数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余子式</m:t>
                    </m:r>
                  </m:oMath>
                </a14:m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2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8132" y="1219389"/>
                <a:ext cx="7724281" cy="1294009"/>
              </a:xfrm>
              <a:prstGeom prst="rect">
                <a:avLst/>
              </a:prstGeom>
              <a:blipFill>
                <a:blip r:embed="rId3"/>
                <a:stretch>
                  <a:fillRect l="-1421" t="-424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7.1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特征值与特征向量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890996" y="2655395"/>
                <a:ext cx="362875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𝑟</m:t>
                      </m:r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&lt;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𝑛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−1⇒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𝑂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96" y="2655395"/>
                <a:ext cx="362875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4782294" y="3287416"/>
                <a:ext cx="3604898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⇒∃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294" y="3287416"/>
                <a:ext cx="360489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890996" y="3280692"/>
                <a:ext cx="214642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𝑟</m:t>
                      </m:r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𝑛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−1</m:t>
                      </m:r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96" y="3280692"/>
                <a:ext cx="214642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4315594" y="2650177"/>
                <a:ext cx="3238964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⇒</m:t>
                    </m:r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∗</m:t>
                        </m:r>
                      </m:sup>
                    </m:sSup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600" dirty="0" smtClean="0">
                    <a:latin typeface="+mn-ea"/>
                    <a:ea typeface="+mn-ea"/>
                  </a:rPr>
                  <a:t>特征值都为零</a:t>
                </a:r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594" y="2650177"/>
                <a:ext cx="3238964" cy="492443"/>
              </a:xfrm>
              <a:prstGeom prst="rect">
                <a:avLst/>
              </a:prstGeom>
              <a:blipFill>
                <a:blip r:embed="rId7"/>
                <a:stretch>
                  <a:fillRect t="-12346" r="-2260" b="-2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246967" y="3927425"/>
                <a:ext cx="3856119" cy="543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⇒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𝑎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𝑎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𝑎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6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6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26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𝑎</m:t>
                          </m:r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𝑎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67" y="3927425"/>
                <a:ext cx="3856119" cy="54399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974817" y="3284617"/>
                <a:ext cx="203946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⇒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𝑟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=1</m:t>
                      </m:r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817" y="3284617"/>
                <a:ext cx="2039469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335712" y="625499"/>
            <a:ext cx="200404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提高题</a:t>
            </a:r>
            <a:r>
              <a:rPr lang="en-US" altLang="zh-CN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7-1:2</a:t>
            </a:r>
            <a:endParaRPr lang="zh-CN" altLang="en-US" sz="26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/>
              <p:cNvSpPr/>
              <p:nvPr/>
            </p:nvSpPr>
            <p:spPr>
              <a:xfrm>
                <a:off x="3948353" y="3955281"/>
                <a:ext cx="4930837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⇒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≠0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∗</m:t>
                        </m:r>
                      </m:sup>
                    </m:sSup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对应</m:t>
                    </m:r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600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特征向量</a:t>
                </a:r>
              </a:p>
            </p:txBody>
          </p:sp>
        </mc:Choice>
        <mc:Fallback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353" y="3955281"/>
                <a:ext cx="4930837" cy="492443"/>
              </a:xfrm>
              <a:prstGeom prst="rect">
                <a:avLst/>
              </a:prstGeom>
              <a:blipFill rotWithShape="0">
                <a:blip r:embed="rId10"/>
                <a:stretch>
                  <a:fillRect t="-9877" r="-1112" b="-30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9"/>
              <p:cNvSpPr txBox="1">
                <a:spLocks noChangeArrowheads="1"/>
              </p:cNvSpPr>
              <p:nvPr/>
            </p:nvSpPr>
            <p:spPr bwMode="auto">
              <a:xfrm>
                <a:off x="4406900" y="3058153"/>
                <a:ext cx="244709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𝑷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𝟖𝟖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  <m:r>
                      <a:rPr lang="zh-CN" alt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习题</m:t>
                    </m:r>
                  </m:oMath>
                </a14:m>
                <a:r>
                  <a:rPr lang="en-US" altLang="zh-CN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4</a:t>
                </a:r>
                <a:r>
                  <a:rPr lang="en-US" altLang="zh-CN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-2:4</a:t>
                </a:r>
                <a:r>
                  <a:rPr lang="zh-CN" altLang="en-US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结论</a:t>
                </a:r>
              </a:p>
            </p:txBody>
          </p:sp>
        </mc:Choice>
        <mc:Fallback>
          <p:sp>
            <p:nvSpPr>
              <p:cNvPr id="15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06900" y="3058153"/>
                <a:ext cx="2447098" cy="369332"/>
              </a:xfrm>
              <a:prstGeom prst="rect">
                <a:avLst/>
              </a:prstGeom>
              <a:blipFill rotWithShape="0">
                <a:blip r:embed="rId11"/>
                <a:stretch>
                  <a:fillRect t="-13333" b="-28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05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28" grpId="0"/>
      <p:bldP spid="31" grpId="0"/>
      <p:bldP spid="3" grpId="0"/>
      <p:bldP spid="16" grpId="0"/>
      <p:bldP spid="25" grpId="0"/>
      <p:bldP spid="1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7.1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特征值与特征向量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802002" y="535159"/>
                <a:ext cx="3604898" cy="492443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⇒∃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02" y="535159"/>
                <a:ext cx="3604898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220596" y="1503458"/>
                <a:ext cx="299146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596" y="1503458"/>
                <a:ext cx="299146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4099120" y="1515991"/>
                <a:ext cx="293323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120" y="1515991"/>
                <a:ext cx="2933239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95331" y="2079802"/>
                <a:ext cx="3981154" cy="15663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31" y="2079802"/>
                <a:ext cx="3981154" cy="15663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3644320" y="2044394"/>
                <a:ext cx="4420056" cy="16335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</a:rPr>
                                        <m:t>⋮       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320" y="2044394"/>
                <a:ext cx="4420056" cy="16335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 rot="1347805">
            <a:off x="4212977" y="2630744"/>
            <a:ext cx="3619111" cy="5591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262294" y="3687629"/>
                <a:ext cx="3829831" cy="15663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94" y="3687629"/>
                <a:ext cx="3829831" cy="15663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3815008" y="4217020"/>
                <a:ext cx="4249368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008" y="4217020"/>
                <a:ext cx="4249368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3897848" y="4826043"/>
                <a:ext cx="309341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𝑡𝑟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848" y="4826043"/>
                <a:ext cx="3093411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262294" y="5476167"/>
                <a:ext cx="1890709" cy="6324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94" y="5476167"/>
                <a:ext cx="1890709" cy="63248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2000892" y="5579028"/>
                <a:ext cx="5195718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𝑛𝑛</m:t>
                          </m:r>
                        </m:sub>
                      </m:sSub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892" y="5579028"/>
                <a:ext cx="5195718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6804248" y="5273289"/>
                <a:ext cx="1520031" cy="1184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5273289"/>
                <a:ext cx="1520031" cy="118455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560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4" grpId="0"/>
      <p:bldP spid="35" grpId="0"/>
      <p:bldP spid="36" grpId="0"/>
      <p:bldP spid="5" grpId="0" animBg="1"/>
      <p:bldP spid="23" grpId="0"/>
      <p:bldP spid="24" grpId="0"/>
      <p:bldP spid="26" grpId="0"/>
      <p:bldP spid="27" grpId="0"/>
      <p:bldP spid="29" grpId="0"/>
      <p:bldP spid="3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"/>
              <p:cNvSpPr txBox="1">
                <a:spLocks noChangeArrowheads="1"/>
              </p:cNvSpPr>
              <p:nvPr/>
            </p:nvSpPr>
            <p:spPr bwMode="auto">
              <a:xfrm>
                <a:off x="938132" y="1219389"/>
                <a:ext cx="7724281" cy="12940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阶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降秩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阵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证明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：</m:t>
                    </m:r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600" i="0" dirty="0" smtClean="0">
                    <a:latin typeface="+mj-lt"/>
                    <a:ea typeface="华文楷体" panose="02010600040101010101" pitchFamily="2" charset="-122"/>
                  </a:rPr>
                  <a:t>的特征值要么全为零，</a:t>
                </a:r>
                <a14:m>
                  <m:oMath xmlns:m="http://schemas.openxmlformats.org/officeDocument/2006/math"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要么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有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−1 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重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零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特征值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和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一个</m:t>
                    </m:r>
                    <m:nary>
                      <m:naryPr>
                        <m:chr m:val="∑"/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naryPr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𝑖𝑖</m:t>
                            </m:r>
                          </m:sub>
                        </m:sSub>
                      </m:e>
                    </m:nary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其中</m:t>
                    </m:r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𝑖𝑖</m:t>
                        </m:r>
                      </m:sub>
                    </m:sSub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𝑖𝑖</m:t>
                        </m:r>
                      </m:sub>
                    </m:sSub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代数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余子式</m:t>
                    </m:r>
                  </m:oMath>
                </a14:m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2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8132" y="1219389"/>
                <a:ext cx="7724281" cy="1294009"/>
              </a:xfrm>
              <a:prstGeom prst="rect">
                <a:avLst/>
              </a:prstGeom>
              <a:blipFill>
                <a:blip r:embed="rId3"/>
                <a:stretch>
                  <a:fillRect l="-1421" t="-424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7.1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特征值与特征向量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890996" y="2655395"/>
                <a:ext cx="362875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𝑟</m:t>
                      </m:r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&lt;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𝑛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−1⇒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𝑂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96" y="2655395"/>
                <a:ext cx="362875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4782294" y="3287416"/>
                <a:ext cx="3604898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⇒∃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294" y="3287416"/>
                <a:ext cx="360489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890996" y="3280692"/>
                <a:ext cx="214642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𝑟</m:t>
                      </m:r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𝑛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−1</m:t>
                      </m:r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96" y="3280692"/>
                <a:ext cx="214642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4315594" y="2650177"/>
                <a:ext cx="3238964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⇒</m:t>
                    </m:r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∗</m:t>
                        </m:r>
                      </m:sup>
                    </m:sSup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600" dirty="0" smtClean="0">
                    <a:latin typeface="+mn-ea"/>
                    <a:ea typeface="+mn-ea"/>
                  </a:rPr>
                  <a:t>特征值都为零</a:t>
                </a:r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594" y="2650177"/>
                <a:ext cx="3238964" cy="492443"/>
              </a:xfrm>
              <a:prstGeom prst="rect">
                <a:avLst/>
              </a:prstGeom>
              <a:blipFill>
                <a:blip r:embed="rId7"/>
                <a:stretch>
                  <a:fillRect t="-12346" r="-2260" b="-2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46967" y="3927425"/>
                <a:ext cx="383329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⇒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𝑎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𝑎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𝑎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𝑎</m:t>
                          </m:r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𝑎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67" y="3927425"/>
                <a:ext cx="3833293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974817" y="3284617"/>
                <a:ext cx="203946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⇒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𝑟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=1</m:t>
                      </m:r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817" y="3284617"/>
                <a:ext cx="2039469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335712" y="625499"/>
            <a:ext cx="200404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提高题</a:t>
            </a:r>
            <a:r>
              <a:rPr lang="en-US" altLang="zh-CN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7-1:2</a:t>
            </a:r>
            <a:endParaRPr lang="zh-CN" altLang="en-US" sz="26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4215187" y="3962514"/>
                <a:ext cx="4930837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⇒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≠0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∗</m:t>
                        </m:r>
                      </m:sup>
                    </m:sSup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对应</m:t>
                    </m:r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600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特征向量</a:t>
                </a: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187" y="3962514"/>
                <a:ext cx="4930837" cy="492443"/>
              </a:xfrm>
              <a:prstGeom prst="rect">
                <a:avLst/>
              </a:prstGeom>
              <a:blipFill>
                <a:blip r:embed="rId10"/>
                <a:stretch>
                  <a:fillRect t="-9877" r="-1112" b="-32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207635" y="4570233"/>
                <a:ext cx="3513141" cy="1184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𝑡𝑟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35" y="4570233"/>
                <a:ext cx="3513141" cy="11845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3563888" y="4953233"/>
                <a:ext cx="2852384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∗</m:t>
                        </m:r>
                      </m:sup>
                    </m:sSup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特征</a:t>
                </a:r>
                <a:r>
                  <a:rPr lang="zh-CN" altLang="en-US" sz="2600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值</a:t>
                </a:r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4953233"/>
                <a:ext cx="2852384" cy="492443"/>
              </a:xfrm>
              <a:prstGeom prst="rect">
                <a:avLst/>
              </a:prstGeom>
              <a:blipFill>
                <a:blip r:embed="rId12"/>
                <a:stretch>
                  <a:fillRect t="-11250" r="-2778" b="-3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5337566" y="6006443"/>
                <a:ext cx="3524683" cy="492443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∗</m:t>
                        </m:r>
                      </m:sup>
                    </m:sSup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其余特征值全为零</a:t>
                </a:r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566" y="6006443"/>
                <a:ext cx="3524683" cy="492443"/>
              </a:xfrm>
              <a:prstGeom prst="rect">
                <a:avLst/>
              </a:prstGeom>
              <a:blipFill>
                <a:blip r:embed="rId13"/>
                <a:stretch>
                  <a:fillRect t="-9877" r="-1903" b="-32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695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59832" y="2420888"/>
            <a:ext cx="2855270" cy="1569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b="0" cap="none" spc="0" dirty="0" smtClean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  <a:latin typeface="Broadway" panose="04040905080B02020502" pitchFamily="82" charset="0"/>
              </a:rPr>
              <a:t>End</a:t>
            </a:r>
            <a:endParaRPr lang="zh-CN" altLang="en-US" sz="9600" b="0" cap="none" spc="0" dirty="0">
              <a:ln w="0"/>
              <a:solidFill>
                <a:srgbClr val="00B0F0"/>
              </a:solidFill>
              <a:effectLst>
                <a:reflection blurRad="6350" stA="53000" endA="300" endPos="35500" dir="5400000" sy="-90000" algn="bl" rotWithShape="0"/>
              </a:effectLst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94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52573" y="1468462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2.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8338418" y="2411014"/>
            <a:ext cx="108508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53244" y="716069"/>
            <a:ext cx="17107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提高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题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6-2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352573" y="2268629"/>
                <a:ext cx="4850788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+mj-ea"/>
                        </a:rPr>
                        <m:t>（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j-ea"/>
                        </a:rPr>
                        <m:t>1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j-ea"/>
                        </a:rPr>
                        <m:t>）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+mj-ea"/>
                        </a:rPr>
                        <m:t>𝐴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j-ea"/>
                        </a:rPr>
                        <m:t>可逆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+mj-ea"/>
                        </a:rPr>
                        <m:t>并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j-ea"/>
                        </a:rPr>
                        <m:t>给出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−1</m:t>
                          </m:r>
                        </m:sup>
                      </m:sSup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j-ea"/>
                        </a:rPr>
                        <m:t>的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+mj-ea"/>
                        </a:rPr>
                        <m:t>表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j-ea"/>
                        </a:rPr>
                        <m:t>示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+mj-ea"/>
                        </a:rPr>
                        <m:t>式</m:t>
                      </m:r>
                    </m:oMath>
                  </m:oMathPara>
                </a14:m>
                <a:endParaRPr lang="zh-CN" altLang="en-US" sz="2600" i="1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73" y="2268629"/>
                <a:ext cx="4850788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组合 19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41" name="TextBox 20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latin typeface="Cambria" panose="02040503050406030204" pitchFamily="18" charset="0"/>
                </a:rPr>
                <a:t>6.2</a:t>
              </a:r>
              <a:r>
                <a:rPr lang="zh-CN" altLang="en-US" sz="1800" dirty="0" smtClean="0">
                  <a:latin typeface="Cambria" panose="02040503050406030204" pitchFamily="18" charset="0"/>
                </a:rPr>
                <a:t>    向量的正交性</a:t>
              </a:r>
              <a:endParaRPr lang="zh-CN" alt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/>
              <p:cNvSpPr txBox="1"/>
              <p:nvPr/>
            </p:nvSpPr>
            <p:spPr>
              <a:xfrm>
                <a:off x="352573" y="1499240"/>
                <a:ext cx="8898703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+mj-ea"/>
                        </a:rPr>
                        <m:t>设方阵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+mj-ea"/>
                        </a:rPr>
                        <m:t>𝐴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j-ea"/>
                        </a:rPr>
                        <m:t>=[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sub>
                      </m:sSub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j-ea"/>
                        </a:rPr>
                        <m:t>,⋯,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𝑛</m:t>
                          </m:r>
                        </m:sub>
                      </m:sSub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j-ea"/>
                        </a:rPr>
                        <m:t>]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j-ea"/>
                        </a:rPr>
                        <m:t>的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+mj-ea"/>
                        </a:rPr>
                        <m:t>列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j-ea"/>
                        </a:rPr>
                        <m:t>向量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+mj-ea"/>
                        </a:rPr>
                        <m:t>组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j-ea"/>
                        </a:rPr>
                        <m:t>为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+mj-ea"/>
                        </a:rPr>
                        <m:t>正交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j-ea"/>
                        </a:rPr>
                        <m:t>向量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+mj-ea"/>
                        </a:rPr>
                        <m:t>组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j-ea"/>
                        </a:rPr>
                        <m:t>，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j-ea"/>
                        </a:rPr>
                        <m:t>证明</m:t>
                      </m:r>
                      <m:r>
                        <a:rPr lang="zh-CN" altLang="en-US" sz="2600" b="0" i="1" dirty="0">
                          <a:latin typeface="Cambria Math" panose="02040503050406030204" pitchFamily="18" charset="0"/>
                          <a:ea typeface="+mj-ea"/>
                        </a:rPr>
                        <m:t>：</m:t>
                      </m:r>
                    </m:oMath>
                  </m:oMathPara>
                </a14:m>
                <a:endParaRPr lang="zh-CN" altLang="en-US" sz="2600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73" y="1499240"/>
                <a:ext cx="8898703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5262563"/>
            <a:ext cx="1925638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/>
          <p:cNvSpPr txBox="1"/>
          <p:nvPr/>
        </p:nvSpPr>
        <p:spPr>
          <a:xfrm>
            <a:off x="683568" y="2939301"/>
            <a:ext cx="4850788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/>
            <a:r>
              <a:rPr lang="zh-CN" altLang="en-US" sz="2600" dirty="0" smtClean="0">
                <a:latin typeface="Cambria Math" panose="02040503050406030204" pitchFamily="18" charset="0"/>
                <a:ea typeface="+mj-ea"/>
              </a:rPr>
              <a:t>由定理</a:t>
            </a:r>
            <a:r>
              <a:rPr lang="en-US" altLang="zh-CN" sz="2600" dirty="0" smtClean="0">
                <a:latin typeface="Cambria Math" panose="02040503050406030204" pitchFamily="18" charset="0"/>
                <a:ea typeface="+mj-ea"/>
              </a:rPr>
              <a:t>6-3, </a:t>
            </a:r>
            <a:r>
              <a:rPr lang="zh-CN" altLang="en-US" sz="2600" dirty="0" smtClean="0">
                <a:latin typeface="Cambria Math" panose="02040503050406030204" pitchFamily="18" charset="0"/>
                <a:ea typeface="+mj-ea"/>
              </a:rPr>
              <a:t>正交向量组线性无关</a:t>
            </a:r>
            <a:endParaRPr lang="zh-CN" altLang="en-US" sz="2600" dirty="0">
              <a:latin typeface="Cambria Math" panose="02040503050406030204" pitchFamily="18" charset="0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4394934" y="3428999"/>
                <a:ext cx="3240396" cy="402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+mj-ea"/>
                      </a:rPr>
                      <m:t>⇒</m:t>
                    </m:r>
                    <m:sSub>
                      <m:sSub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600" dirty="0" smtClean="0">
                    <a:latin typeface="Cambria Math" panose="02040503050406030204" pitchFamily="18" charset="0"/>
                    <a:ea typeface="+mj-ea"/>
                  </a:rPr>
                  <a:t>线性无关</a:t>
                </a:r>
                <a:endParaRPr lang="zh-CN" altLang="en-US" sz="2600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934" y="3428999"/>
                <a:ext cx="3240396" cy="402632"/>
              </a:xfrm>
              <a:prstGeom prst="rect">
                <a:avLst/>
              </a:prstGeom>
              <a:blipFill rotWithShape="0">
                <a:blip r:embed="rId5"/>
                <a:stretch>
                  <a:fillRect t="-22388" b="-47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2627784" y="3921227"/>
                <a:ext cx="3240396" cy="402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+mj-ea"/>
                        </a:rPr>
                        <m:t>由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j-ea"/>
                        </a:rPr>
                        <m:t>引理</m:t>
                      </m:r>
                      <m:r>
                        <a:rPr lang="en-US" altLang="zh-CN" sz="2600" b="0" i="0" dirty="0" smtClean="0">
                          <a:latin typeface="Cambria Math" panose="02040503050406030204" pitchFamily="18" charset="0"/>
                          <a:ea typeface="+mj-ea"/>
                        </a:rPr>
                        <m:t>4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+mj-ea"/>
                        </a:rPr>
                        <m:t>-</m:t>
                      </m:r>
                      <m:r>
                        <a:rPr lang="en-US" altLang="zh-CN" sz="2600" b="0" i="0" dirty="0" smtClean="0">
                          <a:latin typeface="Cambria Math" panose="02040503050406030204" pitchFamily="18" charset="0"/>
                          <a:ea typeface="+mj-ea"/>
                        </a:rPr>
                        <m:t>1</m:t>
                      </m:r>
                      <m:r>
                        <a:rPr lang="en-US" altLang="zh-CN" sz="2600" dirty="0">
                          <a:latin typeface="Cambria Math" panose="02040503050406030204" pitchFamily="18" charset="0"/>
                          <a:ea typeface="+mj-ea"/>
                        </a:rPr>
                        <m:t>⇒</m:t>
                      </m:r>
                      <m:r>
                        <a:rPr lang="en-US" altLang="zh-CN" sz="2600" dirty="0">
                          <a:latin typeface="Cambria Math" panose="02040503050406030204" pitchFamily="18" charset="0"/>
                          <a:ea typeface="+mj-ea"/>
                        </a:rPr>
                        <m:t>𝐴</m:t>
                      </m:r>
                      <m:r>
                        <a:rPr lang="zh-CN" altLang="en-US" sz="2600" dirty="0">
                          <a:latin typeface="Cambria Math" panose="02040503050406030204" pitchFamily="18" charset="0"/>
                          <a:ea typeface="+mj-ea"/>
                        </a:rPr>
                        <m:t>可逆</m:t>
                      </m:r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3921227"/>
                <a:ext cx="3240396" cy="4026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2063969" y="4641104"/>
                <a:ext cx="3240396" cy="10377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60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acc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</m:acc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6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den>
                          </m:f>
                          <m: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  <m:t>,⋯,</m:t>
                          </m:r>
                          <m:f>
                            <m:fPr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6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969" y="4641104"/>
                <a:ext cx="3240396" cy="10377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5203361" y="4958648"/>
                <a:ext cx="3240396" cy="402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+mj-ea"/>
                      </a:rPr>
                      <m:t>由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+mj-ea"/>
                      </a:rPr>
                      <m:t>定理</m:t>
                    </m:r>
                    <m:r>
                      <a:rPr lang="en-US" altLang="zh-CN" sz="2600" b="0" i="0" dirty="0" smtClean="0">
                        <a:latin typeface="Cambria Math" panose="02040503050406030204" pitchFamily="18" charset="0"/>
                        <a:ea typeface="+mj-ea"/>
                      </a:rPr>
                      <m:t>6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  <a:ea typeface="+mj-ea"/>
                      </a:rPr>
                      <m:t>-</m:t>
                    </m:r>
                    <m:r>
                      <a:rPr lang="en-US" altLang="zh-CN" sz="2600" b="0" i="0" dirty="0" smtClean="0">
                        <a:latin typeface="Cambria Math" panose="02040503050406030204" pitchFamily="18" charset="0"/>
                        <a:ea typeface="+mj-ea"/>
                      </a:rPr>
                      <m:t>4</m:t>
                    </m:r>
                  </m:oMath>
                </a14:m>
                <a:r>
                  <a:rPr lang="zh-CN" altLang="en-US" sz="2600" dirty="0" smtClean="0">
                    <a:latin typeface="Cambria Math" panose="02040503050406030204" pitchFamily="18" charset="0"/>
                    <a:ea typeface="+mj-ea"/>
                  </a:rPr>
                  <a:t>是正交阵</a:t>
                </a:r>
                <a:endParaRPr lang="zh-CN" altLang="en-US" sz="2600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361" y="4958648"/>
                <a:ext cx="3240396" cy="402632"/>
              </a:xfrm>
              <a:prstGeom prst="rect">
                <a:avLst/>
              </a:prstGeom>
              <a:blipFill rotWithShape="0">
                <a:blip r:embed="rId8"/>
                <a:stretch>
                  <a:fillRect t="-22727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35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8" grpId="0"/>
      <p:bldP spid="19" grpId="0"/>
      <p:bldP spid="2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"/>
              <p:cNvSpPr txBox="1">
                <a:spLocks noChangeArrowheads="1"/>
              </p:cNvSpPr>
              <p:nvPr/>
            </p:nvSpPr>
            <p:spPr bwMode="auto">
              <a:xfrm>
                <a:off x="938132" y="1219389"/>
                <a:ext cx="7724281" cy="12940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阶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降秩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阵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证明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：</m:t>
                    </m:r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600" i="0" dirty="0" smtClean="0">
                    <a:latin typeface="+mj-lt"/>
                    <a:ea typeface="华文楷体" panose="02010600040101010101" pitchFamily="2" charset="-122"/>
                  </a:rPr>
                  <a:t>的特征值要么全为零，</a:t>
                </a:r>
                <a14:m>
                  <m:oMath xmlns:m="http://schemas.openxmlformats.org/officeDocument/2006/math"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要么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有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−1 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重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零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特征值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和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一个</m:t>
                    </m:r>
                    <m:nary>
                      <m:naryPr>
                        <m:chr m:val="∑"/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naryPr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𝑖𝑖</m:t>
                            </m:r>
                          </m:sub>
                        </m:sSub>
                      </m:e>
                    </m:nary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其中</m:t>
                    </m:r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𝑖𝑖</m:t>
                        </m:r>
                      </m:sub>
                    </m:sSub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𝑖𝑖</m:t>
                        </m:r>
                      </m:sub>
                    </m:sSub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代数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余子式</m:t>
                    </m:r>
                  </m:oMath>
                </a14:m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2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8132" y="1219389"/>
                <a:ext cx="7724281" cy="1294009"/>
              </a:xfrm>
              <a:prstGeom prst="rect">
                <a:avLst/>
              </a:prstGeom>
              <a:blipFill>
                <a:blip r:embed="rId3"/>
                <a:stretch>
                  <a:fillRect l="-1421" t="-424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7.1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特征值与特征向量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890996" y="2655395"/>
                <a:ext cx="362875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𝑟</m:t>
                      </m:r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&lt;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𝑛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−1⇒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𝑂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96" y="2655395"/>
                <a:ext cx="362875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4782294" y="3287416"/>
                <a:ext cx="3604898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⇒∃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294" y="3287416"/>
                <a:ext cx="360489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890996" y="3280692"/>
                <a:ext cx="214642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𝑟</m:t>
                      </m:r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𝑛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−1</m:t>
                      </m:r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96" y="3280692"/>
                <a:ext cx="214642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4315594" y="2650177"/>
                <a:ext cx="3238964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⇒</m:t>
                    </m:r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∗</m:t>
                        </m:r>
                      </m:sup>
                    </m:sSup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600" dirty="0" smtClean="0">
                    <a:latin typeface="+mn-ea"/>
                    <a:ea typeface="+mn-ea"/>
                  </a:rPr>
                  <a:t>特征值都为零</a:t>
                </a:r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594" y="2650177"/>
                <a:ext cx="3238964" cy="492443"/>
              </a:xfrm>
              <a:prstGeom prst="rect">
                <a:avLst/>
              </a:prstGeom>
              <a:blipFill>
                <a:blip r:embed="rId7"/>
                <a:stretch>
                  <a:fillRect t="-12346" r="-2260" b="-2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974817" y="3284617"/>
                <a:ext cx="203946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⇒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𝑟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=1</m:t>
                      </m:r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817" y="3284617"/>
                <a:ext cx="2039469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335712" y="625499"/>
            <a:ext cx="200404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提高题</a:t>
            </a:r>
            <a:r>
              <a:rPr lang="en-US" altLang="zh-CN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7-1:2</a:t>
            </a:r>
            <a:endParaRPr lang="zh-CN" altLang="en-US" sz="26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334831" y="4013846"/>
                <a:ext cx="3524683" cy="492443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∗</m:t>
                        </m:r>
                      </m:sup>
                    </m:sSup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其余特征值全为零</a:t>
                </a:r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1" y="4013846"/>
                <a:ext cx="3524683" cy="492443"/>
              </a:xfrm>
              <a:prstGeom prst="rect">
                <a:avLst/>
              </a:prstGeom>
              <a:blipFill>
                <a:blip r:embed="rId9"/>
                <a:stretch>
                  <a:fillRect t="-9877" r="-1903" b="-32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4233734" y="4003434"/>
                <a:ext cx="4071436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>
                          <a:latin typeface="Cambria Math" panose="02040503050406030204" pitchFamily="18" charset="0"/>
                          <a:ea typeface="+mn-ea"/>
                        </a:rPr>
                        <m:t>反之</m:t>
                      </m:r>
                      <m:r>
                        <a:rPr lang="zh-CN" altLang="en-US" sz="2600" i="1" smtClean="0">
                          <a:latin typeface="Cambria Math" panose="02040503050406030204" pitchFamily="18" charset="0"/>
                          <a:ea typeface="+mn-ea"/>
                        </a:rPr>
                        <m:t>，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  <a:ea typeface="+mn-ea"/>
                        </a:rPr>
                        <m:t>若</m:t>
                      </m:r>
                      <m:r>
                        <a:rPr lang="en-US" altLang="zh-CN" sz="2600" smtClean="0">
                          <a:latin typeface="Cambria Math" panose="02040503050406030204" pitchFamily="18" charset="0"/>
                          <a:ea typeface="+mn-ea"/>
                        </a:rPr>
                        <m:t>𝜆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≠0</m:t>
                      </m:r>
                      <m:r>
                        <a:rPr lang="zh-CN" altLang="en-US" sz="2600">
                          <a:latin typeface="Cambria Math" panose="02040503050406030204" pitchFamily="18" charset="0"/>
                          <a:ea typeface="+mn-ea"/>
                        </a:rPr>
                        <m:t>为</m:t>
                      </m:r>
                      <m:sSup>
                        <m:sSupPr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60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>
                              <a:latin typeface="Cambria Math" panose="02040503050406030204" pitchFamily="18" charset="0"/>
                              <a:ea typeface="+mn-ea"/>
                            </a:rPr>
                            <m:t>∗</m:t>
                          </m:r>
                        </m:sup>
                      </m:sSup>
                      <m:r>
                        <a:rPr lang="zh-CN" altLang="en-US" sz="2600">
                          <a:latin typeface="Cambria Math" panose="02040503050406030204" pitchFamily="18" charset="0"/>
                          <a:ea typeface="+mn-ea"/>
                        </a:rPr>
                        <m:t>特征值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734" y="4003434"/>
                <a:ext cx="4071436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3994551" y="4495877"/>
                <a:ext cx="4290918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⇒∃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≠0,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551" y="4495877"/>
                <a:ext cx="4290918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589195" y="5148240"/>
                <a:ext cx="3273076" cy="9035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>
                          <a:latin typeface="Cambria Math" panose="02040503050406030204" pitchFamily="18" charset="0"/>
                          <a:ea typeface="+mn-ea"/>
                        </a:rPr>
                        <m:t>𝜆</m:t>
                      </m:r>
                      <m:r>
                        <a:rPr lang="en-US" altLang="zh-CN" sz="2600">
                          <a:latin typeface="Cambria Math" panose="02040503050406030204" pitchFamily="18" charset="0"/>
                          <a:ea typeface="+mn-ea"/>
                        </a:rPr>
                        <m:t>≠0,</m:t>
                      </m:r>
                      <m:r>
                        <a:rPr lang="zh-CN" altLang="en-US" sz="2600">
                          <a:latin typeface="Cambria Math" panose="02040503050406030204" pitchFamily="18" charset="0"/>
                          <a:ea typeface="+mn-ea"/>
                        </a:rPr>
                        <m:t>则有</m:t>
                      </m:r>
                      <m:r>
                        <a:rPr lang="en-US" altLang="zh-CN" sz="2600">
                          <a:latin typeface="Cambria Math" panose="02040503050406030204" pitchFamily="18" charset="0"/>
                          <a:ea typeface="+mn-ea"/>
                        </a:rPr>
                        <m:t>𝑝</m:t>
                      </m:r>
                      <m:r>
                        <a:rPr lang="en-US" altLang="zh-CN" sz="260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600"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2600">
                                  <a:latin typeface="Cambria Math" panose="02040503050406030204" pitchFamily="18" charset="0"/>
                                  <a:ea typeface="+mn-ea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600"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</m:num>
                        <m:den>
                          <m:r>
                            <a:rPr lang="en-US" altLang="zh-CN" sz="2600">
                              <a:latin typeface="Cambria Math" panose="02040503050406030204" pitchFamily="18" charset="0"/>
                              <a:ea typeface="+mn-ea"/>
                            </a:rPr>
                            <m:t>𝜆</m:t>
                          </m:r>
                        </m:den>
                      </m:f>
                      <m:r>
                        <a:rPr lang="en-US" altLang="zh-CN" sz="2600">
                          <a:latin typeface="Cambria Math" panose="02040503050406030204" pitchFamily="18" charset="0"/>
                          <a:ea typeface="+mn-ea"/>
                        </a:rPr>
                        <m:t>𝑎</m:t>
                      </m:r>
                    </m:oMath>
                  </m:oMathPara>
                </a14:m>
                <a:endParaRPr lang="en-US" altLang="zh-CN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95" y="5148240"/>
                <a:ext cx="3273076" cy="90358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589195" y="6172647"/>
                <a:ext cx="545771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600" smtClean="0">
                        <a:latin typeface="Cambria Math" panose="02040503050406030204" pitchFamily="18" charset="0"/>
                        <a:ea typeface="+mn-ea"/>
                      </a:rPr>
                      <m:t>则</m:t>
                    </m:r>
                    <m:r>
                      <a:rPr lang="en-US" altLang="zh-CN" sz="2600">
                        <a:latin typeface="Cambria Math" panose="02040503050406030204" pitchFamily="18" charset="0"/>
                        <a:ea typeface="+mn-ea"/>
                      </a:rPr>
                      <m:t>𝑝</m:t>
                    </m:r>
                    <m:r>
                      <a:rPr lang="zh-CN" altLang="en-US" sz="2600" i="1" smtClean="0">
                        <a:latin typeface="Cambria Math" panose="02040503050406030204" pitchFamily="18" charset="0"/>
                        <a:ea typeface="+mn-ea"/>
                      </a:rPr>
                      <m:t>是</m:t>
                    </m:r>
                  </m:oMath>
                </a14:m>
                <a:r>
                  <a:rPr lang="zh-CN" altLang="en-US" sz="2600" dirty="0" smtClean="0">
                    <a:latin typeface="+mn-ea"/>
                    <a:ea typeface="+mn-ea"/>
                  </a:rPr>
                  <a:t>对应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𝜆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zh-CN" altLang="en-US" sz="2600" i="1" dirty="0">
                        <a:latin typeface="Cambria Math" panose="02040503050406030204" pitchFamily="18" charset="0"/>
                        <a:ea typeface="+mn-ea"/>
                      </a:rPr>
                      <m:t>的</m:t>
                    </m:r>
                  </m:oMath>
                </a14:m>
                <a:r>
                  <a:rPr lang="zh-CN" altLang="en-US" sz="2600" dirty="0" smtClean="0">
                    <a:latin typeface="+mn-ea"/>
                    <a:ea typeface="+mn-ea"/>
                  </a:rPr>
                  <a:t>特征向量，即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+mn-ea"/>
                      </a:rPr>
                      <m:t>𝜆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  <m:t>𝜆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95" y="6172647"/>
                <a:ext cx="5457713" cy="492443"/>
              </a:xfrm>
              <a:prstGeom prst="rect">
                <a:avLst/>
              </a:prstGeom>
              <a:blipFill>
                <a:blip r:embed="rId13"/>
                <a:stretch>
                  <a:fillRect t="-12500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4531108" y="5433982"/>
                <a:ext cx="3940374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smtClean="0">
                        <a:latin typeface="Cambria Math" panose="02040503050406030204" pitchFamily="18" charset="0"/>
                        <a:ea typeface="+mn-ea"/>
                      </a:rPr>
                      <m:t>𝑝</m:t>
                    </m:r>
                    <m:r>
                      <a:rPr lang="zh-CN" altLang="en-US" sz="2600" i="1">
                        <a:latin typeface="Cambria Math" panose="02040503050406030204" pitchFamily="18" charset="0"/>
                        <a:ea typeface="+mn-ea"/>
                      </a:rPr>
                      <m:t>也是</m:t>
                    </m:r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  <m:t>𝐸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r>
                      <a:rPr lang="en-US" altLang="zh-CN" sz="2600" b="0" i="0" smtClean="0">
                        <a:latin typeface="Cambria Math" panose="02040503050406030204" pitchFamily="18" charset="0"/>
                        <a:ea typeface="+mn-ea"/>
                      </a:rPr>
                      <m:t>=0</m:t>
                    </m:r>
                    <m:r>
                      <a:rPr lang="zh-CN" altLang="en-US" sz="2600" i="1">
                        <a:latin typeface="Cambria Math" panose="02040503050406030204" pitchFamily="18" charset="0"/>
                        <a:ea typeface="+mn-ea"/>
                      </a:rPr>
                      <m:t>的</m:t>
                    </m:r>
                  </m:oMath>
                </a14:m>
                <a:r>
                  <a:rPr lang="zh-CN" altLang="en-US" sz="2600" dirty="0" smtClean="0">
                    <a:latin typeface="+mn-ea"/>
                    <a:ea typeface="+mn-ea"/>
                  </a:rPr>
                  <a:t>解</a:t>
                </a:r>
                <a:endParaRPr lang="en-US" altLang="zh-CN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108" y="5433982"/>
                <a:ext cx="3940374" cy="492443"/>
              </a:xfrm>
              <a:prstGeom prst="rect">
                <a:avLst/>
              </a:prstGeom>
              <a:blipFill>
                <a:blip r:embed="rId14"/>
                <a:stretch>
                  <a:fillRect t="-11111" r="-1700" b="-30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95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6" grpId="0"/>
      <p:bldP spid="27" grpId="0"/>
      <p:bldP spid="2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9"/>
              <p:cNvSpPr txBox="1">
                <a:spLocks noChangeArrowheads="1"/>
              </p:cNvSpPr>
              <p:nvPr/>
            </p:nvSpPr>
            <p:spPr bwMode="auto">
              <a:xfrm>
                <a:off x="453773" y="1279049"/>
                <a:ext cx="8437815" cy="89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都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阶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方阵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𝜆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𝐴𝐵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600" i="0" dirty="0" smtClean="0">
                    <a:latin typeface="+mj-lt"/>
                    <a:ea typeface="华文楷体" panose="02010600040101010101" pitchFamily="2" charset="-122"/>
                  </a:rPr>
                  <a:t>特征值，证明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𝜆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也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𝐵𝐴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600" dirty="0">
                    <a:ea typeface="华文楷体" panose="02010600040101010101" pitchFamily="2" charset="-122"/>
                  </a:rPr>
                  <a:t>特征值</a:t>
                </a:r>
                <a:r>
                  <a:rPr lang="en-US" altLang="zh-CN" sz="2600" i="0" dirty="0" smtClean="0">
                    <a:latin typeface="+mj-lt"/>
                    <a:ea typeface="华文楷体" panose="02010600040101010101" pitchFamily="2" charset="-122"/>
                  </a:rPr>
                  <a:t>.</a:t>
                </a:r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12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3773" y="1279049"/>
                <a:ext cx="8437815" cy="892552"/>
              </a:xfrm>
              <a:prstGeom prst="rect">
                <a:avLst/>
              </a:prstGeom>
              <a:blipFill rotWithShape="0">
                <a:blip r:embed="rId3"/>
                <a:stretch>
                  <a:fillRect l="-1300" t="-6164" r="-650" b="-1712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7.1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特征值与特征向量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913947" y="2416372"/>
                <a:ext cx="322973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𝐴𝐵𝑝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  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≠0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947" y="2416372"/>
                <a:ext cx="3229730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335712" y="625499"/>
            <a:ext cx="200404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习题</a:t>
            </a:r>
            <a:r>
              <a:rPr lang="en-US" altLang="zh-CN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7-1:8</a:t>
            </a:r>
            <a:endParaRPr lang="zh-CN" altLang="en-US" sz="26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/>
              <p:cNvSpPr/>
              <p:nvPr/>
            </p:nvSpPr>
            <p:spPr>
              <a:xfrm>
                <a:off x="4192465" y="2375223"/>
                <a:ext cx="2506327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⇒</m:t>
                      </m:r>
                      <m:r>
                        <a:rPr lang="en-US" altLang="zh-CN" sz="2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𝐴𝐵𝑝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</m:oMath>
                  </m:oMathPara>
                </a14:m>
                <a:endParaRPr lang="zh-CN" altLang="en-US" sz="2600" dirty="0">
                  <a:latin typeface="+mn-ea"/>
                </a:endParaRPr>
              </a:p>
            </p:txBody>
          </p:sp>
        </mc:Choice>
        <mc:Fallback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465" y="2375223"/>
                <a:ext cx="2506327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/>
              <p:cNvSpPr/>
              <p:nvPr/>
            </p:nvSpPr>
            <p:spPr>
              <a:xfrm>
                <a:off x="971600" y="3741534"/>
                <a:ext cx="256679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600" b="0" dirty="0" smtClean="0">
                    <a:ea typeface="华文楷体" panose="02010600040101010101" pitchFamily="2" charset="-122"/>
                  </a:rPr>
                  <a:t>Case 1)  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𝐵𝑝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≠0</m:t>
                    </m:r>
                  </m:oMath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741534"/>
                <a:ext cx="2566793" cy="492443"/>
              </a:xfrm>
              <a:prstGeom prst="rect">
                <a:avLst/>
              </a:prstGeom>
              <a:blipFill rotWithShape="0">
                <a:blip r:embed="rId6"/>
                <a:stretch>
                  <a:fillRect l="-4276" t="-13580" b="-27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/>
              <p:cNvSpPr/>
              <p:nvPr/>
            </p:nvSpPr>
            <p:spPr>
              <a:xfrm>
                <a:off x="2051720" y="4417872"/>
                <a:ext cx="5862502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𝜆</m:t>
                    </m:r>
                    <m:r>
                      <a:rPr lang="zh-CN" altLang="en-US" sz="26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en-US" altLang="zh-CN" sz="26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6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特征值，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𝐵𝑝</m:t>
                    </m:r>
                    <m:r>
                      <a:rPr lang="zh-CN" altLang="en-US" sz="26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</m:oMath>
                </a14:m>
                <a:r>
                  <a:rPr lang="zh-CN" altLang="en-US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对应的特征向量</a:t>
                </a:r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4417872"/>
                <a:ext cx="5862502" cy="492443"/>
              </a:xfrm>
              <a:prstGeom prst="rect">
                <a:avLst/>
              </a:prstGeom>
              <a:blipFill rotWithShape="0">
                <a:blip r:embed="rId7"/>
                <a:stretch>
                  <a:fillRect t="-11250" r="-832" b="-3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/>
              <p:cNvSpPr/>
              <p:nvPr/>
            </p:nvSpPr>
            <p:spPr>
              <a:xfrm>
                <a:off x="4192465" y="3123516"/>
                <a:ext cx="3066737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⇒</m:t>
                      </m:r>
                      <m:r>
                        <a:rPr lang="en-US" altLang="zh-CN" sz="2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en-US" altLang="zh-CN" sz="2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en-US" altLang="zh-CN" sz="2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𝐵𝑝</m:t>
                      </m:r>
                      <m:r>
                        <a:rPr lang="en-US" altLang="zh-CN" sz="2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  <m:r>
                        <a:rPr lang="en-US" altLang="zh-CN" sz="2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en-US" altLang="zh-CN" sz="2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en-US" altLang="zh-CN" sz="2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r>
                        <a:rPr lang="en-US" altLang="zh-CN" sz="2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600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465" y="3123516"/>
                <a:ext cx="3066737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/>
              <p:cNvSpPr/>
              <p:nvPr/>
            </p:nvSpPr>
            <p:spPr>
              <a:xfrm>
                <a:off x="1001662" y="5255174"/>
                <a:ext cx="256679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600" b="0" dirty="0" smtClean="0">
                    <a:ea typeface="华文楷体" panose="02010600040101010101" pitchFamily="2" charset="-122"/>
                  </a:rPr>
                  <a:t>Case 2)  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𝐵𝑝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=0</m:t>
                    </m:r>
                  </m:oMath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662" y="5255174"/>
                <a:ext cx="2566793" cy="492443"/>
              </a:xfrm>
              <a:prstGeom prst="rect">
                <a:avLst/>
              </a:prstGeom>
              <a:blipFill rotWithShape="0">
                <a:blip r:embed="rId9"/>
                <a:stretch>
                  <a:fillRect l="-4276" t="-13580" b="-28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20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  <p:bldP spid="29" grpId="0"/>
      <p:bldP spid="32" grpId="0"/>
      <p:bldP spid="43" grpId="0"/>
      <p:bldP spid="4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9"/>
              <p:cNvSpPr txBox="1">
                <a:spLocks noChangeArrowheads="1"/>
              </p:cNvSpPr>
              <p:nvPr/>
            </p:nvSpPr>
            <p:spPr bwMode="auto">
              <a:xfrm>
                <a:off x="453773" y="1279049"/>
                <a:ext cx="8437815" cy="89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都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阶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方阵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𝜆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𝐴𝐵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600" i="0" dirty="0" smtClean="0">
                    <a:latin typeface="+mj-lt"/>
                    <a:ea typeface="华文楷体" panose="02010600040101010101" pitchFamily="2" charset="-122"/>
                  </a:rPr>
                  <a:t>特征值，证明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𝜆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也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𝐵𝐴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600" dirty="0">
                    <a:ea typeface="华文楷体" panose="02010600040101010101" pitchFamily="2" charset="-122"/>
                  </a:rPr>
                  <a:t>特征值</a:t>
                </a:r>
                <a:r>
                  <a:rPr lang="en-US" altLang="zh-CN" sz="2600" i="0" dirty="0" smtClean="0">
                    <a:latin typeface="+mj-lt"/>
                    <a:ea typeface="华文楷体" panose="02010600040101010101" pitchFamily="2" charset="-122"/>
                  </a:rPr>
                  <a:t>.</a:t>
                </a:r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12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3773" y="1279049"/>
                <a:ext cx="8437815" cy="892552"/>
              </a:xfrm>
              <a:prstGeom prst="rect">
                <a:avLst/>
              </a:prstGeom>
              <a:blipFill rotWithShape="0">
                <a:blip r:embed="rId3"/>
                <a:stretch>
                  <a:fillRect l="-1300" t="-6164" r="-650" b="-1712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7.1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特征值与特征向量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913947" y="2416372"/>
                <a:ext cx="322973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𝐴𝐵𝑝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  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≠0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947" y="2416372"/>
                <a:ext cx="3229730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335712" y="625499"/>
            <a:ext cx="200404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习题</a:t>
            </a:r>
            <a:r>
              <a:rPr lang="en-US" altLang="zh-CN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7-1:8</a:t>
            </a:r>
            <a:endParaRPr lang="zh-CN" altLang="en-US" sz="26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/>
              <p:cNvSpPr/>
              <p:nvPr/>
            </p:nvSpPr>
            <p:spPr>
              <a:xfrm>
                <a:off x="4381137" y="2416371"/>
                <a:ext cx="256679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600" b="0" dirty="0" smtClean="0">
                    <a:ea typeface="华文楷体" panose="02010600040101010101" pitchFamily="2" charset="-122"/>
                  </a:rPr>
                  <a:t>Case 1)  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𝐵𝑝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≠0</m:t>
                    </m:r>
                  </m:oMath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137" y="2416371"/>
                <a:ext cx="2566793" cy="492443"/>
              </a:xfrm>
              <a:prstGeom prst="rect">
                <a:avLst/>
              </a:prstGeom>
              <a:blipFill rotWithShape="0">
                <a:blip r:embed="rId5"/>
                <a:stretch>
                  <a:fillRect l="-4276" t="-13580" b="-28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/>
              <p:cNvSpPr/>
              <p:nvPr/>
            </p:nvSpPr>
            <p:spPr>
              <a:xfrm>
                <a:off x="913947" y="3501008"/>
                <a:ext cx="256679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600" b="0" dirty="0" smtClean="0">
                    <a:ea typeface="华文楷体" panose="02010600040101010101" pitchFamily="2" charset="-122"/>
                  </a:rPr>
                  <a:t>Case 2)  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𝐵𝑝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=0</m:t>
                    </m:r>
                  </m:oMath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947" y="3501008"/>
                <a:ext cx="2566793" cy="492443"/>
              </a:xfrm>
              <a:prstGeom prst="rect">
                <a:avLst/>
              </a:prstGeom>
              <a:blipFill rotWithShape="0">
                <a:blip r:embed="rId6"/>
                <a:stretch>
                  <a:fillRect l="-4276" t="-13580" b="-28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矩形 44"/>
              <p:cNvSpPr/>
              <p:nvPr/>
            </p:nvSpPr>
            <p:spPr>
              <a:xfrm>
                <a:off x="764023" y="4328955"/>
                <a:ext cx="322973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𝐴𝐵𝑝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  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≠0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23" y="4328955"/>
                <a:ext cx="3229730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矩形 45"/>
              <p:cNvSpPr/>
              <p:nvPr/>
            </p:nvSpPr>
            <p:spPr>
              <a:xfrm>
                <a:off x="3975440" y="4328955"/>
                <a:ext cx="351468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⇒</m:t>
                      </m:r>
                      <m:r>
                        <a:rPr lang="en-US" altLang="zh-CN" sz="2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0=</m:t>
                      </m:r>
                      <m:r>
                        <a:rPr lang="en-US" altLang="zh-CN" sz="2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0=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𝐴𝐵𝑝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</m:oMath>
                  </m:oMathPara>
                </a14:m>
                <a:endParaRPr lang="zh-CN" altLang="en-US" sz="2600" dirty="0">
                  <a:latin typeface="+mn-ea"/>
                </a:endParaRPr>
              </a:p>
            </p:txBody>
          </p:sp>
        </mc:Choice>
        <mc:Fallback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440" y="4328955"/>
                <a:ext cx="3514680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矩形 46"/>
              <p:cNvSpPr/>
              <p:nvPr/>
            </p:nvSpPr>
            <p:spPr>
              <a:xfrm>
                <a:off x="7406252" y="4328955"/>
                <a:ext cx="144597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⇒</m:t>
                      </m:r>
                      <m:r>
                        <a:rPr lang="en-US" altLang="zh-CN" sz="2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r>
                        <a:rPr lang="en-US" altLang="zh-CN" sz="2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=0</m:t>
                      </m:r>
                    </m:oMath>
                  </m:oMathPara>
                </a14:m>
                <a:endParaRPr lang="zh-CN" altLang="en-US" sz="2600" dirty="0">
                  <a:latin typeface="+mn-ea"/>
                </a:endParaRPr>
              </a:p>
            </p:txBody>
          </p:sp>
        </mc:Choice>
        <mc:Fallback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252" y="4328955"/>
                <a:ext cx="1445973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矩形 47"/>
              <p:cNvSpPr/>
              <p:nvPr/>
            </p:nvSpPr>
            <p:spPr>
              <a:xfrm>
                <a:off x="754430" y="4883725"/>
                <a:ext cx="610436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⇒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𝐴𝐵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0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（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有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0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特征值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的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矩阵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不可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逆）</m:t>
                      </m:r>
                    </m:oMath>
                  </m:oMathPara>
                </a14:m>
                <a:endParaRPr lang="zh-CN" altLang="en-US" sz="2600" dirty="0">
                  <a:latin typeface="+mn-ea"/>
                </a:endParaRPr>
              </a:p>
            </p:txBody>
          </p:sp>
        </mc:Choice>
        <mc:Fallback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0" y="4883725"/>
                <a:ext cx="6104363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748823" y="5483736"/>
                <a:ext cx="299800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𝐵𝐴</m:t>
                          </m:r>
                        </m:e>
                      </m:d>
                      <m:r>
                        <a:rPr lang="en-US" altLang="zh-CN" sz="2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𝐴𝐵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0</m:t>
                      </m:r>
                    </m:oMath>
                  </m:oMathPara>
                </a14:m>
                <a:endParaRPr lang="zh-CN" altLang="en-US" sz="2600" dirty="0">
                  <a:latin typeface="+mn-ea"/>
                </a:endParaRPr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23" y="5483736"/>
                <a:ext cx="2998000" cy="49244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/>
              <p:cNvSpPr/>
              <p:nvPr/>
            </p:nvSpPr>
            <p:spPr>
              <a:xfrm>
                <a:off x="3692399" y="5483736"/>
                <a:ext cx="3621312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⇒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 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有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=0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为特征值</m:t>
                      </m:r>
                    </m:oMath>
                  </m:oMathPara>
                </a14:m>
                <a:endParaRPr lang="zh-CN" altLang="en-US" sz="2600" dirty="0">
                  <a:latin typeface="+mn-ea"/>
                </a:endParaRPr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399" y="5483736"/>
                <a:ext cx="3621312" cy="4924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5605126" y="2891203"/>
                <a:ext cx="2685607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en-US" altLang="zh-CN" sz="2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en-US" altLang="zh-CN" sz="2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𝐵𝑝</m:t>
                      </m:r>
                      <m:r>
                        <a:rPr lang="en-US" altLang="zh-CN" sz="2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  <m:r>
                        <a:rPr lang="en-US" altLang="zh-CN" sz="2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en-US" altLang="zh-CN" sz="2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en-US" altLang="zh-CN" sz="2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r>
                        <a:rPr lang="en-US" altLang="zh-CN" sz="2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600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126" y="2891203"/>
                <a:ext cx="2685607" cy="49244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93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8" grpId="0"/>
      <p:bldP spid="18" grpId="0"/>
      <p:bldP spid="2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9"/>
              <p:cNvSpPr txBox="1">
                <a:spLocks noChangeArrowheads="1"/>
              </p:cNvSpPr>
              <p:nvPr/>
            </p:nvSpPr>
            <p:spPr bwMode="auto">
              <a:xfrm>
                <a:off x="453773" y="1279049"/>
                <a:ext cx="8437815" cy="89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𝛼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𝛽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正交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3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元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单位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列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向量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求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𝛼</m:t>
                    </m:r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𝛼</m:t>
                        </m:r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+2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𝛽</m:t>
                    </m:r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𝛽</m:t>
                        </m:r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endParaRPr lang="en-US" altLang="zh-CN" sz="2600" i="0" dirty="0" smtClean="0">
                  <a:latin typeface="+mj-lt"/>
                  <a:ea typeface="华文楷体" panose="02010600040101010101" pitchFamily="2" charset="-122"/>
                </a:endParaRPr>
              </a:p>
              <a:p>
                <a:pPr eaLnBrk="1" hangingPunct="1"/>
                <a:r>
                  <a:rPr lang="zh-CN" altLang="en-US" sz="2600" i="0" dirty="0" smtClean="0">
                    <a:latin typeface="+mj-lt"/>
                    <a:ea typeface="华文楷体" panose="02010600040101010101" pitchFamily="2" charset="-122"/>
                  </a:rPr>
                  <a:t>特征值</a:t>
                </a:r>
                <a:r>
                  <a:rPr lang="en-US" altLang="zh-CN" sz="2600" i="0" dirty="0" smtClean="0">
                    <a:latin typeface="+mj-lt"/>
                    <a:ea typeface="华文楷体" panose="02010600040101010101" pitchFamily="2" charset="-122"/>
                  </a:rPr>
                  <a:t>.</a:t>
                </a:r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12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3773" y="1279049"/>
                <a:ext cx="8437815" cy="892552"/>
              </a:xfrm>
              <a:prstGeom prst="rect">
                <a:avLst/>
              </a:prstGeom>
              <a:blipFill rotWithShape="0">
                <a:blip r:embed="rId3"/>
                <a:stretch>
                  <a:fillRect l="-1300" t="-5479" b="-1712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7.1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特征值与特征向量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736317" y="2408185"/>
                <a:ext cx="3383042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𝛼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=(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𝛼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𝛼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+2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𝛽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𝛽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𝛼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17" y="2408185"/>
                <a:ext cx="3383042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1847572" y="3259171"/>
                <a:ext cx="5448928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1</m:t>
                    </m:r>
                    <m:r>
                      <a:rPr lang="zh-CN" altLang="en-US" sz="26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  <m:r>
                      <a:rPr lang="en-US" altLang="zh-CN" sz="26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6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特征值，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𝛼</m:t>
                    </m:r>
                    <m:r>
                      <a:rPr lang="zh-CN" altLang="en-US" sz="26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</m:oMath>
                </a14:m>
                <a:r>
                  <a:rPr lang="zh-CN" altLang="en-US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对应的特征向量</a:t>
                </a:r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72" y="3259171"/>
                <a:ext cx="5448928" cy="492443"/>
              </a:xfrm>
              <a:prstGeom prst="rect">
                <a:avLst/>
              </a:prstGeom>
              <a:blipFill rotWithShape="0">
                <a:blip r:embed="rId5"/>
                <a:stretch>
                  <a:fillRect t="-11250" r="-895" b="-3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6682759" y="2368305"/>
                <a:ext cx="994247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1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𝛼</m:t>
                      </m:r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759" y="2368305"/>
                <a:ext cx="994247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335712" y="625499"/>
            <a:ext cx="200404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提高题</a:t>
            </a:r>
            <a:r>
              <a:rPr lang="en-US" altLang="zh-CN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7-1:4</a:t>
            </a:r>
            <a:endParaRPr lang="zh-CN" altLang="en-US" sz="26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/>
              <p:cNvSpPr/>
              <p:nvPr/>
            </p:nvSpPr>
            <p:spPr>
              <a:xfrm>
                <a:off x="3924066" y="2394932"/>
                <a:ext cx="280314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𝛼</m:t>
                      </m:r>
                      <m:sSup>
                        <m:sSup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𝛼</m:t>
                          </m:r>
                        </m:e>
                        <m:sup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𝛼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+2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𝛽</m:t>
                      </m:r>
                      <m:sSup>
                        <m:sSup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𝛽</m:t>
                          </m:r>
                        </m:e>
                        <m:sup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𝛼</m:t>
                      </m:r>
                    </m:oMath>
                  </m:oMathPara>
                </a14:m>
                <a:endParaRPr lang="zh-CN" altLang="en-US" sz="2600" dirty="0">
                  <a:latin typeface="+mn-ea"/>
                </a:endParaRPr>
              </a:p>
            </p:txBody>
          </p:sp>
        </mc:Choice>
        <mc:Fallback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066" y="2394932"/>
                <a:ext cx="2803140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/>
          <p:cNvGrpSpPr/>
          <p:nvPr/>
        </p:nvGrpSpPr>
        <p:grpSpPr>
          <a:xfrm>
            <a:off x="4572036" y="1769945"/>
            <a:ext cx="753600" cy="1095542"/>
            <a:chOff x="4572036" y="1769945"/>
            <a:chExt cx="753600" cy="1095542"/>
          </a:xfrm>
        </p:grpSpPr>
        <p:sp>
          <p:nvSpPr>
            <p:cNvPr id="3" name="圆角矩形 2"/>
            <p:cNvSpPr/>
            <p:nvPr/>
          </p:nvSpPr>
          <p:spPr>
            <a:xfrm>
              <a:off x="4572036" y="2394932"/>
              <a:ext cx="753600" cy="47055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箭头连接符 4"/>
            <p:cNvCxnSpPr/>
            <p:nvPr/>
          </p:nvCxnSpPr>
          <p:spPr>
            <a:xfrm flipV="1">
              <a:off x="4932040" y="2031941"/>
              <a:ext cx="0" cy="37624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4932040" y="1769945"/>
                  <a:ext cx="31418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040" y="1769945"/>
                  <a:ext cx="314189" cy="43088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组合 22"/>
          <p:cNvGrpSpPr/>
          <p:nvPr/>
        </p:nvGrpSpPr>
        <p:grpSpPr>
          <a:xfrm>
            <a:off x="5973606" y="1778132"/>
            <a:ext cx="705800" cy="1095542"/>
            <a:chOff x="4572036" y="1769945"/>
            <a:chExt cx="753600" cy="1095542"/>
          </a:xfrm>
        </p:grpSpPr>
        <p:sp>
          <p:nvSpPr>
            <p:cNvPr id="24" name="圆角矩形 23"/>
            <p:cNvSpPr/>
            <p:nvPr/>
          </p:nvSpPr>
          <p:spPr>
            <a:xfrm>
              <a:off x="4572036" y="2394932"/>
              <a:ext cx="753600" cy="47055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箭头连接符 25"/>
            <p:cNvCxnSpPr/>
            <p:nvPr/>
          </p:nvCxnSpPr>
          <p:spPr>
            <a:xfrm flipV="1">
              <a:off x="4932040" y="2031941"/>
              <a:ext cx="0" cy="37624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4932040" y="1769945"/>
                  <a:ext cx="31418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040" y="1769945"/>
                  <a:ext cx="314189" cy="43088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/>
              <p:cNvSpPr/>
              <p:nvPr/>
            </p:nvSpPr>
            <p:spPr>
              <a:xfrm>
                <a:off x="845763" y="4531154"/>
                <a:ext cx="3410100" cy="543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𝛽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+2</m:t>
                          </m:r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𝛽</m:t>
                          </m:r>
                          <m:sSup>
                            <m:sSupPr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𝛽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763" y="4531154"/>
                <a:ext cx="3410100" cy="54399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/>
              <p:cNvSpPr/>
              <p:nvPr/>
            </p:nvSpPr>
            <p:spPr>
              <a:xfrm>
                <a:off x="1938839" y="5432114"/>
                <a:ext cx="545053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2</m:t>
                    </m:r>
                    <m:r>
                      <a:rPr lang="zh-CN" altLang="en-US" sz="26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  <m:r>
                      <a:rPr lang="en-US" altLang="zh-CN" sz="26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6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特征值，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𝛽</m:t>
                    </m:r>
                    <m:r>
                      <a:rPr lang="zh-CN" altLang="en-US" sz="26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</m:oMath>
                </a14:m>
                <a:r>
                  <a:rPr lang="zh-CN" altLang="en-US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对应的特征向量</a:t>
                </a:r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839" y="5432114"/>
                <a:ext cx="5450531" cy="492443"/>
              </a:xfrm>
              <a:prstGeom prst="rect">
                <a:avLst/>
              </a:prstGeom>
              <a:blipFill rotWithShape="0">
                <a:blip r:embed="rId11"/>
                <a:stretch>
                  <a:fillRect t="-9877" r="-895" b="-32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矩形 32"/>
              <p:cNvSpPr/>
              <p:nvPr/>
            </p:nvSpPr>
            <p:spPr>
              <a:xfrm>
                <a:off x="6774026" y="4541248"/>
                <a:ext cx="99584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2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𝛽</m:t>
                      </m:r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026" y="4541248"/>
                <a:ext cx="995849" cy="4924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 33"/>
              <p:cNvSpPr/>
              <p:nvPr/>
            </p:nvSpPr>
            <p:spPr>
              <a:xfrm>
                <a:off x="4015333" y="4567875"/>
                <a:ext cx="2806346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𝛼</m:t>
                      </m:r>
                      <m:sSup>
                        <m:sSup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𝛼</m:t>
                          </m:r>
                        </m:e>
                        <m:sup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𝛽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+2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𝛽</m:t>
                      </m:r>
                      <m:sSup>
                        <m:sSup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𝛽</m:t>
                          </m:r>
                        </m:e>
                        <m:sup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𝛽</m:t>
                      </m:r>
                    </m:oMath>
                  </m:oMathPara>
                </a14:m>
                <a:endParaRPr lang="zh-CN" altLang="en-US" sz="2600" dirty="0">
                  <a:latin typeface="+mn-ea"/>
                </a:endParaRPr>
              </a:p>
            </p:txBody>
          </p:sp>
        </mc:Choice>
        <mc:Fallback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333" y="4567875"/>
                <a:ext cx="2806346" cy="49244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组合 34"/>
          <p:cNvGrpSpPr/>
          <p:nvPr/>
        </p:nvGrpSpPr>
        <p:grpSpPr>
          <a:xfrm>
            <a:off x="4663303" y="3942888"/>
            <a:ext cx="753600" cy="1095542"/>
            <a:chOff x="4572036" y="1769945"/>
            <a:chExt cx="753600" cy="1095542"/>
          </a:xfrm>
        </p:grpSpPr>
        <p:sp>
          <p:nvSpPr>
            <p:cNvPr id="36" name="圆角矩形 35"/>
            <p:cNvSpPr/>
            <p:nvPr/>
          </p:nvSpPr>
          <p:spPr>
            <a:xfrm>
              <a:off x="4572036" y="2394932"/>
              <a:ext cx="753600" cy="47055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箭头连接符 36"/>
            <p:cNvCxnSpPr/>
            <p:nvPr/>
          </p:nvCxnSpPr>
          <p:spPr>
            <a:xfrm flipV="1">
              <a:off x="4932040" y="2031941"/>
              <a:ext cx="0" cy="37624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文本框 37"/>
                <p:cNvSpPr txBox="1"/>
                <p:nvPr/>
              </p:nvSpPr>
              <p:spPr>
                <a:xfrm>
                  <a:off x="4932040" y="1769945"/>
                  <a:ext cx="31418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8" name="文本框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040" y="1769945"/>
                  <a:ext cx="314189" cy="43088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组合 38"/>
          <p:cNvGrpSpPr/>
          <p:nvPr/>
        </p:nvGrpSpPr>
        <p:grpSpPr>
          <a:xfrm>
            <a:off x="6064873" y="3951075"/>
            <a:ext cx="705800" cy="1095542"/>
            <a:chOff x="4572036" y="1769945"/>
            <a:chExt cx="753600" cy="1095542"/>
          </a:xfrm>
        </p:grpSpPr>
        <p:sp>
          <p:nvSpPr>
            <p:cNvPr id="40" name="圆角矩形 39"/>
            <p:cNvSpPr/>
            <p:nvPr/>
          </p:nvSpPr>
          <p:spPr>
            <a:xfrm>
              <a:off x="4572036" y="2394932"/>
              <a:ext cx="753600" cy="47055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箭头连接符 40"/>
            <p:cNvCxnSpPr/>
            <p:nvPr/>
          </p:nvCxnSpPr>
          <p:spPr>
            <a:xfrm flipV="1">
              <a:off x="4932040" y="2031941"/>
              <a:ext cx="0" cy="37624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文本框 41"/>
                <p:cNvSpPr txBox="1"/>
                <p:nvPr/>
              </p:nvSpPr>
              <p:spPr>
                <a:xfrm>
                  <a:off x="4932040" y="1769945"/>
                  <a:ext cx="33546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2" name="文本框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040" y="1769945"/>
                  <a:ext cx="335467" cy="43088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6472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16" grpId="0"/>
      <p:bldP spid="25" grpId="0"/>
      <p:bldP spid="29" grpId="0"/>
      <p:bldP spid="32" grpId="0"/>
      <p:bldP spid="33" grpId="0"/>
      <p:bldP spid="3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圆角矩形 46"/>
          <p:cNvSpPr/>
          <p:nvPr/>
        </p:nvSpPr>
        <p:spPr>
          <a:xfrm>
            <a:off x="2771800" y="1321417"/>
            <a:ext cx="648072" cy="45139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9"/>
              <p:cNvSpPr txBox="1">
                <a:spLocks noChangeArrowheads="1"/>
              </p:cNvSpPr>
              <p:nvPr/>
            </p:nvSpPr>
            <p:spPr bwMode="auto">
              <a:xfrm>
                <a:off x="453773" y="1279049"/>
                <a:ext cx="8437815" cy="89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𝛼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𝛽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正交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  <m:r>
                      <a:rPr lang="zh-CN" altLang="en-US" sz="2600" b="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三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元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单位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列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向量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求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𝛼</m:t>
                    </m:r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𝛼</m:t>
                        </m:r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+2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𝛽</m:t>
                    </m:r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𝛽</m:t>
                        </m:r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endParaRPr lang="en-US" altLang="zh-CN" sz="2600" i="0" dirty="0" smtClean="0">
                  <a:latin typeface="+mj-lt"/>
                  <a:ea typeface="华文楷体" panose="02010600040101010101" pitchFamily="2" charset="-122"/>
                </a:endParaRPr>
              </a:p>
              <a:p>
                <a:pPr eaLnBrk="1" hangingPunct="1"/>
                <a:r>
                  <a:rPr lang="zh-CN" altLang="en-US" sz="2600" i="0" dirty="0" smtClean="0">
                    <a:latin typeface="+mj-lt"/>
                    <a:ea typeface="华文楷体" panose="02010600040101010101" pitchFamily="2" charset="-122"/>
                  </a:rPr>
                  <a:t>特征值</a:t>
                </a:r>
                <a:r>
                  <a:rPr lang="en-US" altLang="zh-CN" sz="2600" i="0" dirty="0" smtClean="0">
                    <a:latin typeface="+mj-lt"/>
                    <a:ea typeface="华文楷体" panose="02010600040101010101" pitchFamily="2" charset="-122"/>
                  </a:rPr>
                  <a:t>.</a:t>
                </a:r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12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3773" y="1279049"/>
                <a:ext cx="8437815" cy="892552"/>
              </a:xfrm>
              <a:prstGeom prst="rect">
                <a:avLst/>
              </a:prstGeom>
              <a:blipFill rotWithShape="0">
                <a:blip r:embed="rId3"/>
                <a:stretch>
                  <a:fillRect l="-1300" t="-5479" b="-1712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圆角矩形 5"/>
          <p:cNvSpPr/>
          <p:nvPr/>
        </p:nvSpPr>
        <p:spPr>
          <a:xfrm>
            <a:off x="454208" y="2293572"/>
            <a:ext cx="5342363" cy="68490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7.1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特征值与特征向量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736537" y="2391177"/>
                <a:ext cx="150887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𝛼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=1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𝛼</m:t>
                      </m:r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37" y="2391177"/>
                <a:ext cx="1508875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781728" y="3033784"/>
                <a:ext cx="4230582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6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设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𝛾</m:t>
                    </m:r>
                    <m:r>
                      <a:rPr lang="zh-CN" altLang="en-US" sz="26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  <m:r>
                      <a:rPr lang="zh-CN" altLang="en-US" sz="26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同时</m:t>
                    </m:r>
                    <m:r>
                      <a:rPr lang="zh-CN" altLang="en-US" sz="26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与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𝛼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𝛽</m:t>
                    </m:r>
                    <m:r>
                      <a:rPr lang="zh-CN" altLang="en-US" sz="26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正交</m:t>
                    </m:r>
                  </m:oMath>
                </a14:m>
                <a:r>
                  <a:rPr lang="zh-CN" altLang="en-US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的向量</a:t>
                </a:r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28" y="3033784"/>
                <a:ext cx="4230582" cy="492443"/>
              </a:xfrm>
              <a:prstGeom prst="rect">
                <a:avLst/>
              </a:prstGeom>
              <a:blipFill rotWithShape="0">
                <a:blip r:embed="rId5"/>
                <a:stretch>
                  <a:fillRect t="-11250" r="-1585" b="-3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335712" y="625499"/>
            <a:ext cx="200404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提高题</a:t>
            </a:r>
            <a:r>
              <a:rPr lang="en-US" altLang="zh-CN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7-1:4</a:t>
            </a:r>
            <a:endParaRPr lang="zh-CN" altLang="en-US" sz="26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/>
              <p:cNvSpPr/>
              <p:nvPr/>
            </p:nvSpPr>
            <p:spPr>
              <a:xfrm>
                <a:off x="2469394" y="5003764"/>
                <a:ext cx="347409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𝛾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𝛼</m:t>
                      </m:r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𝛼</m:t>
                          </m:r>
                        </m:e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𝛾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+2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𝛽</m:t>
                      </m:r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𝛽</m:t>
                          </m:r>
                        </m:e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𝛾</m:t>
                      </m:r>
                    </m:oMath>
                  </m:oMathPara>
                </a14:m>
                <a:endParaRPr lang="zh-CN" altLang="en-US" sz="2800" dirty="0">
                  <a:latin typeface="+mn-ea"/>
                </a:endParaRPr>
              </a:p>
            </p:txBody>
          </p:sp>
        </mc:Choice>
        <mc:Fallback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394" y="5003764"/>
                <a:ext cx="3474093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/>
              <p:cNvSpPr/>
              <p:nvPr/>
            </p:nvSpPr>
            <p:spPr>
              <a:xfrm>
                <a:off x="2269551" y="2408184"/>
                <a:ext cx="152169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𝛽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0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2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𝛽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551" y="2408184"/>
                <a:ext cx="1521699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 33"/>
              <p:cNvSpPr/>
              <p:nvPr/>
            </p:nvSpPr>
            <p:spPr>
              <a:xfrm>
                <a:off x="781728" y="3705663"/>
                <a:ext cx="1879745" cy="9142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</a:endParaRPr>
              </a:p>
            </p:txBody>
          </p:sp>
        </mc:Choice>
        <mc:Fallback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28" y="3705663"/>
                <a:ext cx="1879745" cy="91422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/>
              <p:cNvSpPr/>
              <p:nvPr/>
            </p:nvSpPr>
            <p:spPr>
              <a:xfrm>
                <a:off x="2953949" y="3712074"/>
                <a:ext cx="2553776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p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&lt;3</m:t>
                      </m:r>
                    </m:oMath>
                  </m:oMathPara>
                </a14:m>
                <a:endParaRPr lang="zh-CN" altLang="en-US" sz="2400" dirty="0">
                  <a:latin typeface="+mn-ea"/>
                </a:endParaRPr>
              </a:p>
            </p:txBody>
          </p:sp>
        </mc:Choice>
        <mc:Fallback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949" y="3712074"/>
                <a:ext cx="2553776" cy="92217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/>
              <p:cNvSpPr/>
              <p:nvPr/>
            </p:nvSpPr>
            <p:spPr>
              <a:xfrm>
                <a:off x="5706947" y="3964771"/>
                <a:ext cx="277159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存在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𝛾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≠0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满足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方程</a:t>
                </a:r>
                <a:endParaRPr lang="zh-CN" altLang="en-US" sz="24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947" y="3964771"/>
                <a:ext cx="2771593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1758" t="-9211" r="-2418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5796136" y="5003764"/>
                <a:ext cx="103945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=0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𝛾</m:t>
                      </m:r>
                    </m:oMath>
                  </m:oMathPara>
                </a14:m>
                <a:endParaRPr lang="zh-CN" altLang="en-US" sz="2800" dirty="0">
                  <a:latin typeface="+mn-ea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5003764"/>
                <a:ext cx="1039452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矩形 44"/>
              <p:cNvSpPr/>
              <p:nvPr/>
            </p:nvSpPr>
            <p:spPr>
              <a:xfrm>
                <a:off x="1961040" y="5732790"/>
                <a:ext cx="542328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0</m:t>
                    </m:r>
                    <m:r>
                      <a:rPr lang="zh-CN" altLang="en-US" sz="26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  <m:r>
                      <a:rPr lang="en-US" altLang="zh-CN" sz="26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6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特征值，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𝛾</m:t>
                    </m:r>
                    <m:r>
                      <a:rPr lang="zh-CN" altLang="en-US" sz="26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</m:oMath>
                </a14:m>
                <a:r>
                  <a:rPr lang="zh-CN" altLang="en-US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对应的特征向量</a:t>
                </a:r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40" y="5732790"/>
                <a:ext cx="5423280" cy="492443"/>
              </a:xfrm>
              <a:prstGeom prst="rect">
                <a:avLst/>
              </a:prstGeom>
              <a:blipFill rotWithShape="0">
                <a:blip r:embed="rId12"/>
                <a:stretch>
                  <a:fillRect t="-9877" r="-1012" b="-32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矩形 45"/>
              <p:cNvSpPr/>
              <p:nvPr/>
            </p:nvSpPr>
            <p:spPr>
              <a:xfrm>
                <a:off x="3839528" y="2391177"/>
                <a:ext cx="1465016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𝛾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0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0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𝛾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528" y="2391177"/>
                <a:ext cx="1465016" cy="49244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矩形 47"/>
              <p:cNvSpPr/>
              <p:nvPr/>
            </p:nvSpPr>
            <p:spPr>
              <a:xfrm>
                <a:off x="6007180" y="2413849"/>
                <a:ext cx="275428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6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特征值有</a:t>
                </a:r>
                <a:r>
                  <a:rPr lang="en-US" altLang="zh-CN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1</a:t>
                </a:r>
                <a:r>
                  <a:rPr lang="en-US" altLang="zh-CN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,2,0</a:t>
                </a:r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180" y="2413849"/>
                <a:ext cx="2754280" cy="492443"/>
              </a:xfrm>
              <a:prstGeom prst="rect">
                <a:avLst/>
              </a:prstGeom>
              <a:blipFill rotWithShape="0">
                <a:blip r:embed="rId14"/>
                <a:stretch>
                  <a:fillRect t="-13580" r="-2876" b="-30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7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6" grpId="0" animBg="1"/>
      <p:bldP spid="18" grpId="0"/>
      <p:bldP spid="25" grpId="0"/>
      <p:bldP spid="34" grpId="0"/>
      <p:bldP spid="43" grpId="0"/>
      <p:bldP spid="44" grpId="0"/>
      <p:bldP spid="4" grpId="0"/>
      <p:bldP spid="45" grpId="0"/>
      <p:bldP spid="46" grpId="0"/>
      <p:bldP spid="4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59832" y="2420888"/>
            <a:ext cx="2855270" cy="1569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b="0" cap="none" spc="0" dirty="0" smtClean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  <a:latin typeface="Broadway" panose="04040905080B02020502" pitchFamily="82" charset="0"/>
              </a:rPr>
              <a:t>End</a:t>
            </a:r>
            <a:endParaRPr lang="zh-CN" altLang="en-US" sz="9600" b="0" cap="none" spc="0" dirty="0">
              <a:ln w="0"/>
              <a:solidFill>
                <a:srgbClr val="00B0F0"/>
              </a:solidFill>
              <a:effectLst>
                <a:reflection blurRad="6350" stA="53000" endA="300" endPos="35500" dir="5400000" sy="-90000" algn="bl" rotWithShape="0"/>
              </a:effectLst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69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"/>
              <p:cNvSpPr txBox="1">
                <a:spLocks noChangeArrowheads="1"/>
              </p:cNvSpPr>
              <p:nvPr/>
            </p:nvSpPr>
            <p:spPr bwMode="auto">
              <a:xfrm>
                <a:off x="886713" y="1226919"/>
                <a:ext cx="7724281" cy="89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阶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方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阵</m:t>
                    </m:r>
                    <m:r>
                      <a:rPr lang="zh-CN" altLang="en-US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满足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：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𝑟</m:t>
                    </m:r>
                    <m:d>
                      <m:d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</m:d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𝑟</m:t>
                    </m:r>
                    <m:d>
                      <m:d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𝐵</m:t>
                        </m:r>
                      </m:e>
                    </m:d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&lt;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 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证明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600" i="0" dirty="0" smtClean="0">
                    <a:latin typeface="+mj-lt"/>
                    <a:ea typeface="华文楷体" panose="02010600040101010101" pitchFamily="2" charset="-122"/>
                  </a:rPr>
                  <a:t>至少有一个相同的特征向量</a:t>
                </a:r>
                <a:r>
                  <a:rPr lang="en-US" altLang="zh-CN" sz="2600" i="0" dirty="0" smtClean="0">
                    <a:latin typeface="+mj-lt"/>
                    <a:ea typeface="华文楷体" panose="02010600040101010101" pitchFamily="2" charset="-122"/>
                  </a:rPr>
                  <a:t>.</a:t>
                </a:r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2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6713" y="1226919"/>
                <a:ext cx="7724281" cy="892552"/>
              </a:xfrm>
              <a:prstGeom prst="rect">
                <a:avLst/>
              </a:prstGeom>
              <a:blipFill rotWithShape="0">
                <a:blip r:embed="rId3"/>
                <a:stretch>
                  <a:fillRect l="-1420" t="-6122" b="-170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7.1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特征值与特征向量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890996" y="2655395"/>
                <a:ext cx="3826432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𝑟</m:t>
                    </m:r>
                    <m:d>
                      <m:d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</m:d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&lt;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⇒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+mn-ea"/>
                      </a:rPr>
                      <m:t>有</m:t>
                    </m:r>
                  </m:oMath>
                </a14:m>
                <a:r>
                  <a:rPr lang="zh-CN" altLang="en-US" sz="2600" dirty="0" smtClean="0">
                    <a:latin typeface="+mn-ea"/>
                    <a:ea typeface="+mn-ea"/>
                  </a:rPr>
                  <a:t>零特征值</a:t>
                </a:r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96" y="2655395"/>
                <a:ext cx="3826432" cy="492443"/>
              </a:xfrm>
              <a:prstGeom prst="rect">
                <a:avLst/>
              </a:prstGeom>
              <a:blipFill>
                <a:blip r:embed="rId4"/>
                <a:stretch>
                  <a:fillRect t="-12500" r="-1752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965552" y="3919146"/>
                <a:ext cx="6130846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=0⇔</m:t>
                    </m:r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600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的解集合为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CN" altLang="en-US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 </a:t>
                </a:r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552" y="3919146"/>
                <a:ext cx="6130846" cy="492443"/>
              </a:xfrm>
              <a:prstGeom prst="rect">
                <a:avLst/>
              </a:prstGeom>
              <a:blipFill>
                <a:blip r:embed="rId5"/>
                <a:stretch>
                  <a:fillRect t="-9877" b="-30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003013" y="5241801"/>
                <a:ext cx="371441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600" dirty="0" smtClean="0">
                    <a:ea typeface="华文楷体" panose="02010600040101010101" pitchFamily="2" charset="-122"/>
                  </a:rPr>
                  <a:t>类似</a:t>
                </a:r>
                <a14:m>
                  <m:oMath xmlns:m="http://schemas.openxmlformats.org/officeDocument/2006/math"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有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𝑟</m:t>
                    </m:r>
                    <m:d>
                      <m:d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𝐵</m:t>
                        </m:r>
                      </m:e>
                    </m:d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𝑟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𝐵</m:t>
                        </m:r>
                      </m:sub>
                    </m:sSub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endParaRPr lang="zh-CN" altLang="en-US" sz="2600" i="1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013" y="5241801"/>
                <a:ext cx="3714415" cy="492443"/>
              </a:xfrm>
              <a:prstGeom prst="rect">
                <a:avLst/>
              </a:prstGeom>
              <a:blipFill>
                <a:blip r:embed="rId6"/>
                <a:stretch>
                  <a:fillRect l="-2956" t="-9877" b="-30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965552" y="5945940"/>
                <a:ext cx="578908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=2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&gt;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552" y="5945940"/>
                <a:ext cx="5789085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965552" y="3301478"/>
                <a:ext cx="571759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6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设</m:t>
                    </m:r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sub>
                    </m:sSub>
                    <m:r>
                      <a:rPr lang="zh-CN" altLang="en-US" sz="26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对应零</a:t>
                </a:r>
                <a:r>
                  <a:rPr lang="zh-CN" altLang="en-US" sz="2600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特征值</a:t>
                </a:r>
                <a:r>
                  <a:rPr lang="zh-CN" altLang="en-US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的特征向量</a:t>
                </a:r>
                <a:r>
                  <a:rPr lang="zh-CN" altLang="en-US" sz="2600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集合</a:t>
                </a: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552" y="3301478"/>
                <a:ext cx="5717591" cy="492443"/>
              </a:xfrm>
              <a:prstGeom prst="rect">
                <a:avLst/>
              </a:prstGeom>
              <a:blipFill rotWithShape="0">
                <a:blip r:embed="rId8"/>
                <a:stretch>
                  <a:fillRect t="-11250" r="-853" b="-3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335712" y="625499"/>
            <a:ext cx="200404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提高题</a:t>
            </a:r>
            <a:r>
              <a:rPr lang="en-US" altLang="zh-CN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7-1:5</a:t>
            </a:r>
            <a:endParaRPr lang="zh-CN" altLang="en-US" sz="26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4795767" y="2655395"/>
                <a:ext cx="391773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𝑟</m:t>
                    </m:r>
                    <m:d>
                      <m:d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𝐵</m:t>
                        </m:r>
                      </m:e>
                    </m:d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&lt;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⇒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+mn-ea"/>
                      </a:rPr>
                      <m:t>有</m:t>
                    </m:r>
                  </m:oMath>
                </a14:m>
                <a:r>
                  <a:rPr lang="zh-CN" altLang="en-US" sz="2600" dirty="0" smtClean="0">
                    <a:latin typeface="+mn-ea"/>
                    <a:ea typeface="+mn-ea"/>
                  </a:rPr>
                  <a:t>零特征值</a:t>
                </a:r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767" y="2655395"/>
                <a:ext cx="3917739" cy="492443"/>
              </a:xfrm>
              <a:prstGeom prst="rect">
                <a:avLst/>
              </a:prstGeom>
              <a:blipFill rotWithShape="0">
                <a:blip r:embed="rId9"/>
                <a:stretch>
                  <a:fillRect t="-12500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965552" y="4440100"/>
                <a:ext cx="272696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𝑟</m:t>
                      </m:r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𝑛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𝑟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sub>
                      </m:sSub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552" y="4440100"/>
                <a:ext cx="2726965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76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28" grpId="0"/>
      <p:bldP spid="31" grpId="0"/>
      <p:bldP spid="16" grpId="0"/>
      <p:bldP spid="25" grpId="0"/>
      <p:bldP spid="3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"/>
              <p:cNvSpPr txBox="1">
                <a:spLocks noChangeArrowheads="1"/>
              </p:cNvSpPr>
              <p:nvPr/>
            </p:nvSpPr>
            <p:spPr bwMode="auto">
              <a:xfrm>
                <a:off x="938132" y="1219389"/>
                <a:ext cx="7724281" cy="89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阶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方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阵</m:t>
                    </m:r>
                    <m:r>
                      <a:rPr lang="zh-CN" altLang="en-US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满足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：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𝑟</m:t>
                    </m:r>
                    <m:d>
                      <m:d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</m:d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𝑟</m:t>
                    </m:r>
                    <m:d>
                      <m:d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𝐵</m:t>
                        </m:r>
                      </m:e>
                    </m:d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&lt;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 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证明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600" i="0" dirty="0" smtClean="0">
                    <a:latin typeface="+mj-lt"/>
                    <a:ea typeface="华文楷体" panose="02010600040101010101" pitchFamily="2" charset="-122"/>
                  </a:rPr>
                  <a:t>至少有一个相同的特征向量</a:t>
                </a:r>
                <a:r>
                  <a:rPr lang="en-US" altLang="zh-CN" sz="2600" i="0" dirty="0" smtClean="0">
                    <a:latin typeface="+mj-lt"/>
                    <a:ea typeface="华文楷体" panose="02010600040101010101" pitchFamily="2" charset="-122"/>
                  </a:rPr>
                  <a:t>.</a:t>
                </a:r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2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8132" y="1219389"/>
                <a:ext cx="7724281" cy="892552"/>
              </a:xfrm>
              <a:prstGeom prst="rect">
                <a:avLst/>
              </a:prstGeom>
              <a:blipFill rotWithShape="0">
                <a:blip r:embed="rId3"/>
                <a:stretch>
                  <a:fillRect l="-1421" t="-6164" b="-178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7.1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特征值与特征向量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1512357" y="2221348"/>
                <a:ext cx="5789085" cy="492443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=2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&gt;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357" y="2221348"/>
                <a:ext cx="5789085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335712" y="625499"/>
            <a:ext cx="200404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提高题</a:t>
            </a:r>
            <a:r>
              <a:rPr lang="en-US" altLang="zh-CN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7-1:5</a:t>
            </a:r>
            <a:endParaRPr lang="zh-CN" altLang="en-US" sz="26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9"/>
              <p:cNvSpPr txBox="1">
                <a:spLocks noChangeArrowheads="1"/>
              </p:cNvSpPr>
              <p:nvPr/>
            </p:nvSpPr>
            <p:spPr bwMode="auto">
              <a:xfrm>
                <a:off x="1225910" y="2896457"/>
                <a:ext cx="6120680" cy="4928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设</m:t>
                    </m:r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⋯</m:t>
                    </m:r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𝑟</m:t>
                        </m:r>
                      </m:sub>
                    </m:sSub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  <m:sSub>
                      <m:sSubPr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的基，</a:t>
                </a:r>
                <a14:m>
                  <m:oMath xmlns:m="http://schemas.openxmlformats.org/officeDocument/2006/math"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设</m:t>
                    </m:r>
                    <m:sSub>
                      <m:sSubPr>
                        <m:ctrlP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⋯</m:t>
                    </m:r>
                    <m:sSub>
                      <m:sSubPr>
                        <m:ctrlP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𝑠</m:t>
                        </m:r>
                      </m:sub>
                    </m:sSub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  <m:sSub>
                      <m:sSubPr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的基，</a:t>
                </a:r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5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25910" y="2896457"/>
                <a:ext cx="6120680" cy="492843"/>
              </a:xfrm>
              <a:prstGeom prst="rect">
                <a:avLst/>
              </a:prstGeom>
              <a:blipFill rotWithShape="0">
                <a:blip r:embed="rId5"/>
                <a:stretch>
                  <a:fillRect t="-9877" r="-7271" b="-3209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9"/>
              <p:cNvSpPr txBox="1">
                <a:spLocks noChangeArrowheads="1"/>
              </p:cNvSpPr>
              <p:nvPr/>
            </p:nvSpPr>
            <p:spPr bwMode="auto">
              <a:xfrm>
                <a:off x="1198557" y="3744729"/>
                <a:ext cx="6416683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则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𝑟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𝑠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&gt;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因此</m:t>
                    </m:r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⋯</m:t>
                    </m:r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𝑟</m:t>
                        </m:r>
                      </m:sub>
                    </m:sSub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⋯</m:t>
                    </m:r>
                    <m:sSub>
                      <m:sSubPr>
                        <m:ctrlP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𝑠</m:t>
                        </m:r>
                      </m:sub>
                    </m:sSub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线性</m:t>
                    </m:r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相关</a:t>
                </a:r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3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8557" y="3744729"/>
                <a:ext cx="6416683" cy="492443"/>
              </a:xfrm>
              <a:prstGeom prst="rect">
                <a:avLst/>
              </a:prstGeom>
              <a:blipFill>
                <a:blip r:embed="rId6"/>
                <a:stretch>
                  <a:fillRect t="-9877" b="-3209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9"/>
              <p:cNvSpPr txBox="1">
                <a:spLocks noChangeArrowheads="1"/>
              </p:cNvSpPr>
              <p:nvPr/>
            </p:nvSpPr>
            <p:spPr bwMode="auto">
              <a:xfrm>
                <a:off x="1711112" y="4415378"/>
                <a:ext cx="5150276" cy="524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∃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或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𝑗</m:t>
                          </m:r>
                        </m:sub>
                      </m:sSub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可由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其余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向量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线性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表示</m:t>
                      </m:r>
                    </m:oMath>
                  </m:oMathPara>
                </a14:m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1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11112" y="4415378"/>
                <a:ext cx="5150276" cy="52456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9"/>
              <p:cNvSpPr txBox="1">
                <a:spLocks noChangeArrowheads="1"/>
              </p:cNvSpPr>
              <p:nvPr/>
            </p:nvSpPr>
            <p:spPr bwMode="auto">
              <a:xfrm>
                <a:off x="502959" y="5013176"/>
                <a:ext cx="7807877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600" dirty="0" smtClean="0">
                    <a:ea typeface="华文楷体" panose="02010600040101010101" pitchFamily="2" charset="-122"/>
                  </a:rPr>
                  <a:t>不妨设</a:t>
                </a:r>
                <a14:m>
                  <m:oMath xmlns:m="http://schemas.openxmlformats.org/officeDocument/2006/math">
                    <m:r>
                      <a:rPr lang="zh-CN" altLang="en-US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 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即</m:t>
                    </m:r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+⋯</m:t>
                    </m:r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𝑟</m:t>
                            </m:r>
                          </m:sub>
                        </m:s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𝑟</m:t>
                        </m:r>
                      </m:sub>
                    </m:sSub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𝑙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⋯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𝑙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𝑠</m:t>
                        </m:r>
                      </m:sub>
                    </m:sSub>
                  </m:oMath>
                </a14:m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3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59" y="5013176"/>
                <a:ext cx="7807877" cy="492443"/>
              </a:xfrm>
              <a:prstGeom prst="rect">
                <a:avLst/>
              </a:prstGeom>
              <a:blipFill rotWithShape="0">
                <a:blip r:embed="rId8"/>
                <a:stretch>
                  <a:fillRect l="-1406" t="-9877" b="-3209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9"/>
              <p:cNvSpPr txBox="1">
                <a:spLocks noChangeArrowheads="1"/>
              </p:cNvSpPr>
              <p:nvPr/>
            </p:nvSpPr>
            <p:spPr bwMode="auto">
              <a:xfrm>
                <a:off x="755576" y="5578850"/>
                <a:ext cx="3168352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zh-CN" altLang="en-US" sz="26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两边</m:t>
                    </m:r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同时左乘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可得</a:t>
                </a:r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4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5578850"/>
                <a:ext cx="3168352" cy="492443"/>
              </a:xfrm>
              <a:prstGeom prst="rect">
                <a:avLst/>
              </a:prstGeom>
              <a:blipFill rotWithShape="0">
                <a:blip r:embed="rId9"/>
                <a:stretch>
                  <a:fillRect t="-9877" b="-3209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9"/>
              <p:cNvSpPr txBox="1">
                <a:spLocks noChangeArrowheads="1"/>
              </p:cNvSpPr>
              <p:nvPr/>
            </p:nvSpPr>
            <p:spPr bwMode="auto">
              <a:xfrm>
                <a:off x="1343888" y="6035401"/>
                <a:ext cx="6912768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+⋯</m:t>
                    </m:r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𝑟</m:t>
                            </m:r>
                          </m:sub>
                        </m:s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𝑟</m:t>
                        </m:r>
                      </m:sub>
                    </m:sSub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)+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𝑙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⋯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𝑙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)</a:t>
                </a:r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3888" y="6035401"/>
                <a:ext cx="6912768" cy="492443"/>
              </a:xfrm>
              <a:prstGeom prst="rect">
                <a:avLst/>
              </a:prstGeom>
              <a:blipFill rotWithShape="0">
                <a:blip r:embed="rId10"/>
                <a:stretch>
                  <a:fillRect t="-11111" r="-3439" b="-3086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093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3" grpId="0"/>
      <p:bldP spid="11" grpId="0"/>
      <p:bldP spid="13" grpId="0"/>
      <p:bldP spid="14" grpId="0"/>
      <p:bldP spid="1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7.1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特征值与特征向量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335712" y="625499"/>
            <a:ext cx="200404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提高题</a:t>
            </a:r>
            <a:r>
              <a:rPr lang="en-US" altLang="zh-CN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7-1:5</a:t>
            </a:r>
            <a:endParaRPr lang="zh-CN" altLang="en-US" sz="26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9"/>
              <p:cNvSpPr txBox="1">
                <a:spLocks noChangeArrowheads="1"/>
              </p:cNvSpPr>
              <p:nvPr/>
            </p:nvSpPr>
            <p:spPr bwMode="auto">
              <a:xfrm>
                <a:off x="1403648" y="1412776"/>
                <a:ext cx="6192688" cy="49284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设</m:t>
                    </m:r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⋯</m:t>
                    </m:r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𝑟</m:t>
                        </m:r>
                      </m:sub>
                    </m:sSub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  <m:sSub>
                      <m:sSubPr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的基，</a:t>
                </a:r>
                <a14:m>
                  <m:oMath xmlns:m="http://schemas.openxmlformats.org/officeDocument/2006/math"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设</m:t>
                    </m:r>
                    <m:sSub>
                      <m:sSubPr>
                        <m:ctrlP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⋯</m:t>
                    </m:r>
                    <m:sSub>
                      <m:sSubPr>
                        <m:ctrlP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𝑠</m:t>
                        </m:r>
                      </m:sub>
                    </m:sSub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  <m:sSub>
                      <m:sSubPr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的基，</a:t>
                </a:r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5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3648" y="1412776"/>
                <a:ext cx="6192688" cy="492843"/>
              </a:xfrm>
              <a:prstGeom prst="rect">
                <a:avLst/>
              </a:prstGeom>
              <a:blipFill rotWithShape="0">
                <a:blip r:embed="rId3"/>
                <a:stretch>
                  <a:fillRect t="-9877" r="-7185" b="-30864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9"/>
              <p:cNvSpPr txBox="1">
                <a:spLocks noChangeArrowheads="1"/>
              </p:cNvSpPr>
              <p:nvPr/>
            </p:nvSpPr>
            <p:spPr bwMode="auto">
              <a:xfrm>
                <a:off x="1043608" y="2132856"/>
                <a:ext cx="6912768" cy="49244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+⋯</m:t>
                    </m:r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𝑟</m:t>
                            </m:r>
                          </m:sub>
                        </m:s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𝑟</m:t>
                        </m:r>
                      </m:sub>
                    </m:sSub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)+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𝑙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⋯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𝑙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)</a:t>
                </a:r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608" y="2132856"/>
                <a:ext cx="6912768" cy="492443"/>
              </a:xfrm>
              <a:prstGeom prst="rect">
                <a:avLst/>
              </a:prstGeom>
              <a:blipFill rotWithShape="0">
                <a:blip r:embed="rId4"/>
                <a:stretch>
                  <a:fillRect t="-11111" r="-3439" b="-29630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9"/>
              <p:cNvSpPr txBox="1">
                <a:spLocks noChangeArrowheads="1"/>
              </p:cNvSpPr>
              <p:nvPr/>
            </p:nvSpPr>
            <p:spPr bwMode="auto">
              <a:xfrm>
                <a:off x="829866" y="3212976"/>
                <a:ext cx="3886150" cy="504056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⇒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𝑙</m:t>
                        </m:r>
                      </m:e>
                      <m:sub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+⋯+</m:t>
                    </m:r>
                    <m:sSub>
                      <m:sSubPr>
                        <m:ctrlP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𝑙</m:t>
                        </m:r>
                      </m:e>
                      <m:sub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)=0</a:t>
                </a:r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9866" y="3212976"/>
                <a:ext cx="3886150" cy="504056"/>
              </a:xfrm>
              <a:prstGeom prst="rect">
                <a:avLst/>
              </a:prstGeom>
              <a:blipFill rotWithShape="0">
                <a:blip r:embed="rId5"/>
                <a:stretch>
                  <a:fillRect t="-10843" b="-27711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9"/>
              <p:cNvSpPr txBox="1">
                <a:spLocks noChangeArrowheads="1"/>
              </p:cNvSpPr>
              <p:nvPr/>
            </p:nvSpPr>
            <p:spPr bwMode="auto">
              <a:xfrm>
                <a:off x="4300323" y="3211688"/>
                <a:ext cx="3886150" cy="49244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⇒ </m:t>
                      </m:r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∈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4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00323" y="3211688"/>
                <a:ext cx="3886150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9"/>
              <p:cNvSpPr txBox="1">
                <a:spLocks noChangeArrowheads="1"/>
              </p:cNvSpPr>
              <p:nvPr/>
            </p:nvSpPr>
            <p:spPr bwMode="auto">
              <a:xfrm>
                <a:off x="971600" y="4058287"/>
                <a:ext cx="3600436" cy="49244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由于</m:t>
                    </m:r>
                    <m:sSub>
                      <m:sSubPr>
                        <m:ctrlP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⋯</m:t>
                    </m:r>
                    <m:sSub>
                      <m:sSubPr>
                        <m:ctrlP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𝑠</m:t>
                        </m:r>
                      </m:sub>
                    </m:sSub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  <m:sSub>
                      <m:sSubPr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的基</a:t>
                </a:r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5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4058287"/>
                <a:ext cx="3600436" cy="492443"/>
              </a:xfrm>
              <a:prstGeom prst="rect">
                <a:avLst/>
              </a:prstGeom>
              <a:blipFill rotWithShape="0">
                <a:blip r:embed="rId7"/>
                <a:stretch>
                  <a:fillRect t="-11111" b="-30864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9"/>
              <p:cNvSpPr txBox="1">
                <a:spLocks noChangeArrowheads="1"/>
              </p:cNvSpPr>
              <p:nvPr/>
            </p:nvSpPr>
            <p:spPr bwMode="auto">
              <a:xfrm>
                <a:off x="4070226" y="4058440"/>
                <a:ext cx="3886150" cy="49244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⇒ </m:t>
                      </m:r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∈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6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70226" y="4058440"/>
                <a:ext cx="3886150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9"/>
              <p:cNvSpPr txBox="1">
                <a:spLocks noChangeArrowheads="1"/>
              </p:cNvSpPr>
              <p:nvPr/>
            </p:nvSpPr>
            <p:spPr bwMode="auto">
              <a:xfrm>
                <a:off x="1706600" y="4797152"/>
                <a:ext cx="5400600" cy="49244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⇒ </m:t>
                      </m:r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∈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sub>
                      </m:sSub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⋂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7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06600" y="4797152"/>
                <a:ext cx="5400600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412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/>
      <p:bldP spid="25" grpId="0"/>
      <p:bldP spid="26" grpId="0"/>
      <p:bldP spid="2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53" y="5262563"/>
            <a:ext cx="1925638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"/>
              <p:cNvSpPr txBox="1">
                <a:spLocks noChangeArrowheads="1"/>
              </p:cNvSpPr>
              <p:nvPr/>
            </p:nvSpPr>
            <p:spPr bwMode="auto">
              <a:xfrm>
                <a:off x="2555776" y="719592"/>
                <a:ext cx="5455181" cy="89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方阵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满足</m:t>
                    </m:r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−4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+4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𝐸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𝑂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证明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：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𝑘𝐸</m:t>
                    </m:r>
                    <m:r>
                      <a:rPr lang="zh-CN" altLang="en-US" sz="26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可逆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⇔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𝑘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≠−2</m:t>
                    </m:r>
                  </m:oMath>
                </a14:m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2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5776" y="719592"/>
                <a:ext cx="5455181" cy="892552"/>
              </a:xfrm>
              <a:prstGeom prst="rect">
                <a:avLst/>
              </a:prstGeom>
              <a:blipFill>
                <a:blip r:embed="rId4"/>
                <a:stretch>
                  <a:fillRect l="-2011" t="-547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7.1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特征值与特征向量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97551" y="1711512"/>
                <a:ext cx="5435206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证明</m:t>
                      </m:r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⇒</m:t>
                          </m:r>
                        </m:e>
                      </m:d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：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𝑘𝐸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可逆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假设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𝑘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=−2,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51" y="1711512"/>
                <a:ext cx="5435206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954476" y="3014269"/>
                <a:ext cx="255974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+4=0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76" y="3014269"/>
                <a:ext cx="2559740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954476" y="2317303"/>
                <a:ext cx="2907078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−4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+4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𝑂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76" y="2317303"/>
                <a:ext cx="2907078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4913511" y="2337327"/>
                <a:ext cx="3567002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设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𝜆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  <m:r>
                      <m:rPr>
                        <m:sty m:val="p"/>
                      </m:rPr>
                      <a:rPr lang="en-US" altLang="zh-CN" sz="2600" b="0" i="0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A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600" dirty="0" smtClean="0">
                    <a:latin typeface="+mn-ea"/>
                    <a:ea typeface="+mn-ea"/>
                  </a:rPr>
                  <a:t>特征值，则有</a:t>
                </a:r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511" y="2337327"/>
                <a:ext cx="3567002" cy="492443"/>
              </a:xfrm>
              <a:prstGeom prst="rect">
                <a:avLst/>
              </a:prstGeom>
              <a:blipFill>
                <a:blip r:embed="rId8"/>
                <a:stretch>
                  <a:fillRect t="-11111" r="-1880" b="-30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370948" y="3004257"/>
                <a:ext cx="145559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⇒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=2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948" y="3004257"/>
                <a:ext cx="1455591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5678165" y="2984233"/>
                <a:ext cx="250504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−2</m:t>
                          </m:r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𝐸</m:t>
                          </m:r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=0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165" y="2984233"/>
                <a:ext cx="2505045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335712" y="625499"/>
            <a:ext cx="173577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习题</a:t>
            </a:r>
            <a:r>
              <a:rPr lang="en-US" altLang="zh-CN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7-1:8</a:t>
            </a:r>
            <a:endParaRPr lang="zh-CN" altLang="en-US" sz="26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2007749" y="3661175"/>
                <a:ext cx="5343322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这与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−2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可逆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矛盾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，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因此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𝑘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≠−2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749" y="3661175"/>
                <a:ext cx="5343322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797551" y="4463855"/>
                <a:ext cx="1843197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证明</m:t>
                      </m:r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⇐</m:t>
                          </m:r>
                        </m:e>
                      </m:d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：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51" y="4463855"/>
                <a:ext cx="1843197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2339752" y="4462390"/>
                <a:ext cx="373333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</m:t>
                          </m:r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𝑘𝐸</m:t>
                          </m:r>
                        </m:e>
                      </m:d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4+</m:t>
                              </m:r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4462390"/>
                <a:ext cx="3733330" cy="4924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506432" y="5020964"/>
                <a:ext cx="307706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+4</m:t>
                          </m:r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+4</m:t>
                          </m:r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432" y="5020964"/>
                <a:ext cx="3077061" cy="4924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2123682" y="5005350"/>
                <a:ext cx="364195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−4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𝑘</m:t>
                      </m:r>
                      <m:d>
                        <m:d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4+</m:t>
                          </m:r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</m:e>
                      </m:d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682" y="5005350"/>
                <a:ext cx="3641959" cy="49244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2123682" y="5497793"/>
                <a:ext cx="2295372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𝑘</m:t>
                              </m:r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+2</m:t>
                              </m:r>
                            </m:e>
                          </m:d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682" y="5497793"/>
                <a:ext cx="2295372" cy="49244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9"/>
              <p:cNvSpPr txBox="1">
                <a:spLocks noChangeArrowheads="1"/>
              </p:cNvSpPr>
              <p:nvPr/>
            </p:nvSpPr>
            <p:spPr bwMode="auto">
              <a:xfrm>
                <a:off x="5081137" y="5766611"/>
                <a:ext cx="2664296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𝑘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≠−2</m:t>
                    </m:r>
                    <m:r>
                      <a:rPr lang="zh-CN" altLang="en-US" sz="26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时</m:t>
                    </m:r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有</a:t>
                </a:r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81137" y="5766611"/>
                <a:ext cx="2664296" cy="492443"/>
              </a:xfrm>
              <a:prstGeom prst="rect">
                <a:avLst/>
              </a:prstGeom>
              <a:blipFill>
                <a:blip r:embed="rId17"/>
                <a:stretch>
                  <a:fillRect l="-4119" t="-9877" b="-3086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2314834" y="6243770"/>
                <a:ext cx="6329746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𝐴</m:t>
                              </m:r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+</m:t>
                              </m:r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𝑘𝐸</m:t>
                              </m:r>
                            </m:e>
                          </m:d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=−</m:t>
                      </m:r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4+</m:t>
                              </m:r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𝐸</m:t>
                          </m:r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/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𝑘</m:t>
                              </m:r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+2</m:t>
                              </m:r>
                            </m:e>
                          </m:d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834" y="6243770"/>
                <a:ext cx="6329746" cy="49244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/>
          <p:cNvCxnSpPr/>
          <p:nvPr/>
        </p:nvCxnSpPr>
        <p:spPr>
          <a:xfrm>
            <a:off x="21259" y="4238332"/>
            <a:ext cx="9140347" cy="490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90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28" grpId="0"/>
      <p:bldP spid="31" grpId="0"/>
      <p:bldP spid="3" grpId="0"/>
      <p:bldP spid="16" grpId="0"/>
      <p:bldP spid="23" grpId="0"/>
      <p:bldP spid="24" grpId="0"/>
      <p:bldP spid="25" grpId="0"/>
      <p:bldP spid="4" grpId="0"/>
      <p:bldP spid="26" grpId="0"/>
      <p:bldP spid="29" grpId="0"/>
      <p:bldP spid="30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52573" y="1468462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2.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8338418" y="2411014"/>
            <a:ext cx="108508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53244" y="716069"/>
            <a:ext cx="17107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提高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题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6-2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352573" y="2268629"/>
                <a:ext cx="4850788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+mj-ea"/>
                        </a:rPr>
                        <m:t>（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j-ea"/>
                        </a:rPr>
                        <m:t>1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j-ea"/>
                        </a:rPr>
                        <m:t>）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+mj-ea"/>
                        </a:rPr>
                        <m:t>𝐴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j-ea"/>
                        </a:rPr>
                        <m:t>可逆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+mj-ea"/>
                        </a:rPr>
                        <m:t>并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j-ea"/>
                        </a:rPr>
                        <m:t>给出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−1</m:t>
                          </m:r>
                        </m:sup>
                      </m:sSup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j-ea"/>
                        </a:rPr>
                        <m:t>的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+mj-ea"/>
                        </a:rPr>
                        <m:t>表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j-ea"/>
                        </a:rPr>
                        <m:t>示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+mj-ea"/>
                        </a:rPr>
                        <m:t>式</m:t>
                      </m:r>
                    </m:oMath>
                  </m:oMathPara>
                </a14:m>
                <a:endParaRPr lang="zh-CN" altLang="en-US" sz="2600" i="1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73" y="2268629"/>
                <a:ext cx="4850788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组合 19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41" name="TextBox 20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latin typeface="Cambria" panose="02040503050406030204" pitchFamily="18" charset="0"/>
                </a:rPr>
                <a:t>6.2</a:t>
              </a:r>
              <a:r>
                <a:rPr lang="zh-CN" altLang="en-US" sz="1800" dirty="0" smtClean="0">
                  <a:latin typeface="Cambria" panose="02040503050406030204" pitchFamily="18" charset="0"/>
                </a:rPr>
                <a:t>    向量的正交性</a:t>
              </a:r>
              <a:endParaRPr lang="zh-CN" alt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/>
              <p:cNvSpPr txBox="1"/>
              <p:nvPr/>
            </p:nvSpPr>
            <p:spPr>
              <a:xfrm>
                <a:off x="352573" y="1499240"/>
                <a:ext cx="8898703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+mj-ea"/>
                        </a:rPr>
                        <m:t>设方阵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+mj-ea"/>
                        </a:rPr>
                        <m:t>𝐴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j-ea"/>
                        </a:rPr>
                        <m:t>=[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sub>
                      </m:sSub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j-ea"/>
                        </a:rPr>
                        <m:t>,⋯,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𝑛</m:t>
                          </m:r>
                        </m:sub>
                      </m:sSub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j-ea"/>
                        </a:rPr>
                        <m:t>]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j-ea"/>
                        </a:rPr>
                        <m:t>的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+mj-ea"/>
                        </a:rPr>
                        <m:t>列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j-ea"/>
                        </a:rPr>
                        <m:t>向量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+mj-ea"/>
                        </a:rPr>
                        <m:t>组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j-ea"/>
                        </a:rPr>
                        <m:t>为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+mj-ea"/>
                        </a:rPr>
                        <m:t>正交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j-ea"/>
                        </a:rPr>
                        <m:t>向量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+mj-ea"/>
                        </a:rPr>
                        <m:t>组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j-ea"/>
                        </a:rPr>
                        <m:t>，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j-ea"/>
                        </a:rPr>
                        <m:t>证明</m:t>
                      </m:r>
                      <m:r>
                        <a:rPr lang="zh-CN" altLang="en-US" sz="2600" b="0" i="1" dirty="0">
                          <a:latin typeface="Cambria Math" panose="02040503050406030204" pitchFamily="18" charset="0"/>
                          <a:ea typeface="+mj-ea"/>
                        </a:rPr>
                        <m:t>：</m:t>
                      </m:r>
                    </m:oMath>
                  </m:oMathPara>
                </a14:m>
                <a:endParaRPr lang="zh-CN" altLang="en-US" sz="2600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73" y="1499240"/>
                <a:ext cx="8898703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5262563"/>
            <a:ext cx="1925638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1926017" y="2855189"/>
                <a:ext cx="3240396" cy="10377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60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acc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</m:acc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6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den>
                          </m:f>
                          <m: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  <m:t>,⋯,</m:t>
                          </m:r>
                          <m:f>
                            <m:fPr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6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017" y="2855189"/>
                <a:ext cx="3240396" cy="10377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5065409" y="3172733"/>
                <a:ext cx="3240396" cy="402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+mj-ea"/>
                      </a:rPr>
                      <m:t>由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+mj-ea"/>
                      </a:rPr>
                      <m:t>定理</m:t>
                    </m:r>
                    <m:r>
                      <a:rPr lang="en-US" altLang="zh-CN" sz="2600" b="0" i="0" dirty="0" smtClean="0">
                        <a:latin typeface="Cambria Math" panose="02040503050406030204" pitchFamily="18" charset="0"/>
                        <a:ea typeface="+mj-ea"/>
                      </a:rPr>
                      <m:t>6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  <a:ea typeface="+mj-ea"/>
                      </a:rPr>
                      <m:t>-</m:t>
                    </m:r>
                    <m:r>
                      <a:rPr lang="en-US" altLang="zh-CN" sz="2600" b="0" i="0" dirty="0" smtClean="0">
                        <a:latin typeface="Cambria Math" panose="02040503050406030204" pitchFamily="18" charset="0"/>
                        <a:ea typeface="+mj-ea"/>
                      </a:rPr>
                      <m:t>4</m:t>
                    </m:r>
                  </m:oMath>
                </a14:m>
                <a:r>
                  <a:rPr lang="zh-CN" altLang="en-US" sz="2600" dirty="0" smtClean="0">
                    <a:latin typeface="Cambria Math" panose="02040503050406030204" pitchFamily="18" charset="0"/>
                    <a:ea typeface="+mj-ea"/>
                  </a:rPr>
                  <a:t>是正交阵</a:t>
                </a:r>
                <a:endParaRPr lang="zh-CN" altLang="en-US" sz="2600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409" y="3172733"/>
                <a:ext cx="3240396" cy="402632"/>
              </a:xfrm>
              <a:prstGeom prst="rect">
                <a:avLst/>
              </a:prstGeom>
              <a:blipFill rotWithShape="0">
                <a:blip r:embed="rId6"/>
                <a:stretch>
                  <a:fillRect t="-22388" b="-47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2063968" y="4233511"/>
                <a:ext cx="5244335" cy="12716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sz="26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6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6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6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e/>
                              <m:e/>
                            </m:mr>
                            <m:mr>
                              <m:e/>
                              <m:e>
                                <m:r>
                                  <a:rPr lang="en-US" altLang="zh-CN" sz="26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>
                                <m:r>
                                  <a:rPr lang="en-US" altLang="zh-CN" sz="2600" i="1" dirty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sz="2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6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600" i="1" dirty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6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968" y="4233511"/>
                <a:ext cx="5244335" cy="127169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/>
          <p:cNvGrpSpPr/>
          <p:nvPr/>
        </p:nvGrpSpPr>
        <p:grpSpPr>
          <a:xfrm>
            <a:off x="3929156" y="3677465"/>
            <a:ext cx="4229453" cy="2055791"/>
            <a:chOff x="3929156" y="3677465"/>
            <a:chExt cx="4229453" cy="2055791"/>
          </a:xfrm>
        </p:grpSpPr>
        <p:sp>
          <p:nvSpPr>
            <p:cNvPr id="2" name="圆角矩形 1"/>
            <p:cNvSpPr/>
            <p:nvPr/>
          </p:nvSpPr>
          <p:spPr>
            <a:xfrm>
              <a:off x="3929156" y="4149080"/>
              <a:ext cx="3744416" cy="1584176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箭头连接符 3"/>
            <p:cNvCxnSpPr/>
            <p:nvPr/>
          </p:nvCxnSpPr>
          <p:spPr>
            <a:xfrm flipV="1">
              <a:off x="5813661" y="3964917"/>
              <a:ext cx="2016224" cy="18416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7812360" y="3677465"/>
                  <a:ext cx="34624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2360" y="3677465"/>
                  <a:ext cx="346249" cy="43088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7673572" y="4711163"/>
                <a:ext cx="1108184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+mj-ea"/>
                        </a:rPr>
                        <m:t>𝐴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j-ea"/>
                        </a:rPr>
                        <m:t>𝑃</m:t>
                      </m:r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572" y="4711163"/>
                <a:ext cx="1108184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5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52573" y="1468462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2.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8034583" y="2469746"/>
            <a:ext cx="108508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53244" y="716069"/>
            <a:ext cx="17107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提高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题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6-2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352573" y="2268629"/>
                <a:ext cx="4850788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+mj-ea"/>
                        </a:rPr>
                        <m:t>（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j-ea"/>
                        </a:rPr>
                        <m:t>1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j-ea"/>
                        </a:rPr>
                        <m:t>）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+mj-ea"/>
                        </a:rPr>
                        <m:t>𝐴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j-ea"/>
                        </a:rPr>
                        <m:t>可逆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+mj-ea"/>
                        </a:rPr>
                        <m:t>并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j-ea"/>
                        </a:rPr>
                        <m:t>给出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−1</m:t>
                          </m:r>
                        </m:sup>
                      </m:sSup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j-ea"/>
                        </a:rPr>
                        <m:t>的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+mj-ea"/>
                        </a:rPr>
                        <m:t>表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j-ea"/>
                        </a:rPr>
                        <m:t>示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+mj-ea"/>
                        </a:rPr>
                        <m:t>式</m:t>
                      </m:r>
                    </m:oMath>
                  </m:oMathPara>
                </a14:m>
                <a:endParaRPr lang="zh-CN" altLang="en-US" sz="2600" i="1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73" y="2268629"/>
                <a:ext cx="4850788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组合 19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41" name="TextBox 20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latin typeface="Cambria" panose="02040503050406030204" pitchFamily="18" charset="0"/>
                </a:rPr>
                <a:t>6.2</a:t>
              </a:r>
              <a:r>
                <a:rPr lang="zh-CN" altLang="en-US" sz="1800" dirty="0" smtClean="0">
                  <a:latin typeface="Cambria" panose="02040503050406030204" pitchFamily="18" charset="0"/>
                </a:rPr>
                <a:t>    向量的正交性</a:t>
              </a:r>
              <a:endParaRPr lang="zh-CN" alt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/>
              <p:cNvSpPr txBox="1"/>
              <p:nvPr/>
            </p:nvSpPr>
            <p:spPr>
              <a:xfrm>
                <a:off x="352573" y="1499240"/>
                <a:ext cx="8898703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+mj-ea"/>
                        </a:rPr>
                        <m:t>设方阵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+mj-ea"/>
                        </a:rPr>
                        <m:t>𝐴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j-ea"/>
                        </a:rPr>
                        <m:t>=[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sub>
                      </m:sSub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j-ea"/>
                        </a:rPr>
                        <m:t>,⋯,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𝑛</m:t>
                          </m:r>
                        </m:sub>
                      </m:sSub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j-ea"/>
                        </a:rPr>
                        <m:t>]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j-ea"/>
                        </a:rPr>
                        <m:t>的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+mj-ea"/>
                        </a:rPr>
                        <m:t>列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j-ea"/>
                        </a:rPr>
                        <m:t>向量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+mj-ea"/>
                        </a:rPr>
                        <m:t>组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j-ea"/>
                        </a:rPr>
                        <m:t>为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+mj-ea"/>
                        </a:rPr>
                        <m:t>正交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j-ea"/>
                        </a:rPr>
                        <m:t>向量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+mj-ea"/>
                        </a:rPr>
                        <m:t>组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j-ea"/>
                        </a:rPr>
                        <m:t>，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j-ea"/>
                        </a:rPr>
                        <m:t>证明</m:t>
                      </m:r>
                      <m:r>
                        <a:rPr lang="zh-CN" altLang="en-US" sz="2600" b="0" i="1" dirty="0">
                          <a:latin typeface="Cambria Math" panose="02040503050406030204" pitchFamily="18" charset="0"/>
                          <a:ea typeface="+mj-ea"/>
                        </a:rPr>
                        <m:t>：</m:t>
                      </m:r>
                    </m:oMath>
                  </m:oMathPara>
                </a14:m>
                <a:endParaRPr lang="zh-CN" altLang="en-US" sz="2600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73" y="1499240"/>
                <a:ext cx="8898703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5262563"/>
            <a:ext cx="1925638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1181246" y="2816728"/>
                <a:ext cx="4464497" cy="10377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6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den>
                          </m:f>
                          <m: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  <m:t>,⋯,</m:t>
                          </m:r>
                          <m:f>
                            <m:fPr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6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zh-CN" sz="260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acc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</m:acc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j-ea"/>
                        </a:rPr>
                        <m:t>𝐴𝑃</m:t>
                      </m:r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246" y="2816728"/>
                <a:ext cx="4464497" cy="10377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/>
          <p:cNvSpPr txBox="1"/>
          <p:nvPr/>
        </p:nvSpPr>
        <p:spPr>
          <a:xfrm>
            <a:off x="209601" y="3133458"/>
            <a:ext cx="1162775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/>
            <a:r>
              <a:rPr lang="zh-CN" altLang="en-US" sz="2600" dirty="0" smtClean="0">
                <a:latin typeface="Cambria Math" panose="02040503050406030204" pitchFamily="18" charset="0"/>
                <a:ea typeface="+mj-ea"/>
              </a:rPr>
              <a:t>正交阵</a:t>
            </a:r>
            <a:endParaRPr lang="zh-CN" altLang="en-US" sz="2600" dirty="0">
              <a:latin typeface="Cambria Math" panose="02040503050406030204" pitchFamily="18" charset="0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5508719" y="2782440"/>
                <a:ext cx="3444135" cy="12716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sz="26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6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6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6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e/>
                              <m:e/>
                            </m:mr>
                            <m:mr>
                              <m:e/>
                              <m:e>
                                <m:r>
                                  <a:rPr lang="en-US" altLang="zh-CN" sz="26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>
                                <m:r>
                                  <a:rPr lang="en-US" altLang="zh-CN" sz="2600" i="1" dirty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sz="2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6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600" i="1" dirty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6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719" y="2782440"/>
                <a:ext cx="3444135" cy="127169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/>
          <p:cNvGrpSpPr/>
          <p:nvPr/>
        </p:nvGrpSpPr>
        <p:grpSpPr>
          <a:xfrm>
            <a:off x="5492301" y="2059855"/>
            <a:ext cx="3454283" cy="2147206"/>
            <a:chOff x="3929156" y="3586050"/>
            <a:chExt cx="3744416" cy="2147206"/>
          </a:xfrm>
        </p:grpSpPr>
        <p:sp>
          <p:nvSpPr>
            <p:cNvPr id="2" name="圆角矩形 1"/>
            <p:cNvSpPr/>
            <p:nvPr/>
          </p:nvSpPr>
          <p:spPr>
            <a:xfrm>
              <a:off x="3929156" y="4149080"/>
              <a:ext cx="3744416" cy="1584176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箭头连接符 3"/>
            <p:cNvCxnSpPr/>
            <p:nvPr/>
          </p:nvCxnSpPr>
          <p:spPr>
            <a:xfrm flipV="1">
              <a:off x="5813661" y="3896358"/>
              <a:ext cx="691346" cy="25272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6511846" y="3586050"/>
                  <a:ext cx="34624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1846" y="3586050"/>
                  <a:ext cx="346249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1154852" y="4119112"/>
                <a:ext cx="2257885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zh-CN" altLang="en-US" sz="2600" i="1" dirty="0">
                        <a:latin typeface="Cambria Math" panose="02040503050406030204" pitchFamily="18" charset="0"/>
                        <a:ea typeface="+mj-ea"/>
                      </a:rPr>
                      <m:t>两边</m:t>
                    </m:r>
                  </m:oMath>
                </a14:m>
                <a:r>
                  <a:rPr lang="zh-CN" altLang="en-US" sz="2600" dirty="0" smtClean="0">
                    <a:latin typeface="Cambria Math" panose="02040503050406030204" pitchFamily="18" charset="0"/>
                    <a:ea typeface="+mj-ea"/>
                  </a:rPr>
                  <a:t>取逆可得</a:t>
                </a:r>
                <a:endParaRPr lang="zh-CN" altLang="en-US" sz="2600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852" y="4119112"/>
                <a:ext cx="2257885" cy="400110"/>
              </a:xfrm>
              <a:prstGeom prst="rect">
                <a:avLst/>
              </a:prstGeom>
              <a:blipFill rotWithShape="0">
                <a:blip r:embed="rId8"/>
                <a:stretch>
                  <a:fillRect t="-24615" b="-5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1835696" y="4519222"/>
                <a:ext cx="4464497" cy="22613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6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600" i="1" dirty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600" i="1" dirty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den>
                              </m:f>
                            </m:e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2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6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600" i="1" dirty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600" i="1" dirty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den>
                              </m:f>
                            </m:e>
                          </m:eqArr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sz="260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accPr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𝐴</m:t>
                              </m:r>
                            </m:e>
                          </m:acc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4519222"/>
                <a:ext cx="4464497" cy="226132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5399049" y="5388274"/>
                <a:ext cx="180228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800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049" y="5388274"/>
                <a:ext cx="1802288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52573" y="1468462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2.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8034583" y="2469746"/>
            <a:ext cx="108508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53244" y="716069"/>
            <a:ext cx="17107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提高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题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6-2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352573" y="2268629"/>
                <a:ext cx="4850788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+mj-ea"/>
                        </a:rPr>
                        <m:t>（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j-ea"/>
                        </a:rPr>
                        <m:t>1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j-ea"/>
                        </a:rPr>
                        <m:t>）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+mj-ea"/>
                        </a:rPr>
                        <m:t>𝐴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j-ea"/>
                        </a:rPr>
                        <m:t>可逆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+mj-ea"/>
                        </a:rPr>
                        <m:t>并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j-ea"/>
                        </a:rPr>
                        <m:t>给出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−1</m:t>
                          </m:r>
                        </m:sup>
                      </m:sSup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j-ea"/>
                        </a:rPr>
                        <m:t>的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+mj-ea"/>
                        </a:rPr>
                        <m:t>表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j-ea"/>
                        </a:rPr>
                        <m:t>示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+mj-ea"/>
                        </a:rPr>
                        <m:t>式</m:t>
                      </m:r>
                    </m:oMath>
                  </m:oMathPara>
                </a14:m>
                <a:endParaRPr lang="zh-CN" altLang="en-US" sz="2600" i="1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73" y="2268629"/>
                <a:ext cx="4850788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组合 19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41" name="TextBox 20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latin typeface="Cambria" panose="02040503050406030204" pitchFamily="18" charset="0"/>
                </a:rPr>
                <a:t>6.2</a:t>
              </a:r>
              <a:r>
                <a:rPr lang="zh-CN" altLang="en-US" sz="1800" dirty="0" smtClean="0">
                  <a:latin typeface="Cambria" panose="02040503050406030204" pitchFamily="18" charset="0"/>
                </a:rPr>
                <a:t>    向量的正交性</a:t>
              </a:r>
              <a:endParaRPr lang="zh-CN" alt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/>
              <p:cNvSpPr txBox="1"/>
              <p:nvPr/>
            </p:nvSpPr>
            <p:spPr>
              <a:xfrm>
                <a:off x="352573" y="1499240"/>
                <a:ext cx="8898703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+mj-ea"/>
                        </a:rPr>
                        <m:t>设方阵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+mj-ea"/>
                        </a:rPr>
                        <m:t>𝐴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j-ea"/>
                        </a:rPr>
                        <m:t>=[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sub>
                      </m:sSub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j-ea"/>
                        </a:rPr>
                        <m:t>,⋯,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𝑛</m:t>
                          </m:r>
                        </m:sub>
                      </m:sSub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j-ea"/>
                        </a:rPr>
                        <m:t>]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j-ea"/>
                        </a:rPr>
                        <m:t>的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+mj-ea"/>
                        </a:rPr>
                        <m:t>列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j-ea"/>
                        </a:rPr>
                        <m:t>向量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+mj-ea"/>
                        </a:rPr>
                        <m:t>组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j-ea"/>
                        </a:rPr>
                        <m:t>为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+mj-ea"/>
                        </a:rPr>
                        <m:t>正交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j-ea"/>
                        </a:rPr>
                        <m:t>向量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+mj-ea"/>
                        </a:rPr>
                        <m:t>组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j-ea"/>
                        </a:rPr>
                        <m:t>，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j-ea"/>
                        </a:rPr>
                        <m:t>证明</m:t>
                      </m:r>
                      <m:r>
                        <a:rPr lang="zh-CN" altLang="en-US" sz="2600" b="0" i="1" dirty="0">
                          <a:latin typeface="Cambria Math" panose="02040503050406030204" pitchFamily="18" charset="0"/>
                          <a:ea typeface="+mj-ea"/>
                        </a:rPr>
                        <m:t>：</m:t>
                      </m:r>
                    </m:oMath>
                  </m:oMathPara>
                </a14:m>
                <a:endParaRPr lang="zh-CN" altLang="en-US" sz="2600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73" y="1499240"/>
                <a:ext cx="8898703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5262563"/>
            <a:ext cx="1925638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5508719" y="2782440"/>
                <a:ext cx="3444135" cy="12716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sz="26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6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6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6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e/>
                              <m:e/>
                            </m:mr>
                            <m:mr>
                              <m:e/>
                              <m:e>
                                <m:r>
                                  <a:rPr lang="en-US" altLang="zh-CN" sz="26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>
                                <m:r>
                                  <a:rPr lang="en-US" altLang="zh-CN" sz="2600" i="1" dirty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sz="2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6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600" i="1" dirty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6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719" y="2782440"/>
                <a:ext cx="3444135" cy="127169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/>
          <p:cNvGrpSpPr/>
          <p:nvPr/>
        </p:nvGrpSpPr>
        <p:grpSpPr>
          <a:xfrm>
            <a:off x="5492301" y="2059855"/>
            <a:ext cx="3454283" cy="2147206"/>
            <a:chOff x="3929156" y="3586050"/>
            <a:chExt cx="3744416" cy="2147206"/>
          </a:xfrm>
        </p:grpSpPr>
        <p:sp>
          <p:nvSpPr>
            <p:cNvPr id="2" name="圆角矩形 1"/>
            <p:cNvSpPr/>
            <p:nvPr/>
          </p:nvSpPr>
          <p:spPr>
            <a:xfrm>
              <a:off x="3929156" y="4149080"/>
              <a:ext cx="3744416" cy="1584176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箭头连接符 3"/>
            <p:cNvCxnSpPr/>
            <p:nvPr/>
          </p:nvCxnSpPr>
          <p:spPr>
            <a:xfrm flipV="1">
              <a:off x="5813661" y="3896358"/>
              <a:ext cx="691346" cy="25272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6511846" y="3586050"/>
                  <a:ext cx="34624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1846" y="3586050"/>
                  <a:ext cx="346249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107539" y="2781051"/>
                <a:ext cx="2153935" cy="22613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6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600" i="1" dirty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600" i="1" dirty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den>
                              </m:f>
                            </m:e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2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6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600" i="1" dirty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600" i="1" dirty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9" y="2781051"/>
                <a:ext cx="2153935" cy="226132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1649270" y="3576851"/>
                <a:ext cx="180228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800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270" y="3576851"/>
                <a:ext cx="1802288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1639777" y="4322119"/>
                <a:ext cx="2638949" cy="22613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6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600" i="1" dirty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600" i="1" dirty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den>
                              </m:f>
                            </m:e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2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6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600" i="1" dirty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600" i="1" dirty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777" y="4322119"/>
                <a:ext cx="2638949" cy="226132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4132642" y="4342494"/>
                <a:ext cx="3943263" cy="22613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sz="26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6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6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6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e/>
                              <m:e/>
                            </m:mr>
                            <m:mr>
                              <m:e/>
                              <m:e>
                                <m:r>
                                  <a:rPr lang="en-US" altLang="zh-CN" sz="26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>
                                <m:r>
                                  <a:rPr lang="en-US" altLang="zh-CN" sz="2600" i="1" dirty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sz="2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6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600" i="1" dirty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6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6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600" i="1" dirty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600" i="1" dirty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den>
                              </m:f>
                            </m:e>
                            <m:e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2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6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600" i="1" dirty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600" i="1" dirty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642" y="4342494"/>
                <a:ext cx="3943263" cy="2261325"/>
              </a:xfrm>
              <a:prstGeom prst="rect">
                <a:avLst/>
              </a:prstGeom>
              <a:blipFill rotWithShape="0">
                <a:blip r:embed="rId10"/>
                <a:stretch>
                  <a:fillRect r="-200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408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8187</TotalTime>
  <Words>2557</Words>
  <Application>Microsoft Office PowerPoint</Application>
  <PresentationFormat>全屏显示(4:3)</PresentationFormat>
  <Paragraphs>706</Paragraphs>
  <Slides>69</Slides>
  <Notes>50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81" baseType="lpstr">
      <vt:lpstr>华文楷体</vt:lpstr>
      <vt:lpstr>宋体</vt:lpstr>
      <vt:lpstr>Arial</vt:lpstr>
      <vt:lpstr>Broadway</vt:lpstr>
      <vt:lpstr>Calibri</vt:lpstr>
      <vt:lpstr>Cambria</vt:lpstr>
      <vt:lpstr>Cambria Math</vt:lpstr>
      <vt:lpstr>Corbel</vt:lpstr>
      <vt:lpstr>Tw Cen MT</vt:lpstr>
      <vt:lpstr>Wingdings</vt:lpstr>
      <vt:lpstr>Wingdings 3</vt:lpstr>
      <vt:lpstr>积分</vt:lpstr>
      <vt:lpstr>知识点总结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特征值性质总结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知识点总结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线性代数</dc:title>
  <dc:creator>samsung</dc:creator>
  <cp:lastModifiedBy>Windows 用户</cp:lastModifiedBy>
  <cp:revision>690</cp:revision>
  <dcterms:modified xsi:type="dcterms:W3CDTF">2019-04-30T04:36:49Z</dcterms:modified>
</cp:coreProperties>
</file>