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86"/>
  </p:notesMasterIdLst>
  <p:sldIdLst>
    <p:sldId id="605" r:id="rId2"/>
    <p:sldId id="601" r:id="rId3"/>
    <p:sldId id="602" r:id="rId4"/>
    <p:sldId id="596" r:id="rId5"/>
    <p:sldId id="597" r:id="rId6"/>
    <p:sldId id="598" r:id="rId7"/>
    <p:sldId id="599" r:id="rId8"/>
    <p:sldId id="600" r:id="rId9"/>
    <p:sldId id="603" r:id="rId10"/>
    <p:sldId id="604" r:id="rId11"/>
    <p:sldId id="607" r:id="rId12"/>
    <p:sldId id="429" r:id="rId13"/>
    <p:sldId id="434" r:id="rId14"/>
    <p:sldId id="427" r:id="rId15"/>
    <p:sldId id="512" r:id="rId16"/>
    <p:sldId id="513" r:id="rId17"/>
    <p:sldId id="451" r:id="rId18"/>
    <p:sldId id="376" r:id="rId19"/>
    <p:sldId id="577" r:id="rId20"/>
    <p:sldId id="560" r:id="rId21"/>
    <p:sldId id="482" r:id="rId22"/>
    <p:sldId id="578" r:id="rId23"/>
    <p:sldId id="483" r:id="rId24"/>
    <p:sldId id="485" r:id="rId25"/>
    <p:sldId id="484" r:id="rId26"/>
    <p:sldId id="565" r:id="rId27"/>
    <p:sldId id="574" r:id="rId28"/>
    <p:sldId id="570" r:id="rId29"/>
    <p:sldId id="594" r:id="rId30"/>
    <p:sldId id="573" r:id="rId31"/>
    <p:sldId id="571" r:id="rId32"/>
    <p:sldId id="572" r:id="rId33"/>
    <p:sldId id="486" r:id="rId34"/>
    <p:sldId id="488" r:id="rId35"/>
    <p:sldId id="516" r:id="rId36"/>
    <p:sldId id="489" r:id="rId37"/>
    <p:sldId id="490" r:id="rId38"/>
    <p:sldId id="491" r:id="rId39"/>
    <p:sldId id="517" r:id="rId40"/>
    <p:sldId id="518" r:id="rId41"/>
    <p:sldId id="492" r:id="rId42"/>
    <p:sldId id="493" r:id="rId43"/>
    <p:sldId id="579" r:id="rId44"/>
    <p:sldId id="550" r:id="rId45"/>
    <p:sldId id="544" r:id="rId46"/>
    <p:sldId id="545" r:id="rId47"/>
    <p:sldId id="546" r:id="rId48"/>
    <p:sldId id="547" r:id="rId49"/>
    <p:sldId id="548" r:id="rId50"/>
    <p:sldId id="549" r:id="rId51"/>
    <p:sldId id="511" r:id="rId52"/>
    <p:sldId id="519" r:id="rId53"/>
    <p:sldId id="523" r:id="rId54"/>
    <p:sldId id="580" r:id="rId55"/>
    <p:sldId id="530" r:id="rId56"/>
    <p:sldId id="531" r:id="rId57"/>
    <p:sldId id="581" r:id="rId58"/>
    <p:sldId id="533" r:id="rId59"/>
    <p:sldId id="534" r:id="rId60"/>
    <p:sldId id="551" r:id="rId61"/>
    <p:sldId id="552" r:id="rId62"/>
    <p:sldId id="582" r:id="rId63"/>
    <p:sldId id="542" r:id="rId64"/>
    <p:sldId id="543" r:id="rId65"/>
    <p:sldId id="583" r:id="rId66"/>
    <p:sldId id="584" r:id="rId67"/>
    <p:sldId id="585" r:id="rId68"/>
    <p:sldId id="586" r:id="rId69"/>
    <p:sldId id="566" r:id="rId70"/>
    <p:sldId id="567" r:id="rId71"/>
    <p:sldId id="568" r:id="rId72"/>
    <p:sldId id="569" r:id="rId73"/>
    <p:sldId id="575" r:id="rId74"/>
    <p:sldId id="595" r:id="rId75"/>
    <p:sldId id="514" r:id="rId76"/>
    <p:sldId id="559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606" r:id="rId8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86450" autoAdjust="0"/>
  </p:normalViewPr>
  <p:slideViewPr>
    <p:cSldViewPr>
      <p:cViewPr varScale="1">
        <p:scale>
          <a:sx n="58" d="100"/>
          <a:sy n="58" d="100"/>
        </p:scale>
        <p:origin x="786" y="45"/>
      </p:cViewPr>
      <p:guideLst>
        <p:guide orient="horz" pos="2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14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626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523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2745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6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944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3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1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43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85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1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5739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10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5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49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1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11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89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18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76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72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7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763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6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1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95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3806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3760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2684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0400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61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9042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5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8366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86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810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35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856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93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99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990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58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5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62243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743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0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1761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76054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7076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29544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84607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70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51404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71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2891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72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590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0073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7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549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73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60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722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517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304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472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076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2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482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699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03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67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11" Type="http://schemas.openxmlformats.org/officeDocument/2006/relationships/image" Target="../media/image265.png"/><Relationship Id="rId5" Type="http://schemas.openxmlformats.org/officeDocument/2006/relationships/image" Target="../media/image23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4.png"/><Relationship Id="rId14" Type="http://schemas.openxmlformats.org/officeDocument/2006/relationships/image" Target="../media/image2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67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.png"/><Relationship Id="rId4" Type="http://schemas.openxmlformats.org/officeDocument/2006/relationships/image" Target="../media/image258.png"/><Relationship Id="rId14" Type="http://schemas.openxmlformats.org/officeDocument/2006/relationships/image" Target="../media/image2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1.png"/><Relationship Id="rId3" Type="http://schemas.openxmlformats.org/officeDocument/2006/relationships/image" Target="../media/image511.png"/><Relationship Id="rId7" Type="http://schemas.openxmlformats.org/officeDocument/2006/relationships/image" Target="../media/image10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11" Type="http://schemas.openxmlformats.org/officeDocument/2006/relationships/image" Target="../media/image29.jpeg"/><Relationship Id="rId5" Type="http://schemas.openxmlformats.org/officeDocument/2006/relationships/image" Target="../media/image810.png"/><Relationship Id="rId10" Type="http://schemas.openxmlformats.org/officeDocument/2006/relationships/image" Target="../media/image1310.png"/><Relationship Id="rId4" Type="http://schemas.openxmlformats.org/officeDocument/2006/relationships/image" Target="../media/image710.png"/><Relationship Id="rId9" Type="http://schemas.openxmlformats.org/officeDocument/2006/relationships/image" Target="../media/image12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1512.png"/><Relationship Id="rId7" Type="http://schemas.openxmlformats.org/officeDocument/2006/relationships/image" Target="../media/image3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231.png"/><Relationship Id="rId5" Type="http://schemas.openxmlformats.org/officeDocument/2006/relationships/image" Target="../media/image1711.png"/><Relationship Id="rId10" Type="http://schemas.openxmlformats.org/officeDocument/2006/relationships/image" Target="../media/image222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241.png"/><Relationship Id="rId7" Type="http://schemas.openxmlformats.org/officeDocument/2006/relationships/image" Target="../media/image17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0.png"/><Relationship Id="rId5" Type="http://schemas.openxmlformats.org/officeDocument/2006/relationships/image" Target="../media/image1510.png"/><Relationship Id="rId4" Type="http://schemas.openxmlformats.org/officeDocument/2006/relationships/image" Target="../media/image1410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0.png"/><Relationship Id="rId7" Type="http://schemas.openxmlformats.org/officeDocument/2006/relationships/image" Target="../media/image4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3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3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47.png"/><Relationship Id="rId7" Type="http://schemas.openxmlformats.org/officeDocument/2006/relationships/image" Target="../media/image59.png"/><Relationship Id="rId2" Type="http://schemas.openxmlformats.org/officeDocument/2006/relationships/image" Target="../media/image13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44.png"/><Relationship Id="rId4" Type="http://schemas.openxmlformats.org/officeDocument/2006/relationships/image" Target="../media/image614.png"/><Relationship Id="rId9" Type="http://schemas.openxmlformats.org/officeDocument/2006/relationships/image" Target="../media/image15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40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70.png"/><Relationship Id="rId7" Type="http://schemas.openxmlformats.org/officeDocument/2006/relationships/image" Target="../media/image5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90.png"/><Relationship Id="rId10" Type="http://schemas.openxmlformats.org/officeDocument/2006/relationships/image" Target="../media/image30.png"/><Relationship Id="rId4" Type="http://schemas.openxmlformats.org/officeDocument/2006/relationships/image" Target="../media/image481.png"/><Relationship Id="rId9" Type="http://schemas.openxmlformats.org/officeDocument/2006/relationships/image" Target="../media/image5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1.png"/><Relationship Id="rId3" Type="http://schemas.openxmlformats.org/officeDocument/2006/relationships/image" Target="../media/image520.png"/><Relationship Id="rId7" Type="http://schemas.openxmlformats.org/officeDocument/2006/relationships/image" Target="../media/image5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10" Type="http://schemas.openxmlformats.org/officeDocument/2006/relationships/image" Target="../media/image51.png"/><Relationship Id="rId4" Type="http://schemas.openxmlformats.org/officeDocument/2006/relationships/image" Target="../media/image3.wmf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53.png"/><Relationship Id="rId10" Type="http://schemas.openxmlformats.org/officeDocument/2006/relationships/image" Target="../media/image65.png"/><Relationship Id="rId4" Type="http://schemas.openxmlformats.org/officeDocument/2006/relationships/image" Target="../media/image3.wmf"/><Relationship Id="rId9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png"/><Relationship Id="rId3" Type="http://schemas.openxmlformats.org/officeDocument/2006/relationships/image" Target="../media/image48.png"/><Relationship Id="rId7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image" Target="../media/image400.png"/><Relationship Id="rId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1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50.png"/><Relationship Id="rId4" Type="http://schemas.openxmlformats.org/officeDocument/2006/relationships/image" Target="../media/image3.wmf"/><Relationship Id="rId9" Type="http://schemas.openxmlformats.org/officeDocument/2006/relationships/slide" Target="slide7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2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2.png"/><Relationship Id="rId5" Type="http://schemas.openxmlformats.org/officeDocument/2006/relationships/image" Target="../media/image171.png"/><Relationship Id="rId4" Type="http://schemas.openxmlformats.org/officeDocument/2006/relationships/slide" Target="slide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35.png"/><Relationship Id="rId3" Type="http://schemas.openxmlformats.org/officeDocument/2006/relationships/image" Target="../media/image163.png"/><Relationship Id="rId7" Type="http://schemas.openxmlformats.org/officeDocument/2006/relationships/image" Target="../media/image187.png"/><Relationship Id="rId12" Type="http://schemas.openxmlformats.org/officeDocument/2006/relationships/image" Target="../media/image2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227.png"/><Relationship Id="rId5" Type="http://schemas.openxmlformats.org/officeDocument/2006/relationships/image" Target="../media/image181.png"/><Relationship Id="rId10" Type="http://schemas.openxmlformats.org/officeDocument/2006/relationships/image" Target="../media/image222.png"/><Relationship Id="rId4" Type="http://schemas.openxmlformats.org/officeDocument/2006/relationships/image" Target="../media/image165.png"/><Relationship Id="rId9" Type="http://schemas.openxmlformats.org/officeDocument/2006/relationships/image" Target="../media/image2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3" Type="http://schemas.openxmlformats.org/officeDocument/2006/relationships/image" Target="../media/image1210.png"/><Relationship Id="rId7" Type="http://schemas.openxmlformats.org/officeDocument/2006/relationships/image" Target="../media/image12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0.png"/><Relationship Id="rId11" Type="http://schemas.openxmlformats.org/officeDocument/2006/relationships/image" Target="../media/image1280.png"/><Relationship Id="rId5" Type="http://schemas.openxmlformats.org/officeDocument/2006/relationships/image" Target="../media/image1220.png"/><Relationship Id="rId10" Type="http://schemas.openxmlformats.org/officeDocument/2006/relationships/image" Target="../media/image1270.png"/><Relationship Id="rId4" Type="http://schemas.openxmlformats.org/officeDocument/2006/relationships/image" Target="../media/image3.wmf"/><Relationship Id="rId9" Type="http://schemas.openxmlformats.org/officeDocument/2006/relationships/image" Target="../media/image12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210.png"/><Relationship Id="rId7" Type="http://schemas.openxmlformats.org/officeDocument/2006/relationships/image" Target="../media/image1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0.png"/><Relationship Id="rId10" Type="http://schemas.openxmlformats.org/officeDocument/2006/relationships/image" Target="../media/image71.png"/><Relationship Id="rId4" Type="http://schemas.openxmlformats.org/officeDocument/2006/relationships/image" Target="../media/image3.wmf"/><Relationship Id="rId9" Type="http://schemas.openxmlformats.org/officeDocument/2006/relationships/image" Target="../media/image4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.wmf"/><Relationship Id="rId7" Type="http://schemas.openxmlformats.org/officeDocument/2006/relationships/image" Target="../media/image4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4" Type="http://schemas.openxmlformats.org/officeDocument/2006/relationships/image" Target="../media/image441.png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3" Type="http://schemas.openxmlformats.org/officeDocument/2006/relationships/image" Target="../media/image67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5" Type="http://schemas.openxmlformats.org/officeDocument/2006/relationships/image" Target="../media/image682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30.png"/><Relationship Id="rId7" Type="http://schemas.openxmlformats.org/officeDocument/2006/relationships/image" Target="../media/image7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5" Type="http://schemas.openxmlformats.org/officeDocument/2006/relationships/image" Target="../media/image711.png"/><Relationship Id="rId4" Type="http://schemas.openxmlformats.org/officeDocument/2006/relationships/image" Target="../media/image7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51.png"/><Relationship Id="rId7" Type="http://schemas.openxmlformats.org/officeDocument/2006/relationships/image" Target="../media/image67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700.png"/><Relationship Id="rId5" Type="http://schemas.openxmlformats.org/officeDocument/2006/relationships/image" Target="../media/image650.png"/><Relationship Id="rId10" Type="http://schemas.openxmlformats.org/officeDocument/2006/relationships/image" Target="../media/image690.png"/><Relationship Id="rId4" Type="http://schemas.openxmlformats.org/officeDocument/2006/relationships/image" Target="../media/image761.png"/><Relationship Id="rId9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5" Type="http://schemas.openxmlformats.org/officeDocument/2006/relationships/image" Target="../media/image28.jpeg"/><Relationship Id="rId4" Type="http://schemas.openxmlformats.org/officeDocument/2006/relationships/image" Target="../media/image5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40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1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slide" Target="slide4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3.wmf"/><Relationship Id="rId21" Type="http://schemas.openxmlformats.org/officeDocument/2006/relationships/image" Target="../media/image7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3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6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4.png"/><Relationship Id="rId9" Type="http://schemas.openxmlformats.org/officeDocument/2006/relationships/image" Target="../media/image176.png"/><Relationship Id="rId14" Type="http://schemas.openxmlformats.org/officeDocument/2006/relationships/image" Target="../media/image157.png"/><Relationship Id="rId2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9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80.png"/><Relationship Id="rId4" Type="http://schemas.openxmlformats.org/officeDocument/2006/relationships/image" Target="../media/image85.png"/><Relationship Id="rId9" Type="http://schemas.openxmlformats.org/officeDocument/2006/relationships/image" Target="../media/image30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image" Target="../media/image840.png"/><Relationship Id="rId7" Type="http://schemas.openxmlformats.org/officeDocument/2006/relationships/image" Target="../media/image3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5" Type="http://schemas.openxmlformats.org/officeDocument/2006/relationships/slide" Target="slide39.xml"/><Relationship Id="rId10" Type="http://schemas.openxmlformats.org/officeDocument/2006/relationships/image" Target="../media/image680.png"/><Relationship Id="rId4" Type="http://schemas.openxmlformats.org/officeDocument/2006/relationships/image" Target="../media/image850.png"/><Relationship Id="rId9" Type="http://schemas.openxmlformats.org/officeDocument/2006/relationships/image" Target="../media/image8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94.png"/><Relationship Id="rId4" Type="http://schemas.openxmlformats.org/officeDocument/2006/relationships/image" Target="../media/image9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image" Target="../media/image100.png"/><Relationship Id="rId9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3.wmf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58.png"/><Relationship Id="rId3" Type="http://schemas.openxmlformats.org/officeDocument/2006/relationships/image" Target="../media/image3.wmf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75.png"/><Relationship Id="rId10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9.png"/><Relationship Id="rId1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3.wmf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77.png"/><Relationship Id="rId10" Type="http://schemas.openxmlformats.org/officeDocument/2006/relationships/image" Target="../media/image129.png"/><Relationship Id="rId4" Type="http://schemas.openxmlformats.org/officeDocument/2006/relationships/image" Target="../media/image105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62.png"/><Relationship Id="rId5" Type="http://schemas.openxmlformats.org/officeDocument/2006/relationships/image" Target="../media/image190.png"/><Relationship Id="rId10" Type="http://schemas.openxmlformats.org/officeDocument/2006/relationships/image" Target="../media/image161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3.wmf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0.png"/><Relationship Id="rId5" Type="http://schemas.openxmlformats.org/officeDocument/2006/relationships/image" Target="../media/image891.png"/><Relationship Id="rId4" Type="http://schemas.openxmlformats.org/officeDocument/2006/relationships/image" Target="../media/image52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3" Type="http://schemas.openxmlformats.org/officeDocument/2006/relationships/image" Target="../media/image30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0.png"/><Relationship Id="rId11" Type="http://schemas.openxmlformats.org/officeDocument/2006/relationships/image" Target="../media/image1110.png"/><Relationship Id="rId5" Type="http://schemas.openxmlformats.org/officeDocument/2006/relationships/image" Target="../media/image1050.png"/><Relationship Id="rId10" Type="http://schemas.openxmlformats.org/officeDocument/2006/relationships/image" Target="../media/image1100.png"/><Relationship Id="rId4" Type="http://schemas.openxmlformats.org/officeDocument/2006/relationships/image" Target="../media/image530.png"/><Relationship Id="rId9" Type="http://schemas.openxmlformats.org/officeDocument/2006/relationships/image" Target="../media/image109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0.png"/><Relationship Id="rId3" Type="http://schemas.openxmlformats.org/officeDocument/2006/relationships/image" Target="../media/image1030.png"/><Relationship Id="rId7" Type="http://schemas.openxmlformats.org/officeDocument/2006/relationships/image" Target="../media/image1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0.png"/><Relationship Id="rId5" Type="http://schemas.openxmlformats.org/officeDocument/2006/relationships/image" Target="../media/image1130.png"/><Relationship Id="rId10" Type="http://schemas.openxmlformats.org/officeDocument/2006/relationships/image" Target="../media/image30.png"/><Relationship Id="rId4" Type="http://schemas.openxmlformats.org/officeDocument/2006/relationships/image" Target="../media/image1120.png"/><Relationship Id="rId9" Type="http://schemas.openxmlformats.org/officeDocument/2006/relationships/image" Target="../media/image11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2.png"/><Relationship Id="rId5" Type="http://schemas.openxmlformats.org/officeDocument/2006/relationships/image" Target="../media/image2011.png"/><Relationship Id="rId4" Type="http://schemas.openxmlformats.org/officeDocument/2006/relationships/image" Target="../media/image1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4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2.png"/><Relationship Id="rId13" Type="http://schemas.openxmlformats.org/officeDocument/2006/relationships/image" Target="../media/image160.png"/><Relationship Id="rId3" Type="http://schemas.openxmlformats.org/officeDocument/2006/relationships/image" Target="../media/image1480.png"/><Relationship Id="rId7" Type="http://schemas.openxmlformats.org/officeDocument/2006/relationships/image" Target="../media/image1520.png"/><Relationship Id="rId12" Type="http://schemas.openxmlformats.org/officeDocument/2006/relationships/image" Target="../media/image1570.png"/><Relationship Id="rId17" Type="http://schemas.openxmlformats.org/officeDocument/2006/relationships/image" Target="../media/image244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1.png"/><Relationship Id="rId11" Type="http://schemas.openxmlformats.org/officeDocument/2006/relationships/image" Target="../media/image1560.png"/><Relationship Id="rId5" Type="http://schemas.openxmlformats.org/officeDocument/2006/relationships/image" Target="../media/image1500.png"/><Relationship Id="rId15" Type="http://schemas.openxmlformats.org/officeDocument/2006/relationships/image" Target="../media/image162.png"/><Relationship Id="rId10" Type="http://schemas.openxmlformats.org/officeDocument/2006/relationships/image" Target="../media/image1550.png"/><Relationship Id="rId4" Type="http://schemas.openxmlformats.org/officeDocument/2006/relationships/image" Target="../media/image1490.png"/><Relationship Id="rId9" Type="http://schemas.openxmlformats.org/officeDocument/2006/relationships/image" Target="../media/image1540.png"/><Relationship Id="rId14" Type="http://schemas.openxmlformats.org/officeDocument/2006/relationships/image" Target="../media/image1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172.png"/><Relationship Id="rId3" Type="http://schemas.openxmlformats.org/officeDocument/2006/relationships/image" Target="../media/image1480.png"/><Relationship Id="rId7" Type="http://schemas.openxmlformats.org/officeDocument/2006/relationships/image" Target="../media/image168.png"/><Relationship Id="rId12" Type="http://schemas.openxmlformats.org/officeDocument/2006/relationships/image" Target="../media/image15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1.png"/><Relationship Id="rId11" Type="http://schemas.openxmlformats.org/officeDocument/2006/relationships/image" Target="../media/image93.png"/><Relationship Id="rId5" Type="http://schemas.openxmlformats.org/officeDocument/2006/relationships/image" Target="../media/image1500.png"/><Relationship Id="rId10" Type="http://schemas.openxmlformats.org/officeDocument/2006/relationships/image" Target="../media/image170.png"/><Relationship Id="rId4" Type="http://schemas.openxmlformats.org/officeDocument/2006/relationships/image" Target="../media/image167.png"/><Relationship Id="rId9" Type="http://schemas.openxmlformats.org/officeDocument/2006/relationships/image" Target="../media/image169.png"/><Relationship Id="rId1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60.png"/><Relationship Id="rId7" Type="http://schemas.openxmlformats.org/officeDocument/2006/relationships/image" Target="../media/image17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5" Type="http://schemas.openxmlformats.org/officeDocument/2006/relationships/image" Target="../media/image1770.png"/><Relationship Id="rId4" Type="http://schemas.openxmlformats.org/officeDocument/2006/relationships/image" Target="../media/image3.wmf"/><Relationship Id="rId9" Type="http://schemas.openxmlformats.org/officeDocument/2006/relationships/image" Target="../media/image18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2.png"/><Relationship Id="rId7" Type="http://schemas.openxmlformats.org/officeDocument/2006/relationships/image" Target="../media/image18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3.wmf"/><Relationship Id="rId9" Type="http://schemas.openxmlformats.org/officeDocument/2006/relationships/image" Target="../media/image18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55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66.png"/><Relationship Id="rId4" Type="http://schemas.openxmlformats.org/officeDocument/2006/relationships/image" Target="../media/image156.png"/><Relationship Id="rId9" Type="http://schemas.openxmlformats.org/officeDocument/2006/relationships/image" Target="../media/image17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6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77.png"/><Relationship Id="rId7" Type="http://schemas.openxmlformats.org/officeDocument/2006/relationships/image" Target="../media/image19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12" Type="http://schemas.openxmlformats.org/officeDocument/2006/relationships/image" Target="../media/image20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06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3" Type="http://schemas.openxmlformats.org/officeDocument/2006/relationships/image" Target="../media/image218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1.png"/><Relationship Id="rId10" Type="http://schemas.openxmlformats.org/officeDocument/2006/relationships/image" Target="../media/image227.png"/><Relationship Id="rId4" Type="http://schemas.openxmlformats.org/officeDocument/2006/relationships/image" Target="../media/image219.png"/><Relationship Id="rId9" Type="http://schemas.openxmlformats.org/officeDocument/2006/relationships/image" Target="../media/image2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3.png"/><Relationship Id="rId3" Type="http://schemas.openxmlformats.org/officeDocument/2006/relationships/image" Target="../media/image790.png"/><Relationship Id="rId7" Type="http://schemas.openxmlformats.org/officeDocument/2006/relationships/image" Target="../media/image150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.png"/><Relationship Id="rId11" Type="http://schemas.openxmlformats.org/officeDocument/2006/relationships/image" Target="../media/image2610.png"/><Relationship Id="rId5" Type="http://schemas.openxmlformats.org/officeDocument/2006/relationships/image" Target="../media/image232.png"/><Relationship Id="rId10" Type="http://schemas.openxmlformats.org/officeDocument/2006/relationships/image" Target="../media/image1530.png"/><Relationship Id="rId4" Type="http://schemas.openxmlformats.org/officeDocument/2006/relationships/image" Target="../media/image1162.png"/><Relationship Id="rId9" Type="http://schemas.openxmlformats.org/officeDocument/2006/relationships/image" Target="../media/image15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09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0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207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1.png"/><Relationship Id="rId4" Type="http://schemas.openxmlformats.org/officeDocument/2006/relationships/image" Target="../media/image155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790.png"/><Relationship Id="rId7" Type="http://schemas.openxmlformats.org/officeDocument/2006/relationships/image" Target="../media/image1911.png"/><Relationship Id="rId12" Type="http://schemas.openxmlformats.org/officeDocument/2006/relationships/image" Target="../media/image29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0.png"/><Relationship Id="rId11" Type="http://schemas.openxmlformats.org/officeDocument/2006/relationships/image" Target="../media/image1950.png"/><Relationship Id="rId5" Type="http://schemas.openxmlformats.org/officeDocument/2006/relationships/image" Target="../media/image283.png"/><Relationship Id="rId10" Type="http://schemas.openxmlformats.org/officeDocument/2006/relationships/image" Target="../media/image1940.png"/><Relationship Id="rId4" Type="http://schemas.openxmlformats.org/officeDocument/2006/relationships/image" Target="../media/image272.png"/><Relationship Id="rId9" Type="http://schemas.openxmlformats.org/officeDocument/2006/relationships/image" Target="../media/image193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790.png"/><Relationship Id="rId7" Type="http://schemas.openxmlformats.org/officeDocument/2006/relationships/image" Target="../media/image30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0.png"/><Relationship Id="rId11" Type="http://schemas.openxmlformats.org/officeDocument/2006/relationships/image" Target="../media/image2040.png"/><Relationship Id="rId5" Type="http://schemas.openxmlformats.org/officeDocument/2006/relationships/image" Target="../media/image1980.png"/><Relationship Id="rId10" Type="http://schemas.openxmlformats.org/officeDocument/2006/relationships/image" Target="../media/image2030.png"/><Relationship Id="rId4" Type="http://schemas.openxmlformats.org/officeDocument/2006/relationships/image" Target="../media/image1970.png"/><Relationship Id="rId9" Type="http://schemas.openxmlformats.org/officeDocument/2006/relationships/image" Target="../media/image20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13" Type="http://schemas.openxmlformats.org/officeDocument/2006/relationships/image" Target="../media/image2160.png"/><Relationship Id="rId3" Type="http://schemas.openxmlformats.org/officeDocument/2006/relationships/image" Target="../media/image2060.png"/><Relationship Id="rId7" Type="http://schemas.openxmlformats.org/officeDocument/2006/relationships/image" Target="../media/image2101.png"/><Relationship Id="rId12" Type="http://schemas.openxmlformats.org/officeDocument/2006/relationships/image" Target="../media/image21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0.png"/><Relationship Id="rId11" Type="http://schemas.openxmlformats.org/officeDocument/2006/relationships/image" Target="../media/image2140.png"/><Relationship Id="rId5" Type="http://schemas.openxmlformats.org/officeDocument/2006/relationships/image" Target="../media/image2080.png"/><Relationship Id="rId15" Type="http://schemas.openxmlformats.org/officeDocument/2006/relationships/image" Target="../media/image2180.png"/><Relationship Id="rId10" Type="http://schemas.openxmlformats.org/officeDocument/2006/relationships/image" Target="../media/image2130.png"/><Relationship Id="rId4" Type="http://schemas.openxmlformats.org/officeDocument/2006/relationships/image" Target="../media/image2070.png"/><Relationship Id="rId9" Type="http://schemas.openxmlformats.org/officeDocument/2006/relationships/image" Target="../media/image2120.png"/><Relationship Id="rId14" Type="http://schemas.openxmlformats.org/officeDocument/2006/relationships/image" Target="../media/image217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630.png"/><Relationship Id="rId7" Type="http://schemas.openxmlformats.org/officeDocument/2006/relationships/image" Target="../media/image620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1.png"/><Relationship Id="rId11" Type="http://schemas.openxmlformats.org/officeDocument/2006/relationships/image" Target="../media/image661.png"/><Relationship Id="rId10" Type="http://schemas.openxmlformats.org/officeDocument/2006/relationships/image" Target="../media/image651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910.png"/><Relationship Id="rId7" Type="http://schemas.openxmlformats.org/officeDocument/2006/relationships/image" Target="../media/image2300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image" Target="../media/image270.png"/><Relationship Id="rId5" Type="http://schemas.openxmlformats.org/officeDocument/2006/relationships/image" Target="../media/image2100.png"/><Relationship Id="rId10" Type="http://schemas.openxmlformats.org/officeDocument/2006/relationships/image" Target="../media/image250.png"/><Relationship Id="rId4" Type="http://schemas.openxmlformats.org/officeDocument/2006/relationships/image" Target="../media/image2000.png"/><Relationship Id="rId9" Type="http://schemas.openxmlformats.org/officeDocument/2006/relationships/image" Target="../media/image221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13" Type="http://schemas.openxmlformats.org/officeDocument/2006/relationships/image" Target="../media/image1311.png"/><Relationship Id="rId3" Type="http://schemas.openxmlformats.org/officeDocument/2006/relationships/image" Target="../media/image313.png"/><Relationship Id="rId7" Type="http://schemas.openxmlformats.org/officeDocument/2006/relationships/image" Target="../media/image712.png"/><Relationship Id="rId12" Type="http://schemas.openxmlformats.org/officeDocument/2006/relationships/image" Target="../media/image12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3.png"/><Relationship Id="rId11" Type="http://schemas.openxmlformats.org/officeDocument/2006/relationships/image" Target="../media/image1113.png"/><Relationship Id="rId5" Type="http://schemas.openxmlformats.org/officeDocument/2006/relationships/image" Target="../media/image513.png"/><Relationship Id="rId10" Type="http://schemas.openxmlformats.org/officeDocument/2006/relationships/image" Target="../media/image1012.png"/><Relationship Id="rId4" Type="http://schemas.openxmlformats.org/officeDocument/2006/relationships/image" Target="../media/image413.png"/><Relationship Id="rId9" Type="http://schemas.openxmlformats.org/officeDocument/2006/relationships/image" Target="../media/image9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1.png"/><Relationship Id="rId13" Type="http://schemas.openxmlformats.org/officeDocument/2006/relationships/image" Target="../media/image233.png"/><Relationship Id="rId3" Type="http://schemas.openxmlformats.org/officeDocument/2006/relationships/image" Target="../media/image145.png"/><Relationship Id="rId7" Type="http://schemas.openxmlformats.org/officeDocument/2006/relationships/image" Target="../media/image712.png"/><Relationship Id="rId12" Type="http://schemas.openxmlformats.org/officeDocument/2006/relationships/image" Target="../media/image22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2.png"/><Relationship Id="rId11" Type="http://schemas.openxmlformats.org/officeDocument/2006/relationships/image" Target="../media/image2111.png"/><Relationship Id="rId5" Type="http://schemas.openxmlformats.org/officeDocument/2006/relationships/image" Target="../media/image1611.png"/><Relationship Id="rId15" Type="http://schemas.openxmlformats.org/officeDocument/2006/relationships/image" Target="../media/image2510.png"/><Relationship Id="rId10" Type="http://schemas.openxmlformats.org/officeDocument/2006/relationships/image" Target="../media/image2010.png"/><Relationship Id="rId4" Type="http://schemas.openxmlformats.org/officeDocument/2006/relationships/image" Target="../media/image1514.png"/><Relationship Id="rId9" Type="http://schemas.openxmlformats.org/officeDocument/2006/relationships/image" Target="../media/image1912.png"/><Relationship Id="rId14" Type="http://schemas.openxmlformats.org/officeDocument/2006/relationships/image" Target="../media/image24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1.png"/><Relationship Id="rId7" Type="http://schemas.openxmlformats.org/officeDocument/2006/relationships/image" Target="../media/image1140.png"/><Relationship Id="rId12" Type="http://schemas.openxmlformats.org/officeDocument/2006/relationships/image" Target="../media/image2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0.png"/><Relationship Id="rId11" Type="http://schemas.openxmlformats.org/officeDocument/2006/relationships/image" Target="../media/image1180.png"/><Relationship Id="rId5" Type="http://schemas.openxmlformats.org/officeDocument/2006/relationships/image" Target="../media/image1121.png"/><Relationship Id="rId10" Type="http://schemas.openxmlformats.org/officeDocument/2006/relationships/image" Target="../media/image1170.png"/><Relationship Id="rId4" Type="http://schemas.openxmlformats.org/officeDocument/2006/relationships/image" Target="../media/image1112.png"/><Relationship Id="rId9" Type="http://schemas.openxmlformats.org/officeDocument/2006/relationships/image" Target="../media/image11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Relationship Id="rId9" Type="http://schemas.openxmlformats.org/officeDocument/2006/relationships/image" Target="../media/image26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1.png"/><Relationship Id="rId7" Type="http://schemas.openxmlformats.org/officeDocument/2006/relationships/image" Target="../media/image3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11" Type="http://schemas.openxmlformats.org/officeDocument/2006/relationships/image" Target="../media/image351.png"/><Relationship Id="rId5" Type="http://schemas.openxmlformats.org/officeDocument/2006/relationships/image" Target="../media/image291.png"/><Relationship Id="rId10" Type="http://schemas.openxmlformats.org/officeDocument/2006/relationships/image" Target="../media/image341.png"/><Relationship Id="rId4" Type="http://schemas.openxmlformats.org/officeDocument/2006/relationships/image" Target="../media/image282.png"/><Relationship Id="rId9" Type="http://schemas.openxmlformats.org/officeDocument/2006/relationships/image" Target="../media/image33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1.png"/><Relationship Id="rId13" Type="http://schemas.openxmlformats.org/officeDocument/2006/relationships/image" Target="../media/image233.png"/><Relationship Id="rId3" Type="http://schemas.openxmlformats.org/officeDocument/2006/relationships/image" Target="../media/image145.png"/><Relationship Id="rId7" Type="http://schemas.openxmlformats.org/officeDocument/2006/relationships/image" Target="../media/image712.png"/><Relationship Id="rId12" Type="http://schemas.openxmlformats.org/officeDocument/2006/relationships/image" Target="../media/image22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2.png"/><Relationship Id="rId11" Type="http://schemas.openxmlformats.org/officeDocument/2006/relationships/image" Target="../media/image2111.png"/><Relationship Id="rId5" Type="http://schemas.openxmlformats.org/officeDocument/2006/relationships/image" Target="../media/image1611.png"/><Relationship Id="rId15" Type="http://schemas.openxmlformats.org/officeDocument/2006/relationships/image" Target="../media/image2510.png"/><Relationship Id="rId10" Type="http://schemas.openxmlformats.org/officeDocument/2006/relationships/image" Target="../media/image2010.png"/><Relationship Id="rId4" Type="http://schemas.openxmlformats.org/officeDocument/2006/relationships/image" Target="../media/image1514.png"/><Relationship Id="rId9" Type="http://schemas.openxmlformats.org/officeDocument/2006/relationships/image" Target="../media/image1912.png"/><Relationship Id="rId14" Type="http://schemas.openxmlformats.org/officeDocument/2006/relationships/image" Target="../media/image24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1.png"/><Relationship Id="rId7" Type="http://schemas.openxmlformats.org/officeDocument/2006/relationships/image" Target="../media/image3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11" Type="http://schemas.openxmlformats.org/officeDocument/2006/relationships/image" Target="../media/image351.png"/><Relationship Id="rId5" Type="http://schemas.openxmlformats.org/officeDocument/2006/relationships/image" Target="../media/image291.png"/><Relationship Id="rId10" Type="http://schemas.openxmlformats.org/officeDocument/2006/relationships/image" Target="../media/image341.png"/><Relationship Id="rId4" Type="http://schemas.openxmlformats.org/officeDocument/2006/relationships/image" Target="../media/image282.png"/><Relationship Id="rId9" Type="http://schemas.openxmlformats.org/officeDocument/2006/relationships/image" Target="../media/image3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7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2.png"/><Relationship Id="rId5" Type="http://schemas.openxmlformats.org/officeDocument/2006/relationships/image" Target="../media/image752.png"/><Relationship Id="rId4" Type="http://schemas.openxmlformats.org/officeDocument/2006/relationships/image" Target="../media/image7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54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52.png"/><Relationship Id="rId5" Type="http://schemas.openxmlformats.org/officeDocument/2006/relationships/image" Target="../media/image238.png"/><Relationship Id="rId15" Type="http://schemas.openxmlformats.org/officeDocument/2006/relationships/image" Target="../media/image256.png"/><Relationship Id="rId10" Type="http://schemas.openxmlformats.org/officeDocument/2006/relationships/image" Target="../media/image248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5656" y="1638944"/>
            <a:ext cx="6984776" cy="474238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55646" y="1776052"/>
                <a:ext cx="6129176" cy="44612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特征值，特征向量计算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 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齐次方程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非零解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特征值的性质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 个数，与矩阵迹、行列式关系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矩阵多项式、矩阵逆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伴随的特征值</a:t>
                </a:r>
                <a:r>
                  <a:rPr lang="zh-CN" altLang="en-US" dirty="0"/>
                  <a:t>、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矩阵转置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互异特征值对应特征向量线性无关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646" y="1776052"/>
                <a:ext cx="6129176" cy="4461260"/>
              </a:xfrm>
              <a:blipFill rotWithShape="0">
                <a:blip r:embed="rId4"/>
                <a:stretch>
                  <a:fillRect l="-2488" t="-2322" b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9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2771800" y="1321417"/>
            <a:ext cx="648072" cy="4513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为正交的</m:t>
                    </m:r>
                    <m:r>
                      <a:rPr lang="zh-CN" altLang="en-US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三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endParaRPr lang="en-US" altLang="zh-CN" sz="2600" i="0" dirty="0" smtClean="0">
                  <a:latin typeface="+mj-lt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5479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54208" y="2293572"/>
            <a:ext cx="5342363" cy="6849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537" y="2391177"/>
                <a:ext cx="15088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37" y="2391177"/>
                <a:ext cx="150887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81728" y="3033784"/>
                <a:ext cx="815473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同时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向量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（互异特征值对应特征向量线性无关）</a:t>
                </a:r>
                <a:endParaRPr lang="zh-CN" altLang="en-US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8" y="3033784"/>
                <a:ext cx="8154733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469394" y="5003764"/>
                <a:ext cx="3474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94" y="5003764"/>
                <a:ext cx="347409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269551" y="2408184"/>
                <a:ext cx="1521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51" y="2408184"/>
                <a:ext cx="152169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81728" y="3705663"/>
                <a:ext cx="1879745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8" y="3705663"/>
                <a:ext cx="1879745" cy="914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009362" y="3705663"/>
                <a:ext cx="255377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362" y="3705663"/>
                <a:ext cx="2553776" cy="922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706947" y="3964771"/>
                <a:ext cx="27715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方程</a:t>
                </a:r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47" y="3964771"/>
                <a:ext cx="27715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58" t="-9211" r="-241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96136" y="5003764"/>
                <a:ext cx="10394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003764"/>
                <a:ext cx="103945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961040" y="5732790"/>
                <a:ext cx="54232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𝛾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40" y="5732790"/>
                <a:ext cx="5423280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1012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839528" y="2391177"/>
                <a:ext cx="14650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28" y="2391177"/>
                <a:ext cx="146501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007180" y="2413849"/>
                <a:ext cx="27542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特征值有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1,2,0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80" y="2413849"/>
                <a:ext cx="2754280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3580" r="-287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4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" grpId="0" animBg="1"/>
      <p:bldP spid="18" grpId="0"/>
      <p:bldP spid="25" grpId="0"/>
      <p:bldP spid="34" grpId="0"/>
      <p:bldP spid="43" grpId="0"/>
      <p:bldP spid="44" grpId="0"/>
      <p:bldP spid="4" grpId="0"/>
      <p:bldP spid="45" grpId="0"/>
      <p:bldP spid="46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2771800" y="1321417"/>
            <a:ext cx="648072" cy="4513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为正交的</m:t>
                    </m:r>
                    <m:r>
                      <a:rPr lang="zh-CN" altLang="en-US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三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endParaRPr lang="en-US" altLang="zh-CN" sz="2600" i="0" dirty="0" smtClean="0">
                  <a:latin typeface="+mj-lt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5479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54208" y="2293572"/>
            <a:ext cx="5342363" cy="6849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537" y="2391177"/>
                <a:ext cx="15088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37" y="2391177"/>
                <a:ext cx="150887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269551" y="2408184"/>
                <a:ext cx="1521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51" y="2408184"/>
                <a:ext cx="152169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2253738" y="3717032"/>
                <a:ext cx="406502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=2</a:t>
                </a:r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738" y="3717032"/>
                <a:ext cx="4065024" cy="509178"/>
              </a:xfrm>
              <a:prstGeom prst="rect">
                <a:avLst/>
              </a:prstGeom>
              <a:blipFill rotWithShape="0">
                <a:blip r:embed="rId8"/>
                <a:stretch>
                  <a:fillRect t="-6024" r="-1349" b="-2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839528" y="2391177"/>
                <a:ext cx="14650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𝛾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28" y="2391177"/>
                <a:ext cx="146501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007180" y="2413849"/>
                <a:ext cx="27542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特征值有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1,2,0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80" y="2413849"/>
                <a:ext cx="2754280" cy="492443"/>
              </a:xfrm>
              <a:prstGeom prst="rect">
                <a:avLst/>
              </a:prstGeom>
              <a:blipFill rotWithShape="0">
                <a:blip r:embed="rId14"/>
                <a:stretch>
                  <a:fillRect t="-13580" r="-287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2737332" y="4544507"/>
                <a:ext cx="35814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不可逆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一定有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0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332" y="4544507"/>
                <a:ext cx="3581430" cy="492443"/>
              </a:xfrm>
              <a:prstGeom prst="rect">
                <a:avLst/>
              </a:prstGeom>
              <a:blipFill rotWithShape="0">
                <a:blip r:embed="rId15"/>
                <a:stretch>
                  <a:fillRect t="-13580" r="-1871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843808" y="2780928"/>
            <a:ext cx="583264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7.2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相似矩阵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03648" y="2636912"/>
            <a:ext cx="6624736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相似矩阵的定义与性质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8588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763688" y="1222714"/>
            <a:ext cx="6626527" cy="1299824"/>
            <a:chOff x="1670268" y="4077112"/>
            <a:chExt cx="7473732" cy="1299824"/>
          </a:xfrm>
        </p:grpSpPr>
        <p:sp>
          <p:nvSpPr>
            <p:cNvPr id="11" name="圆角矩形 10"/>
            <p:cNvSpPr/>
            <p:nvPr/>
          </p:nvSpPr>
          <p:spPr>
            <a:xfrm>
              <a:off x="1670268" y="4077112"/>
              <a:ext cx="7409191" cy="12998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843592" y="4077112"/>
                  <a:ext cx="7300408" cy="11685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30000"/>
                    </a:lnSpc>
                    <a:buClr>
                      <a:srgbClr val="0000FF"/>
                    </a:buClr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问题：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什么</m:t>
                      </m:r>
                    </m:oMath>
                  </a14:m>
                  <a:r>
                    <a: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样的变换可以使矩阵的特征值不改变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？</a:t>
                  </a:r>
                  <a:endPara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592" y="4077112"/>
                  <a:ext cx="7300408" cy="11685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79" b="-14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本框 7"/>
          <p:cNvSpPr txBox="1"/>
          <p:nvPr/>
        </p:nvSpPr>
        <p:spPr>
          <a:xfrm>
            <a:off x="2677287" y="2996414"/>
            <a:ext cx="18947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初等变换？ 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29003" y="2916065"/>
                <a:ext cx="6431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03" y="2916065"/>
                <a:ext cx="64312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55576" y="980728"/>
            <a:ext cx="7480227" cy="1944216"/>
            <a:chOff x="2936848" y="5097521"/>
            <a:chExt cx="5517119" cy="1198600"/>
          </a:xfrm>
        </p:grpSpPr>
        <p:sp>
          <p:nvSpPr>
            <p:cNvPr id="25" name="圆角矩形 24"/>
            <p:cNvSpPr/>
            <p:nvPr/>
          </p:nvSpPr>
          <p:spPr>
            <a:xfrm>
              <a:off x="2936848" y="5097521"/>
              <a:ext cx="5517119" cy="11986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83000"/>
                    <a:satMod val="100000"/>
                    <a:lumMod val="100000"/>
                  </a:schemeClr>
                </a:gs>
                <a:gs pos="100000">
                  <a:schemeClr val="accent1">
                    <a:tint val="61000"/>
                    <a:satMod val="150000"/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62169" y="5219768"/>
              <a:ext cx="4894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注意： 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三</a:t>
              </a:r>
              <a:r>
                <a:rPr lang="zh-CN" altLang="en-US" sz="2800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角阵的特征值即为其对角元！</a:t>
              </a:r>
              <a:endPara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051720" y="1871691"/>
            <a:ext cx="595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不能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将矩阵通过初等变换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化三角阵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求其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特征值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95689" y="3272595"/>
                <a:ext cx="229300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689" y="3272595"/>
                <a:ext cx="2293000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03648" y="3263475"/>
                <a:ext cx="201119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63475"/>
                <a:ext cx="2011192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931033" y="4571348"/>
                <a:ext cx="15940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33" y="4571348"/>
                <a:ext cx="15940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277598" y="4403353"/>
                <a:ext cx="287854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98" y="4403353"/>
                <a:ext cx="2878544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277598" y="5287856"/>
                <a:ext cx="405816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−6=0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98" y="5287856"/>
                <a:ext cx="4058162" cy="578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670871" y="6060281"/>
                <a:ext cx="27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=4,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71" y="6060281"/>
                <a:ext cx="271529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3368156" y="3350724"/>
            <a:ext cx="1193113" cy="380940"/>
            <a:chOff x="1802892" y="3761435"/>
            <a:chExt cx="2119047" cy="50049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892" y="3761435"/>
                  <a:ext cx="2119047" cy="4043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511890" y="3432893"/>
                <a:ext cx="2715295" cy="451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sup>
                      </m:sSubSup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𝟐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𝑩</m:t>
                          </m:r>
                        </m:sup>
                      </m:sSubSup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𝟐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90" y="3432893"/>
                <a:ext cx="2715295" cy="451214"/>
              </a:xfrm>
              <a:prstGeom prst="rect">
                <a:avLst/>
              </a:prstGeom>
              <a:blipFill rotWithShape="0"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06" y="3976014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8588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763688" y="1222714"/>
            <a:ext cx="6626527" cy="1299824"/>
            <a:chOff x="1670268" y="4077112"/>
            <a:chExt cx="7473732" cy="1299824"/>
          </a:xfrm>
        </p:grpSpPr>
        <p:sp>
          <p:nvSpPr>
            <p:cNvPr id="11" name="圆角矩形 10"/>
            <p:cNvSpPr/>
            <p:nvPr/>
          </p:nvSpPr>
          <p:spPr>
            <a:xfrm>
              <a:off x="1670268" y="4077112"/>
              <a:ext cx="7409191" cy="12998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843592" y="4077112"/>
                  <a:ext cx="7300408" cy="11685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30000"/>
                    </a:lnSpc>
                    <a:buClr>
                      <a:srgbClr val="0000FF"/>
                    </a:buClr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问题：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什么</m:t>
                      </m:r>
                    </m:oMath>
                  </a14:m>
                  <a:r>
                    <a: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样的变换可以使矩阵的特征值不改变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？</a:t>
                  </a:r>
                  <a:endPara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592" y="4077112"/>
                  <a:ext cx="7300408" cy="11685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79" b="-14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33923" y="4879316"/>
                <a:ext cx="25153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𝑃𝑞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𝑃𝑞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b="1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23" y="4879316"/>
                <a:ext cx="251530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677287" y="2996414"/>
            <a:ext cx="18947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初等变换？ 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29003" y="2916065"/>
                <a:ext cx="6431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03" y="2916065"/>
                <a:ext cx="64312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645984" y="4231658"/>
                <a:ext cx="3106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endParaRPr lang="en-US" altLang="zh-CN" sz="2800" b="1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84" y="4231658"/>
                <a:ext cx="3106941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863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707806" y="4231657"/>
                <a:ext cx="1688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则有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en-US" altLang="zh-CN" sz="2800" b="1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806" y="4231657"/>
                <a:ext cx="1688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691575" y="3660132"/>
                <a:ext cx="31308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en-US" altLang="zh-CN" sz="2800" b="1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75" y="3660132"/>
                <a:ext cx="313085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225587" y="4881602"/>
                <a:ext cx="22022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87" y="4881602"/>
                <a:ext cx="220227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3926600" y="5111026"/>
            <a:ext cx="1276360" cy="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852911" y="5205292"/>
                <a:ext cx="1492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左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11" y="5205292"/>
                <a:ext cx="1492332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816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721235" y="5877605"/>
                <a:ext cx="4020781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也是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𝑷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p>
                    </m:sSup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𝑨𝑷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b="1" dirty="0" smtClean="0">
                    <a:ea typeface="华文楷体" panose="02010600040101010101" pitchFamily="2" charset="-122"/>
                  </a:rPr>
                  <a:t>特征值</a:t>
                </a:r>
                <a:endParaRPr lang="en-US" altLang="zh-CN" sz="2800" b="1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235" y="5877605"/>
                <a:ext cx="4020781" cy="440633"/>
              </a:xfrm>
              <a:prstGeom prst="rect">
                <a:avLst/>
              </a:prstGeom>
              <a:blipFill rotWithShape="0">
                <a:blip r:embed="rId11"/>
                <a:stretch>
                  <a:fillRect t="-22222" r="-469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45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7" grpId="0"/>
      <p:bldP spid="28" grpId="0"/>
      <p:bldP spid="29" grpId="0"/>
      <p:bldP spid="1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770177" y="706536"/>
            <a:ext cx="7603717" cy="4954712"/>
            <a:chOff x="928662" y="1589343"/>
            <a:chExt cx="7286676" cy="2352686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21567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329377" y="1589343"/>
              <a:ext cx="1813332" cy="28180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90192" y="1238161"/>
                <a:ext cx="669766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阶方阵，若有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192" y="1238161"/>
                <a:ext cx="669766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547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70675" y="2039701"/>
                <a:ext cx="204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75" y="2039701"/>
                <a:ext cx="20453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520431" y="2542784"/>
                <a:ext cx="71837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431" y="2542784"/>
                <a:ext cx="7183703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69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1190191" y="4120394"/>
                <a:ext cx="71837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为正交阵，则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称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正交相似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→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191" y="4120394"/>
                <a:ext cx="7183703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442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1493399" y="3163406"/>
                <a:ext cx="7183703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进行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相似变换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r>
                  <a:rPr lang="en-US" altLang="zh-CN" sz="2800" b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称为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相似变换矩阵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399" y="3163406"/>
                <a:ext cx="7183703" cy="673005"/>
              </a:xfrm>
              <a:prstGeom prst="rect">
                <a:avLst/>
              </a:prstGeom>
              <a:blipFill rotWithShape="0">
                <a:blip r:embed="rId7"/>
                <a:stretch>
                  <a:fillRect l="-1783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1627365" y="4784329"/>
                <a:ext cx="718370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进行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正交相似变换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365" y="4784329"/>
                <a:ext cx="7183703" cy="738664"/>
              </a:xfrm>
              <a:prstGeom prst="rect">
                <a:avLst/>
              </a:prstGeom>
              <a:blipFill rotWithShape="0">
                <a:blip r:embed="rId8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238675" y="5854342"/>
            <a:ext cx="47815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相似变换是特殊的等价变换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27" y="564863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38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17" grpId="0"/>
      <p:bldP spid="28" grpId="0"/>
      <p:bldP spid="29" grpId="0"/>
      <p:bldP spid="3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311897" y="839879"/>
            <a:ext cx="8568059" cy="4756248"/>
            <a:chOff x="612549" y="1428736"/>
            <a:chExt cx="8210807" cy="3827398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6"/>
              <a:ext cx="8210807" cy="34708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相似性质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539552" y="1652537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与自身相似（自反性）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652537"/>
                <a:ext cx="6940682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557104" y="2235894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相似（对称性）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104" y="2235894"/>
                <a:ext cx="694068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5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537688" y="2848671"/>
                <a:ext cx="7981602" cy="738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相似（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传递性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688" y="2848671"/>
                <a:ext cx="7981602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527" r="-6031" b="-1405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17293" y="1866562"/>
                <a:ext cx="1144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93" y="1866562"/>
                <a:ext cx="11442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979" r="-851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69632" y="3587335"/>
                <a:ext cx="56758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32" y="3587335"/>
                <a:ext cx="56758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59" r="-10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734111" y="4286505"/>
                <a:ext cx="1593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11" y="4286505"/>
                <a:ext cx="159357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435" r="-305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419872" y="4286505"/>
                <a:ext cx="4554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𝐵𝑄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286505"/>
                <a:ext cx="45541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37" r="-1473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138246" y="4801009"/>
                <a:ext cx="2867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𝑃𝑄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46" y="4801009"/>
                <a:ext cx="286758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64" r="-297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3" grpId="0"/>
      <p:bldP spid="14" grpId="0" animBg="1"/>
      <p:bldP spid="2" grpId="0" build="p"/>
      <p:bldP spid="2" grpId="1" build="p"/>
      <p:bldP spid="20" grpId="0"/>
      <p:bldP spid="20" grpId="1"/>
      <p:bldP spid="21" grpId="0"/>
      <p:bldP spid="22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86713" y="1226919"/>
                <a:ext cx="772428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中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是否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713" y="1226919"/>
                <a:ext cx="7724281" cy="492443"/>
              </a:xfrm>
              <a:prstGeom prst="rect">
                <a:avLst/>
              </a:prstGeom>
              <a:blipFill>
                <a:blip r:embed="rId3"/>
                <a:stretch>
                  <a:fillRect l="-1420" t="-9877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59632" y="2055768"/>
                <a:ext cx="147989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055768"/>
                <a:ext cx="14798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95113" y="3228765"/>
                <a:ext cx="530747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相似，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6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相似变换矩阵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13" y="3228765"/>
                <a:ext cx="5307479" cy="492443"/>
              </a:xfrm>
              <a:prstGeom prst="rect">
                <a:avLst/>
              </a:prstGeom>
              <a:blipFill>
                <a:blip r:embed="rId5"/>
                <a:stretch>
                  <a:fillRect t="-11250" r="-1034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31771" y="2547684"/>
                <a:ext cx="295229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𝐵𝐴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71" y="2547684"/>
                <a:ext cx="295229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2920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思考题 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7-2:3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182660" y="2571471"/>
                <a:ext cx="19766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60" y="2571471"/>
                <a:ext cx="197663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259632" y="4303308"/>
                <a:ext cx="148790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3308"/>
                <a:ext cx="148790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095113" y="5476305"/>
                <a:ext cx="530747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相似，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6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相似变换矩阵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13" y="5476305"/>
                <a:ext cx="5307479" cy="492443"/>
              </a:xfrm>
              <a:prstGeom prst="rect">
                <a:avLst/>
              </a:prstGeom>
              <a:blipFill>
                <a:blip r:embed="rId9"/>
                <a:stretch>
                  <a:fillRect t="-9877" r="-1264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931771" y="4795224"/>
                <a:ext cx="295229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71" y="4795224"/>
                <a:ext cx="295229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182660" y="4819011"/>
                <a:ext cx="199118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60" y="4819011"/>
                <a:ext cx="199118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6" grpId="0"/>
      <p:bldP spid="25" grpId="0"/>
      <p:bldP spid="23" grpId="0"/>
      <p:bldP spid="24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特征值，证明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6164" r="-650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7-1:8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192465" y="2416372"/>
                <a:ext cx="25063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65" y="2416372"/>
                <a:ext cx="250632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71600" y="3741534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1)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41534"/>
                <a:ext cx="2566793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276" t="-13580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051720" y="4417872"/>
                <a:ext cx="58625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417872"/>
                <a:ext cx="5862502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250" r="-832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192465" y="3123516"/>
                <a:ext cx="30667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65" y="3123516"/>
                <a:ext cx="306673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001662" y="5255174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2)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62" y="5255174"/>
                <a:ext cx="2566793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276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68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9" grpId="0"/>
      <p:bldP spid="32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323528" y="688976"/>
            <a:ext cx="8568059" cy="4756248"/>
            <a:chOff x="612549" y="1428736"/>
            <a:chExt cx="8210807" cy="3827398"/>
          </a:xfrm>
        </p:grpSpPr>
        <p:sp>
          <p:nvSpPr>
            <p:cNvPr id="9" name="圆角矩形 8"/>
            <p:cNvSpPr/>
            <p:nvPr/>
          </p:nvSpPr>
          <p:spPr>
            <a:xfrm>
              <a:off x="612549" y="1785276"/>
              <a:ext cx="8210807" cy="347085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相似性质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539552" y="1652537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与自身相似（自反性）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652537"/>
                <a:ext cx="6940682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557104" y="2235894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相似（对称性）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104" y="2235894"/>
                <a:ext cx="694068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5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537688" y="2848671"/>
                <a:ext cx="7981602" cy="738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C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相似（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传递性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688" y="2848671"/>
                <a:ext cx="7981602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527" r="-6031" b="-1405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557104" y="3431386"/>
                <a:ext cx="7615296" cy="75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相似（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为正整数）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104" y="3431386"/>
                <a:ext cx="7615296" cy="750205"/>
              </a:xfrm>
              <a:prstGeom prst="rect">
                <a:avLst/>
              </a:prstGeom>
              <a:blipFill rotWithShape="0">
                <a:blip r:embed="rId5"/>
                <a:stretch>
                  <a:fillRect l="-1600"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547984" y="4047050"/>
                <a:ext cx="7971306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984" y="4047050"/>
                <a:ext cx="7971306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331640" y="4630958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特征多项式、特征值、行列式、  迹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都相同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4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599252" y="753049"/>
                <a:ext cx="7615296" cy="750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相似（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为正整数）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252" y="753049"/>
                <a:ext cx="7615296" cy="750205"/>
              </a:xfrm>
              <a:prstGeom prst="rect">
                <a:avLst/>
              </a:prstGeom>
              <a:blipFill rotWithShape="0">
                <a:blip r:embed="rId2"/>
                <a:stretch>
                  <a:fillRect l="-1600"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03648" y="1700808"/>
                <a:ext cx="2045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700808"/>
                <a:ext cx="204530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03648" y="2492896"/>
                <a:ext cx="5596147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(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</m:oMath>
                </a14:m>
                <a:r>
                  <a:rPr lang="en-US" altLang="zh-CN" sz="2800" dirty="0" smtClean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⋯(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492896"/>
                <a:ext cx="5596147" cy="530915"/>
              </a:xfrm>
              <a:prstGeom prst="rect">
                <a:avLst/>
              </a:prstGeom>
              <a:blipFill rotWithShape="0">
                <a:blip r:embed="rId4"/>
                <a:stretch>
                  <a:fillRect t="-11494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 rot="16200000" flipH="1" flipV="1">
            <a:off x="4497108" y="1020778"/>
            <a:ext cx="395824" cy="42184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95936" y="3379365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共计</a:t>
            </a:r>
            <a:r>
              <a:rPr lang="en-US" altLang="zh-CN" sz="2800" i="1" dirty="0">
                <a:latin typeface="Cambria" panose="020405030504060302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03648" y="3814744"/>
                <a:ext cx="68072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)⋯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814744"/>
                <a:ext cx="680724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号 15"/>
          <p:cNvSpPr/>
          <p:nvPr/>
        </p:nvSpPr>
        <p:spPr>
          <a:xfrm rot="16200000" flipH="1" flipV="1">
            <a:off x="5115164" y="2386377"/>
            <a:ext cx="395824" cy="42184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13992" y="4744964"/>
                <a:ext cx="3025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共计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92" y="4744964"/>
                <a:ext cx="302557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234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79712" y="5187491"/>
                <a:ext cx="187807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187491"/>
                <a:ext cx="1878078" cy="5309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0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8" grpId="0"/>
      <p:bldP spid="3" grpId="0" animBg="1"/>
      <p:bldP spid="5" grpId="0"/>
      <p:bldP spid="14" grpId="0"/>
      <p:bldP spid="16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1002434" y="3798617"/>
                <a:ext cx="1989072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2434" y="3798617"/>
                <a:ext cx="198907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0"/>
              <p:cNvSpPr txBox="1">
                <a:spLocks noChangeArrowheads="1"/>
              </p:cNvSpPr>
              <p:nvPr/>
            </p:nvSpPr>
            <p:spPr bwMode="auto">
              <a:xfrm>
                <a:off x="2411760" y="3798617"/>
                <a:ext cx="6610558" cy="562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m:oMathPara>
                </a14:m>
                <a:endParaRPr lang="zh-CN" altLang="en-US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3798617"/>
                <a:ext cx="6610558" cy="562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556796" y="1689322"/>
                <a:ext cx="244827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6796" y="1689322"/>
                <a:ext cx="2448272" cy="738664"/>
              </a:xfrm>
              <a:prstGeom prst="rect">
                <a:avLst/>
              </a:prstGeom>
              <a:blipFill rotWithShape="0">
                <a:blip r:embed="rId4"/>
                <a:stretch>
                  <a:fillRect r="-298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237515" y="2622262"/>
                <a:ext cx="7092280" cy="76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𝒏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515" y="2622262"/>
                <a:ext cx="7092280" cy="7630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268764" y="4794988"/>
                <a:ext cx="7577020" cy="781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𝒏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1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764" y="4794988"/>
                <a:ext cx="7577020" cy="7817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3068965" y="3845519"/>
            <a:ext cx="1080120" cy="526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66170" y="3834219"/>
            <a:ext cx="1080120" cy="526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551005" y="3847470"/>
            <a:ext cx="1080120" cy="526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359278" y="4922553"/>
            <a:ext cx="573782" cy="526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790796" y="4930450"/>
            <a:ext cx="573782" cy="526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669364" y="4936756"/>
            <a:ext cx="573782" cy="526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1148069" y="4297289"/>
                <a:ext cx="2063970" cy="564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𝒇</m:t>
                      </m:r>
                      <m:r>
                        <a:rPr lang="en-US" altLang="zh-CN" sz="20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0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  <m:r>
                        <a:rPr lang="en-US" altLang="zh-CN" sz="20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33CC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8069" y="4297289"/>
                <a:ext cx="2063970" cy="5645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504645" y="3385291"/>
            <a:ext cx="6293904" cy="1040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290774" y="3756128"/>
            <a:ext cx="1166889" cy="630553"/>
          </a:xfrm>
          <a:prstGeom prst="round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33CC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49084" y="3275955"/>
            <a:ext cx="1622603" cy="1616399"/>
            <a:chOff x="3995936" y="2639369"/>
            <a:chExt cx="1622603" cy="1616399"/>
          </a:xfrm>
        </p:grpSpPr>
        <p:sp>
          <p:nvSpPr>
            <p:cNvPr id="4" name="上下箭头 3"/>
            <p:cNvSpPr/>
            <p:nvPr/>
          </p:nvSpPr>
          <p:spPr>
            <a:xfrm>
              <a:off x="3995936" y="2639369"/>
              <a:ext cx="720080" cy="1616399"/>
            </a:xfrm>
            <a:prstGeom prst="upDown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4716016" y="2751027"/>
              <a:ext cx="902523" cy="6730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相似</a:t>
              </a:r>
              <a:endParaRPr lang="en-US" altLang="zh-CN" sz="2800" b="1" i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0"/>
              <p:cNvSpPr txBox="1">
                <a:spLocks noChangeArrowheads="1"/>
              </p:cNvSpPr>
              <p:nvPr/>
            </p:nvSpPr>
            <p:spPr bwMode="auto">
              <a:xfrm>
                <a:off x="3808257" y="1669151"/>
                <a:ext cx="3024336" cy="73866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endParaRPr lang="zh-CN" altLang="en-US" sz="2800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8257" y="1669151"/>
                <a:ext cx="3024336" cy="738664"/>
              </a:xfrm>
              <a:prstGeom prst="rect">
                <a:avLst/>
              </a:prstGeom>
              <a:blipFill rotWithShape="0">
                <a:blip r:embed="rId8"/>
                <a:stretch>
                  <a:fillRect b="-1405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1386459" y="1109073"/>
            <a:ext cx="2448272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重要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结论：</a:t>
            </a:r>
            <a:endParaRPr lang="en-US" altLang="zh-CN" sz="2800" b="1" dirty="0" smtClean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6719258" y="1227914"/>
                <a:ext cx="2448272" cy="1200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∃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𝑷</m:t>
                      </m:r>
                      <m:r>
                        <a:rPr lang="zh-CN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zh-CN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zh-CN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𝑷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</m:oMath>
                  </m:oMathPara>
                </a14:m>
                <a:endParaRPr lang="en-US" altLang="zh-CN" sz="2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9258" y="1227914"/>
                <a:ext cx="2448272" cy="12000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6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16" grpId="0"/>
      <p:bldP spid="22" grpId="0"/>
      <p:bldP spid="15" grpId="0"/>
      <p:bldP spid="13" grpId="0" animBg="1"/>
      <p:bldP spid="17" grpId="0" animBg="1"/>
      <p:bldP spid="18" grpId="0" animBg="1"/>
      <p:bldP spid="23" grpId="0" animBg="1"/>
      <p:bldP spid="27" grpId="0" animBg="1"/>
      <p:bldP spid="28" grpId="0" animBg="1"/>
      <p:bldP spid="29" grpId="0"/>
      <p:bldP spid="2" grpId="0" animBg="1"/>
      <p:bldP spid="30" grpId="0" animBg="1"/>
      <p:bldP spid="31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421247" y="617538"/>
                <a:ext cx="7971306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  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247" y="617538"/>
                <a:ext cx="7971306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259632" y="1196752"/>
            <a:ext cx="7971306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特征多项式、特征值、行列式、  迹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都相同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8128" y="2030529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只需证明特征多项式相同即可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1720" y="2780928"/>
                <a:ext cx="4203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|=|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780928"/>
                <a:ext cx="42038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76021" y="3459319"/>
                <a:ext cx="35866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=|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21" y="3459319"/>
                <a:ext cx="35866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76021" y="4137710"/>
                <a:ext cx="30812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=|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21" y="4137710"/>
                <a:ext cx="308122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476021" y="4816101"/>
                <a:ext cx="32375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21" y="4816101"/>
                <a:ext cx="323755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76021" y="5494492"/>
                <a:ext cx="2338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=|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21" y="5494492"/>
                <a:ext cx="23386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954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86167" y="1898314"/>
                <a:ext cx="2025298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67" y="1898314"/>
                <a:ext cx="2025298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885360" y="1887849"/>
                <a:ext cx="2270878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与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60" y="1887849"/>
                <a:ext cx="2270878" cy="859210"/>
              </a:xfrm>
              <a:prstGeom prst="rect">
                <a:avLst/>
              </a:prstGeom>
              <a:blipFill rotWithShape="0">
                <a:blip r:embed="rId4"/>
                <a:stretch>
                  <a:fillRect r="-4558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95397" y="4758406"/>
                <a:ext cx="1831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97" y="4758406"/>
                <a:ext cx="183127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700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095397" y="3886198"/>
                <a:ext cx="24766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假设存在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97" y="3886198"/>
                <a:ext cx="24766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816870" y="4802432"/>
                <a:ext cx="22181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70" y="4802432"/>
                <a:ext cx="221810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885360" y="2993404"/>
                <a:ext cx="45725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有相同的特征值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二重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60" y="2993404"/>
                <a:ext cx="4572598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095397" y="5517232"/>
                <a:ext cx="300313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矛盾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97" y="5517232"/>
                <a:ext cx="3003130" cy="859210"/>
              </a:xfrm>
              <a:prstGeom prst="rect">
                <a:avLst/>
              </a:prstGeom>
              <a:blipFill rotWithShape="0">
                <a:blip r:embed="rId9"/>
                <a:stretch>
                  <a:fillRect l="-4268" r="-3049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748280" y="762599"/>
            <a:ext cx="6380273" cy="890494"/>
            <a:chOff x="1748280" y="762599"/>
            <a:chExt cx="6380273" cy="890494"/>
          </a:xfrm>
        </p:grpSpPr>
        <p:sp>
          <p:nvSpPr>
            <p:cNvPr id="20" name="矩形 19"/>
            <p:cNvSpPr/>
            <p:nvPr/>
          </p:nvSpPr>
          <p:spPr>
            <a:xfrm>
              <a:off x="1748280" y="966792"/>
              <a:ext cx="63802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rPr>
                <a:t>注意：</a:t>
              </a:r>
              <a:r>
                <a:rPr lang="zh-CN" altLang="en-US" sz="2800" dirty="0" smtClean="0">
                  <a:ea typeface="华文楷体" panose="02010600040101010101" pitchFamily="2" charset="-122"/>
                </a:rPr>
                <a:t>特征值相同的两个矩阵未必相似</a:t>
              </a:r>
              <a:endParaRPr lang="zh-CN" altLang="en-US" sz="2800" dirty="0">
                <a:ea typeface="华文楷体" panose="0201060004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748280" y="762599"/>
              <a:ext cx="6280104" cy="89049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4" y="54553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071564" y="4793453"/>
            <a:ext cx="460379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652120" y="4793453"/>
            <a:ext cx="460379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8" grpId="0"/>
      <p:bldP spid="42" grpId="0"/>
      <p:bldP spid="43" grpId="0"/>
      <p:bldP spid="36" grpId="0"/>
      <p:bldP spid="37" grpId="0"/>
      <p:bldP spid="2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1" y="1556792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相似于矩阵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diag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(−1,2,1)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1" y="1556792"/>
                <a:ext cx="805033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1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55576" y="3095602"/>
                <a:ext cx="52429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相似于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diag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−1,2,1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95602"/>
                <a:ext cx="5242915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860275" y="2206668"/>
            <a:ext cx="8050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解： 由性质</a:t>
            </a:r>
            <a:r>
              <a:rPr lang="en-US" altLang="zh-CN" sz="2800" dirty="0" smtClean="0">
                <a:ea typeface="华文楷体" panose="02010600040101010101" pitchFamily="2" charset="-122"/>
              </a:rPr>
              <a:t>(4),(5)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11760" y="4106608"/>
                <a:ext cx="462152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1,4,1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106608"/>
                <a:ext cx="4621522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06973" y="4908351"/>
                <a:ext cx="2649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2,5,2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73" y="4908351"/>
                <a:ext cx="264995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30132" y="5590287"/>
                <a:ext cx="29446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×5×2=20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32" y="5590287"/>
                <a:ext cx="294465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702358" y="3095602"/>
                <a:ext cx="3075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(1,4,1)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58" y="3095602"/>
                <a:ext cx="307596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27784" y="6165304"/>
                <a:ext cx="5628749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𝑓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)|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6165304"/>
                <a:ext cx="562874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6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9" grpId="0"/>
      <p:bldP spid="8" grpId="0"/>
      <p:bldP spid="14" grpId="0"/>
      <p:bldP spid="15" grpId="0"/>
      <p:bldP spid="16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3343" y="1643966"/>
                <a:ext cx="84302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相似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，证明：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43" y="1643966"/>
                <a:ext cx="843026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46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08101" y="413546"/>
            <a:ext cx="2663721" cy="1077308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提高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题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7-2 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63688" y="3204492"/>
                <a:ext cx="22964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04492"/>
                <a:ext cx="229648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9443" y="2528715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证明： 设有可逆阵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使得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3" y="2528715"/>
                <a:ext cx="805033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59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97635" y="4063566"/>
                <a:ext cx="2757678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35" y="4063566"/>
                <a:ext cx="275767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69743" y="4834666"/>
                <a:ext cx="3675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43" y="4834666"/>
                <a:ext cx="367523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286250" y="5375967"/>
                <a:ext cx="24020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相似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5375967"/>
                <a:ext cx="2402003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060177" y="3180064"/>
                <a:ext cx="37661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两边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同时取逆阵，可得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177" y="3180064"/>
                <a:ext cx="3766186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941" r="-226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79655" y="4813623"/>
                <a:ext cx="2817196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655" y="4813623"/>
                <a:ext cx="281719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60539" y="4063566"/>
                <a:ext cx="37661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两边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同时乘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可得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39" y="4063566"/>
                <a:ext cx="3766186" cy="523220"/>
              </a:xfrm>
              <a:prstGeom prst="rect">
                <a:avLst/>
              </a:prstGeom>
              <a:blipFill rotWithShape="0">
                <a:blip r:embed="rId1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09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9" grpId="0"/>
      <p:bldP spid="8" grpId="0" animBg="1"/>
      <p:bldP spid="14" grpId="0"/>
      <p:bldP spid="15" grpId="0"/>
      <p:bldP spid="16" grpId="0"/>
      <p:bldP spid="17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403648" y="1052736"/>
                <a:ext cx="244827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:endParaRPr lang="en-US" altLang="zh-CN" sz="28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1052736"/>
                <a:ext cx="2448272" cy="738664"/>
              </a:xfrm>
              <a:prstGeom prst="rect">
                <a:avLst/>
              </a:prstGeom>
              <a:blipFill rotWithShape="0">
                <a:blip r:embed="rId3"/>
                <a:stretch>
                  <a:fillRect r="-298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084367" y="1985676"/>
                <a:ext cx="7092280" cy="76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𝒏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367" y="1985676"/>
                <a:ext cx="7092280" cy="7630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115616" y="4158402"/>
                <a:ext cx="7577020" cy="781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𝒏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1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4158402"/>
                <a:ext cx="7577020" cy="7817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745918" y="3159537"/>
                <a:ext cx="8316416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</m:oMath>
                  </m:oMathPara>
                </a14:m>
                <a:endParaRPr lang="zh-CN" altLang="en-US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918" y="3159537"/>
                <a:ext cx="8316416" cy="5760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995936" y="2639369"/>
            <a:ext cx="1622603" cy="1616399"/>
            <a:chOff x="3995936" y="2639369"/>
            <a:chExt cx="1622603" cy="1616399"/>
          </a:xfrm>
        </p:grpSpPr>
        <p:sp>
          <p:nvSpPr>
            <p:cNvPr id="4" name="上下箭头 3"/>
            <p:cNvSpPr/>
            <p:nvPr/>
          </p:nvSpPr>
          <p:spPr>
            <a:xfrm>
              <a:off x="3995936" y="2639369"/>
              <a:ext cx="720080" cy="1616399"/>
            </a:xfrm>
            <a:prstGeom prst="upDown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4716016" y="2751027"/>
              <a:ext cx="902523" cy="673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相似</a:t>
              </a:r>
              <a:endParaRPr lang="en-US" altLang="zh-CN" sz="2800" b="1" i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2338964" y="5445224"/>
                <a:ext cx="4320480" cy="73866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r>
                        <a:rPr lang="en-US" altLang="zh-CN" sz="2800" b="1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𝐙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整数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)⋃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{−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𝟏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8964" y="5445224"/>
                <a:ext cx="4320480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标注 13"/>
              <p:cNvSpPr/>
              <p:nvPr/>
            </p:nvSpPr>
            <p:spPr>
              <a:xfrm>
                <a:off x="6704177" y="5445224"/>
                <a:ext cx="1378114" cy="531971"/>
              </a:xfrm>
              <a:prstGeom prst="wedgeRoundRectCallout">
                <a:avLst>
                  <a:gd name="adj1" fmla="val -76015"/>
                  <a:gd name="adj2" fmla="val 10779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可逆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圆角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77" y="5445224"/>
                <a:ext cx="1378114" cy="531971"/>
              </a:xfrm>
              <a:prstGeom prst="wedgeRoundRectCallout">
                <a:avLst>
                  <a:gd name="adj1" fmla="val -76015"/>
                  <a:gd name="adj2" fmla="val 10779"/>
                  <a:gd name="adj3" fmla="val 16667"/>
                </a:avLst>
              </a:prstGeom>
              <a:blipFill rotWithShape="0">
                <a:blip r:embed="rId8"/>
                <a:stretch>
                  <a:fillRect t="-1099" b="-153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02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59632" y="1469503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特征值完全相同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69503"/>
                <a:ext cx="805033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43808" y="3121687"/>
                <a:ext cx="2232248" cy="1266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𝒊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121687"/>
                <a:ext cx="2232248" cy="1266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81664" y="2572705"/>
                <a:ext cx="46957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特征值完全相同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4" y="2572705"/>
                <a:ext cx="469574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80573" y="2548197"/>
                <a:ext cx="3075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573" y="2548197"/>
                <a:ext cx="307596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757661" y="4653136"/>
                <a:ext cx="6270723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完全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相同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𝑓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)|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661" y="4653136"/>
                <a:ext cx="627072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42891" y="768590"/>
            <a:ext cx="135284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</a:pPr>
            <a:r>
              <a:rPr lang="zh-CN" alt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下箭头 1">
            <a:hlinkClick r:id="rId9" action="ppaction://hlinksldjump"/>
          </p:cNvPr>
          <p:cNvSpPr/>
          <p:nvPr/>
        </p:nvSpPr>
        <p:spPr>
          <a:xfrm>
            <a:off x="3059832" y="2017231"/>
            <a:ext cx="504056" cy="63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9" grpId="0"/>
      <p:bldP spid="16" grpId="0"/>
      <p:bldP spid="17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965501" y="5147396"/>
                <a:ext cx="2304256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501" y="5147396"/>
                <a:ext cx="230425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42891" y="768590"/>
            <a:ext cx="135284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</a:pPr>
            <a:r>
              <a:rPr lang="zh-CN" alt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下箭头 1">
            <a:hlinkClick r:id="rId4" action="ppaction://hlinksldjump"/>
          </p:cNvPr>
          <p:cNvSpPr/>
          <p:nvPr/>
        </p:nvSpPr>
        <p:spPr>
          <a:xfrm>
            <a:off x="3782194" y="2370887"/>
            <a:ext cx="504056" cy="63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195737" y="3284236"/>
                <a:ext cx="394853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完全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相同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7" y="3284236"/>
                <a:ext cx="394853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059338" y="1549540"/>
                <a:ext cx="2116582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38" y="1549540"/>
                <a:ext cx="211658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>
            <a:hlinkClick r:id="rId4" action="ppaction://hlinksldjump"/>
          </p:cNvPr>
          <p:cNvSpPr/>
          <p:nvPr/>
        </p:nvSpPr>
        <p:spPr>
          <a:xfrm>
            <a:off x="3782194" y="4234047"/>
            <a:ext cx="504056" cy="63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6" y="4002193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4" grpId="0" animBg="1"/>
      <p:bldP spid="1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特征值，证明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6164" r="-650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7" y="2416372"/>
                <a:ext cx="322973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7-1:8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381137" y="2416371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1)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37" y="2416371"/>
                <a:ext cx="2566793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4276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913947" y="3501008"/>
                <a:ext cx="25667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ea typeface="华文楷体" panose="02010600040101010101" pitchFamily="2" charset="-122"/>
                  </a:rPr>
                  <a:t>Case 2)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7" y="3501008"/>
                <a:ext cx="2566793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276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64023" y="4328955"/>
                <a:ext cx="3229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23" y="4328955"/>
                <a:ext cx="322973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975440" y="4328955"/>
                <a:ext cx="35146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0=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𝐴𝐵𝑝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40" y="4328955"/>
                <a:ext cx="351468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406252" y="4328955"/>
                <a:ext cx="14459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252" y="4328955"/>
                <a:ext cx="144597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54430" y="4883725"/>
                <a:ext cx="610436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不可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逆）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0" y="4883725"/>
                <a:ext cx="6104363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48823" y="5483736"/>
                <a:ext cx="299800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𝐵𝐴</m:t>
                          </m:r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3" y="5483736"/>
                <a:ext cx="299800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692399" y="5483736"/>
                <a:ext cx="362131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有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为特征值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99" y="5483736"/>
                <a:ext cx="3621312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605126" y="2891203"/>
                <a:ext cx="268560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26" y="2891203"/>
                <a:ext cx="2685607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8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18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1" y="1556792"/>
                <a:ext cx="80503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为三阶方阵，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−3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秩都小于三，求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,|2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1" y="1556792"/>
                <a:ext cx="805033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14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49" y="116632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41253" y="2845551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ea typeface="华文楷体" panose="02010600040101010101" pitchFamily="2" charset="-122"/>
                  </a:rPr>
                  <a:t>解：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3" y="2845551"/>
                <a:ext cx="805033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1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74366" y="5013176"/>
                <a:ext cx="3451458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的特征值为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6" y="5013176"/>
                <a:ext cx="3451458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97735" y="3549745"/>
                <a:ext cx="4206313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5" y="3549745"/>
                <a:ext cx="4206313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47526" y="3623322"/>
                <a:ext cx="3478371" cy="913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6" y="3623322"/>
                <a:ext cx="3478371" cy="913327"/>
              </a:xfrm>
              <a:prstGeom prst="rect">
                <a:avLst/>
              </a:prstGeom>
              <a:blipFill rotWithShape="0">
                <a:blip r:embed="rId8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03578" y="5018195"/>
                <a:ext cx="176426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78" y="5018195"/>
                <a:ext cx="1764266" cy="8989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679406" y="5020393"/>
                <a:ext cx="1303177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06" y="5020393"/>
                <a:ext cx="1303177" cy="9017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23928" y="5943835"/>
                <a:ext cx="1757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都是单值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943835"/>
                <a:ext cx="175721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47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5796137" y="3549745"/>
            <a:ext cx="360040" cy="10604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8" grpId="0"/>
      <p:bldP spid="14" grpId="0"/>
      <p:bldP spid="15" grpId="0"/>
      <p:bldP spid="16" grpId="0"/>
      <p:bldP spid="17" grpId="0"/>
      <p:bldP spid="2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1" y="1556792"/>
                <a:ext cx="80503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为三阶方阵，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−3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秩都小于三，求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,|2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1" y="1556792"/>
                <a:ext cx="805033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14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41253" y="2845551"/>
                <a:ext cx="8050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ea typeface="华文楷体" panose="02010600040101010101" pitchFamily="2" charset="-122"/>
                  </a:rPr>
                  <a:t>解：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3" y="2845551"/>
                <a:ext cx="805033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1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57007" y="3304703"/>
                <a:ext cx="535313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的特征值为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单值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07" y="3304703"/>
                <a:ext cx="5353132" cy="9017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707904" y="5877272"/>
                <a:ext cx="39336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877272"/>
                <a:ext cx="3933641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r="-201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8599" y="4850823"/>
                <a:ext cx="5659370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599" y="4850823"/>
                <a:ext cx="5659370" cy="10604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9552" y="4240786"/>
                <a:ext cx="6037615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diag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完全相同，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因此有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40786"/>
                <a:ext cx="6037615" cy="645048"/>
              </a:xfrm>
              <a:prstGeom prst="rect">
                <a:avLst/>
              </a:prstGeom>
              <a:blipFill rotWithShape="0">
                <a:blip r:embed="rId10"/>
                <a:stretch>
                  <a:fillRect r="-606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1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870997" y="1916832"/>
            <a:ext cx="4349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a typeface="华文楷体" panose="02010600040101010101" pitchFamily="2" charset="-122"/>
              </a:rPr>
              <a:t>解：</a:t>
            </a:r>
            <a:r>
              <a:rPr lang="zh-CN" altLang="en-US" sz="2800" dirty="0" smtClean="0">
                <a:ea typeface="华文楷体" panose="02010600040101010101" pitchFamily="2" charset="-122"/>
              </a:rPr>
              <a:t>类似可得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29413" y="2501082"/>
                <a:ext cx="5754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的特征值为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,−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3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单值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413" y="2501082"/>
                <a:ext cx="575497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767195" y="4752373"/>
                <a:ext cx="32374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4,0,5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5" y="4752373"/>
                <a:ext cx="323742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929291" y="3789040"/>
                <a:ext cx="5537349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91" y="3789040"/>
                <a:ext cx="5537349" cy="578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54259" y="3106811"/>
                <a:ext cx="6106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diag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,−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2,3</m:t>
                        </m:r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值完全相同，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因此有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9" y="3106811"/>
                <a:ext cx="610686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9" t="-9333" r="-49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23728" y="5521626"/>
                <a:ext cx="6368217" cy="114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521626"/>
                <a:ext cx="6368217" cy="11446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30" grpId="0"/>
      <p:bldP spid="35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87824" y="2708920"/>
            <a:ext cx="352839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相似对角化</a:t>
            </a:r>
          </a:p>
        </p:txBody>
      </p:sp>
    </p:spTree>
    <p:extLst>
      <p:ext uri="{BB962C8B-B14F-4D97-AF65-F5344CB8AC3E}">
        <p14:creationId xmlns:p14="http://schemas.microsoft.com/office/powerpoint/2010/main" val="15872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67479" y="3149545"/>
            <a:ext cx="5878841" cy="689918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363040" y="839153"/>
            <a:ext cx="8244373" cy="1858654"/>
            <a:chOff x="928662" y="1589241"/>
            <a:chExt cx="7286676" cy="1630628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7"/>
              <a:ext cx="7286676" cy="143459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968046" y="1367170"/>
                <a:ext cx="792739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</m:oMath>
                </a14:m>
                <a:r>
                  <a:rPr lang="zh-CN" altLang="en-US" sz="2800" dirty="0" smtClean="0">
                    <a:solidFill>
                      <a:srgbClr val="FF33CC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对角阵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相似，称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相似对角化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046" y="1367170"/>
                <a:ext cx="7927398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61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68044" y="1981931"/>
            <a:ext cx="65304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相似的对角阵，称为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相似标准形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694528" y="3100799"/>
            <a:ext cx="53425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相似标准形的对角元为其特征值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8" y="270916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08586" y="4058536"/>
                <a:ext cx="4182620" cy="1147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     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86" y="4058536"/>
                <a:ext cx="4182620" cy="1147750"/>
              </a:xfrm>
              <a:prstGeom prst="rect">
                <a:avLst/>
              </a:prstGeom>
              <a:blipFill rotWithShape="0">
                <a:blip r:embed="rId5"/>
                <a:stretch>
                  <a:fillRect r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435801" y="4705971"/>
                <a:ext cx="241470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−1(</m:t>
                      </m:r>
                      <m:r>
                        <a:rPr lang="zh-CN" altLang="en-US" sz="2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801" y="4705971"/>
                <a:ext cx="241470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436096" y="4206948"/>
                <a:ext cx="28953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5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单</m:t>
                          </m:r>
                          <m:r>
                            <a:rPr lang="zh-CN" altLang="en-US" sz="2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特征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值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06948"/>
                <a:ext cx="289534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82352" y="5499972"/>
                <a:ext cx="4834850" cy="1158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</a:t>
                </a: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一个相似标准形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52" y="5499972"/>
                <a:ext cx="4834850" cy="1158522"/>
              </a:xfrm>
              <a:prstGeom prst="rect">
                <a:avLst/>
              </a:prstGeom>
              <a:blipFill rotWithShape="0">
                <a:blip r:embed="rId8"/>
                <a:stretch>
                  <a:fillRect r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3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401" grpId="0"/>
      <p:bldP spid="12" grpId="0"/>
      <p:bldP spid="16" grpId="0"/>
      <p:bldP spid="5" grpId="0"/>
      <p:bldP spid="27" grpId="0"/>
      <p:bldP spid="28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63688" y="1957075"/>
            <a:ext cx="3464561" cy="689918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187624" y="847090"/>
            <a:ext cx="65304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相似的对角阵，称为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相似标准形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900779" y="1887312"/>
            <a:ext cx="5342513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相似标准形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不唯一</a:t>
            </a:r>
          </a:p>
        </p:txBody>
      </p:sp>
      <p:pic>
        <p:nvPicPr>
          <p:cNvPr id="2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9" y="149567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259632" y="2997297"/>
            <a:ext cx="7004128" cy="2405659"/>
            <a:chOff x="1259632" y="2997297"/>
            <a:chExt cx="7004128" cy="2405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259632" y="2997297"/>
                  <a:ext cx="4182620" cy="1147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60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</m:t>
                      </m:r>
                    </m:oMath>
                  </a14:m>
                  <a:r>
                    <a:rPr lang="zh-CN" altLang="en-US" sz="26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特征值</a:t>
                  </a:r>
                  <a:r>
                    <a:rPr lang="zh-CN" altLang="en-US" sz="26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为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2997297"/>
                  <a:ext cx="4182620" cy="11477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6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5368121" y="3552499"/>
                  <a:ext cx="241470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−1(</m:t>
                        </m:r>
                        <m:r>
                          <a:rPr lang="zh-CN" alt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二重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600" i="1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121" y="3552499"/>
                  <a:ext cx="2414700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368416" y="3053476"/>
                  <a:ext cx="2895344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5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单</m:t>
                            </m:r>
                            <m:r>
                              <a:rPr lang="zh-CN" altLang="en-US" sz="26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特征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值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</m:oMath>
                    </m:oMathPara>
                  </a14:m>
                  <a:endParaRPr lang="zh-CN" altLang="en-US" sz="2600" i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416" y="3053476"/>
                  <a:ext cx="2895344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05107" y="4244434"/>
                  <a:ext cx="4834850" cy="1158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26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是</a:t>
                  </a:r>
                  <a:r>
                    <a:rPr lang="zh-CN" altLang="en-US" sz="26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一个相似标准形</a:t>
                  </a: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107" y="4244434"/>
                  <a:ext cx="4834850" cy="11585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29189" y="5553197"/>
                <a:ext cx="7516545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60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也都是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的相似</a:t>
                </a:r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标准形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89" y="5553197"/>
                <a:ext cx="7516545" cy="1150380"/>
              </a:xfrm>
              <a:prstGeom prst="rect">
                <a:avLst/>
              </a:prstGeom>
              <a:blipFill rotWithShape="0">
                <a:blip r:embed="rId8"/>
                <a:stretch>
                  <a:fillRect r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2734" y="2860932"/>
                <a:ext cx="414581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标准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形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定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34" y="2860932"/>
                <a:ext cx="4145815" cy="859210"/>
              </a:xfrm>
              <a:prstGeom prst="rect">
                <a:avLst/>
              </a:prstGeom>
              <a:blipFill rotWithShape="0">
                <a:blip r:embed="rId3"/>
                <a:stretch>
                  <a:fillRect l="-2941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44046" y="1988840"/>
                <a:ext cx="3348096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46" y="1988840"/>
                <a:ext cx="3348096" cy="859210"/>
              </a:xfrm>
              <a:prstGeom prst="rect">
                <a:avLst/>
              </a:prstGeom>
              <a:blipFill rotWithShape="0">
                <a:blip r:embed="rId4"/>
                <a:stretch>
                  <a:fillRect l="-3825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47098" y="4039610"/>
                <a:ext cx="1831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98" y="4039610"/>
                <a:ext cx="183127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667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946437" y="4803847"/>
                <a:ext cx="18485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37" y="4803847"/>
                <a:ext cx="184858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437106" y="2167149"/>
                <a:ext cx="31363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二重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06" y="2167149"/>
                <a:ext cx="313630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4086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721221" y="5556051"/>
                <a:ext cx="298902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矛盾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221" y="5556051"/>
                <a:ext cx="2989023" cy="859210"/>
              </a:xfrm>
              <a:prstGeom prst="rect">
                <a:avLst/>
              </a:prstGeom>
              <a:blipFill rotWithShape="0">
                <a:blip r:embed="rId8"/>
                <a:stretch>
                  <a:fillRect l="-4073" r="-3055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748280" y="762599"/>
            <a:ext cx="6280104" cy="890494"/>
            <a:chOff x="1748280" y="762599"/>
            <a:chExt cx="6280104" cy="890494"/>
          </a:xfrm>
        </p:grpSpPr>
        <p:sp>
          <p:nvSpPr>
            <p:cNvPr id="20" name="矩形 19"/>
            <p:cNvSpPr/>
            <p:nvPr/>
          </p:nvSpPr>
          <p:spPr>
            <a:xfrm>
              <a:off x="1748280" y="966792"/>
              <a:ext cx="52116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rPr>
                <a:t>注意：</a:t>
              </a:r>
              <a:r>
                <a:rPr lang="zh-CN" altLang="en-US" sz="2800" dirty="0" smtClean="0">
                  <a:ea typeface="华文楷体" panose="02010600040101010101" pitchFamily="2" charset="-122"/>
                </a:rPr>
                <a:t>有些方阵不可相似对角化</a:t>
              </a:r>
              <a:endParaRPr lang="zh-CN" altLang="en-US" sz="2800" dirty="0">
                <a:ea typeface="华文楷体" panose="0201060004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748280" y="762599"/>
              <a:ext cx="6280104" cy="89049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4" y="54553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44046" y="3023719"/>
                <a:ext cx="33310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假设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可相似对角化，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46" y="3023719"/>
                <a:ext cx="333104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87942" y="3838095"/>
                <a:ext cx="17584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存在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42" y="3838095"/>
                <a:ext cx="175849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16016" y="4791767"/>
                <a:ext cx="7053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791767"/>
                <a:ext cx="70532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1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8" grpId="0"/>
      <p:bldP spid="43" grpId="0"/>
      <p:bldP spid="36" grpId="0"/>
      <p:bldP spid="37" grpId="0"/>
      <p:bldP spid="17" grpId="0"/>
      <p:bldP spid="19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1088919" y="3093937"/>
            <a:ext cx="7603717" cy="2170831"/>
            <a:chOff x="968390" y="1705898"/>
            <a:chExt cx="7286676" cy="1488724"/>
          </a:xfrm>
        </p:grpSpPr>
        <p:sp>
          <p:nvSpPr>
            <p:cNvPr id="9" name="圆角矩形 8"/>
            <p:cNvSpPr/>
            <p:nvPr/>
          </p:nvSpPr>
          <p:spPr>
            <a:xfrm>
              <a:off x="968390" y="2059674"/>
              <a:ext cx="7286676" cy="11349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114761" y="1705898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434118" y="3927090"/>
                <a:ext cx="234579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相似对角化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4118" y="3927090"/>
                <a:ext cx="234579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5195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5123887" y="3915216"/>
                <a:ext cx="340465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线性无关的特征向量。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3887" y="3915216"/>
                <a:ext cx="340465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763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右箭头 2"/>
          <p:cNvSpPr/>
          <p:nvPr/>
        </p:nvSpPr>
        <p:spPr>
          <a:xfrm>
            <a:off x="3684219" y="4254788"/>
            <a:ext cx="1216152" cy="2987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8588"/>
            <a:ext cx="19145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1763688" y="1222714"/>
            <a:ext cx="6764855" cy="783954"/>
            <a:chOff x="1670268" y="4077112"/>
            <a:chExt cx="7629745" cy="1299824"/>
          </a:xfrm>
        </p:grpSpPr>
        <p:sp>
          <p:nvSpPr>
            <p:cNvPr id="16" name="圆角矩形 15"/>
            <p:cNvSpPr/>
            <p:nvPr/>
          </p:nvSpPr>
          <p:spPr>
            <a:xfrm>
              <a:off x="1670268" y="4077112"/>
              <a:ext cx="7409191" cy="12998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912826" y="4149316"/>
                  <a:ext cx="7387187" cy="10818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lnSpc>
                      <a:spcPct val="130000"/>
                    </a:lnSpc>
                    <a:buClr>
                      <a:srgbClr val="0000FF"/>
                    </a:buClr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华文楷体" panose="02010600040101010101" pitchFamily="2" charset="-122"/>
                    </a:rPr>
                    <a:t>问题：</a:t>
                  </a:r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什么</m:t>
                      </m:r>
                    </m:oMath>
                  </a14:m>
                  <a:r>
                    <a: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样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的方阵可相似对角化？</a:t>
                  </a:r>
                  <a:endPara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2826" y="4149316"/>
                  <a:ext cx="7387187" cy="108184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55" b="-18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4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2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9496" y="541308"/>
            <a:ext cx="9444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</a:t>
            </a:r>
            <a:r>
              <a:rPr lang="en-US" altLang="zh-CN" sz="2600" dirty="0"/>
              <a:t>:</a:t>
            </a:r>
            <a:endParaRPr lang="zh-CN" altLang="en-US" sz="2600" dirty="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873985" y="54553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dk1"/>
                </a:solidFill>
                <a:ea typeface="华文楷体" panose="02010600040101010101" pitchFamily="2" charset="-122"/>
              </a:rPr>
              <a:t>（充分性）</a:t>
            </a:r>
            <a:endParaRPr lang="zh-CN" altLang="en-US" sz="2600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23399" y="1141404"/>
                <a:ext cx="49087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en-US" altLang="zh-CN" sz="2600" i="1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无关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99" y="1141404"/>
                <a:ext cx="4908716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2236"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91076" y="1633847"/>
                <a:ext cx="19733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76" y="1633847"/>
                <a:ext cx="197336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75574" y="2176697"/>
                <a:ext cx="26148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的特征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值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574" y="2176697"/>
                <a:ext cx="2614818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4196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06098" y="2171248"/>
                <a:ext cx="199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98" y="2171248"/>
                <a:ext cx="199035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854927" y="2663691"/>
                <a:ext cx="358290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27" y="2663691"/>
                <a:ext cx="3582904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95620" y="3230413"/>
                <a:ext cx="62299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20" y="3230413"/>
                <a:ext cx="6229911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4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2" grpId="0"/>
      <p:bldP spid="4" grpId="0"/>
      <p:bldP spid="23" grpId="0"/>
      <p:bldP spid="5" grpId="0"/>
      <p:bldP spid="24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59632" y="692696"/>
            <a:ext cx="6552728" cy="108012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57080" y="942952"/>
                <a:ext cx="62299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r>
                            <a:rPr lang="en-US" altLang="zh-C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en-US" altLang="zh-CN" sz="26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80" y="942952"/>
                <a:ext cx="62299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09433" y="5013176"/>
                <a:ext cx="8186152" cy="1729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]=</m:t>
                      </m:r>
                      <m:r>
                        <a:rPr lang="en-US" altLang="zh-CN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3" y="5013176"/>
                <a:ext cx="8186152" cy="17290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19672" y="1895098"/>
                <a:ext cx="574471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,⋯,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[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</m:t>
                    </m:r>
                  </m:oMath>
                </a14:m>
                <a:endParaRPr lang="en-US" altLang="zh-CN" sz="260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5098"/>
                <a:ext cx="5744714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1911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632874" y="2636912"/>
                <a:ext cx="5907386" cy="193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=1,2⋯</m:t>
                    </m:r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74" y="2636912"/>
                <a:ext cx="5907386" cy="1932132"/>
              </a:xfrm>
              <a:prstGeom prst="rect">
                <a:avLst/>
              </a:prstGeom>
              <a:blipFill rotWithShape="0">
                <a:blip r:embed="rId6"/>
                <a:stretch>
                  <a:fillRect l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>
            <a:hlinkClick r:id="rId7" action="ppaction://hlinksldjump"/>
          </p:cNvPr>
          <p:cNvSpPr/>
          <p:nvPr/>
        </p:nvSpPr>
        <p:spPr>
          <a:xfrm>
            <a:off x="4286250" y="4155933"/>
            <a:ext cx="648072" cy="132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568872" y="657017"/>
                <a:ext cx="658822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相互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则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8872" y="657017"/>
                <a:ext cx="6588224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1665" t="-5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97551" y="1711512"/>
                <a:ext cx="494257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证明：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只有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零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值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1" y="1711512"/>
                <a:ext cx="494257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973398" y="2970308"/>
                <a:ext cx="121879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398" y="2970308"/>
                <a:ext cx="121879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954476" y="2317303"/>
                <a:ext cx="21672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76" y="2317303"/>
                <a:ext cx="21672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828510" y="2308492"/>
                <a:ext cx="2017667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10" y="2308492"/>
                <a:ext cx="2017667" cy="5439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57028" y="2970307"/>
                <a:ext cx="14555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28" y="2970307"/>
                <a:ext cx="145559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983869" y="2933899"/>
                <a:ext cx="25699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λ</m:t>
                    </m:r>
                    <m:r>
                      <a:rPr lang="zh-CN" altLang="en-US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869" y="2933899"/>
                <a:ext cx="2569934" cy="492443"/>
              </a:xfrm>
              <a:prstGeom prst="rect">
                <a:avLst/>
              </a:prstGeom>
              <a:blipFill>
                <a:blip r:embed="rId10"/>
                <a:stretch>
                  <a:fillRect t="-9877" r="-260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7-1:1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937900" y="3798734"/>
                <a:ext cx="353494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</m:oMath>
                </a14:m>
                <a:r>
                  <a:rPr lang="en-US" altLang="zh-CN" sz="26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的所有特征向量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00" y="3798734"/>
                <a:ext cx="3534942" cy="492443"/>
              </a:xfrm>
              <a:prstGeom prst="rect">
                <a:avLst/>
              </a:prstGeom>
              <a:blipFill>
                <a:blip r:embed="rId11"/>
                <a:stretch>
                  <a:fillRect t="-13580" r="-1552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95536" y="4318983"/>
                <a:ext cx="23777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18983"/>
                <a:ext cx="2377702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705371" y="4305080"/>
                <a:ext cx="207537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⇔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71" y="4305080"/>
                <a:ext cx="2075376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65658" y="4920201"/>
                <a:ext cx="3572132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={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600" b="1" i="1" dirty="0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6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𝒙</m:t>
                      </m:r>
                      <m:r>
                        <a:rPr lang="en-US" altLang="zh-CN" sz="26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58" y="4920201"/>
                <a:ext cx="3572132" cy="50007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687497" y="4331358"/>
                <a:ext cx="3697405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 smtClean="0">
                    <a:solidFill>
                      <a:srgbClr val="FF33CC"/>
                    </a:solidFill>
                    <a:ea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600" b="1" i="1" dirty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方程</m:t>
                    </m:r>
                    <m:r>
                      <a:rPr lang="zh-CN" altLang="en-US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600" b="1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同解</m:t>
                    </m:r>
                  </m:oMath>
                </a14:m>
                <a:r>
                  <a:rPr lang="zh-CN" altLang="en-US" sz="2600" b="1" dirty="0" smtClean="0">
                    <a:solidFill>
                      <a:srgbClr val="FF33CC"/>
                    </a:solidFill>
                    <a:ea typeface="+mn-ea"/>
                  </a:rPr>
                  <a:t>）</a:t>
                </a:r>
                <a:endParaRPr lang="zh-CN" altLang="en-US" sz="2600" b="1" i="1" dirty="0">
                  <a:solidFill>
                    <a:srgbClr val="FF33C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97" y="4331358"/>
                <a:ext cx="3697405" cy="499560"/>
              </a:xfrm>
              <a:prstGeom prst="rect">
                <a:avLst/>
              </a:prstGeom>
              <a:blipFill rotWithShape="0">
                <a:blip r:embed="rId15"/>
                <a:stretch>
                  <a:fillRect l="-2970" t="-9877" r="-280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821474" y="5517391"/>
                <a:ext cx="37320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{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  <m:r>
                        <m:rPr>
                          <m:lit/>
                        </m:rP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474" y="5517391"/>
                <a:ext cx="3732047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/>
              <p:cNvSpPr txBox="1">
                <a:spLocks noChangeArrowheads="1"/>
              </p:cNvSpPr>
              <p:nvPr/>
            </p:nvSpPr>
            <p:spPr bwMode="auto">
              <a:xfrm>
                <a:off x="3565693" y="6060281"/>
                <a:ext cx="3070412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5693" y="6060281"/>
                <a:ext cx="3070412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197301" y="6060281"/>
                <a:ext cx="133671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⊆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301" y="6060281"/>
                <a:ext cx="1336713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3653" y="3614212"/>
            <a:ext cx="9140347" cy="490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310951" y="1584674"/>
            <a:ext cx="633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6514572" y="6060281"/>
                <a:ext cx="1747617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572" y="6060281"/>
                <a:ext cx="1747617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5804110" y="6552724"/>
                <a:ext cx="24470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𝟏𝟎𝟔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习题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5-2:8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4110" y="6552724"/>
                <a:ext cx="2447098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13115" r="-746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553802" y="1730412"/>
            <a:ext cx="2063017" cy="1118801"/>
            <a:chOff x="7837826" y="1682134"/>
            <a:chExt cx="2063017" cy="1118801"/>
          </a:xfrm>
        </p:grpSpPr>
        <p:sp>
          <p:nvSpPr>
            <p:cNvPr id="5" name="椭圆 4"/>
            <p:cNvSpPr/>
            <p:nvPr/>
          </p:nvSpPr>
          <p:spPr>
            <a:xfrm>
              <a:off x="7837826" y="2308492"/>
              <a:ext cx="738277" cy="4924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5" idx="0"/>
            </p:cNvCxnSpPr>
            <p:nvPr/>
          </p:nvCxnSpPr>
          <p:spPr>
            <a:xfrm flipV="1">
              <a:off x="8206965" y="1940562"/>
              <a:ext cx="940403" cy="3679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132171" y="1682134"/>
                  <a:ext cx="7686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171" y="1682134"/>
                  <a:ext cx="768672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601000" y="2348880"/>
                <a:ext cx="84324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00" y="2348880"/>
                <a:ext cx="843243" cy="49244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6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3" grpId="0"/>
      <p:bldP spid="16" grpId="0"/>
      <p:bldP spid="23" grpId="0"/>
      <p:bldP spid="24" grpId="0"/>
      <p:bldP spid="25" grpId="0"/>
      <p:bldP spid="4" grpId="0"/>
      <p:bldP spid="26" grpId="0"/>
      <p:bldP spid="29" grpId="0"/>
      <p:bldP spid="30" grpId="0"/>
      <p:bldP spid="32" grpId="0"/>
      <p:bldP spid="27" grpId="0"/>
      <p:bldP spid="33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05495" y="3629252"/>
                <a:ext cx="7678320" cy="1728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b="1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95" y="3629252"/>
                <a:ext cx="7678320" cy="17288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929496" y="541308"/>
            <a:ext cx="9444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</a:t>
            </a:r>
            <a:r>
              <a:rPr lang="en-US" altLang="zh-CN" sz="2600" dirty="0"/>
              <a:t>:</a:t>
            </a:r>
            <a:endParaRPr lang="zh-CN" altLang="en-US" sz="2600" dirty="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873985" y="54553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dk1"/>
                </a:solidFill>
                <a:ea typeface="华文楷体" panose="02010600040101010101" pitchFamily="2" charset="-122"/>
              </a:rPr>
              <a:t>（充分性）</a:t>
            </a:r>
            <a:endParaRPr lang="zh-CN" altLang="en-US" sz="2600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23399" y="1141404"/>
                <a:ext cx="49087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en-US" altLang="zh-CN" sz="2600" i="1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个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无关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99" y="1141404"/>
                <a:ext cx="4908716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236"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91076" y="1633847"/>
                <a:ext cx="19733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76" y="1633847"/>
                <a:ext cx="197336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75574" y="2176697"/>
                <a:ext cx="26148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的特征</m:t>
                    </m:r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值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574" y="2176697"/>
                <a:ext cx="2614818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196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06098" y="2171248"/>
                <a:ext cx="199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98" y="2171248"/>
                <a:ext cx="199035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854927" y="2663691"/>
                <a:ext cx="358290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27" y="2663691"/>
                <a:ext cx="3582904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338284" y="4890947"/>
                <a:ext cx="465659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令</m:t>
                        </m:r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=[</m:t>
                        </m:r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:r>
                  <a:rPr lang="en-US" altLang="zh-CN" sz="2600" i="1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</a:t>
                </a:r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84" y="4890947"/>
                <a:ext cx="4656596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3580" r="-1048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495620" y="3230413"/>
                <a:ext cx="62299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20" y="3230413"/>
                <a:ext cx="6229911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923432" y="5588349"/>
                <a:ext cx="40127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432" y="5588349"/>
                <a:ext cx="4012702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854927" y="6177973"/>
                <a:ext cx="435208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27" y="6177973"/>
                <a:ext cx="4352089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9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8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052736"/>
            <a:ext cx="9444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</a:t>
            </a:r>
            <a:r>
              <a:rPr lang="en-US" altLang="zh-CN" sz="2600" dirty="0"/>
              <a:t>: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1916089" y="105696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dk1"/>
                </a:solidFill>
                <a:ea typeface="华文楷体" panose="02010600040101010101" pitchFamily="2" charset="-122"/>
              </a:rPr>
              <a:t>（必要性）</a:t>
            </a:r>
            <a:endParaRPr lang="zh-CN" altLang="en-US" sz="2600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65503" y="1652832"/>
                <a:ext cx="51187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可对角化，存在可逆阵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503" y="1652832"/>
                <a:ext cx="5118774" cy="492443"/>
              </a:xfrm>
              <a:prstGeom prst="rect">
                <a:avLst/>
              </a:prstGeom>
              <a:blipFill rotWithShape="0">
                <a:blip r:embed="rId2"/>
                <a:stretch>
                  <a:fillRect l="-2143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48845" y="2248704"/>
                <a:ext cx="435208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45" y="2248704"/>
                <a:ext cx="435208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48845" y="2825496"/>
                <a:ext cx="40127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diag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45" y="2825496"/>
                <a:ext cx="401270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hlinkClick r:id="rId5" action="ppaction://hlinksldjump"/>
              </p:cNvPr>
              <p:cNvSpPr/>
              <p:nvPr/>
            </p:nvSpPr>
            <p:spPr>
              <a:xfrm>
                <a:off x="2059423" y="3501008"/>
                <a:ext cx="323312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令</m:t>
                          </m:r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=[</m:t>
                          </m:r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>
                <a:hlinkClick r:id="rId6" action="ppaction://hlinksldjump"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23" y="3501008"/>
                <a:ext cx="323312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80584" y="4155677"/>
                <a:ext cx="358290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84" y="4155677"/>
                <a:ext cx="3582904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91680" y="4902908"/>
                <a:ext cx="6296339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sSub>
                      <m:sSubPr>
                        <m:ctrlP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600" dirty="0"/>
              </a:p>
              <a:p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02908"/>
                <a:ext cx="6296339" cy="892552"/>
              </a:xfrm>
              <a:prstGeom prst="rect">
                <a:avLst/>
              </a:prstGeom>
              <a:blipFill rotWithShape="0">
                <a:blip r:embed="rId9"/>
                <a:stretch>
                  <a:fillRect t="-5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76448" y="5621908"/>
                <a:ext cx="516538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</m:t>
                    </m:r>
                    <m:sSub>
                      <m:sSubPr>
                        <m:ctrlPr>
                          <a:rPr lang="en-US" altLang="zh-CN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  <m:r>
                          <a:rPr lang="zh-CN" altLang="en-US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可逆</m:t>
                        </m:r>
                        <m:r>
                          <a:rPr lang="zh-CN" altLang="en-US" sz="26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</m:t>
                        </m:r>
                        <m:r>
                          <a:rPr lang="zh-CN" altLang="en-US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知</m:t>
                        </m:r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48" y="5621908"/>
                <a:ext cx="5165388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下箭头 2"/>
          <p:cNvSpPr/>
          <p:nvPr/>
        </p:nvSpPr>
        <p:spPr>
          <a:xfrm>
            <a:off x="5652120" y="3409010"/>
            <a:ext cx="216024" cy="81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2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376176" y="243340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249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403648" y="834311"/>
            <a:ext cx="5760640" cy="1467454"/>
            <a:chOff x="1403648" y="834311"/>
            <a:chExt cx="5760640" cy="1467454"/>
          </a:xfrm>
        </p:grpSpPr>
        <p:grpSp>
          <p:nvGrpSpPr>
            <p:cNvPr id="6" name="组合 5"/>
            <p:cNvGrpSpPr/>
            <p:nvPr/>
          </p:nvGrpSpPr>
          <p:grpSpPr>
            <a:xfrm>
              <a:off x="1403648" y="834311"/>
              <a:ext cx="5760640" cy="1467454"/>
              <a:chOff x="1748280" y="761609"/>
              <a:chExt cx="5064519" cy="6049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79902" y="843303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注意：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1748280" y="761609"/>
                <a:ext cx="5064519" cy="343618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2271027" y="1032492"/>
                  <a:ext cx="458099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 smtClean="0">
                      <a:ea typeface="华文楷体" panose="02010600040101010101" pitchFamily="2" charset="-122"/>
                    </a:rPr>
                    <a:t>（</a:t>
                  </a:r>
                  <a:r>
                    <a:rPr lang="en-US" altLang="zh-CN" sz="2800" dirty="0" smtClean="0">
                      <a:ea typeface="华文楷体" panose="02010600040101010101" pitchFamily="2" charset="-122"/>
                    </a:rPr>
                    <a:t>1</a:t>
                  </a:r>
                  <a:r>
                    <a:rPr lang="zh-CN" altLang="en-US" sz="2800" dirty="0" smtClean="0">
                      <a:ea typeface="华文楷体" panose="02010600040101010101" pitchFamily="2" charset="-122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</m:oMath>
                  </a14:m>
                  <a:r>
                    <a:rPr lang="zh-CN" altLang="en-US" sz="2800" b="0" dirty="0" smtClean="0">
                      <a:ea typeface="华文楷体" panose="02010600040101010101" pitchFamily="2" charset="-122"/>
                    </a:rPr>
                    <a:t>对应位置关系</a:t>
                  </a:r>
                  <a:endParaRPr lang="en-US" altLang="zh-CN" sz="2800" b="0" dirty="0" smtClean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27" y="1032492"/>
                  <a:ext cx="458099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96" t="-15116" r="-1332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99592" y="2527263"/>
                <a:ext cx="7488204" cy="1729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27263"/>
                <a:ext cx="7488204" cy="1729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1763688" y="3140968"/>
            <a:ext cx="507339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85500" y="2862412"/>
            <a:ext cx="507339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123728" y="3861048"/>
            <a:ext cx="1656184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2" idx="4"/>
          </p:cNvCxnSpPr>
          <p:nvPr/>
        </p:nvCxnSpPr>
        <p:spPr>
          <a:xfrm flipH="1">
            <a:off x="3779912" y="3510484"/>
            <a:ext cx="2959258" cy="17907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403648" y="5949280"/>
                <a:ext cx="63667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第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列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，是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ea typeface="华文楷体" panose="02010600040101010101" pitchFamily="2" charset="-122"/>
                          </a:rPr>
                          <m:t>第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ea typeface="华文楷体" panose="02010600040101010101" pitchFamily="2" charset="-122"/>
                          </a:rPr>
                          <m:t>个对角元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ea typeface="华文楷体" panose="02010600040101010101" pitchFamily="2" charset="-122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的特征向量</a:t>
                </a:r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49280"/>
                <a:ext cx="6366743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86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71027" y="5343889"/>
                <a:ext cx="468897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0" dirty="0" smtClean="0">
                    <a:ea typeface="华文楷体" panose="0201060004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27" y="5343889"/>
                <a:ext cx="4688976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2341" t="-1500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 animBg="1"/>
      <p:bldP spid="42" grpId="0" animBg="1"/>
      <p:bldP spid="47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376176" y="243340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403648" y="836712"/>
            <a:ext cx="7200800" cy="2388761"/>
            <a:chOff x="1748280" y="762599"/>
            <a:chExt cx="6280104" cy="890494"/>
          </a:xfrm>
        </p:grpSpPr>
        <p:sp>
          <p:nvSpPr>
            <p:cNvPr id="20" name="矩形 19"/>
            <p:cNvSpPr/>
            <p:nvPr/>
          </p:nvSpPr>
          <p:spPr>
            <a:xfrm>
              <a:off x="1748280" y="851294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rPr>
                <a:t>注意：</a:t>
              </a:r>
              <a:endParaRPr lang="zh-CN" altLang="en-US" sz="2800" dirty="0">
                <a:ea typeface="华文楷体" panose="0201060004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748280" y="762599"/>
              <a:ext cx="6280104" cy="89049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9" y="55552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71027" y="1079518"/>
                <a:ext cx="4580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对应位置关系</a:t>
                </a:r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27" y="1079518"/>
                <a:ext cx="45809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796" t="-15116" r="-133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92661" y="5335682"/>
                <a:ext cx="68028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𝑖𝑠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的线性无关的特征向量</a:t>
                </a:r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61" y="5335682"/>
                <a:ext cx="680285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r="-89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49984" y="3463398"/>
                <a:ext cx="7488204" cy="1729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84" y="3463398"/>
                <a:ext cx="7488204" cy="1729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203848" y="2167669"/>
                <a:ext cx="41869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构成</a:t>
                </a:r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167669"/>
                <a:ext cx="4186980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3061" t="-12941" r="-2332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71027" y="1743982"/>
                <a:ext cx="56287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）相似变换矩阵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由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线性无关</a:t>
                </a:r>
                <a:endParaRPr lang="en-US" altLang="zh-CN" sz="2800" b="1" dirty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27" y="1743982"/>
                <a:ext cx="562874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275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180139" y="2627742"/>
                <a:ext cx="41869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取法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不唯一</a:t>
                </a:r>
                <a:endParaRPr lang="en-US" altLang="zh-CN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39" y="2627742"/>
                <a:ext cx="4186980" cy="523220"/>
              </a:xfrm>
              <a:prstGeom prst="rect">
                <a:avLst/>
              </a:prstGeom>
              <a:blipFill>
                <a:blip r:embed="rId9"/>
                <a:stretch>
                  <a:fillRect l="-3057" t="-11628" r="-203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196707" y="6015338"/>
                <a:ext cx="51370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基础解系</a:t>
                </a:r>
                <a:endParaRPr lang="en-US" altLang="zh-CN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07" y="6015338"/>
                <a:ext cx="5137082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2372" t="-12791" r="-35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6372200" y="3034485"/>
            <a:ext cx="350062" cy="29676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2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5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871123" y="1988840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7-6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3544333" y="1781226"/>
                <a:ext cx="3456383" cy="1231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333" y="1781226"/>
                <a:ext cx="3456383" cy="1231747"/>
              </a:xfrm>
              <a:prstGeom prst="rect">
                <a:avLst/>
              </a:prstGeom>
              <a:blipFill rotWithShape="0">
                <a:blip r:embed="rId4"/>
                <a:stretch>
                  <a:fillRect l="-35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349714" y="3330386"/>
                <a:ext cx="7367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）求一个可逆阵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4" y="3330386"/>
                <a:ext cx="736733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654" t="-15116" r="-33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49714" y="3888195"/>
                <a:ext cx="493744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正整数。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4" y="3888195"/>
                <a:ext cx="4937442" cy="530915"/>
              </a:xfrm>
              <a:prstGeom prst="rect">
                <a:avLst/>
              </a:prstGeom>
              <a:blipFill rotWithShape="0">
                <a:blip r:embed="rId6"/>
                <a:stretch>
                  <a:fillRect l="-2469" t="-13793" r="-123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705364" y="895998"/>
                <a:ext cx="3456383" cy="1231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5364" y="895998"/>
                <a:ext cx="3456383" cy="1231747"/>
              </a:xfrm>
              <a:prstGeom prst="rect">
                <a:avLst/>
              </a:prstGeom>
              <a:blipFill rotWithShape="0">
                <a:blip r:embed="rId4"/>
                <a:stretch>
                  <a:fillRect l="-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656533" y="2332484"/>
                <a:ext cx="7091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）求可逆阵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对角阵；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3" y="2332484"/>
                <a:ext cx="709193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806" t="-1647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46678" y="2967209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根据定理</a:t>
            </a:r>
            <a:r>
              <a:rPr lang="en-US" altLang="zh-CN" sz="2800" dirty="0" smtClean="0">
                <a:latin typeface="+mn-ea"/>
                <a:ea typeface="+mn-ea"/>
              </a:rPr>
              <a:t>7-3</a:t>
            </a:r>
            <a:r>
              <a:rPr lang="zh-CN" altLang="en-US" sz="2800" dirty="0" smtClean="0">
                <a:latin typeface="+mn-ea"/>
                <a:ea typeface="+mn-ea"/>
              </a:rPr>
              <a:t>，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9060" y="395849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（一）求特征值；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70517" y="395336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（二）求特征向量；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5364" y="4624670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（三）构造矩阵</a:t>
            </a:r>
            <a:r>
              <a:rPr lang="en-US" altLang="zh-CN" sz="2800" i="1" dirty="0" smtClean="0">
                <a:latin typeface="+mn-ea"/>
                <a:ea typeface="+mn-ea"/>
              </a:rPr>
              <a:t>P</a:t>
            </a:r>
            <a:r>
              <a:rPr lang="zh-CN" altLang="en-US" sz="2800" dirty="0" smtClean="0">
                <a:latin typeface="+mn-ea"/>
                <a:ea typeface="+mn-ea"/>
              </a:rPr>
              <a:t>，对角化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9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07504" y="160670"/>
                <a:ext cx="3456383" cy="1231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60670"/>
                <a:ext cx="3456383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7504" y="163783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（一）求特征值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2051720" y="2056477"/>
                <a:ext cx="5112568" cy="1240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2056477"/>
                <a:ext cx="5112568" cy="12405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"/>
              <p:cNvSpPr txBox="1">
                <a:spLocks noChangeArrowheads="1"/>
              </p:cNvSpPr>
              <p:nvPr/>
            </p:nvSpPr>
            <p:spPr bwMode="auto">
              <a:xfrm>
                <a:off x="1361213" y="3393383"/>
                <a:ext cx="3529028" cy="1240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213" y="3393383"/>
                <a:ext cx="3529028" cy="12405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69177" y="3513449"/>
                <a:ext cx="141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7" y="3513449"/>
                <a:ext cx="14173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246392" y="3907145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46392" y="3979153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559372" y="3585918"/>
                <a:ext cx="901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72" y="3585918"/>
                <a:ext cx="90108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4520180" y="4051973"/>
            <a:ext cx="95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520180" y="3979153"/>
            <a:ext cx="95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576500" y="4026961"/>
                <a:ext cx="901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00" y="4026961"/>
                <a:ext cx="90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9"/>
              <p:cNvSpPr txBox="1">
                <a:spLocks noChangeArrowheads="1"/>
              </p:cNvSpPr>
              <p:nvPr/>
            </p:nvSpPr>
            <p:spPr bwMode="auto">
              <a:xfrm>
                <a:off x="5498986" y="3431707"/>
                <a:ext cx="3529028" cy="1240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986" y="3431707"/>
                <a:ext cx="3529028" cy="12405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237967" y="4797510"/>
                <a:ext cx="37169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67" y="4797510"/>
                <a:ext cx="371698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851625" y="5951294"/>
                <a:ext cx="21662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1(</m:t>
                      </m:r>
                      <m:r>
                        <a:rPr lang="zh-CN" alt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25" y="5951294"/>
                <a:ext cx="2166234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3851920" y="5452271"/>
                <a:ext cx="12849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452271"/>
                <a:ext cx="128490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3" grpId="0"/>
      <p:bldP spid="25" grpId="0"/>
      <p:bldP spid="33" grpId="0"/>
      <p:bldP spid="36" grpId="0"/>
      <p:bldP spid="38" grpId="0"/>
      <p:bldP spid="60" grpId="0"/>
      <p:bldP spid="62" grpId="0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07504" y="160670"/>
                <a:ext cx="3456383" cy="1231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60670"/>
                <a:ext cx="3456383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7504" y="163783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（二）求特征向量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84019" y="2846777"/>
                <a:ext cx="5112568" cy="122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19" y="2846777"/>
                <a:ext cx="5112568" cy="12289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3203391" y="1655708"/>
                <a:ext cx="152535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0" dirty="0" smtClean="0"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91" y="1655708"/>
                <a:ext cx="1525354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7171"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21235" y="2867279"/>
                <a:ext cx="2152704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35" y="2867279"/>
                <a:ext cx="2152704" cy="12317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5001889" y="3483152"/>
            <a:ext cx="1444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0565" y="3518196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65" y="3518196"/>
                <a:ext cx="100880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017232" y="3087089"/>
                <a:ext cx="1367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32" y="3087089"/>
                <a:ext cx="136774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50565" y="3796950"/>
                <a:ext cx="1003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65" y="3796950"/>
                <a:ext cx="100348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58455" y="4031726"/>
                <a:ext cx="966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55" y="4031726"/>
                <a:ext cx="9668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054630" y="4825178"/>
                <a:ext cx="1399742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30" y="4825178"/>
                <a:ext cx="1399742" cy="11365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531180" y="4653136"/>
                <a:ext cx="1267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80" y="4653136"/>
                <a:ext cx="126714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531180" y="5236665"/>
                <a:ext cx="1267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80" y="5236665"/>
                <a:ext cx="1267142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531180" y="5844837"/>
                <a:ext cx="1267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80" y="5844837"/>
                <a:ext cx="1267142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63" grpId="0"/>
      <p:bldP spid="2" grpId="0"/>
      <p:bldP spid="31" grpId="0"/>
      <p:bldP spid="32" grpId="0"/>
      <p:bldP spid="11" grpId="0"/>
      <p:bldP spid="13" grpId="0"/>
      <p:bldP spid="14" grpId="0"/>
      <p:bldP spid="23" grpId="0"/>
      <p:bldP spid="24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07504" y="160670"/>
                <a:ext cx="3456383" cy="1231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60670"/>
                <a:ext cx="3456383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7504" y="163783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（二）求特征向量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07504" y="2380927"/>
                <a:ext cx="5112568" cy="122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380927"/>
                <a:ext cx="5112568" cy="12289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3153093" y="1645822"/>
                <a:ext cx="247561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0" dirty="0" smtClean="0">
                    <a:ea typeface="华文楷体" panose="02010600040101010101" pitchFamily="2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1(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),</m:t>
                    </m:r>
                  </m:oMath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93" y="1645822"/>
                <a:ext cx="2475614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433" t="-987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44720" y="2401429"/>
                <a:ext cx="2152704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720" y="2401429"/>
                <a:ext cx="2152704" cy="12317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4925374" y="3017302"/>
            <a:ext cx="1444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068200" y="2327538"/>
                <a:ext cx="901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200" y="2327538"/>
                <a:ext cx="90108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93771" y="3055329"/>
                <a:ext cx="10034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71" y="3055329"/>
                <a:ext cx="10034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68200" y="2642315"/>
                <a:ext cx="90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200" y="2642315"/>
                <a:ext cx="90108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450789" y="3861708"/>
                <a:ext cx="140801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89" y="3861708"/>
                <a:ext cx="1408014" cy="113659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471317" y="3894564"/>
                <a:ext cx="16757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17" y="3894564"/>
                <a:ext cx="1675715" cy="11394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839963" y="3886506"/>
                <a:ext cx="1399742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63" y="3886506"/>
                <a:ext cx="1399742" cy="11365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791434" y="5305855"/>
                <a:ext cx="47595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34" y="5305855"/>
                <a:ext cx="4759508" cy="11394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 rot="5400000">
            <a:off x="4794252" y="1414670"/>
            <a:ext cx="492256" cy="9927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5400000">
            <a:off x="5744264" y="2548511"/>
            <a:ext cx="1218788" cy="39255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70587" y="7282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可相似对角化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99042" y="3614499"/>
                <a:ext cx="2316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42" y="3614499"/>
                <a:ext cx="2316468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99042" y="4198028"/>
                <a:ext cx="15110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42" y="4198028"/>
                <a:ext cx="151105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99042" y="4806200"/>
                <a:ext cx="2217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         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42" y="4806200"/>
                <a:ext cx="2217978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63" grpId="0"/>
      <p:bldP spid="2" grpId="0"/>
      <p:bldP spid="32" grpId="0"/>
      <p:bldP spid="11" grpId="0"/>
      <p:bldP spid="13" grpId="0"/>
      <p:bldP spid="14" grpId="0"/>
      <p:bldP spid="24" grpId="0"/>
      <p:bldP spid="26" grpId="0"/>
      <p:bldP spid="27" grpId="0"/>
      <p:bldP spid="23" grpId="0" animBg="1"/>
      <p:bldP spid="25" grpId="0" animBg="1"/>
      <p:bldP spid="28" grpId="0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39552" y="972668"/>
            <a:ext cx="4796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（三）构造可逆阵</a:t>
            </a:r>
            <a:r>
              <a:rPr lang="en-US" altLang="zh-CN" sz="2800" i="1" dirty="0" smtClean="0">
                <a:latin typeface="+mn-ea"/>
                <a:ea typeface="+mn-ea"/>
              </a:rPr>
              <a:t>P</a:t>
            </a:r>
            <a:r>
              <a:rPr lang="zh-CN" altLang="en-US" sz="2800" dirty="0" smtClean="0">
                <a:latin typeface="+mn-ea"/>
                <a:ea typeface="+mn-ea"/>
              </a:rPr>
              <a:t>，对角化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671637" y="4038472"/>
                <a:ext cx="4086247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37" y="4038472"/>
                <a:ext cx="4086247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052066" y="2445794"/>
                <a:ext cx="47595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66" y="2445794"/>
                <a:ext cx="4759508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370500" y="1809030"/>
                <a:ext cx="21662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1(</m:t>
                      </m:r>
                      <m:r>
                        <a:rPr lang="zh-CN" alt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00" y="1809030"/>
                <a:ext cx="2166234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29186" y="1784344"/>
                <a:ext cx="12849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86" y="1784344"/>
                <a:ext cx="128490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2915816" y="3284984"/>
            <a:ext cx="376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23728" y="2301473"/>
            <a:ext cx="9802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83894" y="4437112"/>
            <a:ext cx="376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370500" y="3284984"/>
            <a:ext cx="37628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851920" y="3284984"/>
            <a:ext cx="37628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473387" y="2301473"/>
            <a:ext cx="1818693" cy="236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15796" y="4869160"/>
            <a:ext cx="37628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508104" y="5301208"/>
            <a:ext cx="37628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3" grpId="0"/>
      <p:bldP spid="2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降秩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的特征值要么全为零，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要么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  <m:nary>
                      <m:naryPr>
                        <m:chr m:val="∑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代数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余子式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blipFill>
                <a:blip r:embed="rId3"/>
                <a:stretch>
                  <a:fillRect l="-1421" t="-42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特征值都为零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  <a:blipFill>
                <a:blip r:embed="rId7"/>
                <a:stretch>
                  <a:fillRect t="-12346" r="-226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6967" y="3927425"/>
                <a:ext cx="3856119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7" y="3927425"/>
                <a:ext cx="3856119" cy="5439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948353" y="3955281"/>
                <a:ext cx="49308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353" y="3955281"/>
                <a:ext cx="4930837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9877" r="-1112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4406900" y="3058153"/>
                <a:ext cx="24470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𝟖𝟖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习题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4-2:4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结论</a:t>
                </a:r>
              </a:p>
            </p:txBody>
          </p:sp>
        </mc:Choice>
        <mc:Fallback xmlns="">
          <p:sp>
            <p:nvSpPr>
              <p:cNvPr id="1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00" y="3058153"/>
                <a:ext cx="24470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3333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7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3" grpId="0"/>
      <p:bldP spid="16" grpId="0"/>
      <p:bldP spid="25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122828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984744" y="1240204"/>
                <a:ext cx="4086247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4" y="1240204"/>
                <a:ext cx="4086247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504877" y="1606297"/>
                <a:ext cx="2349057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Λ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相似，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77" y="1606297"/>
                <a:ext cx="2349057" cy="4995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23528" y="635361"/>
                <a:ext cx="493744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正整数。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35361"/>
                <a:ext cx="4937442" cy="530915"/>
              </a:xfrm>
              <a:prstGeom prst="rect">
                <a:avLst/>
              </a:prstGeom>
              <a:blipFill rotWithShape="0">
                <a:blip r:embed="rId6"/>
                <a:stretch>
                  <a:fillRect l="-2469" t="-12644" r="-123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83868" y="2472368"/>
                <a:ext cx="4621009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Λ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68" y="2472368"/>
                <a:ext cx="4621009" cy="1461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83868" y="3928326"/>
                <a:ext cx="5561779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Λ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68" y="3928326"/>
                <a:ext cx="5561779" cy="146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64396" y="5332660"/>
                <a:ext cx="4680961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396" y="5332660"/>
                <a:ext cx="4680961" cy="1461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0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25" grpId="0"/>
      <p:bldP spid="29" grpId="0"/>
      <p:bldP spid="30" grpId="0"/>
      <p:bldP spid="14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376176" y="243340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43470" y="689043"/>
            <a:ext cx="7143308" cy="2356534"/>
            <a:chOff x="1748280" y="762599"/>
            <a:chExt cx="6280104" cy="1304786"/>
          </a:xfrm>
        </p:grpSpPr>
        <p:sp>
          <p:nvSpPr>
            <p:cNvPr id="20" name="矩形 19"/>
            <p:cNvSpPr/>
            <p:nvPr/>
          </p:nvSpPr>
          <p:spPr>
            <a:xfrm>
              <a:off x="1748280" y="851294"/>
              <a:ext cx="1740760" cy="2154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rPr>
                <a:t>重要结论：</a:t>
              </a:r>
              <a:endParaRPr lang="zh-CN" altLang="en-US" sz="2800" dirty="0">
                <a:ea typeface="华文楷体" panose="0201060004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748280" y="762599"/>
              <a:ext cx="6280104" cy="130478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" y="40785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03759" y="1589000"/>
                <a:ext cx="48016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秩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 非零特征值的个数</a:t>
                </a:r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759" y="1589000"/>
                <a:ext cx="480169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538" t="-16471" r="-126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139583" y="2224833"/>
                <a:ext cx="61754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矩阵特征值相同，则相似</a:t>
                </a:r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583" y="2224833"/>
                <a:ext cx="617549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073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668016" y="85952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若矩阵</a:t>
            </a:r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可相似对角化</a:t>
            </a:r>
            <a:endParaRPr lang="en-US" altLang="zh-CN" sz="2800" b="1" dirty="0" smtClean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40023" y="3637164"/>
                <a:ext cx="4202945" cy="1729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23" y="3637164"/>
                <a:ext cx="4202945" cy="1729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03568" y="56612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楷体" panose="02010600040101010101" pitchFamily="2" charset="-122"/>
              </a:rPr>
              <a:t>与</a:t>
            </a:r>
            <a:r>
              <a:rPr lang="zh-CN" altLang="en-US" sz="2800" dirty="0" smtClean="0">
                <a:ea typeface="华文楷体" panose="02010600040101010101" pitchFamily="2" charset="-122"/>
              </a:rPr>
              <a:t>相似标准型等价</a:t>
            </a:r>
            <a:endParaRPr lang="en-US" altLang="zh-CN" sz="2800" b="0" dirty="0" smtClean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34747" y="4260433"/>
                <a:ext cx="17144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𝐵𝑄</m:t>
                      </m:r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7" y="4260433"/>
                <a:ext cx="171444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496826" y="56612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有同一相似标准型</a:t>
            </a:r>
            <a:endParaRPr lang="en-US" altLang="zh-CN" sz="2800" b="0" dirty="0" smtClean="0"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20678" y="566124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传递性</a:t>
            </a:r>
            <a:endParaRPr lang="en-US" altLang="zh-CN" sz="2800" b="0" dirty="0" smtClean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9" grpId="0"/>
      <p:bldP spid="14" grpId="0"/>
      <p:bldP spid="15" grpId="0"/>
      <p:bldP spid="16" grpId="0"/>
      <p:bldP spid="17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376176" y="243340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" y="40785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3568" y="1845404"/>
                <a:ext cx="63373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秩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 非零特征值的个数 </a:t>
                </a:r>
                <a:r>
                  <a:rPr lang="zh-CN" altLang="en-US" sz="2800" b="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结论反例</a:t>
                </a:r>
                <a:endParaRPr lang="en-US" altLang="zh-CN" sz="2800" b="0" dirty="0" smtClean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45404"/>
                <a:ext cx="633737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923" t="-16279" r="-86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5536" y="2780928"/>
                <a:ext cx="2392770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80928"/>
                <a:ext cx="2392770" cy="11503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94440" y="3923473"/>
                <a:ext cx="18905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  <m:d>
                        <m:d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zh-CN" alt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二重</m:t>
                          </m:r>
                        </m:e>
                      </m:d>
                    </m:oMath>
                  </m:oMathPara>
                </a14:m>
                <a:endParaRPr lang="en-US" altLang="zh-CN" sz="2200" b="1" dirty="0" smtClean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40" y="3923473"/>
                <a:ext cx="1890518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83848" y="2783534"/>
                <a:ext cx="4718215" cy="1158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chemeClr val="dk1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48" y="2783534"/>
                <a:ext cx="4718215" cy="11585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63968" y="3931308"/>
                <a:ext cx="313047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68" y="3931308"/>
                <a:ext cx="3130472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109802" y="4402604"/>
                <a:ext cx="189038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𝟑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单根</m:t>
                      </m:r>
                      <m:r>
                        <a:rPr lang="en-US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200" b="1" dirty="0" smtClean="0">
                  <a:solidFill>
                    <a:srgbClr val="FF0000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802" y="4402604"/>
                <a:ext cx="1890389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144875" y="941689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若矩阵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不</a:t>
            </a:r>
            <a:r>
              <a:rPr lang="zh-CN" altLang="en-US" sz="2800" dirty="0">
                <a:ea typeface="华文楷体" panose="02010600040101010101" pitchFamily="2" charset="-122"/>
              </a:rPr>
              <a:t>满足</a:t>
            </a:r>
            <a:r>
              <a:rPr lang="zh-CN" altLang="en-US" sz="28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可相似对角化，</a:t>
            </a:r>
            <a:r>
              <a:rPr lang="zh-CN" altLang="en-US" sz="2800" dirty="0" smtClean="0">
                <a:ea typeface="华文楷体" panose="02010600040101010101" pitchFamily="2" charset="-122"/>
              </a:rPr>
              <a:t>则结论可能不成立</a:t>
            </a:r>
            <a:endParaRPr lang="en-US" altLang="zh-CN" sz="2800" dirty="0" smtClean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907041" y="4935941"/>
                <a:ext cx="3559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−3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+2−2)</m:t>
                      </m:r>
                    </m:oMath>
                  </m:oMathPara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041" y="4935941"/>
                <a:ext cx="355975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132150" y="6128262"/>
                <a:ext cx="51062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非零</m:t>
                    </m:r>
                  </m:oMath>
                </a14:m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特征值个数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</m:t>
                    </m:r>
                  </m:oMath>
                </a14:m>
                <a:endParaRPr lang="en-US" altLang="zh-CN" sz="28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50" y="6128262"/>
                <a:ext cx="51062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5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86167" y="1898314"/>
                <a:ext cx="2025298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67" y="1898314"/>
                <a:ext cx="2025298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885360" y="1887849"/>
                <a:ext cx="2270878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与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60" y="1887849"/>
                <a:ext cx="2270878" cy="859210"/>
              </a:xfrm>
              <a:prstGeom prst="rect">
                <a:avLst/>
              </a:prstGeom>
              <a:blipFill rotWithShape="0">
                <a:blip r:embed="rId4"/>
                <a:stretch>
                  <a:fillRect r="-4558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95397" y="4758406"/>
                <a:ext cx="1831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97" y="4758406"/>
                <a:ext cx="183127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700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095397" y="3886198"/>
                <a:ext cx="24766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假设存在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zh-CN" altLang="en-US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97" y="3886198"/>
                <a:ext cx="24766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816870" y="4802432"/>
                <a:ext cx="22181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70" y="4802432"/>
                <a:ext cx="221810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885360" y="2993404"/>
                <a:ext cx="45725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有相同的特征值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二重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60" y="2993404"/>
                <a:ext cx="4572598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095397" y="5517232"/>
                <a:ext cx="300313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矛盾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97" y="5517232"/>
                <a:ext cx="3003130" cy="859210"/>
              </a:xfrm>
              <a:prstGeom prst="rect">
                <a:avLst/>
              </a:prstGeom>
              <a:blipFill rotWithShape="0">
                <a:blip r:embed="rId9"/>
                <a:stretch>
                  <a:fillRect l="-4268" r="-3049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748280" y="762599"/>
            <a:ext cx="6380273" cy="890494"/>
            <a:chOff x="1748280" y="762599"/>
            <a:chExt cx="6380273" cy="890494"/>
          </a:xfrm>
        </p:grpSpPr>
        <p:sp>
          <p:nvSpPr>
            <p:cNvPr id="20" name="矩形 19"/>
            <p:cNvSpPr/>
            <p:nvPr/>
          </p:nvSpPr>
          <p:spPr>
            <a:xfrm>
              <a:off x="1748280" y="966792"/>
              <a:ext cx="63802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a typeface="华文楷体" panose="02010600040101010101" pitchFamily="2" charset="-122"/>
                </a:rPr>
                <a:t>注意：</a:t>
              </a:r>
              <a:r>
                <a:rPr lang="zh-CN" altLang="en-US" sz="2800" dirty="0" smtClean="0">
                  <a:ea typeface="华文楷体" panose="02010600040101010101" pitchFamily="2" charset="-122"/>
                </a:rPr>
                <a:t>特征值相同的两个矩阵未必相似</a:t>
              </a:r>
              <a:endParaRPr lang="zh-CN" altLang="en-US" sz="2800" dirty="0">
                <a:ea typeface="华文楷体" panose="02010600040101010101" pitchFamily="2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748280" y="762599"/>
              <a:ext cx="6280104" cy="89049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4" y="54553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071564" y="4793453"/>
            <a:ext cx="460379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652120" y="4793453"/>
            <a:ext cx="460379" cy="5232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91621" y="1052736"/>
                <a:ext cx="694068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定理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：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设方阵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4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互异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>
                    <a:ea typeface="华文楷体" panose="02010600040101010101" pitchFamily="2" charset="-122"/>
                  </a:rPr>
                  <a:t>则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en-US" altLang="zh-CN" sz="2400" dirty="0" smtClean="0">
                    <a:ea typeface="华文楷体" panose="02010600040101010101" pitchFamily="2" charset="-122"/>
                  </a:rPr>
                  <a:t> 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1621" y="1052736"/>
                <a:ext cx="694068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17" r="-878" b="-65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376176" y="243340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930232" y="3874400"/>
            <a:ext cx="7603717" cy="1845030"/>
            <a:chOff x="928662" y="1589241"/>
            <a:chExt cx="7286676" cy="1435529"/>
          </a:xfrm>
        </p:grpSpPr>
        <p:sp>
          <p:nvSpPr>
            <p:cNvPr id="15" name="圆角矩形 14"/>
            <p:cNvSpPr/>
            <p:nvPr/>
          </p:nvSpPr>
          <p:spPr>
            <a:xfrm>
              <a:off x="928662" y="1785276"/>
              <a:ext cx="7286676" cy="123949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推论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459946" y="4414447"/>
                <a:ext cx="659258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的特征值都是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单值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的，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946" y="4414447"/>
                <a:ext cx="6592588" cy="738664"/>
              </a:xfrm>
              <a:prstGeom prst="rect">
                <a:avLst/>
              </a:prstGeom>
              <a:blipFill>
                <a:blip r:embed="rId4"/>
                <a:stretch>
                  <a:fillRect l="-1848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3347864" y="2192415"/>
            <a:ext cx="3456384" cy="4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4021209" y="2943519"/>
                <a:ext cx="4530114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性质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7-1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：</a:t>
                </a:r>
                <a:r>
                  <a:rPr lang="en-US" altLang="zh-CN" sz="22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2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有</a:t>
                </a:r>
                <a:r>
                  <a:rPr lang="en-US" altLang="zh-CN" sz="22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2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个特征值</a:t>
                </a:r>
                <a:endParaRPr lang="zh-CN" altLang="en-US" sz="22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1209" y="2943519"/>
                <a:ext cx="4530114" cy="600164"/>
              </a:xfrm>
              <a:prstGeom prst="rect">
                <a:avLst/>
              </a:prstGeom>
              <a:blipFill rotWithShape="0">
                <a:blip r:embed="rId5"/>
                <a:stretch>
                  <a:fillRect l="-1750" b="-122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459946" y="4990406"/>
            <a:ext cx="2339102" cy="6730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可相似对角化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4008649" y="2468940"/>
                <a:ext cx="4530114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由定理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7-3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</m:oMath>
                </a14:m>
                <a:r>
                  <a:rPr lang="zh-CN" altLang="en-US" sz="22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时，可对角化</a:t>
                </a:r>
                <a:endParaRPr lang="zh-CN" altLang="en-US" sz="22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649" y="2468940"/>
                <a:ext cx="4530114" cy="600164"/>
              </a:xfrm>
              <a:prstGeom prst="rect">
                <a:avLst/>
              </a:prstGeom>
              <a:blipFill rotWithShape="0">
                <a:blip r:embed="rId6"/>
                <a:stretch>
                  <a:fillRect l="-1750" b="-132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3347864" y="2276872"/>
            <a:ext cx="648072" cy="159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7" grpId="0"/>
      <p:bldP spid="18" grpId="0"/>
      <p:bldP spid="19" grpId="0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696212" y="1556792"/>
            <a:ext cx="7603717" cy="2448272"/>
            <a:chOff x="928662" y="1589241"/>
            <a:chExt cx="7286676" cy="1904883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89241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118290" y="2247238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是</a:t>
                </a:r>
                <a:r>
                  <a:rPr lang="en-US" altLang="zh-CN" sz="28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s</m:t>
                        </m:r>
                      </m:sub>
                    </m:sSub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8290" y="2247238"/>
                <a:ext cx="694068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75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3923928" y="207402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>
                <a:spLocks noChangeArrowheads="1"/>
              </p:cNvSpPr>
              <p:nvPr/>
            </p:nvSpPr>
            <p:spPr bwMode="auto">
              <a:xfrm>
                <a:off x="929531" y="5085184"/>
                <a:ext cx="7743805" cy="67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对应特征值的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重数</a:t>
                </a:r>
                <a:endPara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531" y="5085184"/>
                <a:ext cx="7743805" cy="673005"/>
              </a:xfrm>
              <a:prstGeom prst="rect">
                <a:avLst/>
              </a:prstGeom>
              <a:blipFill rotWithShape="0">
                <a:blip r:embed="rId4"/>
                <a:stretch>
                  <a:fillRect l="-1574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929531" y="4107051"/>
            <a:ext cx="1398833" cy="6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证明略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71738" y="2985902"/>
                <a:ext cx="6987234" cy="673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的特征向量，则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8" y="2985902"/>
                <a:ext cx="6987234" cy="673005"/>
              </a:xfrm>
              <a:prstGeom prst="rect">
                <a:avLst/>
              </a:prstGeom>
              <a:blipFill rotWithShape="0">
                <a:blip r:embed="rId5"/>
                <a:stretch>
                  <a:fillRect r="-349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4" grpId="0"/>
      <p:bldP spid="15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12544" y="826929"/>
                <a:ext cx="224131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en-US" altLang="zh-CN" sz="2600" i="1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544" y="826929"/>
                <a:ext cx="2241319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4905" t="-1500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0914" y="2134538"/>
                <a:ext cx="1965731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14" y="2134538"/>
                <a:ext cx="1965731" cy="426527"/>
              </a:xfrm>
              <a:prstGeom prst="rect">
                <a:avLst/>
              </a:prstGeom>
              <a:blipFill rotWithShape="0"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324064" y="798306"/>
                <a:ext cx="15921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</m:t>
                      </m:r>
                      <m:r>
                        <a:rPr lang="zh-CN" altLang="en-US" sz="26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值</m:t>
                      </m:r>
                      <m:r>
                        <a:rPr lang="zh-CN" altLang="en-US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</m:oMath>
                  </m:oMathPara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64" y="798306"/>
                <a:ext cx="159210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02596" y="1441583"/>
                <a:ext cx="48081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6" y="1441583"/>
                <a:ext cx="480811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84326" y="2852190"/>
                <a:ext cx="20901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的重数</a:t>
                </a: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26" y="2852190"/>
                <a:ext cx="2090124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r="-4082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653518" y="4333624"/>
                <a:ext cx="2206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定理</m:t>
                    </m:r>
                  </m:oMath>
                </a14:m>
                <a:r>
                  <a:rPr lang="en-US" altLang="zh-CN" sz="20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7-2  </a:t>
                </a:r>
                <a:r>
                  <a:rPr lang="zh-CN" altLang="en-US" sz="20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</a:t>
                </a:r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18" y="4333624"/>
                <a:ext cx="2206053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829" t="-12121" r="-221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4326" y="4939336"/>
                <a:ext cx="61444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⋯+</m:t>
                          </m:r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26" y="4939336"/>
                <a:ext cx="6144439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 rot="16200000">
            <a:off x="2239189" y="1386000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4353863" y="147437"/>
            <a:ext cx="4786313" cy="441325"/>
            <a:chOff x="6228184" y="107340"/>
            <a:chExt cx="2843808" cy="441340"/>
          </a:xfrm>
        </p:grpSpPr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大括号 36"/>
          <p:cNvSpPr/>
          <p:nvPr/>
        </p:nvSpPr>
        <p:spPr>
          <a:xfrm rot="16200000">
            <a:off x="3861962" y="1360043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右大括号 37"/>
          <p:cNvSpPr/>
          <p:nvPr/>
        </p:nvSpPr>
        <p:spPr>
          <a:xfrm rot="16200000">
            <a:off x="6352056" y="1374687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160313" y="2154393"/>
                <a:ext cx="1983620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3" y="2154393"/>
                <a:ext cx="1983620" cy="426527"/>
              </a:xfrm>
              <a:prstGeom prst="rect">
                <a:avLst/>
              </a:prstGeom>
              <a:blipFill rotWithShape="0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535166" y="2158026"/>
                <a:ext cx="1926810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66" y="2158026"/>
                <a:ext cx="1926810" cy="426527"/>
              </a:xfrm>
              <a:prstGeom prst="rect">
                <a:avLst/>
              </a:prstGeom>
              <a:blipFill rotWithShape="0">
                <a:blip r:embed="rId1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775774" y="6078932"/>
                <a:ext cx="186268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𝒊</m:t>
                    </m:r>
                  </m:oMath>
                </a14:m>
                <a:endParaRPr lang="zh-CN" altLang="en-US" sz="26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74" y="6078932"/>
                <a:ext cx="1862689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234513" y="3460766"/>
                <a:ext cx="228030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13" y="3460766"/>
                <a:ext cx="2280304" cy="493405"/>
              </a:xfrm>
              <a:prstGeom prst="rect">
                <a:avLst/>
              </a:prstGeom>
              <a:blipFill rotWithShape="0"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341405" y="3456269"/>
                <a:ext cx="2678362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05" y="3456269"/>
                <a:ext cx="2678362" cy="493405"/>
              </a:xfrm>
              <a:prstGeom prst="rect">
                <a:avLst/>
              </a:prstGeom>
              <a:blipFill rotWithShape="0"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792879" y="3439622"/>
                <a:ext cx="2333780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79" y="3439622"/>
                <a:ext cx="2333780" cy="493405"/>
              </a:xfrm>
              <a:prstGeom prst="rect">
                <a:avLst/>
              </a:prstGeom>
              <a:blipFill rotWithShape="0">
                <a:blip r:embed="rId1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 rot="5400000">
            <a:off x="4418590" y="890472"/>
            <a:ext cx="432048" cy="651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5878" y="22115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线性无关</a:t>
            </a:r>
            <a:endParaRPr lang="en-US" altLang="zh-CN" dirty="0" smtClean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特征向量</a:t>
            </a:r>
            <a:endParaRPr lang="zh-CN" altLang="en-US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5878" y="5478280"/>
            <a:ext cx="4543231" cy="707886"/>
            <a:chOff x="335878" y="5478280"/>
            <a:chExt cx="4543231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335878" y="5478280"/>
                  <a:ext cx="454323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定理</m:t>
                      </m:r>
                    </m:oMath>
                  </a14:m>
                  <a:r>
                    <a:rPr lang="en-US" altLang="zh-CN" sz="2000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7-3  </a:t>
                  </a:r>
                  <a:r>
                    <a:rPr lang="zh-CN" altLang="en-US" sz="2000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线性无关特征向量个数</a:t>
                  </a:r>
                  <a:r>
                    <a:rPr lang="en-US" altLang="zh-CN" sz="2000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=</a:t>
                  </a:r>
                  <a:r>
                    <a:rPr lang="zh-CN" altLang="en-US" sz="2000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阶数</a:t>
                  </a:r>
                  <a:r>
                    <a:rPr lang="en-US" altLang="zh-CN" sz="2000" i="1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n</a:t>
                  </a:r>
                </a:p>
                <a:p>
                  <a:r>
                    <a:rPr lang="en-US" altLang="zh-CN" sz="2000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        </a:t>
                  </a:r>
                  <a:r>
                    <a:rPr lang="zh-CN" altLang="en-US" sz="2000" dirty="0" smtClean="0">
                      <a:solidFill>
                        <a:schemeClr val="dk1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可相似对角化</a:t>
                  </a:r>
                  <a:endParaRPr lang="zh-CN" altLang="en-US" sz="2000" dirty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78" y="5478280"/>
                  <a:ext cx="4543231" cy="70788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03" t="-6897" r="-805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429112" y="5949280"/>
              <a:ext cx="775649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>
            <a:off x="4152123" y="4939336"/>
            <a:ext cx="482491" cy="4924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916167" y="2872576"/>
            <a:ext cx="1281046" cy="4924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869371" y="2875172"/>
                <a:ext cx="33467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由</m:t>
                              </m:r>
                              <m:r>
                                <a:rPr lang="zh-CN" altLang="en-US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定理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7</m:t>
                              </m:r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  <m:r>
                                <a:rPr lang="zh-CN" altLang="en-US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，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≤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71" y="2875172"/>
                <a:ext cx="3346750" cy="4924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23" grpId="0"/>
      <p:bldP spid="5" grpId="0"/>
      <p:bldP spid="24" grpId="0"/>
      <p:bldP spid="25" grpId="0"/>
      <p:bldP spid="28" grpId="0"/>
      <p:bldP spid="3" grpId="0" animBg="1"/>
      <p:bldP spid="37" grpId="0" animBg="1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11" grpId="0" animBg="1"/>
      <p:bldP spid="12" grpId="0"/>
      <p:bldP spid="16" grpId="0" animBg="1"/>
      <p:bldP spid="47" grpId="0" animBg="1"/>
      <p:bldP spid="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4475074"/>
            <a:ext cx="9144000" cy="2382926"/>
          </a:xfrm>
          <a:prstGeom prst="roundRect">
            <a:avLst/>
          </a:prstGeom>
          <a:solidFill>
            <a:srgbClr val="77C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376176" y="243340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813660" y="1123431"/>
            <a:ext cx="7603717" cy="2749433"/>
            <a:chOff x="928662" y="1472836"/>
            <a:chExt cx="7286676" cy="1847121"/>
          </a:xfrm>
        </p:grpSpPr>
        <p:sp>
          <p:nvSpPr>
            <p:cNvPr id="15" name="圆角矩形 14"/>
            <p:cNvSpPr/>
            <p:nvPr/>
          </p:nvSpPr>
          <p:spPr>
            <a:xfrm>
              <a:off x="928662" y="1785276"/>
              <a:ext cx="7286676" cy="153468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42527" y="1472836"/>
              <a:ext cx="1928825" cy="48243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7-5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030131" y="1841539"/>
                <a:ext cx="7170775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对角化的充要条件是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的每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0131" y="1841539"/>
                <a:ext cx="7170775" cy="738664"/>
              </a:xfrm>
              <a:prstGeom prst="rect">
                <a:avLst/>
              </a:prstGeom>
              <a:blipFill>
                <a:blip r:embed="rId3"/>
                <a:stretch>
                  <a:fillRect l="-1786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4093509" y="3096900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869373" y="3744970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05677" y="2952884"/>
                <a:ext cx="6107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77" y="2952884"/>
                <a:ext cx="61074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966218" y="3744970"/>
                <a:ext cx="6576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8" y="3744970"/>
                <a:ext cx="6576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23955" y="1018002"/>
                <a:ext cx="186268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e>
                      <m:sub>
                        <m:r>
                          <a:rPr lang="en-US" altLang="zh-CN" sz="2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𝒊</m:t>
                    </m:r>
                  </m:oMath>
                </a14:m>
                <a:endParaRPr lang="zh-CN" altLang="en-US" sz="26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55" y="1018002"/>
                <a:ext cx="1862689" cy="492443"/>
              </a:xfrm>
              <a:prstGeom prst="rect">
                <a:avLst/>
              </a:prstGeom>
              <a:blipFill>
                <a:blip r:embed="rId6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925157" y="2463913"/>
            <a:ext cx="75608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个特征值对应的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线性无关的特征向量个数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938568" y="3049682"/>
            <a:ext cx="71707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恰好等于其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重数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7330" y="4893609"/>
            <a:ext cx="1435331" cy="1269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注意：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57916" y="4860824"/>
            <a:ext cx="5903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华文楷体" panose="02010600040101010101" pitchFamily="2" charset="-122"/>
              </a:rPr>
              <a:t>由于</a:t>
            </a:r>
            <a:r>
              <a:rPr lang="zh-CN" altLang="en-US" sz="28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单特征值</a:t>
            </a:r>
            <a:r>
              <a:rPr lang="zh-CN" altLang="en-US" sz="2800" dirty="0" smtClean="0">
                <a:ea typeface="华文楷体" panose="02010600040101010101" pitchFamily="2" charset="-122"/>
              </a:rPr>
              <a:t>对应一个线性无关的</a:t>
            </a:r>
            <a:endParaRPr lang="en-US" altLang="zh-CN" sz="2800" b="0" dirty="0" smtClean="0"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68088" y="5365748"/>
            <a:ext cx="5903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华文楷体" panose="02010600040101010101" pitchFamily="2" charset="-122"/>
              </a:rPr>
              <a:t>特征向量，因此</a:t>
            </a:r>
            <a:r>
              <a:rPr lang="zh-CN" altLang="en-US" sz="2800" dirty="0" smtClean="0">
                <a:ea typeface="华文楷体" panose="02010600040101010101" pitchFamily="2" charset="-122"/>
              </a:rPr>
              <a:t>在考虑</a:t>
            </a:r>
            <a:r>
              <a:rPr lang="zh-CN" altLang="en-US" sz="28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可对角化</a:t>
            </a:r>
            <a:r>
              <a:rPr lang="zh-CN" altLang="en-US" sz="2800" dirty="0" smtClean="0">
                <a:ea typeface="华文楷体" panose="02010600040101010101" pitchFamily="2" charset="-122"/>
              </a:rPr>
              <a:t>时，</a:t>
            </a:r>
            <a:endParaRPr lang="en-US" altLang="zh-CN" sz="2800" b="0" dirty="0" smtClean="0"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2936" y="588896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无需</a:t>
            </a:r>
            <a:r>
              <a:rPr lang="zh-CN" altLang="en-US" sz="2800" dirty="0">
                <a:ea typeface="华文楷体" panose="02010600040101010101" pitchFamily="2" charset="-122"/>
              </a:rPr>
              <a:t>对</a:t>
            </a:r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单特征值</a:t>
            </a:r>
            <a:r>
              <a:rPr lang="zh-CN" altLang="en-US" sz="2800" dirty="0">
                <a:ea typeface="华文楷体" panose="02010600040101010101" pitchFamily="2" charset="-122"/>
              </a:rPr>
              <a:t>验证上述条件！</a:t>
            </a:r>
            <a:endParaRPr lang="en-US" altLang="zh-CN" sz="2800" dirty="0">
              <a:ea typeface="华文楷体" panose="02010600040101010101" pitchFamily="2" charset="-122"/>
            </a:endParaRPr>
          </a:p>
        </p:txBody>
      </p:sp>
      <p:pic>
        <p:nvPicPr>
          <p:cNvPr id="2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3" y="470731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940419" y="3933056"/>
            <a:ext cx="1916320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12544" y="826929"/>
                <a:ext cx="224131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dk1"/>
                    </a:solidFill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en-US" altLang="zh-CN" sz="2600" i="1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600" dirty="0" smtClean="0">
                    <a:solidFill>
                      <a:schemeClr val="dk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阶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</m:oMath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544" y="826929"/>
                <a:ext cx="2241319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4905" t="-1500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43874" y="2133491"/>
                <a:ext cx="1965731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74" y="2133491"/>
                <a:ext cx="1965731" cy="426527"/>
              </a:xfrm>
              <a:prstGeom prst="rect">
                <a:avLst/>
              </a:prstGeom>
              <a:blipFill rotWithShape="0"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324064" y="798306"/>
                <a:ext cx="15921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</m:t>
                      </m:r>
                      <m:r>
                        <a:rPr lang="zh-CN" altLang="en-US" sz="26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值</m:t>
                      </m:r>
                      <m:r>
                        <a:rPr lang="zh-CN" altLang="en-US" sz="26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</m:oMath>
                  </m:oMathPara>
                </a14:m>
                <a:endParaRPr lang="zh-CN" altLang="en-US" sz="26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64" y="798306"/>
                <a:ext cx="159210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02596" y="1441583"/>
                <a:ext cx="48081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              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96" y="1441583"/>
                <a:ext cx="480811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大括号 2"/>
          <p:cNvSpPr/>
          <p:nvPr/>
        </p:nvSpPr>
        <p:spPr>
          <a:xfrm rot="16200000">
            <a:off x="2239189" y="1386000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4353863" y="147437"/>
            <a:ext cx="4786313" cy="441325"/>
            <a:chOff x="6228184" y="107340"/>
            <a:chExt cx="2843808" cy="441340"/>
          </a:xfrm>
        </p:grpSpPr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大括号 36"/>
          <p:cNvSpPr/>
          <p:nvPr/>
        </p:nvSpPr>
        <p:spPr>
          <a:xfrm rot="16200000">
            <a:off x="4642068" y="1422383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右大括号 37"/>
          <p:cNvSpPr/>
          <p:nvPr/>
        </p:nvSpPr>
        <p:spPr>
          <a:xfrm rot="16200000">
            <a:off x="6352056" y="1374687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40419" y="2216733"/>
                <a:ext cx="1868204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19" y="2216733"/>
                <a:ext cx="1868204" cy="426527"/>
              </a:xfrm>
              <a:prstGeom prst="rect">
                <a:avLst/>
              </a:prstGeom>
              <a:blipFill rotWithShape="0"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535166" y="2158026"/>
                <a:ext cx="1926810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66" y="2158026"/>
                <a:ext cx="1926810" cy="426527"/>
              </a:xfrm>
              <a:prstGeom prst="rect">
                <a:avLst/>
              </a:prstGeom>
              <a:blipFill rotWithShape="0"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35878" y="22115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线性无关</a:t>
            </a:r>
            <a:endParaRPr lang="en-US" altLang="zh-CN" dirty="0" smtClean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特征向量</a:t>
            </a:r>
            <a:endParaRPr lang="zh-CN" altLang="en-US" dirty="0">
              <a:solidFill>
                <a:schemeClr val="dk1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39649" y="1410806"/>
                <a:ext cx="5851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49" y="1410806"/>
                <a:ext cx="58516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695197" y="4670130"/>
                <a:ext cx="43801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的基础解系</a:t>
                </a:r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97" y="4670130"/>
                <a:ext cx="4380173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1111" r="-139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6391" y="5478223"/>
                <a:ext cx="1850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𝒓</m:t>
                      </m:r>
                      <m:d>
                        <m:d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391" y="5478223"/>
                <a:ext cx="185012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/>
          <p:cNvSpPr/>
          <p:nvPr/>
        </p:nvSpPr>
        <p:spPr>
          <a:xfrm rot="16200000">
            <a:off x="3861962" y="1360043"/>
            <a:ext cx="349840" cy="1340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160313" y="2154393"/>
                <a:ext cx="1983620" cy="426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3" y="2154393"/>
                <a:ext cx="1983620" cy="426527"/>
              </a:xfrm>
              <a:prstGeom prst="rect">
                <a:avLst/>
              </a:prstGeom>
              <a:blipFill rotWithShape="0"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526776" y="4670130"/>
                <a:ext cx="1356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解集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76" y="4670130"/>
                <a:ext cx="135697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351" t="-10526" r="-585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447033" y="5509875"/>
                <a:ext cx="350910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𝒊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033" y="5509875"/>
                <a:ext cx="3509102" cy="95410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4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 animBg="1"/>
      <p:bldP spid="37" grpId="1" animBg="1"/>
      <p:bldP spid="39" grpId="0"/>
      <p:bldP spid="39" grpId="1"/>
      <p:bldP spid="2" grpId="0"/>
      <p:bldP spid="2" grpId="1"/>
      <p:bldP spid="31" grpId="0"/>
      <p:bldP spid="7" grpId="0"/>
      <p:bldP spid="24" grpId="0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827584" y="1628800"/>
            <a:ext cx="7603717" cy="2953239"/>
            <a:chOff x="928662" y="1541016"/>
            <a:chExt cx="7286676" cy="1953108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17088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32455" y="1541016"/>
              <a:ext cx="1928825" cy="39999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7-3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279196" y="2378627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可相似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对角化的充要条件是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196" y="2378627"/>
                <a:ext cx="6940682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3923928" y="207402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01063" y="4727048"/>
                <a:ext cx="38232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8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63" y="4727048"/>
                <a:ext cx="382329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01063" y="5236077"/>
                <a:ext cx="186268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r>
                      <a:rPr lang="en-US" altLang="zh-CN" sz="2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endParaRPr lang="zh-CN" altLang="en-US" sz="26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63" y="5236077"/>
                <a:ext cx="1862689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1279196" y="2990726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每个特征值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)=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196" y="2990726"/>
                <a:ext cx="6940682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279196" y="3608212"/>
                <a:ext cx="694068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的重数。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196" y="3608212"/>
                <a:ext cx="6940682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845"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4" grpId="0"/>
      <p:bldP spid="15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02002" y="535159"/>
                <a:ext cx="3604898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2" y="535159"/>
                <a:ext cx="360489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20596" y="1503458"/>
                <a:ext cx="29914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96" y="1503458"/>
                <a:ext cx="299146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099120" y="1515991"/>
                <a:ext cx="29332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20" y="1515991"/>
                <a:ext cx="29332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95331" y="2079802"/>
                <a:ext cx="3981154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" y="2079802"/>
                <a:ext cx="3981154" cy="1566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644320" y="2044394"/>
                <a:ext cx="4420056" cy="1633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20" y="2044394"/>
                <a:ext cx="4420056" cy="1633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 rot="1347805">
            <a:off x="4212977" y="2630744"/>
            <a:ext cx="3619111" cy="559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2294" y="3687629"/>
                <a:ext cx="3829831" cy="1566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4" y="3687629"/>
                <a:ext cx="3829831" cy="1566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15008" y="4217020"/>
                <a:ext cx="424936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08" y="4217020"/>
                <a:ext cx="424936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97848" y="4826043"/>
                <a:ext cx="30934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48" y="4826043"/>
                <a:ext cx="3093411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2294" y="5476167"/>
                <a:ext cx="1890709" cy="632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4" y="5476167"/>
                <a:ext cx="1890709" cy="6324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000892" y="5579028"/>
                <a:ext cx="51957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892" y="5579028"/>
                <a:ext cx="5195718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804248" y="5273289"/>
                <a:ext cx="1520031" cy="118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273289"/>
                <a:ext cx="1520031" cy="11845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5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5" grpId="0"/>
      <p:bldP spid="36" grpId="0"/>
      <p:bldP spid="5" grpId="0" animBg="1"/>
      <p:bldP spid="23" grpId="0"/>
      <p:bldP spid="24" grpId="0"/>
      <p:bldP spid="26" grpId="0"/>
      <p:bldP spid="27" grpId="0"/>
      <p:bldP spid="29" grpId="0"/>
      <p:bldP spid="3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1" y="1556792"/>
                <a:ext cx="8050335" cy="124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何值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可相似对角化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1" y="1556792"/>
                <a:ext cx="8050335" cy="1240532"/>
              </a:xfrm>
              <a:prstGeom prst="rect">
                <a:avLst/>
              </a:prstGeom>
              <a:blipFill rotWithShape="0">
                <a:blip r:embed="rId3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41253" y="2845551"/>
                <a:ext cx="8050335" cy="124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ea typeface="华文楷体" panose="02010600040101010101" pitchFamily="2" charset="-122"/>
                  </a:rPr>
                  <a:t>解：</a:t>
                </a:r>
                <a:r>
                  <a:rPr lang="zh-CN" altLang="en-US" sz="2800" dirty="0" smtClean="0">
                    <a:ea typeface="华文楷体" panose="02010600040101010101" pitchFamily="2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+4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3" y="2845551"/>
                <a:ext cx="8050335" cy="1240532"/>
              </a:xfrm>
              <a:prstGeom prst="rect">
                <a:avLst/>
              </a:prstGeom>
              <a:blipFill rotWithShape="0">
                <a:blip r:embed="rId5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36498" y="5888750"/>
                <a:ext cx="4940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的特征值为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−3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单值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，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98" y="5888750"/>
                <a:ext cx="4940135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148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36113" y="5079503"/>
                <a:ext cx="51499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−1)(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−8+5)=0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13" y="5079503"/>
                <a:ext cx="514993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195736" y="3964853"/>
                <a:ext cx="405463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964853"/>
                <a:ext cx="4054635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53082" y="5877272"/>
                <a:ext cx="2356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𝟏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82" y="5877272"/>
                <a:ext cx="235635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30" grpId="0"/>
      <p:bldP spid="35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2301" y="1559061"/>
                <a:ext cx="8050335" cy="124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何值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可相似对角化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1" y="1559061"/>
                <a:ext cx="8050335" cy="1240532"/>
              </a:xfrm>
              <a:prstGeom prst="rect">
                <a:avLst/>
              </a:prstGeom>
              <a:blipFill rotWithShape="0">
                <a:blip r:embed="rId3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26093" y="3365786"/>
                <a:ext cx="5904656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+4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3" y="3365786"/>
                <a:ext cx="5904656" cy="146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42524" y="5734960"/>
                <a:ext cx="2855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latin typeface="+mn-ea"/>
                    <a:ea typeface="+mn-ea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成立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24" y="5734960"/>
                <a:ext cx="285533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487" t="-12791" r="-277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942524" y="4900175"/>
                <a:ext cx="3956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24" y="4900175"/>
                <a:ext cx="39564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51116" y="2847279"/>
                <a:ext cx="2356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𝟏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6" y="2847279"/>
                <a:ext cx="23563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46563" y="4911653"/>
                <a:ext cx="21423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=3−2=1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563" y="4911653"/>
                <a:ext cx="214231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2136" y="4919735"/>
                <a:ext cx="25615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可相似对角化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6" y="4919735"/>
                <a:ext cx="2561548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r="-381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970613" y="3463719"/>
                <a:ext cx="2894779" cy="1265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13" y="3463719"/>
                <a:ext cx="2894779" cy="12659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6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5" grpId="0"/>
      <p:bldP spid="2" grpId="0"/>
      <p:bldP spid="15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719064" y="1293666"/>
                <a:ext cx="8424936" cy="116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1293666"/>
                <a:ext cx="8424936" cy="1161600"/>
              </a:xfrm>
              <a:prstGeom prst="rect">
                <a:avLst/>
              </a:prstGeom>
              <a:blipFill rotWithShape="0">
                <a:blip r:embed="rId3"/>
                <a:stretch>
                  <a:fillRect l="-13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2621954"/>
                <a:ext cx="36499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行列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式相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等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21954"/>
                <a:ext cx="364997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61371" y="5484539"/>
                <a:ext cx="237969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371" y="5484539"/>
                <a:ext cx="237969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635896" y="4588338"/>
                <a:ext cx="33959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+1+1=2+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+3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588338"/>
                <a:ext cx="3395930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7-2:1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08230" y="3380129"/>
                <a:ext cx="5506058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=2×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×3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0" y="3380129"/>
                <a:ext cx="5506058" cy="804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461371" y="3536132"/>
                <a:ext cx="243021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ea typeface="华文楷体" panose="0201060004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+2=6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371" y="3536132"/>
                <a:ext cx="2430217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4511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85410" y="4584505"/>
                <a:ext cx="29831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矩阵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迹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相等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0" y="4584505"/>
                <a:ext cx="2983124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5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6" grpId="0"/>
      <p:bldP spid="25" grpId="0"/>
      <p:bldP spid="23" grpId="0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10760" y="1758931"/>
            <a:ext cx="6305656" cy="4742383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66360" y="1990214"/>
                <a:ext cx="6129176" cy="460527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相似矩阵定义与性质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可逆</m:t>
                    </m:r>
                  </m:oMath>
                </a14:m>
                <a:r>
                  <a:rPr lang="zh-CN" altLang="en-US" dirty="0" smtClean="0"/>
                  <a:t>阵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自反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传递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特征多项式、特征值、迹、行列式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相似对角化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对角化计算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条件：线性无关特征向量个数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阶数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6360" y="1990214"/>
                <a:ext cx="6129176" cy="4605275"/>
              </a:xfrm>
              <a:blipFill rotWithShape="0">
                <a:blip r:embed="rId4"/>
                <a:stretch>
                  <a:fillRect l="-2485" t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50" y="205898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699828" y="2996952"/>
            <a:ext cx="37444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 </a:t>
            </a:r>
          </a:p>
          <a:p>
            <a:pPr eaLnBrk="1" hangingPunct="1"/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7-2:1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1850616" y="4509120"/>
            <a:ext cx="5112568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思考：习题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9,10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  提高题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7-2 2,3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719064" y="1293666"/>
                <a:ext cx="7741368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。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1293666"/>
                <a:ext cx="7741368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17" t="-5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2621954"/>
                <a:ext cx="42002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𝑢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𝐴𝑃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𝑢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21954"/>
                <a:ext cx="420025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00744" y="4921011"/>
                <a:ext cx="51040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否则</m:t>
                    </m:r>
                    <m:r>
                      <a:rPr lang="zh-CN" altLang="en-US" sz="20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，由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𝐏</m:t>
                    </m:r>
                    <m:r>
                      <a:rPr lang="zh-CN" altLang="en-US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𝟎</m:t>
                    </m:r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</m:t>
                    </m:r>
                    <m:r>
                      <m:rPr>
                        <m:nor/>
                      </m:rPr>
                      <a:rPr lang="zh-CN" altLang="en-US" sz="20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特征向量非零</m:t>
                    </m:r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）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44" y="4921011"/>
                <a:ext cx="510409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7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83368" y="4416654"/>
                <a:ext cx="16217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68" y="4416654"/>
                <a:ext cx="162179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7-2:9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50541" y="2621954"/>
                <a:ext cx="399782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𝑢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𝐴𝑢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41" y="2621954"/>
                <a:ext cx="399782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39552" y="3357007"/>
                <a:ext cx="1247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𝑨𝒖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𝝁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𝒖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57007"/>
                <a:ext cx="1247265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547664" y="3577141"/>
                <a:ext cx="4718792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zh-CN" sz="2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r>
                                <a:rPr lang="en-US" altLang="zh-CN" sz="2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𝒖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𝐴𝑢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𝜇</m:t>
                      </m:r>
                      <m:sSup>
                        <m:sSupPr>
                          <m:ctrlP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𝒖</m:t>
                      </m:r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77141"/>
                <a:ext cx="4718792" cy="5439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2915816" y="1739942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1547664" y="5708972"/>
                <a:ext cx="549294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。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5708972"/>
                <a:ext cx="5492940" cy="492443"/>
              </a:xfrm>
              <a:prstGeom prst="rect">
                <a:avLst/>
              </a:prstGeom>
              <a:blipFill rotWithShape="0">
                <a:blip r:embed="rId10"/>
                <a:stretch>
                  <a:fillRect l="-1998" t="-11250" b="-3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6" grpId="0"/>
      <p:bldP spid="25" grpId="0"/>
      <p:bldP spid="23" grpId="0"/>
      <p:bldP spid="24" grpId="0"/>
      <p:bldP spid="2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719064" y="1293666"/>
                <a:ext cx="842493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对角化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endParaRPr lang="en-US" altLang="zh-CN" sz="260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。</m:t>
                      </m:r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1293666"/>
                <a:ext cx="8424936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2" t="-5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2621954"/>
                <a:ext cx="488319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存在可逆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Λ</m:t>
                    </m:r>
                  </m:oMath>
                </a14:m>
                <a:r>
                  <a:rPr lang="en-US" altLang="zh-CN" sz="2600" dirty="0" smtClean="0">
                    <a:latin typeface="+mn-ea"/>
                    <a:ea typeface="+mn-ea"/>
                  </a:rPr>
                  <a:t>,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21954"/>
                <a:ext cx="4883196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9877" r="-1124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607566" y="3349824"/>
                <a:ext cx="420563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Λ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对角阵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转置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不变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66" y="3349824"/>
                <a:ext cx="420563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7-2:10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90145" y="2607105"/>
                <a:ext cx="36824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其中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相似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标准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型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145" y="2607105"/>
                <a:ext cx="36824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58563" y="3250462"/>
                <a:ext cx="3960828" cy="569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𝐴𝑃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600" b="1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3" y="3250462"/>
                <a:ext cx="3960828" cy="5696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827584" y="1772816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1938683" y="3974749"/>
                <a:ext cx="5492940" cy="569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solidFill>
                              <a:srgbClr val="FF0000"/>
                            </a:solidFill>
                            <a:latin typeface="+mn-ea"/>
                          </a:rPr>
                          <m:t> 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Λ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8683" y="3974749"/>
                <a:ext cx="5492940" cy="569643"/>
              </a:xfrm>
              <a:prstGeom prst="rect">
                <a:avLst/>
              </a:prstGeom>
              <a:blipFill rotWithShape="0">
                <a:blip r:embed="rId8"/>
                <a:stretch>
                  <a:fillRect l="-1998" b="-279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1170375" y="4699036"/>
                <a:ext cx="5492940" cy="499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两边同时左乘</a:t>
                </a:r>
                <a:r>
                  <a:rPr lang="en-US" altLang="zh-CN" sz="26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P</a:t>
                </a:r>
                <a:r>
                  <a:rPr lang="en-US" altLang="zh-CN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右乘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可得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0375" y="4699036"/>
                <a:ext cx="5492940" cy="499560"/>
              </a:xfrm>
              <a:prstGeom prst="rect">
                <a:avLst/>
              </a:prstGeom>
              <a:blipFill rotWithShape="0">
                <a:blip r:embed="rId9"/>
                <a:stretch>
                  <a:fillRect l="-1998" t="-12195" b="-304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2292623" y="5422326"/>
                <a:ext cx="4417762" cy="569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600" b="1" dirty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2623" y="5422326"/>
                <a:ext cx="4417762" cy="5696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2476272" y="5499526"/>
                <a:ext cx="4417762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600" b="1" dirty="0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6272" y="5499526"/>
                <a:ext cx="4417762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/>
              <p:cNvSpPr txBox="1">
                <a:spLocks noChangeArrowheads="1"/>
              </p:cNvSpPr>
              <p:nvPr/>
            </p:nvSpPr>
            <p:spPr bwMode="auto">
              <a:xfrm>
                <a:off x="1626925" y="6102521"/>
                <a:ext cx="6384932" cy="543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令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显然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可逆，结论得证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6925" y="6102521"/>
                <a:ext cx="6384932" cy="543995"/>
              </a:xfrm>
              <a:prstGeom prst="rect">
                <a:avLst/>
              </a:prstGeom>
              <a:blipFill rotWithShape="0">
                <a:blip r:embed="rId12"/>
                <a:stretch>
                  <a:fillRect t="-3371" b="-2584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5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25" grpId="0"/>
      <p:bldP spid="24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539552" y="1117942"/>
                <a:ext cx="8293799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阵，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无关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=4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117942"/>
                <a:ext cx="8293799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24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9544" y="2246563"/>
                <a:ext cx="74974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思路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：通过已知条件，获得与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A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相似的矩阵，通过其相似矩阵的特征值求解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A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特征值。</a:t>
                </a:r>
                <a:endParaRPr lang="zh-CN" altLang="en-US" sz="20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4" y="2246563"/>
                <a:ext cx="7497428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894" t="-4310" r="-569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46028" y="3990102"/>
                <a:ext cx="256660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=4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8" y="3990102"/>
                <a:ext cx="256660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46028" y="4549209"/>
                <a:ext cx="6681894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综合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e>
                      </m:d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可得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1     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1     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8" y="4549209"/>
                <a:ext cx="6681894" cy="8044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40661" y="5812135"/>
                <a:ext cx="493051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线性无关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1" y="5812135"/>
                <a:ext cx="493051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75856" y="2937859"/>
                <a:ext cx="4545155" cy="804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可得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  </m:t>
                    </m:r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(1)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937859"/>
                <a:ext cx="4545155" cy="804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  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85104" y="3045214"/>
                <a:ext cx="23637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04" y="3045214"/>
                <a:ext cx="2363724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337213" y="3836225"/>
                <a:ext cx="4993098" cy="1204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可得</m:t>
                      </m:r>
                      <m:r>
                        <m:rPr>
                          <m:nor/>
                        </m:rPr>
                        <a:rPr lang="zh-CN" altLang="en-US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213" y="3836225"/>
                <a:ext cx="4993098" cy="12045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83463" y="5664418"/>
                <a:ext cx="2849888" cy="80445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1     4</m:t>
                            </m:r>
                          </m:e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1     1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相似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63" y="5664418"/>
                <a:ext cx="2849888" cy="804451"/>
              </a:xfrm>
              <a:prstGeom prst="rect">
                <a:avLst/>
              </a:prstGeom>
              <a:blipFill rotWithShape="0">
                <a:blip r:embed="rId11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999230" y="5093086"/>
                <a:ext cx="2154436" cy="64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𝑨𝑷</m:t>
                      </m:r>
                      <m:r>
                        <a:rPr lang="en-US" altLang="zh-CN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    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     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30" y="5093086"/>
                <a:ext cx="2154436" cy="6401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3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16" grpId="0"/>
      <p:bldP spid="25" grpId="0"/>
      <p:bldP spid="30" grpId="0"/>
      <p:bldP spid="15" grpId="0" animBg="1"/>
      <p:bldP spid="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79512" y="1184606"/>
                <a:ext cx="8249990" cy="1364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三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相似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84606"/>
                <a:ext cx="8249990" cy="1364028"/>
              </a:xfrm>
              <a:prstGeom prst="rect">
                <a:avLst/>
              </a:prstGeom>
              <a:blipFill rotWithShape="0">
                <a:blip r:embed="rId3"/>
                <a:stretch>
                  <a:fillRect l="-13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11900" y="3836399"/>
                <a:ext cx="38574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en-US" altLang="zh-CN" sz="26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600" dirty="0" smtClean="0">
                    <a:ea typeface="华文楷体" panose="02010600040101010101" pitchFamily="2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  (2)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0" y="3836399"/>
                <a:ext cx="3857466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963269" y="3454633"/>
                <a:ext cx="49949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综合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e>
                      </m:d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可得</m:t>
                      </m:r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69" y="3454633"/>
                <a:ext cx="499495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35712" y="4607813"/>
                <a:ext cx="22701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≠0,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否则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2" y="4607813"/>
                <a:ext cx="227017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92283" y="3244752"/>
                <a:ext cx="3200813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(1)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3" y="3244752"/>
                <a:ext cx="3200813" cy="543995"/>
              </a:xfrm>
              <a:prstGeom prst="rect">
                <a:avLst/>
              </a:prstGeom>
              <a:blipFill rotWithShape="0">
                <a:blip r:embed="rId7"/>
                <a:stretch>
                  <a:fillRect t="-6667" r="-2286" b="-2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65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8-2:  3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868359" y="2657227"/>
                <a:ext cx="37839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0,0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59" y="2657227"/>
                <a:ext cx="3783985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987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411760" y="4606853"/>
                <a:ext cx="224087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606853"/>
                <a:ext cx="224087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44367" y="5877272"/>
                <a:ext cx="4120280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因此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600" i="1" smtClean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+mn-ea"/>
                  </a:rPr>
                  <a:t>的特征值</a:t>
                </a:r>
                <a:r>
                  <a:rPr lang="en-US" altLang="zh-CN" sz="2600" dirty="0" smtClean="0">
                    <a:latin typeface="Cambria Math" panose="02040503050406030204" pitchFamily="18" charset="0"/>
                    <a:ea typeface="+mn-ea"/>
                  </a:rPr>
                  <a:t>2</a:t>
                </a:r>
                <a:endParaRPr lang="zh-CN" altLang="en-US" sz="26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67" y="5877272"/>
                <a:ext cx="412028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358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3419872" y="2548634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413415" y="4605893"/>
                <a:ext cx="301262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=0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415" y="4605893"/>
                <a:ext cx="3012620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164288" y="4622918"/>
                <a:ext cx="83362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622918"/>
                <a:ext cx="83362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99991" y="5075660"/>
                <a:ext cx="42777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0" dirty="0" smtClean="0"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为特征值矛盾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91" y="5075660"/>
                <a:ext cx="4277709" cy="492443"/>
              </a:xfrm>
              <a:prstGeom prst="rect">
                <a:avLst/>
              </a:prstGeom>
              <a:blipFill rotWithShape="0">
                <a:blip r:embed="rId13"/>
                <a:stretch>
                  <a:fillRect l="-2568" t="-15000" r="-1569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1" grpId="0"/>
      <p:bldP spid="16" grpId="0"/>
      <p:bldP spid="25" grpId="0"/>
      <p:bldP spid="30" grpId="0"/>
      <p:bldP spid="15" grpId="0" animBg="1"/>
      <p:bldP spid="24" grpId="0"/>
      <p:bldP spid="26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相似对角化并写出其相似标准型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20" t="-5442" r="-79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25699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2569934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2500" r="-30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317463" y="3272300"/>
                <a:ext cx="28150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或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463" y="3272300"/>
                <a:ext cx="281506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109290" y="4731747"/>
                <a:ext cx="62956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6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≤0</m:t>
                    </m:r>
                  </m:oMath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90" y="4731747"/>
                <a:ext cx="6295634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1742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75999" y="5323770"/>
                <a:ext cx="39069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)−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=3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99" y="5323770"/>
                <a:ext cx="390690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65552" y="3301478"/>
                <a:ext cx="328269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可得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−2=0</m:t>
                    </m:r>
                  </m:oMath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2" y="3301478"/>
                <a:ext cx="3282694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795767" y="2655395"/>
                <a:ext cx="30465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由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67" y="2655395"/>
                <a:ext cx="304654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514467" y="3994050"/>
                <a:ext cx="64059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67" y="3994050"/>
                <a:ext cx="6405921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48331" y="5915794"/>
                <a:ext cx="70800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性质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8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31" y="5915794"/>
                <a:ext cx="708008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5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8" grpId="0"/>
      <p:bldP spid="31" grpId="0"/>
      <p:bldP spid="16" grpId="0"/>
      <p:bldP spid="25" grpId="0"/>
      <p:bldP spid="3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降秩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的特征值要么全为零，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要么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重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一个</m:t>
                    </m:r>
                    <m:nary>
                      <m:naryPr>
                        <m:chr m:val="∑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代数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余子式</m:t>
                    </m:r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132" y="1219389"/>
                <a:ext cx="7724281" cy="1294009"/>
              </a:xfrm>
              <a:prstGeom prst="rect">
                <a:avLst/>
              </a:prstGeom>
              <a:blipFill>
                <a:blip r:embed="rId3"/>
                <a:stretch>
                  <a:fillRect l="-1421" t="-42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2655395"/>
                <a:ext cx="36287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94" y="3287416"/>
                <a:ext cx="36048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96" y="3280692"/>
                <a:ext cx="21464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特征值都为零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4" y="2650177"/>
                <a:ext cx="3238964" cy="492443"/>
              </a:xfrm>
              <a:prstGeom prst="rect">
                <a:avLst/>
              </a:prstGeom>
              <a:blipFill>
                <a:blip r:embed="rId7"/>
                <a:stretch>
                  <a:fillRect t="-12346" r="-226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6967" y="3927425"/>
                <a:ext cx="383329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7" y="3927425"/>
                <a:ext cx="383329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17" y="3284617"/>
                <a:ext cx="203946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15187" y="3962514"/>
                <a:ext cx="493083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87" y="3962514"/>
                <a:ext cx="4930837" cy="492443"/>
              </a:xfrm>
              <a:prstGeom prst="rect">
                <a:avLst/>
              </a:prstGeom>
              <a:blipFill>
                <a:blip r:embed="rId10"/>
                <a:stretch>
                  <a:fillRect t="-9877" r="-1112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07635" y="4570233"/>
                <a:ext cx="3513141" cy="118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35" y="4570233"/>
                <a:ext cx="3513141" cy="11845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563888" y="4953233"/>
                <a:ext cx="28523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值</a:t>
                </a: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53233"/>
                <a:ext cx="2852384" cy="492443"/>
              </a:xfrm>
              <a:prstGeom prst="rect">
                <a:avLst/>
              </a:prstGeom>
              <a:blipFill>
                <a:blip r:embed="rId12"/>
                <a:stretch>
                  <a:fillRect t="-11250" r="-2778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337566" y="6006443"/>
                <a:ext cx="3524683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其余特征值全为零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66" y="6006443"/>
                <a:ext cx="3524683" cy="492443"/>
              </a:xfrm>
              <a:prstGeom prst="rect">
                <a:avLst/>
              </a:prstGeom>
              <a:blipFill>
                <a:blip r:embed="rId13"/>
                <a:stretch>
                  <a:fillRect t="-9877" r="-1903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1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相似对角化并写出其相似标准型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20" t="-5442" r="-79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109290" y="4731747"/>
                <a:ext cx="54284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5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6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90" y="4731747"/>
                <a:ext cx="5428474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022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48331" y="5915794"/>
                <a:ext cx="679397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性质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5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8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31" y="5915794"/>
                <a:ext cx="679397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00416 -0.341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0608 -0.4402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-2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相似对角化并写出其相似标准型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20" t="-5442" r="-79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264343" y="2228448"/>
                <a:ext cx="571457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ea typeface="华文楷体" panose="02010600040101010101" pitchFamily="2" charset="-122"/>
                  </a:rPr>
                  <a:t>性质</a:t>
                </a:r>
                <a14:m>
                  <m:oMath xmlns:m="http://schemas.openxmlformats.org/officeDocument/2006/math"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4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6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343" y="2228448"/>
                <a:ext cx="5714578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1919"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75048" y="2713430"/>
                <a:ext cx="708008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性质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8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048" y="2713430"/>
                <a:ext cx="708008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37732" y="3324395"/>
                <a:ext cx="442300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2" y="3324395"/>
                <a:ext cx="442300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02581" y="3935360"/>
                <a:ext cx="71433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581" y="3935360"/>
                <a:ext cx="714336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37732" y="4581128"/>
                <a:ext cx="707911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分别为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=0,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解集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2" y="4581128"/>
                <a:ext cx="7079117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r="-51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1560" y="5239751"/>
                <a:ext cx="56770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=−2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特征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39751"/>
                <a:ext cx="567700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11560" y="5732194"/>
                <a:ext cx="54501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=1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特征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32194"/>
                <a:ext cx="545014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347426" y="5485972"/>
                <a:ext cx="1621598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26" y="5485972"/>
                <a:ext cx="1621598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73048" y="6215459"/>
                <a:ext cx="5917389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定理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𝟕</m:t>
                      </m:r>
                      <m:r>
                        <a:rPr lang="en-US" altLang="zh-CN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048" y="6215459"/>
                <a:ext cx="5917389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18" grpId="0" animBg="1"/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相似对角化并写出其相似标准型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713" y="1226919"/>
                <a:ext cx="7724281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420" t="-5442" r="-79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7-2:4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7624" y="2215418"/>
                <a:ext cx="56770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=−2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特征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15418"/>
                <a:ext cx="567700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00236" y="2635639"/>
                <a:ext cx="54501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=1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特征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236" y="2635639"/>
                <a:ext cx="5450146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382909" y="3188568"/>
                <a:ext cx="1621598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909" y="3188568"/>
                <a:ext cx="162159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347864" y="3188568"/>
                <a:ext cx="5917389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线性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无关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定理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𝟕</m:t>
                      </m:r>
                      <m:r>
                        <a:rPr lang="en-US" altLang="zh-CN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188568"/>
                <a:ext cx="591738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288884" y="3781478"/>
                <a:ext cx="5194884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由</m:t>
                    </m:r>
                    <m:r>
                      <a:rPr lang="zh-CN" altLang="en-US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定理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𝟕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zh-CN" altLang="en-US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可相似对角化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81478"/>
                <a:ext cx="5194884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r="-938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75656" y="4396546"/>
                <a:ext cx="6134500" cy="23297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latin typeface="+mn-ea"/>
                    <a:ea typeface="+mn-ea"/>
                  </a:rPr>
                  <a:t>相似标准型为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/>
                          </m:mr>
                          <m:mr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396546"/>
                <a:ext cx="6134500" cy="2329740"/>
              </a:xfrm>
              <a:prstGeom prst="rect">
                <a:avLst/>
              </a:prstGeom>
              <a:blipFill rotWithShape="0">
                <a:blip r:embed="rId9"/>
                <a:stretch>
                  <a:fillRect l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508104" y="4396546"/>
            <a:ext cx="810763" cy="1132970"/>
            <a:chOff x="5508104" y="4396546"/>
            <a:chExt cx="810763" cy="1132970"/>
          </a:xfrm>
        </p:grpSpPr>
        <p:sp>
          <p:nvSpPr>
            <p:cNvPr id="2" name="右大括号 1"/>
            <p:cNvSpPr/>
            <p:nvPr/>
          </p:nvSpPr>
          <p:spPr>
            <a:xfrm>
              <a:off x="5508104" y="4396546"/>
              <a:ext cx="288032" cy="1132970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787952" y="475620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阶</a:t>
                  </a:r>
                  <a:endPara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952" y="4756205"/>
                  <a:ext cx="53091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6557" r="-10227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7380312" y="5611118"/>
            <a:ext cx="818778" cy="1132970"/>
            <a:chOff x="5508104" y="4396546"/>
            <a:chExt cx="818778" cy="1132970"/>
          </a:xfrm>
        </p:grpSpPr>
        <p:sp>
          <p:nvSpPr>
            <p:cNvPr id="27" name="右大括号 26"/>
            <p:cNvSpPr/>
            <p:nvPr/>
          </p:nvSpPr>
          <p:spPr>
            <a:xfrm>
              <a:off x="5508104" y="4396546"/>
              <a:ext cx="288032" cy="1132970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787952" y="475620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𝒓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阶</a:t>
                  </a:r>
                  <a:endPara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952" y="4756205"/>
                  <a:ext cx="53893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557" r="-10227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27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2079" y="909334"/>
                <a:ext cx="3384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特征值完全相同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79" y="909334"/>
                <a:ext cx="338437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40205" y="1754757"/>
                <a:ext cx="39991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  <a:endParaRPr lang="zh-CN" altLang="en-US" sz="24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5" y="1754757"/>
                <a:ext cx="39991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351181" y="909334"/>
                <a:ext cx="46957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ea typeface="华文楷体" panose="02010600040101010101" pitchFamily="2" charset="-122"/>
                  </a:rPr>
                  <a:t>特征值完全相同</a:t>
                </a:r>
                <a:endParaRPr lang="zh-CN" altLang="en-US" sz="28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81" y="909334"/>
                <a:ext cx="469574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05101" y="1760967"/>
                <a:ext cx="52388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特征值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01" y="1760967"/>
                <a:ext cx="523889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02843" y="2968887"/>
                <a:ext cx="280831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en-US" altLang="zh-CN" sz="26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3" y="2968887"/>
                <a:ext cx="2808312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49934" y="171990"/>
            <a:ext cx="135284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</a:pPr>
            <a:r>
              <a:rPr lang="zh-CN" alt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下箭头 1"/>
          <p:cNvSpPr/>
          <p:nvPr/>
        </p:nvSpPr>
        <p:spPr>
          <a:xfrm rot="16200000">
            <a:off x="3794529" y="863589"/>
            <a:ext cx="504056" cy="63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944" y="3405112"/>
                <a:ext cx="90781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 </m:t>
                      </m:r>
                      <m:r>
                        <a:rPr lang="en-US" altLang="zh-C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𝑚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" y="3405112"/>
                <a:ext cx="907813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51357" y="2860198"/>
                <a:ext cx="30003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)(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57" y="2860198"/>
                <a:ext cx="3000329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75239" y="4076378"/>
                <a:ext cx="7524440" cy="470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</m:sup>
                      </m:sSup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𝑬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</m:sup>
                      </m:sSup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𝝀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𝑬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)(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𝑬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  <m:r>
                            <a:rPr lang="en-US" altLang="zh-CN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p>
                        <m:sSupPr>
                          <m:ctrlP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𝒎</m:t>
                          </m:r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9" y="4076378"/>
                <a:ext cx="7524440" cy="4700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605054" y="2661717"/>
                <a:ext cx="318946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∃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𝒈</m:t>
                      </m:r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</m:e>
                      </m:d>
                      <m:d>
                        <m:d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𝑨</m:t>
                          </m:r>
                          <m:r>
                            <a:rPr lang="zh-CN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的</m:t>
                          </m:r>
                          <m:r>
                            <a:rPr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多项式</m:t>
                          </m:r>
                          <m:r>
                            <a:rPr lang="zh-CN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函数</m:t>
                          </m:r>
                        </m:e>
                      </m:d>
                      <m:r>
                        <a:rPr lang="zh-CN" alt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54" y="2661717"/>
                <a:ext cx="3189460" cy="5078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975248" y="2831667"/>
                <a:ext cx="3314175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8" y="2831667"/>
                <a:ext cx="3314175" cy="69249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57659" y="4660478"/>
                <a:ext cx="77907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重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重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</m:oMath>
                  </m:oMathPara>
                </a14:m>
                <a:endParaRPr lang="zh-CN" altLang="en-US" sz="24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9" y="4660478"/>
                <a:ext cx="779075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220125" y="5292093"/>
                <a:ext cx="706929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sz="2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25" y="5292093"/>
                <a:ext cx="7069298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33423" y="5954486"/>
                <a:ext cx="3238613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⇒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=1,⋯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</m:oMath>
                  </m:oMathPara>
                </a14:m>
                <a:endParaRPr lang="zh-CN" altLang="en-US" sz="2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23" y="5954486"/>
                <a:ext cx="3238613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47232" y="2265538"/>
            <a:ext cx="331953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下证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，重数也完全相同</a:t>
            </a:r>
            <a:endParaRPr lang="en-US" altLang="zh-CN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9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17" grpId="0"/>
      <p:bldP spid="14" grpId="0"/>
      <p:bldP spid="15" grpId="0"/>
      <p:bldP spid="20" grpId="0"/>
      <p:bldP spid="20" grpId="1"/>
      <p:bldP spid="21" grpId="0"/>
      <p:bldP spid="27" grpId="0"/>
      <p:bldP spid="28" grpId="0"/>
      <p:bldP spid="30" grpId="0"/>
      <p:bldP spid="32" grpId="0" animBg="1"/>
      <p:bldP spid="3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420888"/>
            <a:ext cx="285527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End</a:t>
            </a:r>
            <a:endParaRPr lang="zh-CN" altLang="en-US" sz="96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56992"/>
            <a:ext cx="9144000" cy="3501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547664" y="1006545"/>
                <a:ext cx="583264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相似，则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</m:oMath>
                </a14:m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也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相似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006545"/>
                <a:ext cx="5832648" cy="738664"/>
              </a:xfrm>
              <a:prstGeom prst="rect">
                <a:avLst/>
              </a:prstGeom>
              <a:blipFill rotWithShape="0">
                <a:blip r:embed="rId2"/>
                <a:stretch>
                  <a:fillRect b="-140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00929" y="2122085"/>
                <a:ext cx="3014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929" y="2122085"/>
                <a:ext cx="301435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1130300" y="3773993"/>
                <a:ext cx="81718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m:rPr>
                        <m:nor/>
                      </m:rPr>
                      <a:rPr lang="zh-CN" altLang="en-US" sz="2800" dirty="0">
                        <a:latin typeface="Cambria" panose="02040503050406030204" pitchFamily="18" charset="0"/>
                        <a:ea typeface="华文楷体" panose="02010600040101010101" pitchFamily="2" charset="-122"/>
                      </a:rPr>
                      <m:t>特别的，当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300" y="3773993"/>
                <a:ext cx="817189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91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1259632" y="4732442"/>
                <a:ext cx="5479482" cy="740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|=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732442"/>
                <a:ext cx="5479482" cy="740780"/>
              </a:xfrm>
              <a:prstGeom prst="rect">
                <a:avLst/>
              </a:prstGeom>
              <a:blipFill rotWithShape="0">
                <a:blip r:embed="rId7"/>
                <a:stretch>
                  <a:fillRect l="-2339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47664" y="5985222"/>
                <a:ext cx="65716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=1,2⋯,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85222"/>
                <a:ext cx="6571615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3850778" y="4018788"/>
                <a:ext cx="2663283" cy="1730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0778" y="4018788"/>
                <a:ext cx="2663283" cy="17306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5844605" y="4018789"/>
                <a:ext cx="2663283" cy="1730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4605" y="4018789"/>
                <a:ext cx="2663283" cy="17306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1606189" y="1706663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7" grpId="0"/>
      <p:bldP spid="21" grpId="0"/>
      <p:bldP spid="23" grpId="0"/>
      <p:bldP spid="18" grpId="0"/>
      <p:bldP spid="22" grpId="0"/>
      <p:bldP spid="2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380895" y="1849495"/>
                <a:ext cx="2105192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95" y="1849495"/>
                <a:ext cx="2105192" cy="8107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7998" y="1895411"/>
                <a:ext cx="2091085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" y="1895411"/>
                <a:ext cx="2091085" cy="8107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384412" y="4434482"/>
                <a:ext cx="24497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相似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12" y="4434482"/>
                <a:ext cx="244971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975" t="-11628" r="-398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3851" y="4430089"/>
                <a:ext cx="18624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51" y="4430089"/>
                <a:ext cx="186243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88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607187" y="1895528"/>
                <a:ext cx="1431041" cy="810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87" y="1895528"/>
                <a:ext cx="1431041" cy="8107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2330291" y="2300811"/>
            <a:ext cx="1268104" cy="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62910" y="1777708"/>
                <a:ext cx="1222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10" y="1777708"/>
                <a:ext cx="122232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5027900" y="2281883"/>
            <a:ext cx="1332060" cy="14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027900" y="1455490"/>
                <a:ext cx="119808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00" y="1455490"/>
                <a:ext cx="1198085" cy="8989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87" name="直接箭头连接符 16386"/>
          <p:cNvCxnSpPr>
            <a:stCxn id="7" idx="2"/>
          </p:cNvCxnSpPr>
          <p:nvPr/>
        </p:nvCxnSpPr>
        <p:spPr>
          <a:xfrm>
            <a:off x="2974071" y="2300928"/>
            <a:ext cx="4961" cy="91204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文本框 16387"/>
              <p:cNvSpPr txBox="1"/>
              <p:nvPr/>
            </p:nvSpPr>
            <p:spPr>
              <a:xfrm>
                <a:off x="2144818" y="3208975"/>
                <a:ext cx="192783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388" name="文本框 16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818" y="3208975"/>
                <a:ext cx="1927835" cy="7184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5643838" y="2295876"/>
            <a:ext cx="4961" cy="91204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805793" y="3203923"/>
                <a:ext cx="2284793" cy="791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93" y="3203923"/>
                <a:ext cx="2284793" cy="7910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099378" y="3384004"/>
                <a:ext cx="10773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78" y="3384004"/>
                <a:ext cx="1077346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9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8" grpId="0"/>
      <p:bldP spid="32" grpId="0"/>
      <p:bldP spid="7" grpId="0"/>
      <p:bldP spid="34" grpId="0"/>
      <p:bldP spid="16388" grpId="0"/>
      <p:bldP spid="42" grpId="0"/>
      <p:bldP spid="4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34211" y="3416370"/>
                <a:ext cx="39565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为对应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11" y="3416370"/>
                <a:ext cx="395653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20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72393" y="2864890"/>
                <a:ext cx="4634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分别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3" y="2864890"/>
                <a:ext cx="463498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51079" y="4205830"/>
                <a:ext cx="4360681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9" y="4205830"/>
                <a:ext cx="4360681" cy="894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3528" y="2829902"/>
                <a:ext cx="902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29902"/>
                <a:ext cx="902811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r="-1283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8-1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2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阶块对角阵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的特征值有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什么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关系？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blipFill rotWithShape="0">
                <a:blip r:embed="rId7"/>
                <a:stretch>
                  <a:fillRect l="-1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82462" y="4262933"/>
                <a:ext cx="1709122" cy="750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62" y="4262933"/>
                <a:ext cx="1709122" cy="7502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740747" y="4234137"/>
                <a:ext cx="1531701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47" y="4234137"/>
                <a:ext cx="1531701" cy="8592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20450" y="5418414"/>
                <a:ext cx="4433265" cy="894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50" y="5418414"/>
                <a:ext cx="4433265" cy="8943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084168" y="5387894"/>
                <a:ext cx="1758110" cy="883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387894"/>
                <a:ext cx="1758110" cy="8833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701506" y="5387894"/>
                <a:ext cx="1610184" cy="883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06" y="5387894"/>
                <a:ext cx="1610184" cy="8833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884351" y="2882136"/>
                <a:ext cx="2569678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也是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的特征值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51" y="2882136"/>
                <a:ext cx="2569678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2791" r="-355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7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6" grpId="0"/>
      <p:bldP spid="15" grpId="0"/>
      <p:bldP spid="27" grpId="0"/>
      <p:bldP spid="28" grpId="0"/>
      <p:bldP spid="31" grpId="0"/>
      <p:bldP spid="32" grpId="0"/>
      <p:bldP spid="3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27250" y="3569041"/>
                <a:ext cx="32576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为对应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50" y="3569041"/>
                <a:ext cx="325762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261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72393" y="2864890"/>
                <a:ext cx="3550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C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分别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3" y="2864890"/>
                <a:ext cx="35507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155552" y="4548187"/>
                <a:ext cx="4566122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52" y="4548187"/>
                <a:ext cx="4566122" cy="894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3528" y="2829902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反之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29902"/>
                <a:ext cx="126188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8-1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2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阶块对角阵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的特征值有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什么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关系？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blipFill rotWithShape="0">
                <a:blip r:embed="rId7"/>
                <a:stretch>
                  <a:fillRect l="-1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44561" y="4551828"/>
                <a:ext cx="156440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561" y="4551828"/>
                <a:ext cx="1564403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420839" y="4535976"/>
                <a:ext cx="1557734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839" y="4535976"/>
                <a:ext cx="1557734" cy="8914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51762" y="5805923"/>
                <a:ext cx="2339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2" y="5805923"/>
                <a:ext cx="233910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4419" y="4544936"/>
                <a:ext cx="1504579" cy="91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" y="4544936"/>
                <a:ext cx="1504579" cy="9118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44053" y="5810624"/>
                <a:ext cx="19663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53" y="5810624"/>
                <a:ext cx="196630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772597" y="2888520"/>
                <a:ext cx="402629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至少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之一的特征值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97" y="2888520"/>
                <a:ext cx="4026295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2791" r="-181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746300" y="3401046"/>
                <a:ext cx="165500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00" y="3401046"/>
                <a:ext cx="1655005" cy="8592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746300" y="5805923"/>
                <a:ext cx="35974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同时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零向量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00" y="5805923"/>
                <a:ext cx="3597460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11628" r="-22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DEF4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DEF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6" grpId="0"/>
      <p:bldP spid="15" grpId="0"/>
      <p:bldP spid="27" grpId="0"/>
      <p:bldP spid="27" grpId="1"/>
      <p:bldP spid="28" grpId="0"/>
      <p:bldP spid="31" grpId="0"/>
      <p:bldP spid="31" grpId="1"/>
      <p:bldP spid="32" grpId="0"/>
      <p:bldP spid="33" grpId="0" animBg="1"/>
      <p:bldP spid="20" grpId="0"/>
      <p:bldP spid="2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14380" y="2805317"/>
                <a:ext cx="2025298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80" y="2805317"/>
                <a:ext cx="2025298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47802" y="2797433"/>
                <a:ext cx="201119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02" y="2797433"/>
                <a:ext cx="2011192" cy="85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5064" y="4063974"/>
                <a:ext cx="324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1,3≠1+1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64" y="4063974"/>
                <a:ext cx="324896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24221" y="3809468"/>
                <a:ext cx="268368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21" y="3809468"/>
                <a:ext cx="2683683" cy="8592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95064" y="2991837"/>
                <a:ext cx="31780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二重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64" y="2991837"/>
                <a:ext cx="317804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99592" y="4943680"/>
                <a:ext cx="524496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43680"/>
                <a:ext cx="5244962" cy="8592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93848" y="5933449"/>
                <a:ext cx="405816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+4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48" y="5933449"/>
                <a:ext cx="4058162" cy="5786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10749" y="2182925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反例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9" y="2182925"/>
                <a:ext cx="126188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5116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611596" y="804970"/>
                <a:ext cx="792088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8-1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4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分别是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吗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96" y="804970"/>
                <a:ext cx="7920880" cy="1384995"/>
              </a:xfrm>
              <a:prstGeom prst="rect">
                <a:avLst/>
              </a:prstGeom>
              <a:blipFill rotWithShape="0">
                <a:blip r:embed="rId12"/>
                <a:stretch>
                  <a:fillRect l="-1538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3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924493" y="1905824"/>
                <a:ext cx="493616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一个特征值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493" y="1905824"/>
                <a:ext cx="4936169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250" b="-3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07812" y="1259490"/>
                <a:ext cx="36048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12" y="1259490"/>
                <a:ext cx="36048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16514" y="1252766"/>
                <a:ext cx="21464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−1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14" y="1252766"/>
                <a:ext cx="214642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000335" y="1256691"/>
                <a:ext cx="16583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35" y="1256691"/>
                <a:ext cx="165833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7-1:2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1567" y="2708920"/>
                <a:ext cx="3524683" cy="49244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其余特征值全为零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67" y="2708920"/>
                <a:ext cx="3524683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9877" r="-1903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660470" y="2698508"/>
                <a:ext cx="40714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反之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若</m:t>
                      </m:r>
                      <m:r>
                        <a:rPr lang="en-US" altLang="zh-CN" sz="2600" smtClean="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≠0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为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特征值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70" y="2698508"/>
                <a:ext cx="407143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421287" y="3190951"/>
                <a:ext cx="42909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≠0,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87" y="3190951"/>
                <a:ext cx="4290918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5931" y="3843314"/>
                <a:ext cx="3273076" cy="903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𝜆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≠0,</m:t>
                      </m:r>
                      <m:r>
                        <a:rPr lang="zh-CN" altLang="en-US" sz="2600">
                          <a:latin typeface="Cambria Math" panose="02040503050406030204" pitchFamily="18" charset="0"/>
                          <a:ea typeface="+mn-ea"/>
                        </a:rPr>
                        <m:t>则有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den>
                      </m:f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</m:oMath>
                  </m:oMathPara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31" y="3843314"/>
                <a:ext cx="3273076" cy="9035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15931" y="5909784"/>
                <a:ext cx="630236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smtClean="0">
                        <a:latin typeface="Cambria Math" panose="02040503050406030204" pitchFamily="18" charset="0"/>
                        <a:ea typeface="+mn-ea"/>
                      </a:rPr>
                      <m:t>则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特征向量，即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</m:oMath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31" y="5909784"/>
                <a:ext cx="6302366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951214" y="4107618"/>
                <a:ext cx="406470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也是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解</a:t>
                </a:r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14" y="4107618"/>
                <a:ext cx="4064702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11111" r="-1649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9672" y="5030848"/>
                <a:ext cx="235346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</m:oMath>
                  </m:oMathPara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030848"/>
                <a:ext cx="2353465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737300" y="4781929"/>
                <a:ext cx="1842748" cy="895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</m:oMath>
                  </m:oMathPara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00" y="4781929"/>
                <a:ext cx="1842748" cy="89550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347894" y="4781929"/>
                <a:ext cx="2091214" cy="895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</m:oMath>
                  </m:oMathPara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94" y="4781929"/>
                <a:ext cx="2091214" cy="89550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300965" y="5032748"/>
                <a:ext cx="79342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m:oMathPara>
                </a14:m>
                <a:endParaRPr lang="en-US" altLang="zh-CN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65" y="5032748"/>
                <a:ext cx="793422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2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9" grpId="0"/>
      <p:bldP spid="25" grpId="0"/>
      <p:bldP spid="30" grpId="0"/>
      <p:bldP spid="32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66990" y="2675922"/>
                <a:ext cx="3256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90" y="2675922"/>
                <a:ext cx="325621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63688" y="3812289"/>
                <a:ext cx="3457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12289"/>
                <a:ext cx="34576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77339" y="4797152"/>
                <a:ext cx="74860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仍是对应的特征向量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39" y="4797152"/>
                <a:ext cx="748602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48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21366" y="3812289"/>
                <a:ext cx="19805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𝜇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66" y="3812289"/>
                <a:ext cx="198054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66989" y="2195993"/>
                <a:ext cx="32369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89" y="2195993"/>
                <a:ext cx="323697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611596" y="688976"/>
                <a:ext cx="792088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问题（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𝜇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分别是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对应的共同的特征向量，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的特征值是多少</a:t>
                </a:r>
                <a:r>
                  <a:rPr lang="en-US" altLang="zh-CN" sz="280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96" y="688976"/>
                <a:ext cx="7920880" cy="1384995"/>
              </a:xfrm>
              <a:prstGeom prst="rect">
                <a:avLst/>
              </a:prstGeom>
              <a:blipFill rotWithShape="0">
                <a:blip r:embed="rId9"/>
                <a:stretch>
                  <a:fillRect l="-1538" r="-846" b="-7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 15"/>
          <p:cNvSpPr/>
          <p:nvPr/>
        </p:nvSpPr>
        <p:spPr>
          <a:xfrm>
            <a:off x="1401598" y="1491135"/>
            <a:ext cx="2523949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4" grpId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39952" y="2577425"/>
                <a:ext cx="2968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77425"/>
                <a:ext cx="296863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24791" y="2540312"/>
                <a:ext cx="26681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91" y="2540312"/>
                <a:ext cx="266816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41694" y="3336126"/>
                <a:ext cx="32672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94" y="3336126"/>
                <a:ext cx="326724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83568" y="2522431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解答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22431"/>
                <a:ext cx="126188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6279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393650" y="589320"/>
                <a:ext cx="8640924" cy="203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8-1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6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线性无关的特征向量，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实数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否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50" y="589320"/>
                <a:ext cx="8640924" cy="2031325"/>
              </a:xfrm>
              <a:prstGeom prst="rect">
                <a:avLst/>
              </a:prstGeom>
              <a:blipFill rotWithShape="0">
                <a:blip r:embed="rId7"/>
                <a:stretch>
                  <a:fillRect l="-1482" b="-45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139952" y="4108728"/>
                <a:ext cx="29965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08728"/>
                <a:ext cx="299659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745843" y="4867429"/>
                <a:ext cx="54049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43" y="4867429"/>
                <a:ext cx="5404941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r="-124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347516" y="5589240"/>
                <a:ext cx="6409190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不同时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为零时，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16" y="5589240"/>
                <a:ext cx="640919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r="-85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05154" y="6123444"/>
                <a:ext cx="469391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个特征向量的情况也成立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54" y="6123444"/>
                <a:ext cx="469391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142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8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6" grpId="0"/>
      <p:bldP spid="15" grpId="0"/>
      <p:bldP spid="27" grpId="0"/>
      <p:bldP spid="28" grpId="0" animBg="1"/>
      <p:bldP spid="1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27250" y="3569041"/>
                <a:ext cx="32576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为对应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50" y="3569041"/>
                <a:ext cx="325762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261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272393" y="2864890"/>
                <a:ext cx="3550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设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C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特征值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分别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93" y="2864890"/>
                <a:ext cx="35507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155552" y="4548187"/>
                <a:ext cx="4566122" cy="894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𝑂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52" y="4548187"/>
                <a:ext cx="4566122" cy="8942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3528" y="2829902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反之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29902"/>
                <a:ext cx="126188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8-1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2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阶方阵，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阶块对角阵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的特征值有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什么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关系？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96" y="803422"/>
                <a:ext cx="8352892" cy="1888979"/>
              </a:xfrm>
              <a:prstGeom prst="rect">
                <a:avLst/>
              </a:prstGeom>
              <a:blipFill rotWithShape="0">
                <a:blip r:embed="rId7"/>
                <a:stretch>
                  <a:fillRect l="-1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44561" y="4551828"/>
                <a:ext cx="156440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561" y="4551828"/>
                <a:ext cx="1564403" cy="859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420839" y="4535976"/>
                <a:ext cx="1557734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839" y="4535976"/>
                <a:ext cx="1557734" cy="8914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51762" y="5805923"/>
                <a:ext cx="2339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2" y="5805923"/>
                <a:ext cx="233910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4419" y="4544936"/>
                <a:ext cx="1504579" cy="91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9" y="4544936"/>
                <a:ext cx="1504579" cy="9118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44053" y="5810624"/>
                <a:ext cx="19663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53" y="5810624"/>
                <a:ext cx="196630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772597" y="2888520"/>
                <a:ext cx="402629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至少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之一的特征值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97" y="2888520"/>
                <a:ext cx="4026295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2791" r="-181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746300" y="3401046"/>
                <a:ext cx="1655005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00" y="3401046"/>
                <a:ext cx="1655005" cy="8592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746300" y="5805923"/>
                <a:ext cx="35974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同时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零向量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300" y="5805923"/>
                <a:ext cx="3597460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11628" r="-22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DEF4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DEF4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6" grpId="0"/>
      <p:bldP spid="15" grpId="0"/>
      <p:bldP spid="27" grpId="0"/>
      <p:bldP spid="27" grpId="1"/>
      <p:bldP spid="28" grpId="0"/>
      <p:bldP spid="31" grpId="0"/>
      <p:bldP spid="31" grpId="1"/>
      <p:bldP spid="32" grpId="0"/>
      <p:bldP spid="33" grpId="0" animBg="1"/>
      <p:bldP spid="20" grpId="0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39952" y="2577425"/>
                <a:ext cx="29686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77425"/>
                <a:ext cx="296863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24791" y="2540312"/>
                <a:ext cx="26681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91" y="2540312"/>
                <a:ext cx="266816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41694" y="3336126"/>
                <a:ext cx="32672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94" y="3336126"/>
                <a:ext cx="326724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83568" y="2522431"/>
                <a:ext cx="1261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解答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22431"/>
                <a:ext cx="126188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6279" r="-91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393650" y="589320"/>
                <a:ext cx="8640924" cy="203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思考题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8-1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: 6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两个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线性无关的特征向量，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实数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否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的特征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50" y="589320"/>
                <a:ext cx="8640924" cy="2031325"/>
              </a:xfrm>
              <a:prstGeom prst="rect">
                <a:avLst/>
              </a:prstGeom>
              <a:blipFill rotWithShape="0">
                <a:blip r:embed="rId7"/>
                <a:stretch>
                  <a:fillRect l="-1482" b="-45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139952" y="4108728"/>
                <a:ext cx="29965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08728"/>
                <a:ext cx="299659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745843" y="4867429"/>
                <a:ext cx="54049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43" y="4867429"/>
                <a:ext cx="5404941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r="-124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347516" y="5589240"/>
                <a:ext cx="6409190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不同时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为零时，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特征向量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16" y="5589240"/>
                <a:ext cx="640919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r="-85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05154" y="6123444"/>
                <a:ext cx="469391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个特征向量的情况也成立</a:t>
                </a:r>
                <a:endParaRPr lang="zh-CN" altLang="en-US" sz="28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54" y="6123444"/>
                <a:ext cx="4693914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142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9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6" grpId="0"/>
      <p:bldP spid="15" grpId="0"/>
      <p:bldP spid="27" grpId="0"/>
      <p:bldP spid="28" grpId="0" animBg="1"/>
      <p:bldP spid="1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上凸带形 26"/>
          <p:cNvSpPr/>
          <p:nvPr/>
        </p:nvSpPr>
        <p:spPr bwMode="auto">
          <a:xfrm>
            <a:off x="225147" y="641574"/>
            <a:ext cx="2663721" cy="647795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练习</a:t>
            </a: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相似矩阵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870997" y="1916832"/>
            <a:ext cx="4349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a typeface="华文楷体" panose="02010600040101010101" pitchFamily="2" charset="-122"/>
              </a:rPr>
              <a:t>解：</a:t>
            </a:r>
            <a:r>
              <a:rPr lang="zh-CN" altLang="en-US" sz="2800" dirty="0" smtClean="0">
                <a:ea typeface="华文楷体" panose="02010600040101010101" pitchFamily="2" charset="-122"/>
              </a:rPr>
              <a:t>类似可得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013623" y="4747129"/>
                <a:ext cx="32374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4,0,5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23" y="4747129"/>
                <a:ext cx="323742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475341" y="4747129"/>
                <a:ext cx="37637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41" y="4747129"/>
                <a:ext cx="37637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07337" y="3333604"/>
                <a:ext cx="6368217" cy="114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37" y="3333604"/>
                <a:ext cx="6368217" cy="1144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79157" y="2564947"/>
                <a:ext cx="6037615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diag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完全相同，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因此有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57" y="2564947"/>
                <a:ext cx="6037615" cy="645048"/>
              </a:xfrm>
              <a:prstGeom prst="rect">
                <a:avLst/>
              </a:prstGeom>
              <a:blipFill rotWithShape="0">
                <a:blip r:embed="rId7"/>
                <a:stretch>
                  <a:fillRect r="-605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6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5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为正交的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单位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向量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求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endParaRPr lang="en-US" altLang="zh-CN" sz="2600" i="0" dirty="0" smtClean="0">
                  <a:latin typeface="+mj-lt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600" i="0" dirty="0" smtClean="0">
                    <a:latin typeface="+mj-lt"/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600" i="0" dirty="0" smtClean="0">
                    <a:latin typeface="+mj-lt"/>
                    <a:ea typeface="华文楷体" panose="02010600040101010101" pitchFamily="2" charset="-122"/>
                  </a:rPr>
                  <a:t>.</a:t>
                </a:r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73" y="1279049"/>
                <a:ext cx="8437815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5479" b="-171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特征值与特征向量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317" y="2408185"/>
                <a:ext cx="338304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7" y="2408185"/>
                <a:ext cx="338304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847572" y="3259171"/>
                <a:ext cx="544892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2" y="3259171"/>
                <a:ext cx="5448928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250" r="-895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682759" y="2368305"/>
                <a:ext cx="9942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59" y="2368305"/>
                <a:ext cx="99424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35712" y="625499"/>
            <a:ext cx="20040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提高题</a:t>
            </a:r>
            <a:r>
              <a:rPr lang="en-US" altLang="zh-CN" sz="26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7-1:4</a:t>
            </a:r>
            <a:endParaRPr lang="zh-CN" altLang="en-US" sz="26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924066" y="2394932"/>
                <a:ext cx="280314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66" y="2394932"/>
                <a:ext cx="280314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572036" y="1769945"/>
            <a:ext cx="753600" cy="1095542"/>
            <a:chOff x="4572036" y="1769945"/>
            <a:chExt cx="753600" cy="1095542"/>
          </a:xfrm>
        </p:grpSpPr>
        <p:sp>
          <p:nvSpPr>
            <p:cNvPr id="3" name="圆角矩形 2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5973606" y="1778132"/>
            <a:ext cx="705800" cy="1095542"/>
            <a:chOff x="4572036" y="1769945"/>
            <a:chExt cx="753600" cy="1095542"/>
          </a:xfrm>
        </p:grpSpPr>
        <p:sp>
          <p:nvSpPr>
            <p:cNvPr id="24" name="圆角矩形 23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45763" y="4531154"/>
                <a:ext cx="3410100" cy="543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63" y="4531154"/>
                <a:ext cx="3410100" cy="5439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938839" y="5432114"/>
                <a:ext cx="545053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特征值，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60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对应的特征向量</a:t>
                </a:r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839" y="5432114"/>
                <a:ext cx="5450531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9877" r="-895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774026" y="4541248"/>
                <a:ext cx="9958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6" y="4541248"/>
                <a:ext cx="995849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015333" y="4567875"/>
                <a:ext cx="280634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𝛽</m:t>
                      </m:r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33" y="4567875"/>
                <a:ext cx="2806346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4663303" y="3942888"/>
            <a:ext cx="753600" cy="1095542"/>
            <a:chOff x="4572036" y="1769945"/>
            <a:chExt cx="753600" cy="1095542"/>
          </a:xfrm>
        </p:grpSpPr>
        <p:sp>
          <p:nvSpPr>
            <p:cNvPr id="36" name="圆角矩形 35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14189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6064873" y="3951075"/>
            <a:ext cx="705800" cy="1095542"/>
            <a:chOff x="4572036" y="1769945"/>
            <a:chExt cx="753600" cy="1095542"/>
          </a:xfrm>
        </p:grpSpPr>
        <p:sp>
          <p:nvSpPr>
            <p:cNvPr id="40" name="圆角矩形 39"/>
            <p:cNvSpPr/>
            <p:nvPr/>
          </p:nvSpPr>
          <p:spPr>
            <a:xfrm>
              <a:off x="4572036" y="2394932"/>
              <a:ext cx="753600" cy="4705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4932040" y="2031941"/>
              <a:ext cx="0" cy="3762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4932040" y="1769945"/>
                  <a:ext cx="3354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769945"/>
                  <a:ext cx="33546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7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6" grpId="0"/>
      <p:bldP spid="25" grpId="0"/>
      <p:bldP spid="29" grpId="0"/>
      <p:bldP spid="32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</TotalTime>
  <Words>3225</Words>
  <Application>Microsoft Office PowerPoint</Application>
  <PresentationFormat>全屏显示(4:3)</PresentationFormat>
  <Paragraphs>888</Paragraphs>
  <Slides>84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7" baseType="lpstr">
      <vt:lpstr>华文楷体</vt:lpstr>
      <vt:lpstr>宋体</vt:lpstr>
      <vt:lpstr>Arial</vt:lpstr>
      <vt:lpstr>Broadway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766</cp:revision>
  <dcterms:modified xsi:type="dcterms:W3CDTF">2019-05-06T00:15:09Z</dcterms:modified>
</cp:coreProperties>
</file>