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5"/>
  </p:notesMasterIdLst>
  <p:sldIdLst>
    <p:sldId id="429" r:id="rId2"/>
    <p:sldId id="434" r:id="rId3"/>
    <p:sldId id="451" r:id="rId4"/>
    <p:sldId id="376" r:id="rId5"/>
    <p:sldId id="512" r:id="rId6"/>
    <p:sldId id="513" r:id="rId7"/>
    <p:sldId id="514" r:id="rId8"/>
    <p:sldId id="516" r:id="rId9"/>
    <p:sldId id="515" r:id="rId10"/>
    <p:sldId id="517" r:id="rId11"/>
    <p:sldId id="518" r:id="rId12"/>
    <p:sldId id="519" r:id="rId13"/>
    <p:sldId id="549" r:id="rId14"/>
    <p:sldId id="537" r:id="rId15"/>
    <p:sldId id="538" r:id="rId16"/>
    <p:sldId id="539" r:id="rId17"/>
    <p:sldId id="550" r:id="rId18"/>
    <p:sldId id="540" r:id="rId19"/>
    <p:sldId id="563" r:id="rId20"/>
    <p:sldId id="520" r:id="rId21"/>
    <p:sldId id="564" r:id="rId22"/>
    <p:sldId id="565" r:id="rId23"/>
    <p:sldId id="536" r:id="rId24"/>
    <p:sldId id="481" r:id="rId25"/>
    <p:sldId id="521" r:id="rId26"/>
    <p:sldId id="522" r:id="rId27"/>
    <p:sldId id="523" r:id="rId28"/>
    <p:sldId id="482" r:id="rId29"/>
    <p:sldId id="524" r:id="rId30"/>
    <p:sldId id="527" r:id="rId31"/>
    <p:sldId id="526" r:id="rId32"/>
    <p:sldId id="528" r:id="rId33"/>
    <p:sldId id="551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425" r:id="rId42"/>
    <p:sldId id="398" r:id="rId43"/>
    <p:sldId id="552" r:id="rId44"/>
    <p:sldId id="562" r:id="rId45"/>
    <p:sldId id="568" r:id="rId46"/>
    <p:sldId id="567" r:id="rId47"/>
    <p:sldId id="566" r:id="rId48"/>
    <p:sldId id="554" r:id="rId49"/>
    <p:sldId id="555" r:id="rId50"/>
    <p:sldId id="556" r:id="rId51"/>
    <p:sldId id="557" r:id="rId52"/>
    <p:sldId id="558" r:id="rId53"/>
    <p:sldId id="561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8" autoAdjust="0"/>
    <p:restoredTop sz="84733" autoAdjust="0"/>
  </p:normalViewPr>
  <p:slideViewPr>
    <p:cSldViewPr>
      <p:cViewPr varScale="1">
        <p:scale>
          <a:sx n="57" d="100"/>
          <a:sy n="57" d="100"/>
        </p:scale>
        <p:origin x="77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6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2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9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6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7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9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4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1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84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677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3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7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60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45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1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46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44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44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83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5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01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2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99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31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34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3737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666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6497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2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9898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9762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7822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6765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1215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17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1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9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7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9.png"/><Relationship Id="rId7" Type="http://schemas.openxmlformats.org/officeDocument/2006/relationships/image" Target="../media/image17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19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3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9.png"/><Relationship Id="rId4" Type="http://schemas.openxmlformats.org/officeDocument/2006/relationships/image" Target="../media/image981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31.png"/><Relationship Id="rId7" Type="http://schemas.openxmlformats.org/officeDocument/2006/relationships/image" Target="../media/image99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1.png"/><Relationship Id="rId11" Type="http://schemas.openxmlformats.org/officeDocument/2006/relationships/image" Target="../media/image1012.png"/><Relationship Id="rId5" Type="http://schemas.openxmlformats.org/officeDocument/2006/relationships/image" Target="../media/image981.png"/><Relationship Id="rId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2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1.png"/><Relationship Id="rId9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3" Type="http://schemas.openxmlformats.org/officeDocument/2006/relationships/image" Target="../media/image2640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0" Type="http://schemas.openxmlformats.org/officeDocument/2006/relationships/image" Target="../media/image27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w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.wmf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0.png"/><Relationship Id="rId11" Type="http://schemas.openxmlformats.org/officeDocument/2006/relationships/image" Target="../media/image911.png"/><Relationship Id="rId5" Type="http://schemas.openxmlformats.org/officeDocument/2006/relationships/image" Target="../media/image840.png"/><Relationship Id="rId10" Type="http://schemas.openxmlformats.org/officeDocument/2006/relationships/image" Target="../media/image901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1.png"/><Relationship Id="rId3" Type="http://schemas.openxmlformats.org/officeDocument/2006/relationships/image" Target="../media/image1021.png"/><Relationship Id="rId7" Type="http://schemas.openxmlformats.org/officeDocument/2006/relationships/image" Target="../media/image9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980.png"/><Relationship Id="rId4" Type="http://schemas.openxmlformats.org/officeDocument/2006/relationships/image" Target="../media/image10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27.png"/><Relationship Id="rId7" Type="http://schemas.openxmlformats.org/officeDocument/2006/relationships/image" Target="../media/image10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1000.png"/><Relationship Id="rId9" Type="http://schemas.openxmlformats.org/officeDocument/2006/relationships/image" Target="../media/image10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1.png"/><Relationship Id="rId11" Type="http://schemas.openxmlformats.org/officeDocument/2006/relationships/image" Target="../media/image111.png"/><Relationship Id="rId5" Type="http://schemas.openxmlformats.org/officeDocument/2006/relationships/image" Target="../media/image510.png"/><Relationship Id="rId10" Type="http://schemas.openxmlformats.org/officeDocument/2006/relationships/image" Target="../media/image1011.png"/><Relationship Id="rId4" Type="http://schemas.openxmlformats.org/officeDocument/2006/relationships/image" Target="../media/image410.png"/><Relationship Id="rId9" Type="http://schemas.openxmlformats.org/officeDocument/2006/relationships/image" Target="../media/image9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0.png"/><Relationship Id="rId5" Type="http://schemas.openxmlformats.org/officeDocument/2006/relationships/image" Target="../media/image53.png"/><Relationship Id="rId4" Type="http://schemas.openxmlformats.org/officeDocument/2006/relationships/image" Target="../media/image10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1211.png"/><Relationship Id="rId5" Type="http://schemas.openxmlformats.org/officeDocument/2006/relationships/image" Target="../media/image1160.png"/><Relationship Id="rId10" Type="http://schemas.openxmlformats.org/officeDocument/2006/relationships/image" Target="../media/image1171.png"/><Relationship Id="rId4" Type="http://schemas.openxmlformats.org/officeDocument/2006/relationships/image" Target="../media/image1150.png"/><Relationship Id="rId9" Type="http://schemas.openxmlformats.org/officeDocument/2006/relationships/image" Target="../media/image12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40.png"/><Relationship Id="rId5" Type="http://schemas.openxmlformats.org/officeDocument/2006/relationships/image" Target="../media/image122.png"/><Relationship Id="rId10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40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320.png"/><Relationship Id="rId7" Type="http://schemas.openxmlformats.org/officeDocument/2006/relationships/image" Target="../media/image1350.png"/><Relationship Id="rId12" Type="http://schemas.openxmlformats.org/officeDocument/2006/relationships/image" Target="../media/image13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2.png"/><Relationship Id="rId11" Type="http://schemas.openxmlformats.org/officeDocument/2006/relationships/image" Target="../media/image139.png"/><Relationship Id="rId5" Type="http://schemas.openxmlformats.org/officeDocument/2006/relationships/image" Target="../media/image1330.png"/><Relationship Id="rId10" Type="http://schemas.openxmlformats.org/officeDocument/2006/relationships/image" Target="../media/image138.png"/><Relationship Id="rId4" Type="http://schemas.openxmlformats.org/officeDocument/2006/relationships/image" Target="../media/image3.wmf"/><Relationship Id="rId9" Type="http://schemas.openxmlformats.org/officeDocument/2006/relationships/image" Target="../media/image1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220.png"/><Relationship Id="rId10" Type="http://schemas.openxmlformats.org/officeDocument/2006/relationships/image" Target="../media/image146.png"/><Relationship Id="rId4" Type="http://schemas.openxmlformats.org/officeDocument/2006/relationships/image" Target="../media/image3.wmf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3.wmf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51.png"/><Relationship Id="rId10" Type="http://schemas.openxmlformats.org/officeDocument/2006/relationships/image" Target="../media/image57.png"/><Relationship Id="rId4" Type="http://schemas.openxmlformats.org/officeDocument/2006/relationships/image" Target="../media/image3.wmf"/><Relationship Id="rId9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76.png"/><Relationship Id="rId3" Type="http://schemas.openxmlformats.org/officeDocument/2006/relationships/image" Target="../media/image3.wmf"/><Relationship Id="rId7" Type="http://schemas.openxmlformats.org/officeDocument/2006/relationships/image" Target="../media/image1170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0.png"/><Relationship Id="rId11" Type="http://schemas.openxmlformats.org/officeDocument/2006/relationships/image" Target="../media/image1511.png"/><Relationship Id="rId5" Type="http://schemas.openxmlformats.org/officeDocument/2006/relationships/image" Target="../media/image1410.png"/><Relationship Id="rId15" Type="http://schemas.openxmlformats.org/officeDocument/2006/relationships/image" Target="../media/image178.png"/><Relationship Id="rId10" Type="http://schemas.openxmlformats.org/officeDocument/2006/relationships/image" Target="../media/image1730.png"/><Relationship Id="rId9" Type="http://schemas.openxmlformats.org/officeDocument/2006/relationships/image" Target="../media/image1720.png"/><Relationship Id="rId14" Type="http://schemas.openxmlformats.org/officeDocument/2006/relationships/image" Target="../media/image17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3" Type="http://schemas.openxmlformats.org/officeDocument/2006/relationships/image" Target="../media/image3.wmf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210.png"/><Relationship Id="rId7" Type="http://schemas.openxmlformats.org/officeDocument/2006/relationships/image" Target="../media/image16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0.png"/><Relationship Id="rId11" Type="http://schemas.openxmlformats.org/officeDocument/2006/relationships/image" Target="../media/image2010.png"/><Relationship Id="rId5" Type="http://schemas.openxmlformats.org/officeDocument/2006/relationships/image" Target="../media/image1411.png"/><Relationship Id="rId10" Type="http://schemas.openxmlformats.org/officeDocument/2006/relationships/image" Target="../media/image1910.png"/><Relationship Id="rId4" Type="http://schemas.openxmlformats.org/officeDocument/2006/relationships/image" Target="../media/image1311.png"/><Relationship Id="rId9" Type="http://schemas.openxmlformats.org/officeDocument/2006/relationships/image" Target="../media/image18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3" Type="http://schemas.openxmlformats.org/officeDocument/2006/relationships/image" Target="../media/image3.wmf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0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4" Type="http://schemas.openxmlformats.org/officeDocument/2006/relationships/image" Target="../media/image189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79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100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12.png"/><Relationship Id="rId5" Type="http://schemas.openxmlformats.org/officeDocument/2006/relationships/image" Target="../media/image94.png"/><Relationship Id="rId10" Type="http://schemas.openxmlformats.org/officeDocument/2006/relationships/image" Target="../media/image103.png"/><Relationship Id="rId4" Type="http://schemas.openxmlformats.org/officeDocument/2006/relationships/image" Target="../media/image93.png"/><Relationship Id="rId9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4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19.png"/><Relationship Id="rId5" Type="http://schemas.openxmlformats.org/officeDocument/2006/relationships/image" Target="../media/image55.png"/><Relationship Id="rId10" Type="http://schemas.openxmlformats.org/officeDocument/2006/relationships/image" Target="../media/image118.png"/><Relationship Id="rId4" Type="http://schemas.openxmlformats.org/officeDocument/2006/relationships/image" Target="../media/image54.png"/><Relationship Id="rId9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2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169.png"/><Relationship Id="rId10" Type="http://schemas.openxmlformats.org/officeDocument/2006/relationships/image" Target="../media/image203.png"/><Relationship Id="rId4" Type="http://schemas.openxmlformats.org/officeDocument/2006/relationships/image" Target="../media/image130.png"/><Relationship Id="rId9" Type="http://schemas.openxmlformats.org/officeDocument/2006/relationships/image" Target="../media/image20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80.png"/><Relationship Id="rId7" Type="http://schemas.openxmlformats.org/officeDocument/2006/relationships/image" Target="../media/image2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290.png"/><Relationship Id="rId9" Type="http://schemas.openxmlformats.org/officeDocument/2006/relationships/image" Target="../media/image23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png"/><Relationship Id="rId3" Type="http://schemas.openxmlformats.org/officeDocument/2006/relationships/image" Target="../media/image2370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39.png"/><Relationship Id="rId15" Type="http://schemas.openxmlformats.org/officeDocument/2006/relationships/image" Target="../media/image251.png"/><Relationship Id="rId10" Type="http://schemas.openxmlformats.org/officeDocument/2006/relationships/image" Target="../media/image245.png"/><Relationship Id="rId4" Type="http://schemas.openxmlformats.org/officeDocument/2006/relationships/image" Target="../media/image238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80.png"/><Relationship Id="rId7" Type="http://schemas.openxmlformats.org/officeDocument/2006/relationships/image" Target="../media/image2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5" Type="http://schemas.openxmlformats.org/officeDocument/2006/relationships/image" Target="../media/image2510.png"/><Relationship Id="rId10" Type="http://schemas.openxmlformats.org/officeDocument/2006/relationships/image" Target="../media/image256.png"/><Relationship Id="rId4" Type="http://schemas.openxmlformats.org/officeDocument/2006/relationships/image" Target="../media/image2490.png"/><Relationship Id="rId9" Type="http://schemas.openxmlformats.org/officeDocument/2006/relationships/image" Target="../media/image2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7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Relationship Id="rId9" Type="http://schemas.openxmlformats.org/officeDocument/2006/relationships/image" Target="../media/image26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3" Type="http://schemas.openxmlformats.org/officeDocument/2006/relationships/image" Target="../media/image2640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0" Type="http://schemas.openxmlformats.org/officeDocument/2006/relationships/image" Target="../media/image27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410.png"/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12" Type="http://schemas.openxmlformats.org/officeDocument/2006/relationships/image" Target="../media/image285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2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1" Type="http://schemas.openxmlformats.org/officeDocument/2006/relationships/image" Target="../media/image282.png"/><Relationship Id="rId5" Type="http://schemas.openxmlformats.org/officeDocument/2006/relationships/image" Target="../media/image277.png"/><Relationship Id="rId15" Type="http://schemas.openxmlformats.org/officeDocument/2006/relationships/image" Target="../media/image283.png"/><Relationship Id="rId10" Type="http://schemas.openxmlformats.org/officeDocument/2006/relationships/image" Target="../media/image220.png"/><Relationship Id="rId4" Type="http://schemas.openxmlformats.org/officeDocument/2006/relationships/image" Target="../media/image276.png"/><Relationship Id="rId9" Type="http://schemas.openxmlformats.org/officeDocument/2006/relationships/image" Target="../media/image218.png"/><Relationship Id="rId14" Type="http://schemas.openxmlformats.org/officeDocument/2006/relationships/image" Target="../media/image25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1.png"/><Relationship Id="rId3" Type="http://schemas.openxmlformats.org/officeDocument/2006/relationships/image" Target="../media/image21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27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91.png"/><Relationship Id="rId7" Type="http://schemas.openxmlformats.org/officeDocument/2006/relationships/image" Target="../media/image5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1.png"/><Relationship Id="rId5" Type="http://schemas.openxmlformats.org/officeDocument/2006/relationships/image" Target="../media/image511.png"/><Relationship Id="rId4" Type="http://schemas.openxmlformats.org/officeDocument/2006/relationships/image" Target="../media/image5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187624" y="2492896"/>
            <a:ext cx="748883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7.3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实对称阵的相似对角化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781251" y="2924944"/>
            <a:ext cx="7603717" cy="2448272"/>
            <a:chOff x="928662" y="1589241"/>
            <a:chExt cx="7286676" cy="1904883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902743" y="545532"/>
                <a:ext cx="694068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设方阵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ea typeface="华文楷体" panose="02010600040101010101" pitchFamily="2" charset="-122"/>
                  </a:rPr>
                  <a:t>则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en-US" altLang="zh-CN" sz="2400" dirty="0" smtClean="0">
                    <a:ea typeface="华文楷体" panose="02010600040101010101" pitchFamily="2" charset="-122"/>
                  </a:rPr>
                  <a:t> 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743" y="545532"/>
                <a:ext cx="694068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17" b="-6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411760" y="615966"/>
            <a:ext cx="864096" cy="580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904378" y="1196752"/>
            <a:ext cx="0" cy="946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10586" y="2164747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实对称阵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i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则更强的结论</a:t>
            </a:r>
            <a:endParaRPr lang="zh-CN" altLang="en-US" sz="24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936559" y="3674893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实对称阵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互异的特征值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559" y="3674893"/>
                <a:ext cx="6940682" cy="738664"/>
              </a:xfrm>
              <a:prstGeom prst="rect">
                <a:avLst/>
              </a:prstGeom>
              <a:blipFill rotWithShape="0">
                <a:blip r:embed="rId4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409735" y="3674893"/>
            <a:ext cx="1721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对应的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571218" y="4366482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1218" y="4366482"/>
                <a:ext cx="6940682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9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 animBg="1"/>
      <p:bldP spid="5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终止 15"/>
          <p:cNvSpPr/>
          <p:nvPr/>
        </p:nvSpPr>
        <p:spPr bwMode="auto">
          <a:xfrm>
            <a:off x="467544" y="907191"/>
            <a:ext cx="2012748" cy="507602"/>
          </a:xfrm>
          <a:prstGeom prst="flowChartTerminator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证明：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44019" y="2091811"/>
                <a:ext cx="2743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en-US" altLang="zh-CN" sz="2800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19" y="2091811"/>
                <a:ext cx="274325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35927" y="3140968"/>
                <a:ext cx="2350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927" y="3140968"/>
                <a:ext cx="23503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031316" y="3133274"/>
                <a:ext cx="16515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16" y="3133274"/>
                <a:ext cx="16515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433953" y="3142005"/>
                <a:ext cx="177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𝐴𝑞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53" y="3142005"/>
                <a:ext cx="177003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25114" y="3162250"/>
                <a:ext cx="14414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𝜇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14" y="3162250"/>
                <a:ext cx="144142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11789" y="3158778"/>
                <a:ext cx="14363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89" y="3158778"/>
                <a:ext cx="143635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369559" y="3917563"/>
            <a:ext cx="590021" cy="621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518114" y="4720403"/>
                <a:ext cx="266694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𝜇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114" y="4720403"/>
                <a:ext cx="2666949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5185063" y="4945490"/>
            <a:ext cx="978408" cy="15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318971" y="4653503"/>
                <a:ext cx="166519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  <a:p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正交</a:t>
                </a: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71" y="4653503"/>
                <a:ext cx="1665199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7692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667460" y="2082590"/>
                <a:ext cx="2754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𝐴𝑞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</m:oMath>
                </a14:m>
                <a:r>
                  <a:rPr lang="en-US" altLang="zh-CN" sz="2800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60" y="2082590"/>
                <a:ext cx="2754857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21960" y="5330611"/>
                <a:ext cx="11501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60" y="5330611"/>
                <a:ext cx="115018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流程图: 终止 38"/>
          <p:cNvSpPr/>
          <p:nvPr/>
        </p:nvSpPr>
        <p:spPr bwMode="auto">
          <a:xfrm>
            <a:off x="1654848" y="914885"/>
            <a:ext cx="3012612" cy="507602"/>
          </a:xfrm>
          <a:prstGeom prst="flowChartTerminator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由定理条件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9" grpId="0"/>
      <p:bldP spid="8" grpId="0" animBg="1"/>
      <p:bldP spid="31" grpId="0"/>
      <p:bldP spid="33" grpId="0" animBg="1"/>
      <p:bldP spid="35" grpId="0"/>
      <p:bldP spid="34" grpId="0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770177" y="1556792"/>
            <a:ext cx="7603717" cy="3022272"/>
            <a:chOff x="886383" y="1589241"/>
            <a:chExt cx="7286676" cy="2031904"/>
          </a:xfrm>
        </p:grpSpPr>
        <p:sp>
          <p:nvSpPr>
            <p:cNvPr id="23" name="圆角矩形 22"/>
            <p:cNvSpPr/>
            <p:nvPr/>
          </p:nvSpPr>
          <p:spPr>
            <a:xfrm>
              <a:off x="886383" y="1912297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7-8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969603" y="2306741"/>
                <a:ext cx="720873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任意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实对称阵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，都存在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Q</a:t>
                </a:r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9603" y="2306741"/>
                <a:ext cx="720873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423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941767" y="5062436"/>
            <a:ext cx="55825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实对称阵一定可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相似对角化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0" y="2950600"/>
                <a:ext cx="495029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50600"/>
                <a:ext cx="4950296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41767" y="3619037"/>
                <a:ext cx="6026553" cy="790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=1,2,⋯,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67" y="3619037"/>
                <a:ext cx="6026553" cy="790729"/>
              </a:xfrm>
              <a:prstGeom prst="rect">
                <a:avLst/>
              </a:prstGeom>
              <a:blipFill rotWithShape="0">
                <a:blip r:embed="rId5"/>
                <a:stretch>
                  <a:fillRect l="-2126" b="-10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5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759583" y="913294"/>
                <a:ext cx="582864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数学归纳法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  <a:sym typeface="Wingdings" panose="05000000000000000000" pitchFamily="2" charset="2"/>
                  </a:rPr>
                  <a:t>：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  <a:sym typeface="Wingdings" panose="05000000000000000000" pitchFamily="2" charset="2"/>
                  </a:rPr>
                  <a:t>(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  <a:sym typeface="Wingdings" panose="05000000000000000000" pitchFamily="2" charset="2"/>
                  </a:rPr>
                  <a:t>对阶数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  <a:sym typeface="Wingdings" panose="05000000000000000000" pitchFamily="2" charset="2"/>
                  </a:rPr>
                  <a:t>进行归纳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  <a:sym typeface="Wingdings" panose="05000000000000000000" pitchFamily="2" charset="2"/>
                  </a:rPr>
                  <a:t>)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583" y="913294"/>
                <a:ext cx="5828641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628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900031" y="4082098"/>
            <a:ext cx="50405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首先证明存在正交阵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使得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61717" y="1676949"/>
                <a:ext cx="680662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=[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对角阵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，显然成立。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7" y="1676949"/>
                <a:ext cx="6806627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791" r="-985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61718" y="2473633"/>
                <a:ext cx="745469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时结论成立，下证当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</a:t>
                </a:r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8" y="2473633"/>
                <a:ext cx="7454698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635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(1)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740758" y="3343434"/>
                <a:ext cx="620302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思路：设实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的一个特征值为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758" y="3343434"/>
                <a:ext cx="6203027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2065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3059832" y="4820762"/>
                <a:ext cx="3211300" cy="1279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4820762"/>
                <a:ext cx="3211300" cy="12795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线形标注 1 4"/>
              <p:cNvSpPr/>
              <p:nvPr/>
            </p:nvSpPr>
            <p:spPr>
              <a:xfrm>
                <a:off x="6679406" y="5184479"/>
                <a:ext cx="2160240" cy="749894"/>
              </a:xfrm>
              <a:prstGeom prst="borderCallout1">
                <a:avLst>
                  <a:gd name="adj1" fmla="val 18750"/>
                  <a:gd name="adj2" fmla="val -8333"/>
                  <a:gd name="adj3" fmla="val 92722"/>
                  <a:gd name="adj4" fmla="val -3853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阶，利用归纳假设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线形标注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06" y="5184479"/>
                <a:ext cx="2160240" cy="749894"/>
              </a:xfrm>
              <a:prstGeom prst="borderCallout1">
                <a:avLst>
                  <a:gd name="adj1" fmla="val 18750"/>
                  <a:gd name="adj2" fmla="val -8333"/>
                  <a:gd name="adj3" fmla="val 92722"/>
                  <a:gd name="adj4" fmla="val -38530"/>
                </a:avLst>
              </a:prstGeom>
              <a:blipFill rotWithShape="0">
                <a:blip r:embed="rId9"/>
                <a:stretch>
                  <a:fillRect t="-3968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7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3" grpId="0"/>
      <p:bldP spid="14" grpId="0"/>
      <p:bldP spid="17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789433" y="2604225"/>
                <a:ext cx="437011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单位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433" y="2604225"/>
                <a:ext cx="4370113" cy="738664"/>
              </a:xfrm>
              <a:prstGeom prst="rect">
                <a:avLst/>
              </a:prstGeom>
              <a:blipFill rotWithShape="0">
                <a:blip r:embed="rId3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9551" y="1052736"/>
                <a:ext cx="745469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时结论成立，下证当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</a:t>
                </a:r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1" y="1052736"/>
                <a:ext cx="7454698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635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(2)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707086" y="1874411"/>
                <a:ext cx="5260324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设实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对称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的一个特征值为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086" y="1874411"/>
                <a:ext cx="5260324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2433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791853" y="3334039"/>
                <a:ext cx="734239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扩充为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一组基，并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正交化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单位化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853" y="3334039"/>
                <a:ext cx="7342396" cy="738664"/>
              </a:xfrm>
              <a:prstGeom prst="rect">
                <a:avLst/>
              </a:prstGeom>
              <a:blipFill rotWithShape="0">
                <a:blip r:embed="rId6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789433" y="4155714"/>
                <a:ext cx="734239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得到的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向量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组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记为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433" y="4155714"/>
                <a:ext cx="7342396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619672" y="5157192"/>
                <a:ext cx="626469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记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]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为正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交阵</a:t>
                </a: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5157192"/>
                <a:ext cx="6264696" cy="738664"/>
              </a:xfrm>
              <a:prstGeom prst="rect">
                <a:avLst/>
              </a:prstGeom>
              <a:blipFill rotWithShape="0">
                <a:blip r:embed="rId8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36354" y="4299050"/>
                <a:ext cx="1832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54" y="4299050"/>
                <a:ext cx="183261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(3)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726104" y="1270523"/>
                <a:ext cx="607930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记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]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为正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交阵</a:t>
                </a: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104" y="1270523"/>
                <a:ext cx="6079302" cy="738664"/>
              </a:xfrm>
              <a:prstGeom prst="rect">
                <a:avLst/>
              </a:prstGeom>
              <a:blipFill rotWithShape="0">
                <a:blip r:embed="rId3"/>
                <a:stretch>
                  <a:fillRect r="-1404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957806" y="2292839"/>
                <a:ext cx="478042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806" y="2292839"/>
                <a:ext cx="4780420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2551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3557738" y="2308258"/>
                <a:ext cx="24482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738" y="2308258"/>
                <a:ext cx="2448272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207474" y="3255040"/>
                <a:ext cx="5647254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74" y="3255040"/>
                <a:ext cx="5647254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4067944" y="3878902"/>
                <a:ext cx="301092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3878902"/>
                <a:ext cx="3010920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642967" y="3271930"/>
                <a:ext cx="3314685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967" y="3271930"/>
                <a:ext cx="3314685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 rot="5400000">
            <a:off x="1997720" y="2959190"/>
            <a:ext cx="819982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标注 23"/>
              <p:cNvSpPr/>
              <p:nvPr/>
            </p:nvSpPr>
            <p:spPr>
              <a:xfrm>
                <a:off x="1660999" y="4231570"/>
                <a:ext cx="2258843" cy="612648"/>
              </a:xfrm>
              <a:prstGeom prst="wedgeRoundRectCallout">
                <a:avLst>
                  <a:gd name="adj1" fmla="val -11982"/>
                  <a:gd name="adj2" fmla="val -6953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𝐴𝑄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的第一列</a:t>
                </a:r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圆角矩形标注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99" y="4231570"/>
                <a:ext cx="2258843" cy="612648"/>
              </a:xfrm>
              <a:prstGeom prst="wedgeRoundRectCallout">
                <a:avLst>
                  <a:gd name="adj1" fmla="val -11982"/>
                  <a:gd name="adj2" fmla="val -69532"/>
                  <a:gd name="adj3" fmla="val 16667"/>
                </a:avLst>
              </a:prstGeom>
              <a:blipFill rotWithShape="0">
                <a:blip r:embed="rId9"/>
                <a:stretch>
                  <a:fillRect r="-802" b="-322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 31"/>
          <p:cNvSpPr/>
          <p:nvPr/>
        </p:nvSpPr>
        <p:spPr>
          <a:xfrm rot="5400000">
            <a:off x="6992341" y="3317719"/>
            <a:ext cx="819982" cy="7284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标注 32"/>
              <p:cNvSpPr/>
              <p:nvPr/>
            </p:nvSpPr>
            <p:spPr>
              <a:xfrm>
                <a:off x="7044996" y="4233484"/>
                <a:ext cx="835912" cy="1542082"/>
              </a:xfrm>
              <a:prstGeom prst="wedgeRoundRectCallout">
                <a:avLst>
                  <a:gd name="adj1" fmla="val 17936"/>
                  <a:gd name="adj2" fmla="val -5838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圆角矩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96" y="4233484"/>
                <a:ext cx="835912" cy="1542082"/>
              </a:xfrm>
              <a:prstGeom prst="wedgeRoundRectCallout">
                <a:avLst>
                  <a:gd name="adj1" fmla="val 17936"/>
                  <a:gd name="adj2" fmla="val -58382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1360736" y="4955906"/>
                <a:ext cx="3211300" cy="127958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0736" y="4955906"/>
                <a:ext cx="3211300" cy="12795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4860032" y="5972981"/>
                <a:ext cx="446681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对称阵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5972981"/>
                <a:ext cx="4466813" cy="738664"/>
              </a:xfrm>
              <a:prstGeom prst="rect">
                <a:avLst/>
              </a:prstGeom>
              <a:blipFill rotWithShape="0">
                <a:blip r:embed="rId12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6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32" grpId="0" animBg="1"/>
      <p:bldP spid="33" grpId="0" animBg="1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49" y="124258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(4)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722791" y="948136"/>
                <a:ext cx="3211300" cy="1279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91" y="948136"/>
                <a:ext cx="3211300" cy="1279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25490" y="1928321"/>
                <a:ext cx="34136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阶对称阵，</a:t>
                </a:r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90" y="1928321"/>
                <a:ext cx="341369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232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4138793" y="1283552"/>
                <a:ext cx="446681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对称阵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8793" y="1283552"/>
                <a:ext cx="4466813" cy="738664"/>
              </a:xfrm>
              <a:prstGeom prst="rect">
                <a:avLst/>
              </a:prstGeom>
              <a:blipFill rotWithShape="0">
                <a:blip r:embed="rId5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07766" y="5698879"/>
                <a:ext cx="643657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的其余特征值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6" y="5698879"/>
                <a:ext cx="643657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1350814" y="2688229"/>
                <a:ext cx="5328592" cy="1279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特征值相同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814" y="2688229"/>
                <a:ext cx="5328592" cy="1279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278806" y="3938143"/>
                <a:ext cx="419754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思考题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7-1:2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结论可得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8806" y="3938143"/>
                <a:ext cx="4197548" cy="738664"/>
              </a:xfrm>
              <a:prstGeom prst="rect">
                <a:avLst/>
              </a:prstGeom>
              <a:blipFill rotWithShape="0">
                <a:blip r:embed="rId8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521056" y="4705830"/>
                <a:ext cx="54232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的特征值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的特征值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}</a:t>
                </a:r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56" y="4705830"/>
                <a:ext cx="542328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791" r="-123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(5)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722791" y="948136"/>
                <a:ext cx="3211300" cy="1279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91" y="948136"/>
                <a:ext cx="3211300" cy="1279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611560" y="3171882"/>
                <a:ext cx="6979810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归纳假设可得，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存在正交阵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171882"/>
                <a:ext cx="6979810" cy="673005"/>
              </a:xfrm>
              <a:prstGeom prst="rect">
                <a:avLst/>
              </a:prstGeom>
              <a:blipFill rotWithShape="0">
                <a:blip r:embed="rId4"/>
                <a:stretch>
                  <a:fillRect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25490" y="1928321"/>
                <a:ext cx="34136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阶对称阵，</a:t>
                </a:r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90" y="1928321"/>
                <a:ext cx="341369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r="-232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1331640" y="3832760"/>
                <a:ext cx="6396734" cy="744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832760"/>
                <a:ext cx="6396734" cy="7448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4297937" y="1348876"/>
                <a:ext cx="446681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对称阵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937" y="1348876"/>
                <a:ext cx="4466813" cy="738664"/>
              </a:xfrm>
              <a:prstGeom prst="rect">
                <a:avLst/>
              </a:prstGeom>
              <a:blipFill rotWithShape="0">
                <a:blip r:embed="rId7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126080" y="2473716"/>
                <a:ext cx="643657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的其余特征值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80" y="2473716"/>
                <a:ext cx="643657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755577" y="4412458"/>
                <a:ext cx="5904656" cy="1275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也是正交阵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7" y="4412458"/>
                <a:ext cx="5904656" cy="127573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标注 13"/>
          <p:cNvSpPr/>
          <p:nvPr/>
        </p:nvSpPr>
        <p:spPr>
          <a:xfrm>
            <a:off x="1115616" y="5914847"/>
            <a:ext cx="1152127" cy="509617"/>
          </a:xfrm>
          <a:prstGeom prst="wedgeRoundRectCallout">
            <a:avLst>
              <a:gd name="adj1" fmla="val 40082"/>
              <a:gd name="adj2" fmla="val -1869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</a:rPr>
              <a:t>正交阵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280107" y="5966363"/>
            <a:ext cx="1152127" cy="509617"/>
          </a:xfrm>
          <a:prstGeom prst="wedgeRoundRectCallout">
            <a:avLst>
              <a:gd name="adj1" fmla="val -52851"/>
              <a:gd name="adj2" fmla="val -1363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</a:rPr>
              <a:t>正交阵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77837" y="4688997"/>
            <a:ext cx="6586076" cy="1735467"/>
            <a:chOff x="2377837" y="4688997"/>
            <a:chExt cx="6586076" cy="1735467"/>
          </a:xfrm>
        </p:grpSpPr>
        <p:sp>
          <p:nvSpPr>
            <p:cNvPr id="2" name="圆角矩形 1"/>
            <p:cNvSpPr/>
            <p:nvPr/>
          </p:nvSpPr>
          <p:spPr>
            <a:xfrm>
              <a:off x="2377837" y="4688997"/>
              <a:ext cx="1296145" cy="86409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3673982" y="5116937"/>
              <a:ext cx="2016223" cy="952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932040" y="6024354"/>
              <a:ext cx="4031873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对角块正交阵，整个矩阵是正交阵</a:t>
              </a:r>
              <a:endParaRPr lang="zh-CN" altLang="en-US" sz="20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圆角矩形标注 20"/>
          <p:cNvSpPr/>
          <p:nvPr/>
        </p:nvSpPr>
        <p:spPr>
          <a:xfrm>
            <a:off x="7380313" y="4181049"/>
            <a:ext cx="1261400" cy="701916"/>
          </a:xfrm>
          <a:prstGeom prst="wedgeRoundRectCallout">
            <a:avLst>
              <a:gd name="adj1" fmla="val -278641"/>
              <a:gd name="adj2" fmla="val 6978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</a:rPr>
              <a:t>两正交阵乘积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1" grpId="0"/>
      <p:bldP spid="14" grpId="0" animBg="1"/>
      <p:bldP spid="17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3035" y="3287164"/>
            <a:ext cx="1772304" cy="11464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4424" y="435645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定理 </a:t>
            </a:r>
            <a:r>
              <a:rPr lang="en-US" altLang="zh-CN" b="1" dirty="0" smtClean="0">
                <a:solidFill>
                  <a:srgbClr val="FF0000"/>
                </a:solidFill>
              </a:rPr>
              <a:t>7-8</a:t>
            </a:r>
            <a:r>
              <a:rPr lang="zh-CN" altLang="en-US" b="1" dirty="0" smtClean="0">
                <a:solidFill>
                  <a:srgbClr val="FF0000"/>
                </a:solidFill>
              </a:rPr>
              <a:t>的证明</a:t>
            </a:r>
            <a:r>
              <a:rPr lang="en-US" altLang="zh-CN" b="1" dirty="0" smtClean="0">
                <a:solidFill>
                  <a:srgbClr val="FF0000"/>
                </a:solidFill>
              </a:rPr>
              <a:t>(6)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539552" y="750807"/>
                <a:ext cx="2996486" cy="1242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750807"/>
                <a:ext cx="2996486" cy="1242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583710" y="2014901"/>
                <a:ext cx="5904656" cy="1275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也是正交阵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10" y="2014901"/>
                <a:ext cx="5904656" cy="1275734"/>
              </a:xfrm>
              <a:prstGeom prst="rect">
                <a:avLst/>
              </a:prstGeom>
              <a:blipFill rotWithShape="0">
                <a:blip r:embed="rId4"/>
                <a:stretch>
                  <a:fillRect r="-3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909454" y="2949724"/>
                <a:ext cx="7545625" cy="1544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 dirty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454" y="2949724"/>
                <a:ext cx="7545625" cy="15445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3174788" y="1086231"/>
                <a:ext cx="6396734" cy="744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4788" y="1086231"/>
                <a:ext cx="6396734" cy="7448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2446465" y="5157192"/>
                <a:ext cx="2989631" cy="1530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465" y="5157192"/>
                <a:ext cx="2989631" cy="15306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1691680" y="4204684"/>
                <a:ext cx="6396734" cy="1301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204684"/>
                <a:ext cx="6396734" cy="13016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73155" y="2371510"/>
                <a:ext cx="2444836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𝑸</m:t>
                          </m:r>
                        </m:e>
                        <m:sup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55" y="2371510"/>
                <a:ext cx="2444836" cy="661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2458486" y="4547081"/>
            <a:ext cx="203842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893269" y="4502570"/>
            <a:ext cx="2038428" cy="9954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endCxn id="31" idx="0"/>
          </p:cNvCxnSpPr>
          <p:nvPr/>
        </p:nvCxnSpPr>
        <p:spPr>
          <a:xfrm>
            <a:off x="683568" y="2014901"/>
            <a:ext cx="28524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14738" y="6525344"/>
            <a:ext cx="1678388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005623" y="1831050"/>
            <a:ext cx="4687013" cy="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5002227" y="5660766"/>
                <a:ext cx="3690409" cy="738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2227" y="5660766"/>
                <a:ext cx="3690409" cy="7380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/>
      <p:bldP spid="18" grpId="0"/>
      <p:bldP spid="19" grpId="0"/>
      <p:bldP spid="2" grpId="0"/>
      <p:bldP spid="20" grpId="0" animBg="1"/>
      <p:bldP spid="21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770177" y="1556792"/>
            <a:ext cx="7603717" cy="3022272"/>
            <a:chOff x="886383" y="1589241"/>
            <a:chExt cx="7286676" cy="2031904"/>
          </a:xfrm>
        </p:grpSpPr>
        <p:sp>
          <p:nvSpPr>
            <p:cNvPr id="23" name="圆角矩形 22"/>
            <p:cNvSpPr/>
            <p:nvPr/>
          </p:nvSpPr>
          <p:spPr>
            <a:xfrm>
              <a:off x="886383" y="1912297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7-8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969603" y="2306741"/>
                <a:ext cx="720873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任意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实对称阵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，都存在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Q</a:t>
                </a:r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9603" y="2306741"/>
                <a:ext cx="720873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423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941767" y="5062436"/>
            <a:ext cx="55825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实对称阵一定可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相似对角化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0" y="2950600"/>
                <a:ext cx="495029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50600"/>
                <a:ext cx="4950296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41767" y="3619037"/>
                <a:ext cx="6026553" cy="790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=1,2,⋯,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67" y="3619037"/>
                <a:ext cx="6026553" cy="790729"/>
              </a:xfrm>
              <a:prstGeom prst="rect">
                <a:avLst/>
              </a:prstGeom>
              <a:blipFill rotWithShape="0">
                <a:blip r:embed="rId5"/>
                <a:stretch>
                  <a:fillRect l="-2126" b="-10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7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87824" y="2852936"/>
            <a:ext cx="3384376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共 轭 矩 阵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899592" y="1124744"/>
            <a:ext cx="7603717" cy="2232248"/>
            <a:chOff x="886383" y="1589241"/>
            <a:chExt cx="7286676" cy="2031904"/>
          </a:xfrm>
        </p:grpSpPr>
        <p:sp>
          <p:nvSpPr>
            <p:cNvPr id="23" name="圆角矩形 22"/>
            <p:cNvSpPr/>
            <p:nvPr/>
          </p:nvSpPr>
          <p:spPr>
            <a:xfrm>
              <a:off x="886383" y="1912297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589241"/>
              <a:ext cx="1928825" cy="59407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1099018" y="1874693"/>
            <a:ext cx="7208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实对称阵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的每个特征值对应线性无关的特征向量的个数恰好等于其重数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.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835696" y="3760047"/>
            <a:ext cx="6086617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重要结论：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两个同阶</a:t>
            </a:r>
            <a:r>
              <a:rPr lang="zh-CN" altLang="en-US" sz="2800" b="1" dirty="0" smtClean="0">
                <a:solidFill>
                  <a:srgbClr val="00B0F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实</a:t>
            </a:r>
            <a:r>
              <a:rPr lang="zh-CN" altLang="en-US" sz="2800" b="1" dirty="0">
                <a:solidFill>
                  <a:srgbClr val="00B0F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对称</a:t>
            </a:r>
            <a:r>
              <a:rPr lang="zh-CN" altLang="en-US" sz="2800" b="1" dirty="0" smtClean="0">
                <a:solidFill>
                  <a:srgbClr val="00B0F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阵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相似的充要条件是它们有</a:t>
            </a:r>
            <a:r>
              <a:rPr lang="zh-CN" altLang="en-US" sz="2800" b="1" dirty="0" smtClean="0">
                <a:solidFill>
                  <a:srgbClr val="00B0F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相同的特征值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.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10169" y="5861935"/>
            <a:ext cx="55825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实对称阵一定可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相似对角化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 rot="16200000">
            <a:off x="4191674" y="5248617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1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04218" y="1791034"/>
            <a:ext cx="7848872" cy="41343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645886" y="908720"/>
            <a:ext cx="3761014" cy="76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判断相似对角化条件：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865635" y="1952521"/>
            <a:ext cx="35283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是否是实对称阵？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1865635" y="2852672"/>
                <a:ext cx="5582561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是否有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（阶数）个互异特征值</a:t>
                </a:r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635" y="2852672"/>
                <a:ext cx="5582561" cy="673005"/>
              </a:xfrm>
              <a:prstGeom prst="rect">
                <a:avLst/>
              </a:prstGeom>
              <a:blipFill rotWithShape="0">
                <a:blip r:embed="rId3"/>
                <a:stretch>
                  <a:fillRect l="-2183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1884443" y="3807259"/>
                <a:ext cx="5582561" cy="658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r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=1,⋯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4443" y="3807259"/>
                <a:ext cx="5582561" cy="658706"/>
              </a:xfrm>
              <a:prstGeom prst="rect">
                <a:avLst/>
              </a:prstGeom>
              <a:blipFill rotWithShape="0">
                <a:blip r:embed="rId4"/>
                <a:stretch>
                  <a:fillRect l="-218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244378" y="4338120"/>
            <a:ext cx="5582561" cy="123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每个特征值对应线性无关特征向量个数是否等于特征值重数？</a:t>
            </a:r>
            <a:endParaRPr lang="zh-CN" altLang="en-US" sz="24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9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713928" y="764704"/>
            <a:ext cx="74525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下列矩阵中，不可相似对角化的是（   ）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608653" y="779148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37775" y="1842620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A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1842620"/>
                <a:ext cx="2684709" cy="11503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77493" y="4560259"/>
                <a:ext cx="726051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假设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600" dirty="0" smtClean="0">
                    <a:latin typeface="+mn-ea"/>
                    <a:ea typeface="+mn-ea"/>
                  </a:rPr>
                  <a:t>C</a:t>
                </a:r>
                <a:r>
                  <a:rPr lang="zh-CN" altLang="en-US" sz="2600" dirty="0" smtClean="0">
                    <a:latin typeface="+mn-ea"/>
                    <a:ea typeface="+mn-ea"/>
                  </a:rPr>
                  <a:t>）中矩阵可对角化，则相似标准型为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3" y="4560259"/>
                <a:ext cx="7260514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281880" y="1335733"/>
                <a:ext cx="3566617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互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异特征值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对角化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80" y="1335733"/>
                <a:ext cx="3566617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9877" r="-18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78224" y="1843361"/>
                <a:ext cx="3176832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B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24" y="1843361"/>
                <a:ext cx="3176832" cy="11503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37775" y="3200043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200043"/>
                <a:ext cx="2684709" cy="11503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78224" y="3194453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24" y="3194453"/>
                <a:ext cx="2684709" cy="11503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14328" y="1335732"/>
                <a:ext cx="3325782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对角化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28" y="1335732"/>
                <a:ext cx="3325782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9877" r="-238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2329" y="5209067"/>
                <a:ext cx="5015668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矛盾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9" y="5209067"/>
                <a:ext cx="5015668" cy="11503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74701" y="4514413"/>
            <a:ext cx="7007046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（</a:t>
            </a:r>
            <a:r>
              <a:rPr lang="en-US" altLang="zh-CN" sz="2600" dirty="0" smtClean="0">
                <a:latin typeface="+mn-ea"/>
                <a:ea typeface="+mn-ea"/>
              </a:rPr>
              <a:t>D</a:t>
            </a:r>
            <a:r>
              <a:rPr lang="zh-CN" altLang="en-US" sz="2600" dirty="0" smtClean="0">
                <a:latin typeface="+mn-ea"/>
                <a:ea typeface="+mn-ea"/>
              </a:rPr>
              <a:t>）中矩阵可对角化当且仅当对应特征值</a:t>
            </a:r>
            <a:r>
              <a:rPr lang="en-US" altLang="zh-CN" sz="2600" dirty="0" smtClean="0">
                <a:latin typeface="+mn-ea"/>
                <a:ea typeface="+mn-ea"/>
              </a:rPr>
              <a:t>2</a:t>
            </a:r>
            <a:r>
              <a:rPr lang="zh-CN" altLang="en-US" sz="2600" dirty="0" smtClean="0">
                <a:latin typeface="+mn-ea"/>
                <a:ea typeface="+mn-ea"/>
              </a:rPr>
              <a:t>有</a:t>
            </a:r>
            <a:r>
              <a:rPr lang="en-US" altLang="zh-CN" sz="2600" dirty="0" smtClean="0">
                <a:latin typeface="+mn-ea"/>
                <a:ea typeface="+mn-ea"/>
              </a:rPr>
              <a:t>: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36130" y="5116843"/>
                <a:ext cx="5329664" cy="1380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0" y="5116843"/>
                <a:ext cx="5329664" cy="1380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1462413" y="3419509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1960" y="2930257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仅需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考虑重根对应的线性无关特征向量个数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14328" y="4236675"/>
                <a:ext cx="35384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即验证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𝑬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28" y="4236675"/>
                <a:ext cx="353846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897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36096" y="5052702"/>
                <a:ext cx="3738136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=?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3−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2=1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052702"/>
                <a:ext cx="373813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2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5" grpId="0" animBg="1"/>
      <p:bldP spid="16" grpId="0"/>
      <p:bldP spid="16" grpId="1"/>
      <p:bldP spid="19" grpId="0" animBg="1"/>
      <p:bldP spid="20" grpId="0" animBg="1"/>
      <p:bldP spid="21" grpId="0"/>
      <p:bldP spid="18" grpId="0"/>
      <p:bldP spid="22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39552" y="2659574"/>
            <a:ext cx="8327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思路：由定理</a:t>
            </a:r>
            <a:r>
              <a:rPr lang="en-US" altLang="zh-CN" sz="2800" dirty="0" smtClean="0">
                <a:ea typeface="华文楷体" panose="02010600040101010101" pitchFamily="2" charset="-122"/>
              </a:rPr>
              <a:t>7-8,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实对称阵必可正交相似对角化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69" y="5147552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5736" y="3645024"/>
                <a:ext cx="4849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645024"/>
                <a:ext cx="484998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485331" y="5316226"/>
                <a:ext cx="2943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=?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331" y="5316226"/>
                <a:ext cx="294324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11760" y="5316226"/>
                <a:ext cx="2574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(6,3,3)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316226"/>
                <a:ext cx="257493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874542" y="4513397"/>
                <a:ext cx="2012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42" y="4513397"/>
                <a:ext cx="201279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28068" y="476672"/>
            <a:ext cx="8564568" cy="1605020"/>
            <a:chOff x="128068" y="400192"/>
            <a:chExt cx="8564568" cy="1605020"/>
          </a:xfrm>
        </p:grpSpPr>
        <p:sp>
          <p:nvSpPr>
            <p:cNvPr id="13" name="上凸带形 12"/>
            <p:cNvSpPr/>
            <p:nvPr/>
          </p:nvSpPr>
          <p:spPr bwMode="auto">
            <a:xfrm>
              <a:off x="251520" y="566456"/>
              <a:ext cx="2663721" cy="647795"/>
            </a:xfrm>
            <a:prstGeom prst="ribbon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</a:rPr>
                <a:t>练习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34307" y="771496"/>
                  <a:ext cx="8158329" cy="9541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                       已知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</m:t>
                      </m:r>
                    </m:oMath>
                  </a14:m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是三阶实对称阵</a:t>
                  </a:r>
                  <a14:m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a14:m>
                  <a:r>
                    <a:rPr lang="zh-CN" altLang="en-US" sz="2800" dirty="0">
                      <a:ea typeface="华文楷体" panose="02010600040101010101" pitchFamily="2" charset="-122"/>
                    </a:rPr>
                    <a:t>对应于特征值</a:t>
                  </a:r>
                  <a14:m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</m:oMath>
                  </a14:m>
                  <a:r>
                    <a:rPr lang="zh-CN" altLang="en-US" sz="2800" dirty="0">
                      <a:ea typeface="华文楷体" panose="02010600040101010101" pitchFamily="2" charset="-122"/>
                    </a:rPr>
                    <a:t>的一个特征向量为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求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7" y="771496"/>
                  <a:ext cx="8158329" cy="954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70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圆角矩形 15"/>
            <p:cNvSpPr/>
            <p:nvPr/>
          </p:nvSpPr>
          <p:spPr>
            <a:xfrm>
              <a:off x="128068" y="400192"/>
              <a:ext cx="8564568" cy="1605020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4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" grpId="0"/>
      <p:bldP spid="25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20708" y="2348880"/>
                <a:ext cx="7494077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由推论</a:t>
                </a:r>
                <a:r>
                  <a:rPr lang="en-US" altLang="zh-CN" sz="2600" dirty="0" smtClean="0">
                    <a:ea typeface="华文楷体" panose="02010600040101010101" pitchFamily="2" charset="-122"/>
                  </a:rPr>
                  <a:t>7-4</a:t>
                </a:r>
                <a:r>
                  <a:rPr lang="zh-CN" altLang="en-US" sz="2600" dirty="0" smtClean="0">
                    <a:ea typeface="华文楷体" panose="02010600040101010101" pitchFamily="2" charset="-122"/>
                  </a:rPr>
                  <a:t>，特征值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</m:oMath>
                </a14:m>
                <a:r>
                  <a:rPr lang="zh-CN" altLang="en-US" sz="2600" dirty="0" smtClean="0">
                    <a:ea typeface="华文楷体" panose="02010600040101010101" pitchFamily="2" charset="-122"/>
                  </a:rPr>
                  <a:t>对应线性无关的特征向量个数为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600" dirty="0" smtClean="0">
                    <a:ea typeface="华文楷体" panose="02010600040101010101" pitchFamily="2" charset="-122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08" y="2348880"/>
                <a:ext cx="7494077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63" t="-7483" r="-488" b="-17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25144"/>
            <a:ext cx="2528001" cy="209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363881" y="3356992"/>
                <a:ext cx="4499180" cy="497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由定理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7-7</a:t>
                </a:r>
                <a:r>
                  <a:rPr lang="zh-CN" altLang="en-US" sz="26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81" y="3356992"/>
                <a:ext cx="4499180" cy="497380"/>
              </a:xfrm>
              <a:prstGeom prst="rect">
                <a:avLst/>
              </a:prstGeom>
              <a:blipFill rotWithShape="0">
                <a:blip r:embed="rId5"/>
                <a:stretch>
                  <a:fillRect l="-2439" t="-13580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85529" y="4141824"/>
                <a:ext cx="3036729" cy="405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ea typeface="华文楷体" panose="02010600040101010101" pitchFamily="2" charset="-122"/>
                  </a:rPr>
                  <a:t>解集</a:t>
                </a:r>
                <a:endParaRPr lang="zh-CN" altLang="en-US" sz="2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529" y="4141824"/>
                <a:ext cx="3036729" cy="405047"/>
              </a:xfrm>
              <a:prstGeom prst="rect">
                <a:avLst/>
              </a:prstGeom>
              <a:blipFill rotWithShape="0">
                <a:blip r:embed="rId6"/>
                <a:stretch>
                  <a:fillRect t="-22388" r="-5622" b="-47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117052" y="4099300"/>
                <a:ext cx="18780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52" y="4099300"/>
                <a:ext cx="187801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28068" y="476672"/>
            <a:ext cx="8564568" cy="1605020"/>
            <a:chOff x="128068" y="400192"/>
            <a:chExt cx="8564568" cy="1605020"/>
          </a:xfrm>
        </p:grpSpPr>
        <p:sp>
          <p:nvSpPr>
            <p:cNvPr id="27" name="上凸带形 26"/>
            <p:cNvSpPr/>
            <p:nvPr/>
          </p:nvSpPr>
          <p:spPr bwMode="auto">
            <a:xfrm>
              <a:off x="251520" y="566456"/>
              <a:ext cx="2663721" cy="647795"/>
            </a:xfrm>
            <a:prstGeom prst="ribbon2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</a:rPr>
                <a:t>练习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534307" y="771496"/>
                  <a:ext cx="8158329" cy="9541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                       已知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</m:t>
                      </m:r>
                    </m:oMath>
                  </a14:m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是三阶实对称阵</a:t>
                  </a:r>
                  <a14:m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a14:m>
                  <a:r>
                    <a:rPr lang="zh-CN" altLang="en-US" sz="2800" dirty="0">
                      <a:ea typeface="华文楷体" panose="02010600040101010101" pitchFamily="2" charset="-122"/>
                    </a:rPr>
                    <a:t>对应于特征值</a:t>
                  </a:r>
                  <a14:m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6</m:t>
                      </m:r>
                    </m:oMath>
                  </a14:m>
                  <a:r>
                    <a:rPr lang="zh-CN" altLang="en-US" sz="2800" dirty="0">
                      <a:ea typeface="华文楷体" panose="02010600040101010101" pitchFamily="2" charset="-122"/>
                    </a:rPr>
                    <a:t>的一个特征向量为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求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7" y="771496"/>
                  <a:ext cx="8158329" cy="954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70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圆角矩形 2"/>
            <p:cNvSpPr/>
            <p:nvPr/>
          </p:nvSpPr>
          <p:spPr>
            <a:xfrm>
              <a:off x="128068" y="400192"/>
              <a:ext cx="8564568" cy="1605020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880254" y="5561733"/>
                <a:ext cx="4102662" cy="405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zh-CN" altLang="en-US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的基础解系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54" y="5561733"/>
                <a:ext cx="4102662" cy="4050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4487" y="4784350"/>
                <a:ext cx="341002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87" y="4784350"/>
                <a:ext cx="3410024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344706" y="4784350"/>
                <a:ext cx="273630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华文楷体" panose="02010600040101010101" pitchFamily="2" charset="-122"/>
                  </a:rPr>
                  <a:t>线性无关</a:t>
                </a:r>
                <a:r>
                  <a:rPr lang="en-US" altLang="zh-CN" sz="2600" dirty="0" smtClean="0"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6" y="4784350"/>
                <a:ext cx="2736304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13580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" grpId="0"/>
      <p:bldP spid="25" grpId="0"/>
      <p:bldP spid="16" grpId="0"/>
      <p:bldP spid="4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上凸带形 26"/>
          <p:cNvSpPr/>
          <p:nvPr/>
        </p:nvSpPr>
        <p:spPr bwMode="auto">
          <a:xfrm>
            <a:off x="251520" y="642936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356723" y="2919170"/>
                <a:ext cx="196547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723" y="2919170"/>
                <a:ext cx="1965474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94683" y="1700808"/>
                <a:ext cx="1362040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3" y="1700808"/>
                <a:ext cx="1362040" cy="436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075935" y="1901579"/>
                <a:ext cx="26539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35" y="1901579"/>
                <a:ext cx="26539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81390" y="2127453"/>
                <a:ext cx="21444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0" y="2127453"/>
                <a:ext cx="214443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/>
          <p:cNvSpPr/>
          <p:nvPr/>
        </p:nvSpPr>
        <p:spPr>
          <a:xfrm>
            <a:off x="3023080" y="1750299"/>
            <a:ext cx="258191" cy="80804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83847" y="215249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501019" y="901160"/>
                <a:ext cx="4572662" cy="4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的基础解系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19" y="901160"/>
                <a:ext cx="4572662" cy="4361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367115" y="2955488"/>
                <a:ext cx="1831912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115" y="2955488"/>
                <a:ext cx="1831912" cy="11365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03354" y="4415441"/>
                <a:ext cx="28725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构造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变换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54" y="4415441"/>
                <a:ext cx="2872581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7415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583380" y="5373216"/>
                <a:ext cx="2611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80" y="5373216"/>
                <a:ext cx="2611741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25352" r="-7243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996298" y="5018952"/>
                <a:ext cx="273356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98" y="5018952"/>
                <a:ext cx="2733569" cy="11394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19" grpId="0"/>
      <p:bldP spid="4" grpId="0" animBg="1"/>
      <p:bldP spid="23" grpId="0"/>
      <p:bldP spid="24" grpId="0"/>
      <p:bldP spid="30" grpId="0"/>
      <p:bldP spid="31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18432" y="614916"/>
                <a:ext cx="306494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32" y="614916"/>
                <a:ext cx="306494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09941" y="1988840"/>
                <a:ext cx="32819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6,3,3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1" y="1988840"/>
                <a:ext cx="328192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43608" y="2529534"/>
                <a:ext cx="8188652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/3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529534"/>
                <a:ext cx="8188652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43608" y="3933056"/>
                <a:ext cx="534864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33056"/>
                <a:ext cx="5348644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128581" y="5306980"/>
                <a:ext cx="219816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81" y="5306980"/>
                <a:ext cx="2198166" cy="1136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470205" y="614916"/>
                <a:ext cx="4324261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/3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05" y="614916"/>
                <a:ext cx="4324261" cy="11365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6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0" grpId="0"/>
      <p:bldP spid="2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91680" y="2852936"/>
            <a:ext cx="583264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正交相似变换的求法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27"/>
            <a:ext cx="1957580" cy="135166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16925" y="788736"/>
            <a:ext cx="4867038" cy="68644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5298" y="856131"/>
            <a:ext cx="48670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华文楷体" panose="02010600040101010101" pitchFamily="2" charset="-122"/>
              </a:rPr>
              <a:t>一般</a:t>
            </a:r>
            <a:r>
              <a:rPr lang="zh-CN" altLang="en-US" sz="2800" b="1" i="0" dirty="0" smtClean="0">
                <a:latin typeface="+mj-lt"/>
                <a:ea typeface="华文楷体" panose="02010600040101010101" pitchFamily="2" charset="-122"/>
              </a:rPr>
              <a:t>矩阵相似对角化的思路：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61219" y="2119665"/>
                <a:ext cx="50477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19" y="2119665"/>
                <a:ext cx="5047728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99331" y="4670904"/>
                <a:ext cx="3524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3.</m:t>
                      </m:r>
                      <m:r>
                        <m:rPr>
                          <m:nor/>
                        </m:rPr>
                        <a:rPr lang="zh-CN" altLang="en-US" sz="2800" dirty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构造相似变换矩阵</m:t>
                      </m:r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31" y="4670904"/>
                <a:ext cx="352479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132291" y="3407370"/>
                <a:ext cx="66808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基础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解系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91" y="3407370"/>
                <a:ext cx="668086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r="-73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67944" y="5427004"/>
                <a:ext cx="29504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427004"/>
                <a:ext cx="295048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5" grpId="0"/>
      <p:bldP spid="2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493162"/>
            <a:ext cx="2321929" cy="16032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1852" y="1202166"/>
            <a:ext cx="59298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实对称</a:t>
            </a:r>
            <a:r>
              <a:rPr lang="zh-CN" altLang="en-US" sz="2800" b="1" i="0" dirty="0" smtClean="0">
                <a:latin typeface="+mj-lt"/>
                <a:ea typeface="华文楷体" panose="02010600040101010101" pitchFamily="2" charset="-122"/>
              </a:rPr>
              <a:t>矩阵</a:t>
            </a:r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正交</a:t>
            </a:r>
            <a:r>
              <a:rPr lang="zh-CN" altLang="en-US" sz="2800" b="1" i="0" dirty="0" smtClean="0">
                <a:latin typeface="+mj-lt"/>
                <a:ea typeface="华文楷体" panose="02010600040101010101" pitchFamily="2" charset="-122"/>
              </a:rPr>
              <a:t>相似对角化的思路：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96405" y="2167015"/>
                <a:ext cx="22076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    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05" y="2167015"/>
                <a:ext cx="220765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8197" y="2830541"/>
                <a:ext cx="72895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3.</m:t>
                      </m:r>
                      <m:r>
                        <m:rPr>
                          <m:nor/>
                        </m:rPr>
                        <a:rPr lang="zh-CN" altLang="en-US" sz="2800" dirty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构造相似变换矩阵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97" y="2830541"/>
                <a:ext cx="7289544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70517" y="4022425"/>
                <a:ext cx="39075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情况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互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异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17" y="4022425"/>
                <a:ext cx="390754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120" t="-12791" r="-218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08799" y="4770236"/>
                <a:ext cx="4730141" cy="975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=1,2,⋯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99" y="4770236"/>
                <a:ext cx="4730141" cy="9757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58512" y="2190655"/>
                <a:ext cx="2802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       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512" y="2190655"/>
                <a:ext cx="280237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03033" y="3978676"/>
                <a:ext cx="3413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两两</m:t>
                      </m:r>
                      <m:r>
                        <a:rPr lang="zh-CN" altLang="en-US" sz="280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33" y="3978676"/>
                <a:ext cx="34138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14" idx="3"/>
          </p:cNvCxnSpPr>
          <p:nvPr/>
        </p:nvCxnSpPr>
        <p:spPr>
          <a:xfrm>
            <a:off x="4678062" y="4284035"/>
            <a:ext cx="624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77726" y="287772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化为正交阵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29097" y="5970182"/>
                <a:ext cx="7289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  <m:r>
                        <m:rPr>
                          <m:nor/>
                        </m:rPr>
                        <a:rPr lang="zh-CN" altLang="en-US" sz="2800" dirty="0" smtClean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相似变换矩阵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97" y="5970182"/>
                <a:ext cx="728954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7122120" y="4974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单位化</a:t>
            </a:r>
            <a:endParaRPr lang="zh-CN" altLang="en-US" sz="2800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 30"/>
          <p:cNvSpPr/>
          <p:nvPr/>
        </p:nvSpPr>
        <p:spPr>
          <a:xfrm>
            <a:off x="1697272" y="1101464"/>
            <a:ext cx="5749527" cy="68644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  <p:bldP spid="14" grpId="0"/>
      <p:bldP spid="18" grpId="0"/>
      <p:bldP spid="20" grpId="0"/>
      <p:bldP spid="13" grpId="0"/>
      <p:bldP spid="10" grpId="0"/>
      <p:bldP spid="21" grpId="0"/>
      <p:bldP spid="22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770177" y="706536"/>
            <a:ext cx="7603717" cy="2125520"/>
            <a:chOff x="928662" y="1589343"/>
            <a:chExt cx="7286676" cy="1009278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81334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329377" y="1589343"/>
              <a:ext cx="1813332" cy="28180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90192" y="1238161"/>
                <a:ext cx="6910200" cy="1505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复矩阵，称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共轭矩阵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192" y="1238161"/>
                <a:ext cx="6910200" cy="1505284"/>
              </a:xfrm>
              <a:prstGeom prst="rect">
                <a:avLst/>
              </a:prstGeom>
              <a:blipFill rotWithShape="0">
                <a:blip r:embed="rId3"/>
                <a:stretch>
                  <a:fillRect l="-1764"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-828600" y="3122723"/>
                <a:ext cx="71837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𝑏𝑖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一个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复数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828600" y="3122723"/>
                <a:ext cx="7183703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1416" y="3775605"/>
                <a:ext cx="3405484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是虚单位，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6" y="3775605"/>
                <a:ext cx="3405484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5203087" y="3535469"/>
                <a:ext cx="3940913" cy="752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ea typeface="华文楷体" panose="02010600040101010101" pitchFamily="2" charset="-122"/>
                  </a:rPr>
                  <a:t>共轭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𝑏𝑖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𝑏𝑖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3087" y="3535469"/>
                <a:ext cx="3940913" cy="752898"/>
              </a:xfrm>
              <a:prstGeom prst="rect">
                <a:avLst/>
              </a:prstGeom>
              <a:blipFill rotWithShape="0">
                <a:blip r:embed="rId6"/>
                <a:stretch>
                  <a:fillRect l="-3251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431860" y="4511293"/>
                <a:ext cx="3888432" cy="73866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𝑅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60" y="4511293"/>
                <a:ext cx="3888432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3292" b="-1405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4067944" y="4532042"/>
                <a:ext cx="388843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</m:acc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4532042"/>
                <a:ext cx="3888432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619672" y="6040653"/>
                <a:ext cx="6641721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𝑏𝑖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6040653"/>
                <a:ext cx="6641721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0"/>
              <p:cNvSpPr txBox="1">
                <a:spLocks noChangeArrowheads="1"/>
              </p:cNvSpPr>
              <p:nvPr/>
            </p:nvSpPr>
            <p:spPr bwMode="auto">
              <a:xfrm>
                <a:off x="4735190" y="5321237"/>
                <a:ext cx="3888432" cy="752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𝑘𝑐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𝑅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5190" y="5321237"/>
                <a:ext cx="3888432" cy="7528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1314654" y="5285925"/>
                <a:ext cx="388843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4654" y="5285925"/>
                <a:ext cx="3888432" cy="738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9" grpId="0"/>
      <p:bldP spid="3" grpId="0"/>
      <p:bldP spid="24" grpId="0"/>
      <p:bldP spid="25" grpId="0" animBg="1"/>
      <p:bldP spid="30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1478" y="857243"/>
                <a:ext cx="72895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 smtClean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相似变换矩阵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8" y="857243"/>
                <a:ext cx="7289544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1478" y="1702785"/>
                <a:ext cx="49863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情况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2.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重特征值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8" y="1702785"/>
                <a:ext cx="498636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445" t="-11628" r="-85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304741" y="4517247"/>
                <a:ext cx="6222986" cy="108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=1,2⋯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=1,2,⋯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41" y="4517247"/>
                <a:ext cx="6222986" cy="1080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75920" y="5770806"/>
                <a:ext cx="7289544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  <m:r>
                        <m:rPr>
                          <m:nor/>
                        </m:rPr>
                        <a:rPr lang="zh-CN" altLang="en-US" sz="2800" dirty="0" smtClean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相似变换矩阵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20" y="5770806"/>
                <a:ext cx="7289544" cy="5602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641478" y="43498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单位化</a:t>
            </a:r>
            <a:endParaRPr lang="zh-CN" altLang="en-US" sz="2800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大括号 16"/>
          <p:cNvSpPr/>
          <p:nvPr/>
        </p:nvSpPr>
        <p:spPr>
          <a:xfrm rot="16200000">
            <a:off x="2543720" y="1796602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7654" y="3022601"/>
                <a:ext cx="2448234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54" y="3022601"/>
                <a:ext cx="2448234" cy="5652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83768" y="2263808"/>
                <a:ext cx="585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63808"/>
                <a:ext cx="58516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087698" y="38195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正交化</a:t>
            </a:r>
            <a:endParaRPr lang="zh-CN" altLang="en-US" sz="2800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0692" y="2499381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方法：施密特正交化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7326" y="3022601"/>
                <a:ext cx="2761397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26" y="3022601"/>
                <a:ext cx="2761397" cy="5652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2" grpId="0"/>
      <p:bldP spid="17" grpId="0" animBg="1"/>
      <p:bldP spid="19" grpId="0"/>
      <p:bldP spid="24" grpId="0"/>
      <p:bldP spid="26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大括号 16"/>
          <p:cNvSpPr/>
          <p:nvPr/>
        </p:nvSpPr>
        <p:spPr>
          <a:xfrm rot="16200000">
            <a:off x="2543720" y="369506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7654" y="1595505"/>
                <a:ext cx="2448234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54" y="1595505"/>
                <a:ext cx="2448234" cy="565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83768" y="836712"/>
                <a:ext cx="585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836712"/>
                <a:ext cx="58516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087370" y="21909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正交化</a:t>
            </a:r>
            <a:endParaRPr lang="zh-CN" altLang="en-US" sz="2800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0692" y="1072285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方法：施密特正交化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7326" y="1595505"/>
                <a:ext cx="2761397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26" y="1595505"/>
                <a:ext cx="2761397" cy="5652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10" y="2361644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1486565" y="3368591"/>
            <a:ext cx="7169040" cy="802836"/>
            <a:chOff x="1670268" y="4045805"/>
            <a:chExt cx="8085605" cy="1331131"/>
          </a:xfrm>
        </p:grpSpPr>
        <p:sp>
          <p:nvSpPr>
            <p:cNvPr id="34" name="圆角矩形 33"/>
            <p:cNvSpPr/>
            <p:nvPr/>
          </p:nvSpPr>
          <p:spPr>
            <a:xfrm>
              <a:off x="1670268" y="4077112"/>
              <a:ext cx="8085605" cy="12998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670268" y="4045805"/>
                  <a:ext cx="7843047" cy="11725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30000"/>
                    </a:lnSpc>
                    <a:buClr>
                      <a:srgbClr val="0000FF"/>
                    </a:buClr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问题：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仍是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的特征向量吗？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68" y="4045805"/>
                  <a:ext cx="7843047" cy="11725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0" r="-6924" b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851715" y="4627492"/>
                <a:ext cx="11233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15" y="4627492"/>
                <a:ext cx="112333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78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743729" y="4950571"/>
                <a:ext cx="3104504" cy="1432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29" y="4950571"/>
                <a:ext cx="3104504" cy="14323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5197436" y="45226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线性组合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224468" y="5086444"/>
                <a:ext cx="3636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</m:t>
                    </m:r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68" y="5086444"/>
                <a:ext cx="3636893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35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224468" y="5736126"/>
                <a:ext cx="37174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的特征向量</a:t>
                </a:r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68" y="5736126"/>
                <a:ext cx="3717428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3279" t="-12791" r="-3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187624" y="4546338"/>
            <a:ext cx="3795627" cy="1536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81359" y="614435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施密特正交化公式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6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  <p:bldP spid="2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1573743" y="4789151"/>
            <a:ext cx="7141021" cy="124114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76783" y="4932669"/>
            <a:ext cx="680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注意</a:t>
            </a:r>
            <a:r>
              <a:rPr lang="zh-CN" altLang="en-US" sz="2800" b="0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zh-CN" altLang="en-US" sz="2800" b="0" i="0" dirty="0" smtClean="0">
                <a:latin typeface="+mj-lt"/>
                <a:ea typeface="华文楷体" panose="02010600040101010101" pitchFamily="2" charset="-122"/>
              </a:rPr>
              <a:t>“</a:t>
            </a:r>
            <a:r>
              <a:rPr lang="zh-CN" altLang="en-US" sz="2800" i="0" dirty="0" smtClean="0">
                <a:latin typeface="+mj-lt"/>
                <a:ea typeface="华文楷体" panose="02010600040101010101" pitchFamily="2" charset="-122"/>
              </a:rPr>
              <a:t>正交化”只对同一特征值对应的特征向量内部进行</a:t>
            </a:r>
            <a:r>
              <a:rPr lang="en-US" altLang="zh-CN" sz="2800" i="0" dirty="0" smtClean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大括号 16"/>
          <p:cNvSpPr/>
          <p:nvPr/>
        </p:nvSpPr>
        <p:spPr>
          <a:xfrm rot="16200000">
            <a:off x="2354019" y="369506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07953" y="1595505"/>
                <a:ext cx="2448234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53" y="1595505"/>
                <a:ext cx="2448234" cy="565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294067" y="836712"/>
                <a:ext cx="585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7" y="836712"/>
                <a:ext cx="58516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/>
          <p:cNvSpPr/>
          <p:nvPr/>
        </p:nvSpPr>
        <p:spPr>
          <a:xfrm rot="16200000">
            <a:off x="5882411" y="369506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36345" y="1595505"/>
                <a:ext cx="2705100" cy="564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345" y="1595505"/>
                <a:ext cx="2705100" cy="5645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822459" y="836712"/>
                <a:ext cx="6512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59" y="836712"/>
                <a:ext cx="6512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725166" y="3794193"/>
                <a:ext cx="1419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6" y="3794193"/>
                <a:ext cx="141961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64752" y="3781799"/>
                <a:ext cx="39874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∀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𝑗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  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𝑘𝑙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52" y="3781799"/>
                <a:ext cx="3987438" cy="557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251371" y="2871874"/>
                <a:ext cx="2761397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71" y="2871874"/>
                <a:ext cx="2761397" cy="5652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823943" y="2871873"/>
                <a:ext cx="3018262" cy="564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43" y="2871873"/>
                <a:ext cx="3018262" cy="5645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434975" y="2160788"/>
            <a:ext cx="1318284" cy="851263"/>
            <a:chOff x="2336644" y="2505729"/>
            <a:chExt cx="1318284" cy="851263"/>
          </a:xfrm>
        </p:grpSpPr>
        <p:sp>
          <p:nvSpPr>
            <p:cNvPr id="26" name="文本框 25"/>
            <p:cNvSpPr txBox="1"/>
            <p:nvPr/>
          </p:nvSpPr>
          <p:spPr>
            <a:xfrm>
              <a:off x="2393044" y="262228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rPr>
                <a:t>正交化</a:t>
              </a:r>
              <a:endParaRPr lang="zh-CN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336644" y="2505729"/>
              <a:ext cx="0" cy="85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088433" y="2101598"/>
            <a:ext cx="1318284" cy="851263"/>
            <a:chOff x="2336644" y="2505729"/>
            <a:chExt cx="1318284" cy="851263"/>
          </a:xfrm>
        </p:grpSpPr>
        <p:sp>
          <p:nvSpPr>
            <p:cNvPr id="39" name="文本框 38"/>
            <p:cNvSpPr txBox="1"/>
            <p:nvPr/>
          </p:nvSpPr>
          <p:spPr>
            <a:xfrm>
              <a:off x="2393044" y="262228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rPr>
                <a:t>正交化</a:t>
              </a:r>
              <a:endParaRPr lang="zh-CN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336644" y="2505729"/>
              <a:ext cx="0" cy="85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2" y="4529467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17" grpId="0" animBg="1"/>
      <p:bldP spid="19" grpId="0"/>
      <p:bldP spid="24" grpId="0"/>
      <p:bldP spid="20" grpId="0" animBg="1"/>
      <p:bldP spid="25" grpId="0"/>
      <p:bldP spid="32" grpId="0"/>
      <p:bldP spid="33" grpId="0"/>
      <p:bldP spid="34" grpId="0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1426611" y="2983104"/>
            <a:ext cx="7141021" cy="124114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529651" y="3126622"/>
                <a:ext cx="68099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问题</a:t>
                </a:r>
                <a:r>
                  <a:rPr lang="zh-CN" altLang="en-US" sz="2800" b="0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：</a:t>
                </a:r>
                <a:r>
                  <a:rPr lang="zh-CN" altLang="en-US" sz="2800" b="0" i="0" dirty="0" smtClean="0">
                    <a:latin typeface="+mj-lt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b="0" i="0" dirty="0" smtClean="0">
                    <a:latin typeface="+mj-lt"/>
                    <a:ea typeface="华文楷体" panose="02010600040101010101" pitchFamily="2" charset="-122"/>
                  </a:rPr>
                  <a:t>不是实对称矩阵，能否用正交相似变换将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b="0" i="0" dirty="0" smtClean="0">
                    <a:latin typeface="+mj-lt"/>
                    <a:ea typeface="华文楷体" panose="02010600040101010101" pitchFamily="2" charset="-122"/>
                  </a:rPr>
                  <a:t>化成对角阵</a:t>
                </a:r>
                <a:r>
                  <a:rPr lang="zh-CN" altLang="en-US" sz="2800" i="0" dirty="0" smtClean="0">
                    <a:latin typeface="+mj-lt"/>
                    <a:ea typeface="华文楷体" panose="02010600040101010101" pitchFamily="2" charset="-122"/>
                  </a:rPr>
                  <a:t>？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1" y="3126622"/>
                <a:ext cx="6809972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880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大括号 16"/>
          <p:cNvSpPr/>
          <p:nvPr/>
        </p:nvSpPr>
        <p:spPr>
          <a:xfrm rot="16200000">
            <a:off x="2327696" y="77550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81630" y="1303549"/>
                <a:ext cx="2448234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30" y="1303549"/>
                <a:ext cx="2448234" cy="565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267744" y="544756"/>
                <a:ext cx="585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44756"/>
                <a:ext cx="58516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/>
          <p:cNvSpPr/>
          <p:nvPr/>
        </p:nvSpPr>
        <p:spPr>
          <a:xfrm rot="16200000">
            <a:off x="5856088" y="77550"/>
            <a:ext cx="349840" cy="2295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10022" y="1303549"/>
                <a:ext cx="2705100" cy="564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22" y="1303549"/>
                <a:ext cx="2705100" cy="5645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796136" y="544756"/>
                <a:ext cx="6512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756"/>
                <a:ext cx="6512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031993" y="2072821"/>
                <a:ext cx="1419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3" y="2072821"/>
                <a:ext cx="141961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571579" y="2060427"/>
                <a:ext cx="39874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∀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𝑗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  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𝑘𝑙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正交</m:t>
                      </m:r>
                    </m:oMath>
                  </m:oMathPara>
                </a14:m>
                <a:endParaRPr lang="zh-CN" altLang="en-US" sz="28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79" y="2060427"/>
                <a:ext cx="3987438" cy="5579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" y="2723420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819991" y="4589015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未必可以，因</a:t>
            </a:r>
            <a:r>
              <a:rPr lang="zh-CN" altLang="en-US" sz="2800" dirty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不同特征值对应的特征向量不正交</a:t>
            </a:r>
            <a:endParaRPr lang="zh-CN" altLang="en-US" sz="2800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5911" y="5293181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若正交化，则不能保证还是原特征值的特征向量</a:t>
            </a:r>
            <a:endParaRPr lang="zh-CN" altLang="en-US" sz="2800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2287798" y="6069656"/>
            <a:ext cx="3256236" cy="788344"/>
          </a:xfrm>
          <a:prstGeom prst="wedgeEllipseCallout">
            <a:avLst>
              <a:gd name="adj1" fmla="val -56525"/>
              <a:gd name="adj2" fmla="val -946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不同特征值对应的特征向量间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30" grpId="0"/>
      <p:bldP spid="31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2" y="1556792"/>
                <a:ext cx="8430262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求正交阵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为对角阵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" y="1556792"/>
                <a:ext cx="8430262" cy="1231747"/>
              </a:xfrm>
              <a:prstGeom prst="rect">
                <a:avLst/>
              </a:prstGeom>
              <a:blipFill rotWithShape="0">
                <a:blip r:embed="rId3"/>
                <a:stretch>
                  <a:fillRect l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7-8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56030" y="2863646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" y="2863646"/>
                <a:ext cx="805033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34896" y="3763393"/>
                <a:ext cx="1594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96" y="3763393"/>
                <a:ext cx="159409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831602" y="6121782"/>
                <a:ext cx="1294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 smtClean="0"/>
                  <a:t>,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02" y="6121782"/>
                <a:ext cx="1294906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84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357292" y="4749954"/>
                <a:ext cx="38579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−2)(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92" y="4749954"/>
                <a:ext cx="385791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340164" y="5379687"/>
                <a:ext cx="4665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64" y="5379687"/>
                <a:ext cx="466595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067944" y="6130146"/>
                <a:ext cx="1303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800" dirty="0" smtClean="0"/>
                  <a:t>,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6130146"/>
                <a:ext cx="1303177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941" r="-887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562395" y="6134492"/>
                <a:ext cx="15708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,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95" y="6134492"/>
                <a:ext cx="1570879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r="-697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57292" y="3409452"/>
                <a:ext cx="3710503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92" y="3409452"/>
                <a:ext cx="3710503" cy="12405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8" grpId="0"/>
      <p:bldP spid="30" grpId="0"/>
      <p:bldP spid="35" grpId="0"/>
      <p:bldP spid="14" grpId="0"/>
      <p:bldP spid="15" grpId="0"/>
      <p:bldP spid="16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57321" y="775171"/>
                <a:ext cx="2849578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21" y="775171"/>
                <a:ext cx="2849578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535994"/>
            <a:ext cx="1647942" cy="13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7-8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7774" y="1697453"/>
                <a:ext cx="2447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向量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4" y="1697453"/>
                <a:ext cx="244764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39735" y="2274155"/>
                <a:ext cx="3947363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35" y="2274155"/>
                <a:ext cx="3947363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48992" y="2533505"/>
                <a:ext cx="11339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2" y="2533505"/>
                <a:ext cx="11339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613" t="-9333" r="-698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3591" y="3699748"/>
                <a:ext cx="1141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1" y="3699748"/>
                <a:ext cx="114101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04" t="-9211" r="-802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882" y="4831107"/>
                <a:ext cx="1370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" y="4831107"/>
                <a:ext cx="137024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33" t="-9333" r="-577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41225" y="2305690"/>
                <a:ext cx="177003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225" y="2305690"/>
                <a:ext cx="1770035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5419218" y="2828067"/>
            <a:ext cx="7310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645786" y="2305689"/>
                <a:ext cx="151208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6" y="2305689"/>
                <a:ext cx="1512081" cy="10689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58725" y="3396108"/>
                <a:ext cx="403142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725" y="3396108"/>
                <a:ext cx="4031424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97633" y="3410531"/>
                <a:ext cx="199926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633" y="3410531"/>
                <a:ext cx="1999265" cy="10689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5275744" y="3930581"/>
            <a:ext cx="7310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689203" y="3345694"/>
                <a:ext cx="151208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03" y="3345694"/>
                <a:ext cx="1512081" cy="10689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471855" y="4527467"/>
                <a:ext cx="426065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55" y="4527467"/>
                <a:ext cx="4260654" cy="106894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54731" y="4559001"/>
                <a:ext cx="1770036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31" y="4559001"/>
                <a:ext cx="1770036" cy="106894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487098" y="5076363"/>
            <a:ext cx="595308" cy="5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527612" y="4486207"/>
                <a:ext cx="174842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12" y="4486207"/>
                <a:ext cx="1748427" cy="106894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8" grpId="0"/>
      <p:bldP spid="30" grpId="0"/>
      <p:bldP spid="15" grpId="0"/>
      <p:bldP spid="16" grpId="0"/>
      <p:bldP spid="22" grpId="0"/>
      <p:bldP spid="23" grpId="0"/>
      <p:bldP spid="24" grpId="0"/>
      <p:bldP spid="28" grpId="0"/>
      <p:bldP spid="31" grpId="0"/>
      <p:bldP spid="32" grpId="0"/>
      <p:bldP spid="33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535994"/>
            <a:ext cx="1647942" cy="13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7-8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6776" y="1599115"/>
                <a:ext cx="56041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到：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特征值互异，第一种情况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" y="1599115"/>
                <a:ext cx="560418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74" t="-11628" r="-43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475656" y="2201248"/>
                <a:ext cx="11339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01248"/>
                <a:ext cx="11339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13" t="-9211" r="-752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48589" y="2211912"/>
                <a:ext cx="1141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89" y="2211912"/>
                <a:ext cx="114101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604" t="-9211" r="-748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028640" y="2176573"/>
                <a:ext cx="1370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40" y="2176573"/>
                <a:ext cx="137024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333" t="-9211" r="-577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460752" y="2811220"/>
                <a:ext cx="151208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52" y="2811220"/>
                <a:ext cx="1512081" cy="10689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940017" y="2811219"/>
                <a:ext cx="151208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17" y="2811219"/>
                <a:ext cx="1512081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452098" y="2825728"/>
                <a:ext cx="174842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8" y="2825728"/>
                <a:ext cx="1748427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5661409" y="1570434"/>
            <a:ext cx="2277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只需</a:t>
            </a:r>
            <a:r>
              <a:rPr lang="zh-CN" altLang="en-US" sz="28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单位化</a:t>
            </a:r>
            <a:endParaRPr lang="zh-CN" altLang="en-US" sz="2800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460752" y="3898737"/>
                <a:ext cx="150938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52" y="3898737"/>
                <a:ext cx="1509388" cy="1066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940017" y="3898736"/>
                <a:ext cx="226042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17" y="3898736"/>
                <a:ext cx="2260427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190134" y="3902797"/>
                <a:ext cx="2489656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34" y="3902797"/>
                <a:ext cx="2489656" cy="10689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86681" y="5560354"/>
                <a:ext cx="2269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81" y="5560354"/>
                <a:ext cx="2269276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070230" y="5560354"/>
                <a:ext cx="33375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(2,4,−1)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0" y="5560354"/>
                <a:ext cx="3337580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2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5" grpId="0"/>
      <p:bldP spid="16" grpId="0"/>
      <p:bldP spid="23" grpId="0"/>
      <p:bldP spid="31" grpId="0"/>
      <p:bldP spid="36" grpId="0"/>
      <p:bldP spid="35" grpId="0"/>
      <p:bldP spid="37" grpId="0"/>
      <p:bldP spid="38" grpId="0"/>
      <p:bldP spid="39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2" y="1556792"/>
                <a:ext cx="8682226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求正交阵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为对角阵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" y="1556792"/>
                <a:ext cx="8682226" cy="1231747"/>
              </a:xfrm>
              <a:prstGeom prst="rect">
                <a:avLst/>
              </a:prstGeom>
              <a:blipFill rotWithShape="0">
                <a:blip r:embed="rId3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2373" y="2758628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3" y="2758628"/>
                <a:ext cx="805033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7384" y="3267128"/>
                <a:ext cx="4417042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" y="3267128"/>
                <a:ext cx="4417042" cy="12405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888868" y="5517232"/>
                <a:ext cx="2154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二重</a:t>
                </a:r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68" y="5517232"/>
                <a:ext cx="2154116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5116" r="-424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83383" y="4669605"/>
                <a:ext cx="3051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3" y="4669605"/>
                <a:ext cx="305109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52120" y="3285037"/>
                <a:ext cx="3343030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85037"/>
                <a:ext cx="3343030" cy="12405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220268" y="5494279"/>
                <a:ext cx="15708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 smtClean="0"/>
                  <a:t>,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68" y="5494279"/>
                <a:ext cx="157087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r="-697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17541" y="3489210"/>
                <a:ext cx="16260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41" y="3489210"/>
                <a:ext cx="1626022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317541" y="3806096"/>
                <a:ext cx="1082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41" y="3806096"/>
                <a:ext cx="1082989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4419884" y="3908824"/>
            <a:ext cx="13892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8" grpId="0"/>
      <p:bldP spid="30" grpId="0"/>
      <p:bldP spid="35" grpId="0"/>
      <p:bldP spid="14" grpId="0"/>
      <p:bldP spid="16" grpId="0"/>
      <p:bldP spid="15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535994"/>
            <a:ext cx="1647942" cy="13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4264" y="1793812"/>
                <a:ext cx="2447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向量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" y="1793812"/>
                <a:ext cx="244764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2225" y="2973054"/>
                <a:ext cx="4176593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5" y="2973054"/>
                <a:ext cx="4176593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48992" y="2533505"/>
                <a:ext cx="24675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/>
                  <a:t>（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二重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2" y="2533505"/>
                <a:ext cx="246759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r="-272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882" y="4831107"/>
                <a:ext cx="1370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2" y="4831107"/>
                <a:ext cx="137024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33" t="-9333" r="-577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955098" y="2948782"/>
                <a:ext cx="199926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8" y="2948782"/>
                <a:ext cx="1999265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4404538" y="3507527"/>
            <a:ext cx="7310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39749" y="2288205"/>
                <a:ext cx="1741311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49" y="2288205"/>
                <a:ext cx="1741311" cy="106657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471855" y="4527467"/>
                <a:ext cx="4260654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55" y="4527467"/>
                <a:ext cx="4260654" cy="1066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54731" y="4559001"/>
                <a:ext cx="177003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31" y="4559001"/>
                <a:ext cx="1770035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487098" y="5076363"/>
            <a:ext cx="595308" cy="5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527612" y="4486207"/>
                <a:ext cx="174842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12" y="4486207"/>
                <a:ext cx="1748427" cy="106657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33783" y="923849"/>
                <a:ext cx="2827249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83" y="923849"/>
                <a:ext cx="2827249" cy="10689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857089" y="3350809"/>
                <a:ext cx="151919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89" y="3350809"/>
                <a:ext cx="1519198" cy="106657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30" grpId="0"/>
      <p:bldP spid="16" grpId="0"/>
      <p:bldP spid="22" grpId="0"/>
      <p:bldP spid="23" grpId="0"/>
      <p:bldP spid="32" grpId="0"/>
      <p:bldP spid="33" grpId="0"/>
      <p:bldP spid="36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535994"/>
            <a:ext cx="1647942" cy="13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8-9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183079" y="818395"/>
                <a:ext cx="2447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化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079" y="818395"/>
                <a:ext cx="244764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4497" y="1559556"/>
                <a:ext cx="24675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/>
                  <a:t>（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二重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7" y="1559556"/>
                <a:ext cx="246759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r="-246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41936" y="5961240"/>
                <a:ext cx="1370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36" y="5961240"/>
                <a:ext cx="137024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3" t="-9211" r="-622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62933" y="2135686"/>
                <a:ext cx="196412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3" y="2135686"/>
                <a:ext cx="1964127" cy="1068947"/>
              </a:xfrm>
              <a:prstGeom prst="rect">
                <a:avLst/>
              </a:prstGeom>
              <a:blipFill rotWithShape="0">
                <a:blip r:embed="rId7"/>
                <a:stretch>
                  <a:fillRect r="-3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237553" y="5658785"/>
                <a:ext cx="174842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53" y="5658785"/>
                <a:ext cx="1748427" cy="10665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217225" y="2135686"/>
                <a:ext cx="151919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25" y="2135686"/>
                <a:ext cx="1519198" cy="10665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40486" y="2082776"/>
                <a:ext cx="157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86" y="2082776"/>
                <a:ext cx="157703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158" t="-14667" r="-501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88988" y="2570337"/>
                <a:ext cx="2894895" cy="1037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988" y="2570337"/>
                <a:ext cx="2894895" cy="10370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75079" y="3607352"/>
                <a:ext cx="272010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9" y="3607352"/>
                <a:ext cx="2720104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98478" y="4721581"/>
                <a:ext cx="1350562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78" y="4721581"/>
                <a:ext cx="1350562" cy="106657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6" grpId="0"/>
      <p:bldP spid="23" grpId="0"/>
      <p:bldP spid="36" grpId="0"/>
      <p:bldP spid="35" grpId="0"/>
      <p:bldP spid="24" grpId="0"/>
      <p:bldP spid="28" grpId="0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288006" y="746972"/>
            <a:ext cx="8568059" cy="5562348"/>
            <a:chOff x="612549" y="1428736"/>
            <a:chExt cx="8210807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210807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29864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共轭矩阵的性质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39552" y="1652537"/>
                <a:ext cx="2520280" cy="825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652537"/>
                <a:ext cx="2520280" cy="825995"/>
              </a:xfrm>
              <a:prstGeom prst="rect">
                <a:avLst/>
              </a:prstGeom>
              <a:blipFill rotWithShape="0">
                <a:blip r:embed="rId3"/>
                <a:stretch>
                  <a:fillRect l="-5085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2699792" y="1748208"/>
                <a:ext cx="6940682" cy="673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Cambria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i="1" dirty="0">
                            <a:latin typeface="Cambria" panose="02040503050406030204" pitchFamily="18" charset="0"/>
                            <a:ea typeface="华文楷体" panose="02010600040101010101" pitchFamily="2" charset="-122"/>
                          </a:rPr>
                          <m:t>B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748208"/>
                <a:ext cx="6940682" cy="673646"/>
              </a:xfrm>
              <a:prstGeom prst="rect">
                <a:avLst/>
              </a:prstGeom>
              <a:blipFill rotWithShape="0">
                <a:blip r:embed="rId4"/>
                <a:stretch>
                  <a:fillRect l="-1845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5846914" y="1748208"/>
                <a:ext cx="2666160" cy="752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6914" y="1748208"/>
                <a:ext cx="2666160" cy="752898"/>
              </a:xfrm>
              <a:prstGeom prst="rect">
                <a:avLst/>
              </a:prstGeom>
              <a:blipFill rotWithShape="0">
                <a:blip r:embed="rId5"/>
                <a:stretch>
                  <a:fillRect l="-4566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529680" y="2643119"/>
                <a:ext cx="7615296" cy="673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𝐴𝐵</m:t>
                        </m:r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i="1" dirty="0">
                            <a:latin typeface="Cambria" panose="02040503050406030204" pitchFamily="18" charset="0"/>
                            <a:ea typeface="华文楷体" panose="02010600040101010101" pitchFamily="2" charset="-122"/>
                          </a:rPr>
                          <m:t>B</m:t>
                        </m:r>
                      </m:e>
                    </m:acc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680" y="2643119"/>
                <a:ext cx="7615296" cy="673646"/>
              </a:xfrm>
              <a:prstGeom prst="rect">
                <a:avLst/>
              </a:prstGeom>
              <a:blipFill rotWithShape="0">
                <a:blip r:embed="rId6"/>
                <a:stretch>
                  <a:fillRect l="-1681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3586277" y="2618619"/>
                <a:ext cx="2583856" cy="787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6277" y="2618619"/>
                <a:ext cx="2583856" cy="787652"/>
              </a:xfrm>
              <a:prstGeom prst="rect">
                <a:avLst/>
              </a:prstGeom>
              <a:blipFill rotWithShape="0">
                <a:blip r:embed="rId7"/>
                <a:stretch>
                  <a:fillRect l="-4717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892552" y="3603577"/>
                <a:ext cx="7971306" cy="672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对于任一个复向量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552" y="3603577"/>
                <a:ext cx="7971306" cy="672813"/>
              </a:xfrm>
              <a:prstGeom prst="rect">
                <a:avLst/>
              </a:prstGeom>
              <a:blipFill rotWithShape="0">
                <a:blip r:embed="rId8"/>
                <a:stretch>
                  <a:fillRect l="-1529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1044186" y="4377332"/>
                <a:ext cx="7241380" cy="753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186" y="4377332"/>
                <a:ext cx="7241380" cy="753796"/>
              </a:xfrm>
              <a:prstGeom prst="rect">
                <a:avLst/>
              </a:prstGeom>
              <a:blipFill rotWithShape="0">
                <a:blip r:embed="rId9"/>
                <a:stretch>
                  <a:fillRect b="-10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97748" y="5310214"/>
                <a:ext cx="2279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48" y="5310214"/>
                <a:ext cx="227934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689607" y="5310214"/>
                <a:ext cx="29427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07" y="5310214"/>
                <a:ext cx="294272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3" grpId="0"/>
      <p:bldP spid="14" grpId="0"/>
      <p:bldP spid="15" grpId="0"/>
      <p:bldP spid="18" grpId="0"/>
      <p:bldP spid="19" grpId="0"/>
      <p:bldP spid="20" grpId="0"/>
      <p:bldP spid="2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535994"/>
            <a:ext cx="1647942" cy="13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183079" y="818395"/>
                <a:ext cx="2447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4. 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单位化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079" y="818395"/>
                <a:ext cx="244764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4497" y="1559556"/>
                <a:ext cx="24675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/>
                  <a:t>（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二重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7" y="1559556"/>
                <a:ext cx="246759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r="-246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6721" y="4281574"/>
                <a:ext cx="13702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1" y="4281574"/>
                <a:ext cx="137024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3" t="-9211" r="-577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466082" y="1402875"/>
                <a:ext cx="2041200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82" y="1402875"/>
                <a:ext cx="2041200" cy="1068947"/>
              </a:xfrm>
              <a:prstGeom prst="rect">
                <a:avLst/>
              </a:prstGeom>
              <a:blipFill rotWithShape="0">
                <a:blip r:embed="rId7"/>
                <a:stretch>
                  <a:fillRect r="-4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022338" y="3979119"/>
                <a:ext cx="174842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338" y="3979119"/>
                <a:ext cx="1748427" cy="10665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19314" y="1404061"/>
                <a:ext cx="1830309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14" y="1404061"/>
                <a:ext cx="1830309" cy="10665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57523" y="2582480"/>
                <a:ext cx="2968826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3" y="2582480"/>
                <a:ext cx="2968826" cy="10689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603284" y="2842166"/>
                <a:ext cx="2060308" cy="549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84" y="2842166"/>
                <a:ext cx="2060308" cy="549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23255" y="2583666"/>
                <a:ext cx="155266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55" y="2583666"/>
                <a:ext cx="1552668" cy="106657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68651" y="3972778"/>
                <a:ext cx="3396314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51" y="3972778"/>
                <a:ext cx="3396314" cy="106657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86681" y="5560354"/>
                <a:ext cx="2269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81" y="5560354"/>
                <a:ext cx="2269276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070230" y="5560354"/>
                <a:ext cx="33375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(1,1,−2)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0" y="5560354"/>
                <a:ext cx="3337580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1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6" grpId="0"/>
      <p:bldP spid="23" grpId="0"/>
      <p:bldP spid="36" grpId="0"/>
      <p:bldP spid="35" grpId="0"/>
      <p:bldP spid="24" grpId="0"/>
      <p:bldP spid="28" grpId="0"/>
      <p:bldP spid="31" grpId="0"/>
      <p:bldP spid="18" grpId="0"/>
      <p:bldP spid="22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64526" y="1621036"/>
            <a:ext cx="6305656" cy="426235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66360" y="1990215"/>
                <a:ext cx="5090016" cy="388705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实对称矩阵的性质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特征值</m:t>
                    </m:r>
                  </m:oMath>
                </a14:m>
                <a:r>
                  <a:rPr lang="zh-CN" altLang="en-US" dirty="0" smtClean="0"/>
                  <a:t>与特征向量都为实的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互异的特征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对应的特征向量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正交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实对称阵可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正交</a:t>
                </a:r>
                <a:r>
                  <a:rPr lang="zh-CN" altLang="en-US" sz="2800" dirty="0" smtClean="0"/>
                  <a:t>相似对角化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 smtClean="0"/>
                  <a:t>特征值、特征向量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正交化（同一特征值对应特征向量内部）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单位</m:t>
                    </m:r>
                  </m:oMath>
                </a14:m>
                <a:r>
                  <a:rPr lang="zh-CN" altLang="en-US" dirty="0" smtClean="0"/>
                  <a:t>化</a:t>
                </a:r>
                <a:r>
                  <a:rPr lang="en-US" altLang="zh-CN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6360" y="1990215"/>
                <a:ext cx="5090016" cy="3887058"/>
              </a:xfrm>
              <a:blipFill rotWithShape="0">
                <a:blip r:embed="rId4"/>
                <a:stretch>
                  <a:fillRect l="-2994" t="-2665" r="-120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115616" y="3356992"/>
            <a:ext cx="70558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7-3  1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实对称阵的对角化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555776" y="4465174"/>
            <a:ext cx="432048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思考：习题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7-3  5</a:t>
            </a:r>
          </a:p>
          <a:p>
            <a:pPr eaLnBrk="1" hangingPunct="1"/>
            <a:r>
              <a:rPr lang="en-US" altLang="zh-CN" sz="32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7-3  1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79512" y="1184606"/>
                <a:ext cx="921702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秩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；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的秩，迹和特征值；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84606"/>
                <a:ext cx="9217024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190" t="-5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31700"/>
            <a:ext cx="4786313" cy="485838"/>
            <a:chOff x="6228184" y="62825"/>
            <a:chExt cx="2843808" cy="485855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408031" y="62825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实对称阵的相似对角化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30454" y="2419577"/>
                <a:ext cx="19151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454" y="2419577"/>
                <a:ext cx="191514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4974" y="3190209"/>
                <a:ext cx="22172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" y="3190209"/>
                <a:ext cx="221721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625844" y="3726243"/>
                <a:ext cx="11653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≠0,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844" y="3726243"/>
                <a:ext cx="1165384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41374" y="2430516"/>
                <a:ext cx="6928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4" y="2430516"/>
                <a:ext cx="692818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15789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9974" y="62921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7-3:  5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94225" y="2438417"/>
                <a:ext cx="26320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25" y="2438417"/>
                <a:ext cx="263206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221037" y="3111905"/>
                <a:ext cx="3923510" cy="622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37" y="3111905"/>
                <a:ext cx="3923510" cy="6229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17597" y="4208028"/>
                <a:ext cx="66807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是实对称矩阵，非零特征值个数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=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秩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97" y="4208028"/>
                <a:ext cx="668074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3580" r="-36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72421" y="4839461"/>
                <a:ext cx="6142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单根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1" y="4839461"/>
                <a:ext cx="614283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3231" y="5611058"/>
                <a:ext cx="41984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31" y="5611058"/>
                <a:ext cx="4198457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224898" y="3195763"/>
                <a:ext cx="170258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98" y="3195763"/>
                <a:ext cx="1702581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732604" y="3111905"/>
                <a:ext cx="1616404" cy="622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04" y="3111905"/>
                <a:ext cx="1616404" cy="62299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006" y="2786431"/>
                <a:ext cx="24991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否则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=0)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" y="2786431"/>
                <a:ext cx="2499146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3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1" grpId="0"/>
      <p:bldP spid="16" grpId="0"/>
      <p:bldP spid="25" grpId="0"/>
      <p:bldP spid="30" grpId="0"/>
      <p:bldP spid="24" grpId="0"/>
      <p:bldP spid="26" grpId="0"/>
      <p:bldP spid="5" grpId="0"/>
      <p:bldP spid="27" grpId="0"/>
      <p:bldP spid="29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683568" y="1228515"/>
                <a:ext cx="921702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秩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；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的秩，迹和特征值；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228515"/>
                <a:ext cx="9217024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190" t="-61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实对称阵的相似对角化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78960" y="3797990"/>
                <a:ext cx="30703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(1,0⋯,0)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0" y="3797990"/>
                <a:ext cx="30703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37946" y="3340666"/>
                <a:ext cx="338913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令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46" y="3340666"/>
                <a:ext cx="33891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9974" y="62921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7-3:  5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00307" y="5437921"/>
                <a:ext cx="65434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=−1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单</m:t>
                        </m:r>
                        <m:r>
                          <a:rPr lang="zh-CN" altLang="en-US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根</m:t>
                        </m:r>
                      </m:e>
                    </m:d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=1(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07" y="5437921"/>
                <a:ext cx="6543458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716606" y="2288086"/>
                <a:ext cx="6142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单根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6" y="2288086"/>
                <a:ext cx="614283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05998" y="2872787"/>
                <a:ext cx="38820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98" y="2872787"/>
                <a:ext cx="3882025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402235" y="6128085"/>
                <a:ext cx="155985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35" y="6128085"/>
                <a:ext cx="155985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47010" y="4255314"/>
                <a:ext cx="52010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(2,0⋯,0)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10" y="4255314"/>
                <a:ext cx="5201039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966651" y="4747757"/>
                <a:ext cx="296164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(−1,1⋯,1)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51" y="4747757"/>
                <a:ext cx="2961645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995936" y="6141466"/>
                <a:ext cx="47741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=−1+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6141466"/>
                <a:ext cx="4774127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/>
      <p:bldP spid="24" grpId="0"/>
      <p:bldP spid="29" grpId="0"/>
      <p:bldP spid="29" grpId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83724" y="1335899"/>
                <a:ext cx="8208912" cy="553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+3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724" y="1335899"/>
                <a:ext cx="8208912" cy="553584"/>
              </a:xfrm>
              <a:prstGeom prst="rect">
                <a:avLst/>
              </a:prstGeom>
              <a:blipFill rotWithShape="0">
                <a:blip r:embed="rId3"/>
                <a:stretch>
                  <a:fillRect l="-1336" t="-3297" b="-2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实对称阵的相似对角化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403648" y="2944144"/>
                <a:ext cx="5490221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+3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</m:oMath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44144"/>
                <a:ext cx="5490221" cy="543995"/>
              </a:xfrm>
              <a:prstGeom prst="rect">
                <a:avLst/>
              </a:prstGeom>
              <a:blipFill rotWithShape="0">
                <a:blip r:embed="rId4"/>
                <a:stretch>
                  <a:fillRect l="-1998" t="-3371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920086" y="2209639"/>
                <a:ext cx="375741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实数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86" y="2209639"/>
                <a:ext cx="3757415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9877" r="-649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9974" y="62921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7-3:  6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403648" y="2204864"/>
                <a:ext cx="224221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204864"/>
                <a:ext cx="224221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891"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255790" y="4755238"/>
                <a:ext cx="26919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标准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型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90" y="4755238"/>
                <a:ext cx="26919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718458" y="3505564"/>
                <a:ext cx="40582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−1)(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+3)=0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58" y="3505564"/>
                <a:ext cx="405822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370269" y="4122133"/>
                <a:ext cx="36161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+3=0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无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实数根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69" y="4122133"/>
                <a:ext cx="3616118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9877" r="-202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772152" y="4131108"/>
                <a:ext cx="14459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52" y="4131108"/>
                <a:ext cx="144597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752331" y="4772663"/>
                <a:ext cx="379770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⇒∃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𝑃𝐸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31" y="4772663"/>
                <a:ext cx="3797706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752331" y="5312611"/>
                <a:ext cx="15094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31" y="5312611"/>
                <a:ext cx="1509452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/>
      <p:bldP spid="26" grpId="0"/>
      <p:bldP spid="30" grpId="0"/>
      <p:bldP spid="15" grpId="0"/>
      <p:bldP spid="23" grpId="0"/>
      <p:bldP spid="24" grpId="0"/>
      <p:bldP spid="27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45224" y="1224737"/>
                <a:ext cx="8352928" cy="123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 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0&lt;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&lt;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24" y="1224737"/>
                <a:ext cx="8352928" cy="1234377"/>
              </a:xfrm>
              <a:prstGeom prst="rect">
                <a:avLst/>
              </a:prstGeom>
              <a:blipFill rotWithShape="0">
                <a:blip r:embed="rId3"/>
                <a:stretch>
                  <a:fillRect l="-1314" t="-39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31700"/>
            <a:ext cx="4786313" cy="485838"/>
            <a:chOff x="6228184" y="62825"/>
            <a:chExt cx="2843808" cy="485855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408031" y="62825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实对称阵的相似对角化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635896" y="2561935"/>
                <a:ext cx="32784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61935"/>
                <a:ext cx="3278462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3346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09974" y="629215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7-3:  1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375917" y="4285590"/>
                <a:ext cx="605428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特征值个数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=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秩数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17" y="4285590"/>
                <a:ext cx="6054281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259632" y="2573869"/>
                <a:ext cx="224221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6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73869"/>
                <a:ext cx="224221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905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1340271" y="3417795"/>
                <a:ext cx="29790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⇒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</m:d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0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71" y="3417795"/>
                <a:ext cx="2979021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3681" t="-12500" r="-2658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243389" y="3417794"/>
                <a:ext cx="240027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或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0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89" y="3417794"/>
                <a:ext cx="2400272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355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1402473" y="5013176"/>
                <a:ext cx="52978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重）或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0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重）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3" y="5013176"/>
                <a:ext cx="5297861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3580" r="-1381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9"/>
              <p:cNvSpPr txBox="1">
                <a:spLocks noChangeArrowheads="1"/>
              </p:cNvSpPr>
              <p:nvPr/>
            </p:nvSpPr>
            <p:spPr bwMode="auto">
              <a:xfrm>
                <a:off x="798530" y="5661248"/>
                <a:ext cx="4853590" cy="80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标准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型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530" y="5661248"/>
                <a:ext cx="4853590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2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420888"/>
            <a:ext cx="285527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End</a:t>
            </a:r>
            <a:endParaRPr lang="zh-CN" altLang="en-US" sz="96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6"/>
                <a:ext cx="7272808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1,1,2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𝐴𝐵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?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052736"/>
                <a:ext cx="7272808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509" t="-61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55856" y="2419954"/>
                <a:ext cx="30811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56" y="2419954"/>
                <a:ext cx="308110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229786" y="3827070"/>
                <a:ext cx="334117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1,1,2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86" y="3827070"/>
                <a:ext cx="334117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50079" y="3373907"/>
                <a:ext cx="39759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𝑬</m:t>
                    </m:r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𝒅𝒊𝒂𝒈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𝟐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)−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𝑬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endParaRPr lang="zh-CN" altLang="en-US" sz="26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79" y="3373907"/>
                <a:ext cx="3975960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9877" r="-214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92869" y="560293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65815" y="2406798"/>
                <a:ext cx="28196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=3(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满秩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5" y="2406798"/>
                <a:ext cx="281961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77423" y="3828486"/>
                <a:ext cx="38561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𝐴𝐵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23" y="3828486"/>
                <a:ext cx="385612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229786" y="4527213"/>
                <a:ext cx="3345659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0,0,1</m:t>
                              </m:r>
                            </m:e>
                          </m:d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86" y="4527213"/>
                <a:ext cx="3345659" cy="5439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317470" y="2982074"/>
                <a:ext cx="11464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70" y="2982074"/>
                <a:ext cx="114646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3707904" y="1542208"/>
            <a:ext cx="2880268" cy="12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30559" y="2165424"/>
                <a:ext cx="20553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全非零</a:t>
                </a:r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59" y="2165424"/>
                <a:ext cx="205537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296" t="-8451" r="-2663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1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6" grpId="0"/>
      <p:bldP spid="25" grpId="0"/>
      <p:bldP spid="26" grpId="0"/>
      <p:bldP spid="23" grpId="0"/>
      <p:bldP spid="14" grpId="0"/>
      <p:bldP spid="15" grpId="0"/>
      <p:bldP spid="1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620688"/>
                <a:ext cx="7452560" cy="1550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2,0,0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</m:oMath>
                </a14:m>
                <a:endParaRPr lang="en-US" altLang="zh-CN" sz="2600" b="1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通解为？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620688"/>
                <a:ext cx="7452560" cy="1550489"/>
              </a:xfrm>
              <a:prstGeom prst="rect">
                <a:avLst/>
              </a:prstGeom>
              <a:blipFill rotWithShape="0">
                <a:blip r:embed="rId3"/>
                <a:stretch>
                  <a:fillRect l="-1472" b="-90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499661" y="2521952"/>
                <a:ext cx="24032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61" y="2521952"/>
                <a:ext cx="24032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571669" y="3703710"/>
                <a:ext cx="15532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69" y="3703710"/>
                <a:ext cx="155324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1669" y="3138570"/>
                <a:ext cx="291881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𝒅𝒊𝒂𝒈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𝟐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endParaRPr lang="zh-CN" altLang="en-US" sz="26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69" y="3138570"/>
                <a:ext cx="2918812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9877" r="-3132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98373" y="941150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93431" y="2521952"/>
                <a:ext cx="27162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1" y="2521952"/>
                <a:ext cx="271625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367581" y="4116367"/>
                <a:ext cx="23698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1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zh-CN" altLang="en-US" sz="2600" b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81" y="4116367"/>
                <a:ext cx="236981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594921" y="4309822"/>
                <a:ext cx="338567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解集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21" y="4309822"/>
                <a:ext cx="338567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9877" r="-2162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57963" y="3546449"/>
                <a:ext cx="23794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zh-CN" altLang="en-US" sz="2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63" y="3546449"/>
                <a:ext cx="2379434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543361" y="4932377"/>
                <a:ext cx="32976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=3−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61" y="4932377"/>
                <a:ext cx="3297634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387901" y="5659305"/>
                <a:ext cx="36467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基础解系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901" y="5659305"/>
                <a:ext cx="3646768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217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5724128" y="548680"/>
            <a:ext cx="310541" cy="1296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95935" y="908720"/>
            <a:ext cx="313751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曲线连接符 3"/>
          <p:cNvCxnSpPr>
            <a:stCxn id="2" idx="2"/>
            <a:endCxn id="15" idx="2"/>
          </p:cNvCxnSpPr>
          <p:nvPr/>
        </p:nvCxnSpPr>
        <p:spPr>
          <a:xfrm rot="5400000" flipH="1">
            <a:off x="4872089" y="837514"/>
            <a:ext cx="288032" cy="1726588"/>
          </a:xfrm>
          <a:prstGeom prst="curved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30111" y="2079309"/>
                <a:ext cx="36113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zh-CN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𝟐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11" y="2079309"/>
                <a:ext cx="3611310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169" t="-6061" r="-135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4889" y="3281338"/>
                <a:ext cx="40184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zh-CN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9" y="3281338"/>
                <a:ext cx="4018472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6061" r="-45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5424820"/>
                <a:ext cx="443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𝟑</m:t>
                          </m:r>
                        </m:sub>
                      </m:sSub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满足</m:t>
                      </m:r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𝟎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𝑬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𝒙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且</m:t>
                      </m:r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线性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无关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24820"/>
                <a:ext cx="4438138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16" grpId="0"/>
      <p:bldP spid="25" grpId="0"/>
      <p:bldP spid="26" grpId="0"/>
      <p:bldP spid="23" grpId="0"/>
      <p:bldP spid="14" grpId="0"/>
      <p:bldP spid="24" grpId="0"/>
      <p:bldP spid="27" grpId="0"/>
      <p:bldP spid="2" grpId="0" animBg="1"/>
      <p:bldP spid="15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67744" y="2852936"/>
            <a:ext cx="489654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实对称阵的性质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475656" y="620688"/>
                <a:ext cx="7452560" cy="1550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2,0,0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</m:oMath>
                </a14:m>
                <a:endParaRPr lang="en-US" altLang="zh-CN" sz="2600" b="1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通解为？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620688"/>
                <a:ext cx="7452560" cy="1550489"/>
              </a:xfrm>
              <a:prstGeom prst="rect">
                <a:avLst/>
              </a:prstGeom>
              <a:blipFill rotWithShape="0">
                <a:blip r:embed="rId3"/>
                <a:stretch>
                  <a:fillRect l="-1472" b="-90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71669" y="2521952"/>
                <a:ext cx="24032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69" y="2521952"/>
                <a:ext cx="24032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70381" y="941150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65439" y="2521952"/>
                <a:ext cx="27162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39" y="2521952"/>
                <a:ext cx="271625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48285" y="3118948"/>
                <a:ext cx="36467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基础解系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5" y="3118948"/>
                <a:ext cx="3646768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250" r="-2174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39221" y="3715944"/>
                <a:ext cx="2801921" cy="1148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的通解？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1" y="3715944"/>
                <a:ext cx="2801921" cy="1148969"/>
              </a:xfrm>
              <a:prstGeom prst="rect">
                <a:avLst/>
              </a:prstGeom>
              <a:blipFill rotWithShape="0">
                <a:blip r:embed="rId7"/>
                <a:stretch>
                  <a:fillRect r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508172" y="3715939"/>
                <a:ext cx="3080459" cy="1148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(2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)=4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72" y="3715939"/>
                <a:ext cx="3080459" cy="11489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39221" y="4722261"/>
                <a:ext cx="5031570" cy="1148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方程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组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的一个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特解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1" y="4722261"/>
                <a:ext cx="5031570" cy="1148969"/>
              </a:xfrm>
              <a:prstGeom prst="rect">
                <a:avLst/>
              </a:prstGeom>
              <a:blipFill rotWithShape="0">
                <a:blip r:embed="rId9"/>
                <a:stretch>
                  <a:fillRect r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89226" y="5869106"/>
                <a:ext cx="7279429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通解：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任意常数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6" y="5869106"/>
                <a:ext cx="7279429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9877" r="-503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4436" y="3861881"/>
                <a:ext cx="529164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中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可相似对角化的矩阵与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endParaRPr lang="en-US" altLang="zh-CN" sz="2600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6" y="3861881"/>
                <a:ext cx="5291641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250" r="-922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18401" y="2936027"/>
                <a:ext cx="65702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特征值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完全相同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=2(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二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重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1" y="2936027"/>
                <a:ext cx="657026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47121" y="4400267"/>
                <a:ext cx="4659032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21" y="4400267"/>
                <a:ext cx="4659032" cy="1150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43808" y="5865806"/>
                <a:ext cx="3329886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答案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A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: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865806"/>
                <a:ext cx="332988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-190305" y="193943"/>
            <a:ext cx="9144000" cy="2569160"/>
            <a:chOff x="251520" y="446539"/>
            <a:chExt cx="9144000" cy="256916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520" y="446539"/>
              <a:ext cx="9144000" cy="2569160"/>
            </a:xfrm>
            <a:prstGeom prst="rect">
              <a:avLst/>
            </a:prstGeom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427749" y="1146873"/>
              <a:ext cx="1237690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练习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3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：</a:t>
              </a:r>
              <a:endParaRPr lang="zh-CN" altLang="en-US" sz="26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64088" y="4793323"/>
                <a:ext cx="29471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−2(</m:t>
                      </m:r>
                      <m:r>
                        <a:rPr lang="zh-CN" altLang="en-US" sz="2600" i="1" dirty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重数</m:t>
                      </m:r>
                      <m:r>
                        <a:rPr lang="en-US" altLang="zh-CN" sz="2600" b="0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3323"/>
                <a:ext cx="294715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4103531" y="2854082"/>
            <a:ext cx="1836621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44796" y="3621781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仅需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考虑重根对应的线性无关特征向量个数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8326" y="3935565"/>
                <a:ext cx="35384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即验证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𝑬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326" y="3935565"/>
                <a:ext cx="3538469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21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1" grpId="0"/>
      <p:bldP spid="32" grpId="0" animBg="1"/>
      <p:bldP spid="14" grpId="0"/>
      <p:bldP spid="10" grpId="0" animBg="1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713928" y="764704"/>
            <a:ext cx="74525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下列矩阵中，不可相似对角化的是（   ）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608653" y="779148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37775" y="1842620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A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1842620"/>
                <a:ext cx="2684709" cy="11503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77493" y="4560259"/>
                <a:ext cx="726051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假设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600" dirty="0" smtClean="0">
                    <a:latin typeface="+mn-ea"/>
                    <a:ea typeface="+mn-ea"/>
                  </a:rPr>
                  <a:t>C</a:t>
                </a:r>
                <a:r>
                  <a:rPr lang="zh-CN" altLang="en-US" sz="2600" dirty="0" smtClean="0">
                    <a:latin typeface="+mn-ea"/>
                    <a:ea typeface="+mn-ea"/>
                  </a:rPr>
                  <a:t>）中矩阵可对角化，则相似标准型为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3" y="4560259"/>
                <a:ext cx="7260514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281880" y="1335733"/>
                <a:ext cx="3566617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互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异特征值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对角化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80" y="1335733"/>
                <a:ext cx="3566617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9877" r="-18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78224" y="1843361"/>
                <a:ext cx="3176832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B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24" y="1843361"/>
                <a:ext cx="3176832" cy="11503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37775" y="3200043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5" y="3200043"/>
                <a:ext cx="2684709" cy="11503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78224" y="3194453"/>
                <a:ext cx="268470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24" y="3194453"/>
                <a:ext cx="2684709" cy="11503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14328" y="1335732"/>
                <a:ext cx="3325782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对角化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28" y="1335732"/>
                <a:ext cx="3325782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9877" r="-238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2329" y="5209067"/>
                <a:ext cx="5015668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矛盾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9" y="5209067"/>
                <a:ext cx="5015668" cy="11503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74701" y="4514413"/>
            <a:ext cx="7007046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（</a:t>
            </a:r>
            <a:r>
              <a:rPr lang="en-US" altLang="zh-CN" sz="2600" dirty="0" smtClean="0">
                <a:latin typeface="+mn-ea"/>
                <a:ea typeface="+mn-ea"/>
              </a:rPr>
              <a:t>D</a:t>
            </a:r>
            <a:r>
              <a:rPr lang="zh-CN" altLang="en-US" sz="2600" dirty="0" smtClean="0">
                <a:latin typeface="+mn-ea"/>
                <a:ea typeface="+mn-ea"/>
              </a:rPr>
              <a:t>）中矩阵可对角化当且仅当对应特征值</a:t>
            </a:r>
            <a:r>
              <a:rPr lang="en-US" altLang="zh-CN" sz="2600" dirty="0" smtClean="0">
                <a:latin typeface="+mn-ea"/>
                <a:ea typeface="+mn-ea"/>
              </a:rPr>
              <a:t>2</a:t>
            </a:r>
            <a:r>
              <a:rPr lang="zh-CN" altLang="en-US" sz="2600" dirty="0" smtClean="0">
                <a:latin typeface="+mn-ea"/>
                <a:ea typeface="+mn-ea"/>
              </a:rPr>
              <a:t>有</a:t>
            </a:r>
            <a:r>
              <a:rPr lang="en-US" altLang="zh-CN" sz="2600" dirty="0" smtClean="0">
                <a:latin typeface="+mn-ea"/>
                <a:ea typeface="+mn-ea"/>
              </a:rPr>
              <a:t>: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36130" y="5116843"/>
                <a:ext cx="5329664" cy="1380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6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0" y="5116843"/>
                <a:ext cx="5329664" cy="1380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1462413" y="3419509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1960" y="2930257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仅需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考虑重根对应的线性无关特征向量个数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14328" y="4236675"/>
                <a:ext cx="35384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即验证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𝑬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28" y="4236675"/>
                <a:ext cx="353846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897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36096" y="5052702"/>
                <a:ext cx="3738136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=?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3−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2=1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052702"/>
                <a:ext cx="373813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5" grpId="0" animBg="1"/>
      <p:bldP spid="16" grpId="0"/>
      <p:bldP spid="16" grpId="1"/>
      <p:bldP spid="19" grpId="0" animBg="1"/>
      <p:bldP spid="20" grpId="0" animBg="1"/>
      <p:bldP spid="21" grpId="0"/>
      <p:bldP spid="18" grpId="0"/>
      <p:bldP spid="22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235766" y="666959"/>
                <a:ext cx="74525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为二阶方阵，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线性无关二元列向量且有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5766" y="666959"/>
                <a:ext cx="7452560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473" t="-13580" r="-982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30491" y="681403"/>
            <a:ext cx="1237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14567" y="1943112"/>
                <a:ext cx="164307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A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1, 3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67" y="1943112"/>
                <a:ext cx="164307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291330" y="2884852"/>
            <a:ext cx="2244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特征值有</a:t>
            </a:r>
            <a:r>
              <a:rPr lang="en-US" altLang="zh-CN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260157" y="1188019"/>
                <a:ext cx="2532360" cy="4924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157" y="1188019"/>
                <a:ext cx="253236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99792" y="1943111"/>
                <a:ext cx="151374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,−3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943111"/>
                <a:ext cx="15137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719765" y="1943113"/>
                <a:ext cx="12255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C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2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65" y="1943113"/>
                <a:ext cx="122552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300192" y="1943110"/>
                <a:ext cx="15076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D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−1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943110"/>
                <a:ext cx="150765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33989" y="4766495"/>
                <a:ext cx="557960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由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600" dirty="0">
                          <a:latin typeface="Cambria" panose="02040503050406030204" pitchFamily="18" charset="0"/>
                          <a:ea typeface="华文楷体" panose="02010600040101010101" pitchFamily="2" charset="-122"/>
                        </a:rPr>
                        <m:t>线性无关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89" y="4766495"/>
                <a:ext cx="5579604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51433" y="2873243"/>
                <a:ext cx="3910173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3" y="2873243"/>
                <a:ext cx="3910173" cy="492443"/>
              </a:xfrm>
              <a:prstGeom prst="rect">
                <a:avLst/>
              </a:prstGeom>
              <a:blipFill rotWithShape="0">
                <a:blip r:embed="rId10"/>
                <a:stretch>
                  <a:fillRect l="-2808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28231" y="3918918"/>
                <a:ext cx="4247825" cy="804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1" y="3918918"/>
                <a:ext cx="4247825" cy="8044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756154" y="1732133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40829" y="1198931"/>
                <a:ext cx="2804550" cy="4924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29" y="1198931"/>
                <a:ext cx="2804550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6084168" y="1200759"/>
            <a:ext cx="3231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的特征值为 （    ）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86382" y="5420132"/>
                <a:ext cx="3143489" cy="804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2" y="5420132"/>
                <a:ext cx="3143489" cy="8044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037715" y="5420132"/>
                <a:ext cx="4605107" cy="804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15" y="5420132"/>
                <a:ext cx="4605107" cy="8044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096295" y="6341099"/>
                <a:ext cx="4003212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3,−1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95" y="6341099"/>
                <a:ext cx="4003212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1111" r="-1065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0" y="2615985"/>
            <a:ext cx="10486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方法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808" y="3623602"/>
            <a:ext cx="10486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方法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68181" y="1701047"/>
            <a:ext cx="4499963" cy="18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494005" y="1737947"/>
                <a:ext cx="205537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相加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可得</a:t>
                </a:r>
                <a:endParaRPr lang="zh-CN" altLang="en-US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05" y="1737947"/>
                <a:ext cx="2055371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484" t="-8451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3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19" grpId="0" animBg="1"/>
      <p:bldP spid="20" grpId="0" animBg="1"/>
      <p:bldP spid="21" grpId="0"/>
      <p:bldP spid="23" grpId="0" animBg="1"/>
      <p:bldP spid="24" grpId="0" animBg="1"/>
      <p:bldP spid="26" grpId="0" animBg="1"/>
      <p:bldP spid="27" grpId="0"/>
      <p:bldP spid="28" grpId="0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01695" y="2488303"/>
                <a:ext cx="694068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证明：</a:t>
                </a:r>
                <a:r>
                  <a:rPr lang="zh-CN" altLang="en-US" sz="2400" dirty="0" smtClean="0">
                    <a:ea typeface="华文楷体" panose="02010600040101010101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是实对称阵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695" y="2488303"/>
                <a:ext cx="69406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0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781241" y="871142"/>
            <a:ext cx="5898165" cy="1270439"/>
            <a:chOff x="1091268" y="1509489"/>
            <a:chExt cx="5652238" cy="1407060"/>
          </a:xfrm>
        </p:grpSpPr>
        <p:sp>
          <p:nvSpPr>
            <p:cNvPr id="15" name="圆角矩形 14"/>
            <p:cNvSpPr/>
            <p:nvPr/>
          </p:nvSpPr>
          <p:spPr>
            <a:xfrm>
              <a:off x="1091268" y="1955379"/>
              <a:ext cx="5652238" cy="9611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4414" y="1509489"/>
              <a:ext cx="1928825" cy="56218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248335" y="1343985"/>
                <a:ext cx="4963976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的特征值都是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实数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8335" y="1343985"/>
                <a:ext cx="4963976" cy="673005"/>
              </a:xfrm>
              <a:prstGeom prst="rect">
                <a:avLst/>
              </a:prstGeom>
              <a:blipFill rotWithShape="0">
                <a:blip r:embed="rId4"/>
                <a:stretch>
                  <a:fillRect l="-2580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20401" y="2488303"/>
                <a:ext cx="2707023" cy="688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01" y="2488303"/>
                <a:ext cx="2707023" cy="6882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2037799" y="3120894"/>
                <a:ext cx="6940682" cy="59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的任一特征值，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为对应的特征向量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7799" y="3120894"/>
                <a:ext cx="6940682" cy="590033"/>
              </a:xfrm>
              <a:prstGeom prst="rect">
                <a:avLst/>
              </a:prstGeom>
              <a:blipFill rotWithShape="0">
                <a:blip r:embed="rId6"/>
                <a:stretch>
                  <a:fillRect l="-1317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128949" y="3710927"/>
                <a:ext cx="256288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en-US" altLang="zh-CN" sz="2600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49" y="3710927"/>
                <a:ext cx="2562881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181815" y="4491570"/>
                <a:ext cx="22031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15" y="4491570"/>
                <a:ext cx="220310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05468" y="4510778"/>
                <a:ext cx="1550873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68" y="4510778"/>
                <a:ext cx="1550873" cy="4932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609056" y="4517522"/>
                <a:ext cx="165628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56" y="4517522"/>
                <a:ext cx="1656287" cy="4932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75910" y="5253241"/>
                <a:ext cx="1617815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10" y="5253241"/>
                <a:ext cx="1617815" cy="5014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84918" y="5274871"/>
                <a:ext cx="1626792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acc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18" y="5274871"/>
                <a:ext cx="1626792" cy="5014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57677" y="4509380"/>
                <a:ext cx="13510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77" y="4509380"/>
                <a:ext cx="1351075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5793377" y="3911611"/>
            <a:ext cx="978408" cy="15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761143" y="3747753"/>
                <a:ext cx="145078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3" y="3747753"/>
                <a:ext cx="1450782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982015" y="5817394"/>
            <a:ext cx="611710" cy="396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786805" y="6124990"/>
                <a:ext cx="1068946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05" y="6124990"/>
                <a:ext cx="1068946" cy="5014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4980904" y="6323250"/>
            <a:ext cx="978408" cy="15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084465" y="6124990"/>
                <a:ext cx="13580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实数</a:t>
                </a: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65" y="6124990"/>
                <a:ext cx="1358064" cy="492443"/>
              </a:xfrm>
              <a:prstGeom prst="rect">
                <a:avLst/>
              </a:prstGeom>
              <a:blipFill rotWithShape="0">
                <a:blip r:embed="rId16"/>
                <a:stretch>
                  <a:fillRect t="-9877" r="-672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5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7" grpId="0"/>
      <p:bldP spid="3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7" grpId="0" animBg="1"/>
      <p:bldP spid="30" grpId="0"/>
      <p:bldP spid="8" grpId="0" animBg="1"/>
      <p:bldP spid="31" grpId="0"/>
      <p:bldP spid="33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980546" y="1844824"/>
                <a:ext cx="694068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证明：</a:t>
                </a:r>
                <a:r>
                  <a:rPr lang="zh-CN" altLang="en-US" sz="2400" dirty="0" smtClean="0">
                    <a:ea typeface="华文楷体" panose="02010600040101010101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是实反对称阵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546" y="1844824"/>
                <a:ext cx="69406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0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流程图: 终止 15"/>
          <p:cNvSpPr/>
          <p:nvPr/>
        </p:nvSpPr>
        <p:spPr bwMode="auto">
          <a:xfrm>
            <a:off x="467544" y="907191"/>
            <a:ext cx="2012748" cy="507602"/>
          </a:xfrm>
          <a:prstGeom prst="flowChartTerminator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类似可证：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2301528" y="769348"/>
                <a:ext cx="7170775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零或纯虚数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528" y="769348"/>
                <a:ext cx="7170775" cy="673005"/>
              </a:xfrm>
              <a:prstGeom prst="rect">
                <a:avLst/>
              </a:prstGeom>
              <a:blipFill rotWithShape="0">
                <a:blip r:embed="rId4"/>
                <a:stretch>
                  <a:fillRect l="-1786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99252" y="1844824"/>
                <a:ext cx="2936253" cy="688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2" y="1844824"/>
                <a:ext cx="2936253" cy="6882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916650" y="2477415"/>
                <a:ext cx="6940682" cy="590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的任一特征值，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ea typeface="华文楷体" panose="02010600040101010101" pitchFamily="2" charset="-122"/>
                  </a:rPr>
                  <a:t>为对应的特征向量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650" y="2477415"/>
                <a:ext cx="6940682" cy="590033"/>
              </a:xfrm>
              <a:prstGeom prst="rect">
                <a:avLst/>
              </a:prstGeom>
              <a:blipFill rotWithShape="0">
                <a:blip r:embed="rId6"/>
                <a:stretch>
                  <a:fillRect l="-1317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07800" y="3067448"/>
                <a:ext cx="256288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en-US" altLang="zh-CN" sz="2600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00" y="3067448"/>
                <a:ext cx="2562881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060666" y="3848091"/>
                <a:ext cx="22031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66" y="3848091"/>
                <a:ext cx="220310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084319" y="3867299"/>
                <a:ext cx="1799339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19" y="3867299"/>
                <a:ext cx="1799339" cy="4932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700436" y="3875107"/>
                <a:ext cx="1904752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−(</m:t>
                          </m:r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36" y="3875107"/>
                <a:ext cx="1904752" cy="4932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854761" y="4609762"/>
                <a:ext cx="1866280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−(</m:t>
                          </m:r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61" y="4609762"/>
                <a:ext cx="1866280" cy="5014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457288" y="4626432"/>
                <a:ext cx="1875257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acc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88" y="4626432"/>
                <a:ext cx="1875257" cy="5014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36528" y="3865901"/>
                <a:ext cx="13510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8" y="3865901"/>
                <a:ext cx="1351075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5672228" y="3268132"/>
            <a:ext cx="978408" cy="15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639994" y="3104274"/>
                <a:ext cx="145078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94" y="3104274"/>
                <a:ext cx="1450782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860866" y="5173916"/>
            <a:ext cx="590021" cy="244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665656" y="5481511"/>
                <a:ext cx="1317412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56" y="5481511"/>
                <a:ext cx="1317412" cy="5014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4859755" y="5679771"/>
            <a:ext cx="978408" cy="15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963316" y="5481511"/>
                <a:ext cx="20249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实部为零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16" y="5481511"/>
                <a:ext cx="2024913" cy="492443"/>
              </a:xfrm>
              <a:prstGeom prst="rect">
                <a:avLst/>
              </a:prstGeom>
              <a:blipFill rotWithShape="0">
                <a:blip r:embed="rId16"/>
                <a:stretch>
                  <a:fillRect t="-9877" r="-421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6516590" y="6253178"/>
            <a:ext cx="25559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7-3  3</a:t>
            </a: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2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7" grpId="0"/>
      <p:bldP spid="3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7" grpId="0" animBg="1"/>
      <p:bldP spid="30" grpId="0"/>
      <p:bldP spid="8" grpId="0" animBg="1"/>
      <p:bldP spid="31" grpId="0"/>
      <p:bldP spid="33" grpId="0" animBg="1"/>
      <p:bldP spid="3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终止 15"/>
          <p:cNvSpPr/>
          <p:nvPr/>
        </p:nvSpPr>
        <p:spPr bwMode="auto">
          <a:xfrm>
            <a:off x="467544" y="907191"/>
            <a:ext cx="2012748" cy="507602"/>
          </a:xfrm>
          <a:prstGeom prst="flowChartTerminator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类似可证：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2301529" y="769348"/>
                <a:ext cx="5789248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模为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529" y="769348"/>
                <a:ext cx="5789248" cy="673005"/>
              </a:xfrm>
              <a:prstGeom prst="rect">
                <a:avLst/>
              </a:prstGeom>
              <a:blipFill rotWithShape="0">
                <a:blip r:embed="rId4"/>
                <a:stretch>
                  <a:fillRect l="-2213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66717" y="1844824"/>
            <a:ext cx="8290615" cy="4138106"/>
            <a:chOff x="566717" y="1844824"/>
            <a:chExt cx="8290615" cy="4138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980546" y="1844824"/>
                  <a:ext cx="694068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r>
                    <a:rPr lang="zh-CN" altLang="en-US" sz="2400" b="0" dirty="0" smtClean="0">
                      <a:ea typeface="华文楷体" panose="02010600040101010101" pitchFamily="2" charset="-122"/>
                    </a:rPr>
                    <a:t>证明：</a:t>
                  </a:r>
                  <a:r>
                    <a:rPr lang="zh-CN" altLang="en-US" sz="2400" dirty="0" smtClean="0">
                      <a:ea typeface="华文楷体" panose="02010600040101010101" pitchFamily="2" charset="-122"/>
                    </a:rPr>
                    <a:t>由于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ea typeface="华文楷体" panose="02010600040101010101" pitchFamily="2" charset="-122"/>
                    </a:rPr>
                    <a:t>是正交阵  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640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0546" y="1844824"/>
                  <a:ext cx="694068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06" b="-132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799252" y="1844824"/>
                  <a:ext cx="3007105" cy="6882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52" y="1844824"/>
                  <a:ext cx="3007105" cy="6882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916650" y="2477415"/>
                  <a:ext cx="6940682" cy="590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r>
                    <a:rPr lang="zh-CN" altLang="en-US" sz="2400" dirty="0" smtClean="0">
                      <a:ea typeface="华文楷体" panose="02010600040101010101" pitchFamily="2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ea typeface="华文楷体" panose="02010600040101010101" pitchFamily="2" charset="-122"/>
                    </a:rPr>
                    <a:t>的任一特征值，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a14:m>
                  <a:r>
                    <a:rPr lang="zh-CN" altLang="en-US" sz="2400" dirty="0" smtClean="0">
                      <a:ea typeface="华文楷体" panose="02010600040101010101" pitchFamily="2" charset="-122"/>
                    </a:rPr>
                    <a:t>为对应的特征向量  </a:t>
                  </a:r>
                  <a14:m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2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6650" y="2477415"/>
                  <a:ext cx="6940682" cy="59003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17" b="-237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19833" y="3133770"/>
                  <a:ext cx="3217227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a14:m>
                  <a:r>
                    <a:rPr lang="en-US" altLang="zh-CN" sz="2600" dirty="0" smtClean="0"/>
                    <a:t>,  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833" y="3133770"/>
                  <a:ext cx="321722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1111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060666" y="3848091"/>
                  <a:ext cx="2857449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666" y="3848091"/>
                  <a:ext cx="2857449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751930" y="3864022"/>
                  <a:ext cx="1550874" cy="493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930" y="3864022"/>
                  <a:ext cx="1550874" cy="493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6068088" y="3879953"/>
                  <a:ext cx="1656287" cy="493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=(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088" y="3879953"/>
                  <a:ext cx="1656287" cy="493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742646" y="4626526"/>
                  <a:ext cx="1617815" cy="501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=(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646" y="4626526"/>
                  <a:ext cx="1617815" cy="5014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114821" y="4626527"/>
                  <a:ext cx="1626792" cy="501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</m:acc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21" y="4626527"/>
                  <a:ext cx="1626792" cy="5014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66717" y="3883825"/>
                  <a:ext cx="167174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17" y="3883825"/>
                  <a:ext cx="1671740" cy="49244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右箭头 6"/>
            <p:cNvSpPr/>
            <p:nvPr/>
          </p:nvSpPr>
          <p:spPr>
            <a:xfrm>
              <a:off x="5672228" y="3268132"/>
              <a:ext cx="978408" cy="155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639994" y="3104274"/>
                  <a:ext cx="145078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&gt;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994" y="3104274"/>
                  <a:ext cx="1450782" cy="49244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下箭头 7"/>
            <p:cNvSpPr/>
            <p:nvPr/>
          </p:nvSpPr>
          <p:spPr>
            <a:xfrm>
              <a:off x="3860866" y="5173916"/>
              <a:ext cx="590021" cy="2448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3665656" y="5481511"/>
                  <a:ext cx="1389611" cy="501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</m:acc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656" y="5481511"/>
                  <a:ext cx="1389611" cy="50141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右箭头 32"/>
            <p:cNvSpPr/>
            <p:nvPr/>
          </p:nvSpPr>
          <p:spPr>
            <a:xfrm>
              <a:off x="5008860" y="5650026"/>
              <a:ext cx="978408" cy="1554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5963316" y="5481511"/>
                  <a:ext cx="2212401" cy="501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</m:acc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316" y="5481511"/>
                  <a:ext cx="2212401" cy="5014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6516590" y="6253178"/>
            <a:ext cx="25559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7-3  2</a:t>
            </a: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endParaRPr lang="zh-CN" altLang="en-US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9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781241" y="871142"/>
            <a:ext cx="5898165" cy="1270439"/>
            <a:chOff x="1091268" y="1509489"/>
            <a:chExt cx="5652238" cy="1407060"/>
          </a:xfrm>
        </p:grpSpPr>
        <p:sp>
          <p:nvSpPr>
            <p:cNvPr id="15" name="圆角矩形 14"/>
            <p:cNvSpPr/>
            <p:nvPr/>
          </p:nvSpPr>
          <p:spPr>
            <a:xfrm>
              <a:off x="1091268" y="1955379"/>
              <a:ext cx="5652238" cy="9611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4414" y="1509489"/>
              <a:ext cx="1928825" cy="56218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387087" y="1347667"/>
                <a:ext cx="7170775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的特征值都是实数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087" y="1347667"/>
                <a:ext cx="7170775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8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7.3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实对称阵相似对角化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83753" y="2340023"/>
                <a:ext cx="184858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实矩阵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53" y="2340023"/>
                <a:ext cx="1848583" cy="738664"/>
              </a:xfrm>
              <a:prstGeom prst="rect">
                <a:avLst/>
              </a:prstGeom>
              <a:blipFill rotWithShape="0">
                <a:blip r:embed="rId4"/>
                <a:stretch>
                  <a:fillRect r="-5281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2037799" y="3120894"/>
                <a:ext cx="6940682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的解是实向量</a:t>
                </a: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7799" y="3120894"/>
                <a:ext cx="6940682" cy="673005"/>
              </a:xfrm>
              <a:prstGeom prst="rect">
                <a:avLst/>
              </a:prstGeom>
              <a:blipFill rotWithShape="0">
                <a:blip r:embed="rId5"/>
                <a:stretch>
                  <a:fillRect l="-1756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81859" y="4138002"/>
                <a:ext cx="5403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的特征向量为实向量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59" y="4138002"/>
                <a:ext cx="5403787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10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257387" y="2447745"/>
                <a:ext cx="1447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实数</a:t>
                </a: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87" y="2447745"/>
                <a:ext cx="1447832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r="-756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4572036" y="4644936"/>
            <a:ext cx="211716" cy="512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16119" y="5104988"/>
            <a:ext cx="5569527" cy="772284"/>
            <a:chOff x="1916119" y="5104988"/>
            <a:chExt cx="5569527" cy="772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1916119" y="5104988"/>
                  <a:ext cx="5442837" cy="6730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50000"/>
                    </a:lnSpc>
                  </a:pPr>
                  <a:r>
                    <a:rPr lang="zh-CN" altLang="en-US" sz="2800" dirty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实</a:t>
                  </a:r>
                  <a14:m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对称阵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800" dirty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的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特征向量</a:t>
                  </a:r>
                  <a:r>
                    <a:rPr lang="zh-CN" altLang="en-US" sz="2800" dirty="0"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都是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实向量</a:t>
                  </a: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119" y="5104988"/>
                  <a:ext cx="5442837" cy="67300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40" r="-1792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圆角矩形 4"/>
            <p:cNvSpPr/>
            <p:nvPr/>
          </p:nvSpPr>
          <p:spPr>
            <a:xfrm>
              <a:off x="1916119" y="5157192"/>
              <a:ext cx="5569527" cy="7200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2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9" grpId="0"/>
      <p:bldP spid="35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</TotalTime>
  <Words>2165</Words>
  <Application>Microsoft Office PowerPoint</Application>
  <PresentationFormat>全屏显示(4:3)</PresentationFormat>
  <Paragraphs>586</Paragraphs>
  <Slides>53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 Unicode MS</vt:lpstr>
      <vt:lpstr>华文楷体</vt:lpstr>
      <vt:lpstr>宋体</vt:lpstr>
      <vt:lpstr>Arial</vt:lpstr>
      <vt:lpstr>Broadway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805</cp:revision>
  <dcterms:modified xsi:type="dcterms:W3CDTF">2019-05-06T06:14:34Z</dcterms:modified>
</cp:coreProperties>
</file>