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53"/>
  </p:notesMasterIdLst>
  <p:sldIdLst>
    <p:sldId id="434" r:id="rId2"/>
    <p:sldId id="446" r:id="rId3"/>
    <p:sldId id="429" r:id="rId4"/>
    <p:sldId id="438" r:id="rId5"/>
    <p:sldId id="439" r:id="rId6"/>
    <p:sldId id="482" r:id="rId7"/>
    <p:sldId id="485" r:id="rId8"/>
    <p:sldId id="441" r:id="rId9"/>
    <p:sldId id="442" r:id="rId10"/>
    <p:sldId id="444" r:id="rId11"/>
    <p:sldId id="406" r:id="rId12"/>
    <p:sldId id="445" r:id="rId13"/>
    <p:sldId id="447" r:id="rId14"/>
    <p:sldId id="448" r:id="rId15"/>
    <p:sldId id="449" r:id="rId16"/>
    <p:sldId id="450" r:id="rId17"/>
    <p:sldId id="484" r:id="rId18"/>
    <p:sldId id="451" r:id="rId19"/>
    <p:sldId id="452" r:id="rId20"/>
    <p:sldId id="453" r:id="rId21"/>
    <p:sldId id="454" r:id="rId22"/>
    <p:sldId id="455" r:id="rId23"/>
    <p:sldId id="495" r:id="rId24"/>
    <p:sldId id="460" r:id="rId25"/>
    <p:sldId id="462" r:id="rId26"/>
    <p:sldId id="461" r:id="rId27"/>
    <p:sldId id="463" r:id="rId28"/>
    <p:sldId id="464" r:id="rId29"/>
    <p:sldId id="467" r:id="rId30"/>
    <p:sldId id="465" r:id="rId31"/>
    <p:sldId id="466" r:id="rId32"/>
    <p:sldId id="489" r:id="rId33"/>
    <p:sldId id="486" r:id="rId34"/>
    <p:sldId id="473" r:id="rId35"/>
    <p:sldId id="474" r:id="rId36"/>
    <p:sldId id="487" r:id="rId37"/>
    <p:sldId id="488" r:id="rId38"/>
    <p:sldId id="476" r:id="rId39"/>
    <p:sldId id="478" r:id="rId40"/>
    <p:sldId id="479" r:id="rId41"/>
    <p:sldId id="481" r:id="rId42"/>
    <p:sldId id="480" r:id="rId43"/>
    <p:sldId id="425" r:id="rId44"/>
    <p:sldId id="398" r:id="rId45"/>
    <p:sldId id="490" r:id="rId46"/>
    <p:sldId id="491" r:id="rId47"/>
    <p:sldId id="492" r:id="rId48"/>
    <p:sldId id="493" r:id="rId49"/>
    <p:sldId id="494" r:id="rId50"/>
    <p:sldId id="477" r:id="rId51"/>
    <p:sldId id="483" r:id="rId5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6450" autoAdjust="0"/>
  </p:normalViewPr>
  <p:slideViewPr>
    <p:cSldViewPr>
      <p:cViewPr varScale="1">
        <p:scale>
          <a:sx n="68" d="100"/>
          <a:sy n="68" d="100"/>
        </p:scale>
        <p:origin x="63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wmf"/><Relationship Id="rId2" Type="http://schemas.openxmlformats.org/officeDocument/2006/relationships/image" Target="../media/image10.e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74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66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87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04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23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7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7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9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7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4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8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8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50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4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1.png"/><Relationship Id="rId5" Type="http://schemas.openxmlformats.org/officeDocument/2006/relationships/image" Target="../media/image36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png"/><Relationship Id="rId11" Type="http://schemas.openxmlformats.org/officeDocument/2006/relationships/image" Target="../media/image37.png"/><Relationship Id="rId5" Type="http://schemas.openxmlformats.org/officeDocument/2006/relationships/image" Target="../media/image6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1.png"/><Relationship Id="rId7" Type="http://schemas.openxmlformats.org/officeDocument/2006/relationships/image" Target="../media/image55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20.png"/><Relationship Id="rId3" Type="http://schemas.openxmlformats.org/officeDocument/2006/relationships/image" Target="../media/image310.png"/><Relationship Id="rId7" Type="http://schemas.openxmlformats.org/officeDocument/2006/relationships/image" Target="../media/image45.png"/><Relationship Id="rId12" Type="http://schemas.openxmlformats.org/officeDocument/2006/relationships/image" Target="../media/image32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1.png"/><Relationship Id="rId11" Type="http://schemas.openxmlformats.org/officeDocument/2006/relationships/image" Target="../media/image61.png"/><Relationship Id="rId5" Type="http://schemas.openxmlformats.org/officeDocument/2006/relationships/image" Target="../media/image291.png"/><Relationship Id="rId15" Type="http://schemas.openxmlformats.org/officeDocument/2006/relationships/image" Target="../media/image381.png"/><Relationship Id="rId10" Type="http://schemas.openxmlformats.org/officeDocument/2006/relationships/image" Target="../media/image60.png"/><Relationship Id="rId4" Type="http://schemas.openxmlformats.org/officeDocument/2006/relationships/image" Target="../media/image280.png"/><Relationship Id="rId9" Type="http://schemas.openxmlformats.org/officeDocument/2006/relationships/image" Target="../media/image59.png"/><Relationship Id="rId14" Type="http://schemas.openxmlformats.org/officeDocument/2006/relationships/image" Target="../media/image3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0.jpe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630.png"/><Relationship Id="rId7" Type="http://schemas.openxmlformats.org/officeDocument/2006/relationships/image" Target="../media/image42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5" Type="http://schemas.openxmlformats.org/officeDocument/2006/relationships/image" Target="../media/image661.png"/><Relationship Id="rId4" Type="http://schemas.openxmlformats.org/officeDocument/2006/relationships/image" Target="../media/image6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2.png"/><Relationship Id="rId3" Type="http://schemas.openxmlformats.org/officeDocument/2006/relationships/image" Target="../media/image382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3.png"/><Relationship Id="rId10" Type="http://schemas.openxmlformats.org/officeDocument/2006/relationships/image" Target="../media/image70.png"/><Relationship Id="rId4" Type="http://schemas.openxmlformats.org/officeDocument/2006/relationships/image" Target="../media/image62.png"/><Relationship Id="rId9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1.png"/><Relationship Id="rId5" Type="http://schemas.openxmlformats.org/officeDocument/2006/relationships/image" Target="../media/image27.png"/><Relationship Id="rId4" Type="http://schemas.openxmlformats.org/officeDocument/2006/relationships/image" Target="../media/image4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1.png"/><Relationship Id="rId3" Type="http://schemas.openxmlformats.org/officeDocument/2006/relationships/image" Target="../media/image7.wmf"/><Relationship Id="rId7" Type="http://schemas.openxmlformats.org/officeDocument/2006/relationships/image" Target="../media/image74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9.png"/><Relationship Id="rId5" Type="http://schemas.openxmlformats.org/officeDocument/2006/relationships/image" Target="../media/image68.png"/><Relationship Id="rId10" Type="http://schemas.openxmlformats.org/officeDocument/2006/relationships/image" Target="../media/image77.png"/><Relationship Id="rId4" Type="http://schemas.openxmlformats.org/officeDocument/2006/relationships/image" Target="../media/image64.png"/><Relationship Id="rId9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4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7.wmf"/><Relationship Id="rId9" Type="http://schemas.openxmlformats.org/officeDocument/2006/relationships/image" Target="../media/image1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95.png"/><Relationship Id="rId3" Type="http://schemas.openxmlformats.org/officeDocument/2006/relationships/image" Target="../media/image7.wmf"/><Relationship Id="rId7" Type="http://schemas.openxmlformats.org/officeDocument/2006/relationships/image" Target="../media/image130.png"/><Relationship Id="rId12" Type="http://schemas.openxmlformats.org/officeDocument/2006/relationships/image" Target="../media/image7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620.png"/><Relationship Id="rId5" Type="http://schemas.openxmlformats.org/officeDocument/2006/relationships/image" Target="../media/image128.png"/><Relationship Id="rId15" Type="http://schemas.openxmlformats.org/officeDocument/2006/relationships/image" Target="../media/image139.png"/><Relationship Id="rId10" Type="http://schemas.openxmlformats.org/officeDocument/2006/relationships/image" Target="../media/image134.png"/><Relationship Id="rId4" Type="http://schemas.openxmlformats.org/officeDocument/2006/relationships/image" Target="../media/image127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3" Type="http://schemas.openxmlformats.org/officeDocument/2006/relationships/image" Target="../media/image7.wmf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10" Type="http://schemas.openxmlformats.org/officeDocument/2006/relationships/image" Target="../media/image146.png"/><Relationship Id="rId19" Type="http://schemas.openxmlformats.org/officeDocument/2006/relationships/image" Target="../media/image155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3" Type="http://schemas.openxmlformats.org/officeDocument/2006/relationships/image" Target="../media/image7.wmf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920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Relationship Id="rId14" Type="http://schemas.openxmlformats.org/officeDocument/2006/relationships/image" Target="../media/image16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7.wmf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0.png"/><Relationship Id="rId5" Type="http://schemas.openxmlformats.org/officeDocument/2006/relationships/image" Target="../media/image168.png"/><Relationship Id="rId10" Type="http://schemas.openxmlformats.org/officeDocument/2006/relationships/image" Target="../media/image173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7.wmf"/><Relationship Id="rId7" Type="http://schemas.openxmlformats.org/officeDocument/2006/relationships/image" Target="../media/image17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10" Type="http://schemas.openxmlformats.org/officeDocument/2006/relationships/image" Target="../media/image180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1.png"/><Relationship Id="rId5" Type="http://schemas.openxmlformats.org/officeDocument/2006/relationships/image" Target="../media/image221.png"/><Relationship Id="rId4" Type="http://schemas.openxmlformats.org/officeDocument/2006/relationships/image" Target="../media/image2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7" Type="http://schemas.openxmlformats.org/officeDocument/2006/relationships/image" Target="../media/image82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5" Type="http://schemas.openxmlformats.org/officeDocument/2006/relationships/image" Target="../media/image401.png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7.wmf"/><Relationship Id="rId7" Type="http://schemas.openxmlformats.org/officeDocument/2006/relationships/image" Target="../media/image177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11" Type="http://schemas.openxmlformats.org/officeDocument/2006/relationships/image" Target="../media/image105.png"/><Relationship Id="rId5" Type="http://schemas.openxmlformats.org/officeDocument/2006/relationships/image" Target="../media/image175.png"/><Relationship Id="rId10" Type="http://schemas.openxmlformats.org/officeDocument/2006/relationships/image" Target="../media/image180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87.png"/><Relationship Id="rId7" Type="http://schemas.openxmlformats.org/officeDocument/2006/relationships/image" Target="../media/image109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85.png"/><Relationship Id="rId5" Type="http://schemas.openxmlformats.org/officeDocument/2006/relationships/image" Target="../media/image107.png"/><Relationship Id="rId10" Type="http://schemas.openxmlformats.org/officeDocument/2006/relationships/image" Target="../media/image84.png"/><Relationship Id="rId4" Type="http://schemas.openxmlformats.org/officeDocument/2006/relationships/image" Target="../media/image174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6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9" Type="http://schemas.openxmlformats.org/officeDocument/2006/relationships/image" Target="../media/image12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2.png"/><Relationship Id="rId5" Type="http://schemas.openxmlformats.org/officeDocument/2006/relationships/image" Target="../media/image241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3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18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99.png"/><Relationship Id="rId7" Type="http://schemas.openxmlformats.org/officeDocument/2006/relationships/image" Target="../media/image18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10" Type="http://schemas.openxmlformats.org/officeDocument/2006/relationships/image" Target="../media/image20.jpeg"/><Relationship Id="rId4" Type="http://schemas.openxmlformats.org/officeDocument/2006/relationships/image" Target="../media/image111.png"/><Relationship Id="rId9" Type="http://schemas.openxmlformats.org/officeDocument/2006/relationships/image" Target="../media/image1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185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0.png"/><Relationship Id="rId11" Type="http://schemas.openxmlformats.org/officeDocument/2006/relationships/image" Target="../media/image190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3" Type="http://schemas.openxmlformats.org/officeDocument/2006/relationships/image" Target="../media/image192.png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2" Type="http://schemas.openxmlformats.org/officeDocument/2006/relationships/image" Target="../media/image191.png"/><Relationship Id="rId16" Type="http://schemas.openxmlformats.org/officeDocument/2006/relationships/image" Target="../media/image2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5" Type="http://schemas.openxmlformats.org/officeDocument/2006/relationships/image" Target="../media/image204.png"/><Relationship Id="rId10" Type="http://schemas.openxmlformats.org/officeDocument/2006/relationships/image" Target="../media/image199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7.png"/><Relationship Id="rId7" Type="http://schemas.openxmlformats.org/officeDocument/2006/relationships/image" Target="../media/image391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7" Type="http://schemas.openxmlformats.org/officeDocument/2006/relationships/image" Target="../media/image218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4" Type="http://schemas.openxmlformats.org/officeDocument/2006/relationships/image" Target="../media/image2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7.png"/><Relationship Id="rId4" Type="http://schemas.openxmlformats.org/officeDocument/2006/relationships/image" Target="../media/image14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3" Type="http://schemas.openxmlformats.org/officeDocument/2006/relationships/image" Target="../media/image7.wmf"/><Relationship Id="rId7" Type="http://schemas.openxmlformats.org/officeDocument/2006/relationships/image" Target="../media/image231.png"/><Relationship Id="rId12" Type="http://schemas.openxmlformats.org/officeDocument/2006/relationships/image" Target="../media/image2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236.png"/><Relationship Id="rId5" Type="http://schemas.openxmlformats.org/officeDocument/2006/relationships/image" Target="../media/image228.png"/><Relationship Id="rId10" Type="http://schemas.openxmlformats.org/officeDocument/2006/relationships/image" Target="../media/image235.png"/><Relationship Id="rId4" Type="http://schemas.openxmlformats.org/officeDocument/2006/relationships/image" Target="../media/image227.png"/><Relationship Id="rId9" Type="http://schemas.openxmlformats.org/officeDocument/2006/relationships/image" Target="../media/image2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1.png"/><Relationship Id="rId2" Type="http://schemas.openxmlformats.org/officeDocument/2006/relationships/image" Target="../media/image6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1.png"/><Relationship Id="rId4" Type="http://schemas.openxmlformats.org/officeDocument/2006/relationships/image" Target="../media/image68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11.png"/><Relationship Id="rId7" Type="http://schemas.openxmlformats.org/officeDocument/2006/relationships/image" Target="../media/image2110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810.png"/><Relationship Id="rId9" Type="http://schemas.openxmlformats.org/officeDocument/2006/relationships/image" Target="../media/image2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5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11.png"/><Relationship Id="rId11" Type="http://schemas.openxmlformats.org/officeDocument/2006/relationships/image" Target="../media/image1710.png"/><Relationship Id="rId5" Type="http://schemas.openxmlformats.org/officeDocument/2006/relationships/image" Target="../media/image1611.png"/><Relationship Id="rId10" Type="http://schemas.openxmlformats.org/officeDocument/2006/relationships/image" Target="../media/image1610.png"/><Relationship Id="rId4" Type="http://schemas.openxmlformats.org/officeDocument/2006/relationships/image" Target="../media/image8.wmf"/><Relationship Id="rId9" Type="http://schemas.openxmlformats.org/officeDocument/2006/relationships/image" Target="../media/image15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75"/>
            <a:ext cx="9144000" cy="4286250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457200" y="2708920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.1 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二次型的概念及标准形</a:t>
            </a:r>
          </a:p>
        </p:txBody>
      </p:sp>
    </p:spTree>
    <p:extLst>
      <p:ext uri="{BB962C8B-B14F-4D97-AF65-F5344CB8AC3E}">
        <p14:creationId xmlns:p14="http://schemas.microsoft.com/office/powerpoint/2010/main" val="29183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844656" y="1556792"/>
            <a:ext cx="7919417" cy="302433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1"/>
          <p:cNvGrpSpPr>
            <a:grpSpLocks/>
          </p:cNvGrpSpPr>
          <p:nvPr/>
        </p:nvGrpSpPr>
        <p:grpSpPr bwMode="auto">
          <a:xfrm>
            <a:off x="4357687" y="184249"/>
            <a:ext cx="4786313" cy="441325"/>
            <a:chOff x="6228184" y="107340"/>
            <a:chExt cx="2843808" cy="441340"/>
          </a:xfrm>
        </p:grpSpPr>
        <p:sp>
          <p:nvSpPr>
            <p:cNvPr id="3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755149" y="2315614"/>
                <a:ext cx="6809972" cy="546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+mj-lt"/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+mj-lt"/>
                    <a:ea typeface="华文楷体" panose="02010600040101010101" pitchFamily="2" charset="-122"/>
                  </a:rPr>
                  <a:t>的对角元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𝑖𝑖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平方项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bSup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系数</m:t>
                    </m:r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149" y="2315614"/>
                <a:ext cx="6809972" cy="546496"/>
              </a:xfrm>
              <a:prstGeom prst="rect">
                <a:avLst/>
              </a:prstGeom>
              <a:blipFill rotWithShape="0">
                <a:blip r:embed="rId3"/>
                <a:stretch>
                  <a:fillRect l="-1611" t="-7778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3" y="913620"/>
            <a:ext cx="1403854" cy="121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726092" y="3047617"/>
                <a:ext cx="6809972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+mj-lt"/>
                    <a:ea typeface="华文楷体" panose="02010600040101010101" pitchFamily="2" charset="-122"/>
                  </a:rPr>
                  <a:t>非对角元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𝑖𝑗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混合项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𝑗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项</m:t>
                    </m:r>
                    <m:r>
                      <a:rPr lang="zh-CN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系数的</m:t>
                    </m:r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1/2</a:t>
                </a:r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092" y="3047617"/>
                <a:ext cx="6809972" cy="557910"/>
              </a:xfrm>
              <a:prstGeom prst="rect">
                <a:avLst/>
              </a:prstGeom>
              <a:blipFill rotWithShape="0">
                <a:blip r:embed="rId5"/>
                <a:stretch>
                  <a:fillRect l="-1522" t="-13187" b="-26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1726092" y="3821707"/>
                <a:ext cx="68099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zh-CN" altLang="en-US" sz="28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默认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对称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</m:oMath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092" y="3821707"/>
                <a:ext cx="6809972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472979" y="166201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</a:rPr>
              <a:t>注意：</a:t>
            </a:r>
            <a:endParaRPr lang="en-US" altLang="zh-CN" sz="2800" b="1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8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1" grpId="0"/>
      <p:bldP spid="45" grpId="0"/>
      <p:bldP spid="4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7" name="组合 5"/>
          <p:cNvGrpSpPr>
            <a:grpSpLocks/>
          </p:cNvGrpSpPr>
          <p:nvPr/>
        </p:nvGrpSpPr>
        <p:grpSpPr bwMode="auto">
          <a:xfrm>
            <a:off x="685887" y="908720"/>
            <a:ext cx="7486513" cy="1896298"/>
            <a:chOff x="827584" y="1628800"/>
            <a:chExt cx="8066349" cy="1895419"/>
          </a:xfrm>
        </p:grpSpPr>
        <p:sp>
          <p:nvSpPr>
            <p:cNvPr id="12" name="上凸带形 11"/>
            <p:cNvSpPr/>
            <p:nvPr/>
          </p:nvSpPr>
          <p:spPr>
            <a:xfrm>
              <a:off x="827584" y="1628800"/>
              <a:ext cx="2663953" cy="647618"/>
            </a:xfrm>
            <a:prstGeom prst="ribbon2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FF00"/>
                  </a:solidFill>
                  <a:latin typeface="+mn-ea"/>
                </a:rPr>
                <a:t>例</a:t>
              </a:r>
              <a:r>
                <a:rPr lang="en-US" altLang="zh-CN" sz="2800" b="1" dirty="0" smtClean="0">
                  <a:solidFill>
                    <a:srgbClr val="FFFF00"/>
                  </a:solidFill>
                  <a:latin typeface="+mn-ea"/>
                </a:rPr>
                <a:t>8-1</a:t>
              </a:r>
              <a:endParaRPr lang="zh-CN" altLang="en-US" sz="2800" b="1" dirty="0">
                <a:solidFill>
                  <a:srgbClr val="FFFF00"/>
                </a:solidFill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2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1215487" y="2564786"/>
                  <a:ext cx="7678446" cy="95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</a:t>
                  </a:r>
                  <a:r>
                    <a:rPr lang="zh-CN" altLang="en-US" sz="2800" dirty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求</a:t>
                  </a:r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二次型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−4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的矩阵形式。</a:t>
                  </a:r>
                  <a:endPara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1282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5487" y="2564786"/>
                  <a:ext cx="7678446" cy="95943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96" t="-6369" b="-1719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2988794" y="5513107"/>
                <a:ext cx="525561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=2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，二次型的秩为</a:t>
                </a:r>
                <a:r>
                  <a:rPr lang="en-US" altLang="zh-CN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2</a:t>
                </a:r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8794" y="5513107"/>
                <a:ext cx="5255614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5116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67416" y="3093520"/>
                <a:ext cx="1853521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16" y="3093520"/>
                <a:ext cx="1853521" cy="1232902"/>
              </a:xfrm>
              <a:prstGeom prst="rect">
                <a:avLst/>
              </a:prstGeom>
              <a:blipFill rotWithShape="0">
                <a:blip r:embed="rId5"/>
                <a:stretch>
                  <a:fillRect l="-6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687003" y="3176997"/>
                <a:ext cx="3097963" cy="1231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003" y="3176997"/>
                <a:ext cx="3097963" cy="12317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657604" y="3138697"/>
            <a:ext cx="360004" cy="479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81092" y="3553123"/>
            <a:ext cx="360004" cy="479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030210" y="4035099"/>
            <a:ext cx="360004" cy="479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235985" y="3173949"/>
            <a:ext cx="360004" cy="479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657604" y="3548351"/>
            <a:ext cx="360004" cy="479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14214" y="3610716"/>
            <a:ext cx="502002" cy="384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17423" y="4041061"/>
            <a:ext cx="479754" cy="36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085213" y="3065545"/>
            <a:ext cx="360004" cy="479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644602" y="4056147"/>
            <a:ext cx="360004" cy="479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951162" y="4699932"/>
                <a:ext cx="2375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𝐴𝑥</m:t>
                      </m:r>
                    </m:oMath>
                  </m:oMathPara>
                </a14:m>
                <a:endParaRPr lang="en-US" altLang="zh-CN" sz="2800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62" y="4699932"/>
                <a:ext cx="2375372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1"/>
          <p:cNvGrpSpPr>
            <a:grpSpLocks/>
          </p:cNvGrpSpPr>
          <p:nvPr/>
        </p:nvGrpSpPr>
        <p:grpSpPr bwMode="auto">
          <a:xfrm>
            <a:off x="4357687" y="155200"/>
            <a:ext cx="4786313" cy="470374"/>
            <a:chOff x="6228184" y="78290"/>
            <a:chExt cx="2843808" cy="470390"/>
          </a:xfrm>
        </p:grpSpPr>
        <p:sp>
          <p:nvSpPr>
            <p:cNvPr id="32" name="TextBox 2"/>
            <p:cNvSpPr txBox="1">
              <a:spLocks noChangeArrowheads="1"/>
            </p:cNvSpPr>
            <p:nvPr/>
          </p:nvSpPr>
          <p:spPr bwMode="auto">
            <a:xfrm>
              <a:off x="6446034" y="7829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二次型的概念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及标准形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18" grpId="0"/>
      <p:bldP spid="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7704" y="2708920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线性变换与合同变换</a:t>
            </a: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1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787426" y="1054494"/>
            <a:ext cx="6588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解析几何中，二次曲线的一般</a:t>
            </a:r>
            <a:r>
              <a:rPr lang="zh-CN" altLang="en-US" sz="2800" dirty="0" smtClean="0">
                <a:latin typeface="+mn-ea"/>
                <a:ea typeface="+mn-ea"/>
              </a:rPr>
              <a:t>形式</a:t>
            </a:r>
            <a:endParaRPr lang="en-US" altLang="zh-CN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801790" y="1794453"/>
                <a:ext cx="4572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>
                    <a:latin typeface="+mn-ea"/>
                  </a:rPr>
                  <a:t>	</a:t>
                </a: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790" y="1794453"/>
                <a:ext cx="45720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785898" y="2555433"/>
                <a:ext cx="302671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898" y="2555433"/>
                <a:ext cx="302671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614174"/>
            <a:ext cx="1481809" cy="132106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696330" y="2420888"/>
            <a:ext cx="2708448" cy="1074245"/>
            <a:chOff x="3089990" y="2420888"/>
            <a:chExt cx="2708448" cy="1074245"/>
          </a:xfrm>
        </p:grpSpPr>
        <p:cxnSp>
          <p:nvCxnSpPr>
            <p:cNvPr id="9" name="直接箭头连接符 8"/>
            <p:cNvCxnSpPr/>
            <p:nvPr/>
          </p:nvCxnSpPr>
          <p:spPr>
            <a:xfrm flipH="1">
              <a:off x="5255568" y="2420888"/>
              <a:ext cx="8780" cy="107424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3089990" y="2490264"/>
                  <a:ext cx="2708448" cy="9161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buFont typeface="Wingdings" panose="05000000000000000000" pitchFamily="2" charset="2"/>
                    <a:buNone/>
                  </a:pP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altLang="zh-CN" sz="2400" dirty="0">
                      <a:solidFill>
                        <a:srgbClr val="FF0000"/>
                      </a:solidFill>
                      <a:latin typeface="+mn-ea"/>
                    </a:rPr>
                    <a:t>	</a:t>
                  </a: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990" y="2490264"/>
                  <a:ext cx="2708448" cy="9161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/>
          <p:cNvGrpSpPr/>
          <p:nvPr/>
        </p:nvGrpSpPr>
        <p:grpSpPr>
          <a:xfrm>
            <a:off x="3977098" y="2419350"/>
            <a:ext cx="4360452" cy="953770"/>
            <a:chOff x="3977098" y="2419350"/>
            <a:chExt cx="4360452" cy="953770"/>
          </a:xfrm>
        </p:grpSpPr>
        <p:graphicFrame>
          <p:nvGraphicFramePr>
            <p:cNvPr id="3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8904558"/>
                </p:ext>
              </p:extLst>
            </p:nvPr>
          </p:nvGraphicFramePr>
          <p:xfrm>
            <a:off x="6765925" y="2419350"/>
            <a:ext cx="1571625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3" name="Equation" r:id="rId7" imgW="787320" imgH="469800" progId="Equation.DSMT4">
                    <p:embed/>
                  </p:oleObj>
                </mc:Choice>
                <mc:Fallback>
                  <p:oleObj name="Equation" r:id="rId7" imgW="78732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5925" y="2419350"/>
                          <a:ext cx="1571625" cy="939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下箭头 1"/>
            <p:cNvSpPr/>
            <p:nvPr/>
          </p:nvSpPr>
          <p:spPr>
            <a:xfrm rot="16200000">
              <a:off x="4975121" y="2121959"/>
              <a:ext cx="449869" cy="1166449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977098" y="2942233"/>
              <a:ext cx="292573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b="1" dirty="0" smtClean="0">
                  <a:solidFill>
                    <a:srgbClr val="00B0F0"/>
                  </a:solidFill>
                  <a:latin typeface="+mn-ea"/>
                  <a:ea typeface="+mn-ea"/>
                </a:rPr>
                <a:t>变换可逆，且一对一</a:t>
              </a:r>
              <a:endParaRPr lang="en-US" altLang="zh-CN" sz="2200" b="1" dirty="0">
                <a:solidFill>
                  <a:srgbClr val="00B0F0"/>
                </a:solidFill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306030" y="3847283"/>
                <a:ext cx="39604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buFont typeface="Wingdings" panose="05000000000000000000" pitchFamily="2" charset="2"/>
                  <a:buNone/>
                </a:pPr>
                <a:r>
                  <a:rPr lang="zh-CN" altLang="en-US" sz="2400" b="0" dirty="0" smtClean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30" y="3847283"/>
                <a:ext cx="3960440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087407" y="4633941"/>
                <a:ext cx="2362023" cy="804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1      1</m:t>
                              </m:r>
                            </m:e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0      1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07" y="4633941"/>
                <a:ext cx="2362023" cy="80445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232711" y="4439731"/>
                <a:ext cx="2592288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𝑃𝑣</m:t>
                      </m:r>
                    </m:oMath>
                  </m:oMathPara>
                </a14:m>
                <a:endParaRPr lang="en-US" altLang="zh-CN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711" y="4439731"/>
                <a:ext cx="2592288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097807" y="4943898"/>
                <a:ext cx="3006624" cy="6949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2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807" y="4943898"/>
                <a:ext cx="3006624" cy="69493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>
            <a:off x="2555776" y="3495133"/>
            <a:ext cx="0" cy="116266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190950" y="4633942"/>
                <a:ext cx="3075520" cy="804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600" i="1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50" y="4633942"/>
                <a:ext cx="3075520" cy="80445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699792" y="3420454"/>
                <a:ext cx="29182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′2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420454"/>
                <a:ext cx="291826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/>
          <p:cNvCxnSpPr/>
          <p:nvPr/>
        </p:nvCxnSpPr>
        <p:spPr>
          <a:xfrm>
            <a:off x="7601119" y="3373120"/>
            <a:ext cx="0" cy="116266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4" grpId="1"/>
      <p:bldP spid="34" grpId="0"/>
      <p:bldP spid="34" grpId="1"/>
      <p:bldP spid="26" grpId="0"/>
      <p:bldP spid="32" grpId="0"/>
      <p:bldP spid="35" grpId="0" animBg="1"/>
      <p:bldP spid="38" grpId="0" animBg="1"/>
      <p:bldP spid="27" grpId="0"/>
      <p:bldP spid="39" grpId="0"/>
      <p:bldP spid="3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928723" y="1340768"/>
            <a:ext cx="7845765" cy="3671887"/>
            <a:chOff x="928662" y="1428736"/>
            <a:chExt cx="7286676" cy="2786082"/>
          </a:xfrm>
        </p:grpSpPr>
        <p:sp>
          <p:nvSpPr>
            <p:cNvPr id="3" name="圆角矩形 2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流程图: 终止 3"/>
            <p:cNvSpPr/>
            <p:nvPr/>
          </p:nvSpPr>
          <p:spPr>
            <a:xfrm>
              <a:off x="1214414" y="1428736"/>
              <a:ext cx="1928825" cy="64294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定义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8-2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1142300" y="2421062"/>
                <a:ext cx="753654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</m:oMath>
                </a14:m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×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矩阵和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元列向量，把</a:t>
                </a:r>
                <a:endParaRPr lang="en-US" altLang="zh-CN" sz="2600" b="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2300" y="2421062"/>
                <a:ext cx="7536546" cy="492443"/>
              </a:xfrm>
              <a:prstGeom prst="rect">
                <a:avLst/>
              </a:prstGeom>
              <a:blipFill rotWithShape="0">
                <a:blip r:embed="rId2"/>
                <a:stretch>
                  <a:fillRect l="-1455" t="-9877" b="-320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30621" y="3702619"/>
                <a:ext cx="64257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为可逆矩阵是，称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</m:oMath>
                </a14:m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逆变换</a:t>
                </a:r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．</a:t>
                </a:r>
                <a:endParaRPr lang="en-US" altLang="zh-CN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621" y="3702619"/>
                <a:ext cx="6425798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1708" t="-11111" r="-569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40145" y="4278042"/>
                <a:ext cx="642579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为正交矩阵是，称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</m:oMath>
                </a14:m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正交变换</a:t>
                </a:r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．</a:t>
                </a:r>
                <a:endParaRPr lang="en-US" altLang="zh-CN" sz="2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145" y="4278042"/>
                <a:ext cx="6425798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1708" t="-11111" r="-569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>
                <a:spLocks noChangeArrowheads="1"/>
              </p:cNvSpPr>
              <p:nvPr/>
            </p:nvSpPr>
            <p:spPr bwMode="auto">
              <a:xfrm>
                <a:off x="1156090" y="3013619"/>
                <a:ext cx="753654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sz="26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</m:oMath>
                </a14:m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叫做从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元向量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</m:oMath>
                </a14:m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</m:oMath>
                </a14:m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元向量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</m:oMath>
                </a14:m>
                <a:r>
                  <a:rPr lang="zh-CN" altLang="en-US" sz="26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线性变换</a:t>
                </a:r>
                <a:endParaRPr lang="en-US" altLang="zh-CN" sz="26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6090" y="3013619"/>
                <a:ext cx="7536546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1111" b="-30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23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3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643553" y="1329475"/>
            <a:ext cx="7845765" cy="4259765"/>
            <a:chOff x="928662" y="1474805"/>
            <a:chExt cx="7286676" cy="3232141"/>
          </a:xfrm>
        </p:grpSpPr>
        <p:sp>
          <p:nvSpPr>
            <p:cNvPr id="3" name="圆角矩形 2"/>
            <p:cNvSpPr/>
            <p:nvPr/>
          </p:nvSpPr>
          <p:spPr>
            <a:xfrm>
              <a:off x="928662" y="1785277"/>
              <a:ext cx="7286676" cy="292166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流程图: 终止 3"/>
            <p:cNvSpPr/>
            <p:nvPr/>
          </p:nvSpPr>
          <p:spPr>
            <a:xfrm>
              <a:off x="1382385" y="1474805"/>
              <a:ext cx="1928825" cy="515160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906146" y="3132678"/>
                <a:ext cx="184791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146" y="3132678"/>
                <a:ext cx="184791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734611" y="3157121"/>
                <a:ext cx="32884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为正交矩阵，则有</a:t>
                </a:r>
                <a:endPara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11" y="3157121"/>
                <a:ext cx="3288401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791" r="-241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132089" y="2505815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正交变换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不改变向量的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内积，长度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夹角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>
                <a:spLocks noChangeArrowheads="1"/>
              </p:cNvSpPr>
              <p:nvPr/>
            </p:nvSpPr>
            <p:spPr bwMode="auto">
              <a:xfrm>
                <a:off x="2718522" y="3132678"/>
                <a:ext cx="184791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8522" y="3132678"/>
                <a:ext cx="184791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1020599" y="3933056"/>
                <a:ext cx="299181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)=(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0599" y="3933056"/>
                <a:ext cx="299181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3919317" y="3957499"/>
                <a:ext cx="3981524" cy="578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𝑖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=1,2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9317" y="3957499"/>
                <a:ext cx="3981524" cy="5786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4012409" y="4744472"/>
                <a:ext cx="39815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⇒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∠(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2409" y="4744472"/>
                <a:ext cx="39815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02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3" grpId="0"/>
      <p:bldP spid="12" grpId="0"/>
      <p:bldP spid="16" grpId="0"/>
      <p:bldP spid="17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1508182" y="1339667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只需证明内积的结论成立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80249" y="2252585"/>
            <a:ext cx="7116866" cy="547663"/>
            <a:chOff x="1480249" y="2252585"/>
            <a:chExt cx="7116866" cy="547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1480249" y="2252585"/>
                  <a:ext cx="1847914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80249" y="2252585"/>
                  <a:ext cx="184791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5308714" y="2277028"/>
                  <a:ext cx="32884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Font typeface="Wingdings" panose="05000000000000000000" pitchFamily="2" charset="2"/>
                    <a:buNone/>
                  </a:pP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</m:oMath>
                  </a14:m>
                  <a:r>
                    <a:rPr lang="zh-CN" altLang="en-US" sz="2800" dirty="0" smtClean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为正交矩阵，则有</a:t>
                  </a:r>
                  <a:endPara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714" y="2277028"/>
                  <a:ext cx="328840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941" r="-2412" b="-3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3292625" y="2252585"/>
                  <a:ext cx="1847914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2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92625" y="2252585"/>
                  <a:ext cx="1847914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1594702" y="3052963"/>
                <a:ext cx="342385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)=(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4702" y="3052963"/>
                <a:ext cx="342385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4802536" y="3088443"/>
                <a:ext cx="2736304" cy="539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2536" y="3088443"/>
                <a:ext cx="2736304" cy="5393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4946552" y="3923623"/>
                <a:ext cx="1728192" cy="528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6552" y="3923623"/>
                <a:ext cx="1728192" cy="528478"/>
              </a:xfrm>
              <a:prstGeom prst="rect">
                <a:avLst/>
              </a:prstGeom>
              <a:blipFill rotWithShape="0">
                <a:blip r:embed="rId7"/>
                <a:stretch>
                  <a:fillRect r="-3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74709" y="55034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性质</a:t>
            </a:r>
            <a:r>
              <a:rPr lang="en-US" altLang="zh-CN" b="1" dirty="0" smtClean="0">
                <a:solidFill>
                  <a:srgbClr val="FF0000"/>
                </a:solidFill>
              </a:rPr>
              <a:t>8-1</a:t>
            </a:r>
            <a:r>
              <a:rPr lang="zh-CN" altLang="en-US" b="1" dirty="0" smtClean="0">
                <a:solidFill>
                  <a:srgbClr val="FF0000"/>
                </a:solidFill>
              </a:rPr>
              <a:t>证明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0"/>
              <p:cNvSpPr txBox="1">
                <a:spLocks noChangeArrowheads="1"/>
              </p:cNvSpPr>
              <p:nvPr/>
            </p:nvSpPr>
            <p:spPr bwMode="auto">
              <a:xfrm>
                <a:off x="4778551" y="4740925"/>
                <a:ext cx="1728192" cy="528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8551" y="4740925"/>
                <a:ext cx="1728192" cy="5284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圆角矩形 23"/>
          <p:cNvSpPr/>
          <p:nvPr/>
        </p:nvSpPr>
        <p:spPr>
          <a:xfrm rot="5400000">
            <a:off x="5824645" y="3832540"/>
            <a:ext cx="591051" cy="6480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标注 24"/>
              <p:cNvSpPr/>
              <p:nvPr/>
            </p:nvSpPr>
            <p:spPr>
              <a:xfrm>
                <a:off x="3703707" y="4509120"/>
                <a:ext cx="1074844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圆角矩形标注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07" y="4509120"/>
                <a:ext cx="1074844" cy="612648"/>
              </a:xfrm>
              <a:prstGeom prst="wedgeRoundRectCallout">
                <a:avLst>
                  <a:gd name="adj1" fmla="val 145834"/>
                  <a:gd name="adj2" fmla="val -61878"/>
                  <a:gd name="adj3" fmla="val 16667"/>
                </a:avLst>
              </a:prstGeom>
              <a:blipFill rotWithShape="0">
                <a:blip r:embed="rId9"/>
                <a:stretch>
                  <a:fillRect b="-695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/>
          <p:cNvCxnSpPr/>
          <p:nvPr/>
        </p:nvCxnSpPr>
        <p:spPr>
          <a:xfrm>
            <a:off x="5436096" y="2758607"/>
            <a:ext cx="2016224" cy="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50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2" grpId="0"/>
      <p:bldP spid="23" grpId="0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2292512" y="1298603"/>
                <a:ext cx="4030754" cy="1053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2512" y="1298603"/>
                <a:ext cx="4030754" cy="10534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>
                <a:spLocks noChangeArrowheads="1"/>
              </p:cNvSpPr>
              <p:nvPr/>
            </p:nvSpPr>
            <p:spPr bwMode="auto">
              <a:xfrm>
                <a:off x="539552" y="2770477"/>
                <a:ext cx="27363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770477"/>
                <a:ext cx="273630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683568" y="3555195"/>
                <a:ext cx="72486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左边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𝜃</m:t>
                          </m:r>
                        </m:e>
                      </m:func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𝜃</m:t>
                              </m:r>
                            </m:e>
                          </m:func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  <m:func>
                        <m:func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𝜃</m:t>
                          </m:r>
                        </m:e>
                      </m:func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𝑥𝑦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555195"/>
                <a:ext cx="724864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429256" y="644634"/>
            <a:ext cx="1296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举例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"/>
              <p:cNvSpPr txBox="1">
                <a:spLocks noChangeArrowheads="1"/>
              </p:cNvSpPr>
              <p:nvPr/>
            </p:nvSpPr>
            <p:spPr bwMode="auto">
              <a:xfrm>
                <a:off x="2246343" y="4078192"/>
                <a:ext cx="675973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func>
                        <m:func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𝜃</m:t>
                          </m:r>
                        </m:e>
                      </m:func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func>
                        <m:func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𝜃</m:t>
                          </m:r>
                        </m:e>
                      </m:func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func>
                        <m:func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𝜃</m:t>
                          </m:r>
                        </m:e>
                      </m:func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𝑥𝑦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6343" y="4078192"/>
                <a:ext cx="675973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0"/>
              <p:cNvSpPr txBox="1">
                <a:spLocks noChangeArrowheads="1"/>
              </p:cNvSpPr>
              <p:nvPr/>
            </p:nvSpPr>
            <p:spPr bwMode="auto">
              <a:xfrm>
                <a:off x="1702919" y="4696610"/>
                <a:ext cx="2452744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𝟏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2919" y="4696610"/>
                <a:ext cx="2452744" cy="5329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125000" y="545544"/>
            <a:ext cx="2358768" cy="2161361"/>
            <a:chOff x="3275856" y="1234183"/>
            <a:chExt cx="2304256" cy="2162667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275856" y="2492896"/>
              <a:ext cx="23042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4311251" y="1284430"/>
              <a:ext cx="21639" cy="2112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 rot="196959">
              <a:off x="3515801" y="1654329"/>
              <a:ext cx="1584176" cy="1584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5167621" y="2155974"/>
                  <a:ext cx="40132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′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2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67621" y="2155974"/>
                  <a:ext cx="40132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4371372" y="1234183"/>
                  <a:ext cx="40132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′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3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1372" y="1234183"/>
                  <a:ext cx="40132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71" b="-1475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/>
          <p:cNvGrpSpPr/>
          <p:nvPr/>
        </p:nvGrpSpPr>
        <p:grpSpPr>
          <a:xfrm>
            <a:off x="6587332" y="617538"/>
            <a:ext cx="2304256" cy="2162667"/>
            <a:chOff x="3275856" y="1234183"/>
            <a:chExt cx="2304256" cy="2162667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3275856" y="2492896"/>
              <a:ext cx="23042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4311251" y="1284430"/>
              <a:ext cx="21639" cy="2112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 rot="200078">
              <a:off x="3519163" y="1658283"/>
              <a:ext cx="1584176" cy="158417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5167621" y="2155974"/>
                  <a:ext cx="40132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9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67621" y="2155974"/>
                  <a:ext cx="40132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4371372" y="1234183"/>
                  <a:ext cx="40132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𝑦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40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1372" y="1234183"/>
                  <a:ext cx="40132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10"/>
              <p:cNvSpPr txBox="1">
                <a:spLocks noChangeArrowheads="1"/>
              </p:cNvSpPr>
              <p:nvPr/>
            </p:nvSpPr>
            <p:spPr bwMode="auto">
              <a:xfrm>
                <a:off x="5742793" y="5278332"/>
                <a:ext cx="2736304" cy="997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800" i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2793" y="5278332"/>
                <a:ext cx="2736304" cy="99732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/>
          <p:cNvCxnSpPr/>
          <p:nvPr/>
        </p:nvCxnSpPr>
        <p:spPr>
          <a:xfrm flipV="1">
            <a:off x="1179134" y="966735"/>
            <a:ext cx="19737" cy="83676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8" idx="7"/>
          </p:cNvCxnSpPr>
          <p:nvPr/>
        </p:nvCxnSpPr>
        <p:spPr>
          <a:xfrm flipV="1">
            <a:off x="7611202" y="1307162"/>
            <a:ext cx="603247" cy="574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10"/>
              <p:cNvSpPr txBox="1">
                <a:spLocks noChangeArrowheads="1"/>
              </p:cNvSpPr>
              <p:nvPr/>
            </p:nvSpPr>
            <p:spPr bwMode="auto">
              <a:xfrm>
                <a:off x="924360" y="5408895"/>
                <a:ext cx="27363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′</m:t>
                      </m:r>
                      <m:r>
                        <a:rPr lang="en-US" altLang="zh-CN" sz="2800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0,</m:t>
                      </m:r>
                      <m:r>
                        <a:rPr lang="en-US" altLang="zh-CN" sz="28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′=1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4360" y="5408895"/>
                <a:ext cx="2736304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10"/>
              <p:cNvSpPr txBox="1">
                <a:spLocks noChangeArrowheads="1"/>
              </p:cNvSpPr>
              <p:nvPr/>
            </p:nvSpPr>
            <p:spPr bwMode="auto">
              <a:xfrm>
                <a:off x="3457554" y="2243581"/>
                <a:ext cx="4786854" cy="663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当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𝜃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每</a:t>
                </a:r>
                <a:r>
                  <a:rPr lang="zh-CN" altLang="en-US" sz="2000" b="1" i="0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𝜽</m:t>
                    </m:r>
                  </m:oMath>
                </a14:m>
                <a:r>
                  <a:rPr lang="zh-CN" altLang="en-US" sz="2000" b="1" i="0" dirty="0" smtClean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对应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一个变换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554" y="2243581"/>
                <a:ext cx="4786854" cy="663836"/>
              </a:xfrm>
              <a:prstGeom prst="rect">
                <a:avLst/>
              </a:prstGeom>
              <a:blipFill rotWithShape="0">
                <a:blip r:embed="rId13"/>
                <a:stretch>
                  <a:fillRect b="-128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>
                <a:spLocks noChangeArrowheads="1"/>
              </p:cNvSpPr>
              <p:nvPr/>
            </p:nvSpPr>
            <p:spPr bwMode="auto">
              <a:xfrm>
                <a:off x="5478145" y="6240858"/>
                <a:ext cx="27363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0,</m:t>
                      </m:r>
                      <m:r>
                        <a:rPr lang="en-US" altLang="zh-CN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</m:t>
                      </m:r>
                    </m:oMath>
                  </m:oMathPara>
                </a14:m>
                <a:endParaRPr lang="en-US" altLang="zh-CN" sz="2800" i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8145" y="6240858"/>
                <a:ext cx="2736304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/>
          <p:nvPr/>
        </p:nvCxnSpPr>
        <p:spPr>
          <a:xfrm flipV="1">
            <a:off x="7626738" y="1042979"/>
            <a:ext cx="35255" cy="8277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10"/>
              <p:cNvSpPr txBox="1">
                <a:spLocks noChangeArrowheads="1"/>
              </p:cNvSpPr>
              <p:nvPr/>
            </p:nvSpPr>
            <p:spPr bwMode="auto">
              <a:xfrm>
                <a:off x="688369" y="5845073"/>
                <a:ext cx="4108665" cy="997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8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′=</m:t>
                      </m:r>
                      <m:f>
                        <m:fPr>
                          <m:ctrlPr>
                            <a:rPr lang="en-US" altLang="zh-CN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800" i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369" y="5845073"/>
                <a:ext cx="4108665" cy="99732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>
            <a:endCxn id="14" idx="1"/>
          </p:cNvCxnSpPr>
          <p:nvPr/>
        </p:nvCxnSpPr>
        <p:spPr>
          <a:xfrm flipH="1" flipV="1">
            <a:off x="641100" y="1165381"/>
            <a:ext cx="526870" cy="59166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7" grpId="0"/>
      <p:bldP spid="28" grpId="0"/>
      <p:bldP spid="41" grpId="0"/>
      <p:bldP spid="48" grpId="0"/>
      <p:bldP spid="57" grpId="0"/>
      <p:bldP spid="29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2046903" y="2363203"/>
                <a:ext cx="251568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→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𝑃𝑥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6903" y="2363203"/>
                <a:ext cx="251568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2411760" y="1087658"/>
            <a:ext cx="618324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向量的变换会给二次型对应的矩阵带来什么变化？</a:t>
            </a:r>
            <a:endParaRPr lang="en-US" altLang="zh-CN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>
                <a:spLocks noChangeArrowheads="1"/>
              </p:cNvSpPr>
              <p:nvPr/>
            </p:nvSpPr>
            <p:spPr bwMode="auto">
              <a:xfrm>
                <a:off x="542014" y="3332126"/>
                <a:ext cx="580107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𝐴𝑥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014" y="3332126"/>
                <a:ext cx="580107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443949" y="5218379"/>
                <a:ext cx="2998604" cy="530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𝑨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𝑻</m:t>
                          </m:r>
                        </m:sup>
                      </m:sSup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𝑩𝑷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949" y="5218379"/>
                <a:ext cx="2998604" cy="5309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3299410" y="4221640"/>
                <a:ext cx="341397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𝐵𝑦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𝑃𝑥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𝑃𝑥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9410" y="4221640"/>
                <a:ext cx="341397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4154750" y="4974503"/>
                <a:ext cx="2251100" cy="528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𝐵𝑃𝑥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4750" y="4974503"/>
                <a:ext cx="2251100" cy="5284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470802" y="1072531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问题：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 rot="5400000">
            <a:off x="4984775" y="3424559"/>
            <a:ext cx="591051" cy="3115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标注 24"/>
          <p:cNvSpPr/>
          <p:nvPr/>
        </p:nvSpPr>
        <p:spPr>
          <a:xfrm>
            <a:off x="5611097" y="2337218"/>
            <a:ext cx="1074844" cy="612648"/>
          </a:xfrm>
          <a:prstGeom prst="wedgeRoundRectCallout">
            <a:avLst>
              <a:gd name="adj1" fmla="val -59940"/>
              <a:gd name="adj2" fmla="val 10651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</a:rPr>
              <a:t>??</a:t>
            </a:r>
            <a:endParaRPr lang="zh-CN" altLang="en-US" sz="3200" b="1" i="1" dirty="0">
              <a:solidFill>
                <a:srgbClr val="FF000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179049" y="5483837"/>
            <a:ext cx="8640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6" y="591572"/>
            <a:ext cx="1210975" cy="1210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0"/>
              <p:cNvSpPr txBox="1">
                <a:spLocks noChangeArrowheads="1"/>
              </p:cNvSpPr>
              <p:nvPr/>
            </p:nvSpPr>
            <p:spPr bwMode="auto">
              <a:xfrm>
                <a:off x="4123293" y="5612255"/>
                <a:ext cx="1728192" cy="528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𝐴𝑥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3293" y="5612255"/>
                <a:ext cx="1728192" cy="5284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/>
          <p:cNvCxnSpPr/>
          <p:nvPr/>
        </p:nvCxnSpPr>
        <p:spPr>
          <a:xfrm>
            <a:off x="5124505" y="6093296"/>
            <a:ext cx="3115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 rot="5400000">
            <a:off x="3359874" y="1972617"/>
            <a:ext cx="591051" cy="13634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0"/>
              <p:cNvSpPr txBox="1">
                <a:spLocks noChangeArrowheads="1"/>
              </p:cNvSpPr>
              <p:nvPr/>
            </p:nvSpPr>
            <p:spPr bwMode="auto">
              <a:xfrm>
                <a:off x="3442552" y="3329272"/>
                <a:ext cx="443990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𝐵𝑦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2552" y="3329272"/>
                <a:ext cx="4439909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63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12" grpId="0"/>
      <p:bldP spid="16" grpId="0"/>
      <p:bldP spid="17" grpId="0"/>
      <p:bldP spid="22" grpId="0"/>
      <p:bldP spid="24" grpId="0" animBg="1"/>
      <p:bldP spid="25" grpId="0" animBg="1"/>
      <p:bldP spid="29" grpId="0"/>
      <p:bldP spid="31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971600" y="773830"/>
            <a:ext cx="7845765" cy="3587033"/>
            <a:chOff x="928662" y="1493120"/>
            <a:chExt cx="7286676" cy="2721698"/>
          </a:xfrm>
        </p:grpSpPr>
        <p:sp>
          <p:nvSpPr>
            <p:cNvPr id="3" name="圆角矩形 2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流程图: 终止 3"/>
            <p:cNvSpPr/>
            <p:nvPr/>
          </p:nvSpPr>
          <p:spPr>
            <a:xfrm>
              <a:off x="1235208" y="1493120"/>
              <a:ext cx="1928825" cy="485063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定义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8-3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1271116" y="1620824"/>
                <a:ext cx="753654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方阵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，若存在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可逆阵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使得，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1116" y="1620824"/>
                <a:ext cx="7536546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99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679667" y="2263310"/>
                <a:ext cx="18608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667" y="2263310"/>
                <a:ext cx="186089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390838" y="2788866"/>
                <a:ext cx="33081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合同（相合）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38" y="2788866"/>
                <a:ext cx="330815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3683" t="-11628" r="-3315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389086" y="3454521"/>
                <a:ext cx="703250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称为对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进行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合同变换（变换相合）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086" y="3454521"/>
                <a:ext cx="7032503" cy="530915"/>
              </a:xfrm>
              <a:prstGeom prst="rect">
                <a:avLst/>
              </a:prstGeom>
              <a:blipFill rotWithShape="0">
                <a:blip r:embed="rId5"/>
                <a:stretch>
                  <a:fillRect l="-1821" t="-12644" r="-1127" b="-29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578215" y="4653427"/>
            <a:ext cx="8265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合同是一种等价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自反性，对称性，传递性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9384" y="5312454"/>
            <a:ext cx="4955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合同变换保持矩阵的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对称性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909660" y="5901077"/>
                <a:ext cx="2549801" cy="664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zh-CN" sz="2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𝐴𝑃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60" y="5901077"/>
                <a:ext cx="2549801" cy="6640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192673" y="5971481"/>
                <a:ext cx="3402983" cy="607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673" y="5971481"/>
                <a:ext cx="3402983" cy="6075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37710" y="6013640"/>
                <a:ext cx="16494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endParaRPr lang="en-US" altLang="zh-CN" sz="2800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10" y="6013640"/>
                <a:ext cx="1649426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7749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49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3" grpId="0"/>
      <p:bldP spid="12" grpId="0"/>
      <p:bldP spid="14" grpId="0"/>
      <p:bldP spid="16" grpId="0"/>
      <p:bldP spid="17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627784" y="2780928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+mj-ea"/>
                <a:ea typeface="+mj-ea"/>
              </a:rPr>
              <a:t>二次型的概念</a:t>
            </a:r>
            <a:endParaRPr lang="zh-CN" alt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30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3410537" y="2944950"/>
                <a:ext cx="184791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𝑄𝑦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0537" y="2944950"/>
                <a:ext cx="184791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791724" y="3687056"/>
                <a:ext cx="4006994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b="1" dirty="0" smtClean="0">
                    <a:solidFill>
                      <a:srgbClr val="CC00FF"/>
                    </a:solidFill>
                    <a:ea typeface="华文楷体" panose="02010600040101010101" pitchFamily="2" charset="-122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为正交矩阵，满足</a:t>
                </a:r>
                <a:endPara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24" y="3687056"/>
                <a:ext cx="400699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044" t="-12791" r="-258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450461" y="688976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正交变换、正交相似与标准化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>
                <a:spLocks noChangeArrowheads="1"/>
              </p:cNvSpPr>
              <p:nvPr/>
            </p:nvSpPr>
            <p:spPr bwMode="auto">
              <a:xfrm>
                <a:off x="691002" y="2683340"/>
                <a:ext cx="271953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002" y="2683340"/>
                <a:ext cx="271953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/>
          <p:cNvCxnSpPr/>
          <p:nvPr/>
        </p:nvCxnSpPr>
        <p:spPr>
          <a:xfrm>
            <a:off x="5731562" y="3224700"/>
            <a:ext cx="2016224" cy="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"/>
              <p:cNvSpPr txBox="1">
                <a:spLocks noChangeArrowheads="1"/>
              </p:cNvSpPr>
              <p:nvPr/>
            </p:nvSpPr>
            <p:spPr bwMode="auto">
              <a:xfrm>
                <a:off x="5288819" y="2683340"/>
                <a:ext cx="271953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𝐵𝑦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8819" y="2683340"/>
                <a:ext cx="271953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>
            <a:stCxn id="12" idx="3"/>
            <a:endCxn id="27" idx="1"/>
          </p:cNvCxnSpPr>
          <p:nvPr/>
        </p:nvCxnSpPr>
        <p:spPr>
          <a:xfrm>
            <a:off x="3410537" y="2944950"/>
            <a:ext cx="18782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0"/>
              <p:cNvSpPr txBox="1">
                <a:spLocks noChangeArrowheads="1"/>
              </p:cNvSpPr>
              <p:nvPr/>
            </p:nvSpPr>
            <p:spPr bwMode="auto">
              <a:xfrm>
                <a:off x="3451600" y="2305237"/>
                <a:ext cx="184791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𝐴𝑄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1600" y="2305237"/>
                <a:ext cx="184791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341420" y="3660317"/>
                <a:ext cx="25702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</a:t>
                </a: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对称阵，</a:t>
                </a:r>
                <a:endPara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420" y="3660317"/>
                <a:ext cx="2570255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r="-3555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1552523" y="4437274"/>
                <a:ext cx="613169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𝐴𝑄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𝑑𝑖𝑎𝑔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对角阵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2523" y="4437274"/>
                <a:ext cx="6131698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2791" r="-994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5728610" y="2157714"/>
            <a:ext cx="22293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标准二次型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50461" y="1488956"/>
                <a:ext cx="74335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注意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正交阵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满足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（此时相似与相合等同）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1" y="1488956"/>
                <a:ext cx="7433573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723" t="-11628" r="-41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/>
              <p:cNvSpPr txBox="1">
                <a:spLocks noChangeArrowheads="1"/>
              </p:cNvSpPr>
              <p:nvPr/>
            </p:nvSpPr>
            <p:spPr bwMode="auto">
              <a:xfrm>
                <a:off x="546986" y="5681420"/>
                <a:ext cx="271953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𝐵𝑦</m:t>
                      </m:r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986" y="5681420"/>
                <a:ext cx="2719535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57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0"/>
              <p:cNvSpPr txBox="1">
                <a:spLocks noChangeArrowheads="1"/>
              </p:cNvSpPr>
              <p:nvPr/>
            </p:nvSpPr>
            <p:spPr bwMode="auto">
              <a:xfrm>
                <a:off x="2849551" y="5279162"/>
                <a:ext cx="2719535" cy="1266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9551" y="5279162"/>
                <a:ext cx="2719535" cy="1266180"/>
              </a:xfrm>
              <a:prstGeom prst="rect">
                <a:avLst/>
              </a:prstGeom>
              <a:blipFill rotWithShape="0">
                <a:blip r:embed="rId11"/>
                <a:stretch>
                  <a:fillRect r="-6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0"/>
              <p:cNvSpPr txBox="1">
                <a:spLocks noChangeArrowheads="1"/>
              </p:cNvSpPr>
              <p:nvPr/>
            </p:nvSpPr>
            <p:spPr bwMode="auto">
              <a:xfrm>
                <a:off x="4631859" y="5681420"/>
                <a:ext cx="4511292" cy="465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1859" y="5681420"/>
                <a:ext cx="4511292" cy="465961"/>
              </a:xfrm>
              <a:prstGeom prst="rect">
                <a:avLst/>
              </a:prstGeom>
              <a:blipFill rotWithShape="0">
                <a:blip r:embed="rId12"/>
                <a:stretch>
                  <a:fillRect b="-92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2" grpId="0"/>
      <p:bldP spid="27" grpId="0"/>
      <p:bldP spid="28" grpId="0"/>
      <p:bldP spid="29" grpId="0"/>
      <p:bldP spid="30" grpId="0"/>
      <p:bldP spid="31" grpId="0"/>
      <p:bldP spid="17" grpId="0"/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846871" y="764704"/>
            <a:ext cx="7845765" cy="3671887"/>
            <a:chOff x="928662" y="1428736"/>
            <a:chExt cx="7286676" cy="2786082"/>
          </a:xfrm>
        </p:grpSpPr>
        <p:sp>
          <p:nvSpPr>
            <p:cNvPr id="3" name="圆角矩形 2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流程图: 终止 3"/>
            <p:cNvSpPr/>
            <p:nvPr/>
          </p:nvSpPr>
          <p:spPr>
            <a:xfrm>
              <a:off x="1214414" y="1428736"/>
              <a:ext cx="1928825" cy="64294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1319598" y="1676732"/>
                <a:ext cx="753654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对于任给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元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二次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，总有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9598" y="1676732"/>
                <a:ext cx="7536546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17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00914" y="2993502"/>
                <a:ext cx="5270032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14" y="2993502"/>
                <a:ext cx="5270032" cy="5289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55104" y="3724901"/>
                <a:ext cx="48493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特征值</a:t>
                </a:r>
                <a:r>
                  <a:rPr lang="en-US" altLang="zh-CN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104" y="3724901"/>
                <a:ext cx="4849341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642" t="-11628" r="-176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71600" y="5157192"/>
                <a:ext cx="76661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=[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]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中列向量排</a:t>
                </a:r>
                <a:endPara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157192"/>
                <a:ext cx="7666193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09895" y="2215710"/>
                <a:ext cx="59531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正交变换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𝑄𝑦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把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化为标准型，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895" y="2215710"/>
                <a:ext cx="5953168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152" t="-11628" r="-123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328055" y="5680412"/>
            <a:ext cx="2301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序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一致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45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2" grpId="0"/>
      <p:bldP spid="14" grpId="0"/>
      <p:bldP spid="6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282" name="TextBox 12"/>
              <p:cNvSpPr txBox="1">
                <a:spLocks noChangeArrowheads="1"/>
              </p:cNvSpPr>
              <p:nvPr/>
            </p:nvSpPr>
            <p:spPr bwMode="auto">
              <a:xfrm>
                <a:off x="467544" y="860522"/>
                <a:ext cx="813690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例</a:t>
                </a:r>
                <a:r>
                  <a:rPr lang="en-US" altLang="zh-CN" sz="2600" b="1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华文楷体" panose="02010600040101010101" pitchFamily="2" charset="-122"/>
                  </a:rPr>
                  <a:t>8-2 </a:t>
                </a:r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求正</a:t>
                </a:r>
                <a14:m>
                  <m:oMath xmlns:m="http://schemas.openxmlformats.org/officeDocument/2006/math">
                    <m:r>
                      <a:rPr lang="zh-CN" altLang="en-US" sz="26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交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变换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𝑄𝑦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将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二次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型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=2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+2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化为标准形式。</a:t>
                </a:r>
                <a:endParaRPr lang="en-US" altLang="zh-CN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282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860522"/>
                <a:ext cx="8136904" cy="892552"/>
              </a:xfrm>
              <a:prstGeom prst="rect">
                <a:avLst/>
              </a:prstGeom>
              <a:blipFill rotWithShape="0">
                <a:blip r:embed="rId3"/>
                <a:stretch>
                  <a:fillRect l="-450" t="-7483" b="-170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2643653" y="2090488"/>
                <a:ext cx="2231278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𝐴𝑥</m:t>
                      </m:r>
                    </m:oMath>
                  </m:oMathPara>
                </a14:m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3653" y="2090488"/>
                <a:ext cx="223127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39552" y="1847562"/>
                <a:ext cx="1735283" cy="1151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600" dirty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6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60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60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847562"/>
                <a:ext cx="1735283" cy="1151469"/>
              </a:xfrm>
              <a:prstGeom prst="rect">
                <a:avLst/>
              </a:prstGeom>
              <a:blipFill rotWithShape="0">
                <a:blip r:embed="rId5"/>
                <a:stretch>
                  <a:fillRect l="-6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187485" y="1848651"/>
                <a:ext cx="2889701" cy="1150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60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485" y="1848651"/>
                <a:ext cx="2889701" cy="11503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467544" y="3039275"/>
            <a:ext cx="47891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根据例</a:t>
            </a:r>
            <a:r>
              <a:rPr lang="en-US" altLang="zh-CN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8-9</a:t>
            </a:r>
            <a:r>
              <a:rPr lang="zh-CN" altLang="en-US" sz="2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正交相似对角化</a:t>
            </a:r>
            <a:endParaRPr lang="en-US" altLang="zh-CN" sz="26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6"/>
              <p:cNvSpPr txBox="1">
                <a:spLocks noChangeArrowheads="1"/>
              </p:cNvSpPr>
              <p:nvPr/>
            </p:nvSpPr>
            <p:spPr bwMode="auto">
              <a:xfrm>
                <a:off x="2679713" y="3605677"/>
                <a:ext cx="2231278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可得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正交阵</a:t>
                </a:r>
                <a:r>
                  <a:rPr lang="en-US" altLang="zh-CN" sz="26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Q</a:t>
                </a:r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9713" y="3605677"/>
                <a:ext cx="2231278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3580" b="-320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8.1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二次型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的概念及标准形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6"/>
              <p:cNvSpPr txBox="1">
                <a:spLocks noChangeArrowheads="1"/>
              </p:cNvSpPr>
              <p:nvPr/>
            </p:nvSpPr>
            <p:spPr bwMode="auto">
              <a:xfrm>
                <a:off x="2915816" y="5436613"/>
                <a:ext cx="6061378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𝑑𝑖𝑎𝑔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1,1,−2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</m:oMath>
                  </m:oMathPara>
                </a14:m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6" y="5436613"/>
                <a:ext cx="606137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6"/>
              <p:cNvSpPr txBox="1">
                <a:spLocks noChangeArrowheads="1"/>
              </p:cNvSpPr>
              <p:nvPr/>
            </p:nvSpPr>
            <p:spPr bwMode="auto">
              <a:xfrm>
                <a:off x="4572036" y="3227962"/>
                <a:ext cx="3056148" cy="1282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√6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sz="2400" i="1" dirty="0">
                              <a:latin typeface="Cambria" panose="02040503050406030204" pitchFamily="18" charset="0"/>
                              <a:ea typeface="华文楷体" panose="02010600040101010101" pitchFamily="2" charset="-122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36" y="3227962"/>
                <a:ext cx="3056148" cy="128233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734862" y="4521145"/>
                <a:ext cx="360226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𝐴𝑄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600" i="0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</a:rPr>
                        <m:t>(1,1,−2)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862" y="4521145"/>
                <a:ext cx="3602268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6"/>
              <p:cNvSpPr txBox="1">
                <a:spLocks noChangeArrowheads="1"/>
              </p:cNvSpPr>
              <p:nvPr/>
            </p:nvSpPr>
            <p:spPr bwMode="auto">
              <a:xfrm>
                <a:off x="5165099" y="5963693"/>
                <a:ext cx="3024336" cy="499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  <m:sSubSup>
                        <m:sSub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5099" y="5963693"/>
                <a:ext cx="3024336" cy="49988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6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18" grpId="0"/>
      <p:bldP spid="31" grpId="0"/>
      <p:bldP spid="16" grpId="0"/>
      <p:bldP spid="17" grpId="0"/>
      <p:bldP spid="21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282" name="TextBox 12"/>
              <p:cNvSpPr txBox="1">
                <a:spLocks noChangeArrowheads="1"/>
              </p:cNvSpPr>
              <p:nvPr/>
            </p:nvSpPr>
            <p:spPr bwMode="auto">
              <a:xfrm>
                <a:off x="737373" y="719730"/>
                <a:ext cx="8023687" cy="1261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习题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8-1:7</a:t>
                </a:r>
                <a:endParaRPr lang="zh-CN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  <a:p>
                <a:pPr eaLnBrk="1" hangingPunct="1"/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阶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实对称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特征值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为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≤⋯≤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证明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：对任意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元单位向量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</m:oMath>
                </a14:m>
                <a:r>
                  <a:rPr lang="zh-CN" altLang="en-US" sz="26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</m:oMath>
                </a14:m>
                <a:endParaRPr lang="en-US" altLang="zh-CN" sz="26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282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373" y="719730"/>
                <a:ext cx="8023687" cy="1261884"/>
              </a:xfrm>
              <a:prstGeom prst="rect">
                <a:avLst/>
              </a:prstGeom>
              <a:blipFill rotWithShape="0">
                <a:blip r:embed="rId4"/>
                <a:stretch>
                  <a:fillRect l="-1368" t="-3865" b="-12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3775858" y="3792128"/>
                <a:ext cx="4104456" cy="1184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5858" y="3792128"/>
                <a:ext cx="4104456" cy="11845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6"/>
              <p:cNvSpPr txBox="1">
                <a:spLocks noChangeArrowheads="1"/>
              </p:cNvSpPr>
              <p:nvPr/>
            </p:nvSpPr>
            <p:spPr bwMode="auto">
              <a:xfrm>
                <a:off x="1187624" y="2204864"/>
                <a:ext cx="73864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由定理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8.1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存在正交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使得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正交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变换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𝑄𝑦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满足</a:t>
                </a:r>
                <a:r>
                  <a:rPr lang="zh-CN" altLang="en-US" sz="2400" i="1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：</a:t>
                </a:r>
                <a:endParaRPr lang="zh-CN" altLang="en-US" sz="24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2204864"/>
                <a:ext cx="738646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578" t="-9333" r="-5363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040132" y="2713621"/>
                <a:ext cx="5842112" cy="1184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132" y="2713621"/>
                <a:ext cx="5842112" cy="11845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6"/>
              <p:cNvSpPr txBox="1">
                <a:spLocks noChangeArrowheads="1"/>
              </p:cNvSpPr>
              <p:nvPr/>
            </p:nvSpPr>
            <p:spPr bwMode="auto">
              <a:xfrm>
                <a:off x="2360716" y="3792128"/>
                <a:ext cx="2215213" cy="1184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0716" y="3792128"/>
                <a:ext cx="2215213" cy="118455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8.1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二次型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的概念及标准形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6"/>
              <p:cNvSpPr txBox="1">
                <a:spLocks noChangeArrowheads="1"/>
              </p:cNvSpPr>
              <p:nvPr/>
            </p:nvSpPr>
            <p:spPr bwMode="auto">
              <a:xfrm>
                <a:off x="2908026" y="5126776"/>
                <a:ext cx="458288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正交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变换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𝑄𝑦</m:t>
                    </m:r>
                  </m:oMath>
                </a14:m>
                <a:r>
                  <a:rPr lang="zh-CN" altLang="en-US" sz="24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不改变向量长度</a:t>
                </a:r>
                <a:endParaRPr lang="zh-CN" altLang="en-US" sz="24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8026" y="5126776"/>
                <a:ext cx="4582881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665"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6"/>
              <p:cNvSpPr txBox="1">
                <a:spLocks noChangeArrowheads="1"/>
              </p:cNvSpPr>
              <p:nvPr/>
            </p:nvSpPr>
            <p:spPr bwMode="auto">
              <a:xfrm>
                <a:off x="3462028" y="5550000"/>
                <a:ext cx="3879214" cy="1016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2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2028" y="5550000"/>
                <a:ext cx="3879214" cy="101649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6"/>
              <p:cNvSpPr txBox="1">
                <a:spLocks noChangeArrowheads="1"/>
              </p:cNvSpPr>
              <p:nvPr/>
            </p:nvSpPr>
            <p:spPr bwMode="auto">
              <a:xfrm>
                <a:off x="7160234" y="4164794"/>
                <a:ext cx="1153308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0234" y="4164794"/>
                <a:ext cx="1153308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6"/>
              <p:cNvSpPr txBox="1">
                <a:spLocks noChangeArrowheads="1"/>
              </p:cNvSpPr>
              <p:nvPr/>
            </p:nvSpPr>
            <p:spPr bwMode="auto">
              <a:xfrm>
                <a:off x="1585546" y="4138183"/>
                <a:ext cx="1153308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</m:oMath>
                  </m:oMathPara>
                </a14:m>
                <a:endParaRPr lang="zh-CN" altLang="en-US" sz="26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546" y="4138183"/>
                <a:ext cx="1153308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400842" y="3740873"/>
                <a:ext cx="1120691" cy="12926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endParaRPr lang="en-US" altLang="zh-CN" sz="2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en-US" altLang="zh-CN" sz="2600" b="0" dirty="0" smtClean="0"/>
              </a:p>
              <a:p>
                <a:endParaRPr lang="zh-CN" altLang="en-US" sz="26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842" y="3740873"/>
                <a:ext cx="1120691" cy="129266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6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/>
      <p:bldP spid="15" grpId="0"/>
      <p:bldP spid="17" grpId="0"/>
      <p:bldP spid="18" grpId="0"/>
      <p:bldP spid="21" grpId="0"/>
      <p:bldP spid="22" grpId="0"/>
      <p:bldP spid="23" grpId="0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7624" y="2708920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配方</a:t>
            </a:r>
            <a:r>
              <a:rPr lang="zh-CN" altLang="en-US" sz="4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法化二次型为标准型</a:t>
            </a: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6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6"/>
              <p:cNvSpPr txBox="1">
                <a:spLocks noChangeArrowheads="1"/>
              </p:cNvSpPr>
              <p:nvPr/>
            </p:nvSpPr>
            <p:spPr bwMode="auto">
              <a:xfrm>
                <a:off x="1897159" y="2813024"/>
                <a:ext cx="6491265" cy="960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7159" y="2813024"/>
                <a:ext cx="6491265" cy="9607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7" name="组合 5"/>
          <p:cNvGrpSpPr>
            <a:grpSpLocks/>
          </p:cNvGrpSpPr>
          <p:nvPr/>
        </p:nvGrpSpPr>
        <p:grpSpPr bwMode="auto">
          <a:xfrm>
            <a:off x="616182" y="496072"/>
            <a:ext cx="7486513" cy="2329365"/>
            <a:chOff x="827584" y="1628800"/>
            <a:chExt cx="8066349" cy="2328285"/>
          </a:xfrm>
        </p:grpSpPr>
        <p:sp>
          <p:nvSpPr>
            <p:cNvPr id="12" name="上凸带形 11"/>
            <p:cNvSpPr/>
            <p:nvPr/>
          </p:nvSpPr>
          <p:spPr>
            <a:xfrm>
              <a:off x="827584" y="1628800"/>
              <a:ext cx="2663953" cy="647618"/>
            </a:xfrm>
            <a:prstGeom prst="ribbon2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FF00"/>
                  </a:solidFill>
                  <a:latin typeface="+mn-ea"/>
                </a:rPr>
                <a:t>例</a:t>
              </a:r>
              <a:r>
                <a:rPr lang="en-US" altLang="zh-CN" sz="2800" b="1" dirty="0" smtClean="0">
                  <a:solidFill>
                    <a:srgbClr val="FFFF00"/>
                  </a:solidFill>
                  <a:latin typeface="+mn-ea"/>
                </a:rPr>
                <a:t>8-3</a:t>
              </a:r>
              <a:endParaRPr lang="zh-CN" altLang="en-US" sz="2800" b="1" dirty="0">
                <a:solidFill>
                  <a:srgbClr val="FFFF00"/>
                </a:solidFill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2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1215487" y="2564786"/>
                  <a:ext cx="7678446" cy="13922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设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+3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+8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, </a:t>
                  </a:r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求</a:t>
                  </a:r>
                  <a:r>
                    <a:rPr lang="zh-CN" altLang="en-US" sz="2800" b="1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可逆变换</a:t>
                  </a:r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将该二次型化为标准形式。</a:t>
                  </a:r>
                  <a:endPara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1282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5487" y="2564786"/>
                  <a:ext cx="7678446" cy="13922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11" t="-3947" b="-1184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883501" y="2847374"/>
                <a:ext cx="7013836" cy="964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800" i="1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  <a:p>
                <a:pPr eaLnBrk="1" hangingPunct="1"/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3501" y="2847374"/>
                <a:ext cx="7013836" cy="9642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518604" y="4109140"/>
                <a:ext cx="7155549" cy="533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04" y="4109140"/>
                <a:ext cx="7155549" cy="5333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6"/>
              <p:cNvSpPr txBox="1">
                <a:spLocks noChangeArrowheads="1"/>
              </p:cNvSpPr>
              <p:nvPr/>
            </p:nvSpPr>
            <p:spPr bwMode="auto">
              <a:xfrm>
                <a:off x="2339752" y="4797152"/>
                <a:ext cx="6408712" cy="531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−7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4797152"/>
                <a:ext cx="6408712" cy="5311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>
            <a:off x="3059832" y="5301208"/>
            <a:ext cx="20365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49179" y="5301208"/>
            <a:ext cx="1404156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102695" y="5328323"/>
            <a:ext cx="42974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6"/>
              <p:cNvSpPr txBox="1">
                <a:spLocks noChangeArrowheads="1"/>
              </p:cNvSpPr>
              <p:nvPr/>
            </p:nvSpPr>
            <p:spPr bwMode="auto">
              <a:xfrm>
                <a:off x="3708454" y="5239405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8454" y="5239405"/>
                <a:ext cx="537729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6"/>
              <p:cNvSpPr txBox="1">
                <a:spLocks noChangeArrowheads="1"/>
              </p:cNvSpPr>
              <p:nvPr/>
            </p:nvSpPr>
            <p:spPr bwMode="auto">
              <a:xfrm>
                <a:off x="6282392" y="5196615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2392" y="5196615"/>
                <a:ext cx="537729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6"/>
              <p:cNvSpPr txBox="1">
                <a:spLocks noChangeArrowheads="1"/>
              </p:cNvSpPr>
              <p:nvPr/>
            </p:nvSpPr>
            <p:spPr bwMode="auto">
              <a:xfrm>
                <a:off x="8136424" y="5196615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00B05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6424" y="5196615"/>
                <a:ext cx="537729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6"/>
              <p:cNvSpPr txBox="1">
                <a:spLocks noChangeArrowheads="1"/>
              </p:cNvSpPr>
              <p:nvPr/>
            </p:nvSpPr>
            <p:spPr bwMode="auto">
              <a:xfrm>
                <a:off x="2339752" y="5729062"/>
                <a:ext cx="3057710" cy="531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−7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5729062"/>
                <a:ext cx="3057710" cy="53117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二次型的概念及标准形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7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 animBg="1"/>
      <p:bldP spid="15" grpId="0"/>
      <p:bldP spid="17" grpId="0"/>
      <p:bldP spid="23" grpId="0"/>
      <p:bldP spid="24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293006" y="2567139"/>
            <a:ext cx="4104456" cy="1347332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上凸带形 11"/>
          <p:cNvSpPr/>
          <p:nvPr/>
        </p:nvSpPr>
        <p:spPr bwMode="auto">
          <a:xfrm>
            <a:off x="629827" y="439266"/>
            <a:ext cx="2472459" cy="647918"/>
          </a:xfrm>
          <a:prstGeom prst="ribbon2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FF00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</a:rPr>
              <a:t>8-3</a:t>
            </a:r>
            <a:endParaRPr lang="zh-CN" altLang="en-US" sz="2800" b="1" dirty="0">
              <a:solidFill>
                <a:srgbClr val="FFFF00"/>
              </a:solidFill>
              <a:latin typeface="+mn-ea"/>
            </a:endParaRPr>
          </a:p>
        </p:txBody>
      </p: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518604" y="4109140"/>
                <a:ext cx="7155549" cy="533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04" y="4109140"/>
                <a:ext cx="7155549" cy="5333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6"/>
              <p:cNvSpPr txBox="1">
                <a:spLocks noChangeArrowheads="1"/>
              </p:cNvSpPr>
              <p:nvPr/>
            </p:nvSpPr>
            <p:spPr bwMode="auto">
              <a:xfrm>
                <a:off x="2339752" y="4797152"/>
                <a:ext cx="6408712" cy="531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−7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4797152"/>
                <a:ext cx="6408712" cy="5311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>
            <a:off x="3059832" y="5301208"/>
            <a:ext cx="20365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49179" y="5301208"/>
            <a:ext cx="1404156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102695" y="5328323"/>
            <a:ext cx="42974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6"/>
              <p:cNvSpPr txBox="1">
                <a:spLocks noChangeArrowheads="1"/>
              </p:cNvSpPr>
              <p:nvPr/>
            </p:nvSpPr>
            <p:spPr bwMode="auto">
              <a:xfrm>
                <a:off x="3708454" y="5239405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8454" y="5239405"/>
                <a:ext cx="53772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6"/>
              <p:cNvSpPr txBox="1">
                <a:spLocks noChangeArrowheads="1"/>
              </p:cNvSpPr>
              <p:nvPr/>
            </p:nvSpPr>
            <p:spPr bwMode="auto">
              <a:xfrm>
                <a:off x="6282392" y="5196615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2392" y="5196615"/>
                <a:ext cx="53772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6"/>
              <p:cNvSpPr txBox="1">
                <a:spLocks noChangeArrowheads="1"/>
              </p:cNvSpPr>
              <p:nvPr/>
            </p:nvSpPr>
            <p:spPr bwMode="auto">
              <a:xfrm>
                <a:off x="8136424" y="5196615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00B05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6424" y="5196615"/>
                <a:ext cx="53772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6"/>
              <p:cNvSpPr txBox="1">
                <a:spLocks noChangeArrowheads="1"/>
              </p:cNvSpPr>
              <p:nvPr/>
            </p:nvSpPr>
            <p:spPr bwMode="auto">
              <a:xfrm>
                <a:off x="2339752" y="5729062"/>
                <a:ext cx="3057710" cy="531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−7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5729062"/>
                <a:ext cx="3057710" cy="5311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02746" y="1196462"/>
                <a:ext cx="3816424" cy="12437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60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60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600" dirty="0" smtClean="0">
                    <a:ln w="0"/>
                    <a:solidFill>
                      <a:schemeClr val="tx1"/>
                    </a:solidFill>
                    <a:effectLst/>
                  </a:rPr>
                  <a:t>   </a:t>
                </a:r>
                <a:endParaRPr lang="zh-CN" altLang="en-US" sz="2600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46" y="1196462"/>
                <a:ext cx="3816424" cy="12437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557057" y="1181028"/>
                <a:ext cx="3816424" cy="12437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60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60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          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i="1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zh-CN" sz="2600" i="1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600" dirty="0" smtClean="0">
                    <a:ln w="0"/>
                    <a:solidFill>
                      <a:schemeClr val="tx1"/>
                    </a:solidFill>
                    <a:effectLst/>
                  </a:rPr>
                  <a:t>   </a:t>
                </a:r>
                <a:endParaRPr lang="zh-CN" altLang="en-US" sz="2600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057" y="1181028"/>
                <a:ext cx="3816424" cy="12437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954485" y="2705302"/>
                <a:ext cx="259769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485" y="2705302"/>
                <a:ext cx="2597699" cy="9766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681857" y="2741011"/>
                <a:ext cx="13210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 smtClean="0"/>
                  <a:t>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857" y="2741011"/>
                <a:ext cx="132106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269015" y="2741011"/>
                <a:ext cx="16858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015" y="2741011"/>
                <a:ext cx="1685846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201747" y="3298289"/>
                <a:ext cx="22167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𝐵𝑦</m:t>
                    </m:r>
                  </m:oMath>
                </a14:m>
                <a:r>
                  <a:rPr lang="en-US" altLang="zh-CN" sz="2800" dirty="0" smtClean="0"/>
                  <a:t>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747" y="3298289"/>
                <a:ext cx="2216761" cy="430887"/>
              </a:xfrm>
              <a:prstGeom prst="rect">
                <a:avLst/>
              </a:prstGeom>
              <a:blipFill rotWithShape="0">
                <a:blip r:embed="rId15"/>
                <a:stretch>
                  <a:fillRect l="-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6088130" y="2080165"/>
            <a:ext cx="2285351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063786" y="1641171"/>
            <a:ext cx="2285351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938868" y="1227602"/>
            <a:ext cx="2285351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二次型的概念及标准形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9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29" grpId="0" animBg="1"/>
      <p:bldP spid="10" grpId="0"/>
      <p:bldP spid="32" grpId="0"/>
      <p:bldP spid="33" grpId="0"/>
      <p:bldP spid="34" grpId="0"/>
      <p:bldP spid="36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7" name="组合 5"/>
          <p:cNvGrpSpPr>
            <a:grpSpLocks/>
          </p:cNvGrpSpPr>
          <p:nvPr/>
        </p:nvGrpSpPr>
        <p:grpSpPr bwMode="auto">
          <a:xfrm>
            <a:off x="629827" y="439267"/>
            <a:ext cx="7486513" cy="1890528"/>
            <a:chOff x="827584" y="1628800"/>
            <a:chExt cx="8066349" cy="1889651"/>
          </a:xfrm>
        </p:grpSpPr>
        <p:sp>
          <p:nvSpPr>
            <p:cNvPr id="12" name="上凸带形 11"/>
            <p:cNvSpPr/>
            <p:nvPr/>
          </p:nvSpPr>
          <p:spPr>
            <a:xfrm>
              <a:off x="827584" y="1628800"/>
              <a:ext cx="2663953" cy="647618"/>
            </a:xfrm>
            <a:prstGeom prst="ribbon2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FF00"/>
                  </a:solidFill>
                  <a:latin typeface="+mn-ea"/>
                </a:rPr>
                <a:t>例</a:t>
              </a:r>
              <a:r>
                <a:rPr lang="en-US" altLang="zh-CN" sz="2800" b="1" dirty="0" smtClean="0">
                  <a:solidFill>
                    <a:srgbClr val="FFFF00"/>
                  </a:solidFill>
                  <a:latin typeface="+mn-ea"/>
                </a:rPr>
                <a:t>8-4</a:t>
              </a:r>
              <a:endParaRPr lang="zh-CN" altLang="en-US" sz="2800" b="1" dirty="0">
                <a:solidFill>
                  <a:srgbClr val="FFFF00"/>
                </a:solidFill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2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1215487" y="2564786"/>
                  <a:ext cx="7678446" cy="953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设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=2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, </a:t>
                  </a:r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求</a:t>
                  </a:r>
                  <a:r>
                    <a:rPr lang="zh-CN" altLang="en-US" sz="2800" b="1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可逆变换</a:t>
                  </a:r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将该二次型化为标准形式。</a:t>
                  </a:r>
                  <a:endPara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1282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5487" y="2564786"/>
                  <a:ext cx="7678446" cy="953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11" t="-8974" b="-173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303731" y="2694873"/>
                <a:ext cx="7013836" cy="528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i="1" dirty="0" smtClean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3731" y="2694873"/>
                <a:ext cx="7013836" cy="5289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518604" y="4109140"/>
                <a:ext cx="3053656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04" y="4109140"/>
                <a:ext cx="3053656" cy="5289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6"/>
              <p:cNvSpPr txBox="1">
                <a:spLocks noChangeArrowheads="1"/>
              </p:cNvSpPr>
              <p:nvPr/>
            </p:nvSpPr>
            <p:spPr bwMode="auto">
              <a:xfrm>
                <a:off x="4286250" y="4146078"/>
                <a:ext cx="2622176" cy="531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6250" y="4146078"/>
                <a:ext cx="2622176" cy="5311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 flipV="1">
            <a:off x="2661366" y="3234710"/>
            <a:ext cx="1224136" cy="30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139952" y="3234710"/>
            <a:ext cx="1106225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719502" y="4638131"/>
            <a:ext cx="67796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6"/>
              <p:cNvSpPr txBox="1">
                <a:spLocks noChangeArrowheads="1"/>
              </p:cNvSpPr>
              <p:nvPr/>
            </p:nvSpPr>
            <p:spPr bwMode="auto">
              <a:xfrm>
                <a:off x="3004569" y="3143282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4569" y="3143282"/>
                <a:ext cx="53772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6"/>
              <p:cNvSpPr txBox="1">
                <a:spLocks noChangeArrowheads="1"/>
              </p:cNvSpPr>
              <p:nvPr/>
            </p:nvSpPr>
            <p:spPr bwMode="auto">
              <a:xfrm>
                <a:off x="4424199" y="3143282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4199" y="3143282"/>
                <a:ext cx="537729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6"/>
              <p:cNvSpPr txBox="1">
                <a:spLocks noChangeArrowheads="1"/>
              </p:cNvSpPr>
              <p:nvPr/>
            </p:nvSpPr>
            <p:spPr bwMode="auto">
              <a:xfrm>
                <a:off x="4817826" y="4487345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00B05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7826" y="4487345"/>
                <a:ext cx="537729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6"/>
              <p:cNvSpPr txBox="1">
                <a:spLocks noChangeArrowheads="1"/>
              </p:cNvSpPr>
              <p:nvPr/>
            </p:nvSpPr>
            <p:spPr bwMode="auto">
              <a:xfrm>
                <a:off x="2195736" y="4996431"/>
                <a:ext cx="4104456" cy="528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4996431"/>
                <a:ext cx="4104456" cy="52899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圆角矩形 21"/>
          <p:cNvSpPr/>
          <p:nvPr/>
        </p:nvSpPr>
        <p:spPr>
          <a:xfrm rot="5400000">
            <a:off x="5746125" y="3763441"/>
            <a:ext cx="439468" cy="13681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圆角矩形标注 27"/>
              <p:cNvSpPr/>
              <p:nvPr/>
            </p:nvSpPr>
            <p:spPr>
              <a:xfrm>
                <a:off x="7192673" y="3588943"/>
                <a:ext cx="726171" cy="646208"/>
              </a:xfrm>
              <a:prstGeom prst="wedgeRoundRectCallout">
                <a:avLst>
                  <a:gd name="adj1" fmla="val -135636"/>
                  <a:gd name="adj2" fmla="val 59856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i="1" dirty="0" smtClean="0">
                    <a:solidFill>
                      <a:srgbClr val="FF0000"/>
                    </a:solidFill>
                  </a:rPr>
                  <a:t> </a:t>
                </a:r>
                <a:endParaRPr lang="zh-CN" altLang="en-US" sz="28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圆角矩形标注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73" y="3588943"/>
                <a:ext cx="726171" cy="646208"/>
              </a:xfrm>
              <a:prstGeom prst="wedgeRoundRectCallout">
                <a:avLst>
                  <a:gd name="adj1" fmla="val -135636"/>
                  <a:gd name="adj2" fmla="val 59856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6"/>
              <p:cNvSpPr txBox="1">
                <a:spLocks noChangeArrowheads="1"/>
              </p:cNvSpPr>
              <p:nvPr/>
            </p:nvSpPr>
            <p:spPr bwMode="auto">
              <a:xfrm>
                <a:off x="1975902" y="5815931"/>
                <a:ext cx="5434322" cy="531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5902" y="5815931"/>
                <a:ext cx="5434322" cy="53117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6"/>
              <p:cNvSpPr txBox="1">
                <a:spLocks noChangeArrowheads="1"/>
              </p:cNvSpPr>
              <p:nvPr/>
            </p:nvSpPr>
            <p:spPr bwMode="auto">
              <a:xfrm>
                <a:off x="5652120" y="5006430"/>
                <a:ext cx="2393633" cy="531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120" y="5006430"/>
                <a:ext cx="2393633" cy="53117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圆角矩形 30"/>
          <p:cNvSpPr/>
          <p:nvPr/>
        </p:nvSpPr>
        <p:spPr>
          <a:xfrm rot="5400000">
            <a:off x="4973283" y="3698494"/>
            <a:ext cx="439468" cy="32224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圆角矩形标注 31"/>
              <p:cNvSpPr/>
              <p:nvPr/>
            </p:nvSpPr>
            <p:spPr>
              <a:xfrm>
                <a:off x="7100812" y="5500970"/>
                <a:ext cx="1971751" cy="592326"/>
              </a:xfrm>
              <a:prstGeom prst="wedgeRoundRectCallout">
                <a:avLst>
                  <a:gd name="adj1" fmla="val -123016"/>
                  <a:gd name="adj2" fmla="val -41168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2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200" b="1" i="1" dirty="0" smtClean="0">
                    <a:solidFill>
                      <a:srgbClr val="FF0000"/>
                    </a:solidFill>
                  </a:rPr>
                  <a:t> </a:t>
                </a:r>
                <a:endParaRPr lang="zh-CN" altLang="en-US" sz="22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圆角矩形标注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812" y="5500970"/>
                <a:ext cx="1971751" cy="592326"/>
              </a:xfrm>
              <a:prstGeom prst="wedgeRoundRectCallout">
                <a:avLst>
                  <a:gd name="adj1" fmla="val -123016"/>
                  <a:gd name="adj2" fmla="val -41168"/>
                  <a:gd name="adj3" fmla="val 16667"/>
                </a:avLst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-120419" y="2498155"/>
                <a:ext cx="2684038" cy="1200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200" b="1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200" b="1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200" b="1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200" b="1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200" b="1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200" b="1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2200" b="1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200" b="1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2200" b="1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200" dirty="0" smtClean="0">
                    <a:ln w="0"/>
                    <a:solidFill>
                      <a:srgbClr val="0070C0"/>
                    </a:solidFill>
                    <a:effectLst/>
                  </a:rPr>
                  <a:t>   </a:t>
                </a:r>
                <a:endParaRPr lang="zh-CN" altLang="en-US" sz="2200" dirty="0">
                  <a:ln w="0"/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419" y="2498155"/>
                <a:ext cx="2684038" cy="120043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/>
          <p:cNvCxnSpPr/>
          <p:nvPr/>
        </p:nvCxnSpPr>
        <p:spPr>
          <a:xfrm>
            <a:off x="3102286" y="6340941"/>
            <a:ext cx="3812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394402" y="6340941"/>
            <a:ext cx="1106225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26"/>
              <p:cNvSpPr txBox="1">
                <a:spLocks noChangeArrowheads="1"/>
              </p:cNvSpPr>
              <p:nvPr/>
            </p:nvSpPr>
            <p:spPr bwMode="auto">
              <a:xfrm>
                <a:off x="3083167" y="6239199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3167" y="6239199"/>
                <a:ext cx="537729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26"/>
              <p:cNvSpPr txBox="1">
                <a:spLocks noChangeArrowheads="1"/>
              </p:cNvSpPr>
              <p:nvPr/>
            </p:nvSpPr>
            <p:spPr bwMode="auto">
              <a:xfrm>
                <a:off x="4678649" y="6249513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8649" y="6249513"/>
                <a:ext cx="537729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/>
          <p:cNvCxnSpPr/>
          <p:nvPr/>
        </p:nvCxnSpPr>
        <p:spPr>
          <a:xfrm>
            <a:off x="6168194" y="6348991"/>
            <a:ext cx="67796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26"/>
              <p:cNvSpPr txBox="1">
                <a:spLocks noChangeArrowheads="1"/>
              </p:cNvSpPr>
              <p:nvPr/>
            </p:nvSpPr>
            <p:spPr bwMode="auto">
              <a:xfrm>
                <a:off x="6266518" y="6198205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00B05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6518" y="6198205"/>
                <a:ext cx="537729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二次型的概念及标准形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64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/>
      <p:bldP spid="17" grpId="0"/>
      <p:bldP spid="23" grpId="0"/>
      <p:bldP spid="24" grpId="0"/>
      <p:bldP spid="25" grpId="0"/>
      <p:bldP spid="26" grpId="0"/>
      <p:bldP spid="22" grpId="0" animBg="1"/>
      <p:bldP spid="28" grpId="0" animBg="1"/>
      <p:bldP spid="28" grpId="1" animBg="1"/>
      <p:bldP spid="29" grpId="0"/>
      <p:bldP spid="30" grpId="0"/>
      <p:bldP spid="31" grpId="0" animBg="1"/>
      <p:bldP spid="32" grpId="0" animBg="1"/>
      <p:bldP spid="32" grpId="1" animBg="1"/>
      <p:bldP spid="33" grpId="0" animBg="1"/>
      <p:bldP spid="36" grpId="0"/>
      <p:bldP spid="37" grpId="0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7" name="组合 5"/>
          <p:cNvGrpSpPr>
            <a:grpSpLocks/>
          </p:cNvGrpSpPr>
          <p:nvPr/>
        </p:nvGrpSpPr>
        <p:grpSpPr bwMode="auto">
          <a:xfrm>
            <a:off x="629827" y="439267"/>
            <a:ext cx="7486513" cy="1890528"/>
            <a:chOff x="827584" y="1628800"/>
            <a:chExt cx="8066349" cy="1889651"/>
          </a:xfrm>
        </p:grpSpPr>
        <p:sp>
          <p:nvSpPr>
            <p:cNvPr id="12" name="上凸带形 11"/>
            <p:cNvSpPr/>
            <p:nvPr/>
          </p:nvSpPr>
          <p:spPr>
            <a:xfrm>
              <a:off x="827584" y="1628800"/>
              <a:ext cx="2663953" cy="647618"/>
            </a:xfrm>
            <a:prstGeom prst="ribbon2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FF00"/>
                  </a:solidFill>
                  <a:latin typeface="+mn-ea"/>
                </a:rPr>
                <a:t>例</a:t>
              </a:r>
              <a:r>
                <a:rPr lang="en-US" altLang="zh-CN" sz="2800" b="1" dirty="0" smtClean="0">
                  <a:solidFill>
                    <a:srgbClr val="FFFF00"/>
                  </a:solidFill>
                  <a:latin typeface="+mn-ea"/>
                </a:rPr>
                <a:t>8-4</a:t>
              </a:r>
              <a:endParaRPr lang="zh-CN" altLang="en-US" sz="2800" b="1" dirty="0">
                <a:solidFill>
                  <a:srgbClr val="FFFF00"/>
                </a:solidFill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2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1215487" y="2564786"/>
                  <a:ext cx="7678446" cy="953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设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=2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, </a:t>
                  </a:r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求</a:t>
                  </a:r>
                  <a:r>
                    <a:rPr lang="zh-CN" altLang="en-US" sz="2800" b="1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可逆变换</a:t>
                  </a:r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将该二次型化为标准形式。</a:t>
                  </a:r>
                  <a:endPara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1282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5487" y="2564786"/>
                  <a:ext cx="7678446" cy="953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11" t="-8974" b="-173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6"/>
              <p:cNvSpPr txBox="1">
                <a:spLocks noChangeArrowheads="1"/>
              </p:cNvSpPr>
              <p:nvPr/>
            </p:nvSpPr>
            <p:spPr bwMode="auto">
              <a:xfrm>
                <a:off x="2555776" y="3880630"/>
                <a:ext cx="5434322" cy="531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776" y="3880630"/>
                <a:ext cx="5434322" cy="5311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55576" y="2492609"/>
                <a:ext cx="2684038" cy="1200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n w="0"/>
                    <a:solidFill>
                      <a:schemeClr val="tx1"/>
                    </a:solidFill>
                    <a:effectLst/>
                  </a:rPr>
                  <a:t>   </a:t>
                </a:r>
                <a:endParaRPr lang="zh-CN" altLang="en-US" sz="2400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2609"/>
                <a:ext cx="2684038" cy="12004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/>
          <p:cNvCxnSpPr/>
          <p:nvPr/>
        </p:nvCxnSpPr>
        <p:spPr>
          <a:xfrm>
            <a:off x="4032306" y="4442175"/>
            <a:ext cx="3812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324422" y="4442175"/>
            <a:ext cx="1106225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6"/>
              <p:cNvSpPr txBox="1">
                <a:spLocks noChangeArrowheads="1"/>
              </p:cNvSpPr>
              <p:nvPr/>
            </p:nvSpPr>
            <p:spPr bwMode="auto">
              <a:xfrm>
                <a:off x="4013187" y="4340433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3187" y="4340433"/>
                <a:ext cx="53772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6"/>
              <p:cNvSpPr txBox="1">
                <a:spLocks noChangeArrowheads="1"/>
              </p:cNvSpPr>
              <p:nvPr/>
            </p:nvSpPr>
            <p:spPr bwMode="auto">
              <a:xfrm>
                <a:off x="5608669" y="4350747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2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8669" y="4350747"/>
                <a:ext cx="53772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/>
          <p:cNvCxnSpPr/>
          <p:nvPr/>
        </p:nvCxnSpPr>
        <p:spPr>
          <a:xfrm>
            <a:off x="7098214" y="4450225"/>
            <a:ext cx="67796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6"/>
              <p:cNvSpPr txBox="1">
                <a:spLocks noChangeArrowheads="1"/>
              </p:cNvSpPr>
              <p:nvPr/>
            </p:nvSpPr>
            <p:spPr bwMode="auto">
              <a:xfrm>
                <a:off x="7196538" y="4299439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00B05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4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538" y="4299439"/>
                <a:ext cx="537729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3445466" y="2498908"/>
                <a:ext cx="2684038" cy="1200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n w="0"/>
                    <a:solidFill>
                      <a:schemeClr val="tx1"/>
                    </a:solidFill>
                    <a:effectLst/>
                  </a:rPr>
                  <a:t>   </a:t>
                </a:r>
                <a:endParaRPr lang="zh-CN" altLang="en-US" sz="2400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466" y="2498908"/>
                <a:ext cx="2684038" cy="12004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6388525" y="2433520"/>
                <a:ext cx="2684038" cy="1200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n w="0"/>
                    <a:solidFill>
                      <a:schemeClr val="tx1"/>
                    </a:solidFill>
                    <a:effectLst/>
                  </a:rPr>
                  <a:t>   </a:t>
                </a:r>
                <a:endParaRPr lang="zh-CN" altLang="en-US" sz="2400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525" y="2433520"/>
                <a:ext cx="2684038" cy="12004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5760542" y="2938321"/>
            <a:ext cx="648072" cy="32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26"/>
              <p:cNvSpPr txBox="1">
                <a:spLocks noChangeArrowheads="1"/>
              </p:cNvSpPr>
              <p:nvPr/>
            </p:nvSpPr>
            <p:spPr bwMode="auto">
              <a:xfrm>
                <a:off x="3019808" y="4915522"/>
                <a:ext cx="3823386" cy="531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9808" y="4915522"/>
                <a:ext cx="3823386" cy="53117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3987928" y="2907923"/>
            <a:ext cx="176676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603622" y="2512523"/>
            <a:ext cx="236086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649244" y="2907923"/>
            <a:ext cx="236086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26"/>
              <p:cNvSpPr txBox="1">
                <a:spLocks noChangeArrowheads="1"/>
              </p:cNvSpPr>
              <p:nvPr/>
            </p:nvSpPr>
            <p:spPr bwMode="auto">
              <a:xfrm>
                <a:off x="3302942" y="5688804"/>
                <a:ext cx="1500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𝑃𝑧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1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942" y="5688804"/>
                <a:ext cx="1500729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26"/>
              <p:cNvSpPr txBox="1">
                <a:spLocks noChangeArrowheads="1"/>
              </p:cNvSpPr>
              <p:nvPr/>
            </p:nvSpPr>
            <p:spPr bwMode="auto">
              <a:xfrm>
                <a:off x="4931501" y="5418663"/>
                <a:ext cx="4032986" cy="1150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可逆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阵</a:t>
                </a:r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2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1501" y="5418663"/>
                <a:ext cx="4032986" cy="115038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二次型的概念及标准形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93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" grpId="0" animBg="1"/>
      <p:bldP spid="47" grpId="0"/>
      <p:bldP spid="48" grpId="0" animBg="1"/>
      <p:bldP spid="49" grpId="0" animBg="1"/>
      <p:bldP spid="50" grpId="0" animBg="1"/>
      <p:bldP spid="51" grpId="0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777" y="3798366"/>
            <a:ext cx="9144000" cy="2924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26"/>
              <p:cNvSpPr txBox="1">
                <a:spLocks noChangeArrowheads="1"/>
              </p:cNvSpPr>
              <p:nvPr/>
            </p:nvSpPr>
            <p:spPr bwMode="auto">
              <a:xfrm>
                <a:off x="2844809" y="4780335"/>
                <a:ext cx="6227754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注意：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二次型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的标准型中非零项的个数等于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的秩</a:t>
                </a:r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4809" y="4780335"/>
                <a:ext cx="6227754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2057" t="-6369" b="-16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12"/>
              <p:cNvSpPr txBox="1">
                <a:spLocks noChangeArrowheads="1"/>
              </p:cNvSpPr>
              <p:nvPr/>
            </p:nvSpPr>
            <p:spPr bwMode="auto">
              <a:xfrm>
                <a:off x="1979712" y="2497446"/>
                <a:ext cx="242657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0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2497446"/>
                <a:ext cx="242657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12"/>
              <p:cNvSpPr txBox="1">
                <a:spLocks noChangeArrowheads="1"/>
              </p:cNvSpPr>
              <p:nvPr/>
            </p:nvSpPr>
            <p:spPr bwMode="auto">
              <a:xfrm>
                <a:off x="4067944" y="2505343"/>
                <a:ext cx="3608215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非零</m:t>
                    </m:r>
                  </m:oMath>
                </a14:m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对角元个数（非零特征值）</a:t>
                </a:r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944" y="2505343"/>
                <a:ext cx="3608215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3378" t="-7051" b="-17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331640" y="1065254"/>
            <a:ext cx="6802017" cy="1068507"/>
            <a:chOff x="1043608" y="679859"/>
            <a:chExt cx="6802017" cy="10685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2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1043608" y="867291"/>
                  <a:ext cx="2426578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𝐴𝑥</m:t>
                      </m:r>
                    </m:oMath>
                  </a14:m>
                  <a:endPara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1282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3608" y="867291"/>
                  <a:ext cx="2426578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3349470" y="1286701"/>
                  <a:ext cx="2341843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𝑃𝑦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可逆变换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1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49470" y="1286701"/>
                  <a:ext cx="2341843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0526" r="-3646" b="-2894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5419047" y="842503"/>
                  <a:ext cx="2426578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𝐵𝑦</m:t>
                      </m:r>
                    </m:oMath>
                  </a14:m>
                  <a:endPara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5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9047" y="842503"/>
                  <a:ext cx="2426578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接连接符 4"/>
            <p:cNvCxnSpPr>
              <a:stCxn id="11282" idx="3"/>
            </p:cNvCxnSpPr>
            <p:nvPr/>
          </p:nvCxnSpPr>
          <p:spPr>
            <a:xfrm flipV="1">
              <a:off x="3470186" y="1125130"/>
              <a:ext cx="1803232" cy="37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3470186" y="1237621"/>
              <a:ext cx="1803232" cy="37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3497624" y="679859"/>
                  <a:ext cx="1966315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</m:oMath>
                  </a14:m>
                  <a:endParaRPr lang="en-US" altLang="zh-CN" sz="24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97624" y="679859"/>
                  <a:ext cx="1966315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10"/>
            <p:cNvSpPr txBox="1">
              <a:spLocks noChangeArrowheads="1"/>
            </p:cNvSpPr>
            <p:nvPr/>
          </p:nvSpPr>
          <p:spPr bwMode="auto">
            <a:xfrm>
              <a:off x="5758118" y="1247940"/>
              <a:ext cx="18751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标准二次型</a:t>
              </a:r>
              <a:endPara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4588944" y="158725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二次型的概念及标准形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5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759784" y="1414534"/>
            <a:ext cx="6588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解析几何中，二次曲线的一般</a:t>
            </a:r>
            <a:r>
              <a:rPr lang="zh-CN" altLang="en-US" sz="2800" dirty="0" smtClean="0">
                <a:latin typeface="+mn-ea"/>
                <a:ea typeface="+mn-ea"/>
              </a:rPr>
              <a:t>形式</a:t>
            </a:r>
            <a:endParaRPr lang="en-US" altLang="zh-CN" sz="28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384118" y="2275788"/>
                <a:ext cx="4572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dirty="0" err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118" y="2275788"/>
                <a:ext cx="45720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556776" y="5334349"/>
                <a:ext cx="2607808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+mn-ea"/>
                        </a:rPr>
                        <m:t> +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en-US" altLang="zh-CN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76" y="5334349"/>
                <a:ext cx="260780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384118" y="3885983"/>
                <a:ext cx="4572000" cy="9528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>
                    <a:latin typeface="+mn-ea"/>
                  </a:rPr>
                  <a:t>	</a:t>
                </a: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118" y="3885983"/>
                <a:ext cx="4572000" cy="9528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70" y="974214"/>
            <a:ext cx="1481809" cy="132106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418923" y="532965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只含平方项</a:t>
            </a:r>
            <a:endParaRPr lang="zh-CN" altLang="en-US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40102" y="2799008"/>
            <a:ext cx="5241156" cy="1080120"/>
            <a:chOff x="2267744" y="2438968"/>
            <a:chExt cx="5241156" cy="108012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7452320" y="2438968"/>
              <a:ext cx="0" cy="10801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2267744" y="2775159"/>
                  <a:ext cx="524115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buFont typeface="Wingdings" panose="05000000000000000000" pitchFamily="2" charset="2"/>
                    <a:buNone/>
                  </a:pPr>
                  <a:r>
                    <a:rPr lang="en-US" altLang="zh-CN" sz="2400" dirty="0" smtClean="0">
                      <a:solidFill>
                        <a:srgbClr val="FF000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2400" dirty="0" smtClean="0">
                      <a:solidFill>
                        <a:srgbClr val="FF0000"/>
                      </a:solidFill>
                      <a:latin typeface="+mn-ea"/>
                    </a:rPr>
                    <a:t>1</a:t>
                  </a:r>
                  <a:endParaRPr lang="en-US" altLang="zh-CN" sz="24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2775159"/>
                  <a:ext cx="5241156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1842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/>
          <p:cNvGrpSpPr/>
          <p:nvPr/>
        </p:nvGrpSpPr>
        <p:grpSpPr>
          <a:xfrm>
            <a:off x="3398952" y="4362395"/>
            <a:ext cx="3222650" cy="1080120"/>
            <a:chOff x="4286250" y="2438968"/>
            <a:chExt cx="3222650" cy="1080120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7452320" y="2438968"/>
              <a:ext cx="0" cy="10801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4286250" y="2719707"/>
                  <a:ext cx="322265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altLang="zh-CN" sz="24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6250" y="2719707"/>
                  <a:ext cx="3222650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5333" b="-9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云形标注 1"/>
          <p:cNvSpPr/>
          <p:nvPr/>
        </p:nvSpPr>
        <p:spPr>
          <a:xfrm>
            <a:off x="7280662" y="1294624"/>
            <a:ext cx="1835696" cy="1126263"/>
          </a:xfrm>
          <a:prstGeom prst="cloudCallout">
            <a:avLst>
              <a:gd name="adj1" fmla="val -103598"/>
              <a:gd name="adj2" fmla="val 5438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未知曲线方程？？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6634246" y="5733256"/>
            <a:ext cx="1294487" cy="576064"/>
          </a:xfrm>
          <a:prstGeom prst="wedgeRoundRectCallout">
            <a:avLst>
              <a:gd name="adj1" fmla="val -86581"/>
              <a:gd name="adj2" fmla="val -9134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单位圆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2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animBg="1"/>
      <p:bldP spid="34" grpId="0"/>
      <p:bldP spid="16" grpId="0"/>
      <p:bldP spid="2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777" y="3798366"/>
            <a:ext cx="9144000" cy="2924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282" name="TextBox 12"/>
              <p:cNvSpPr txBox="1">
                <a:spLocks noChangeArrowheads="1"/>
              </p:cNvSpPr>
              <p:nvPr/>
            </p:nvSpPr>
            <p:spPr bwMode="auto">
              <a:xfrm>
                <a:off x="1368254" y="800981"/>
                <a:ext cx="712649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=2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+2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282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8254" y="800981"/>
                <a:ext cx="712649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6"/>
              <p:cNvSpPr txBox="1">
                <a:spLocks noChangeArrowheads="1"/>
              </p:cNvSpPr>
              <p:nvPr/>
            </p:nvSpPr>
            <p:spPr bwMode="auto">
              <a:xfrm>
                <a:off x="1433585" y="1913631"/>
                <a:ext cx="224789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h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𝑧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3585" y="1913631"/>
                <a:ext cx="22478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26"/>
              <p:cNvSpPr txBox="1">
                <a:spLocks noChangeArrowheads="1"/>
              </p:cNvSpPr>
              <p:nvPr/>
            </p:nvSpPr>
            <p:spPr bwMode="auto">
              <a:xfrm>
                <a:off x="3019808" y="1918946"/>
                <a:ext cx="3823386" cy="531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9808" y="1918946"/>
                <a:ext cx="3823386" cy="5311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26"/>
              <p:cNvSpPr txBox="1">
                <a:spLocks noChangeArrowheads="1"/>
              </p:cNvSpPr>
              <p:nvPr/>
            </p:nvSpPr>
            <p:spPr bwMode="auto">
              <a:xfrm>
                <a:off x="6457524" y="1984981"/>
                <a:ext cx="23418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𝑃𝑧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可逆变换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1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7524" y="1984981"/>
                <a:ext cx="2341843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667" r="-2865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444702" y="1938309"/>
            <a:ext cx="10118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+mn-ea"/>
              </a:rPr>
              <a:t>例</a:t>
            </a:r>
            <a:r>
              <a:rPr lang="en-US" altLang="zh-CN" sz="2600" b="1" dirty="0" smtClean="0">
                <a:solidFill>
                  <a:srgbClr val="0070C0"/>
                </a:solidFill>
                <a:latin typeface="+mn-ea"/>
              </a:rPr>
              <a:t>8-4:</a:t>
            </a:r>
            <a:endParaRPr lang="zh-CN" altLang="en-US" sz="2600" b="1" dirty="0">
              <a:solidFill>
                <a:srgbClr val="0070C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6"/>
              <p:cNvSpPr txBox="1">
                <a:spLocks noChangeArrowheads="1"/>
              </p:cNvSpPr>
              <p:nvPr/>
            </p:nvSpPr>
            <p:spPr bwMode="auto">
              <a:xfrm>
                <a:off x="1433585" y="2758224"/>
                <a:ext cx="224789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3585" y="2758224"/>
                <a:ext cx="224789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26"/>
              <p:cNvSpPr txBox="1">
                <a:spLocks noChangeArrowheads="1"/>
              </p:cNvSpPr>
              <p:nvPr/>
            </p:nvSpPr>
            <p:spPr bwMode="auto">
              <a:xfrm>
                <a:off x="6457524" y="2829574"/>
                <a:ext cx="26150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𝑄𝑦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正交变换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7524" y="2829574"/>
                <a:ext cx="2615039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444702" y="2782902"/>
            <a:ext cx="10118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+mn-ea"/>
              </a:rPr>
              <a:t>例</a:t>
            </a:r>
            <a:r>
              <a:rPr lang="en-US" altLang="zh-CN" sz="2600" b="1" dirty="0" smtClean="0">
                <a:solidFill>
                  <a:srgbClr val="0070C0"/>
                </a:solidFill>
                <a:latin typeface="+mn-ea"/>
              </a:rPr>
              <a:t>8-2:</a:t>
            </a:r>
            <a:endParaRPr lang="zh-CN" altLang="en-US" sz="2600" b="1" dirty="0">
              <a:solidFill>
                <a:srgbClr val="0070C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26"/>
              <p:cNvSpPr txBox="1">
                <a:spLocks noChangeArrowheads="1"/>
              </p:cNvSpPr>
              <p:nvPr/>
            </p:nvSpPr>
            <p:spPr bwMode="auto">
              <a:xfrm>
                <a:off x="3406311" y="2768359"/>
                <a:ext cx="3024336" cy="528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4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6311" y="2768359"/>
                <a:ext cx="3024336" cy="52899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26"/>
          <p:cNvSpPr txBox="1">
            <a:spLocks noChangeArrowheads="1"/>
          </p:cNvSpPr>
          <p:nvPr/>
        </p:nvSpPr>
        <p:spPr bwMode="auto">
          <a:xfrm>
            <a:off x="2829996" y="4513662"/>
            <a:ext cx="56886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r>
              <a:rPr lang="zh-CN" altLang="en-US" sz="2800" dirty="0" smtClean="0">
                <a:latin typeface="+mn-ea"/>
                <a:ea typeface="+mn-ea"/>
              </a:rPr>
              <a:t>二次型的标准形式不唯一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6" name="TextBox 26"/>
          <p:cNvSpPr txBox="1">
            <a:spLocks noChangeArrowheads="1"/>
          </p:cNvSpPr>
          <p:nvPr/>
        </p:nvSpPr>
        <p:spPr bwMode="auto">
          <a:xfrm>
            <a:off x="3940800" y="5295363"/>
            <a:ext cx="4464496" cy="53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+mn-ea"/>
                <a:ea typeface="+mn-ea"/>
              </a:rPr>
              <a:t>但正负项的个数的确定的</a:t>
            </a:r>
            <a:r>
              <a:rPr lang="en-US" altLang="zh-CN" sz="2800" dirty="0" smtClean="0">
                <a:latin typeface="+mn-ea"/>
                <a:ea typeface="+mn-ea"/>
              </a:rPr>
              <a:t>??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3794832" y="2502247"/>
            <a:ext cx="612068" cy="30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520392" y="2502247"/>
            <a:ext cx="943547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5826530" y="2426537"/>
            <a:ext cx="612068" cy="30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3894510" y="3338780"/>
            <a:ext cx="612068" cy="30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661350" y="3363161"/>
            <a:ext cx="612068" cy="30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463939" y="3363161"/>
            <a:ext cx="943547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二次型的概念及标准形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13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7" grpId="0"/>
      <p:bldP spid="51" grpId="0"/>
      <p:bldP spid="31" grpId="0"/>
      <p:bldP spid="34" grpId="0"/>
      <p:bldP spid="35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73016" y="2852936"/>
            <a:ext cx="3108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惯 性 定 理</a:t>
            </a: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1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680264" y="735541"/>
            <a:ext cx="7845765" cy="2448273"/>
            <a:chOff x="928662" y="1428736"/>
            <a:chExt cx="7286676" cy="1857652"/>
          </a:xfrm>
        </p:grpSpPr>
        <p:sp>
          <p:nvSpPr>
            <p:cNvPr id="3" name="圆角矩形 2"/>
            <p:cNvSpPr/>
            <p:nvPr/>
          </p:nvSpPr>
          <p:spPr>
            <a:xfrm>
              <a:off x="928662" y="1785277"/>
              <a:ext cx="7286676" cy="150111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流程图: 终止 3"/>
            <p:cNvSpPr/>
            <p:nvPr/>
          </p:nvSpPr>
          <p:spPr>
            <a:xfrm>
              <a:off x="1214414" y="1428736"/>
              <a:ext cx="1928825" cy="64294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8-2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1015334" y="1698068"/>
                <a:ext cx="753654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zh-CN" altLang="en-US" sz="28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任何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可逆变换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元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二次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化为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5334" y="1698068"/>
                <a:ext cx="7536546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99" t="-1294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99911" y="153062"/>
            <a:ext cx="4864658" cy="468577"/>
            <a:chOff x="6228184" y="80087"/>
            <a:chExt cx="2843808" cy="468593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525405" y="80087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05631" y="2237046"/>
            <a:ext cx="6726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的标准型的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正、负平方项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项数都对应相等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87481" y="3402253"/>
            <a:ext cx="7317352" cy="1084184"/>
            <a:chOff x="887481" y="3402253"/>
            <a:chExt cx="7317352" cy="1084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887481" y="3927879"/>
                  <a:ext cx="2719535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oMath>
                    </m:oMathPara>
                  </a14:m>
                  <a:endParaRPr lang="en-US" altLang="zh-CN" sz="28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9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7481" y="3927879"/>
                  <a:ext cx="2719535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连接符 30"/>
            <p:cNvCxnSpPr/>
            <p:nvPr/>
          </p:nvCxnSpPr>
          <p:spPr>
            <a:xfrm>
              <a:off x="5928041" y="4469239"/>
              <a:ext cx="2016224" cy="171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5485298" y="3927879"/>
                  <a:ext cx="2719535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𝐵𝑦</m:t>
                        </m:r>
                      </m:oMath>
                    </m:oMathPara>
                  </a14:m>
                  <a:endParaRPr lang="en-US" altLang="zh-CN" sz="28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85298" y="3927879"/>
                  <a:ext cx="2719535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/>
            <p:cNvCxnSpPr>
              <a:stCxn id="30" idx="3"/>
              <a:endCxn id="32" idx="1"/>
            </p:cNvCxnSpPr>
            <p:nvPr/>
          </p:nvCxnSpPr>
          <p:spPr>
            <a:xfrm>
              <a:off x="3607016" y="4189489"/>
              <a:ext cx="187828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3648079" y="3549776"/>
                  <a:ext cx="1847914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𝐵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𝐴𝑃</m:t>
                        </m:r>
                      </m:oMath>
                    </m:oMathPara>
                  </a14:m>
                  <a:endParaRPr lang="en-US" altLang="zh-CN" sz="28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33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48079" y="3549776"/>
                  <a:ext cx="1847914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10"/>
            <p:cNvSpPr txBox="1">
              <a:spLocks noChangeArrowheads="1"/>
            </p:cNvSpPr>
            <p:nvPr/>
          </p:nvSpPr>
          <p:spPr bwMode="auto">
            <a:xfrm>
              <a:off x="5925089" y="3402253"/>
              <a:ext cx="222932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标准二次型</a:t>
              </a:r>
              <a:endPara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10"/>
              <p:cNvSpPr txBox="1">
                <a:spLocks noChangeArrowheads="1"/>
              </p:cNvSpPr>
              <p:nvPr/>
            </p:nvSpPr>
            <p:spPr bwMode="auto">
              <a:xfrm>
                <a:off x="1115616" y="4979720"/>
                <a:ext cx="7226707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b="0" i="0" dirty="0" smtClean="0">
                    <a:latin typeface="+mj-lt"/>
                    <a:ea typeface="华文楷体" panose="02010600040101010101" pitchFamily="2" charset="-122"/>
                  </a:rPr>
                  <a:t>任何</a:t>
                </a:r>
                <a:r>
                  <a:rPr lang="zh-CN" altLang="en-US" sz="2800" i="0" dirty="0" smtClean="0">
                    <a:latin typeface="+mj-lt"/>
                    <a:ea typeface="华文楷体" panose="02010600040101010101" pitchFamily="2" charset="-122"/>
                  </a:rPr>
                  <a:t>可逆阵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</m:oMath>
                </a14:m>
                <a:r>
                  <a:rPr lang="zh-CN" altLang="en-US" sz="2800" i="0" dirty="0" smtClean="0">
                    <a:latin typeface="+mj-lt"/>
                    <a:ea typeface="华文楷体" panose="02010600040101010101" pitchFamily="2" charset="-122"/>
                  </a:rPr>
                  <a:t>对角阵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𝑃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𝐴𝑃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正、负对角元</a:t>
                </a: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数</a:t>
                </a: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都对应相等</a:t>
                </a:r>
                <a:endPara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4979720"/>
                <a:ext cx="7226707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1688" t="-7051" b="-17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8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9552" y="2348880"/>
                <a:ext cx="8324971" cy="50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⋯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4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𝒒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4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𝒒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8324971" cy="508857"/>
              </a:xfrm>
              <a:prstGeom prst="rect">
                <a:avLst/>
              </a:prstGeom>
              <a:blipFill rotWithShape="0">
                <a:blip r:embed="rId2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0"/>
              <p:cNvSpPr txBox="1">
                <a:spLocks noChangeArrowheads="1"/>
              </p:cNvSpPr>
              <p:nvPr/>
            </p:nvSpPr>
            <p:spPr bwMode="auto">
              <a:xfrm>
                <a:off x="683568" y="1218322"/>
                <a:ext cx="271953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218322"/>
                <a:ext cx="271953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0"/>
              <p:cNvSpPr txBox="1">
                <a:spLocks noChangeArrowheads="1"/>
              </p:cNvSpPr>
              <p:nvPr/>
            </p:nvSpPr>
            <p:spPr bwMode="auto">
              <a:xfrm>
                <a:off x="5281385" y="1218322"/>
                <a:ext cx="271953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𝐵𝑦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1385" y="1218322"/>
                <a:ext cx="271953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4" idx="3"/>
            <a:endCxn id="6" idx="1"/>
          </p:cNvCxnSpPr>
          <p:nvPr/>
        </p:nvCxnSpPr>
        <p:spPr>
          <a:xfrm>
            <a:off x="3403103" y="1479932"/>
            <a:ext cx="18782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/>
              <p:cNvSpPr txBox="1">
                <a:spLocks noChangeArrowheads="1"/>
              </p:cNvSpPr>
              <p:nvPr/>
            </p:nvSpPr>
            <p:spPr bwMode="auto">
              <a:xfrm>
                <a:off x="3403103" y="910388"/>
                <a:ext cx="184791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𝐴𝑃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3103" y="910388"/>
                <a:ext cx="184791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0"/>
              <p:cNvSpPr txBox="1">
                <a:spLocks noChangeArrowheads="1"/>
              </p:cNvSpPr>
              <p:nvPr/>
            </p:nvSpPr>
            <p:spPr bwMode="auto">
              <a:xfrm>
                <a:off x="683568" y="373467"/>
                <a:ext cx="820298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无论什么样的可逆变换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𝑷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，正负个数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𝒑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𝒒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不变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73467"/>
                <a:ext cx="8202980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486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303179" y="3501008"/>
                <a:ext cx="8797716" cy="3588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/>
                                        <m:e/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</m:m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                    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</m:m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0" i="1" dirty="0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  <m:e/>
                                        <m:e/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/>
                                        <m:e>
                                          <m: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zh-CN" sz="2000" i="1" dirty="0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  <m:e/>
                            </m:mr>
                            <m:mr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en-US" altLang="zh-CN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0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179" y="3501008"/>
                <a:ext cx="8797716" cy="35881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>
          <a:xfrm>
            <a:off x="1763688" y="2840539"/>
            <a:ext cx="2938350" cy="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62570" y="2857737"/>
            <a:ext cx="368589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39752" y="3501008"/>
            <a:ext cx="1390268" cy="1123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730020" y="4471014"/>
            <a:ext cx="2210131" cy="11182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7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7" grpId="0"/>
      <p:bldP spid="21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680265" y="735541"/>
            <a:ext cx="7132096" cy="2117395"/>
            <a:chOff x="928663" y="1428736"/>
            <a:chExt cx="6623863" cy="1606595"/>
          </a:xfrm>
        </p:grpSpPr>
        <p:sp>
          <p:nvSpPr>
            <p:cNvPr id="3" name="圆角矩形 2"/>
            <p:cNvSpPr/>
            <p:nvPr/>
          </p:nvSpPr>
          <p:spPr>
            <a:xfrm>
              <a:off x="928663" y="1785277"/>
              <a:ext cx="6623863" cy="125005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4" name="流程图: 终止 3"/>
            <p:cNvSpPr/>
            <p:nvPr/>
          </p:nvSpPr>
          <p:spPr>
            <a:xfrm>
              <a:off x="1214414" y="1428736"/>
              <a:ext cx="1928825" cy="64294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8-2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1015334" y="1698068"/>
                <a:ext cx="75365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任何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可逆变换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元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二次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化为</a:t>
                </a:r>
                <a:endParaRPr lang="en-US" altLang="zh-CN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5334" y="1698068"/>
                <a:ext cx="753654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294" t="-9333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05631" y="2237046"/>
            <a:ext cx="5791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的标准型的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正、负平方项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项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都对应相等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755576" y="3933465"/>
            <a:ext cx="7845765" cy="2301080"/>
            <a:chOff x="961694" y="1533708"/>
            <a:chExt cx="7286676" cy="1745967"/>
          </a:xfrm>
        </p:grpSpPr>
        <p:sp>
          <p:nvSpPr>
            <p:cNvPr id="23" name="圆角矩形 22"/>
            <p:cNvSpPr/>
            <p:nvPr/>
          </p:nvSpPr>
          <p:spPr>
            <a:xfrm>
              <a:off x="961694" y="1778564"/>
              <a:ext cx="7286676" cy="1501111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流程图: 终止 23"/>
            <p:cNvSpPr/>
            <p:nvPr/>
          </p:nvSpPr>
          <p:spPr>
            <a:xfrm>
              <a:off x="1230843" y="1533708"/>
              <a:ext cx="1928825" cy="424396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定理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8-2’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0"/>
              <p:cNvSpPr txBox="1">
                <a:spLocks noChangeArrowheads="1"/>
              </p:cNvSpPr>
              <p:nvPr/>
            </p:nvSpPr>
            <p:spPr bwMode="auto">
              <a:xfrm>
                <a:off x="1297395" y="4708721"/>
                <a:ext cx="655515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zh-CN" alt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任何</m:t>
                    </m:r>
                    <m:r>
                      <a:rPr lang="zh-CN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相合</m:t>
                    </m:r>
                    <m:r>
                      <a:rPr lang="zh-CN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变换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将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化为的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对角阵</a:t>
                </a: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7395" y="4708721"/>
                <a:ext cx="6555151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53" t="-11628" r="-186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1287692" y="5247699"/>
            <a:ext cx="4931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正、负对角元个数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都对应相等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上下箭头 4"/>
          <p:cNvSpPr/>
          <p:nvPr/>
        </p:nvSpPr>
        <p:spPr>
          <a:xfrm>
            <a:off x="4541291" y="284554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627647" y="1467707"/>
            <a:ext cx="7845765" cy="2448272"/>
            <a:chOff x="928662" y="1428737"/>
            <a:chExt cx="7286676" cy="1857651"/>
          </a:xfrm>
        </p:grpSpPr>
        <p:sp>
          <p:nvSpPr>
            <p:cNvPr id="23" name="圆角矩形 22"/>
            <p:cNvSpPr/>
            <p:nvPr/>
          </p:nvSpPr>
          <p:spPr>
            <a:xfrm>
              <a:off x="928662" y="1785277"/>
              <a:ext cx="7286676" cy="150111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流程图: 终止 23"/>
            <p:cNvSpPr/>
            <p:nvPr/>
          </p:nvSpPr>
          <p:spPr>
            <a:xfrm>
              <a:off x="1214414" y="1428737"/>
              <a:ext cx="1928825" cy="462225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8-4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935324" y="2403571"/>
            <a:ext cx="75365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一个二次型的标准型正负平方项个数称为二次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3014" y="2969210"/>
            <a:ext cx="3494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型的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正、负惯性指数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9904" y="836712"/>
            <a:ext cx="8084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给定二次型的标准型的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正、负平方项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项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是确定的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7" name="组合 9"/>
          <p:cNvGrpSpPr>
            <a:grpSpLocks/>
          </p:cNvGrpSpPr>
          <p:nvPr/>
        </p:nvGrpSpPr>
        <p:grpSpPr bwMode="auto">
          <a:xfrm>
            <a:off x="626105" y="4224525"/>
            <a:ext cx="7845765" cy="2301080"/>
            <a:chOff x="961694" y="1533708"/>
            <a:chExt cx="7286676" cy="1745967"/>
          </a:xfrm>
        </p:grpSpPr>
        <p:sp>
          <p:nvSpPr>
            <p:cNvPr id="28" name="圆角矩形 27"/>
            <p:cNvSpPr/>
            <p:nvPr/>
          </p:nvSpPr>
          <p:spPr>
            <a:xfrm>
              <a:off x="961694" y="1778564"/>
              <a:ext cx="7286676" cy="1501111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流程图: 终止 28"/>
            <p:cNvSpPr/>
            <p:nvPr/>
          </p:nvSpPr>
          <p:spPr>
            <a:xfrm>
              <a:off x="1230843" y="1533708"/>
              <a:ext cx="1928825" cy="424396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定义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8-4’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1385680" y="5036208"/>
                <a:ext cx="72032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实对称矩阵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相合的对角阵的正负对角元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5680" y="5036208"/>
                <a:ext cx="7203223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92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375977" y="5575186"/>
                <a:ext cx="48032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个数称为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正、负惯性指数</a:t>
                </a:r>
                <a:r>
                  <a:rPr lang="en-US" altLang="zh-CN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77" y="5575186"/>
                <a:ext cx="48032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665" t="-12941" r="-2030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上下箭头 31"/>
          <p:cNvSpPr/>
          <p:nvPr/>
        </p:nvSpPr>
        <p:spPr>
          <a:xfrm>
            <a:off x="4175528" y="3689600"/>
            <a:ext cx="484632" cy="8879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 rot="5400000">
            <a:off x="4317608" y="4096823"/>
            <a:ext cx="504058" cy="348774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圆角矩形标注 33"/>
              <p:cNvSpPr/>
              <p:nvPr/>
            </p:nvSpPr>
            <p:spPr>
              <a:xfrm>
                <a:off x="5580112" y="3451073"/>
                <a:ext cx="2376264" cy="842024"/>
              </a:xfrm>
              <a:prstGeom prst="wedgeRoundRectCallout">
                <a:avLst>
                  <a:gd name="adj1" fmla="val -78348"/>
                  <a:gd name="adj2" fmla="val 204406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rgbClr val="00B0F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</a:rPr>
                  <a:t>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华文楷体" panose="02010600040101010101" pitchFamily="2" charset="-122"/>
                  </a:rPr>
                  <a:t>正、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</a:rPr>
                  <a:t>负特征值个数</a:t>
                </a:r>
                <a:endParaRPr lang="zh-CN" altLang="en-US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圆角矩形标注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451073"/>
                <a:ext cx="2376264" cy="842024"/>
              </a:xfrm>
              <a:prstGeom prst="wedgeRoundRectCallout">
                <a:avLst>
                  <a:gd name="adj1" fmla="val -78348"/>
                  <a:gd name="adj2" fmla="val 204406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71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7" grpId="0"/>
      <p:bldP spid="30" grpId="0"/>
      <p:bldP spid="31" grpId="0"/>
      <p:bldP spid="32" grpId="0" animBg="1"/>
      <p:bldP spid="33" grpId="0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777" y="3798366"/>
            <a:ext cx="9144000" cy="2924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282" name="TextBox 12"/>
              <p:cNvSpPr txBox="1">
                <a:spLocks noChangeArrowheads="1"/>
              </p:cNvSpPr>
              <p:nvPr/>
            </p:nvSpPr>
            <p:spPr bwMode="auto">
              <a:xfrm>
                <a:off x="1368254" y="800981"/>
                <a:ext cx="712649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=2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+2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282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8254" y="800981"/>
                <a:ext cx="712649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6"/>
              <p:cNvSpPr txBox="1">
                <a:spLocks noChangeArrowheads="1"/>
              </p:cNvSpPr>
              <p:nvPr/>
            </p:nvSpPr>
            <p:spPr bwMode="auto">
              <a:xfrm>
                <a:off x="1433585" y="1913631"/>
                <a:ext cx="224789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h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𝑧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3585" y="1913631"/>
                <a:ext cx="22478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26"/>
              <p:cNvSpPr txBox="1">
                <a:spLocks noChangeArrowheads="1"/>
              </p:cNvSpPr>
              <p:nvPr/>
            </p:nvSpPr>
            <p:spPr bwMode="auto">
              <a:xfrm>
                <a:off x="3019808" y="1918946"/>
                <a:ext cx="3823386" cy="531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9808" y="1918946"/>
                <a:ext cx="3823386" cy="5311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26"/>
              <p:cNvSpPr txBox="1">
                <a:spLocks noChangeArrowheads="1"/>
              </p:cNvSpPr>
              <p:nvPr/>
            </p:nvSpPr>
            <p:spPr bwMode="auto">
              <a:xfrm>
                <a:off x="6457524" y="1984981"/>
                <a:ext cx="23418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𝑃𝑧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可逆变换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1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7524" y="1984981"/>
                <a:ext cx="2341843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667" r="-2865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444702" y="1938309"/>
            <a:ext cx="10118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+mn-ea"/>
              </a:rPr>
              <a:t>例</a:t>
            </a:r>
            <a:r>
              <a:rPr lang="en-US" altLang="zh-CN" sz="2600" b="1" dirty="0" smtClean="0">
                <a:solidFill>
                  <a:srgbClr val="0070C0"/>
                </a:solidFill>
                <a:latin typeface="+mn-ea"/>
              </a:rPr>
              <a:t>8-4:</a:t>
            </a:r>
            <a:endParaRPr lang="zh-CN" altLang="en-US" sz="2600" b="1" dirty="0">
              <a:solidFill>
                <a:srgbClr val="0070C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6"/>
              <p:cNvSpPr txBox="1">
                <a:spLocks noChangeArrowheads="1"/>
              </p:cNvSpPr>
              <p:nvPr/>
            </p:nvSpPr>
            <p:spPr bwMode="auto">
              <a:xfrm>
                <a:off x="1433585" y="2758224"/>
                <a:ext cx="224789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3585" y="2758224"/>
                <a:ext cx="224789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26"/>
              <p:cNvSpPr txBox="1">
                <a:spLocks noChangeArrowheads="1"/>
              </p:cNvSpPr>
              <p:nvPr/>
            </p:nvSpPr>
            <p:spPr bwMode="auto">
              <a:xfrm>
                <a:off x="6457524" y="2829574"/>
                <a:ext cx="26150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𝑄𝑦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正交变换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7524" y="2829574"/>
                <a:ext cx="2615039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444702" y="2782902"/>
            <a:ext cx="10118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+mn-ea"/>
              </a:rPr>
              <a:t>例</a:t>
            </a:r>
            <a:r>
              <a:rPr lang="en-US" altLang="zh-CN" sz="2600" b="1" dirty="0" smtClean="0">
                <a:solidFill>
                  <a:srgbClr val="0070C0"/>
                </a:solidFill>
                <a:latin typeface="+mn-ea"/>
              </a:rPr>
              <a:t>8-2:</a:t>
            </a:r>
            <a:endParaRPr lang="zh-CN" altLang="en-US" sz="2600" b="1" dirty="0">
              <a:solidFill>
                <a:srgbClr val="0070C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26"/>
              <p:cNvSpPr txBox="1">
                <a:spLocks noChangeArrowheads="1"/>
              </p:cNvSpPr>
              <p:nvPr/>
            </p:nvSpPr>
            <p:spPr bwMode="auto">
              <a:xfrm>
                <a:off x="3406311" y="2768359"/>
                <a:ext cx="3024336" cy="528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4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6311" y="2768359"/>
                <a:ext cx="3024336" cy="52899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/>
          <p:cNvCxnSpPr/>
          <p:nvPr/>
        </p:nvCxnSpPr>
        <p:spPr>
          <a:xfrm flipV="1">
            <a:off x="3794832" y="2502247"/>
            <a:ext cx="612068" cy="30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520392" y="2502247"/>
            <a:ext cx="943547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5826530" y="2426537"/>
            <a:ext cx="612068" cy="30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3894510" y="3338780"/>
            <a:ext cx="612068" cy="30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661350" y="3363161"/>
            <a:ext cx="612068" cy="30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463939" y="3363161"/>
            <a:ext cx="943547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二次型的概念及标准形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2"/>
              <p:cNvSpPr txBox="1">
                <a:spLocks noChangeArrowheads="1"/>
              </p:cNvSpPr>
              <p:nvPr/>
            </p:nvSpPr>
            <p:spPr bwMode="auto">
              <a:xfrm>
                <a:off x="2372465" y="4243415"/>
                <a:ext cx="712649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=2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+2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2465" y="4243415"/>
                <a:ext cx="712649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2723588" y="5052724"/>
                <a:ext cx="577116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+mn-ea"/>
                    <a:ea typeface="+mn-ea"/>
                  </a:rPr>
                  <a:t>的正、负惯性指数为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=2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、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𝑞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3588" y="5052724"/>
                <a:ext cx="5771160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2220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83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82" name="TextBox 12"/>
              <p:cNvSpPr txBox="1">
                <a:spLocks noChangeArrowheads="1"/>
              </p:cNvSpPr>
              <p:nvPr/>
            </p:nvSpPr>
            <p:spPr bwMode="auto">
              <a:xfrm>
                <a:off x="1368254" y="800981"/>
                <a:ext cx="712649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=2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+2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−2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282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8254" y="800981"/>
                <a:ext cx="712649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6"/>
              <p:cNvSpPr txBox="1">
                <a:spLocks noChangeArrowheads="1"/>
              </p:cNvSpPr>
              <p:nvPr/>
            </p:nvSpPr>
            <p:spPr bwMode="auto">
              <a:xfrm>
                <a:off x="1434611" y="1915365"/>
                <a:ext cx="224789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4611" y="1915365"/>
                <a:ext cx="22478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26"/>
              <p:cNvSpPr txBox="1">
                <a:spLocks noChangeArrowheads="1"/>
              </p:cNvSpPr>
              <p:nvPr/>
            </p:nvSpPr>
            <p:spPr bwMode="auto">
              <a:xfrm>
                <a:off x="6457524" y="1977121"/>
                <a:ext cx="26150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𝑄𝑦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正交变换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1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7524" y="1977121"/>
                <a:ext cx="2615039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445728" y="1940043"/>
            <a:ext cx="10118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+mn-ea"/>
              </a:rPr>
              <a:t>例</a:t>
            </a:r>
            <a:r>
              <a:rPr lang="en-US" altLang="zh-CN" sz="2600" b="1" dirty="0" smtClean="0">
                <a:solidFill>
                  <a:srgbClr val="0070C0"/>
                </a:solidFill>
                <a:latin typeface="+mn-ea"/>
              </a:rPr>
              <a:t>8-2:</a:t>
            </a:r>
            <a:endParaRPr lang="zh-CN" altLang="en-US" sz="2600" b="1" dirty="0">
              <a:solidFill>
                <a:srgbClr val="0070C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26"/>
              <p:cNvSpPr txBox="1">
                <a:spLocks noChangeArrowheads="1"/>
              </p:cNvSpPr>
              <p:nvPr/>
            </p:nvSpPr>
            <p:spPr bwMode="auto">
              <a:xfrm>
                <a:off x="3407337" y="1925500"/>
                <a:ext cx="3024336" cy="528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−2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4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7337" y="1925500"/>
                <a:ext cx="3024336" cy="5289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连接符 53"/>
          <p:cNvCxnSpPr/>
          <p:nvPr/>
        </p:nvCxnSpPr>
        <p:spPr>
          <a:xfrm flipV="1">
            <a:off x="3883429" y="2512603"/>
            <a:ext cx="612068" cy="30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661350" y="2512603"/>
            <a:ext cx="612068" cy="30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482727" y="2472087"/>
            <a:ext cx="943547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二次型的概念及标准形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775770" y="1292057"/>
                <a:ext cx="577116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+mn-ea"/>
                    <a:ea typeface="+mn-ea"/>
                  </a:rPr>
                  <a:t>的正、负惯性指数为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n-ea"/>
                      </a:rPr>
                      <m:t>=2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+mn-ea"/>
                      </a:rPr>
                      <m:t>、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𝑞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5770" y="1292057"/>
                <a:ext cx="577116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2112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26"/>
              <p:cNvSpPr txBox="1">
                <a:spLocks noChangeArrowheads="1"/>
              </p:cNvSpPr>
              <p:nvPr/>
            </p:nvSpPr>
            <p:spPr bwMode="auto">
              <a:xfrm>
                <a:off x="2639572" y="5014006"/>
                <a:ext cx="3711850" cy="531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h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𝑧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)=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9572" y="5014006"/>
                <a:ext cx="3711850" cy="5311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471363" y="3338621"/>
                <a:ext cx="3816424" cy="12437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         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                  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n w="0"/>
                    <a:solidFill>
                      <a:schemeClr val="tx1"/>
                    </a:solidFill>
                    <a:effectLst/>
                  </a:rPr>
                  <a:t>   </a:t>
                </a:r>
                <a:endParaRPr lang="zh-CN" altLang="en-US" sz="2400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63" y="3338621"/>
                <a:ext cx="3816424" cy="1243743"/>
              </a:xfrm>
              <a:prstGeom prst="rect">
                <a:avLst/>
              </a:prstGeom>
              <a:blipFill rotWithShape="0">
                <a:blip r:embed="rId10"/>
                <a:stretch>
                  <a:fillRect t="-966" b="-33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2955639" y="4013326"/>
            <a:ext cx="1061213" cy="67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523591" y="3591878"/>
            <a:ext cx="432048" cy="4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24868" y="3197745"/>
            <a:ext cx="648072" cy="449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26"/>
              <p:cNvSpPr txBox="1">
                <a:spLocks noChangeArrowheads="1"/>
              </p:cNvSpPr>
              <p:nvPr/>
            </p:nvSpPr>
            <p:spPr bwMode="auto">
              <a:xfrm>
                <a:off x="4231946" y="3244948"/>
                <a:ext cx="4840617" cy="1466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(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可逆阵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)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4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1946" y="3244948"/>
                <a:ext cx="4840617" cy="146644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26"/>
              <p:cNvSpPr txBox="1">
                <a:spLocks noChangeArrowheads="1"/>
              </p:cNvSpPr>
              <p:nvPr/>
            </p:nvSpPr>
            <p:spPr bwMode="auto">
              <a:xfrm>
                <a:off x="3193114" y="5766213"/>
                <a:ext cx="308281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𝑄𝑦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𝑸𝑹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3114" y="5766213"/>
                <a:ext cx="3082812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6275926" y="5099494"/>
            <a:ext cx="1469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规范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形式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6"/>
              <p:cNvSpPr txBox="1">
                <a:spLocks noChangeArrowheads="1"/>
              </p:cNvSpPr>
              <p:nvPr/>
            </p:nvSpPr>
            <p:spPr bwMode="auto">
              <a:xfrm>
                <a:off x="788638" y="2567996"/>
                <a:ext cx="4178746" cy="505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638" y="2567996"/>
                <a:ext cx="4178746" cy="50520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下箭头 1"/>
          <p:cNvSpPr/>
          <p:nvPr/>
        </p:nvSpPr>
        <p:spPr>
          <a:xfrm>
            <a:off x="3486245" y="2597611"/>
            <a:ext cx="777921" cy="2228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6"/>
              <p:cNvSpPr txBox="1">
                <a:spLocks noChangeArrowheads="1"/>
              </p:cNvSpPr>
              <p:nvPr/>
            </p:nvSpPr>
            <p:spPr bwMode="auto">
              <a:xfrm>
                <a:off x="3491880" y="6230045"/>
                <a:ext cx="2675923" cy="528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sz="2800" b="1" i="0" dirty="0" smtClean="0">
                    <a:solidFill>
                      <a:srgbClr val="FF0000"/>
                    </a:solidFill>
                    <a:latin typeface="+mj-lt"/>
                    <a:ea typeface="+mn-ea"/>
                  </a:rPr>
                  <a:t>可逆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变换</a:t>
                </a:r>
                <a:endParaRPr lang="zh-CN" altLang="en-US" sz="2800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6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880" y="6230045"/>
                <a:ext cx="2675923" cy="528883"/>
              </a:xfrm>
              <a:prstGeom prst="rect">
                <a:avLst/>
              </a:prstGeom>
              <a:blipFill rotWithShape="0">
                <a:blip r:embed="rId14"/>
                <a:stretch>
                  <a:fillRect t="-12644" b="-298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01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29" grpId="0"/>
      <p:bldP spid="2" grpId="0" animBg="1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26"/>
              <p:cNvSpPr txBox="1">
                <a:spLocks noChangeArrowheads="1"/>
              </p:cNvSpPr>
              <p:nvPr/>
            </p:nvSpPr>
            <p:spPr bwMode="auto">
              <a:xfrm>
                <a:off x="1331676" y="1052736"/>
                <a:ext cx="648072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</m:oMath>
                </a14:m>
                <a:r>
                  <a:rPr lang="zh-CN" altLang="en-US" sz="2600" dirty="0" smtClean="0">
                    <a:latin typeface="+mn-ea"/>
                    <a:ea typeface="+mn-ea"/>
                  </a:rPr>
                  <a:t>的正负惯性指数分别为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76" y="1052736"/>
                <a:ext cx="648072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1250" b="-3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6303282" y="2923128"/>
            <a:ext cx="236086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26"/>
              <p:cNvSpPr txBox="1">
                <a:spLocks noChangeArrowheads="1"/>
              </p:cNvSpPr>
              <p:nvPr/>
            </p:nvSpPr>
            <p:spPr bwMode="auto">
              <a:xfrm>
                <a:off x="4395271" y="1796941"/>
                <a:ext cx="3312368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smtClean="0">
                          <a:latin typeface="Cambria Math" panose="02040503050406030204" pitchFamily="18" charset="0"/>
                          <a:ea typeface="+mn-ea"/>
                        </a:rPr>
                        <m:t>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𝑄𝑦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正交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变换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2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5271" y="1796941"/>
                <a:ext cx="331236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236230" y="2500632"/>
                <a:ext cx="8309396" cy="57227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+1 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⋯−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𝑞</m:t>
                              </m:r>
                            </m:e>
                          </m:d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30" y="2500632"/>
                <a:ext cx="8309396" cy="5722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6"/>
              <p:cNvSpPr txBox="1">
                <a:spLocks noChangeArrowheads="1"/>
              </p:cNvSpPr>
              <p:nvPr/>
            </p:nvSpPr>
            <p:spPr bwMode="auto">
              <a:xfrm>
                <a:off x="1495116" y="3677388"/>
                <a:ext cx="2592288" cy="811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2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2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0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5116" y="3677388"/>
                <a:ext cx="2592288" cy="8119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26"/>
              <p:cNvSpPr txBox="1">
                <a:spLocks noChangeArrowheads="1"/>
              </p:cNvSpPr>
              <p:nvPr/>
            </p:nvSpPr>
            <p:spPr bwMode="auto">
              <a:xfrm>
                <a:off x="1495116" y="4379907"/>
                <a:ext cx="25922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𝑖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=1,2,⋯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𝑞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1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5116" y="4379907"/>
                <a:ext cx="2592288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12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26"/>
              <p:cNvSpPr txBox="1">
                <a:spLocks noChangeArrowheads="1"/>
              </p:cNvSpPr>
              <p:nvPr/>
            </p:nvSpPr>
            <p:spPr bwMode="auto">
              <a:xfrm>
                <a:off x="985678" y="4944378"/>
                <a:ext cx="6912768" cy="543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h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Sup>
                        <m:sSub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−⋯−</m:t>
                      </m:r>
                      <m:sSubSup>
                        <m:sSub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2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678" y="4944378"/>
                <a:ext cx="6912768" cy="5435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26"/>
          <p:cNvSpPr txBox="1">
            <a:spLocks noChangeArrowheads="1"/>
          </p:cNvSpPr>
          <p:nvPr/>
        </p:nvSpPr>
        <p:spPr bwMode="auto">
          <a:xfrm>
            <a:off x="2930351" y="5472503"/>
            <a:ext cx="331236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二次型规范形式</a:t>
            </a:r>
            <a:endParaRPr lang="zh-CN" altLang="en-US" sz="2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二次型的概念及标准形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7" name="TextBox 26"/>
          <p:cNvSpPr txBox="1">
            <a:spLocks noChangeArrowheads="1"/>
          </p:cNvSpPr>
          <p:nvPr/>
        </p:nvSpPr>
        <p:spPr bwMode="auto">
          <a:xfrm>
            <a:off x="2569854" y="3059417"/>
            <a:ext cx="331236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二次型标准形式</a:t>
            </a:r>
            <a:endParaRPr lang="zh-CN" altLang="en-US" sz="2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4087404" y="163946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148612" y="37514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6"/>
              <p:cNvSpPr txBox="1">
                <a:spLocks noChangeArrowheads="1"/>
              </p:cNvSpPr>
              <p:nvPr/>
            </p:nvSpPr>
            <p:spPr bwMode="auto">
              <a:xfrm>
                <a:off x="4694452" y="3981222"/>
                <a:ext cx="3312368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smtClean="0">
                          <a:latin typeface="Cambria Math" panose="02040503050406030204" pitchFamily="18" charset="0"/>
                          <a:ea typeface="+mn-ea"/>
                        </a:rPr>
                        <m:t>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  <a:ea typeface="+mn-ea"/>
                        </a:rPr>
                        <m:t>𝑅𝑧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  <a:ea typeface="+mn-ea"/>
                        </a:rPr>
                        <m:t>变换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4452" y="3981222"/>
                <a:ext cx="3312368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4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27" grpId="0"/>
      <p:bldP spid="30" grpId="0"/>
      <p:bldP spid="31" grpId="0"/>
      <p:bldP spid="32" grpId="0"/>
      <p:bldP spid="35" grpId="0"/>
      <p:bldP spid="17" grpId="0"/>
      <p:bldP spid="2" grpId="0" animBg="1"/>
      <p:bldP spid="18" grpId="0" animBg="1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755576" y="840687"/>
            <a:ext cx="7845765" cy="3309983"/>
            <a:chOff x="928662" y="1538182"/>
            <a:chExt cx="7286676" cy="2255787"/>
          </a:xfrm>
        </p:grpSpPr>
        <p:sp>
          <p:nvSpPr>
            <p:cNvPr id="23" name="圆角矩形 22"/>
            <p:cNvSpPr/>
            <p:nvPr/>
          </p:nvSpPr>
          <p:spPr>
            <a:xfrm>
              <a:off x="928662" y="1785277"/>
              <a:ext cx="7286676" cy="200869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流程图: 终止 23"/>
            <p:cNvSpPr/>
            <p:nvPr/>
          </p:nvSpPr>
          <p:spPr>
            <a:xfrm>
              <a:off x="1219553" y="1538182"/>
              <a:ext cx="1928825" cy="442588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推论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0"/>
              <p:cNvSpPr txBox="1">
                <a:spLocks noChangeArrowheads="1"/>
              </p:cNvSpPr>
              <p:nvPr/>
            </p:nvSpPr>
            <p:spPr bwMode="auto">
              <a:xfrm>
                <a:off x="1063253" y="1615959"/>
                <a:ext cx="753654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若一个二次型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</m:oMath>
                </a14:m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的正负惯性指数</a:t>
                </a: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分别</a:t>
                </a:r>
                <a:endPara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3253" y="1615959"/>
                <a:ext cx="7536546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17" t="-11628" r="-7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99564" y="2120164"/>
                <a:ext cx="76163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𝑞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，则存在可逆变换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𝑃𝑧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将该二次型化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64" y="2120164"/>
                <a:ext cx="761638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681" t="-12791" r="-24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992263" y="268652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为规范形式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63688" y="3147589"/>
            <a:ext cx="6264696" cy="86732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862460" y="3255519"/>
                <a:ext cx="5890587" cy="578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Sup>
                        <m:sSub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−⋯−</m:t>
                      </m:r>
                      <m:sSubSup>
                        <m:sSub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460" y="3255519"/>
                <a:ext cx="5890587" cy="5781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下箭头 3"/>
          <p:cNvSpPr/>
          <p:nvPr/>
        </p:nvSpPr>
        <p:spPr>
          <a:xfrm>
            <a:off x="4286250" y="4014912"/>
            <a:ext cx="518830" cy="8084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966290" y="4865659"/>
                <a:ext cx="31587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90" y="4865659"/>
                <a:ext cx="31587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307890" y="5538316"/>
                <a:ext cx="67204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(1,1⋯1,−1,⋯,−1,0,0⋯0)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90" y="5538316"/>
                <a:ext cx="672049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/>
          <p:cNvCxnSpPr/>
          <p:nvPr/>
        </p:nvCxnSpPr>
        <p:spPr>
          <a:xfrm>
            <a:off x="3708867" y="6059155"/>
            <a:ext cx="1032241" cy="23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896036" y="6051105"/>
            <a:ext cx="1476164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26"/>
              <p:cNvSpPr txBox="1">
                <a:spLocks noChangeArrowheads="1"/>
              </p:cNvSpPr>
              <p:nvPr/>
            </p:nvSpPr>
            <p:spPr bwMode="auto">
              <a:xfrm>
                <a:off x="3937457" y="6051105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zh-CN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个</m:t>
                      </m:r>
                    </m:oMath>
                  </m:oMathPara>
                </a14:m>
                <a:endParaRPr lang="zh-CN" altLang="en-US" sz="2800" i="1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7457" y="6051105"/>
                <a:ext cx="537729" cy="523220"/>
              </a:xfrm>
              <a:prstGeom prst="rect">
                <a:avLst/>
              </a:prstGeom>
              <a:blipFill rotWithShape="0">
                <a:blip r:embed="rId7"/>
                <a:stretch>
                  <a:fillRect r="-193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6"/>
              <p:cNvSpPr txBox="1">
                <a:spLocks noChangeArrowheads="1"/>
              </p:cNvSpPr>
              <p:nvPr/>
            </p:nvSpPr>
            <p:spPr bwMode="auto">
              <a:xfrm>
                <a:off x="5292080" y="6059155"/>
                <a:ext cx="5377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𝑞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个</m:t>
                      </m:r>
                    </m:oMath>
                  </m:oMathPara>
                </a14:m>
                <a:endParaRPr lang="zh-CN" altLang="en-US" sz="2800" i="1" dirty="0">
                  <a:solidFill>
                    <a:srgbClr val="0000FF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0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2080" y="6059155"/>
                <a:ext cx="537729" cy="523220"/>
              </a:xfrm>
              <a:prstGeom prst="rect">
                <a:avLst/>
              </a:prstGeom>
              <a:blipFill rotWithShape="0">
                <a:blip r:embed="rId8"/>
                <a:stretch>
                  <a:fillRect r="-18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>
            <a:off x="6588224" y="6051105"/>
            <a:ext cx="1043934" cy="805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6"/>
              <p:cNvSpPr txBox="1">
                <a:spLocks noChangeArrowheads="1"/>
              </p:cNvSpPr>
              <p:nvPr/>
            </p:nvSpPr>
            <p:spPr bwMode="auto">
              <a:xfrm>
                <a:off x="6125040" y="6095576"/>
                <a:ext cx="222631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𝑞</m:t>
                      </m:r>
                    </m:oMath>
                  </m:oMathPara>
                </a14:m>
                <a:endParaRPr lang="zh-CN" altLang="en-US" sz="2800" i="1" dirty="0">
                  <a:solidFill>
                    <a:srgbClr val="00B05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2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5040" y="6095576"/>
                <a:ext cx="2226314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/>
          <p:cNvCxnSpPr/>
          <p:nvPr/>
        </p:nvCxnSpPr>
        <p:spPr>
          <a:xfrm flipV="1">
            <a:off x="1993982" y="3876023"/>
            <a:ext cx="2578054" cy="172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741108" y="3884660"/>
            <a:ext cx="2783220" cy="8637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9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4" grpId="0"/>
      <p:bldP spid="3" grpId="0" animBg="1"/>
      <p:bldP spid="2" grpId="0"/>
      <p:bldP spid="4" grpId="0" animBg="1"/>
      <p:bldP spid="35" grpId="0"/>
      <p:bldP spid="36" grpId="0"/>
      <p:bldP spid="39" grpId="0"/>
      <p:bldP spid="40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1171992" y="1114148"/>
            <a:ext cx="7286625" cy="3671886"/>
            <a:chOff x="928662" y="1428737"/>
            <a:chExt cx="7286676" cy="2786081"/>
          </a:xfrm>
        </p:grpSpPr>
        <p:sp>
          <p:nvSpPr>
            <p:cNvPr id="3" name="圆角矩形 2"/>
            <p:cNvSpPr/>
            <p:nvPr/>
          </p:nvSpPr>
          <p:spPr>
            <a:xfrm>
              <a:off x="928662" y="1785277"/>
              <a:ext cx="7286676" cy="242954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流程图: 终止 3"/>
            <p:cNvSpPr/>
            <p:nvPr/>
          </p:nvSpPr>
          <p:spPr>
            <a:xfrm>
              <a:off x="1214414" y="1428737"/>
              <a:ext cx="1928825" cy="546368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定义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1331640" y="1924272"/>
                <a:ext cx="713137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含有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变量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 i="1" baseline="-250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 i="1" baseline="-250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…, 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800" i="1" baseline="-25000" dirty="0" err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二次齐次</a:t>
                </a: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</a:t>
                </a:r>
                <a:endPara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1924272"/>
                <a:ext cx="713137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709" t="-1294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1688573" y="5086666"/>
            <a:ext cx="7128792" cy="54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系数全为实数的二次型叫做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</a:t>
            </a:r>
            <a:r>
              <a:rPr kumimoji="1"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二次型</a:t>
            </a:r>
            <a:endParaRPr kumimoji="1"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76919" y="3962181"/>
                <a:ext cx="29111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元二次型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．</a:t>
                </a:r>
                <a:endPara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919" y="3962181"/>
                <a:ext cx="2911118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4403" t="-12791" r="-461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018463" y="3233417"/>
                <a:ext cx="6465937" cy="428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altLang="zh-CN" sz="2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463" y="3233417"/>
                <a:ext cx="6465937" cy="428131"/>
              </a:xfrm>
              <a:prstGeom prst="rect">
                <a:avLst/>
              </a:prstGeom>
              <a:blipFill rotWithShape="0"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04808" y="2672258"/>
                <a:ext cx="6701130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600" i="1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08" y="2672258"/>
                <a:ext cx="6701130" cy="4054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687035" y="5752881"/>
            <a:ext cx="7128792" cy="54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这里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只讨论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</a:t>
            </a:r>
            <a:r>
              <a:rPr kumimoji="1"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二次型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91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5" grpId="0"/>
      <p:bldP spid="7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9"/>
          <p:cNvGrpSpPr>
            <a:grpSpLocks/>
          </p:cNvGrpSpPr>
          <p:nvPr/>
        </p:nvGrpSpPr>
        <p:grpSpPr bwMode="auto">
          <a:xfrm>
            <a:off x="846871" y="908720"/>
            <a:ext cx="7845765" cy="3528392"/>
            <a:chOff x="961694" y="1533708"/>
            <a:chExt cx="7286676" cy="2677202"/>
          </a:xfrm>
        </p:grpSpPr>
        <p:sp>
          <p:nvSpPr>
            <p:cNvPr id="28" name="圆角矩形 27"/>
            <p:cNvSpPr/>
            <p:nvPr/>
          </p:nvSpPr>
          <p:spPr>
            <a:xfrm>
              <a:off x="961694" y="1778564"/>
              <a:ext cx="7286676" cy="24323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流程图: 终止 28"/>
            <p:cNvSpPr/>
            <p:nvPr/>
          </p:nvSpPr>
          <p:spPr>
            <a:xfrm>
              <a:off x="1230843" y="1533708"/>
              <a:ext cx="1928825" cy="424396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推论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8-1’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1453565" y="1794259"/>
                <a:ext cx="72032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若实对称矩阵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的正负惯性指数分别为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𝑞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</a:p>
            </p:txBody>
          </p:sp>
        </mc:Choice>
        <mc:Fallback xmlns="">
          <p:sp>
            <p:nvSpPr>
              <p:cNvPr id="3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3565" y="1794259"/>
                <a:ext cx="7203223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443862" y="2333237"/>
                <a:ext cx="6770123" cy="587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相合于对角阵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𝑑𝑖𝑎𝑔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𝑂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即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存在</a:t>
                </a:r>
                <a:endPara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62" y="2333237"/>
                <a:ext cx="6770123" cy="587277"/>
              </a:xfrm>
              <a:prstGeom prst="rect">
                <a:avLst/>
              </a:prstGeom>
              <a:blipFill rotWithShape="0">
                <a:blip r:embed="rId3"/>
                <a:stretch>
                  <a:fillRect l="-1892" t="-5208" r="-631" b="-23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1443861" y="2965761"/>
                <a:ext cx="22116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可逆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矩阵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</a:t>
                </a:r>
                <a:endPara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61" y="2965761"/>
                <a:ext cx="2211631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5785" t="-12941" r="-4132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706098" y="3515591"/>
                <a:ext cx="4245649" cy="587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𝑑𝑖𝑎𝑔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𝑂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098" y="3515591"/>
                <a:ext cx="4245649" cy="5872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>
            <a:off x="4211960" y="4102868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圆角矩形标注 35"/>
              <p:cNvSpPr/>
              <p:nvPr/>
            </p:nvSpPr>
            <p:spPr>
              <a:xfrm>
                <a:off x="5148064" y="4759818"/>
                <a:ext cx="2376264" cy="842024"/>
              </a:xfrm>
              <a:prstGeom prst="wedgeRoundRectCallout">
                <a:avLst>
                  <a:gd name="adj1" fmla="val -33360"/>
                  <a:gd name="adj2" fmla="val -126171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rgbClr val="00B0F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</a:rPr>
                  <a:t>的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</a:rPr>
                  <a:t>相合标准型</a:t>
                </a:r>
                <a:endParaRPr lang="zh-CN" altLang="en-US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圆角矩形标注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759818"/>
                <a:ext cx="2376264" cy="842024"/>
              </a:xfrm>
              <a:prstGeom prst="wedgeRoundRectCallout">
                <a:avLst>
                  <a:gd name="adj1" fmla="val -33360"/>
                  <a:gd name="adj2" fmla="val -126171"/>
                  <a:gd name="adj3" fmla="val 16667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87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/>
      <p:bldP spid="35" grpId="0"/>
      <p:bldP spid="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二次型概念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及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标准型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994235" y="3632611"/>
                <a:ext cx="6825330" cy="587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（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可逆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）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𝑑𝑖𝑎𝑔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𝑂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Λ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35" y="3632611"/>
                <a:ext cx="6825330" cy="5872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1229395" y="1030685"/>
            <a:ext cx="1542405" cy="5232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endParaRPr lang="en-US" altLang="zh-CN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5536" y="465535"/>
            <a:ext cx="5832648" cy="1242595"/>
            <a:chOff x="395536" y="890261"/>
            <a:chExt cx="5832648" cy="1242595"/>
          </a:xfrm>
        </p:grpSpPr>
        <p:sp>
          <p:nvSpPr>
            <p:cNvPr id="3" name="圆角矩形 2"/>
            <p:cNvSpPr/>
            <p:nvPr/>
          </p:nvSpPr>
          <p:spPr>
            <a:xfrm>
              <a:off x="1187624" y="1268760"/>
              <a:ext cx="4752528" cy="86409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95536" y="890261"/>
              <a:ext cx="5832648" cy="1130300"/>
              <a:chOff x="395536" y="890261"/>
              <a:chExt cx="6110393" cy="1130300"/>
            </a:xfrm>
          </p:grpSpPr>
          <p:pic>
            <p:nvPicPr>
              <p:cNvPr id="25" name="Picture 3" descr="C:\Documents and Settings\bdong\Local Settings\Temporary Internet Files\Content.IE5\KE7VZXOH\MC900433883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890261"/>
                <a:ext cx="1130300" cy="1130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矩形 25"/>
              <p:cNvSpPr/>
              <p:nvPr/>
            </p:nvSpPr>
            <p:spPr>
              <a:xfrm>
                <a:off x="1641886" y="1419414"/>
                <a:ext cx="48640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相合保持惯性指数不变</a:t>
                </a:r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23" name="下箭头 22"/>
          <p:cNvSpPr/>
          <p:nvPr/>
        </p:nvSpPr>
        <p:spPr>
          <a:xfrm>
            <a:off x="3645737" y="2442130"/>
            <a:ext cx="504056" cy="13010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1763688" y="1996162"/>
                <a:ext cx="5860300" cy="5248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正负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惯性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指数分别为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𝑞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996162"/>
                <a:ext cx="5860300" cy="524824"/>
              </a:xfrm>
              <a:prstGeom prst="rect">
                <a:avLst/>
              </a:prstGeom>
              <a:blipFill rotWithShape="0">
                <a:blip r:embed="rId4"/>
                <a:stretch>
                  <a:fillRect l="-2079" t="-11494" b="-29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下箭头 21"/>
          <p:cNvSpPr/>
          <p:nvPr/>
        </p:nvSpPr>
        <p:spPr>
          <a:xfrm rot="10800000">
            <a:off x="4430688" y="2472222"/>
            <a:ext cx="526300" cy="127094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292091" y="5954327"/>
                <a:ext cx="399415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正负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惯性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指数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𝑞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1" y="5954327"/>
                <a:ext cx="399415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3206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2065624" y="4541226"/>
                <a:ext cx="26282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相合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624" y="4541226"/>
                <a:ext cx="2628214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4872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271127" y="5343568"/>
                <a:ext cx="4176400" cy="587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与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𝑑𝑖𝑎𝑔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𝑂</m:t>
                          </m:r>
                        </m:e>
                      </m:d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相合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27" y="5343568"/>
                <a:ext cx="4176400" cy="5872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/>
          <p:cNvSpPr/>
          <p:nvPr/>
        </p:nvSpPr>
        <p:spPr>
          <a:xfrm flipH="1">
            <a:off x="4375583" y="4635689"/>
            <a:ext cx="274318" cy="107826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4763307" y="4825761"/>
                <a:ext cx="4217308" cy="587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与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𝑑𝑖𝑎𝑔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𝑂</m:t>
                          </m:r>
                        </m:e>
                      </m:d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相合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07" y="4825761"/>
                <a:ext cx="4217308" cy="5872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4447527" y="5930845"/>
                <a:ext cx="454284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𝑩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正负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惯性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指数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也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为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𝑞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27" y="5930845"/>
                <a:ext cx="454284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36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 animBg="1"/>
      <p:bldP spid="28" grpId="0" animBg="1"/>
      <p:bldP spid="22" grpId="0" animBg="1"/>
      <p:bldP spid="29" grpId="0" animBg="1"/>
      <p:bldP spid="33" grpId="0"/>
      <p:bldP spid="34" grpId="0"/>
      <p:bldP spid="7" grpId="0" animBg="1"/>
      <p:bldP spid="35" grpId="0"/>
      <p:bldP spid="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1763688" y="1649634"/>
                <a:ext cx="58603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有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相同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正负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惯性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指数</m:t>
                    </m:r>
                    <m:r>
                      <a:rPr lang="en-US" altLang="zh-CN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</m:t>
                    </m:r>
                    <m:r>
                      <a:rPr lang="en-US" altLang="zh-CN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𝑞</m:t>
                    </m:r>
                  </m:oMath>
                </a14:m>
                <a:endParaRPr lang="en-US" altLang="zh-CN" sz="26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49634"/>
                <a:ext cx="5860300" cy="492443"/>
              </a:xfrm>
              <a:prstGeom prst="rect">
                <a:avLst/>
              </a:prstGeom>
              <a:blipFill rotWithShape="0">
                <a:blip r:embed="rId2"/>
                <a:stretch>
                  <a:fillRect l="-1871"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2296957" y="4025468"/>
                <a:ext cx="3672408" cy="613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𝑇</m:t>
                              </m:r>
                            </m:sup>
                          </m:sSubSup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957" y="4025468"/>
                <a:ext cx="3672408" cy="6134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5671911" y="3121745"/>
                <a:ext cx="1872208" cy="498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911" y="3121745"/>
                <a:ext cx="1872208" cy="4980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637450" y="3086278"/>
                <a:ext cx="4064959" cy="552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𝑑𝑖𝑎𝑔</m:t>
                      </m:r>
                      <m:d>
                        <m:d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𝑂</m:t>
                          </m:r>
                        </m:e>
                      </m:d>
                    </m:oMath>
                  </m:oMathPara>
                </a14:m>
                <a:endParaRPr lang="en-US" altLang="zh-CN" sz="26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450" y="3086278"/>
                <a:ext cx="4064959" cy="5520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2397952" y="4083689"/>
                <a:ext cx="3672408" cy="4969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</m:oMath>
                  </m:oMathPara>
                </a14:m>
                <a:endParaRPr lang="en-US" altLang="zh-CN" sz="26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952" y="4083689"/>
                <a:ext cx="3672408" cy="4969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-31041" y="4787826"/>
            <a:ext cx="9144000" cy="20701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1229395" y="5343843"/>
            <a:ext cx="1542405" cy="5232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Cambria" panose="02040503050406030204" pitchFamily="18" charset="0"/>
                <a:ea typeface="华文楷体" panose="02010600040101010101" pitchFamily="2" charset="-122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注意：</a:t>
            </a:r>
            <a:endParaRPr lang="en-US" altLang="zh-CN" sz="28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pic>
        <p:nvPicPr>
          <p:cNvPr id="25" name="Picture 3" descr="C:\Documents and Settings\bdong\Local Settings\Temporary Internet Files\Content.IE5\KE7VZXOH\MC900433883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11158"/>
            <a:ext cx="1130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2555776" y="5339582"/>
                <a:ext cx="58603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两</a:t>
                </a: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个同阶实对称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矩阵合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i="0" dirty="0" smtClean="0">
                    <a:latin typeface="+mj-lt"/>
                    <a:ea typeface="华文楷体" panose="02010600040101010101" pitchFamily="2" charset="-122"/>
                  </a:rPr>
                  <a:t>充要条件</a:t>
                </a:r>
                <a:endParaRPr lang="en-US" altLang="zh-CN" sz="2800" i="1" dirty="0" smtClean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r>
                  <a:rPr lang="zh-CN" altLang="en-US" sz="2800" i="0" dirty="0" smtClean="0">
                    <a:latin typeface="+mj-lt"/>
                    <a:ea typeface="华文楷体" panose="02010600040101010101" pitchFamily="2" charset="-122"/>
                  </a:rPr>
                  <a:t>为正负惯性指数相同</a:t>
                </a:r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39582"/>
                <a:ext cx="5860300" cy="954107"/>
              </a:xfrm>
              <a:prstGeom prst="rect">
                <a:avLst/>
              </a:prstGeom>
              <a:blipFill rotWithShape="0">
                <a:blip r:embed="rId8"/>
                <a:stretch>
                  <a:fillRect l="-2079"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906448" y="2756099"/>
                <a:ext cx="3255479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∃</m:t>
                      </m:r>
                      <m:r>
                        <a:rPr lang="zh-CN" altLang="en-US" sz="23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可逆</m:t>
                      </m:r>
                      <m:r>
                        <a:rPr lang="zh-CN" altLang="en-US" sz="23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阵</m:t>
                      </m:r>
                      <m:sSub>
                        <m:sSubPr>
                          <m:ctrlPr>
                            <a:rPr lang="en-US" altLang="zh-CN" sz="23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3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3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𝟏</m:t>
                          </m:r>
                        </m:sub>
                      </m:sSub>
                      <m:r>
                        <a:rPr lang="zh-CN" altLang="en-US" sz="23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  <m:sSub>
                        <m:sSubPr>
                          <m:ctrlPr>
                            <a:rPr lang="en-US" altLang="zh-CN" sz="23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3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3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𝟐</m:t>
                          </m:r>
                        </m:sub>
                      </m:sSub>
                      <m:r>
                        <a:rPr lang="zh-CN" altLang="en-US" sz="23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使得</m:t>
                      </m:r>
                    </m:oMath>
                  </m:oMathPara>
                </a14:m>
                <a:endParaRPr lang="en-US" altLang="zh-CN" sz="23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48" y="2756099"/>
                <a:ext cx="3255479" cy="446276"/>
              </a:xfrm>
              <a:prstGeom prst="rect">
                <a:avLst/>
              </a:prstGeom>
              <a:blipFill rotWithShape="0">
                <a:blip r:embed="rId9"/>
                <a:stretch>
                  <a:fillRect b="-1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上下箭头 1"/>
          <p:cNvSpPr/>
          <p:nvPr/>
        </p:nvSpPr>
        <p:spPr>
          <a:xfrm>
            <a:off x="3935582" y="2225768"/>
            <a:ext cx="597148" cy="9408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344606" y="855078"/>
            <a:ext cx="618324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正负惯性指数相同的实对称阵是否相合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6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03648" y="839951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问题：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2" y="358992"/>
            <a:ext cx="1210975" cy="12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3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5" grpId="0"/>
      <p:bldP spid="15" grpId="1"/>
      <p:bldP spid="22" grpId="0"/>
      <p:bldP spid="13" grpId="0"/>
      <p:bldP spid="14" grpId="0" animBg="1"/>
      <p:bldP spid="17" grpId="0" animBg="1"/>
      <p:bldP spid="24" grpId="0"/>
      <p:bldP spid="26" grpId="0"/>
      <p:bldP spid="23" grpId="0"/>
      <p:bldP spid="2" grpId="0" animBg="1"/>
      <p:bldP spid="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908560"/>
            <a:ext cx="1950168" cy="1950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55776" y="1999900"/>
                <a:ext cx="5438862" cy="4022725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二次型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r>
                  <a:rPr lang="zh-CN" altLang="en-US" dirty="0" smtClean="0"/>
                  <a:t>   与实对称阵对应关系，标准形式、规范形式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线性变换与合同变换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可逆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变换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合同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变换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配方法化二次型为标准型</a:t>
                </a:r>
                <a:endParaRPr lang="en-US" altLang="zh-CN" sz="2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/>
                  <a:t>惯性定理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    正负惯性指数（正负特征值个数）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:r>
                  <a:rPr lang="zh-CN" altLang="en-US" dirty="0" smtClean="0"/>
                  <a:t>规范形式（相合标准型）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5776" y="1999900"/>
                <a:ext cx="5438862" cy="4022725"/>
              </a:xfrm>
              <a:blipFill rotWithShape="0">
                <a:blip r:embed="rId4"/>
                <a:stretch>
                  <a:fillRect l="-2803" t="-2576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1907704" y="1772816"/>
            <a:ext cx="6450954" cy="4806567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二次型的概念及标准形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73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3714750" y="2058988"/>
            <a:ext cx="15716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latin typeface="Cambria" panose="02040503050406030204" pitchFamily="18" charset="0"/>
                <a:ea typeface="华文楷体" panose="02010600040101010101" pitchFamily="2" charset="-122"/>
              </a:rPr>
              <a:t>作业</a:t>
            </a: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2123729" y="3284984"/>
            <a:ext cx="590465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习题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8-1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2(2)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6</a:t>
            </a:r>
            <a:r>
              <a:rPr lang="zh-CN" altLang="en-US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、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二次型的概念及标准形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680264" y="735541"/>
            <a:ext cx="7845765" cy="2448273"/>
            <a:chOff x="928662" y="1428736"/>
            <a:chExt cx="7286676" cy="1857652"/>
          </a:xfrm>
        </p:grpSpPr>
        <p:sp>
          <p:nvSpPr>
            <p:cNvPr id="3" name="圆角矩形 2"/>
            <p:cNvSpPr/>
            <p:nvPr/>
          </p:nvSpPr>
          <p:spPr>
            <a:xfrm>
              <a:off x="928662" y="1785277"/>
              <a:ext cx="7286676" cy="150111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流程图: 终止 3"/>
            <p:cNvSpPr/>
            <p:nvPr/>
          </p:nvSpPr>
          <p:spPr>
            <a:xfrm>
              <a:off x="1214414" y="1428736"/>
              <a:ext cx="1928825" cy="64294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定理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9-2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1015334" y="1698068"/>
                <a:ext cx="753654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zh-CN" altLang="en-US" sz="2800" b="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任何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可逆变换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元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二次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型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化为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5334" y="1698068"/>
                <a:ext cx="7536546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99" t="-1294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99911" y="153062"/>
            <a:ext cx="4864658" cy="468577"/>
            <a:chOff x="6228184" y="80087"/>
            <a:chExt cx="2843808" cy="468593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525405" y="80087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9.1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220" y="4293096"/>
                <a:ext cx="9069855" cy="530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−⋯−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0" y="4293096"/>
                <a:ext cx="9069855" cy="5308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23528" y="3421579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反证法：假设有两种不同的标准型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740729" y="3791006"/>
                <a:ext cx="18722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𝟎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729" y="3791006"/>
                <a:ext cx="187220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005631" y="2237046"/>
            <a:ext cx="6726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的标准型的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正、负平方项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项数都对应相等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28752" y="5366114"/>
                <a:ext cx="9081910" cy="530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z</m:t>
                          </m:r>
                        </m:e>
                      </m:d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−⋯−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2" y="5366114"/>
                <a:ext cx="9081910" cy="5308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403648" y="6142099"/>
                <a:ext cx="69003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往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证：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存在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𝑧</m:t>
                    </m:r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𝐑</m:t>
                        </m:r>
                      </m:e>
                      <m:sup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𝑦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≤0&lt;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𝑧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6142099"/>
                <a:ext cx="6900351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767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74145" y="4293095"/>
                <a:ext cx="9069855" cy="530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−⋯−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5" y="4293095"/>
                <a:ext cx="9069855" cy="5308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32200" y="5368886"/>
                <a:ext cx="9081910" cy="530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z</m:t>
                          </m:r>
                        </m:e>
                      </m:d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−⋯−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00" y="5368886"/>
                <a:ext cx="9081910" cy="5308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1547664" y="4252263"/>
            <a:ext cx="3888432" cy="688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325678" y="5289858"/>
            <a:ext cx="3888432" cy="688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680265" y="3424702"/>
                <a:ext cx="18722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𝑟</m:t>
                      </m:r>
                    </m:oMath>
                  </m:oMathPara>
                </a14:m>
                <a:endPara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265" y="3424702"/>
                <a:ext cx="187220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732240" y="4836648"/>
                <a:ext cx="18722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𝟎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4836648"/>
                <a:ext cx="1872208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7094166" y="3403467"/>
                <a:ext cx="18722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𝒔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𝒕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166" y="3403467"/>
                <a:ext cx="1872208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805009" y="3767229"/>
                <a:ext cx="245052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不妨设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𝒔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&lt;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𝒕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009" y="3767229"/>
                <a:ext cx="2450521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2" grpId="0"/>
      <p:bldP spid="14" grpId="0"/>
      <p:bldP spid="6" grpId="0"/>
      <p:bldP spid="16" grpId="0"/>
      <p:bldP spid="17" grpId="0"/>
      <p:bldP spid="22" grpId="0"/>
      <p:bldP spid="23" grpId="0"/>
      <p:bldP spid="8" grpId="0" animBg="1"/>
      <p:bldP spid="24" grpId="0" animBg="1"/>
      <p:bldP spid="26" grpId="0"/>
      <p:bldP spid="27" grpId="0"/>
      <p:bldP spid="28" grpId="0"/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9.1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-6037" y="1037880"/>
                <a:ext cx="9069855" cy="530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−⋯−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7" y="1037880"/>
                <a:ext cx="9069855" cy="5308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666472" y="535790"/>
                <a:ext cx="18722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𝟎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472" y="535790"/>
                <a:ext cx="187220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4495" y="2110898"/>
                <a:ext cx="9081910" cy="530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z</m:t>
                          </m:r>
                        </m:e>
                      </m:d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−⋯−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" y="2110898"/>
                <a:ext cx="9081910" cy="5308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218687" y="4640405"/>
                <a:ext cx="1403333" cy="2217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+1 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87" y="4640405"/>
                <a:ext cx="1403333" cy="22175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-112" y="1037879"/>
                <a:ext cx="9069855" cy="530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𝑠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−⋯−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" y="1037879"/>
                <a:ext cx="9069855" cy="5308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7943" y="2113670"/>
                <a:ext cx="9081910" cy="530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z</m:t>
                          </m:r>
                        </m:e>
                      </m:d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−⋯−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3" y="2113670"/>
                <a:ext cx="9081910" cy="5308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1473407" y="997047"/>
            <a:ext cx="3888432" cy="688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251421" y="2034642"/>
            <a:ext cx="3888432" cy="688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657983" y="1581432"/>
                <a:ext cx="18722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𝟎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83" y="1581432"/>
                <a:ext cx="187220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37302" y="2932004"/>
                <a:ext cx="245052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不妨设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𝒔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&lt;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𝒕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2" y="2932004"/>
                <a:ext cx="2450521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783729" y="3561426"/>
                <a:ext cx="36231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29" y="3561426"/>
                <a:ext cx="3623171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716016" y="3542010"/>
                <a:ext cx="14929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542010"/>
                <a:ext cx="149297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521291" y="3521755"/>
                <a:ext cx="14929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𝑧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291" y="3521755"/>
                <a:ext cx="149297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83729" y="4256620"/>
                <a:ext cx="2273251" cy="527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令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29" y="4256620"/>
                <a:ext cx="2273251" cy="52732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270274" y="4269584"/>
                <a:ext cx="3296800" cy="527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则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𝑃𝑧</m:t>
                      </m:r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𝑧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274" y="4269584"/>
                <a:ext cx="3296800" cy="52732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2554349" y="5097128"/>
            <a:ext cx="8669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841730" y="4783944"/>
            <a:ext cx="9361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大括号 10"/>
          <p:cNvSpPr/>
          <p:nvPr/>
        </p:nvSpPr>
        <p:spPr>
          <a:xfrm>
            <a:off x="2439866" y="4783944"/>
            <a:ext cx="155448" cy="9144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417623" y="4877724"/>
                <a:ext cx="1900649" cy="1479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=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𝑠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=0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23" y="4877724"/>
                <a:ext cx="1900649" cy="147976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694492" y="4918769"/>
                <a:ext cx="326999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0" dirty="0" smtClean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b>
                    </m:sSub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</m:t>
                    </m:r>
                  </m:oMath>
                </a14:m>
                <a:r>
                  <a:rPr lang="zh-CN" altLang="en-US" sz="2800" i="0" dirty="0" smtClean="0">
                    <a:solidFill>
                      <a:srgbClr val="0000FF"/>
                    </a:solidFill>
                    <a:latin typeface="+mj-lt"/>
                    <a:ea typeface="华文楷体" panose="02010600040101010101" pitchFamily="2" charset="-122"/>
                  </a:rPr>
                  <a:t>个变量</a:t>
                </a:r>
                <a:r>
                  <a:rPr lang="zh-CN" altLang="en-US" sz="2800" i="0" dirty="0" smtClean="0">
                    <a:solidFill>
                      <a:schemeClr val="tx1"/>
                    </a:solidFill>
                    <a:latin typeface="+mj-lt"/>
                    <a:ea typeface="华文楷体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个方程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的方程组</a:t>
                </a:r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492" y="4918769"/>
                <a:ext cx="3269996" cy="1384995"/>
              </a:xfrm>
              <a:prstGeom prst="rect">
                <a:avLst/>
              </a:prstGeom>
              <a:blipFill rotWithShape="0">
                <a:blip r:embed="rId16"/>
                <a:stretch>
                  <a:fillRect l="-3724" t="-4846" r="-1117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88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9" grpId="0"/>
      <p:bldP spid="30" grpId="0"/>
      <p:bldP spid="31" grpId="0"/>
      <p:bldP spid="32" grpId="0"/>
      <p:bldP spid="7" grpId="0" animBg="1"/>
      <p:bldP spid="11" grpId="0" animBg="1"/>
      <p:bldP spid="33" grpId="0"/>
      <p:bldP spid="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9.1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043608" y="1244248"/>
                <a:ext cx="1888722" cy="3067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𝑡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+1 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44248"/>
                <a:ext cx="1888722" cy="30678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48551" y="532605"/>
                <a:ext cx="245052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不妨设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𝒔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&lt;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𝒕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51" y="532605"/>
                <a:ext cx="245052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2997568" y="1940892"/>
            <a:ext cx="8669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2686652" y="1330338"/>
            <a:ext cx="310916" cy="152259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779912" y="1055825"/>
                <a:ext cx="2580835" cy="203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𝑧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𝑧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=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𝑠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=0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055825"/>
                <a:ext cx="2580835" cy="20347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822956" y="3224113"/>
                <a:ext cx="455135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0" dirty="0" smtClean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b>
                    </m:sSub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的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</m:t>
                    </m:r>
                  </m:oMath>
                </a14:m>
                <a:r>
                  <a:rPr lang="zh-CN" altLang="en-US" sz="2800" i="0" dirty="0" smtClean="0">
                    <a:solidFill>
                      <a:schemeClr val="tx1"/>
                    </a:solidFill>
                    <a:latin typeface="+mj-lt"/>
                    <a:ea typeface="华文楷体" panose="02010600040101010101" pitchFamily="2" charset="-122"/>
                  </a:rPr>
                  <a:t>个变量，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个方程的方程组</a:t>
                </a:r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56" y="3224113"/>
                <a:ext cx="4551357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2677" t="-7051" r="-2008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864516" y="4267157"/>
                <a:ext cx="48245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&lt;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系数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阵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列数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516" y="4267157"/>
                <a:ext cx="4824536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655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99592" y="4941575"/>
                <a:ext cx="789814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因此，方程组有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非零解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⋯</m:t>
                            </m:r>
                            <m:sSubSup>
                              <m:sSubSupPr>
                                <m:ctrlP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,0,⋯,0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941575"/>
                <a:ext cx="7898146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622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993442" y="5638987"/>
                <a:ext cx="7466990" cy="524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满足，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0,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0,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⋯,0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,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𝑠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𝑠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+2</m:t>
                                </m:r>
                              </m:sub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⋯</m:t>
                            </m:r>
                            <m:sSubSup>
                              <m:sSubSupPr>
                                <m:ctrlP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42" y="5638987"/>
                <a:ext cx="7466990" cy="524824"/>
              </a:xfrm>
              <a:prstGeom prst="rect">
                <a:avLst/>
              </a:prstGeom>
              <a:blipFill rotWithShape="0">
                <a:blip r:embed="rId8"/>
                <a:stretch>
                  <a:fillRect l="-1714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20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9.1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99592" y="1268760"/>
                <a:ext cx="789814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因此，方程组有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非零解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⋯</m:t>
                            </m:r>
                            <m:sSubSup>
                              <m:sSubSupPr>
                                <m:ctrlP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,0,⋯,0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68760"/>
                <a:ext cx="7898146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2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54684" y="1969262"/>
                <a:ext cx="7466990" cy="524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满足，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0,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0,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⋯,0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,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𝑠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𝑠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+2</m:t>
                                </m:r>
                              </m:sub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⋯</m:t>
                            </m:r>
                            <m:sSubSup>
                              <m:sSubSupPr>
                                <m:ctrlP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84" y="1969262"/>
                <a:ext cx="7466990" cy="524824"/>
              </a:xfrm>
              <a:prstGeom prst="rect">
                <a:avLst/>
              </a:prstGeom>
              <a:blipFill rotWithShape="0">
                <a:blip r:embed="rId3"/>
                <a:stretch>
                  <a:fillRect l="-1714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907670" y="1988840"/>
                <a:ext cx="9251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≠0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670" y="1988840"/>
                <a:ext cx="92514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4683" y="3602975"/>
                <a:ext cx="8078133" cy="605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因此有，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=−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𝑠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+1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𝑠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∗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+⋯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∗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≤0</m:t>
                    </m:r>
                  </m:oMath>
                </a14:m>
                <a:endParaRPr lang="en-US" altLang="zh-CN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83" y="3602975"/>
                <a:ext cx="8078133" cy="605359"/>
              </a:xfrm>
              <a:prstGeom prst="rect">
                <a:avLst/>
              </a:prstGeom>
              <a:blipFill rotWithShape="0">
                <a:blip r:embed="rId5"/>
                <a:stretch>
                  <a:fillRect l="-1585" b="-25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971600" y="4293096"/>
                <a:ext cx="7466990" cy="570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&gt;0</m:t>
                      </m:r>
                    </m:oMath>
                  </m:oMathPara>
                </a14:m>
                <a:endParaRPr lang="en-US" altLang="zh-CN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293096"/>
                <a:ext cx="7466990" cy="5707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029720" y="5517232"/>
                <a:ext cx="53507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这与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矛盾</m:t>
                      </m:r>
                    </m:oMath>
                  </m:oMathPara>
                </a14:m>
                <a:endParaRPr lang="en-US" altLang="zh-CN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720" y="5517232"/>
                <a:ext cx="535075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45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9.1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755576" y="680093"/>
            <a:ext cx="7845765" cy="2448273"/>
            <a:chOff x="928662" y="1428736"/>
            <a:chExt cx="7286676" cy="1857652"/>
          </a:xfrm>
        </p:grpSpPr>
        <p:sp>
          <p:nvSpPr>
            <p:cNvPr id="23" name="圆角矩形 22"/>
            <p:cNvSpPr/>
            <p:nvPr/>
          </p:nvSpPr>
          <p:spPr>
            <a:xfrm>
              <a:off x="928662" y="1785277"/>
              <a:ext cx="7286676" cy="150111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流程图: 终止 23"/>
            <p:cNvSpPr/>
            <p:nvPr/>
          </p:nvSpPr>
          <p:spPr>
            <a:xfrm>
              <a:off x="1214414" y="1428736"/>
              <a:ext cx="1928825" cy="642942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9-4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1063253" y="1615959"/>
            <a:ext cx="75365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一个二次型的标准型正负平方项个数称为二次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80943" y="2181598"/>
            <a:ext cx="3494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型的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正、负惯性指数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7" name="组合 9"/>
          <p:cNvGrpSpPr>
            <a:grpSpLocks/>
          </p:cNvGrpSpPr>
          <p:nvPr/>
        </p:nvGrpSpPr>
        <p:grpSpPr bwMode="auto">
          <a:xfrm>
            <a:off x="778986" y="4150669"/>
            <a:ext cx="7845765" cy="2301080"/>
            <a:chOff x="961694" y="1533708"/>
            <a:chExt cx="7286676" cy="1745967"/>
          </a:xfrm>
        </p:grpSpPr>
        <p:sp>
          <p:nvSpPr>
            <p:cNvPr id="28" name="圆角矩形 27"/>
            <p:cNvSpPr/>
            <p:nvPr/>
          </p:nvSpPr>
          <p:spPr>
            <a:xfrm>
              <a:off x="961694" y="1778564"/>
              <a:ext cx="7286676" cy="150111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流程图: 终止 28"/>
            <p:cNvSpPr/>
            <p:nvPr/>
          </p:nvSpPr>
          <p:spPr>
            <a:xfrm>
              <a:off x="1230843" y="1533708"/>
              <a:ext cx="1928825" cy="424396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定义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9-4’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0"/>
              <p:cNvSpPr txBox="1">
                <a:spLocks noChangeArrowheads="1"/>
              </p:cNvSpPr>
              <p:nvPr/>
            </p:nvSpPr>
            <p:spPr bwMode="auto">
              <a:xfrm>
                <a:off x="1385680" y="5036208"/>
                <a:ext cx="720322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实对称矩阵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相合的对角阵的正负对角元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5680" y="5036208"/>
                <a:ext cx="7203223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92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375977" y="5575186"/>
                <a:ext cx="48032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个数称为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正、负惯性指数</a:t>
                </a:r>
                <a:r>
                  <a:rPr lang="en-US" altLang="zh-CN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.</a:t>
                </a:r>
                <a:endParaRPr lang="en-US" altLang="zh-CN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77" y="5575186"/>
                <a:ext cx="48032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665" t="-12941" r="-2030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上下箭头 31"/>
          <p:cNvSpPr/>
          <p:nvPr/>
        </p:nvSpPr>
        <p:spPr>
          <a:xfrm>
            <a:off x="4179933" y="3252894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rot="5400000">
            <a:off x="4317608" y="4096823"/>
            <a:ext cx="504058" cy="348774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圆角矩形标注 32"/>
              <p:cNvSpPr/>
              <p:nvPr/>
            </p:nvSpPr>
            <p:spPr>
              <a:xfrm>
                <a:off x="5580112" y="3451073"/>
                <a:ext cx="2376264" cy="842024"/>
              </a:xfrm>
              <a:prstGeom prst="wedgeRoundRectCallout">
                <a:avLst>
                  <a:gd name="adj1" fmla="val -78348"/>
                  <a:gd name="adj2" fmla="val 204406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rgbClr val="00B0F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</a:rPr>
                  <a:t>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华文楷体" panose="02010600040101010101" pitchFamily="2" charset="-122"/>
                  </a:rPr>
                  <a:t>正、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华文楷体" panose="02010600040101010101" pitchFamily="2" charset="-122"/>
                  </a:rPr>
                  <a:t>负特征值个数</a:t>
                </a:r>
                <a:endParaRPr lang="zh-CN" altLang="en-US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圆角矩形标注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451073"/>
                <a:ext cx="2376264" cy="842024"/>
              </a:xfrm>
              <a:prstGeom prst="wedgeRoundRectCallout">
                <a:avLst>
                  <a:gd name="adj1" fmla="val -78348"/>
                  <a:gd name="adj2" fmla="val 204406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85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  <p:bldP spid="1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63207" y="5064461"/>
            <a:ext cx="8231187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</a:pPr>
            <a:r>
              <a:rPr kumimoji="1" lang="zh-CN" altLang="en-US" sz="28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则</a:t>
            </a:r>
            <a:r>
              <a:rPr kumimoji="1" lang="zh-CN" altLang="en-US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上式</a:t>
            </a:r>
            <a:r>
              <a:rPr kumimoji="1" lang="zh-CN" altLang="en-US" sz="2800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称为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规范二次型</a:t>
            </a:r>
            <a:r>
              <a:rPr kumimoji="1" lang="zh-CN" altLang="en-US" sz="2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．</a:t>
            </a:r>
            <a:endParaRPr kumimoji="1" lang="en-US" altLang="zh-CN" sz="28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196752"/>
            <a:ext cx="640871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只含平方项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的二次型</a:t>
            </a:r>
            <a:r>
              <a:rPr kumimoji="1"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称为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标准二次型</a:t>
            </a:r>
            <a:endParaRPr kumimoji="1"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27584" y="3140968"/>
                <a:ext cx="7177310" cy="1040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eaLnBrk="1" hangingPunct="1">
                  <a:lnSpc>
                    <a:spcPct val="110000"/>
                  </a:lnSpc>
                  <a:spcBef>
                    <a:spcPct val="20000"/>
                  </a:spcBef>
                  <a:buClr>
                    <a:srgbClr val="0000FF"/>
                  </a:buClr>
                  <a:buSzPct val="75000"/>
                  <a:buFont typeface="Wingdings" panose="05000000000000000000" pitchFamily="2" charset="2"/>
                  <a:buChar char="Ø"/>
                </a:pPr>
                <a:r>
                  <a:rPr kumimoji="1"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如果标准形的系数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,⋯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只</a:t>
                </a:r>
                <a:r>
                  <a:rPr kumimoji="1"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zh-CN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kumimoji="1"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1,</m:t>
                    </m:r>
                    <m:r>
                      <a:rPr kumimoji="1" lang="zh-CN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kumimoji="1"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0,</m:t>
                    </m:r>
                    <m:r>
                      <a:rPr kumimoji="1" lang="zh-CN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kumimoji="1"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1</m:t>
                    </m:r>
                  </m:oMath>
                </a14:m>
                <a:r>
                  <a:rPr kumimoji="1"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三个数中取值</a:t>
                </a:r>
                <a:r>
                  <a:rPr kumimoji="1"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140968"/>
                <a:ext cx="7177310" cy="1040285"/>
              </a:xfrm>
              <a:prstGeom prst="rect">
                <a:avLst/>
              </a:prstGeom>
              <a:blipFill rotWithShape="0">
                <a:blip r:embed="rId3"/>
                <a:stretch>
                  <a:fillRect l="-850" t="-3509" b="-13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29053" y="1995884"/>
                <a:ext cx="6055504" cy="572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10000"/>
                  </a:lnSpc>
                  <a:spcBef>
                    <a:spcPct val="20000"/>
                  </a:spcBef>
                  <a:buClr>
                    <a:srgbClr val="0000FF"/>
                  </a:buClr>
                  <a:buSzPct val="75000"/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8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 + </m:t>
                      </m:r>
                      <m:sSub>
                        <m:sSub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 dirty="0" err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sz="2800" i="1" dirty="0" err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053" y="1995884"/>
                <a:ext cx="6055504" cy="5726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40381" y="4309726"/>
                <a:ext cx="7632848" cy="626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10000"/>
                  </a:lnSpc>
                  <a:spcBef>
                    <a:spcPct val="20000"/>
                  </a:spcBef>
                  <a:buClr>
                    <a:srgbClr val="0000FF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−⋯−</m:t>
                      </m:r>
                      <m:sSubSup>
                        <m:sSub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1" y="4309726"/>
                <a:ext cx="7632848" cy="6262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圆角矩形 6"/>
          <p:cNvSpPr/>
          <p:nvPr/>
        </p:nvSpPr>
        <p:spPr>
          <a:xfrm>
            <a:off x="222316" y="836712"/>
            <a:ext cx="8712968" cy="5400600"/>
          </a:xfrm>
          <a:prstGeom prst="round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2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/>
      <p:bldP spid="3" grpId="0"/>
      <p:bldP spid="4" grpId="0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7250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1272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9.1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 二次型的概念及标准形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26"/>
              <p:cNvSpPr txBox="1">
                <a:spLocks noChangeArrowheads="1"/>
              </p:cNvSpPr>
              <p:nvPr/>
            </p:nvSpPr>
            <p:spPr bwMode="auto">
              <a:xfrm>
                <a:off x="1475656" y="1047743"/>
                <a:ext cx="648072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的正负惯性指数分别为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1047743"/>
                <a:ext cx="648072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26"/>
              <p:cNvSpPr txBox="1">
                <a:spLocks noChangeArrowheads="1"/>
              </p:cNvSpPr>
              <p:nvPr/>
            </p:nvSpPr>
            <p:spPr bwMode="auto">
              <a:xfrm>
                <a:off x="1475656" y="1780133"/>
                <a:ext cx="331236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smtClean="0">
                          <a:latin typeface="Cambria Math" panose="02040503050406030204" pitchFamily="18" charset="0"/>
                          <a:ea typeface="+mn-ea"/>
                        </a:rPr>
                        <m:t>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𝑄𝑦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+mn-ea"/>
                        </a:rPr>
                        <m:t>正交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+mn-ea"/>
                        </a:rPr>
                        <m:t>变换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2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1780133"/>
                <a:ext cx="331236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6"/>
              <p:cNvSpPr txBox="1">
                <a:spLocks noChangeArrowheads="1"/>
              </p:cNvSpPr>
              <p:nvPr/>
            </p:nvSpPr>
            <p:spPr bwMode="auto">
              <a:xfrm>
                <a:off x="1115616" y="3803875"/>
                <a:ext cx="2592288" cy="614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3803875"/>
                <a:ext cx="2592288" cy="6141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6"/>
              <p:cNvSpPr txBox="1">
                <a:spLocks noChangeArrowheads="1"/>
              </p:cNvSpPr>
              <p:nvPr/>
            </p:nvSpPr>
            <p:spPr bwMode="auto">
              <a:xfrm>
                <a:off x="3275892" y="3705521"/>
                <a:ext cx="2592288" cy="1008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92" y="3705521"/>
                <a:ext cx="2592288" cy="10081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26"/>
              <p:cNvSpPr txBox="1">
                <a:spLocks noChangeArrowheads="1"/>
              </p:cNvSpPr>
              <p:nvPr/>
            </p:nvSpPr>
            <p:spPr bwMode="auto">
              <a:xfrm>
                <a:off x="5435399" y="3894797"/>
                <a:ext cx="259228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𝑖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=1,2,⋯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𝑝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399" y="3894797"/>
                <a:ext cx="259228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26"/>
              <p:cNvSpPr txBox="1">
                <a:spLocks noChangeArrowheads="1"/>
              </p:cNvSpPr>
              <p:nvPr/>
            </p:nvSpPr>
            <p:spPr bwMode="auto">
              <a:xfrm>
                <a:off x="2735832" y="5099284"/>
                <a:ext cx="6264696" cy="999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h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+⋯+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−⋯−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𝑝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5832" y="5099284"/>
                <a:ext cx="6264696" cy="9991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6"/>
              <p:cNvSpPr txBox="1">
                <a:spLocks noChangeArrowheads="1"/>
              </p:cNvSpPr>
              <p:nvPr/>
            </p:nvSpPr>
            <p:spPr bwMode="auto">
              <a:xfrm>
                <a:off x="1225942" y="2799333"/>
                <a:ext cx="1584176" cy="547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ea typeface="+mn-ea"/>
                            </a:rPr>
                            <m:t>Λ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𝑧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5942" y="2799333"/>
                <a:ext cx="1584176" cy="54711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6"/>
              <p:cNvSpPr txBox="1">
                <a:spLocks noChangeArrowheads="1"/>
              </p:cNvSpPr>
              <p:nvPr/>
            </p:nvSpPr>
            <p:spPr bwMode="auto">
              <a:xfrm>
                <a:off x="2699828" y="2581273"/>
                <a:ext cx="6336704" cy="1082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ea typeface="+mn-ea"/>
                            </a:rPr>
                            <m:t>Λ</m:t>
                          </m:r>
                        </m:e>
                      </m:acc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diag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⋯,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,1,⋯,1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828" y="2581273"/>
                <a:ext cx="6336704" cy="108266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6"/>
              <p:cNvSpPr txBox="1">
                <a:spLocks noChangeArrowheads="1"/>
              </p:cNvSpPr>
              <p:nvPr/>
            </p:nvSpPr>
            <p:spPr bwMode="auto">
              <a:xfrm>
                <a:off x="4860032" y="1765010"/>
                <a:ext cx="3888432" cy="53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𝑄</m:t>
                      </m:r>
                      <m:acc>
                        <m:accPr>
                          <m:chr m:val="̂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  <a:ea typeface="+mn-ea"/>
                        </a:rPr>
                        <m:t>𝑧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+mn-ea"/>
                        </a:rPr>
                        <m:t>可逆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+mn-ea"/>
                        </a:rPr>
                        <m:t>变换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1765010"/>
                <a:ext cx="3888432" cy="53758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26"/>
          <p:cNvSpPr txBox="1">
            <a:spLocks noChangeArrowheads="1"/>
          </p:cNvSpPr>
          <p:nvPr/>
        </p:nvSpPr>
        <p:spPr bwMode="auto">
          <a:xfrm>
            <a:off x="4406900" y="6098404"/>
            <a:ext cx="3312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二次型规范形式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 rot="5400000">
            <a:off x="7956025" y="2550958"/>
            <a:ext cx="504058" cy="10794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标注 21"/>
          <p:cNvSpPr/>
          <p:nvPr/>
        </p:nvSpPr>
        <p:spPr>
          <a:xfrm>
            <a:off x="6533371" y="3821038"/>
            <a:ext cx="2376264" cy="842024"/>
          </a:xfrm>
          <a:prstGeom prst="wedgeRoundRectCallout">
            <a:avLst>
              <a:gd name="adj1" fmla="val 17288"/>
              <a:gd name="adj2" fmla="val -10700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对应系数为零的二次项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1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 animBg="1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0"/>
              <p:cNvSpPr txBox="1">
                <a:spLocks noChangeArrowheads="1"/>
              </p:cNvSpPr>
              <p:nvPr/>
            </p:nvSpPr>
            <p:spPr bwMode="auto">
              <a:xfrm>
                <a:off x="1043608" y="1700808"/>
                <a:ext cx="4323964" cy="663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CN" sz="3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3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→</m:t>
                    </m:r>
                    <m:r>
                      <a:rPr lang="en-US" altLang="zh-CN" sz="3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sz="3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3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𝑃𝑥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𝑷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可逆）</a:t>
                </a:r>
                <a:endParaRPr lang="en-US" altLang="zh-CN" sz="28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700808"/>
                <a:ext cx="4323964" cy="663643"/>
              </a:xfrm>
              <a:prstGeom prst="rect">
                <a:avLst/>
              </a:prstGeom>
              <a:blipFill rotWithShape="0">
                <a:blip r:embed="rId2"/>
                <a:stretch>
                  <a:fillRect r="-1972" b="-229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1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9.1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/>
              <p:cNvSpPr txBox="1">
                <a:spLocks noChangeArrowheads="1"/>
              </p:cNvSpPr>
              <p:nvPr/>
            </p:nvSpPr>
            <p:spPr bwMode="auto">
              <a:xfrm>
                <a:off x="3205590" y="2838181"/>
                <a:ext cx="5801077" cy="530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𝑻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𝑨𝒙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𝑻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𝑩𝒚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𝑔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5590" y="2838181"/>
                <a:ext cx="5801077" cy="5309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0"/>
              <p:cNvSpPr txBox="1">
                <a:spLocks noChangeArrowheads="1"/>
              </p:cNvSpPr>
              <p:nvPr/>
            </p:nvSpPr>
            <p:spPr bwMode="auto">
              <a:xfrm>
                <a:off x="1473071" y="4439141"/>
                <a:ext cx="2998604" cy="687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𝑨</m:t>
                      </m:r>
                      <m:r>
                        <a:rPr lang="en-US" altLang="zh-CN" sz="3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3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3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𝑻</m:t>
                          </m:r>
                        </m:sup>
                      </m:sSup>
                      <m:r>
                        <a:rPr lang="en-US" altLang="zh-CN" sz="3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𝑩𝑷</m:t>
                      </m:r>
                    </m:oMath>
                  </m:oMathPara>
                </a14:m>
                <a:endParaRPr lang="en-US" altLang="zh-CN" sz="3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3071" y="4439141"/>
                <a:ext cx="2998604" cy="6874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>
                <a:spLocks noChangeArrowheads="1"/>
              </p:cNvSpPr>
              <p:nvPr/>
            </p:nvSpPr>
            <p:spPr bwMode="auto">
              <a:xfrm>
                <a:off x="4351025" y="3464912"/>
                <a:ext cx="341397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𝐵𝑦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𝑃𝑥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𝑃𝑥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1025" y="3464912"/>
                <a:ext cx="341397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上下箭头 1"/>
          <p:cNvSpPr/>
          <p:nvPr/>
        </p:nvSpPr>
        <p:spPr>
          <a:xfrm>
            <a:off x="2692559" y="2600509"/>
            <a:ext cx="678162" cy="15633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5216323" y="1863952"/>
            <a:ext cx="20881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i="0" dirty="0" smtClean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可逆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变换</a:t>
            </a:r>
            <a:endParaRPr lang="en-US" altLang="zh-CN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TextBox 10"/>
          <p:cNvSpPr txBox="1">
            <a:spLocks noChangeArrowheads="1"/>
          </p:cNvSpPr>
          <p:nvPr/>
        </p:nvSpPr>
        <p:spPr bwMode="auto">
          <a:xfrm>
            <a:off x="5142215" y="4500889"/>
            <a:ext cx="1927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i="0" dirty="0" smtClean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合同变换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74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6" grpId="0"/>
      <p:bldP spid="17" grpId="0"/>
      <p:bldP spid="2" grpId="0" animBg="1"/>
      <p:bldP spid="23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038110"/>
            <a:ext cx="2195736" cy="181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7" name="组合 5"/>
          <p:cNvGrpSpPr>
            <a:grpSpLocks/>
          </p:cNvGrpSpPr>
          <p:nvPr/>
        </p:nvGrpSpPr>
        <p:grpSpPr bwMode="auto">
          <a:xfrm>
            <a:off x="663643" y="617538"/>
            <a:ext cx="7486513" cy="1465411"/>
            <a:chOff x="827584" y="1628800"/>
            <a:chExt cx="8066349" cy="1464732"/>
          </a:xfrm>
        </p:grpSpPr>
        <p:sp>
          <p:nvSpPr>
            <p:cNvPr id="12" name="上凸带形 11"/>
            <p:cNvSpPr/>
            <p:nvPr/>
          </p:nvSpPr>
          <p:spPr>
            <a:xfrm>
              <a:off x="827584" y="1628800"/>
              <a:ext cx="2663953" cy="647618"/>
            </a:xfrm>
            <a:prstGeom prst="ribbon2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rgbClr val="FFFF00"/>
                  </a:solidFill>
                  <a:latin typeface="+mn-ea"/>
                </a:rPr>
                <a:t>引例</a:t>
              </a:r>
              <a:endParaRPr lang="zh-CN" altLang="en-US" sz="2800" b="1" dirty="0">
                <a:solidFill>
                  <a:srgbClr val="FFFF00"/>
                </a:solidFill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2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1215487" y="2564786"/>
                  <a:ext cx="7678446" cy="528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 smtClean="0">
                      <a:latin typeface="Cambria" panose="02040503050406030204" pitchFamily="18" charset="0"/>
                      <a:ea typeface="华文楷体" panose="02010600040101010101" pitchFamily="2" charset="-122"/>
                    </a:rPr>
                    <a:t> 考虑二次型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n-US" altLang="zh-CN" sz="2800" dirty="0">
                    <a:latin typeface="Cambria" panose="02040503050406030204" pitchFamily="18" charset="0"/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1282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5487" y="2564786"/>
                  <a:ext cx="7678446" cy="5287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84" t="-11494" b="-3103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12"/>
              <p:cNvSpPr txBox="1">
                <a:spLocks noChangeArrowheads="1"/>
              </p:cNvSpPr>
              <p:nvPr/>
            </p:nvSpPr>
            <p:spPr bwMode="auto">
              <a:xfrm>
                <a:off x="3635896" y="2131496"/>
                <a:ext cx="3537339" cy="859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2131496"/>
                <a:ext cx="3537339" cy="8592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12"/>
              <p:cNvSpPr txBox="1">
                <a:spLocks noChangeArrowheads="1"/>
              </p:cNvSpPr>
              <p:nvPr/>
            </p:nvSpPr>
            <p:spPr bwMode="auto">
              <a:xfrm>
                <a:off x="2797262" y="5877272"/>
                <a:ext cx="3219276" cy="528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+2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7262" y="5877272"/>
                <a:ext cx="3219276" cy="5289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2"/>
              <p:cNvSpPr txBox="1">
                <a:spLocks noChangeArrowheads="1"/>
              </p:cNvSpPr>
              <p:nvPr/>
            </p:nvSpPr>
            <p:spPr bwMode="auto">
              <a:xfrm>
                <a:off x="1393313" y="4074601"/>
                <a:ext cx="4929686" cy="859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3313" y="4074601"/>
                <a:ext cx="4929686" cy="8592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2"/>
              <p:cNvSpPr txBox="1">
                <a:spLocks noChangeArrowheads="1"/>
              </p:cNvSpPr>
              <p:nvPr/>
            </p:nvSpPr>
            <p:spPr bwMode="auto">
              <a:xfrm>
                <a:off x="4189716" y="3019368"/>
                <a:ext cx="3537339" cy="854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8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9716" y="3019368"/>
                <a:ext cx="3537339" cy="8542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12"/>
              <p:cNvSpPr txBox="1">
                <a:spLocks noChangeArrowheads="1"/>
              </p:cNvSpPr>
              <p:nvPr/>
            </p:nvSpPr>
            <p:spPr bwMode="auto">
              <a:xfrm>
                <a:off x="2699792" y="4933811"/>
                <a:ext cx="4176464" cy="851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792" y="4933811"/>
                <a:ext cx="4176464" cy="8518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39552" y="2932941"/>
                <a:ext cx="41027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FF0000"/>
                    </a:solidFill>
                    <a:ea typeface="华文楷体" panose="02010600040101010101" pitchFamily="2" charset="-122"/>
                  </a:rPr>
                  <a:t>二次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型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𝐴𝑥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？</m:t>
                    </m:r>
                  </m:oMath>
                </a14:m>
                <a:endParaRPr lang="en-US" altLang="zh-CN" sz="2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932941"/>
                <a:ext cx="4102788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312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8.1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二次型的概念及标准形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752756"/>
              </p:ext>
            </p:extLst>
          </p:nvPr>
        </p:nvGraphicFramePr>
        <p:xfrm>
          <a:off x="1474748" y="2072605"/>
          <a:ext cx="7204075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Equation" r:id="rId3" imgW="3606480" imgH="1955520" progId="Equation.DSMT4">
                  <p:embed/>
                </p:oleObj>
              </mc:Choice>
              <mc:Fallback>
                <p:oleObj name="Equation" r:id="rId3" imgW="3606480" imgH="1955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48" y="2072605"/>
                        <a:ext cx="7204075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807995" y="3118954"/>
                <a:ext cx="4198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95" y="3118954"/>
                <a:ext cx="41985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882321" y="3702167"/>
                <a:ext cx="4198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21" y="3702167"/>
                <a:ext cx="41985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834302" y="4139516"/>
                <a:ext cx="4198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02" y="4139516"/>
                <a:ext cx="41985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199629" y="4636698"/>
                <a:ext cx="4198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29" y="4636698"/>
                <a:ext cx="41985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571779" y="3099718"/>
            <a:ext cx="21590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887316" y="1340768"/>
            <a:ext cx="82311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/>
              <a:t>令 </a:t>
            </a:r>
            <a:r>
              <a:rPr kumimoji="1" lang="en-US" altLang="zh-CN" sz="2400" i="1"/>
              <a:t>a</a:t>
            </a:r>
            <a:r>
              <a:rPr kumimoji="1" lang="en-US" altLang="zh-CN" sz="2400" i="1" baseline="-25000">
                <a:solidFill>
                  <a:srgbClr val="FF0000"/>
                </a:solidFill>
              </a:rPr>
              <a:t>i</a:t>
            </a:r>
            <a:r>
              <a:rPr kumimoji="1" lang="en-US" altLang="zh-CN" sz="2400" i="1" baseline="-25000">
                <a:solidFill>
                  <a:srgbClr val="0000FF"/>
                </a:solidFill>
              </a:rPr>
              <a:t>j</a:t>
            </a:r>
            <a:r>
              <a:rPr kumimoji="1" lang="en-US" altLang="zh-CN" sz="2400"/>
              <a:t> = </a:t>
            </a:r>
            <a:r>
              <a:rPr kumimoji="1" lang="en-US" altLang="zh-CN" sz="2400" i="1"/>
              <a:t>a</a:t>
            </a:r>
            <a:r>
              <a:rPr kumimoji="1" lang="en-US" altLang="zh-CN" sz="2400" i="1" baseline="-25000">
                <a:solidFill>
                  <a:srgbClr val="0000FF"/>
                </a:solidFill>
              </a:rPr>
              <a:t>j</a:t>
            </a:r>
            <a:r>
              <a:rPr kumimoji="1" lang="en-US" altLang="zh-CN" sz="2400" i="1" baseline="-25000">
                <a:solidFill>
                  <a:srgbClr val="FF0000"/>
                </a:solidFill>
              </a:rPr>
              <a:t>i</a:t>
            </a:r>
            <a:r>
              <a:rPr kumimoji="1" lang="zh-CN" altLang="en-US" sz="2400"/>
              <a:t>，则 </a:t>
            </a:r>
            <a:r>
              <a:rPr kumimoji="1" lang="en-US" altLang="zh-CN" sz="2400">
                <a:solidFill>
                  <a:srgbClr val="FF0000"/>
                </a:solidFill>
              </a:rPr>
              <a:t>2</a:t>
            </a:r>
            <a:r>
              <a:rPr kumimoji="1" lang="en-US" altLang="zh-CN" sz="2400"/>
              <a:t> </a:t>
            </a:r>
            <a:r>
              <a:rPr kumimoji="1" lang="en-US" altLang="zh-CN" sz="2400" i="1"/>
              <a:t>a</a:t>
            </a:r>
            <a:r>
              <a:rPr kumimoji="1" lang="en-US" altLang="zh-CN" sz="2400" i="1" baseline="-25000"/>
              <a:t>ij</a:t>
            </a:r>
            <a:r>
              <a:rPr kumimoji="1" lang="en-US" altLang="zh-CN" sz="2400"/>
              <a:t> </a:t>
            </a:r>
            <a:r>
              <a:rPr kumimoji="1" lang="en-US" altLang="zh-CN" sz="2400" i="1"/>
              <a:t>x</a:t>
            </a:r>
            <a:r>
              <a:rPr kumimoji="1" lang="en-US" altLang="zh-CN" sz="2400" i="1" baseline="-25000"/>
              <a:t>i</a:t>
            </a:r>
            <a:r>
              <a:rPr kumimoji="1" lang="en-US" altLang="zh-CN" sz="2400" i="1"/>
              <a:t> x</a:t>
            </a:r>
            <a:r>
              <a:rPr kumimoji="1" lang="en-US" altLang="zh-CN" sz="2400" i="1" baseline="-25000"/>
              <a:t>j</a:t>
            </a:r>
            <a:r>
              <a:rPr kumimoji="1" lang="en-US" altLang="zh-CN" sz="2400"/>
              <a:t> =</a:t>
            </a:r>
            <a:r>
              <a:rPr kumimoji="1" lang="en-US" altLang="zh-CN" sz="2400" i="1"/>
              <a:t> a</a:t>
            </a:r>
            <a:r>
              <a:rPr kumimoji="1" lang="en-US" altLang="zh-CN" sz="2400" i="1" baseline="-25000">
                <a:solidFill>
                  <a:srgbClr val="FF0000"/>
                </a:solidFill>
              </a:rPr>
              <a:t>i</a:t>
            </a:r>
            <a:r>
              <a:rPr kumimoji="1" lang="en-US" altLang="zh-CN" sz="2400" i="1" baseline="-25000">
                <a:solidFill>
                  <a:srgbClr val="0000FF"/>
                </a:solidFill>
              </a:rPr>
              <a:t>j</a:t>
            </a:r>
            <a:r>
              <a:rPr kumimoji="1" lang="en-US" altLang="zh-CN" sz="2400"/>
              <a:t> </a:t>
            </a:r>
            <a:r>
              <a:rPr kumimoji="1" lang="en-US" altLang="zh-CN" sz="2400" i="1"/>
              <a:t>x</a:t>
            </a:r>
            <a:r>
              <a:rPr kumimoji="1" lang="en-US" altLang="zh-CN" sz="2400" i="1" baseline="-25000">
                <a:solidFill>
                  <a:srgbClr val="FF0000"/>
                </a:solidFill>
              </a:rPr>
              <a:t>i</a:t>
            </a:r>
            <a:r>
              <a:rPr kumimoji="1" lang="en-US" altLang="zh-CN" sz="2400" i="1"/>
              <a:t> x</a:t>
            </a:r>
            <a:r>
              <a:rPr kumimoji="1" lang="en-US" altLang="zh-CN" sz="2400" i="1" baseline="-25000">
                <a:solidFill>
                  <a:srgbClr val="0000FF"/>
                </a:solidFill>
              </a:rPr>
              <a:t>j</a:t>
            </a:r>
            <a:r>
              <a:rPr kumimoji="1" lang="en-US" altLang="zh-CN" sz="2400"/>
              <a:t> </a:t>
            </a:r>
            <a:r>
              <a:rPr kumimoji="1" lang="en-US" altLang="zh-CN" sz="2400" i="1"/>
              <a:t>+ a</a:t>
            </a:r>
            <a:r>
              <a:rPr kumimoji="1" lang="en-US" altLang="zh-CN" sz="2400" i="1" baseline="-25000">
                <a:solidFill>
                  <a:srgbClr val="0000FF"/>
                </a:solidFill>
              </a:rPr>
              <a:t>j</a:t>
            </a:r>
            <a:r>
              <a:rPr kumimoji="1" lang="en-US" altLang="zh-CN" sz="2400" i="1" baseline="-25000">
                <a:solidFill>
                  <a:srgbClr val="FF0000"/>
                </a:solidFill>
              </a:rPr>
              <a:t>i</a:t>
            </a:r>
            <a:r>
              <a:rPr kumimoji="1" lang="en-US" altLang="zh-CN" sz="2400"/>
              <a:t> </a:t>
            </a:r>
            <a:r>
              <a:rPr kumimoji="1" lang="en-US" altLang="zh-CN" sz="2400" i="1"/>
              <a:t>x</a:t>
            </a:r>
            <a:r>
              <a:rPr kumimoji="1" lang="en-US" altLang="zh-CN" sz="2400" i="1" baseline="-25000">
                <a:solidFill>
                  <a:srgbClr val="FF0000"/>
                </a:solidFill>
              </a:rPr>
              <a:t>i</a:t>
            </a:r>
            <a:r>
              <a:rPr kumimoji="1" lang="en-US" altLang="zh-CN" sz="2400" i="1"/>
              <a:t> x</a:t>
            </a:r>
            <a:r>
              <a:rPr kumimoji="1" lang="en-US" altLang="zh-CN" sz="2400" i="1" baseline="-25000">
                <a:solidFill>
                  <a:srgbClr val="0000FF"/>
                </a:solidFill>
              </a:rPr>
              <a:t>j</a:t>
            </a:r>
            <a:r>
              <a:rPr kumimoji="1" lang="en-US" altLang="zh-CN" sz="2400"/>
              <a:t> </a:t>
            </a:r>
            <a:r>
              <a:rPr kumimoji="1" lang="zh-CN" altLang="en-US" sz="2400"/>
              <a:t>，于是</a:t>
            </a:r>
            <a:endParaRPr kumimoji="1" lang="en-US" altLang="zh-CN" sz="240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824253" y="3614068"/>
            <a:ext cx="928687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830541" y="3099718"/>
            <a:ext cx="642938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588029" y="4585618"/>
            <a:ext cx="1057275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644804" y="2571080"/>
            <a:ext cx="1257300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529041" y="3099718"/>
            <a:ext cx="11874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573366" y="3614068"/>
            <a:ext cx="11874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716491" y="3099718"/>
            <a:ext cx="1785938" cy="928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587654" y="4099843"/>
            <a:ext cx="3000375" cy="928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825779" y="2099593"/>
            <a:ext cx="3205162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501929" y="5171405"/>
            <a:ext cx="1714500" cy="785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801327" y="3307136"/>
            <a:ext cx="15856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093810" y="3122470"/>
                <a:ext cx="3809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10" y="3122470"/>
                <a:ext cx="38093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7937" r="-476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 flipH="1">
            <a:off x="1801327" y="3756372"/>
            <a:ext cx="15856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069163" y="3542060"/>
                <a:ext cx="388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63" y="3542060"/>
                <a:ext cx="38805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7813" r="-4688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H="1">
            <a:off x="1801327" y="4765981"/>
            <a:ext cx="15856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069163" y="4513384"/>
                <a:ext cx="4079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63" y="4513384"/>
                <a:ext cx="4079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7463" r="-1493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25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73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4" grpId="0" animBg="1"/>
      <p:bldP spid="35" grpId="0" animBg="1"/>
      <p:bldP spid="1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6" grpId="1" animBg="1"/>
      <p:bldP spid="19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55613" y="428625"/>
          <a:ext cx="6086475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46" name="Equation" r:id="rId3" imgW="3047760" imgH="977760" progId="Equation.DSMT4">
                  <p:embed/>
                </p:oleObj>
              </mc:Choice>
              <mc:Fallback>
                <p:oleObj name="Equation" r:id="rId3" imgW="304776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428625"/>
                        <a:ext cx="6086475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746375" y="473075"/>
          <a:ext cx="3625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47" name="Equation" r:id="rId5" imgW="1815840" imgH="228600" progId="Equation.DSMT4">
                  <p:embed/>
                </p:oleObj>
              </mc:Choice>
              <mc:Fallback>
                <p:oleObj name="Equation" r:id="rId5" imgW="1815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473075"/>
                        <a:ext cx="362585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603500" y="973138"/>
          <a:ext cx="3854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48" name="Equation" r:id="rId7" imgW="1930320" imgH="228600" progId="Equation.DSMT4">
                  <p:embed/>
                </p:oleObj>
              </mc:Choice>
              <mc:Fallback>
                <p:oleObj name="Equation" r:id="rId7" imgW="1930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973138"/>
                        <a:ext cx="385445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2600325" y="1943100"/>
          <a:ext cx="3905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49" name="Equation" r:id="rId9" imgW="1955520" imgH="228600" progId="Equation.DSMT4">
                  <p:embed/>
                </p:oleObj>
              </mc:Choice>
              <mc:Fallback>
                <p:oleObj name="Equation" r:id="rId9" imgW="1955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1943100"/>
                        <a:ext cx="390525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2514600" y="2544763"/>
          <a:ext cx="55276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0" name="Equation" r:id="rId11" imgW="2768400" imgH="939600" progId="Equation.DSMT4">
                  <p:embed/>
                </p:oleObj>
              </mc:Choice>
              <mc:Fallback>
                <p:oleObj name="Equation" r:id="rId11" imgW="27684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44763"/>
                        <a:ext cx="552767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514600" y="4594225"/>
          <a:ext cx="537686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1" name="Equation" r:id="rId13" imgW="2692080" imgH="939600" progId="Equation.DSMT4">
                  <p:embed/>
                </p:oleObj>
              </mc:Choice>
              <mc:Fallback>
                <p:oleObj name="Equation" r:id="rId13" imgW="2692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594225"/>
                        <a:ext cx="5376863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2514600" y="6237288"/>
          <a:ext cx="1065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" name="Equation" r:id="rId15" imgW="533160" imgH="203040" progId="Equation.DSMT4">
                  <p:embed/>
                </p:oleObj>
              </mc:Choice>
              <mc:Fallback>
                <p:oleObj name="Equation" r:id="rId15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237288"/>
                        <a:ext cx="1065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云形标注 16"/>
          <p:cNvSpPr>
            <a:spLocks noChangeArrowheads="1"/>
          </p:cNvSpPr>
          <p:nvPr/>
        </p:nvSpPr>
        <p:spPr bwMode="auto">
          <a:xfrm>
            <a:off x="2571750" y="3857625"/>
            <a:ext cx="1857375" cy="1000125"/>
          </a:xfrm>
          <a:prstGeom prst="cloudCallout">
            <a:avLst>
              <a:gd name="adj1" fmla="val 47736"/>
              <a:gd name="adj2" fmla="val 79431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28575" algn="ctr">
            <a:solidFill>
              <a:srgbClr val="00B0F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对称阵</a:t>
            </a:r>
          </a:p>
        </p:txBody>
      </p:sp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4357687" y="92074"/>
            <a:ext cx="4786313" cy="441325"/>
            <a:chOff x="6228184" y="107340"/>
            <a:chExt cx="2843808" cy="441340"/>
          </a:xfrm>
        </p:grpSpPr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985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781303"/>
              </p:ext>
            </p:extLst>
          </p:nvPr>
        </p:nvGraphicFramePr>
        <p:xfrm>
          <a:off x="755576" y="836712"/>
          <a:ext cx="74453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4" name="Equation" r:id="rId3" imgW="3720960" imgH="939600" progId="Equation.DSMT4">
                  <p:embed/>
                </p:oleObj>
              </mc:Choice>
              <mc:Fallback>
                <p:oleObj name="Equation" r:id="rId3" imgW="37209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836712"/>
                        <a:ext cx="744537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535406"/>
              </p:ext>
            </p:extLst>
          </p:nvPr>
        </p:nvGraphicFramePr>
        <p:xfrm>
          <a:off x="4067746" y="3738661"/>
          <a:ext cx="320357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5" name="Equation" r:id="rId5" imgW="1600200" imgH="939600" progId="Equation.DSMT4">
                  <p:embed/>
                </p:oleObj>
              </mc:Choice>
              <mc:Fallback>
                <p:oleObj name="Equation" r:id="rId5" imgW="16002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746" y="3738661"/>
                        <a:ext cx="3203575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860" name="Rectangle 12"/>
              <p:cNvSpPr>
                <a:spLocks noChangeArrowheads="1"/>
              </p:cNvSpPr>
              <p:nvPr/>
            </p:nvSpPr>
            <p:spPr bwMode="auto">
              <a:xfrm>
                <a:off x="1781000" y="5611911"/>
                <a:ext cx="601087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对称阵</a:t>
                </a:r>
                <a:r>
                  <a:rPr kumimoji="1" lang="zh-CN" altLang="en-US" sz="2800" b="0" i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kumimoji="1" lang="en-US" altLang="zh-CN" sz="2800" b="0" i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 </a:t>
                </a:r>
                <a:r>
                  <a:rPr kumimoji="1" lang="zh-CN" altLang="en-US" sz="28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的秩也叫做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二次型</a:t>
                </a:r>
                <a:r>
                  <a:rPr kumimoji="1" lang="zh-CN" altLang="en-US" sz="2800" i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</m:t>
                    </m:r>
                    <m:r>
                      <a:rPr kumimoji="1"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kumimoji="1" lang="zh-CN" altLang="en-US" sz="28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的秩</a:t>
                </a:r>
                <a:r>
                  <a:rPr kumimoji="1" lang="zh-CN" altLang="en-US" sz="28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．</a:t>
                </a:r>
                <a:endParaRPr kumimoji="1"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8860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1000" y="5611911"/>
                <a:ext cx="6010876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028" t="-12941" r="-1420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25" name="AutoShape 13"/>
          <p:cNvSpPr>
            <a:spLocks noChangeArrowheads="1"/>
          </p:cNvSpPr>
          <p:nvPr/>
        </p:nvSpPr>
        <p:spPr bwMode="auto">
          <a:xfrm>
            <a:off x="5771133" y="3051274"/>
            <a:ext cx="4572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AutoShape 14"/>
          <p:cNvSpPr>
            <a:spLocks noChangeArrowheads="1"/>
          </p:cNvSpPr>
          <p:nvPr/>
        </p:nvSpPr>
        <p:spPr bwMode="auto">
          <a:xfrm>
            <a:off x="1762696" y="2428974"/>
            <a:ext cx="2881312" cy="1152525"/>
          </a:xfrm>
          <a:prstGeom prst="cloudCallout">
            <a:avLst>
              <a:gd name="adj1" fmla="val -45810"/>
              <a:gd name="adj2" fmla="val -78514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对称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阵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的二次型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527" name="AutoShape 15"/>
          <p:cNvSpPr>
            <a:spLocks noChangeArrowheads="1"/>
          </p:cNvSpPr>
          <p:nvPr/>
        </p:nvSpPr>
        <p:spPr bwMode="auto">
          <a:xfrm>
            <a:off x="1762696" y="4013299"/>
            <a:ext cx="2160587" cy="1152525"/>
          </a:xfrm>
          <a:prstGeom prst="cloudCallout">
            <a:avLst>
              <a:gd name="adj1" fmla="val 64991"/>
              <a:gd name="adj2" fmla="val 48759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二次型</a:t>
            </a:r>
          </a:p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的矩阵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4357687" y="184249"/>
            <a:ext cx="4786313" cy="441325"/>
            <a:chOff x="6228184" y="107340"/>
            <a:chExt cx="2843808" cy="441340"/>
          </a:xfrm>
        </p:grpSpPr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Aft>
                  <a:spcPts val="0"/>
                </a:spcAft>
                <a:defRPr/>
              </a:pPr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8.1   </a:t>
              </a:r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的概念及标准形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06365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0" grpId="0" build="allAtOnce"/>
      <p:bldP spid="64525" grpId="0" animBg="1"/>
      <p:bldP spid="64526" grpId="0" animBg="1"/>
      <p:bldP spid="645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7411</TotalTime>
  <Words>1882</Words>
  <Application>Microsoft Office PowerPoint</Application>
  <PresentationFormat>全屏显示(4:3)</PresentationFormat>
  <Paragraphs>472</Paragraphs>
  <Slides>51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华文楷体</vt:lpstr>
      <vt:lpstr>楷体_GB2312</vt:lpstr>
      <vt:lpstr>宋体</vt:lpstr>
      <vt:lpstr>Arial</vt:lpstr>
      <vt:lpstr>Calibri</vt:lpstr>
      <vt:lpstr>Cambria</vt:lpstr>
      <vt:lpstr>Cambria Math</vt:lpstr>
      <vt:lpstr>Corbel</vt:lpstr>
      <vt:lpstr>Times New Roman</vt:lpstr>
      <vt:lpstr>Tw Cen MT</vt:lpstr>
      <vt:lpstr>Wingdings</vt:lpstr>
      <vt:lpstr>Wingdings 3</vt:lpstr>
      <vt:lpstr>积分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664</cp:revision>
  <dcterms:modified xsi:type="dcterms:W3CDTF">2019-05-09T13:51:53Z</dcterms:modified>
</cp:coreProperties>
</file>