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37"/>
  </p:notesMasterIdLst>
  <p:sldIdLst>
    <p:sldId id="429" r:id="rId2"/>
    <p:sldId id="451" r:id="rId3"/>
    <p:sldId id="537" r:id="rId4"/>
    <p:sldId id="549" r:id="rId5"/>
    <p:sldId id="550" r:id="rId6"/>
    <p:sldId id="556" r:id="rId7"/>
    <p:sldId id="376" r:id="rId8"/>
    <p:sldId id="538" r:id="rId9"/>
    <p:sldId id="539" r:id="rId10"/>
    <p:sldId id="540" r:id="rId11"/>
    <p:sldId id="553" r:id="rId12"/>
    <p:sldId id="541" r:id="rId13"/>
    <p:sldId id="542" r:id="rId14"/>
    <p:sldId id="557" r:id="rId15"/>
    <p:sldId id="543" r:id="rId16"/>
    <p:sldId id="544" r:id="rId17"/>
    <p:sldId id="513" r:id="rId18"/>
    <p:sldId id="536" r:id="rId19"/>
    <p:sldId id="555" r:id="rId20"/>
    <p:sldId id="519" r:id="rId21"/>
    <p:sldId id="545" r:id="rId22"/>
    <p:sldId id="546" r:id="rId23"/>
    <p:sldId id="554" r:id="rId24"/>
    <p:sldId id="547" r:id="rId25"/>
    <p:sldId id="559" r:id="rId26"/>
    <p:sldId id="560" r:id="rId27"/>
    <p:sldId id="561" r:id="rId28"/>
    <p:sldId id="548" r:id="rId29"/>
    <p:sldId id="564" r:id="rId30"/>
    <p:sldId id="398" r:id="rId31"/>
    <p:sldId id="562" r:id="rId32"/>
    <p:sldId id="565" r:id="rId33"/>
    <p:sldId id="563" r:id="rId34"/>
    <p:sldId id="551" r:id="rId35"/>
    <p:sldId id="552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33CC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6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6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5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1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8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9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6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01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2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1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12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7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8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1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69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69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8331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9243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6691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5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8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9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1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7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4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1.png"/><Relationship Id="rId5" Type="http://schemas.openxmlformats.org/officeDocument/2006/relationships/image" Target="../media/image380.png"/><Relationship Id="rId4" Type="http://schemas.openxmlformats.org/officeDocument/2006/relationships/image" Target="../media/image411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3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3" Type="http://schemas.openxmlformats.org/officeDocument/2006/relationships/image" Target="../media/image390.png"/><Relationship Id="rId7" Type="http://schemas.openxmlformats.org/officeDocument/2006/relationships/image" Target="../media/image20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1.png"/><Relationship Id="rId11" Type="http://schemas.openxmlformats.org/officeDocument/2006/relationships/image" Target="../media/image52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image" Target="../media/image47.wmf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1.png"/><Relationship Id="rId11" Type="http://schemas.openxmlformats.org/officeDocument/2006/relationships/image" Target="../media/image62.png"/><Relationship Id="rId5" Type="http://schemas.openxmlformats.org/officeDocument/2006/relationships/image" Target="../media/image521.png"/><Relationship Id="rId10" Type="http://schemas.openxmlformats.org/officeDocument/2006/relationships/image" Target="../media/image61.png"/><Relationship Id="rId4" Type="http://schemas.openxmlformats.org/officeDocument/2006/relationships/image" Target="../media/image420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0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52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Relationship Id="rId14" Type="http://schemas.openxmlformats.org/officeDocument/2006/relationships/image" Target="../media/image7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0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7" Type="http://schemas.openxmlformats.org/officeDocument/2006/relationships/image" Target="../media/image8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0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6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97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1.png"/><Relationship Id="rId11" Type="http://schemas.openxmlformats.org/officeDocument/2006/relationships/image" Target="../media/image120.png"/><Relationship Id="rId5" Type="http://schemas.openxmlformats.org/officeDocument/2006/relationships/image" Target="../media/image1140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0.png"/><Relationship Id="rId9" Type="http://schemas.openxmlformats.org/officeDocument/2006/relationships/image" Target="../media/image118.png"/><Relationship Id="rId14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3" Type="http://schemas.openxmlformats.org/officeDocument/2006/relationships/image" Target="../media/image920.png"/><Relationship Id="rId7" Type="http://schemas.openxmlformats.org/officeDocument/2006/relationships/image" Target="../media/image96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0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jpeg"/><Relationship Id="rId13" Type="http://schemas.openxmlformats.org/officeDocument/2006/relationships/image" Target="../media/image7.png"/><Relationship Id="rId3" Type="http://schemas.openxmlformats.org/officeDocument/2006/relationships/image" Target="../media/image122.jpeg"/><Relationship Id="rId7" Type="http://schemas.openxmlformats.org/officeDocument/2006/relationships/image" Target="../media/image126.jpeg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jpeg"/><Relationship Id="rId11" Type="http://schemas.openxmlformats.org/officeDocument/2006/relationships/image" Target="../media/image60.jpeg"/><Relationship Id="rId5" Type="http://schemas.openxmlformats.org/officeDocument/2006/relationships/image" Target="../media/image124.jpeg"/><Relationship Id="rId10" Type="http://schemas.openxmlformats.org/officeDocument/2006/relationships/image" Target="../media/image129.jpeg"/><Relationship Id="rId4" Type="http://schemas.openxmlformats.org/officeDocument/2006/relationships/image" Target="../media/image123.jpeg"/><Relationship Id="rId9" Type="http://schemas.openxmlformats.org/officeDocument/2006/relationships/image" Target="../media/image12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187624" y="2492896"/>
            <a:ext cx="748883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8.2  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正定二次型与正定阵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115616" y="836712"/>
                <a:ext cx="704774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阶可逆阵</a:t>
                </a:r>
                <a:r>
                  <a:rPr lang="en-US" altLang="zh-CN" sz="2800" i="1" dirty="0" smtClean="0">
                    <a:latin typeface="+mj-lt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836712"/>
                <a:ext cx="704774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30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下箭头 33"/>
          <p:cNvSpPr/>
          <p:nvPr/>
        </p:nvSpPr>
        <p:spPr>
          <a:xfrm>
            <a:off x="3131840" y="1481939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331125" y="3140968"/>
                <a:ext cx="43890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证明：任意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25" y="3140968"/>
                <a:ext cx="438908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78" t="-11628" r="-194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113360" y="1851271"/>
                <a:ext cx="797130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正定二次型，即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360" y="1851271"/>
                <a:ext cx="7971306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607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11760" y="3772238"/>
                <a:ext cx="28334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772238"/>
                <a:ext cx="283340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387093" y="4403508"/>
                <a:ext cx="200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93" y="4403508"/>
                <a:ext cx="200740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389930" y="4295458"/>
                <a:ext cx="2378087" cy="6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𝐵𝑥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30" y="4295458"/>
                <a:ext cx="2378087" cy="663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62898" y="5180583"/>
                <a:ext cx="276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98" y="5180583"/>
                <a:ext cx="276556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679409" y="5180583"/>
                <a:ext cx="36519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否则与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可逆阵矛盾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9" y="5180583"/>
                <a:ext cx="3651962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r="-217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71389" y="4415004"/>
                <a:ext cx="8519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89" y="4415004"/>
                <a:ext cx="85190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/>
      <p:bldP spid="22" grpId="0"/>
      <p:bldP spid="4" grpId="0"/>
      <p:bldP spid="28" grpId="0"/>
      <p:bldP spid="29" grpId="0"/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53734" y="764704"/>
            <a:ext cx="8712076" cy="5562348"/>
            <a:chOff x="612549" y="1428736"/>
            <a:chExt cx="8145376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145376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1709360" cy="5002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28033" y="1907647"/>
                <a:ext cx="9021820" cy="672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元二次型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下列命题互为充要条件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033" y="1907647"/>
                <a:ext cx="9021820" cy="672813"/>
              </a:xfrm>
              <a:prstGeom prst="rect">
                <a:avLst/>
              </a:prstGeom>
              <a:blipFill rotWithShape="0">
                <a:blip r:embed="rId3"/>
                <a:stretch>
                  <a:fillRect l="-1419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836623" y="2729287"/>
                <a:ext cx="797130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正定二次型，即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3" y="2729287"/>
                <a:ext cx="7971306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529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836623" y="3297309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的特征值都为正数；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836623" y="3901614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的正惯性指数为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相合于单位阵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即存在可逆阵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);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42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836621" y="5060664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1" y="5060664"/>
                <a:ext cx="8571167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42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云形标注 1"/>
          <p:cNvSpPr/>
          <p:nvPr/>
        </p:nvSpPr>
        <p:spPr>
          <a:xfrm>
            <a:off x="5750704" y="545532"/>
            <a:ext cx="2709728" cy="140473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抽象矩阵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判断正定性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115616" y="672662"/>
            <a:ext cx="6768752" cy="2918091"/>
            <a:chOff x="612549" y="1628938"/>
            <a:chExt cx="7703127" cy="2007910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7"/>
              <a:ext cx="7703127" cy="185157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628938"/>
              <a:ext cx="2184372" cy="44273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976110" y="1291293"/>
                <a:ext cx="4155857" cy="924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正定阵</a:t>
                </a: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6110" y="1291293"/>
                <a:ext cx="4155857" cy="924612"/>
              </a:xfrm>
              <a:prstGeom prst="rect">
                <a:avLst/>
              </a:prstGeom>
              <a:blipFill rotWithShape="0">
                <a:blip r:embed="rId3"/>
                <a:stretch>
                  <a:fillRect b="-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1835696" y="2209741"/>
                <a:ext cx="5846554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的对角元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=1,2,⋯,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;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2209741"/>
                <a:ext cx="5846554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2086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1835696" y="2780199"/>
                <a:ext cx="6548783" cy="658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|&gt;0.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2780199"/>
                <a:ext cx="6548783" cy="658706"/>
              </a:xfrm>
              <a:prstGeom prst="rect">
                <a:avLst/>
              </a:prstGeom>
              <a:blipFill rotWithShape="0">
                <a:blip r:embed="rId5"/>
                <a:stretch>
                  <a:fillRect l="-186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331640" y="3745735"/>
            <a:ext cx="1800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4115742" y="3711640"/>
                <a:ext cx="2016225" cy="77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5742" y="3711640"/>
                <a:ext cx="2016225" cy="7739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1369081" y="5141730"/>
            <a:ext cx="16198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2988956" y="5166060"/>
                <a:ext cx="314301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956" y="5166060"/>
                <a:ext cx="3143011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3131841" y="4333088"/>
                <a:ext cx="36004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≠0,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=1,2,⋯,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;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1" y="4333088"/>
                <a:ext cx="3600400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0420" y="3893437"/>
                <a:ext cx="10584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20" y="3893437"/>
                <a:ext cx="105843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3312898" y="5791060"/>
                <a:ext cx="323828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2898" y="5791060"/>
                <a:ext cx="3238286" cy="738664"/>
              </a:xfrm>
              <a:prstGeom prst="rect">
                <a:avLst/>
              </a:prstGeom>
              <a:blipFill rotWithShape="0">
                <a:blip r:embed="rId10"/>
                <a:stretch>
                  <a:fillRect r="-1692" b="-11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726883" y="5157852"/>
                <a:ext cx="82625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83" y="5157852"/>
                <a:ext cx="826252" cy="738664"/>
              </a:xfrm>
              <a:prstGeom prst="rect">
                <a:avLst/>
              </a:prstGeom>
              <a:blipFill rotWithShape="0">
                <a:blip r:embed="rId11"/>
                <a:stretch>
                  <a:fillRect r="-13971" b="-1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9" grpId="0"/>
      <p:bldP spid="24" grpId="0"/>
      <p:bldP spid="16" grpId="0"/>
      <p:bldP spid="17" grpId="0"/>
      <p:bldP spid="18" grpId="0"/>
      <p:bldP spid="20" grpId="0"/>
      <p:bldP spid="26" grpId="0"/>
      <p:bldP spid="2" grpId="0"/>
      <p:bldP spid="2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987043" y="826865"/>
            <a:ext cx="7919417" cy="7969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55540" y="940646"/>
            <a:ext cx="680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lt"/>
                <a:ea typeface="华文楷体" panose="02010600040101010101" pitchFamily="2" charset="-122"/>
              </a:rPr>
              <a:t>推论</a:t>
            </a:r>
            <a:r>
              <a:rPr lang="en-US" altLang="zh-CN" sz="2800" dirty="0" smtClean="0">
                <a:latin typeface="+mj-lt"/>
                <a:ea typeface="华文楷体" panose="02010600040101010101" pitchFamily="2" charset="-122"/>
              </a:rPr>
              <a:t>8-2</a:t>
            </a:r>
            <a:r>
              <a:rPr lang="zh-CN" altLang="en-US" sz="2800" dirty="0" smtClean="0">
                <a:latin typeface="+mj-lt"/>
                <a:ea typeface="华文楷体" panose="02010600040101010101" pitchFamily="2" charset="-122"/>
              </a:rPr>
              <a:t>中的条件为必要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非充分条件</a:t>
            </a:r>
            <a:endParaRPr lang="en-US" altLang="zh-CN" sz="2800" dirty="0" smtClean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693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246308" y="1839877"/>
                <a:ext cx="6809972" cy="170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例如：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08" y="1839877"/>
                <a:ext cx="6809972" cy="1701813"/>
              </a:xfrm>
              <a:prstGeom prst="rect">
                <a:avLst/>
              </a:prstGeom>
              <a:blipFill rotWithShape="0">
                <a:blip r:embed="rId4"/>
                <a:stretch>
                  <a:fillRect l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411760" y="3600692"/>
                <a:ext cx="6809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对角元全部为正值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00692"/>
                <a:ext cx="6809972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615366" y="93208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注意：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48595" y="4182915"/>
                <a:ext cx="60318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容易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验证：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=−3×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−3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=9&gt;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0,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95" y="4182915"/>
                <a:ext cx="603184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860316" y="5020178"/>
                <a:ext cx="2618021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≠0,</m:t>
                      </m:r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16" y="5020178"/>
                <a:ext cx="2618021" cy="16797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410583" y="4872443"/>
                <a:ext cx="4680520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−1,1,0,0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83" y="4872443"/>
                <a:ext cx="4680520" cy="16797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14628" y="6259246"/>
                <a:ext cx="17647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=−2&lt;0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628" y="6259246"/>
                <a:ext cx="17647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9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45" grpId="0"/>
      <p:bldP spid="46" grpId="0"/>
      <p:bldP spid="2" grpId="0"/>
      <p:bldP spid="3" grpId="0"/>
      <p:bldP spid="13" grpId="0"/>
      <p:bldP spid="14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872864" y="1055171"/>
            <a:ext cx="79713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问题：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负定阵的行列式一定为负数吗？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11760" y="1856575"/>
                <a:ext cx="540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阶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负定阵，则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为正定阵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56575"/>
                <a:ext cx="540628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12941" r="-1580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85032" y="2672862"/>
                <a:ext cx="2467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32" y="2672862"/>
                <a:ext cx="246753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92080" y="2664283"/>
                <a:ext cx="22903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|−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664283"/>
                <a:ext cx="229030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771800" y="3285435"/>
                <a:ext cx="4417298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符号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&gt;0,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为</m:t>
                              </m:r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偶数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为</m:t>
                              </m:r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285435"/>
                <a:ext cx="4417298" cy="961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614174"/>
            <a:ext cx="1481809" cy="132106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0" y="458112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306427" y="4832057"/>
            <a:ext cx="64339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问题：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负定阵的对角元一定为负数吗？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06901" y="5805264"/>
                <a:ext cx="33563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&lt;0,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01" y="5805264"/>
                <a:ext cx="335636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48151" y="5805264"/>
                <a:ext cx="3158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b="0" dirty="0" smtClean="0">
                    <a:ea typeface="+mn-ea"/>
                  </a:rPr>
                  <a:t>对角元</a:t>
                </a:r>
                <a:r>
                  <a:rPr lang="en-US" altLang="zh-CN" sz="2800" b="0" dirty="0" smtClean="0">
                    <a:ea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&gt;0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1" y="5805264"/>
                <a:ext cx="3158750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6757" t="-29577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137652" y="5805263"/>
                <a:ext cx="17192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  <a:ea typeface="+mn-ea"/>
                        </a:rPr>
                        <m:t>∀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+mn-ea"/>
                        </a:rPr>
                        <m:t>=1,⋯,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52" y="5805263"/>
                <a:ext cx="171925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5" grpId="0"/>
      <p:bldP spid="20" grpId="0"/>
      <p:bldP spid="21" grpId="0"/>
      <p:bldP spid="27" grpId="0"/>
      <p:bldP spid="29" grpId="0"/>
      <p:bldP spid="3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949605" y="2617891"/>
            <a:ext cx="7797134" cy="3637867"/>
            <a:chOff x="612549" y="1540033"/>
            <a:chExt cx="8873469" cy="2503181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7"/>
              <a:ext cx="8873469" cy="225793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40033"/>
              <a:ext cx="2184372" cy="53164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597677" y="3245061"/>
                <a:ext cx="6480720" cy="924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前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行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列构成的矩阵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677" y="3245061"/>
                <a:ext cx="6480720" cy="924612"/>
              </a:xfrm>
              <a:prstGeom prst="rect">
                <a:avLst/>
              </a:prstGeom>
              <a:blipFill rotWithShape="0">
                <a:blip r:embed="rId3"/>
                <a:stretch>
                  <a:fillRect b="-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3325869" y="3857439"/>
                <a:ext cx="2784946" cy="924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×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5869" y="3857439"/>
                <a:ext cx="2784946" cy="924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1529614" y="5384285"/>
                <a:ext cx="6548783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阶顺序主子式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614" y="5384285"/>
                <a:ext cx="6548783" cy="673005"/>
              </a:xfrm>
              <a:prstGeom prst="rect">
                <a:avLst/>
              </a:prstGeom>
              <a:blipFill rotWithShape="0">
                <a:blip r:embed="rId5"/>
                <a:stretch>
                  <a:fillRect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5" y="92082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670740" y="1099029"/>
            <a:ext cx="7169040" cy="802836"/>
            <a:chOff x="1670268" y="4045805"/>
            <a:chExt cx="8085605" cy="1331131"/>
          </a:xfrm>
        </p:grpSpPr>
        <p:sp>
          <p:nvSpPr>
            <p:cNvPr id="23" name="圆角矩形 22"/>
            <p:cNvSpPr/>
            <p:nvPr/>
          </p:nvSpPr>
          <p:spPr>
            <a:xfrm>
              <a:off x="1670268" y="4077112"/>
              <a:ext cx="8085605" cy="12998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670268" y="4045805"/>
                  <a:ext cx="7843047" cy="10087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30000"/>
                    </a:lnSpc>
                    <a:buClr>
                      <a:srgbClr val="0000FF"/>
                    </a:buClr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问题：</a:t>
                  </a:r>
                  <a14:m>
                    <m:oMath xmlns:m="http://schemas.openxmlformats.org/officeDocument/2006/math">
                      <m:r>
                        <a:rPr lang="zh-CN" alt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判定矩阵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a14:m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正定阵的充要条件是？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68" y="4045805"/>
                  <a:ext cx="7843047" cy="100870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53" b="-27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545638" y="4458321"/>
                <a:ext cx="654878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阶顺序主子阵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638" y="4458321"/>
                <a:ext cx="6548783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1955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0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9" grpId="0"/>
      <p:bldP spid="2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952701" y="1052736"/>
                <a:ext cx="6809972" cy="170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例如：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1" y="1052736"/>
                <a:ext cx="6809972" cy="1701813"/>
              </a:xfrm>
              <a:prstGeom prst="rect">
                <a:avLst/>
              </a:prstGeom>
              <a:blipFill rotWithShape="0">
                <a:blip r:embed="rId3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707904" y="1052736"/>
            <a:ext cx="36004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2701" y="3284984"/>
                <a:ext cx="16347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1" y="3284984"/>
                <a:ext cx="16347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707903" y="1052736"/>
            <a:ext cx="935569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643472" y="3194193"/>
                <a:ext cx="2254720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72" y="3194193"/>
                <a:ext cx="2254720" cy="807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52701" y="4730920"/>
                <a:ext cx="2898229" cy="123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1" y="4730920"/>
                <a:ext cx="2898229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643472" y="5085183"/>
                <a:ext cx="13772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72" y="5085183"/>
                <a:ext cx="13772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3685857" y="1052736"/>
            <a:ext cx="1462207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" grpId="0" animBg="1"/>
      <p:bldP spid="5" grpId="1" animBg="1"/>
      <p:bldP spid="6" grpId="0"/>
      <p:bldP spid="18" grpId="0" animBg="1"/>
      <p:bldP spid="18" grpId="1" animBg="1"/>
      <p:bldP spid="19" grpId="0"/>
      <p:bldP spid="22" grpId="0"/>
      <p:bldP spid="23" grpId="0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TextBox 10"/>
          <p:cNvSpPr txBox="1">
            <a:spLocks noChangeArrowheads="1"/>
          </p:cNvSpPr>
          <p:nvPr/>
        </p:nvSpPr>
        <p:spPr bwMode="auto">
          <a:xfrm>
            <a:off x="850937" y="2839309"/>
            <a:ext cx="40090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ea typeface="华文楷体" panose="02010600040101010101" pitchFamily="2" charset="-122"/>
              </a:rPr>
              <a:t>证明</a:t>
            </a:r>
            <a:r>
              <a:rPr lang="zh-CN" altLang="en-US" sz="2800" dirty="0" smtClean="0">
                <a:ea typeface="华文楷体" panose="02010600040101010101" pitchFamily="2" charset="-122"/>
                <a:sym typeface="Wingdings" panose="05000000000000000000" pitchFamily="2" charset="2"/>
              </a:rPr>
              <a:t>（只证必要性）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850937" y="690610"/>
            <a:ext cx="6673391" cy="1799252"/>
            <a:chOff x="1091268" y="1509489"/>
            <a:chExt cx="6395141" cy="1992741"/>
          </a:xfrm>
        </p:grpSpPr>
        <p:sp>
          <p:nvSpPr>
            <p:cNvPr id="15" name="圆角矩形 14"/>
            <p:cNvSpPr/>
            <p:nvPr/>
          </p:nvSpPr>
          <p:spPr>
            <a:xfrm>
              <a:off x="1091268" y="1955380"/>
              <a:ext cx="6395141" cy="15468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4414" y="1509489"/>
              <a:ext cx="1928825" cy="56218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143843" y="1175924"/>
                <a:ext cx="696359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正定阵的充要条件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是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843" y="1175924"/>
                <a:ext cx="6963591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839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259632" y="3650820"/>
                <a:ext cx="2604303" cy="833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650820"/>
                <a:ext cx="2604303" cy="833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794618" y="3725665"/>
                <a:ext cx="2833724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18" y="3725665"/>
                <a:ext cx="2833724" cy="6931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40916" y="4658827"/>
                <a:ext cx="4742324" cy="833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𝐴𝑦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,0)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16" y="4658827"/>
                <a:ext cx="4742324" cy="8331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809471" y="3838749"/>
                <a:ext cx="211429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0≠∀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71" y="3838749"/>
                <a:ext cx="211429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740" y="5507139"/>
                <a:ext cx="153452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40" y="5507139"/>
                <a:ext cx="153452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500843" y="5522274"/>
                <a:ext cx="78540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43" y="5522274"/>
                <a:ext cx="78540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6918" y="4829193"/>
                <a:ext cx="78420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18" y="4829193"/>
                <a:ext cx="784204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1561861" y="1723064"/>
            <a:ext cx="5530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i="1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各阶顺序主子式都大于零</a:t>
            </a:r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75656" y="6080415"/>
                <a:ext cx="1982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是正定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阵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080415"/>
                <a:ext cx="198233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r="-523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669225" y="6080415"/>
            <a:ext cx="286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根据</a:t>
            </a:r>
            <a:r>
              <a:rPr lang="zh-CN" altLang="en-US" sz="2800" dirty="0" smtClean="0">
                <a:ea typeface="华文楷体" panose="02010600040101010101" pitchFamily="2" charset="-122"/>
              </a:rPr>
              <a:t>推论</a:t>
            </a:r>
            <a:r>
              <a:rPr lang="en-US" altLang="zh-CN" sz="2800" dirty="0" smtClean="0">
                <a:ea typeface="华文楷体" panose="02010600040101010101" pitchFamily="2" charset="-122"/>
              </a:rPr>
              <a:t>8-2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可得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614538" y="6080415"/>
                <a:ext cx="14695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8" y="6080415"/>
                <a:ext cx="1469569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5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7" grpId="0"/>
      <p:bldP spid="23" grpId="0"/>
      <p:bldP spid="24" grpId="0"/>
      <p:bldP spid="27" grpId="0"/>
      <p:bldP spid="29" grpId="0"/>
      <p:bldP spid="31" grpId="0"/>
      <p:bldP spid="35" grpId="0"/>
      <p:bldP spid="34" grpId="0"/>
      <p:bldP spid="36" grpId="0"/>
      <p:bldP spid="25" grpId="0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69" y="5147552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115363" y="910537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8-5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779084" y="669388"/>
                <a:ext cx="6057361" cy="1230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ea typeface="华文楷体" panose="02010600040101010101" pitchFamily="2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是正定阵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84" y="669388"/>
                <a:ext cx="6057361" cy="1230209"/>
              </a:xfrm>
              <a:prstGeom prst="rect">
                <a:avLst/>
              </a:prstGeom>
              <a:blipFill rotWithShape="0">
                <a:blip r:embed="rId4"/>
                <a:stretch>
                  <a:fillRect l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83380" y="2143203"/>
                <a:ext cx="369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80" y="2143203"/>
                <a:ext cx="369133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22588" y="2735565"/>
                <a:ext cx="2897460" cy="85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88" y="2735565"/>
                <a:ext cx="2897460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14374" y="3663917"/>
                <a:ext cx="3729419" cy="1230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74" y="3663917"/>
                <a:ext cx="3729419" cy="12302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771800" y="5422050"/>
                <a:ext cx="4120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由定理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8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-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知，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正定阵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422050"/>
                <a:ext cx="412003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r="-281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65281" y="2875540"/>
                <a:ext cx="15179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1" y="2875540"/>
                <a:ext cx="151791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00075" y="3632344"/>
                <a:ext cx="2104359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75" y="3632344"/>
                <a:ext cx="2104359" cy="12317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4575105" y="3926190"/>
            <a:ext cx="1232659" cy="705662"/>
            <a:chOff x="4531059" y="4031428"/>
            <a:chExt cx="1232659" cy="70566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572036" y="4442640"/>
              <a:ext cx="11111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4531059" y="4031428"/>
              <a:ext cx="1232659" cy="705662"/>
              <a:chOff x="5709974" y="3795716"/>
              <a:chExt cx="1232659" cy="7056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5709974" y="3795716"/>
                    <a:ext cx="1193113" cy="3077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9974" y="3795716"/>
                    <a:ext cx="1193113" cy="30777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5749520" y="4193601"/>
                    <a:ext cx="119311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9520" y="4193601"/>
                    <a:ext cx="1193113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直接连接符 45"/>
            <p:cNvCxnSpPr/>
            <p:nvPr/>
          </p:nvCxnSpPr>
          <p:spPr>
            <a:xfrm>
              <a:off x="4572036" y="4374933"/>
              <a:ext cx="11111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524328" y="3958572"/>
                <a:ext cx="15179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958572"/>
                <a:ext cx="15179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2" grpId="0"/>
      <p:bldP spid="3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上凸带形 26"/>
          <p:cNvSpPr/>
          <p:nvPr/>
        </p:nvSpPr>
        <p:spPr bwMode="auto">
          <a:xfrm>
            <a:off x="94457" y="836712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8-6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758178" y="916830"/>
                <a:ext cx="63649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试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确定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的范围，使得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如下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二次型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78" y="916830"/>
                <a:ext cx="636491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1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12847" y="2265083"/>
                <a:ext cx="5594416" cy="123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对应的实对称阵为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7" y="2265083"/>
                <a:ext cx="5594416" cy="12375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528793" y="3481591"/>
                <a:ext cx="2362057" cy="85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3" y="3481591"/>
                <a:ext cx="2362057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6578" y="4515401"/>
                <a:ext cx="2957861" cy="124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8" y="4515401"/>
                <a:ext cx="2957861" cy="12403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7636" y="5992124"/>
                <a:ext cx="879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由定理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9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知，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是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阵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36" y="5992124"/>
                <a:ext cx="8797408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791" r="-3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71473" y="3615275"/>
                <a:ext cx="23811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73" y="3615275"/>
                <a:ext cx="238116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0475" y="4539818"/>
                <a:ext cx="3283848" cy="1240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75" y="4539818"/>
                <a:ext cx="3283848" cy="12403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2913499" y="4844441"/>
            <a:ext cx="1193113" cy="437247"/>
            <a:chOff x="4548813" y="4005393"/>
            <a:chExt cx="1193113" cy="43724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572036" y="4442640"/>
              <a:ext cx="11111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4548813" y="4005393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813" y="4005393"/>
                  <a:ext cx="1193113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/>
            <p:cNvCxnSpPr/>
            <p:nvPr/>
          </p:nvCxnSpPr>
          <p:spPr>
            <a:xfrm>
              <a:off x="4572036" y="4374933"/>
              <a:ext cx="11111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167042" y="4898378"/>
                <a:ext cx="1978173" cy="95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42" y="4898378"/>
                <a:ext cx="1978173" cy="9528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43608" y="1512795"/>
                <a:ext cx="7925580" cy="551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+4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+4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12795"/>
                <a:ext cx="7925580" cy="5512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21220" y="3643113"/>
                <a:ext cx="369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" y="3643113"/>
                <a:ext cx="369133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71039" y="5335684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39" y="5335684"/>
                <a:ext cx="1193113" cy="307776"/>
              </a:xfrm>
              <a:prstGeom prst="rect">
                <a:avLst/>
              </a:prstGeom>
              <a:blipFill rotWithShape="0">
                <a:blip r:embed="rId1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711212" y="5992124"/>
                <a:ext cx="387701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0&lt;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2                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12" y="5992124"/>
                <a:ext cx="387701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20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2" grpId="0"/>
      <p:bldP spid="3" grpId="0"/>
      <p:bldP spid="48" grpId="0"/>
      <p:bldP spid="23" grpId="0"/>
      <p:bldP spid="25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94862" y="545532"/>
            <a:ext cx="8267638" cy="5798707"/>
            <a:chOff x="594099" y="1571162"/>
            <a:chExt cx="7922914" cy="993497"/>
          </a:xfrm>
        </p:grpSpPr>
        <p:sp>
          <p:nvSpPr>
            <p:cNvPr id="9" name="圆角矩形 8"/>
            <p:cNvSpPr/>
            <p:nvPr/>
          </p:nvSpPr>
          <p:spPr>
            <a:xfrm>
              <a:off x="594099" y="1637170"/>
              <a:ext cx="7922914" cy="92748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416001" y="1571162"/>
              <a:ext cx="1813332" cy="123793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48584" y="1535606"/>
                <a:ext cx="7252690" cy="672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元二次型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，若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8584" y="1535606"/>
                <a:ext cx="7252690" cy="672813"/>
              </a:xfrm>
              <a:prstGeom prst="rect">
                <a:avLst/>
              </a:prstGeom>
              <a:blipFill rotWithShape="0">
                <a:blip r:embed="rId3"/>
                <a:stretch>
                  <a:fillRect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74094" y="2977405"/>
                <a:ext cx="6912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，并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正定阵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；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94" y="2977405"/>
                <a:ext cx="691273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1628" r="-44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70850" y="2320822"/>
                <a:ext cx="463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50" y="2320822"/>
                <a:ext cx="46308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1148584" y="3786076"/>
            <a:ext cx="34234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若二次型满足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74094" y="5227875"/>
                <a:ext cx="6912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负定二次型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，并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负定阵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94" y="5227875"/>
                <a:ext cx="6912732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852" t="-1647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70850" y="4571292"/>
                <a:ext cx="463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50" y="4571292"/>
                <a:ext cx="46308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4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572734" y="1669519"/>
            <a:ext cx="7998603" cy="3022272"/>
            <a:chOff x="886383" y="1589241"/>
            <a:chExt cx="7665097" cy="2031904"/>
          </a:xfrm>
        </p:grpSpPr>
        <p:sp>
          <p:nvSpPr>
            <p:cNvPr id="23" name="圆角矩形 22"/>
            <p:cNvSpPr/>
            <p:nvPr/>
          </p:nvSpPr>
          <p:spPr>
            <a:xfrm>
              <a:off x="886383" y="1912297"/>
              <a:ext cx="7665097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重要结论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78309" y="3147242"/>
                <a:ext cx="602655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正定阵的充要条件是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09" y="3147242"/>
                <a:ext cx="602655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19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910145" y="656716"/>
            <a:ext cx="7433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相合变换不改变实对称矩阵的正负惯性指数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346575" y="1340314"/>
            <a:ext cx="12065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726181" y="3791436"/>
                <a:ext cx="602655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8-9)</a:t>
                </a:r>
                <a:endParaRPr lang="en-US" altLang="zh-CN" sz="2400" b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81" y="3791436"/>
                <a:ext cx="602655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978309" y="2444187"/>
            <a:ext cx="7263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相合变换不改变实对称矩阵的正定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8-8)</a:t>
            </a:r>
            <a:endParaRPr lang="en-US" altLang="zh-CN" sz="2400" b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259633" y="5366035"/>
                <a:ext cx="60486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3" y="5366035"/>
                <a:ext cx="6048672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2117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271093" y="4881395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注意与等价条件（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）的区别</a:t>
            </a:r>
          </a:p>
        </p:txBody>
      </p:sp>
      <p:grpSp>
        <p:nvGrpSpPr>
          <p:cNvPr id="1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5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4" grpId="0" animBg="1"/>
      <p:bldP spid="14" grpId="0"/>
      <p:bldP spid="2" grpId="0"/>
      <p:bldP spid="15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6600" y="2516409"/>
                <a:ext cx="19653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阵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0" y="2516409"/>
                <a:ext cx="196530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9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2585881" y="296813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133996" y="2537535"/>
            <a:ext cx="5922061" cy="1179203"/>
            <a:chOff x="3031883" y="2638365"/>
            <a:chExt cx="5922061" cy="1179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059948" y="2638365"/>
                  <a:ext cx="408233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存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在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正交阵</a:t>
                  </a:r>
                  <a:r>
                    <a:rPr lang="en-US" altLang="zh-CN" sz="2400" i="1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Q</a:t>
                  </a:r>
                  <a:r>
                    <a:rPr lang="zh-CN" altLang="en-US" sz="24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使得</a:t>
                  </a:r>
                  <a:endPara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948" y="2638365"/>
                  <a:ext cx="4082337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96"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031883" y="3355903"/>
                  <a:ext cx="36529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  <m:r>
                          <m:rPr>
                            <m:sty m:val="p"/>
                          </m:rPr>
                          <a:rPr lang="en-US" altLang="zh-CN" sz="2400" i="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diag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883" y="3355903"/>
                  <a:ext cx="365298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277570" y="2902035"/>
                  <a:ext cx="2676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570" y="2902035"/>
                  <a:ext cx="267637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19252" y="4056204"/>
                <a:ext cx="6662080" cy="54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,⋯,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52" y="4056204"/>
                <a:ext cx="6662080" cy="5425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1171180" y="434845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18504" y="4701799"/>
                <a:ext cx="7109960" cy="54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,⋯,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04" y="4701799"/>
                <a:ext cx="7109960" cy="5425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626618" y="5686861"/>
                <a:ext cx="4636738" cy="65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,⋯,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618" y="5686861"/>
                <a:ext cx="4636738" cy="6551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60023" y="6178522"/>
                <a:ext cx="12212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23" y="6178522"/>
                <a:ext cx="122123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2264233" y="6409355"/>
            <a:ext cx="3495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083587" y="796579"/>
            <a:ext cx="6947061" cy="1439653"/>
            <a:chOff x="505259" y="662200"/>
            <a:chExt cx="6947061" cy="1439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72837" y="662200"/>
                  <a:ext cx="6026553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 eaLnBrk="1" hangingPunct="1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实</a:t>
                  </a:r>
                  <a14:m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对称阵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a14:m>
                  <a:r>
                    <a:rPr lang="zh-CN" altLang="en-US" sz="2800" dirty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正定阵的充要条件是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37" y="662200"/>
                  <a:ext cx="6026553" cy="7386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19" b="-140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067014" y="1265670"/>
                  <a:ext cx="6026553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</a:pP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存在</a:t>
                  </a:r>
                  <a:r>
                    <a:rPr lang="zh-CN" altLang="en-US" sz="28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正定阵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a14:m>
                  <a:endPara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14" y="1265670"/>
                  <a:ext cx="6026553" cy="73866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3" b="-140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505259" y="662327"/>
              <a:ext cx="6947061" cy="1439526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-128308" y="226607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必要性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29243" y="6363188"/>
                <a:ext cx="463673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0" dirty="0" smtClean="0">
                    <a:ea typeface="华文楷体" panose="02010600040101010101" pitchFamily="2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</a:t>
                </a:r>
                <a:endParaRPr lang="zh-CN" altLang="en-US" sz="20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43" y="6363188"/>
                <a:ext cx="4636738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447"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 rot="5400000">
            <a:off x="3867720" y="3895198"/>
            <a:ext cx="338936" cy="28672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19482" y="5477755"/>
                <a:ext cx="40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482" y="5477755"/>
                <a:ext cx="40729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/>
          <p:cNvSpPr/>
          <p:nvPr/>
        </p:nvSpPr>
        <p:spPr>
          <a:xfrm rot="5400000">
            <a:off x="6878232" y="3901763"/>
            <a:ext cx="338936" cy="28672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829994" y="5484320"/>
                <a:ext cx="40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94" y="5484320"/>
                <a:ext cx="40729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8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  <p:bldP spid="19" grpId="0"/>
      <p:bldP spid="20" grpId="0"/>
      <p:bldP spid="26" grpId="0"/>
      <p:bldP spid="27" grpId="0"/>
      <p:bldP spid="11" grpId="0" animBg="1"/>
      <p:bldP spid="13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1043608" y="4296213"/>
            <a:ext cx="7919417" cy="13275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612105" y="4456036"/>
                <a:ext cx="2031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实对称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阵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05" y="4456036"/>
                <a:ext cx="203136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5988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5" y="4194123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1440091" y="980253"/>
            <a:ext cx="680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lt"/>
                <a:ea typeface="华文楷体" panose="02010600040101010101" pitchFamily="2" charset="-122"/>
              </a:rPr>
              <a:t>充分性留给大家课后自己证明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15035" y="1872704"/>
                <a:ext cx="60265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正定阵的充要条件是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35" y="1872704"/>
                <a:ext cx="602655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4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09212" y="2476174"/>
                <a:ext cx="60265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12" y="2476174"/>
                <a:ext cx="602655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5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20072" y="2480609"/>
                <a:ext cx="6026553" cy="589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480609"/>
                <a:ext cx="6026553" cy="589970"/>
              </a:xfrm>
              <a:prstGeom prst="rect">
                <a:avLst/>
              </a:prstGeom>
              <a:blipFill rotWithShape="0">
                <a:blip r:embed="rId7"/>
                <a:stretch>
                  <a:fillRect l="-1517" b="-23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4872628" y="3314952"/>
            <a:ext cx="238712" cy="978408"/>
          </a:xfrm>
          <a:prstGeom prst="down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4663978" y="4790869"/>
            <a:ext cx="1216152" cy="268102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81071" y="4456035"/>
                <a:ext cx="32560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负定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071" y="4456035"/>
                <a:ext cx="3256039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3933"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45" grpId="0"/>
      <p:bldP spid="17" grpId="0"/>
      <p:bldP spid="4" grpId="0" animBg="1"/>
      <p:bldP spid="5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79512" y="719568"/>
            <a:ext cx="8712076" cy="5562348"/>
            <a:chOff x="612549" y="1428736"/>
            <a:chExt cx="8145376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145376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2495040" cy="5002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正定阵的性质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28033" y="1907647"/>
                <a:ext cx="81646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同阶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正整数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033" y="1907647"/>
                <a:ext cx="816460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568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836623" y="2729287"/>
                <a:ext cx="357027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3" y="2729287"/>
                <a:ext cx="3570277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3413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836623" y="3297309"/>
                <a:ext cx="323132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</m:oMath>
                </a14:m>
                <a:r>
                  <a:rPr lang="en-US" altLang="zh-CN" sz="2800" i="1" dirty="0" err="1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正定阵；</a:t>
                </a: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3" y="3297309"/>
                <a:ext cx="3231321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3774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836623" y="3901614"/>
                <a:ext cx="2871281" cy="75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3" y="3901614"/>
                <a:ext cx="2871281" cy="750205"/>
              </a:xfrm>
              <a:prstGeom prst="rect">
                <a:avLst/>
              </a:prstGeom>
              <a:blipFill rotWithShape="0">
                <a:blip r:embed="rId6"/>
                <a:stretch>
                  <a:fillRect l="-4246" r="-16985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正定阵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42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836621" y="5060664"/>
                <a:ext cx="323132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正定阵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1" y="5060664"/>
                <a:ext cx="3231323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3774" b="-11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4604746" y="2710642"/>
                <a:ext cx="3570277" cy="1383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𝐵𝑥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746" y="2710642"/>
                <a:ext cx="3570277" cy="13834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4406900" y="4166077"/>
                <a:ext cx="357027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特征值则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4166077"/>
                <a:ext cx="3570277" cy="7386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5174144" y="4792224"/>
                <a:ext cx="4416441" cy="1396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分别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4144" y="4792224"/>
                <a:ext cx="4416441" cy="139653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3624463" y="709169"/>
            <a:ext cx="37444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ea typeface="华文楷体" panose="02010600040101010101" pitchFamily="2" charset="-122"/>
              </a:rPr>
              <a:t>练习 思考题</a:t>
            </a:r>
            <a:r>
              <a:rPr lang="en-US" altLang="zh-CN" sz="2400" i="0" dirty="0" smtClean="0">
                <a:latin typeface="+mj-lt"/>
                <a:ea typeface="华文楷体" panose="02010600040101010101" pitchFamily="2" charset="-122"/>
              </a:rPr>
              <a:t>8-2</a:t>
            </a:r>
            <a:r>
              <a:rPr lang="zh-CN" altLang="en-US" sz="2400" i="0" dirty="0" smtClean="0">
                <a:latin typeface="+mj-lt"/>
                <a:ea typeface="华文楷体" panose="02010600040101010101" pitchFamily="2" charset="-122"/>
              </a:rPr>
              <a:t>：</a:t>
            </a:r>
            <a:r>
              <a:rPr lang="en-US" altLang="zh-CN" sz="2400" i="0" dirty="0" smtClean="0">
                <a:latin typeface="+mj-lt"/>
                <a:ea typeface="华文楷体" panose="02010600040101010101" pitchFamily="2" charset="-122"/>
              </a:rPr>
              <a:t>4,5,6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9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9" grpId="0"/>
      <p:bldP spid="24" grpId="0"/>
      <p:bldP spid="25" grpId="0"/>
      <p:bldP spid="28" grpId="0"/>
      <p:bldP spid="2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87435" y="852578"/>
            <a:ext cx="8712076" cy="5402465"/>
            <a:chOff x="612549" y="1721768"/>
            <a:chExt cx="8145376" cy="3534366"/>
          </a:xfrm>
        </p:grpSpPr>
        <p:sp>
          <p:nvSpPr>
            <p:cNvPr id="9" name="圆角矩形 8"/>
            <p:cNvSpPr/>
            <p:nvPr/>
          </p:nvSpPr>
          <p:spPr>
            <a:xfrm>
              <a:off x="612549" y="2021855"/>
              <a:ext cx="8145376" cy="323427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117563" y="1721768"/>
              <a:ext cx="1709360" cy="463298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635955" y="1565339"/>
                <a:ext cx="814842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元二次型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下列命题互为充要条件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955" y="1565339"/>
                <a:ext cx="814842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49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967877" y="2313174"/>
                <a:ext cx="655645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负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定二次型，即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负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7877" y="2313174"/>
                <a:ext cx="6556451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953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944545" y="2955001"/>
            <a:ext cx="65077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的特征值都为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负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数；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44545" y="3559306"/>
            <a:ext cx="65797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负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惯性指数为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944544" y="4146165"/>
                <a:ext cx="8571167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相合于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544" y="4146165"/>
                <a:ext cx="8571167" cy="673005"/>
              </a:xfrm>
              <a:prstGeom prst="rect">
                <a:avLst/>
              </a:prstGeom>
              <a:blipFill rotWithShape="0">
                <a:blip r:embed="rId5"/>
                <a:stretch>
                  <a:fillRect l="-1494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944543" y="4718356"/>
                <a:ext cx="740778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阶可逆阵</a:t>
                </a:r>
                <a:r>
                  <a:rPr lang="en-US" altLang="zh-CN" sz="2800" i="1" dirty="0" smtClean="0">
                    <a:latin typeface="+mj-lt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543" y="4718356"/>
                <a:ext cx="7407787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728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944543" y="5298599"/>
                <a:ext cx="75518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(6)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顺序主子式，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奇数阶为负，偶数阶位正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543" y="5298599"/>
                <a:ext cx="7551803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69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/>
          <p:cNvSpPr/>
          <p:nvPr/>
        </p:nvSpPr>
        <p:spPr>
          <a:xfrm rot="10800000">
            <a:off x="6899709" y="2724389"/>
            <a:ext cx="392410" cy="245273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7357933" y="3115580"/>
            <a:ext cx="18671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(1-5)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理论证明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67877" y="5923127"/>
            <a:ext cx="7213561" cy="52022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234058" y="5069963"/>
            <a:ext cx="1867112" cy="75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33CC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  <a:endParaRPr lang="zh-CN" altLang="en-US" sz="3200" b="1" dirty="0">
              <a:solidFill>
                <a:srgbClr val="FF33CC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7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9" grpId="0"/>
      <p:bldP spid="24" grpId="0"/>
      <p:bldP spid="25" grpId="0"/>
      <p:bldP spid="28" grpId="0"/>
      <p:bldP spid="29" grpId="0"/>
      <p:bldP spid="15" grpId="0"/>
      <p:bldP spid="2" grpId="0" animBg="1"/>
      <p:bldP spid="17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87624" y="1088740"/>
            <a:ext cx="7128792" cy="561662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等价变换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35696" y="2276872"/>
            <a:ext cx="3600400" cy="338437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    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19972" y="2276872"/>
            <a:ext cx="3528392" cy="3384376"/>
          </a:xfrm>
          <a:prstGeom prst="ellipse">
            <a:avLst/>
          </a:prstGeom>
          <a:solidFill>
            <a:srgbClr val="FF0000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66FF"/>
                </a:solidFill>
              </a:rPr>
              <a:t>         </a:t>
            </a:r>
            <a:r>
              <a:rPr lang="zh-CN" altLang="en-US" sz="3200" dirty="0" smtClean="0">
                <a:solidFill>
                  <a:srgbClr val="0066FF"/>
                </a:solidFill>
              </a:rPr>
              <a:t>相合变换</a:t>
            </a:r>
            <a:endParaRPr lang="zh-CN" altLang="en-US" sz="3200" dirty="0">
              <a:solidFill>
                <a:srgbClr val="0066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3068960"/>
            <a:ext cx="615553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CC"/>
                </a:solidFill>
                <a:latin typeface="+mn-ea"/>
                <a:ea typeface="+mn-ea"/>
              </a:rPr>
              <a:t>正交相似</a:t>
            </a:r>
            <a:endParaRPr lang="zh-CN" altLang="en-US" sz="2800" b="1" dirty="0">
              <a:solidFill>
                <a:srgbClr val="FF33CC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8949" y="15567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等价变换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5288" y="36640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相似变换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1560" y="534742"/>
            <a:ext cx="18466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a typeface="+mj-ea"/>
              </a:rPr>
              <a:t>矩阵变换</a:t>
            </a:r>
            <a:endParaRPr lang="en-US" altLang="zh-CN" sz="36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4" grpId="0"/>
      <p:bldP spid="5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22202" y="620688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各种变换保持的不变性质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51820"/>
              </p:ext>
            </p:extLst>
          </p:nvPr>
        </p:nvGraphicFramePr>
        <p:xfrm>
          <a:off x="1187624" y="1556792"/>
          <a:ext cx="676875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42"/>
                <a:gridCol w="875956"/>
                <a:gridCol w="870026"/>
                <a:gridCol w="936104"/>
                <a:gridCol w="2016225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等价变换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相似变换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相合变换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正交相似变换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秩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特征值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特征值符号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正负惯性指数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正定性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行列式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对称性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516934" y="5805264"/>
            <a:ext cx="4608512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CC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注意：</a:t>
            </a:r>
            <a:r>
              <a:rPr lang="zh-CN" altLang="en-US" b="1" dirty="0" smtClean="0">
                <a:solidFill>
                  <a:srgbClr val="0070C0"/>
                </a:solidFill>
              </a:rPr>
              <a:t>√</a:t>
            </a:r>
            <a:r>
              <a:rPr lang="zh-CN" altLang="en-US" b="1" dirty="0" smtClean="0">
                <a:solidFill>
                  <a:srgbClr val="FF33CC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表示仅实对称阵保持如此性质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115617" y="836712"/>
                <a:ext cx="2448272" cy="1242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7" y="836712"/>
                <a:ext cx="2448272" cy="1242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644008" y="2391757"/>
                <a:ext cx="2533001" cy="85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391757"/>
                <a:ext cx="2533001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367438" y="2089800"/>
                <a:ext cx="3458676" cy="1289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438" y="2089800"/>
                <a:ext cx="3458676" cy="12896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91409" y="3375735"/>
                <a:ext cx="3881062" cy="1242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09" y="3375735"/>
                <a:ext cx="3881062" cy="1242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491880" y="1268889"/>
                <a:ext cx="3849452" cy="531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268889"/>
                <a:ext cx="3849452" cy="531428"/>
              </a:xfrm>
              <a:prstGeom prst="rect">
                <a:avLst/>
              </a:prstGeom>
              <a:blipFill rotWithShape="0">
                <a:blip r:embed="rId7"/>
                <a:stretch>
                  <a:fillRect l="-3328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56308" y="3861048"/>
                <a:ext cx="4116255" cy="531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=−1,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08" y="3861048"/>
                <a:ext cx="4116255" cy="531428"/>
              </a:xfrm>
              <a:prstGeom prst="rect">
                <a:avLst/>
              </a:prstGeom>
              <a:blipFill rotWithShape="0">
                <a:blip r:embed="rId8"/>
                <a:stretch>
                  <a:fillRect l="-2963" t="-10227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87624" y="5322869"/>
                <a:ext cx="73661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对非实对称阵，相合变换可能改变特征值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符号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22869"/>
                <a:ext cx="736611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73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22202" y="620688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反例：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2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22" grpId="0"/>
      <p:bldP spid="4" grpId="0"/>
      <p:bldP spid="28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94862" y="545532"/>
            <a:ext cx="8267638" cy="5798707"/>
            <a:chOff x="594099" y="1571162"/>
            <a:chExt cx="7922914" cy="993497"/>
          </a:xfrm>
        </p:grpSpPr>
        <p:sp>
          <p:nvSpPr>
            <p:cNvPr id="9" name="圆角矩形 8"/>
            <p:cNvSpPr/>
            <p:nvPr/>
          </p:nvSpPr>
          <p:spPr>
            <a:xfrm>
              <a:off x="594099" y="1637170"/>
              <a:ext cx="7922914" cy="92748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416001" y="1571162"/>
              <a:ext cx="1813332" cy="111574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659905" y="1484784"/>
                <a:ext cx="7252690" cy="672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元二次型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，若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905" y="1484784"/>
                <a:ext cx="7252690" cy="672813"/>
              </a:xfrm>
              <a:prstGeom prst="rect">
                <a:avLst/>
              </a:prstGeom>
              <a:blipFill rotWithShape="0">
                <a:blip r:embed="rId3"/>
                <a:stretch>
                  <a:fillRect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80626" y="2847236"/>
                <a:ext cx="77032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半</m:t>
                    </m:r>
                  </m:oMath>
                </a14:m>
                <a:r>
                  <a:rPr lang="zh-CN" altLang="en-US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，并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半</a:t>
                </a:r>
                <a:r>
                  <a:rPr lang="zh-CN" altLang="en-US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8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阵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；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6" y="2847236"/>
                <a:ext cx="770325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58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2171" y="2270000"/>
                <a:ext cx="463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1" y="2270000"/>
                <a:ext cx="46308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59905" y="3735254"/>
            <a:ext cx="34234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若二次型满足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58985" y="5098276"/>
                <a:ext cx="77032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半</a:t>
                </a:r>
                <a:r>
                  <a:rPr lang="zh-CN" altLang="en-US" sz="28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负定二次型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，并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半</a:t>
                </a:r>
                <a:r>
                  <a:rPr lang="zh-CN" altLang="en-US" sz="28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负</a:t>
                </a:r>
                <a:r>
                  <a:rPr lang="zh-CN" altLang="en-US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定阵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5" y="5098276"/>
                <a:ext cx="770325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663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82171" y="4520470"/>
                <a:ext cx="463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1" y="4520470"/>
                <a:ext cx="46308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4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64526" y="1621037"/>
            <a:ext cx="6305656" cy="382418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知识点总结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66360" y="1990215"/>
                <a:ext cx="5090016" cy="388705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/>
                  <a:t>正定</a:t>
                </a:r>
                <a:r>
                  <a:rPr lang="zh-CN" altLang="en-US" sz="2800" dirty="0" smtClean="0"/>
                  <a:t>阵的定义与性质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2400" dirty="0" smtClean="0"/>
                  <a:t>条等价条件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8-9</a:t>
                </a:r>
                <a:r>
                  <a:rPr lang="zh-CN" altLang="en-US" sz="2400" dirty="0" smtClean="0"/>
                  <a:t>结论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计算：顺序主子式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共计</a:t>
                </a:r>
                <a:r>
                  <a:rPr lang="en-US" altLang="zh-CN" sz="2400" dirty="0" smtClean="0"/>
                  <a:t> 7</a:t>
                </a:r>
                <a:r>
                  <a:rPr lang="zh-CN" altLang="en-US" sz="2400" dirty="0" smtClean="0"/>
                  <a:t>条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必要条件 （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）（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正定阵的性质</a:t>
                </a:r>
                <a:r>
                  <a:rPr lang="en-US" altLang="zh-CN" sz="2400" dirty="0" smtClean="0"/>
                  <a:t>    </a:t>
                </a: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6360" y="1990215"/>
                <a:ext cx="5090016" cy="3887058"/>
              </a:xfrm>
              <a:blipFill rotWithShape="0">
                <a:blip r:embed="rId4"/>
                <a:stretch>
                  <a:fillRect l="-2994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860704" y="1911932"/>
            <a:ext cx="7919417" cy="338437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71197" y="2670754"/>
                <a:ext cx="6809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首先必须是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实对称阵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97" y="2670754"/>
                <a:ext cx="68099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1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1" y="1268760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742140" y="3402757"/>
                <a:ext cx="6809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当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正定，则一定有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40" y="3402757"/>
                <a:ext cx="680997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61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221724" y="4576670"/>
                <a:ext cx="6809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负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定阵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24" y="4576670"/>
                <a:ext cx="680997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78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489027" y="201715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注意：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45132" y="4036325"/>
                <a:ext cx="23966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&lt;0,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132" y="4036325"/>
                <a:ext cx="239668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ambria" panose="02040503050406030204" pitchFamily="18" charset="0"/>
                  <a:ea typeface="华文楷体" panose="02010600040101010101" pitchFamily="2" charset="-122"/>
                </a:rPr>
                <a:t>8</a:t>
              </a: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9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45" grpId="0"/>
      <p:bldP spid="46" grpId="0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223664" y="3284984"/>
            <a:ext cx="6696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79512" y="1184606"/>
                <a:ext cx="871207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证明：存在可逆阵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𝐵𝑃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都是对角阵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84606"/>
                <a:ext cx="8712076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259" t="-5442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208536" y="2145298"/>
                <a:ext cx="29105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存在可逆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36" y="2145298"/>
                <a:ext cx="291054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4974" y="3190209"/>
                <a:ext cx="2334229" cy="497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令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" y="3190209"/>
                <a:ext cx="2334229" cy="497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243342" y="3187584"/>
                <a:ext cx="227337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正交阵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使得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42" y="3187584"/>
                <a:ext cx="2273379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r="-3753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36959" y="2633825"/>
                <a:ext cx="2006383" cy="496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59" y="2633825"/>
                <a:ext cx="2006383" cy="4962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9974" y="62921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8-2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:  1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3196" y="2172390"/>
                <a:ext cx="173797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正定阵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96" y="2172390"/>
                <a:ext cx="1737976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r="-4895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04" y="4481780"/>
                <a:ext cx="2377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有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4481780"/>
                <a:ext cx="2377702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615" t="-9877" r="-359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71800" y="3214676"/>
                <a:ext cx="214994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′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对称阵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214676"/>
                <a:ext cx="2149948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9877" r="-4261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963598" y="3834682"/>
                <a:ext cx="69290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标准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型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598" y="3834682"/>
                <a:ext cx="69290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119407" y="2695381"/>
                <a:ext cx="20633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单位阵相合</a:t>
                </a:r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07" y="2695381"/>
                <a:ext cx="2063385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96" t="-8451" r="-3254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620487" y="5234301"/>
                <a:ext cx="3361369" cy="497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87" y="5234301"/>
                <a:ext cx="3361369" cy="4973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898372" y="5239840"/>
                <a:ext cx="210474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𝐸𝑄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72" y="5239840"/>
                <a:ext cx="2104743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681728" y="4923810"/>
                <a:ext cx="129234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正交阵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28" y="4923810"/>
                <a:ext cx="1292340" cy="430887"/>
              </a:xfrm>
              <a:prstGeom prst="rect">
                <a:avLst/>
              </a:prstGeom>
              <a:blipFill rotWithShape="0">
                <a:blip r:embed="rId15"/>
                <a:stretch>
                  <a:fillRect r="-47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573906" y="5840306"/>
                <a:ext cx="3361369" cy="497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06" y="5840306"/>
                <a:ext cx="3361369" cy="49738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677478" y="5845912"/>
                <a:ext cx="33008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78" y="5845912"/>
                <a:ext cx="3300839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7003115" y="4434480"/>
            <a:ext cx="1872033" cy="1657654"/>
            <a:chOff x="7003115" y="4434480"/>
            <a:chExt cx="1872033" cy="1657654"/>
          </a:xfrm>
        </p:grpSpPr>
        <p:sp>
          <p:nvSpPr>
            <p:cNvPr id="8" name="圆角矩形 7"/>
            <p:cNvSpPr/>
            <p:nvPr/>
          </p:nvSpPr>
          <p:spPr>
            <a:xfrm>
              <a:off x="7482422" y="4434480"/>
              <a:ext cx="1392726" cy="54732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n w="0"/>
                  <a:solidFill>
                    <a:srgbClr val="FF0000"/>
                  </a:solidFill>
                </a:rPr>
                <a:t>对角阵</a:t>
              </a:r>
            </a:p>
          </p:txBody>
        </p:sp>
        <p:cxnSp>
          <p:nvCxnSpPr>
            <p:cNvPr id="3" name="直接箭头连接符 2"/>
            <p:cNvCxnSpPr>
              <a:stCxn id="33" idx="3"/>
            </p:cNvCxnSpPr>
            <p:nvPr/>
          </p:nvCxnSpPr>
          <p:spPr>
            <a:xfrm flipV="1">
              <a:off x="7003115" y="4974223"/>
              <a:ext cx="1097277" cy="511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36" idx="3"/>
            </p:cNvCxnSpPr>
            <p:nvPr/>
          </p:nvCxnSpPr>
          <p:spPr>
            <a:xfrm flipV="1">
              <a:off x="7978317" y="5031692"/>
              <a:ext cx="122075" cy="10604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1" grpId="0"/>
      <p:bldP spid="16" grpId="0"/>
      <p:bldP spid="25" grpId="0"/>
      <p:bldP spid="30" grpId="0"/>
      <p:bldP spid="27" grpId="0"/>
      <p:bldP spid="29" grpId="0"/>
      <p:bldP spid="23" grpId="0"/>
      <p:bldP spid="32" grpId="0"/>
      <p:bldP spid="33" grpId="0"/>
      <p:bldP spid="34" grpId="0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67544" y="1115094"/>
                <a:ext cx="871207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为正定矩阵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15094"/>
                <a:ext cx="8712076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260"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65909" y="64256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8-2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:  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0113" y="3463255"/>
            <a:ext cx="1936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由例</a:t>
            </a:r>
            <a:r>
              <a:rPr lang="en-US" altLang="zh-CN" sz="2600" dirty="0" smtClean="0">
                <a:latin typeface="+mn-ea"/>
                <a:ea typeface="+mn-ea"/>
              </a:rPr>
              <a:t>1-6</a:t>
            </a:r>
            <a:r>
              <a:rPr lang="zh-CN" altLang="en-US" sz="2600" dirty="0" smtClean="0">
                <a:latin typeface="+mn-ea"/>
                <a:ea typeface="+mn-ea"/>
              </a:rPr>
              <a:t>结论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55146" y="2715416"/>
                <a:ext cx="21403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必要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性（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）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6" y="2715416"/>
                <a:ext cx="214033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r="-3989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2400343" y="2780928"/>
                <a:ext cx="24941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都是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对称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43" y="2780928"/>
                <a:ext cx="249414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896746" y="2780927"/>
                <a:ext cx="361669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阵则是实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对称阵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746" y="2780927"/>
                <a:ext cx="3616696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9877" r="-168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8.2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正定二次型与正定阵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378379" y="4089528"/>
                <a:ext cx="42044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对称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79" y="4089528"/>
                <a:ext cx="420448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3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67544" y="1115094"/>
                <a:ext cx="871207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正定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为正定矩阵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15094"/>
                <a:ext cx="8712076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260"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90117" y="2674067"/>
                <a:ext cx="29105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存在可逆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17" y="2674067"/>
                <a:ext cx="291054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67669" y="3929306"/>
                <a:ext cx="4440446" cy="569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𝐵𝑃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69" y="3929306"/>
                <a:ext cx="4440446" cy="5696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43030" y="3250191"/>
                <a:ext cx="173323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30" y="3250191"/>
                <a:ext cx="173323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65909" y="64256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8-2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:  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61474" y="2685634"/>
                <a:ext cx="251863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b="0" i="1" smtClean="0">
                        <a:latin typeface="Cambria Math" panose="02040503050406030204" pitchFamily="18" charset="0"/>
                        <a:ea typeface="+mn-ea"/>
                      </a:rPr>
                      <m:t>根据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上一题结论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4" y="2685634"/>
                <a:ext cx="2518638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2500" r="-3148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031642" y="3933891"/>
                <a:ext cx="1916037" cy="569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42" y="3933891"/>
                <a:ext cx="1916037" cy="5696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691449" y="5527006"/>
                <a:ext cx="3577326" cy="569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ea typeface="华文楷体" panose="02010600040101010101" pitchFamily="2" charset="-122"/>
                  </a:rPr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49" y="5527006"/>
                <a:ext cx="3577326" cy="569643"/>
              </a:xfrm>
              <a:prstGeom prst="rect">
                <a:avLst/>
              </a:prstGeom>
              <a:blipFill rotWithShape="0">
                <a:blip r:embed="rId9"/>
                <a:stretch>
                  <a:fillRect l="-3066" r="-1874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540753" y="3259175"/>
                <a:ext cx="29817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对角阵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53" y="3259175"/>
                <a:ext cx="298177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圆角矩形 25"/>
          <p:cNvSpPr/>
          <p:nvPr/>
        </p:nvSpPr>
        <p:spPr>
          <a:xfrm rot="5400000">
            <a:off x="6776143" y="3416387"/>
            <a:ext cx="80438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标注 36"/>
              <p:cNvSpPr/>
              <p:nvPr/>
            </p:nvSpPr>
            <p:spPr>
              <a:xfrm>
                <a:off x="5927301" y="4943854"/>
                <a:ext cx="1946941" cy="612648"/>
              </a:xfrm>
              <a:prstGeom prst="wedgeRoundRectCallout">
                <a:avLst>
                  <a:gd name="adj1" fmla="val 26973"/>
                  <a:gd name="adj2" fmla="val -111247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相似，因此正定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圆角矩形标注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01" y="4943854"/>
                <a:ext cx="1946941" cy="612648"/>
              </a:xfrm>
              <a:prstGeom prst="wedgeRoundRectCallout">
                <a:avLst>
                  <a:gd name="adj1" fmla="val 26973"/>
                  <a:gd name="adj2" fmla="val -111247"/>
                  <a:gd name="adj3" fmla="val 16667"/>
                </a:avLst>
              </a:prstGeom>
              <a:blipFill rotWithShape="0">
                <a:blip r:embed="rId11"/>
                <a:stretch>
                  <a:fillRect b="-1090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37"/>
          <p:cNvSpPr/>
          <p:nvPr/>
        </p:nvSpPr>
        <p:spPr>
          <a:xfrm rot="5400000">
            <a:off x="2433321" y="4012460"/>
            <a:ext cx="489890" cy="619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标注 38"/>
              <p:cNvSpPr/>
              <p:nvPr/>
            </p:nvSpPr>
            <p:spPr>
              <a:xfrm>
                <a:off x="457418" y="4422941"/>
                <a:ext cx="1512983" cy="834639"/>
              </a:xfrm>
              <a:prstGeom prst="wedgeRoundRectCallout">
                <a:avLst>
                  <a:gd name="adj1" fmla="val 81213"/>
                  <a:gd name="adj2" fmla="val -36596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相合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，因此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正定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圆角矩形标注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8" y="4422941"/>
                <a:ext cx="1512983" cy="834639"/>
              </a:xfrm>
              <a:prstGeom prst="wedgeRoundRectCallout">
                <a:avLst>
                  <a:gd name="adj1" fmla="val 81213"/>
                  <a:gd name="adj2" fmla="val -36596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91449" y="6178109"/>
                <a:ext cx="19585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49" y="6178109"/>
                <a:ext cx="1958549" cy="492443"/>
              </a:xfrm>
              <a:prstGeom prst="rect">
                <a:avLst/>
              </a:prstGeom>
              <a:blipFill rotWithShape="0">
                <a:blip r:embed="rId13"/>
                <a:stretch>
                  <a:fillRect l="-5590" t="-9877" r="-4348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235809" y="1891244"/>
                <a:ext cx="280717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下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证充分性（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⇐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）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9" y="1891244"/>
                <a:ext cx="2807179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1111" r="-282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839038" y="1894945"/>
                <a:ext cx="41083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38" y="1894945"/>
                <a:ext cx="4108369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886485" y="1883124"/>
                <a:ext cx="19585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实对称阵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85" y="1883124"/>
                <a:ext cx="1958549" cy="492443"/>
              </a:xfrm>
              <a:prstGeom prst="rect">
                <a:avLst/>
              </a:prstGeom>
              <a:blipFill rotWithShape="0">
                <a:blip r:embed="rId16"/>
                <a:stretch>
                  <a:fillRect t="-9877" r="-4673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8.2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正定二次型与正定阵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0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6" grpId="0"/>
      <p:bldP spid="25" grpId="0"/>
      <p:bldP spid="30" grpId="0"/>
      <p:bldP spid="32" grpId="0"/>
      <p:bldP spid="35" grpId="0"/>
      <p:bldP spid="2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86595"/>
            <a:ext cx="1228852" cy="684712"/>
            <a:chOff x="5692105" y="3817549"/>
            <a:chExt cx="1228852" cy="684712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7844" y="3817549"/>
              <a:ext cx="1193113" cy="380940"/>
              <a:chOff x="1802892" y="3761435"/>
              <a:chExt cx="2119047" cy="50049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6503988" y="4513263"/>
            <a:ext cx="6207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228184" y="5805264"/>
            <a:ext cx="17281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31" y="4641317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7590203" y="0"/>
            <a:ext cx="1540683" cy="2341427"/>
            <a:chOff x="7154379" y="943557"/>
            <a:chExt cx="1540683" cy="234142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3" name="圆角矩形 22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5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09800" y="1276224"/>
                <a:ext cx="5540708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1. 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+3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0" y="1276224"/>
                <a:ext cx="5540708" cy="531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484717" y="2116406"/>
                <a:ext cx="5422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(1,2,3)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正定的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17" y="2116406"/>
                <a:ext cx="542214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3568" y="6060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举例</a:t>
            </a:r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14510" y="2116406"/>
                <a:ext cx="30464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二次型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10" y="2116406"/>
                <a:ext cx="304647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r="-280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ambria" panose="02040503050406030204" pitchFamily="18" charset="0"/>
                  <a:ea typeface="华文楷体" panose="02010600040101010101" pitchFamily="2" charset="-122"/>
                </a:rPr>
                <a:t>8</a:t>
              </a: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84168" y="1287678"/>
                <a:ext cx="21539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  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287678"/>
                <a:ext cx="215398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51569" y="3025235"/>
                <a:ext cx="845709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9" y="3025235"/>
                <a:ext cx="8457091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67744" y="4941168"/>
                <a:ext cx="5422148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正定的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941168"/>
                <a:ext cx="5422148" cy="1266116"/>
              </a:xfrm>
              <a:prstGeom prst="rect">
                <a:avLst/>
              </a:prstGeom>
              <a:blipFill rotWithShape="0">
                <a:blip r:embed="rId8"/>
                <a:stretch>
                  <a:fillRect l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1569" y="3690772"/>
                <a:ext cx="871623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+(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9" y="3690772"/>
                <a:ext cx="8716232" cy="5786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552" y="4269457"/>
                <a:ext cx="3157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  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≠0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</a:t>
                </a:r>
                <a:endParaRPr lang="en-US" altLang="zh-CN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69457"/>
                <a:ext cx="3157403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r="-290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2" grpId="0"/>
      <p:bldP spid="3" grpId="0"/>
      <p:bldP spid="4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09800" y="1276224"/>
                <a:ext cx="5540708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1. 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+3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0" y="1276224"/>
                <a:ext cx="5540708" cy="531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27584" y="2152953"/>
                <a:ext cx="5422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(1,2,3)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正定的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52953"/>
                <a:ext cx="542214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3568" y="6060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举例</a:t>
            </a:r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ambria" panose="02040503050406030204" pitchFamily="18" charset="0"/>
                  <a:ea typeface="华文楷体" panose="02010600040101010101" pitchFamily="2" charset="-122"/>
                </a:rPr>
                <a:t>8</a:t>
              </a: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84168" y="1287678"/>
                <a:ext cx="21539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  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287678"/>
                <a:ext cx="215398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51569" y="3025235"/>
                <a:ext cx="845709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9" y="3025235"/>
                <a:ext cx="8457091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27584" y="3762618"/>
                <a:ext cx="5422148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正定的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62618"/>
                <a:ext cx="5422148" cy="1266116"/>
              </a:xfrm>
              <a:prstGeom prst="rect">
                <a:avLst/>
              </a:prstGeom>
              <a:blipFill rotWithShape="0">
                <a:blip r:embed="rId7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 rot="5400000">
            <a:off x="3376164" y="1960538"/>
            <a:ext cx="432048" cy="9207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标注 22"/>
              <p:cNvSpPr/>
              <p:nvPr/>
            </p:nvSpPr>
            <p:spPr>
              <a:xfrm>
                <a:off x="5186805" y="1765413"/>
                <a:ext cx="1794725" cy="700667"/>
              </a:xfrm>
              <a:prstGeom prst="wedgeRoundRectCallout">
                <a:avLst>
                  <a:gd name="adj1" fmla="val -136940"/>
                  <a:gd name="adj2" fmla="val 13833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的特征值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圆角矩形标注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05" y="1765413"/>
                <a:ext cx="1794725" cy="700667"/>
              </a:xfrm>
              <a:prstGeom prst="wedgeRoundRectCallout">
                <a:avLst>
                  <a:gd name="adj1" fmla="val -136940"/>
                  <a:gd name="adj2" fmla="val 13833"/>
                  <a:gd name="adj3" fmla="val 16667"/>
                </a:avLst>
              </a:prstGeom>
              <a:blipFill rotWithShape="0">
                <a:blip r:embed="rId8"/>
                <a:stretch>
                  <a:fillRect b="-84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19940" y="5229200"/>
                <a:ext cx="4423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对角阵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" y="5229200"/>
                <a:ext cx="442379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4984676" y="5229200"/>
                <a:ext cx="39937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可逆阵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（相合变换）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76" y="5229200"/>
                <a:ext cx="3993707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593352" y="5895836"/>
                <a:ext cx="678264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𝛬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对角元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正惯性指数为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（阶数）</a:t>
                </a:r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352" y="5895836"/>
                <a:ext cx="6782647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49682" y="1650946"/>
                <a:ext cx="5540708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82" y="1650946"/>
                <a:ext cx="5540708" cy="531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123450" y="9807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思路：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47631" y="1640386"/>
                <a:ext cx="21539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  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31" y="1640386"/>
                <a:ext cx="215398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6909" y="3508046"/>
                <a:ext cx="84570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&gt;0,∀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3508046"/>
                <a:ext cx="84570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标注 22"/>
          <p:cNvSpPr/>
          <p:nvPr/>
        </p:nvSpPr>
        <p:spPr>
          <a:xfrm>
            <a:off x="462160" y="2431448"/>
            <a:ext cx="1794725" cy="700667"/>
          </a:xfrm>
          <a:prstGeom prst="wedgeRoundRectCallout">
            <a:avLst>
              <a:gd name="adj1" fmla="val 42166"/>
              <a:gd name="adj2" fmla="val 11020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j-lt"/>
              </a:rPr>
              <a:t>二次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型的标准型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19992" y="4725144"/>
                <a:ext cx="4085038" cy="530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&gt;0,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=1,⋯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92" y="4725144"/>
                <a:ext cx="4085038" cy="530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63169" y="4356074"/>
                <a:ext cx="4467857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&gt;0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，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∀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9" y="4356074"/>
                <a:ext cx="4467857" cy="12685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下箭头 4"/>
          <p:cNvSpPr/>
          <p:nvPr/>
        </p:nvSpPr>
        <p:spPr>
          <a:xfrm>
            <a:off x="4605315" y="2237005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19" grpId="0"/>
      <p:bldP spid="1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79513" y="746972"/>
            <a:ext cx="8712076" cy="5562348"/>
            <a:chOff x="612549" y="1428736"/>
            <a:chExt cx="8145376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145376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1709360" cy="5002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28033" y="1907647"/>
                <a:ext cx="9021820" cy="672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元二次型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下列命题互为充要条件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033" y="1907647"/>
                <a:ext cx="9021820" cy="672813"/>
              </a:xfrm>
              <a:prstGeom prst="rect">
                <a:avLst/>
              </a:prstGeom>
              <a:blipFill rotWithShape="0">
                <a:blip r:embed="rId3"/>
                <a:stretch>
                  <a:fillRect l="-1419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836623" y="2729287"/>
                <a:ext cx="797130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正定二次型，即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3" y="2729287"/>
                <a:ext cx="7971306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529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836623" y="3297309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的特征值都为正数；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836623" y="3901614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的正惯性指数为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相合于单位阵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即存在可逆阵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);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2" y="4488473"/>
                <a:ext cx="8571167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42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836621" y="5060664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21" y="5060664"/>
                <a:ext cx="8571167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42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9" grpId="0"/>
      <p:bldP spid="24" grpId="0"/>
      <p:bldP spid="25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657820" y="942981"/>
                <a:ext cx="797130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正定二次型，即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为正定阵；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820" y="942981"/>
                <a:ext cx="7971306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60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57820" y="1999051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的特征值都为正数；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699792" y="1588165"/>
            <a:ext cx="432048" cy="57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592" y="32367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证明：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93145" y="3233818"/>
                <a:ext cx="1447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满足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45" y="3233818"/>
                <a:ext cx="144783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86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80780" y="3253079"/>
                <a:ext cx="30523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780" y="3253079"/>
                <a:ext cx="30523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893145" y="4118770"/>
                <a:ext cx="443871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&gt;0,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45" y="4118770"/>
                <a:ext cx="4438715" cy="4385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314969" y="4793351"/>
                <a:ext cx="132850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69" y="4793351"/>
                <a:ext cx="1328504" cy="4385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475520" y="4530655"/>
                <a:ext cx="959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20" y="4530655"/>
                <a:ext cx="95910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/>
          <p:cNvSpPr/>
          <p:nvPr/>
        </p:nvSpPr>
        <p:spPr>
          <a:xfrm>
            <a:off x="6331860" y="433149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08602" y="4659676"/>
            <a:ext cx="978408" cy="172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3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" grpId="0" animBg="1"/>
      <p:bldP spid="3" grpId="0"/>
      <p:bldP spid="4" grpId="0"/>
      <p:bldP spid="5" grpId="0"/>
      <p:bldP spid="20" grpId="0"/>
      <p:bldP spid="21" grpId="0"/>
      <p:bldP spid="22" grpId="0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827584" y="625574"/>
            <a:ext cx="41441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(2)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的特征值都为正数；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815424" y="1629370"/>
            <a:ext cx="4372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的正惯性指数为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739489" y="126933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01057" y="12957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显然成立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804311" y="3717602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311" y="3717602"/>
                <a:ext cx="857116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494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804311" y="2782868"/>
            <a:ext cx="4372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 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的正惯性指数为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523465" y="338980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90509" y="3357957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相合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标准型为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，显然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成立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32311" y="2637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832552" y="5914528"/>
                <a:ext cx="704774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(5)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阶可逆阵</a:t>
                </a:r>
                <a:r>
                  <a:rPr lang="en-US" altLang="zh-CN" sz="2800" i="1" dirty="0" smtClean="0">
                    <a:latin typeface="+mj-lt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552" y="5914528"/>
                <a:ext cx="7047747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817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815424" y="5010225"/>
                <a:ext cx="857116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424" y="5010225"/>
                <a:ext cx="8571167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494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-32311" y="479946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下箭头 33"/>
          <p:cNvSpPr/>
          <p:nvPr/>
        </p:nvSpPr>
        <p:spPr>
          <a:xfrm>
            <a:off x="2523465" y="558602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648662" y="5614858"/>
                <a:ext cx="3282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，显然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成立</a:t>
                </a: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62" y="5614858"/>
                <a:ext cx="328205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260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正定二次型与正定阵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9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" grpId="0" animBg="1"/>
      <p:bldP spid="3" grpId="0"/>
      <p:bldP spid="17" grpId="0"/>
      <p:bldP spid="18" grpId="0"/>
      <p:bldP spid="20" grpId="0" animBg="1"/>
      <p:bldP spid="21" grpId="0"/>
      <p:bldP spid="23" grpId="0"/>
      <p:bldP spid="26" grpId="0"/>
      <p:bldP spid="34" grpId="0" animBg="1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8716</TotalTime>
  <Words>1598</Words>
  <Application>Microsoft Office PowerPoint</Application>
  <PresentationFormat>全屏显示(4:3)</PresentationFormat>
  <Paragraphs>384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华文琥珀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816</cp:revision>
  <dcterms:modified xsi:type="dcterms:W3CDTF">2019-05-13T00:47:05Z</dcterms:modified>
</cp:coreProperties>
</file>