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127DA7-2F93-44DA-82F5-223AE9CF9405}" type="datetimeFigureOut">
              <a:rPr lang="zh-CN" altLang="en-US" smtClean="0"/>
              <a:t>2017/9/5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2F527-E8D4-40CD-B914-B901DC66BDB4}" type="slidenum">
              <a:rPr lang="zh-CN" altLang="en-US" smtClean="0"/>
              <a:t>‹#›</a:t>
            </a:fld>
            <a:endParaRPr lang="zh-CN" altLang="en-US"/>
          </a:p>
        </p:txBody>
      </p:sp>
    </p:spTree>
    <p:extLst>
      <p:ext uri="{BB962C8B-B14F-4D97-AF65-F5344CB8AC3E}">
        <p14:creationId xmlns:p14="http://schemas.microsoft.com/office/powerpoint/2010/main" val="14246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fld id="{5397BC36-36EB-4714-BD81-069BD30BEB4F}" type="slidenum">
              <a:rPr lang="en-US" altLang="zh-CN" sz="1200" smtClean="0">
                <a:solidFill>
                  <a:schemeClr val="tx1"/>
                </a:solidFill>
                <a:latin typeface="Arial" charset="0"/>
                <a:ea typeface="宋体" pitchFamily="2" charset="-122"/>
              </a:rPr>
              <a:pPr eaLnBrk="1" hangingPunct="1"/>
              <a:t>8</a:t>
            </a:fld>
            <a:endParaRPr lang="en-US" altLang="zh-CN" sz="1200" smtClean="0">
              <a:solidFill>
                <a:schemeClr val="tx1"/>
              </a:solidFill>
              <a:latin typeface="Arial" charset="0"/>
              <a:ea typeface="宋体" pitchFamily="2" charset="-122"/>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676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58775"/>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4400" y="1828800"/>
            <a:ext cx="3733800" cy="4419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DBFB40F7-A3DE-40B3-8CB0-129930EA1F91}" type="datetime1">
              <a:rPr lang="zh-CN" altLang="en-US"/>
              <a:pPr>
                <a:defRPr/>
              </a:pPr>
              <a:t>2017/9/5</a:t>
            </a:fld>
            <a:endParaRPr lang="en-US" altLang="zh-CN"/>
          </a:p>
        </p:txBody>
      </p:sp>
      <p:sp>
        <p:nvSpPr>
          <p:cNvPr id="6" name="Rectangle 15"/>
          <p:cNvSpPr>
            <a:spLocks noGrp="1" noChangeArrowheads="1"/>
          </p:cNvSpPr>
          <p:nvPr>
            <p:ph type="sldNum" sz="quarter" idx="11"/>
          </p:nvPr>
        </p:nvSpPr>
        <p:spPr/>
        <p:txBody>
          <a:bodyPr/>
          <a:lstStyle>
            <a:lvl1pPr>
              <a:defRPr/>
            </a:lvl1pPr>
          </a:lstStyle>
          <a:p>
            <a:pPr>
              <a:defRPr/>
            </a:pPr>
            <a:fld id="{BE0D22D3-D519-43BA-A419-8F29FBD84639}" type="slidenum">
              <a:rPr lang="en-US" altLang="zh-CN"/>
              <a:pPr>
                <a:defRPr/>
              </a:pPr>
              <a:t>‹#›</a:t>
            </a:fld>
            <a:endParaRPr lang="en-US" altLang="zh-CN"/>
          </a:p>
        </p:txBody>
      </p:sp>
    </p:spTree>
    <p:extLst>
      <p:ext uri="{BB962C8B-B14F-4D97-AF65-F5344CB8AC3E}">
        <p14:creationId xmlns:p14="http://schemas.microsoft.com/office/powerpoint/2010/main" val="362722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2017/9/5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ctrTitle"/>
          </p:nvPr>
        </p:nvSpPr>
        <p:spPr>
          <a:xfrm>
            <a:off x="609600" y="914400"/>
            <a:ext cx="8153400" cy="2057400"/>
          </a:xfrm>
        </p:spPr>
        <p:txBody>
          <a:bodyPr/>
          <a:lstStyle/>
          <a:p>
            <a:r>
              <a:rPr lang="zh-CN" altLang="en-US" sz="8500" smtClean="0">
                <a:latin typeface="华文隶书" pitchFamily="2" charset="-122"/>
                <a:ea typeface="华文隶书" pitchFamily="2" charset="-122"/>
              </a:rPr>
              <a:t>经 济 学 原理</a:t>
            </a:r>
          </a:p>
        </p:txBody>
      </p:sp>
      <p:sp>
        <p:nvSpPr>
          <p:cNvPr id="13315" name="Rectangle 3"/>
          <p:cNvSpPr>
            <a:spLocks noGrp="1" noChangeArrowheads="1"/>
          </p:cNvSpPr>
          <p:nvPr>
            <p:ph type="subTitle" idx="1"/>
          </p:nvPr>
        </p:nvSpPr>
        <p:spPr>
          <a:xfrm>
            <a:off x="1371600" y="3124200"/>
            <a:ext cx="6400800" cy="3429000"/>
          </a:xfrm>
        </p:spPr>
        <p:txBody>
          <a:bodyPr/>
          <a:lstStyle/>
          <a:p>
            <a:r>
              <a:rPr lang="zh-CN" altLang="en-US" sz="4000" b="1" dirty="0" smtClean="0">
                <a:solidFill>
                  <a:srgbClr val="000000"/>
                </a:solidFill>
                <a:latin typeface="楷体_GB2312" pitchFamily="49" charset="-122"/>
                <a:ea typeface="楷体_GB2312" pitchFamily="49" charset="-122"/>
              </a:rPr>
              <a:t>董维刚</a:t>
            </a:r>
          </a:p>
          <a:p>
            <a:endParaRPr lang="zh-CN" altLang="en-US" sz="1400" b="1" dirty="0" smtClean="0">
              <a:solidFill>
                <a:srgbClr val="000000"/>
              </a:solidFill>
              <a:latin typeface="楷体" pitchFamily="49" charset="-122"/>
              <a:ea typeface="楷体" pitchFamily="49" charset="-122"/>
            </a:endParaRPr>
          </a:p>
          <a:p>
            <a:r>
              <a:rPr lang="zh-CN" altLang="en-US" b="1" dirty="0" smtClean="0">
                <a:solidFill>
                  <a:srgbClr val="0000FF"/>
                </a:solidFill>
                <a:latin typeface="楷体" pitchFamily="49" charset="-122"/>
                <a:ea typeface="楷体" pitchFamily="49" charset="-122"/>
              </a:rPr>
              <a:t>大连理工大学管理与经济学部</a:t>
            </a:r>
          </a:p>
          <a:p>
            <a:r>
              <a:rPr lang="en-US" altLang="zh-CN" b="1" dirty="0" smtClean="0">
                <a:solidFill>
                  <a:srgbClr val="000000"/>
                </a:solidFill>
                <a:latin typeface="Times New Roman" charset="0"/>
                <a:ea typeface="楷体_GB2312" pitchFamily="49" charset="-122"/>
              </a:rPr>
              <a:t>Email:</a:t>
            </a:r>
            <a:r>
              <a:rPr lang="en-US" altLang="zh-CN" b="1" dirty="0" smtClean="0">
                <a:solidFill>
                  <a:srgbClr val="FF0000"/>
                </a:solidFill>
                <a:latin typeface="Times New Roman" charset="0"/>
                <a:ea typeface="楷体_GB2312" pitchFamily="49" charset="-122"/>
              </a:rPr>
              <a:t>wgdxgn@126.com</a:t>
            </a:r>
          </a:p>
          <a:p>
            <a:r>
              <a:rPr lang="zh-CN" altLang="en-US" b="1" dirty="0" smtClean="0">
                <a:solidFill>
                  <a:srgbClr val="FF0000"/>
                </a:solidFill>
                <a:latin typeface="Times New Roman" charset="0"/>
                <a:ea typeface="楷体_GB2312" pitchFamily="49" charset="-122"/>
              </a:rPr>
              <a:t>综合实验</a:t>
            </a:r>
            <a:r>
              <a:rPr lang="en-US" altLang="zh-CN" b="1" dirty="0" smtClean="0">
                <a:solidFill>
                  <a:srgbClr val="FF0000"/>
                </a:solidFill>
                <a:latin typeface="Times New Roman" charset="0"/>
                <a:ea typeface="楷体_GB2312" pitchFamily="49" charset="-122"/>
              </a:rPr>
              <a:t>2</a:t>
            </a:r>
            <a:r>
              <a:rPr lang="zh-CN" altLang="en-US" b="1" dirty="0" smtClean="0">
                <a:solidFill>
                  <a:srgbClr val="FF0000"/>
                </a:solidFill>
                <a:latin typeface="Times New Roman" charset="0"/>
                <a:ea typeface="楷体_GB2312" pitchFamily="49" charset="-122"/>
              </a:rPr>
              <a:t>号楼</a:t>
            </a:r>
            <a:r>
              <a:rPr lang="en-US" altLang="zh-CN" b="1" dirty="0" smtClean="0">
                <a:solidFill>
                  <a:srgbClr val="FF0000"/>
                </a:solidFill>
                <a:latin typeface="Times New Roman" charset="0"/>
                <a:ea typeface="楷体_GB2312" pitchFamily="49" charset="-122"/>
              </a:rPr>
              <a:t>509</a:t>
            </a:r>
          </a:p>
          <a:p>
            <a:r>
              <a:rPr lang="en-US" altLang="zh-CN" b="1" dirty="0" smtClean="0">
                <a:solidFill>
                  <a:srgbClr val="000000"/>
                </a:solidFill>
                <a:latin typeface="Times New Roman" charset="0"/>
                <a:ea typeface="楷体_GB2312" pitchFamily="49" charset="-122"/>
              </a:rPr>
              <a:t>Tel</a:t>
            </a:r>
            <a:r>
              <a:rPr lang="zh-CN" altLang="en-US" b="1" dirty="0" smtClean="0">
                <a:solidFill>
                  <a:srgbClr val="000000"/>
                </a:solidFill>
                <a:latin typeface="Times New Roman" charset="0"/>
                <a:ea typeface="楷体_GB2312" pitchFamily="49" charset="-122"/>
              </a:rPr>
              <a:t>：</a:t>
            </a:r>
            <a:r>
              <a:rPr lang="en-US" altLang="zh-CN" b="1" dirty="0" smtClean="0">
                <a:solidFill>
                  <a:srgbClr val="FF0000"/>
                </a:solidFill>
                <a:latin typeface="Times New Roman" charset="0"/>
                <a:ea typeface="楷体_GB2312" pitchFamily="49" charset="-122"/>
              </a:rPr>
              <a:t>84707596</a:t>
            </a:r>
          </a:p>
        </p:txBody>
      </p:sp>
      <p:sp>
        <p:nvSpPr>
          <p:cNvPr id="5" name="Rectangle 11"/>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lstStyle/>
          <a:p>
            <a:pPr algn="ctr">
              <a:spcBef>
                <a:spcPct val="0"/>
              </a:spcBef>
              <a:buClrTx/>
              <a:buSzTx/>
              <a:buFontTx/>
              <a:buNone/>
              <a:defRPr/>
            </a:pPr>
            <a:fld id="{A458CC35-4F96-44D5-B6E2-7C8C5DB2198A}" type="slidenum">
              <a:rPr lang="en-US" altLang="zh-CN" sz="2600" b="1">
                <a:solidFill>
                  <a:schemeClr val="bg1"/>
                </a:solidFill>
                <a:latin typeface="+mn-lt"/>
                <a:ea typeface="+mn-ea"/>
              </a:rPr>
              <a:pPr algn="ctr">
                <a:spcBef>
                  <a:spcPct val="0"/>
                </a:spcBef>
                <a:buClrTx/>
                <a:buSzTx/>
                <a:buFontTx/>
                <a:buNone/>
                <a:defRPr/>
              </a:pPr>
              <a:t>1</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390162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lvl="1"/>
            <a:r>
              <a:rPr lang="zh-CN" altLang="en-US" b="1" dirty="0" smtClean="0"/>
              <a:t>生产汽车还是月饼：资源配置</a:t>
            </a:r>
          </a:p>
          <a:p>
            <a:pPr lvl="2"/>
            <a:r>
              <a:rPr lang="zh-CN" altLang="en-US" sz="2200" b="1" dirty="0" smtClean="0">
                <a:solidFill>
                  <a:srgbClr val="0000FF"/>
                </a:solidFill>
                <a:latin typeface="仿宋_GB2312" pitchFamily="49" charset="-122"/>
                <a:ea typeface="仿宋_GB2312" pitchFamily="49" charset="-122"/>
              </a:rPr>
              <a:t>只生产汽车</a:t>
            </a:r>
            <a:r>
              <a:rPr lang="en-US" altLang="zh-CN" sz="2200" b="1" dirty="0" smtClean="0">
                <a:solidFill>
                  <a:srgbClr val="0000FF"/>
                </a:solidFill>
                <a:latin typeface="仿宋_GB2312" pitchFamily="49" charset="-122"/>
                <a:ea typeface="仿宋_GB2312" pitchFamily="49" charset="-122"/>
              </a:rPr>
              <a:t>vs.</a:t>
            </a:r>
            <a:r>
              <a:rPr lang="zh-CN" altLang="en-US" sz="2200" b="1" dirty="0" smtClean="0">
                <a:solidFill>
                  <a:srgbClr val="0000FF"/>
                </a:solidFill>
                <a:latin typeface="仿宋_GB2312" pitchFamily="49" charset="-122"/>
                <a:ea typeface="仿宋_GB2312" pitchFamily="49" charset="-122"/>
              </a:rPr>
              <a:t>只生产月饼</a:t>
            </a:r>
          </a:p>
          <a:p>
            <a:pPr lvl="2"/>
            <a:r>
              <a:rPr lang="zh-CN" altLang="en-US" sz="2200" b="1" dirty="0" smtClean="0">
                <a:solidFill>
                  <a:srgbClr val="0000FF"/>
                </a:solidFill>
                <a:latin typeface="仿宋_GB2312" pitchFamily="49" charset="-122"/>
                <a:ea typeface="仿宋_GB2312" pitchFamily="49" charset="-122"/>
              </a:rPr>
              <a:t>生产汽车和月饼的数量</a:t>
            </a:r>
          </a:p>
          <a:p>
            <a:pPr lvl="1"/>
            <a:r>
              <a:rPr lang="zh-CN" altLang="en-US" b="1" dirty="0" smtClean="0"/>
              <a:t>如何生产更多的汽车和月饼：资源利用</a:t>
            </a:r>
          </a:p>
          <a:p>
            <a:pPr lvl="2"/>
            <a:r>
              <a:rPr lang="zh-CN" altLang="en-US" sz="2200" b="1" dirty="0">
                <a:solidFill>
                  <a:srgbClr val="0000FF"/>
                </a:solidFill>
                <a:latin typeface="仿宋_GB2312" pitchFamily="49" charset="-122"/>
                <a:ea typeface="仿宋_GB2312" pitchFamily="49" charset="-122"/>
              </a:rPr>
              <a:t>多用劳动还是多用资本生产</a:t>
            </a:r>
            <a:r>
              <a:rPr lang="zh-CN" altLang="en-US" sz="2200" b="1" dirty="0" smtClean="0">
                <a:solidFill>
                  <a:srgbClr val="0000FF"/>
                </a:solidFill>
                <a:latin typeface="仿宋_GB2312" pitchFamily="49" charset="-122"/>
                <a:ea typeface="仿宋_GB2312" pitchFamily="49" charset="-122"/>
              </a:rPr>
              <a:t>汽车（月饼）</a:t>
            </a:r>
            <a:r>
              <a:rPr lang="zh-CN" altLang="en-US" sz="2200" b="1" dirty="0">
                <a:solidFill>
                  <a:srgbClr val="0000FF"/>
                </a:solidFill>
                <a:latin typeface="仿宋_GB2312" pitchFamily="49" charset="-122"/>
                <a:ea typeface="仿宋_GB2312" pitchFamily="49" charset="-122"/>
              </a:rPr>
              <a:t>？</a:t>
            </a:r>
          </a:p>
          <a:p>
            <a:pPr lvl="2"/>
            <a:r>
              <a:rPr lang="zh-CN" altLang="en-US" sz="2200" b="1" dirty="0" smtClean="0">
                <a:solidFill>
                  <a:srgbClr val="0000FF"/>
                </a:solidFill>
                <a:latin typeface="仿宋_GB2312" pitchFamily="49" charset="-122"/>
                <a:ea typeface="仿宋_GB2312" pitchFamily="49" charset="-122"/>
              </a:rPr>
              <a:t>在</a:t>
            </a:r>
            <a:r>
              <a:rPr lang="zh-CN" altLang="en-US" sz="2200" b="1" dirty="0">
                <a:solidFill>
                  <a:srgbClr val="0000FF"/>
                </a:solidFill>
                <a:latin typeface="仿宋_GB2312" pitchFamily="49" charset="-122"/>
                <a:ea typeface="仿宋_GB2312" pitchFamily="49" charset="-122"/>
              </a:rPr>
              <a:t>资源既定的情况下为什么产量时高时低</a:t>
            </a:r>
            <a:r>
              <a:rPr lang="zh-CN" altLang="en-US" sz="2200" b="1" dirty="0" smtClean="0">
                <a:solidFill>
                  <a:srgbClr val="0000FF"/>
                </a:solidFill>
                <a:latin typeface="仿宋_GB2312" pitchFamily="49" charset="-122"/>
                <a:ea typeface="仿宋_GB2312" pitchFamily="49" charset="-122"/>
              </a:rPr>
              <a:t>？</a:t>
            </a:r>
            <a:endParaRPr lang="zh-CN" altLang="en-US" sz="2200" b="1" dirty="0">
              <a:solidFill>
                <a:srgbClr val="0000FF"/>
              </a:solidFill>
              <a:latin typeface="仿宋_GB2312" pitchFamily="49" charset="-122"/>
              <a:ea typeface="仿宋_GB2312" pitchFamily="49" charset="-122"/>
            </a:endParaRPr>
          </a:p>
          <a:p>
            <a:pPr lvl="2"/>
            <a:r>
              <a:rPr lang="zh-CN" altLang="en-US" sz="2200" b="1" dirty="0" smtClean="0">
                <a:solidFill>
                  <a:srgbClr val="0000FF"/>
                </a:solidFill>
                <a:latin typeface="仿宋_GB2312" pitchFamily="49" charset="-122"/>
                <a:ea typeface="仿宋_GB2312" pitchFamily="49" charset="-122"/>
              </a:rPr>
              <a:t>为什么资源得不到充分利用？（充分就业）</a:t>
            </a:r>
          </a:p>
        </p:txBody>
      </p:sp>
      <p:sp>
        <p:nvSpPr>
          <p:cNvPr id="3"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E6DDD08-42E7-4DAB-8261-247EBFE7C923}" type="slidenum">
              <a:rPr lang="en-US" altLang="zh-CN" sz="2600" b="1">
                <a:solidFill>
                  <a:schemeClr val="bg1"/>
                </a:solidFill>
                <a:latin typeface="+mn-lt"/>
                <a:ea typeface="+mn-ea"/>
              </a:rPr>
              <a:pPr algn="l">
                <a:spcBef>
                  <a:spcPct val="0"/>
                </a:spcBef>
                <a:buClrTx/>
                <a:buSzTx/>
                <a:buFontTx/>
                <a:buNone/>
                <a:defRPr/>
              </a:pPr>
              <a:t>10</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148130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strips(downLeft)">
                                      <p:cBhvr>
                                        <p:cTn id="7" dur="500"/>
                                        <p:tgtEl>
                                          <p:spTgt spid="4096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strips(downLeft)">
                                      <p:cBhvr>
                                        <p:cTn id="10" dur="500"/>
                                        <p:tgtEl>
                                          <p:spTgt spid="409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animEffect transition="in" filter="strips(downLeft)">
                                      <p:cBhvr>
                                        <p:cTn id="19" dur="500"/>
                                        <p:tgtEl>
                                          <p:spTgt spid="40963">
                                            <p:txEl>
                                              <p:pRg st="4" end="4"/>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40963">
                                            <p:txEl>
                                              <p:pRg st="5" end="5"/>
                                            </p:txEl>
                                          </p:spTgt>
                                        </p:tgtEl>
                                        <p:attrNameLst>
                                          <p:attrName>style.visibility</p:attrName>
                                        </p:attrNameLst>
                                      </p:cBhvr>
                                      <p:to>
                                        <p:strVal val="visible"/>
                                      </p:to>
                                    </p:set>
                                    <p:animEffect transition="in" filter="strips(downLeft)">
                                      <p:cBhvr>
                                        <p:cTn id="22" dur="500"/>
                                        <p:tgtEl>
                                          <p:spTgt spid="40963">
                                            <p:txEl>
                                              <p:pRg st="5" end="5"/>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40963">
                                            <p:txEl>
                                              <p:pRg st="6" end="6"/>
                                            </p:txEl>
                                          </p:spTgt>
                                        </p:tgtEl>
                                        <p:attrNameLst>
                                          <p:attrName>style.visibility</p:attrName>
                                        </p:attrNameLst>
                                      </p:cBhvr>
                                      <p:to>
                                        <p:strVal val="visible"/>
                                      </p:to>
                                    </p:set>
                                    <p:animEffect transition="in" filter="strips(downLeft)">
                                      <p:cBhvr>
                                        <p:cTn id="25"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838200" y="1556792"/>
            <a:ext cx="7620000" cy="4691608"/>
          </a:xfrm>
        </p:spPr>
        <p:txBody>
          <a:bodyPr/>
          <a:lstStyle/>
          <a:p>
            <a:r>
              <a:rPr lang="zh-CN" altLang="en-US" b="1" dirty="0" smtClean="0">
                <a:latin typeface="Times New Roman" charset="0"/>
                <a:ea typeface="楷体_GB2312" pitchFamily="49" charset="-122"/>
              </a:rPr>
              <a:t>机会成本</a:t>
            </a:r>
          </a:p>
          <a:p>
            <a:pPr>
              <a:buFont typeface="Wingdings" pitchFamily="2" charset="2"/>
              <a:buNone/>
            </a:pPr>
            <a:r>
              <a:rPr lang="zh-CN" altLang="en-US" sz="2400" dirty="0" smtClean="0">
                <a:latin typeface="Times New Roman" charset="0"/>
              </a:rPr>
              <a:t>             </a:t>
            </a:r>
            <a:r>
              <a:rPr lang="zh-CN" altLang="en-US" sz="2400" b="1" dirty="0" smtClean="0">
                <a:latin typeface="Times New Roman" charset="0"/>
              </a:rPr>
              <a:t>把一定的经济资源用于生产某种产品（或服务）时所放弃的生产另外一些产品的</a:t>
            </a:r>
            <a:r>
              <a:rPr lang="zh-CN" altLang="en-US" sz="2400" b="1" dirty="0" smtClean="0">
                <a:solidFill>
                  <a:srgbClr val="FF0000"/>
                </a:solidFill>
                <a:latin typeface="Times New Roman" charset="0"/>
              </a:rPr>
              <a:t>最大</a:t>
            </a:r>
            <a:r>
              <a:rPr lang="zh-CN" altLang="en-US" sz="2400" b="1" dirty="0" smtClean="0">
                <a:latin typeface="Times New Roman" charset="0"/>
              </a:rPr>
              <a:t>收益。</a:t>
            </a:r>
          </a:p>
          <a:p>
            <a:pPr>
              <a:buFont typeface="Wingdings" pitchFamily="2" charset="2"/>
              <a:buNone/>
            </a:pPr>
            <a:r>
              <a:rPr lang="zh-CN" altLang="en-US" sz="2400" b="1" dirty="0" smtClean="0">
                <a:latin typeface="Times New Roman" charset="0"/>
              </a:rPr>
              <a:t>         </a:t>
            </a:r>
            <a:r>
              <a:rPr lang="zh-CN" altLang="en-US" sz="2400" b="1" dirty="0" smtClean="0">
                <a:solidFill>
                  <a:srgbClr val="0000FF"/>
                </a:solidFill>
                <a:latin typeface="Times New Roman" charset="0"/>
              </a:rPr>
              <a:t>你有一处公建房</a:t>
            </a:r>
          </a:p>
          <a:p>
            <a:pPr lvl="2"/>
            <a:r>
              <a:rPr lang="zh-CN" altLang="en-US" sz="2300" b="1" dirty="0">
                <a:solidFill>
                  <a:srgbClr val="0000FF"/>
                </a:solidFill>
                <a:latin typeface="Times New Roman" charset="0"/>
              </a:rPr>
              <a:t>开饭店</a:t>
            </a:r>
            <a:r>
              <a:rPr lang="zh-CN" altLang="en-US" sz="2300" b="1" dirty="0" smtClean="0">
                <a:solidFill>
                  <a:srgbClr val="0000FF"/>
                </a:solidFill>
                <a:latin typeface="Times New Roman" charset="0"/>
              </a:rPr>
              <a:t>，一年可得利润  </a:t>
            </a:r>
            <a:r>
              <a:rPr lang="en-US" altLang="zh-CN" sz="2300" b="1" dirty="0" smtClean="0">
                <a:solidFill>
                  <a:srgbClr val="0000FF"/>
                </a:solidFill>
                <a:latin typeface="Times New Roman" charset="0"/>
              </a:rPr>
              <a:t>20</a:t>
            </a:r>
            <a:r>
              <a:rPr lang="zh-CN" altLang="en-US" sz="2300" b="1" dirty="0" smtClean="0">
                <a:solidFill>
                  <a:srgbClr val="0000FF"/>
                </a:solidFill>
                <a:latin typeface="Times New Roman" charset="0"/>
              </a:rPr>
              <a:t>万元</a:t>
            </a:r>
          </a:p>
          <a:p>
            <a:pPr lvl="2"/>
            <a:r>
              <a:rPr lang="zh-CN" altLang="en-US" sz="2300" b="1" dirty="0" smtClean="0">
                <a:solidFill>
                  <a:srgbClr val="0000FF"/>
                </a:solidFill>
                <a:latin typeface="Times New Roman" charset="0"/>
              </a:rPr>
              <a:t>开</a:t>
            </a:r>
            <a:r>
              <a:rPr lang="zh-CN" altLang="en-US" sz="2300" b="1" dirty="0">
                <a:solidFill>
                  <a:srgbClr val="0000FF"/>
                </a:solidFill>
                <a:latin typeface="Times New Roman" charset="0"/>
              </a:rPr>
              <a:t>彩票站</a:t>
            </a:r>
            <a:r>
              <a:rPr lang="zh-CN" altLang="en-US" sz="2300" b="1" dirty="0" smtClean="0">
                <a:solidFill>
                  <a:srgbClr val="0000FF"/>
                </a:solidFill>
                <a:latin typeface="Times New Roman" charset="0"/>
              </a:rPr>
              <a:t>，一年可得利润 </a:t>
            </a:r>
            <a:r>
              <a:rPr lang="en-US" altLang="zh-CN" sz="2300" b="1" dirty="0" smtClean="0">
                <a:solidFill>
                  <a:srgbClr val="0000FF"/>
                </a:solidFill>
                <a:latin typeface="Times New Roman" charset="0"/>
              </a:rPr>
              <a:t>10</a:t>
            </a:r>
            <a:r>
              <a:rPr lang="zh-CN" altLang="en-US" sz="2300" b="1" dirty="0" smtClean="0">
                <a:solidFill>
                  <a:srgbClr val="0000FF"/>
                </a:solidFill>
                <a:latin typeface="Times New Roman" charset="0"/>
              </a:rPr>
              <a:t>万元</a:t>
            </a:r>
          </a:p>
          <a:p>
            <a:pPr lvl="2"/>
            <a:r>
              <a:rPr lang="zh-CN" altLang="en-US" sz="2300" b="1" dirty="0" smtClean="0">
                <a:solidFill>
                  <a:srgbClr val="0000FF"/>
                </a:solidFill>
                <a:latin typeface="Times New Roman" charset="0"/>
              </a:rPr>
              <a:t>对外出租，一年可得租金  </a:t>
            </a:r>
            <a:r>
              <a:rPr lang="en-US" altLang="zh-CN" sz="2300" b="1" dirty="0" smtClean="0">
                <a:solidFill>
                  <a:srgbClr val="0000FF"/>
                </a:solidFill>
                <a:latin typeface="Times New Roman" charset="0"/>
              </a:rPr>
              <a:t>15</a:t>
            </a:r>
            <a:r>
              <a:rPr lang="zh-CN" altLang="en-US" sz="2300" b="1" dirty="0" smtClean="0">
                <a:solidFill>
                  <a:srgbClr val="0000FF"/>
                </a:solidFill>
                <a:latin typeface="Times New Roman" charset="0"/>
              </a:rPr>
              <a:t>万元</a:t>
            </a:r>
          </a:p>
          <a:p>
            <a:pPr>
              <a:buFont typeface="Wingdings" pitchFamily="2" charset="2"/>
              <a:buNone/>
            </a:pPr>
            <a:r>
              <a:rPr lang="zh-CN" altLang="en-US" sz="2400" b="1" dirty="0" smtClean="0">
                <a:latin typeface="Times New Roman" charset="0"/>
              </a:rPr>
              <a:t>            前述生产可能性边界例子中，如果所有经济资源只能用来生产</a:t>
            </a:r>
            <a:r>
              <a:rPr lang="zh-CN" altLang="en-US" sz="2400" b="1" dirty="0">
                <a:latin typeface="Times New Roman" charset="0"/>
              </a:rPr>
              <a:t>月饼</a:t>
            </a:r>
            <a:r>
              <a:rPr lang="zh-CN" altLang="en-US" sz="2400" b="1" dirty="0" smtClean="0">
                <a:latin typeface="Times New Roman" charset="0"/>
              </a:rPr>
              <a:t>和汽车，那么生产第</a:t>
            </a:r>
            <a:r>
              <a:rPr lang="en-US" altLang="zh-CN" sz="2400" b="1" dirty="0" smtClean="0">
                <a:latin typeface="Times New Roman" charset="0"/>
              </a:rPr>
              <a:t>1</a:t>
            </a:r>
            <a:r>
              <a:rPr lang="zh-CN" altLang="en-US" sz="2400" b="1" dirty="0" smtClean="0">
                <a:latin typeface="Times New Roman" charset="0"/>
              </a:rPr>
              <a:t>个单位月饼的机会成本是</a:t>
            </a:r>
            <a:r>
              <a:rPr lang="en-US" altLang="zh-CN" sz="2400" b="1" dirty="0" smtClean="0">
                <a:latin typeface="Times New Roman" charset="0"/>
              </a:rPr>
              <a:t>1</a:t>
            </a:r>
            <a:r>
              <a:rPr lang="zh-CN" altLang="en-US" sz="2400" b="1" dirty="0" smtClean="0">
                <a:latin typeface="Times New Roman" charset="0"/>
              </a:rPr>
              <a:t>单位汽车。</a:t>
            </a:r>
          </a:p>
        </p:txBody>
      </p:sp>
      <p:sp>
        <p:nvSpPr>
          <p:cNvPr id="13"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E1730F58-189A-4C31-80B0-F2AE50B652C5}" type="slidenum">
              <a:rPr lang="en-US" altLang="zh-CN" sz="2600" b="1">
                <a:solidFill>
                  <a:schemeClr val="bg1"/>
                </a:solidFill>
                <a:latin typeface="+mn-lt"/>
                <a:ea typeface="+mn-ea"/>
              </a:rPr>
              <a:pPr algn="l">
                <a:spcBef>
                  <a:spcPct val="0"/>
                </a:spcBef>
                <a:buClrTx/>
                <a:buSzTx/>
                <a:buFontTx/>
                <a:buNone/>
                <a:defRPr/>
              </a:pPr>
              <a:t>11</a:t>
            </a:fld>
            <a:endParaRPr lang="en-US" altLang="zh-CN" sz="2600" b="1" dirty="0">
              <a:solidFill>
                <a:schemeClr val="bg1"/>
              </a:solidFill>
              <a:latin typeface="+mn-lt"/>
              <a:ea typeface="+mn-ea"/>
            </a:endParaRPr>
          </a:p>
        </p:txBody>
      </p:sp>
      <p:sp>
        <p:nvSpPr>
          <p:cNvPr id="61446" name="Oval 6"/>
          <p:cNvSpPr>
            <a:spLocks noChangeArrowheads="1"/>
          </p:cNvSpPr>
          <p:nvPr/>
        </p:nvSpPr>
        <p:spPr bwMode="auto">
          <a:xfrm>
            <a:off x="6792913" y="3356992"/>
            <a:ext cx="1512887"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571500" indent="-571500">
              <a:lnSpc>
                <a:spcPct val="90000"/>
              </a:lnSpc>
              <a:spcBef>
                <a:spcPct val="75000"/>
              </a:spcBef>
              <a:buClrTx/>
              <a:buSzTx/>
            </a:pPr>
            <a:r>
              <a:rPr kumimoji="1" lang="en-US" altLang="zh-CN" sz="2400" b="1" dirty="0">
                <a:latin typeface="仿宋_GB2312" pitchFamily="49" charset="-122"/>
                <a:ea typeface="仿宋_GB2312" pitchFamily="49" charset="-122"/>
              </a:rPr>
              <a:t> </a:t>
            </a:r>
            <a:r>
              <a:rPr kumimoji="1" lang="en-US" altLang="zh-CN" sz="2400" b="1" dirty="0" smtClean="0">
                <a:latin typeface="仿宋_GB2312" pitchFamily="49" charset="-122"/>
                <a:ea typeface="仿宋_GB2312" pitchFamily="49" charset="-122"/>
              </a:rPr>
              <a:t>15</a:t>
            </a:r>
            <a:r>
              <a:rPr kumimoji="1" lang="zh-CN" altLang="en-US" sz="2400" b="1" dirty="0" smtClean="0">
                <a:latin typeface="仿宋_GB2312" pitchFamily="49" charset="-122"/>
                <a:ea typeface="仿宋_GB2312" pitchFamily="49" charset="-122"/>
              </a:rPr>
              <a:t>万</a:t>
            </a:r>
            <a:r>
              <a:rPr kumimoji="1" lang="zh-CN" altLang="en-US" sz="2400" b="1" dirty="0">
                <a:latin typeface="仿宋_GB2312" pitchFamily="49" charset="-122"/>
                <a:ea typeface="仿宋_GB2312" pitchFamily="49" charset="-122"/>
              </a:rPr>
              <a:t>元</a:t>
            </a:r>
          </a:p>
        </p:txBody>
      </p:sp>
      <p:sp>
        <p:nvSpPr>
          <p:cNvPr id="61447" name="Oval 7"/>
          <p:cNvSpPr>
            <a:spLocks noChangeArrowheads="1"/>
          </p:cNvSpPr>
          <p:nvPr/>
        </p:nvSpPr>
        <p:spPr bwMode="auto">
          <a:xfrm>
            <a:off x="6800850" y="3861048"/>
            <a:ext cx="1512888"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571500" indent="-571500">
              <a:lnSpc>
                <a:spcPct val="90000"/>
              </a:lnSpc>
              <a:spcBef>
                <a:spcPct val="75000"/>
              </a:spcBef>
              <a:buClrTx/>
              <a:buSzTx/>
            </a:pPr>
            <a:r>
              <a:rPr kumimoji="1" lang="en-US" altLang="zh-CN" sz="2400" b="1" dirty="0">
                <a:latin typeface="仿宋_GB2312" pitchFamily="49" charset="-122"/>
                <a:ea typeface="仿宋_GB2312" pitchFamily="49" charset="-122"/>
              </a:rPr>
              <a:t> </a:t>
            </a:r>
            <a:r>
              <a:rPr kumimoji="1" lang="en-US" altLang="zh-CN" sz="2400" b="1" dirty="0" smtClean="0">
                <a:latin typeface="仿宋_GB2312" pitchFamily="49" charset="-122"/>
                <a:ea typeface="仿宋_GB2312" pitchFamily="49" charset="-122"/>
              </a:rPr>
              <a:t>20</a:t>
            </a:r>
            <a:r>
              <a:rPr kumimoji="1" lang="zh-CN" altLang="en-US" sz="2400" b="1" dirty="0" smtClean="0">
                <a:latin typeface="仿宋_GB2312" pitchFamily="49" charset="-122"/>
                <a:ea typeface="仿宋_GB2312" pitchFamily="49" charset="-122"/>
              </a:rPr>
              <a:t>万元</a:t>
            </a:r>
            <a:endParaRPr kumimoji="1" lang="zh-CN" altLang="en-US" sz="2400" b="1" dirty="0">
              <a:latin typeface="仿宋_GB2312" pitchFamily="49" charset="-122"/>
              <a:ea typeface="仿宋_GB2312" pitchFamily="49" charset="-122"/>
            </a:endParaRPr>
          </a:p>
        </p:txBody>
      </p:sp>
      <p:sp>
        <p:nvSpPr>
          <p:cNvPr id="61448" name="Oval 8"/>
          <p:cNvSpPr>
            <a:spLocks noChangeArrowheads="1"/>
          </p:cNvSpPr>
          <p:nvPr/>
        </p:nvSpPr>
        <p:spPr bwMode="auto">
          <a:xfrm>
            <a:off x="6819900" y="4293096"/>
            <a:ext cx="1512888"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571500" indent="-571500">
              <a:lnSpc>
                <a:spcPct val="90000"/>
              </a:lnSpc>
              <a:spcBef>
                <a:spcPct val="75000"/>
              </a:spcBef>
              <a:buClrTx/>
              <a:buSzTx/>
            </a:pPr>
            <a:r>
              <a:rPr kumimoji="1" lang="en-US" altLang="zh-CN" sz="2400" b="1" dirty="0">
                <a:latin typeface="仿宋_GB2312" pitchFamily="49" charset="-122"/>
                <a:ea typeface="仿宋_GB2312" pitchFamily="49" charset="-122"/>
              </a:rPr>
              <a:t> </a:t>
            </a:r>
            <a:r>
              <a:rPr kumimoji="1" lang="en-US" altLang="zh-CN" sz="2400" b="1" dirty="0" smtClean="0">
                <a:latin typeface="仿宋_GB2312" pitchFamily="49" charset="-122"/>
                <a:ea typeface="仿宋_GB2312" pitchFamily="49" charset="-122"/>
              </a:rPr>
              <a:t>20</a:t>
            </a:r>
            <a:r>
              <a:rPr kumimoji="1" lang="zh-CN" altLang="en-US" sz="2400" b="1" dirty="0" smtClean="0">
                <a:latin typeface="仿宋_GB2312" pitchFamily="49" charset="-122"/>
                <a:ea typeface="仿宋_GB2312" pitchFamily="49" charset="-122"/>
              </a:rPr>
              <a:t>万</a:t>
            </a:r>
            <a:r>
              <a:rPr kumimoji="1" lang="zh-CN" altLang="en-US" sz="2400" b="1" dirty="0">
                <a:latin typeface="仿宋_GB2312" pitchFamily="49" charset="-122"/>
                <a:ea typeface="仿宋_GB2312" pitchFamily="49" charset="-122"/>
              </a:rPr>
              <a:t>元</a:t>
            </a:r>
          </a:p>
        </p:txBody>
      </p:sp>
      <p:grpSp>
        <p:nvGrpSpPr>
          <p:cNvPr id="2" name="Group 22"/>
          <p:cNvGrpSpPr>
            <a:grpSpLocks/>
          </p:cNvGrpSpPr>
          <p:nvPr/>
        </p:nvGrpSpPr>
        <p:grpSpPr bwMode="auto">
          <a:xfrm>
            <a:off x="1828800" y="5925839"/>
            <a:ext cx="5791200" cy="671513"/>
            <a:chOff x="1152" y="3648"/>
            <a:chExt cx="3648" cy="423"/>
          </a:xfrm>
        </p:grpSpPr>
        <p:sp>
          <p:nvSpPr>
            <p:cNvPr id="61449" name="AutoShape 9"/>
            <p:cNvSpPr>
              <a:spLocks noChangeArrowheads="1"/>
            </p:cNvSpPr>
            <p:nvPr/>
          </p:nvSpPr>
          <p:spPr bwMode="auto">
            <a:xfrm>
              <a:off x="1152" y="3648"/>
              <a:ext cx="3648" cy="403"/>
            </a:xfrm>
            <a:prstGeom prst="cloudCallout">
              <a:avLst>
                <a:gd name="adj1" fmla="val -53208"/>
                <a:gd name="adj2" fmla="val 54713"/>
              </a:avLst>
            </a:prstGeom>
            <a:solidFill>
              <a:srgbClr val="FFFF00"/>
            </a:solidFill>
            <a:ln w="9525">
              <a:noFill/>
              <a:round/>
              <a:headEnd/>
              <a:tailEnd/>
            </a:ln>
            <a:effectLst>
              <a:outerShdw dist="35921" dir="2700000" algn="ctr" rotWithShape="0">
                <a:srgbClr val="808080"/>
              </a:outerShdw>
            </a:effectLst>
          </p:spPr>
          <p:txBody>
            <a:bodyPr/>
            <a:lstStyle/>
            <a:p>
              <a:pPr marL="571500" indent="-571500" algn="l">
                <a:spcAft>
                  <a:spcPct val="30000"/>
                </a:spcAft>
                <a:defRPr/>
              </a:pPr>
              <a:r>
                <a:rPr kumimoji="1" lang="zh-CN" altLang="en-US" sz="2800" b="1">
                  <a:solidFill>
                    <a:schemeClr val="tx1"/>
                  </a:solidFill>
                  <a:effectLst>
                    <a:outerShdw blurRad="38100" dist="38100" dir="2700000" algn="tl">
                      <a:srgbClr val="000000"/>
                    </a:outerShdw>
                  </a:effectLst>
                  <a:latin typeface="仿宋_GB2312" pitchFamily="49" charset="-122"/>
                  <a:ea typeface="仿宋_GB2312" pitchFamily="49" charset="-122"/>
                </a:rPr>
                <a:t>上大学的机会成本</a:t>
              </a:r>
            </a:p>
          </p:txBody>
        </p:sp>
        <p:pic>
          <p:nvPicPr>
            <p:cNvPr id="23564" name="Picture 10" descr="BD0002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 y="3648"/>
              <a:ext cx="432"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58" name="AutoShape 18">
            <a:hlinkClick r:id="" action="ppaction://noaction" highlightClick="1">
              <a:snd r:embed="rId3" name="applause.wav"/>
            </a:hlinkClick>
          </p:cNvPr>
          <p:cNvSpPr>
            <a:spLocks noChangeArrowheads="1"/>
          </p:cNvSpPr>
          <p:nvPr/>
        </p:nvSpPr>
        <p:spPr bwMode="auto">
          <a:xfrm>
            <a:off x="1304572" y="2899792"/>
            <a:ext cx="304800" cy="457200"/>
          </a:xfrm>
          <a:prstGeom prst="actionButtonSound">
            <a:avLst/>
          </a:prstGeom>
          <a:solidFill>
            <a:srgbClr val="FFFF00">
              <a:alpha val="78038"/>
            </a:srgbClr>
          </a:solidFill>
          <a:ln w="9525">
            <a:solidFill>
              <a:srgbClr val="000000"/>
            </a:solidFill>
            <a:miter lim="800000"/>
            <a:headEnd/>
            <a:tailEnd/>
          </a:ln>
        </p:spPr>
        <p:txBody>
          <a:bodyPr wrap="none" anchor="ctr"/>
          <a:lstStyle/>
          <a:p>
            <a:pPr marL="342900" indent="-342900"/>
            <a:endParaRPr lang="zh-CN" altLang="zh-CN"/>
          </a:p>
        </p:txBody>
      </p:sp>
      <p:sp>
        <p:nvSpPr>
          <p:cNvPr id="11278" name="AutoShape 14">
            <a:hlinkClick r:id="rId4" action="ppaction://hlinksldjump"/>
          </p:cNvPr>
          <p:cNvSpPr>
            <a:spLocks noChangeArrowheads="1"/>
          </p:cNvSpPr>
          <p:nvPr/>
        </p:nvSpPr>
        <p:spPr bwMode="auto">
          <a:xfrm rot="16200000">
            <a:off x="8301038" y="5748338"/>
            <a:ext cx="533400" cy="457200"/>
          </a:xfrm>
          <a:prstGeom prst="triangle">
            <a:avLst>
              <a:gd name="adj" fmla="val 50000"/>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Times New Roman" pitchFamily="18" charset="0"/>
            </a:endParaRPr>
          </a:p>
        </p:txBody>
      </p:sp>
    </p:spTree>
    <p:extLst>
      <p:ext uri="{BB962C8B-B14F-4D97-AF65-F5344CB8AC3E}">
        <p14:creationId xmlns:p14="http://schemas.microsoft.com/office/powerpoint/2010/main" val="2514084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 calcmode="lin" valueType="num">
                                      <p:cBhvr additive="base">
                                        <p:cTn id="7"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58"/>
                                        </p:tgtEl>
                                        <p:attrNameLst>
                                          <p:attrName>style.visibility</p:attrName>
                                        </p:attrNameLst>
                                      </p:cBhvr>
                                      <p:to>
                                        <p:strVal val="visible"/>
                                      </p:to>
                                    </p:set>
                                    <p:anim calcmode="lin" valueType="num">
                                      <p:cBhvr additive="base">
                                        <p:cTn id="13" dur="500" fill="hold"/>
                                        <p:tgtEl>
                                          <p:spTgt spid="61458"/>
                                        </p:tgtEl>
                                        <p:attrNameLst>
                                          <p:attrName>ppt_x</p:attrName>
                                        </p:attrNameLst>
                                      </p:cBhvr>
                                      <p:tavLst>
                                        <p:tav tm="0">
                                          <p:val>
                                            <p:strVal val="#ppt_x"/>
                                          </p:val>
                                        </p:tav>
                                        <p:tav tm="100000">
                                          <p:val>
                                            <p:strVal val="#ppt_x"/>
                                          </p:val>
                                        </p:tav>
                                      </p:tavLst>
                                    </p:anim>
                                    <p:anim calcmode="lin" valueType="num">
                                      <p:cBhvr additive="base">
                                        <p:cTn id="14" dur="500" fill="hold"/>
                                        <p:tgtEl>
                                          <p:spTgt spid="6145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Effect transition="in" filter="box(in)">
                                      <p:cBhvr>
                                        <p:cTn id="19" dur="500"/>
                                        <p:tgtEl>
                                          <p:spTgt spid="61443">
                                            <p:txEl>
                                              <p:pRg st="2" end="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box(in)">
                                      <p:cBhvr>
                                        <p:cTn id="22" dur="500"/>
                                        <p:tgtEl>
                                          <p:spTgt spid="6144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61443">
                                            <p:txEl>
                                              <p:pRg st="4" end="4"/>
                                            </p:txEl>
                                          </p:spTgt>
                                        </p:tgtEl>
                                        <p:attrNameLst>
                                          <p:attrName>style.visibility</p:attrName>
                                        </p:attrNameLst>
                                      </p:cBhvr>
                                      <p:to>
                                        <p:strVal val="visible"/>
                                      </p:to>
                                    </p:set>
                                    <p:animEffect transition="in" filter="box(in)">
                                      <p:cBhvr>
                                        <p:cTn id="25" dur="500"/>
                                        <p:tgtEl>
                                          <p:spTgt spid="6144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61443">
                                            <p:txEl>
                                              <p:pRg st="5" end="5"/>
                                            </p:txEl>
                                          </p:spTgt>
                                        </p:tgtEl>
                                        <p:attrNameLst>
                                          <p:attrName>style.visibility</p:attrName>
                                        </p:attrNameLst>
                                      </p:cBhvr>
                                      <p:to>
                                        <p:strVal val="visible"/>
                                      </p:to>
                                    </p:set>
                                    <p:animEffect transition="in" filter="box(in)">
                                      <p:cBhvr>
                                        <p:cTn id="28" dur="500"/>
                                        <p:tgtEl>
                                          <p:spTgt spid="6144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1446"/>
                                        </p:tgtEl>
                                        <p:attrNameLst>
                                          <p:attrName>style.visibility</p:attrName>
                                        </p:attrNameLst>
                                      </p:cBhvr>
                                      <p:to>
                                        <p:strVal val="visible"/>
                                      </p:to>
                                    </p:set>
                                    <p:animEffect transition="in" filter="blinds(horizontal)">
                                      <p:cBhvr>
                                        <p:cTn id="33" dur="500"/>
                                        <p:tgtEl>
                                          <p:spTgt spid="6144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1447"/>
                                        </p:tgtEl>
                                        <p:attrNameLst>
                                          <p:attrName>style.visibility</p:attrName>
                                        </p:attrNameLst>
                                      </p:cBhvr>
                                      <p:to>
                                        <p:strVal val="visible"/>
                                      </p:to>
                                    </p:set>
                                    <p:animEffect transition="in" filter="blinds(horizontal)">
                                      <p:cBhvr>
                                        <p:cTn id="38" dur="500"/>
                                        <p:tgtEl>
                                          <p:spTgt spid="6144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1448"/>
                                        </p:tgtEl>
                                        <p:attrNameLst>
                                          <p:attrName>style.visibility</p:attrName>
                                        </p:attrNameLst>
                                      </p:cBhvr>
                                      <p:to>
                                        <p:strVal val="visible"/>
                                      </p:to>
                                    </p:set>
                                    <p:animEffect transition="in" filter="blinds(horizontal)">
                                      <p:cBhvr>
                                        <p:cTn id="43" dur="500"/>
                                        <p:tgtEl>
                                          <p:spTgt spid="6144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61443">
                                            <p:txEl>
                                              <p:pRg st="6" end="6"/>
                                            </p:txEl>
                                          </p:spTgt>
                                        </p:tgtEl>
                                        <p:attrNameLst>
                                          <p:attrName>style.visibility</p:attrName>
                                        </p:attrNameLst>
                                      </p:cBhvr>
                                      <p:to>
                                        <p:strVal val="visible"/>
                                      </p:to>
                                    </p:set>
                                    <p:animEffect transition="in" filter="box(in)">
                                      <p:cBhvr>
                                        <p:cTn id="48" dur="500"/>
                                        <p:tgtEl>
                                          <p:spTgt spid="61443">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checkerboard(across)">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nimBg="1"/>
      <p:bldP spid="61447" grpId="0" animBg="1"/>
      <p:bldP spid="61448" grpId="0" animBg="1"/>
      <p:bldP spid="614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r>
              <a:rPr lang="zh-CN" altLang="en-US" sz="4000" dirty="0" smtClean="0"/>
              <a:t>经济学的基本分类</a:t>
            </a:r>
          </a:p>
        </p:txBody>
      </p:sp>
      <p:sp>
        <p:nvSpPr>
          <p:cNvPr id="7171" name="Rectangle 3"/>
          <p:cNvSpPr>
            <a:spLocks noGrp="1" noChangeArrowheads="1"/>
          </p:cNvSpPr>
          <p:nvPr>
            <p:ph idx="1"/>
          </p:nvPr>
        </p:nvSpPr>
        <p:spPr>
          <a:xfrm>
            <a:off x="838200" y="1556792"/>
            <a:ext cx="7620000" cy="4844008"/>
          </a:xfrm>
        </p:spPr>
        <p:txBody>
          <a:bodyPr rtlCol="0">
            <a:normAutofit/>
          </a:bodyPr>
          <a:lstStyle/>
          <a:p>
            <a:pPr fontAlgn="auto">
              <a:lnSpc>
                <a:spcPct val="90000"/>
              </a:lnSpc>
              <a:spcAft>
                <a:spcPts val="0"/>
              </a:spcAft>
              <a:buFont typeface="Wingdings 2"/>
              <a:buChar char="ß"/>
              <a:defRPr/>
            </a:pPr>
            <a:r>
              <a:rPr lang="zh-CN" altLang="en-US" b="1" dirty="0" smtClean="0">
                <a:latin typeface="Times New Roman" pitchFamily="18" charset="0"/>
                <a:ea typeface="楷体_GB2312" pitchFamily="49" charset="-122"/>
              </a:rPr>
              <a:t>微观经济学（</a:t>
            </a:r>
            <a:r>
              <a:rPr lang="en-US" altLang="zh-CN" b="1" dirty="0" smtClean="0">
                <a:latin typeface="Times New Roman" pitchFamily="18" charset="0"/>
                <a:ea typeface="楷体_GB2312" pitchFamily="49" charset="-122"/>
              </a:rPr>
              <a:t>Microeconomics</a:t>
            </a:r>
            <a:r>
              <a:rPr lang="zh-CN" altLang="en-US" b="1" dirty="0" smtClean="0">
                <a:latin typeface="Times New Roman" pitchFamily="18" charset="0"/>
                <a:ea typeface="楷体_GB2312" pitchFamily="49" charset="-122"/>
              </a:rPr>
              <a:t>）</a:t>
            </a:r>
          </a:p>
          <a:p>
            <a:pPr fontAlgn="auto">
              <a:lnSpc>
                <a:spcPct val="90000"/>
              </a:lnSpc>
              <a:spcAft>
                <a:spcPts val="0"/>
              </a:spcAft>
              <a:buFont typeface="Wingdings" pitchFamily="2" charset="2"/>
              <a:buNone/>
              <a:defRPr/>
            </a:pPr>
            <a:r>
              <a:rPr lang="zh-CN" altLang="en-US" dirty="0" smtClean="0"/>
              <a:t>          </a:t>
            </a:r>
            <a:r>
              <a:rPr lang="zh-CN" altLang="en-US" sz="2800" b="1" dirty="0" smtClean="0">
                <a:latin typeface="Times New Roman" pitchFamily="18" charset="0"/>
              </a:rPr>
              <a:t>以</a:t>
            </a:r>
            <a:r>
              <a:rPr lang="zh-CN" altLang="en-US" sz="2800" b="1" dirty="0" smtClean="0">
                <a:solidFill>
                  <a:srgbClr val="FF0000"/>
                </a:solidFill>
                <a:latin typeface="Times New Roman" pitchFamily="18" charset="0"/>
              </a:rPr>
              <a:t>单个</a:t>
            </a:r>
            <a:r>
              <a:rPr lang="zh-CN" altLang="en-US" sz="2800" b="1" dirty="0" smtClean="0">
                <a:latin typeface="Times New Roman" pitchFamily="18" charset="0"/>
              </a:rPr>
              <a:t>经济单位（居民、企业及单个产品市场）为考察对象，研究单个经济单位的经济行为，以及相应的经济变量如何决定。</a:t>
            </a:r>
          </a:p>
          <a:p>
            <a:pPr lvl="1" fontAlgn="auto">
              <a:lnSpc>
                <a:spcPct val="90000"/>
              </a:lnSpc>
              <a:spcAft>
                <a:spcPts val="0"/>
              </a:spcAft>
              <a:buFont typeface="Wingdings" pitchFamily="2" charset="2"/>
              <a:buChar char="Ø"/>
              <a:defRPr/>
            </a:pPr>
            <a:r>
              <a:rPr lang="zh-CN" altLang="en-US" b="1" dirty="0" smtClean="0">
                <a:solidFill>
                  <a:srgbClr val="FF0000"/>
                </a:solidFill>
                <a:latin typeface="Times New Roman" pitchFamily="18" charset="0"/>
                <a:ea typeface="楷体_GB2312" pitchFamily="49" charset="-122"/>
              </a:rPr>
              <a:t>研究对象：</a:t>
            </a:r>
            <a:r>
              <a:rPr lang="zh-CN" altLang="en-US" b="1" dirty="0" smtClean="0">
                <a:solidFill>
                  <a:srgbClr val="0000FF"/>
                </a:solidFill>
                <a:latin typeface="Times New Roman" pitchFamily="18" charset="0"/>
                <a:ea typeface="楷体_GB2312" pitchFamily="49" charset="-122"/>
              </a:rPr>
              <a:t>个体</a:t>
            </a:r>
          </a:p>
          <a:p>
            <a:pPr lvl="2" fontAlgn="auto">
              <a:lnSpc>
                <a:spcPct val="90000"/>
              </a:lnSpc>
              <a:spcAft>
                <a:spcPts val="0"/>
              </a:spcAft>
              <a:buFont typeface="Wingdings" pitchFamily="2" charset="2"/>
              <a:buChar char="l"/>
              <a:defRPr/>
            </a:pPr>
            <a:r>
              <a:rPr lang="zh-CN" altLang="en-US" sz="2800" b="1" dirty="0" smtClean="0">
                <a:solidFill>
                  <a:srgbClr val="0000FF"/>
                </a:solidFill>
                <a:latin typeface="Times New Roman" pitchFamily="18" charset="0"/>
              </a:rPr>
              <a:t>家庭（</a:t>
            </a:r>
            <a:r>
              <a:rPr lang="en-US" altLang="zh-CN" sz="2800" b="1" dirty="0" smtClean="0">
                <a:solidFill>
                  <a:srgbClr val="0000FF"/>
                </a:solidFill>
                <a:latin typeface="Times New Roman" pitchFamily="18" charset="0"/>
              </a:rPr>
              <a:t>household</a:t>
            </a:r>
            <a:r>
              <a:rPr lang="zh-CN" altLang="en-US" sz="2800" b="1" dirty="0" smtClean="0">
                <a:solidFill>
                  <a:srgbClr val="0000FF"/>
                </a:solidFill>
                <a:latin typeface="Times New Roman" pitchFamily="18" charset="0"/>
              </a:rPr>
              <a:t>）：效用最大化为目标</a:t>
            </a:r>
          </a:p>
          <a:p>
            <a:pPr lvl="1" fontAlgn="auto">
              <a:lnSpc>
                <a:spcPct val="90000"/>
              </a:lnSpc>
              <a:spcAft>
                <a:spcPts val="0"/>
              </a:spcAft>
              <a:buFont typeface="Wingdings" pitchFamily="2" charset="2"/>
              <a:buNone/>
              <a:defRPr/>
            </a:pPr>
            <a:r>
              <a:rPr lang="zh-CN" altLang="en-US" b="1" dirty="0" smtClean="0">
                <a:latin typeface="Times New Roman" pitchFamily="18" charset="0"/>
              </a:rPr>
              <a:t>         出售生产要素、购买商品</a:t>
            </a:r>
          </a:p>
          <a:p>
            <a:pPr lvl="2" fontAlgn="auto">
              <a:lnSpc>
                <a:spcPct val="90000"/>
              </a:lnSpc>
              <a:spcAft>
                <a:spcPts val="0"/>
              </a:spcAft>
              <a:buFont typeface="Wingdings" pitchFamily="2" charset="2"/>
              <a:buChar char="l"/>
              <a:defRPr/>
            </a:pPr>
            <a:r>
              <a:rPr lang="zh-CN" altLang="en-US" sz="2800" b="1" dirty="0" smtClean="0">
                <a:solidFill>
                  <a:srgbClr val="0000FF"/>
                </a:solidFill>
                <a:latin typeface="Times New Roman" pitchFamily="18" charset="0"/>
              </a:rPr>
              <a:t>企业（</a:t>
            </a:r>
            <a:r>
              <a:rPr lang="en-US" altLang="zh-CN" sz="2800" b="1" dirty="0" smtClean="0">
                <a:solidFill>
                  <a:srgbClr val="0000FF"/>
                </a:solidFill>
                <a:latin typeface="Times New Roman" pitchFamily="18" charset="0"/>
              </a:rPr>
              <a:t>firm)</a:t>
            </a:r>
            <a:r>
              <a:rPr lang="zh-CN" altLang="en-US" sz="2800" b="1" dirty="0" smtClean="0">
                <a:solidFill>
                  <a:srgbClr val="0000FF"/>
                </a:solidFill>
                <a:latin typeface="Times New Roman" pitchFamily="18" charset="0"/>
              </a:rPr>
              <a:t>：利润最大化为目标</a:t>
            </a:r>
          </a:p>
          <a:p>
            <a:pPr lvl="1" fontAlgn="auto">
              <a:lnSpc>
                <a:spcPct val="90000"/>
              </a:lnSpc>
              <a:spcAft>
                <a:spcPts val="0"/>
              </a:spcAft>
              <a:buFont typeface="Wingdings" pitchFamily="2" charset="2"/>
              <a:buNone/>
              <a:defRPr/>
            </a:pPr>
            <a:r>
              <a:rPr lang="zh-CN" altLang="en-US" b="1" dirty="0" smtClean="0">
                <a:latin typeface="Times New Roman" pitchFamily="18" charset="0"/>
              </a:rPr>
              <a:t>         购买生产要素，出售商品</a:t>
            </a:r>
          </a:p>
        </p:txBody>
      </p:sp>
      <p:sp>
        <p:nvSpPr>
          <p:cNvPr id="5"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C84EF364-646B-4614-B9C7-56C2CB5F5DC3}" type="slidenum">
              <a:rPr lang="en-US" altLang="zh-CN" sz="2600" b="1">
                <a:solidFill>
                  <a:schemeClr val="bg1"/>
                </a:solidFill>
                <a:latin typeface="+mn-lt"/>
                <a:ea typeface="+mn-ea"/>
              </a:rPr>
              <a:pPr algn="l">
                <a:spcBef>
                  <a:spcPct val="0"/>
                </a:spcBef>
                <a:buClrTx/>
                <a:buSzTx/>
                <a:buFontTx/>
                <a:buNone/>
                <a:defRPr/>
              </a:pPr>
              <a:t>12</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184575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3" dur="500"/>
                                        <p:tgtEl>
                                          <p:spTgt spid="7171">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7171">
                                            <p:txEl>
                                              <p:pRg st="2" end="2"/>
                                            </p:txEl>
                                          </p:spTgt>
                                        </p:tgtEl>
                                        <p:attrNameLst>
                                          <p:attrName>style.visibility</p:attrName>
                                        </p:attrNameLst>
                                      </p:cBhvr>
                                      <p:to>
                                        <p:strVal val="visible"/>
                                      </p:to>
                                    </p:set>
                                    <p:animEffect transition="in" filter="box(in)">
                                      <p:cBhvr>
                                        <p:cTn id="18" dur="500"/>
                                        <p:tgtEl>
                                          <p:spTgt spid="717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animEffect transition="in" filter="box(in)">
                                      <p:cBhvr>
                                        <p:cTn id="23" dur="500"/>
                                        <p:tgtEl>
                                          <p:spTgt spid="717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7171">
                                            <p:txEl>
                                              <p:pRg st="4" end="4"/>
                                            </p:txEl>
                                          </p:spTgt>
                                        </p:tgtEl>
                                        <p:attrNameLst>
                                          <p:attrName>style.visibility</p:attrName>
                                        </p:attrNameLst>
                                      </p:cBhvr>
                                      <p:to>
                                        <p:strVal val="visible"/>
                                      </p:to>
                                    </p:set>
                                    <p:animEffect transition="in" filter="box(in)">
                                      <p:cBhvr>
                                        <p:cTn id="28" dur="500"/>
                                        <p:tgtEl>
                                          <p:spTgt spid="717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7171">
                                            <p:txEl>
                                              <p:pRg st="5" end="5"/>
                                            </p:txEl>
                                          </p:spTgt>
                                        </p:tgtEl>
                                        <p:attrNameLst>
                                          <p:attrName>style.visibility</p:attrName>
                                        </p:attrNameLst>
                                      </p:cBhvr>
                                      <p:to>
                                        <p:strVal val="visible"/>
                                      </p:to>
                                    </p:set>
                                    <p:animEffect transition="in" filter="box(in)">
                                      <p:cBhvr>
                                        <p:cTn id="33" dur="500"/>
                                        <p:tgtEl>
                                          <p:spTgt spid="7171">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7171">
                                            <p:txEl>
                                              <p:pRg st="6" end="6"/>
                                            </p:txEl>
                                          </p:spTgt>
                                        </p:tgtEl>
                                        <p:attrNameLst>
                                          <p:attrName>style.visibility</p:attrName>
                                        </p:attrNameLst>
                                      </p:cBhvr>
                                      <p:to>
                                        <p:strVal val="visible"/>
                                      </p:to>
                                    </p:set>
                                    <p:animEffect transition="in" filter="box(in)">
                                      <p:cBhvr>
                                        <p:cTn id="38"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57200" y="1412776"/>
            <a:ext cx="8229600" cy="4873744"/>
          </a:xfrm>
        </p:spPr>
        <p:txBody>
          <a:bodyPr>
            <a:normAutofit lnSpcReduction="10000"/>
          </a:bodyPr>
          <a:lstStyle/>
          <a:p>
            <a:pPr lvl="1">
              <a:lnSpc>
                <a:spcPct val="90000"/>
              </a:lnSpc>
              <a:buFont typeface="Wingdings" pitchFamily="2" charset="2"/>
              <a:buChar char="Ø"/>
            </a:pPr>
            <a:r>
              <a:rPr lang="zh-CN" altLang="en-US" b="1" dirty="0" smtClean="0">
                <a:solidFill>
                  <a:srgbClr val="FF0000"/>
                </a:solidFill>
                <a:latin typeface="Times New Roman" charset="0"/>
                <a:ea typeface="楷体_GB2312" pitchFamily="49" charset="-122"/>
              </a:rPr>
              <a:t>解决问题：</a:t>
            </a:r>
            <a:r>
              <a:rPr lang="zh-CN" altLang="en-US" b="1" dirty="0" smtClean="0">
                <a:solidFill>
                  <a:srgbClr val="0000FF"/>
                </a:solidFill>
                <a:latin typeface="Times New Roman" charset="0"/>
                <a:ea typeface="楷体_GB2312" pitchFamily="49" charset="-122"/>
              </a:rPr>
              <a:t>资源配置</a:t>
            </a:r>
          </a:p>
          <a:p>
            <a:pPr lvl="1">
              <a:lnSpc>
                <a:spcPct val="90000"/>
              </a:lnSpc>
              <a:buFont typeface="Wingdings" pitchFamily="2" charset="2"/>
              <a:buChar char="Ø"/>
            </a:pPr>
            <a:r>
              <a:rPr lang="zh-CN" altLang="en-US" b="1" dirty="0" smtClean="0">
                <a:solidFill>
                  <a:srgbClr val="FF0000"/>
                </a:solidFill>
                <a:latin typeface="Times New Roman" charset="0"/>
                <a:ea typeface="楷体_GB2312" pitchFamily="49" charset="-122"/>
              </a:rPr>
              <a:t>中心理论：</a:t>
            </a:r>
            <a:r>
              <a:rPr lang="zh-CN" altLang="en-US" b="1" dirty="0" smtClean="0">
                <a:solidFill>
                  <a:srgbClr val="0000FF"/>
                </a:solidFill>
                <a:latin typeface="Times New Roman" charset="0"/>
                <a:ea typeface="楷体_GB2312" pitchFamily="49" charset="-122"/>
              </a:rPr>
              <a:t>价格理论</a:t>
            </a:r>
          </a:p>
          <a:p>
            <a:pPr lvl="1">
              <a:lnSpc>
                <a:spcPct val="90000"/>
              </a:lnSpc>
              <a:buFont typeface="Wingdings" pitchFamily="2" charset="2"/>
              <a:buChar char="Ø"/>
            </a:pPr>
            <a:r>
              <a:rPr lang="zh-CN" altLang="en-US" b="1" dirty="0" smtClean="0">
                <a:solidFill>
                  <a:srgbClr val="FF0000"/>
                </a:solidFill>
                <a:latin typeface="Times New Roman" charset="0"/>
                <a:ea typeface="楷体_GB2312" pitchFamily="49" charset="-122"/>
              </a:rPr>
              <a:t>研究方法：</a:t>
            </a:r>
            <a:r>
              <a:rPr lang="zh-CN" altLang="en-US" b="1" dirty="0" smtClean="0">
                <a:solidFill>
                  <a:srgbClr val="0000FF"/>
                </a:solidFill>
                <a:latin typeface="Times New Roman" charset="0"/>
                <a:ea typeface="楷体_GB2312" pitchFamily="49" charset="-122"/>
              </a:rPr>
              <a:t>个量分析</a:t>
            </a:r>
          </a:p>
          <a:p>
            <a:pPr lvl="1">
              <a:lnSpc>
                <a:spcPct val="90000"/>
              </a:lnSpc>
              <a:buFont typeface="Wingdings" pitchFamily="2" charset="2"/>
              <a:buChar char="Ø"/>
            </a:pPr>
            <a:r>
              <a:rPr lang="zh-CN" altLang="en-US" b="1" dirty="0" smtClean="0">
                <a:solidFill>
                  <a:srgbClr val="FF0000"/>
                </a:solidFill>
                <a:latin typeface="Times New Roman" charset="0"/>
                <a:ea typeface="楷体_GB2312" pitchFamily="49" charset="-122"/>
              </a:rPr>
              <a:t>主要内容：</a:t>
            </a:r>
          </a:p>
          <a:p>
            <a:pPr lvl="2">
              <a:lnSpc>
                <a:spcPct val="110000"/>
              </a:lnSpc>
            </a:pPr>
            <a:r>
              <a:rPr lang="zh-CN" altLang="en-US" sz="2800" b="1" dirty="0">
                <a:solidFill>
                  <a:srgbClr val="0000FF"/>
                </a:solidFill>
                <a:latin typeface="Times New Roman" charset="0"/>
              </a:rPr>
              <a:t>供需</a:t>
            </a:r>
            <a:r>
              <a:rPr lang="zh-CN" altLang="en-US" sz="2800" b="1" dirty="0" smtClean="0">
                <a:solidFill>
                  <a:srgbClr val="0000FF"/>
                </a:solidFill>
                <a:latin typeface="Times New Roman" charset="0"/>
              </a:rPr>
              <a:t>理论</a:t>
            </a:r>
          </a:p>
          <a:p>
            <a:pPr lvl="2">
              <a:lnSpc>
                <a:spcPct val="110000"/>
              </a:lnSpc>
            </a:pPr>
            <a:r>
              <a:rPr lang="zh-CN" altLang="en-US" sz="2800" b="1" dirty="0" smtClean="0">
                <a:solidFill>
                  <a:srgbClr val="0000FF"/>
                </a:solidFill>
                <a:latin typeface="Times New Roman" charset="0"/>
              </a:rPr>
              <a:t>消费者行为理论</a:t>
            </a:r>
          </a:p>
          <a:p>
            <a:pPr lvl="2">
              <a:lnSpc>
                <a:spcPct val="110000"/>
              </a:lnSpc>
            </a:pPr>
            <a:r>
              <a:rPr lang="zh-CN" altLang="en-US" sz="2800" b="1" dirty="0" smtClean="0">
                <a:solidFill>
                  <a:srgbClr val="0000FF"/>
                </a:solidFill>
                <a:latin typeface="Times New Roman" charset="0"/>
              </a:rPr>
              <a:t>生产者行为理论</a:t>
            </a:r>
            <a:endParaRPr lang="en-US" altLang="zh-CN" sz="2800" b="1" dirty="0" smtClean="0">
              <a:solidFill>
                <a:srgbClr val="0000FF"/>
              </a:solidFill>
              <a:latin typeface="Times New Roman" charset="0"/>
            </a:endParaRPr>
          </a:p>
          <a:p>
            <a:pPr lvl="2">
              <a:lnSpc>
                <a:spcPct val="110000"/>
              </a:lnSpc>
            </a:pPr>
            <a:r>
              <a:rPr lang="zh-CN" altLang="en-US" sz="2800" b="1" dirty="0">
                <a:solidFill>
                  <a:srgbClr val="0000FF"/>
                </a:solidFill>
                <a:latin typeface="Times New Roman" charset="0"/>
              </a:rPr>
              <a:t>市场结构理论</a:t>
            </a:r>
            <a:endParaRPr lang="zh-CN" altLang="en-US" sz="2800" b="1" dirty="0" smtClean="0">
              <a:solidFill>
                <a:srgbClr val="0000FF"/>
              </a:solidFill>
              <a:latin typeface="Times New Roman" charset="0"/>
            </a:endParaRPr>
          </a:p>
          <a:p>
            <a:pPr lvl="2">
              <a:lnSpc>
                <a:spcPct val="110000"/>
              </a:lnSpc>
            </a:pPr>
            <a:r>
              <a:rPr lang="zh-CN" altLang="en-US" sz="2800" b="1" dirty="0" smtClean="0">
                <a:solidFill>
                  <a:srgbClr val="0000FF"/>
                </a:solidFill>
                <a:latin typeface="Times New Roman" charset="0"/>
              </a:rPr>
              <a:t>分配理论</a:t>
            </a:r>
          </a:p>
          <a:p>
            <a:pPr lvl="2">
              <a:lnSpc>
                <a:spcPct val="110000"/>
              </a:lnSpc>
            </a:pPr>
            <a:r>
              <a:rPr lang="zh-CN" altLang="en-US" sz="2800" b="1" dirty="0" smtClean="0">
                <a:solidFill>
                  <a:srgbClr val="0000FF"/>
                </a:solidFill>
                <a:latin typeface="Times New Roman" charset="0"/>
              </a:rPr>
              <a:t>市场失灵与微观经济政策</a:t>
            </a:r>
          </a:p>
        </p:txBody>
      </p:sp>
      <p:sp>
        <p:nvSpPr>
          <p:cNvPr id="3"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06470494-1ADF-41C5-AB19-0C4B546231E7}" type="slidenum">
              <a:rPr lang="en-US" altLang="zh-CN" sz="2600" b="1">
                <a:solidFill>
                  <a:schemeClr val="bg1"/>
                </a:solidFill>
                <a:latin typeface="+mn-lt"/>
                <a:ea typeface="+mn-ea"/>
              </a:rPr>
              <a:pPr algn="l">
                <a:spcBef>
                  <a:spcPct val="0"/>
                </a:spcBef>
                <a:buClrTx/>
                <a:buSzTx/>
                <a:buFontTx/>
                <a:buNone/>
                <a:defRPr/>
              </a:pPr>
              <a:t>13</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92023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Effect transition="in" filter="strips(downLeft)">
                                      <p:cBhvr>
                                        <p:cTn id="7" dur="500"/>
                                        <p:tgtEl>
                                          <p:spTgt spid="43011">
                                            <p:txEl>
                                              <p:pRg st="4" end="4"/>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3011">
                                            <p:txEl>
                                              <p:pRg st="5" end="5"/>
                                            </p:txEl>
                                          </p:spTgt>
                                        </p:tgtEl>
                                        <p:attrNameLst>
                                          <p:attrName>style.visibility</p:attrName>
                                        </p:attrNameLst>
                                      </p:cBhvr>
                                      <p:to>
                                        <p:strVal val="visible"/>
                                      </p:to>
                                    </p:set>
                                    <p:animEffect transition="in" filter="strips(downLeft)">
                                      <p:cBhvr>
                                        <p:cTn id="10" dur="500"/>
                                        <p:tgtEl>
                                          <p:spTgt spid="43011">
                                            <p:txEl>
                                              <p:pRg st="5" end="5"/>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3011">
                                            <p:txEl>
                                              <p:pRg st="6" end="6"/>
                                            </p:txEl>
                                          </p:spTgt>
                                        </p:tgtEl>
                                        <p:attrNameLst>
                                          <p:attrName>style.visibility</p:attrName>
                                        </p:attrNameLst>
                                      </p:cBhvr>
                                      <p:to>
                                        <p:strVal val="visible"/>
                                      </p:to>
                                    </p:set>
                                    <p:animEffect transition="in" filter="strips(downLeft)">
                                      <p:cBhvr>
                                        <p:cTn id="13" dur="500"/>
                                        <p:tgtEl>
                                          <p:spTgt spid="43011">
                                            <p:txEl>
                                              <p:pRg st="6" end="6"/>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43011">
                                            <p:txEl>
                                              <p:pRg st="7" end="7"/>
                                            </p:txEl>
                                          </p:spTgt>
                                        </p:tgtEl>
                                        <p:attrNameLst>
                                          <p:attrName>style.visibility</p:attrName>
                                        </p:attrNameLst>
                                      </p:cBhvr>
                                      <p:to>
                                        <p:strVal val="visible"/>
                                      </p:to>
                                    </p:set>
                                    <p:animEffect transition="in" filter="strips(downLeft)">
                                      <p:cBhvr>
                                        <p:cTn id="16" dur="500"/>
                                        <p:tgtEl>
                                          <p:spTgt spid="43011">
                                            <p:txEl>
                                              <p:pRg st="7" end="7"/>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43011">
                                            <p:txEl>
                                              <p:pRg st="8" end="8"/>
                                            </p:txEl>
                                          </p:spTgt>
                                        </p:tgtEl>
                                        <p:attrNameLst>
                                          <p:attrName>style.visibility</p:attrName>
                                        </p:attrNameLst>
                                      </p:cBhvr>
                                      <p:to>
                                        <p:strVal val="visible"/>
                                      </p:to>
                                    </p:set>
                                    <p:animEffect transition="in" filter="strips(downLeft)">
                                      <p:cBhvr>
                                        <p:cTn id="19" dur="500"/>
                                        <p:tgtEl>
                                          <p:spTgt spid="43011">
                                            <p:txEl>
                                              <p:pRg st="8" end="8"/>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43011">
                                            <p:txEl>
                                              <p:pRg st="9" end="9"/>
                                            </p:txEl>
                                          </p:spTgt>
                                        </p:tgtEl>
                                        <p:attrNameLst>
                                          <p:attrName>style.visibility</p:attrName>
                                        </p:attrNameLst>
                                      </p:cBhvr>
                                      <p:to>
                                        <p:strVal val="visible"/>
                                      </p:to>
                                    </p:set>
                                    <p:animEffect transition="in" filter="strips(downLeft)">
                                      <p:cBhvr>
                                        <p:cTn id="22" dur="500"/>
                                        <p:tgtEl>
                                          <p:spTgt spid="43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buFont typeface="Wingdings" pitchFamily="2" charset="2"/>
              <a:buNone/>
            </a:pPr>
            <a:r>
              <a:rPr lang="zh-CN" altLang="en-US" b="1" smtClean="0">
                <a:solidFill>
                  <a:srgbClr val="FF0000"/>
                </a:solidFill>
                <a:latin typeface="Times New Roman" charset="0"/>
                <a:ea typeface="楷体_GB2312" pitchFamily="49" charset="-122"/>
              </a:rPr>
              <a:t>微观经济学的基本假设 </a:t>
            </a:r>
          </a:p>
          <a:p>
            <a:pPr lvl="2"/>
            <a:r>
              <a:rPr lang="zh-CN" altLang="en-US" sz="2800" b="1" smtClean="0">
                <a:solidFill>
                  <a:srgbClr val="0000FF"/>
                </a:solidFill>
                <a:latin typeface="Times New Roman" charset="0"/>
              </a:rPr>
              <a:t>市场出清</a:t>
            </a:r>
          </a:p>
          <a:p>
            <a:pPr lvl="1">
              <a:buFont typeface="Wingdings" pitchFamily="2" charset="2"/>
              <a:buNone/>
            </a:pPr>
            <a:r>
              <a:rPr lang="zh-CN" altLang="en-US" b="1" smtClean="0">
                <a:latin typeface="Times New Roman" charset="0"/>
              </a:rPr>
              <a:t>        价格可以自由而迅速地调整，使得市场实现供求均衡</a:t>
            </a:r>
          </a:p>
          <a:p>
            <a:pPr lvl="2"/>
            <a:r>
              <a:rPr lang="zh-CN" altLang="en-US" sz="2800" b="1" smtClean="0">
                <a:solidFill>
                  <a:srgbClr val="0000FF"/>
                </a:solidFill>
                <a:latin typeface="Times New Roman" charset="0"/>
              </a:rPr>
              <a:t>完全理性</a:t>
            </a:r>
          </a:p>
          <a:p>
            <a:pPr lvl="1">
              <a:buFont typeface="Wingdings" pitchFamily="2" charset="2"/>
              <a:buNone/>
            </a:pPr>
            <a:r>
              <a:rPr lang="zh-CN" altLang="en-US" b="1" smtClean="0">
                <a:latin typeface="Times New Roman" charset="0"/>
              </a:rPr>
              <a:t>        消费者和企业自觉地按照最优化原则行事，既将最优化做为目标，又知道如何实现最优化</a:t>
            </a:r>
          </a:p>
          <a:p>
            <a:pPr lvl="2"/>
            <a:r>
              <a:rPr lang="zh-CN" altLang="en-US" sz="2800" b="1" smtClean="0">
                <a:solidFill>
                  <a:srgbClr val="0000FF"/>
                </a:solidFill>
                <a:latin typeface="Times New Roman" charset="0"/>
              </a:rPr>
              <a:t>完全信息</a:t>
            </a:r>
          </a:p>
          <a:p>
            <a:endParaRPr lang="zh-CN" altLang="en-US" smtClean="0"/>
          </a:p>
        </p:txBody>
      </p:sp>
      <p:sp>
        <p:nvSpPr>
          <p:cNvPr id="4"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2F3D11A0-5BE7-4973-AF13-4E412C3D01A6}" type="slidenum">
              <a:rPr lang="en-US" altLang="zh-CN" sz="2600" b="1">
                <a:solidFill>
                  <a:schemeClr val="bg1"/>
                </a:solidFill>
                <a:latin typeface="+mn-lt"/>
                <a:ea typeface="+mn-ea"/>
              </a:rPr>
              <a:pPr algn="l">
                <a:spcBef>
                  <a:spcPct val="0"/>
                </a:spcBef>
                <a:buClrTx/>
                <a:buSzTx/>
                <a:buFontTx/>
                <a:buNone/>
                <a:defRPr/>
              </a:pPr>
              <a:t>14</a:t>
            </a:fld>
            <a:endParaRPr lang="en-US" altLang="zh-CN" sz="2600" b="1">
              <a:solidFill>
                <a:schemeClr val="bg1"/>
              </a:solidFill>
              <a:latin typeface="+mn-lt"/>
              <a:ea typeface="+mn-ea"/>
            </a:endParaRPr>
          </a:p>
        </p:txBody>
      </p:sp>
      <p:sp>
        <p:nvSpPr>
          <p:cNvPr id="41988" name="Text Box 4"/>
          <p:cNvSpPr txBox="1">
            <a:spLocks noChangeArrowheads="1"/>
          </p:cNvSpPr>
          <p:nvPr/>
        </p:nvSpPr>
        <p:spPr bwMode="auto">
          <a:xfrm>
            <a:off x="2971800" y="5699125"/>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zh-CN" altLang="en-US" sz="4000" b="1" dirty="0">
                <a:solidFill>
                  <a:srgbClr val="FF0000"/>
                </a:solidFill>
              </a:rPr>
              <a:t>看不见的手</a:t>
            </a:r>
            <a:endParaRPr kumimoji="1" lang="zh-CN" altLang="en-US" sz="4000" dirty="0">
              <a:solidFill>
                <a:srgbClr val="FF0000"/>
              </a:solidFill>
            </a:endParaRPr>
          </a:p>
        </p:txBody>
      </p:sp>
    </p:spTree>
    <p:extLst>
      <p:ext uri="{BB962C8B-B14F-4D97-AF65-F5344CB8AC3E}">
        <p14:creationId xmlns:p14="http://schemas.microsoft.com/office/powerpoint/2010/main" val="2789511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strips(downLeft)">
                                      <p:cBhvr>
                                        <p:cTn id="7" dur="500"/>
                                        <p:tgtEl>
                                          <p:spTgt spid="41987">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strips(downLeft)">
                                      <p:cBhvr>
                                        <p:cTn id="10" dur="500"/>
                                        <p:tgtEl>
                                          <p:spTgt spid="41987">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strips(downLeft)">
                                      <p:cBhvr>
                                        <p:cTn id="13" dur="500"/>
                                        <p:tgtEl>
                                          <p:spTgt spid="41987">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animEffect transition="in" filter="strips(downLeft)">
                                      <p:cBhvr>
                                        <p:cTn id="16" dur="500"/>
                                        <p:tgtEl>
                                          <p:spTgt spid="41987">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41987">
                                            <p:txEl>
                                              <p:pRg st="5" end="5"/>
                                            </p:txEl>
                                          </p:spTgt>
                                        </p:tgtEl>
                                        <p:attrNameLst>
                                          <p:attrName>style.visibility</p:attrName>
                                        </p:attrNameLst>
                                      </p:cBhvr>
                                      <p:to>
                                        <p:strVal val="visible"/>
                                      </p:to>
                                    </p:set>
                                    <p:animEffect transition="in" filter="strips(downLeft)">
                                      <p:cBhvr>
                                        <p:cTn id="19" dur="500"/>
                                        <p:tgtEl>
                                          <p:spTgt spid="41987">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1988"/>
                                        </p:tgtEl>
                                        <p:attrNameLst>
                                          <p:attrName>style.visibility</p:attrName>
                                        </p:attrNameLst>
                                      </p:cBhvr>
                                      <p:to>
                                        <p:strVal val="visible"/>
                                      </p:to>
                                    </p:set>
                                    <p:animEffect transition="in" filter="checkerboard(across)">
                                      <p:cBhvr>
                                        <p:cTn id="24"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38200" y="1828800"/>
            <a:ext cx="7620000" cy="4572000"/>
          </a:xfrm>
        </p:spPr>
        <p:txBody>
          <a:bodyPr rtlCol="0">
            <a:normAutofit fontScale="92500"/>
          </a:bodyPr>
          <a:lstStyle/>
          <a:p>
            <a:pPr fontAlgn="auto">
              <a:lnSpc>
                <a:spcPct val="90000"/>
              </a:lnSpc>
              <a:spcAft>
                <a:spcPts val="0"/>
              </a:spcAft>
              <a:buFont typeface="Wingdings 2"/>
              <a:buChar char="ß"/>
              <a:defRPr/>
            </a:pPr>
            <a:r>
              <a:rPr lang="zh-CN" altLang="en-US" b="1" dirty="0" smtClean="0">
                <a:latin typeface="Times New Roman" pitchFamily="18" charset="0"/>
                <a:ea typeface="楷体_GB2312" pitchFamily="49" charset="-122"/>
              </a:rPr>
              <a:t>宏观经济学（</a:t>
            </a:r>
            <a:r>
              <a:rPr lang="en-US" altLang="zh-CN" b="1" dirty="0" smtClean="0">
                <a:latin typeface="Times New Roman" pitchFamily="18" charset="0"/>
                <a:ea typeface="楷体_GB2312" pitchFamily="49" charset="-122"/>
              </a:rPr>
              <a:t>Macroeconomics</a:t>
            </a:r>
            <a:r>
              <a:rPr lang="zh-CN" altLang="en-US" b="1" dirty="0" smtClean="0">
                <a:latin typeface="Times New Roman" pitchFamily="18" charset="0"/>
                <a:ea typeface="楷体_GB2312" pitchFamily="49" charset="-122"/>
              </a:rPr>
              <a:t>）</a:t>
            </a:r>
          </a:p>
          <a:p>
            <a:pPr fontAlgn="auto">
              <a:lnSpc>
                <a:spcPct val="90000"/>
              </a:lnSpc>
              <a:spcAft>
                <a:spcPts val="0"/>
              </a:spcAft>
              <a:buFont typeface="Wingdings" pitchFamily="2" charset="2"/>
              <a:buNone/>
              <a:defRPr/>
            </a:pPr>
            <a:r>
              <a:rPr lang="zh-CN" altLang="en-US" dirty="0" smtClean="0"/>
              <a:t>          </a:t>
            </a:r>
            <a:r>
              <a:rPr lang="zh-CN" altLang="en-US" sz="2800" b="1" dirty="0" smtClean="0">
                <a:latin typeface="Times New Roman" pitchFamily="18" charset="0"/>
              </a:rPr>
              <a:t>以</a:t>
            </a:r>
            <a:r>
              <a:rPr lang="zh-CN" altLang="en-US" sz="2800" b="1" dirty="0" smtClean="0">
                <a:solidFill>
                  <a:srgbClr val="FF0000"/>
                </a:solidFill>
                <a:latin typeface="Times New Roman" pitchFamily="18" charset="0"/>
              </a:rPr>
              <a:t>整个</a:t>
            </a:r>
            <a:r>
              <a:rPr lang="zh-CN" altLang="en-US" sz="2800" b="1" dirty="0" smtClean="0">
                <a:latin typeface="Times New Roman" pitchFamily="18" charset="0"/>
              </a:rPr>
              <a:t>国民经济活动作为考察对象，研究社会总体经济问题（如经济周期、经济增长、就业、通货膨胀、国家财政、进出口贸易、国际收支）及相应经济变量的总量（国民收入、就业量、消费、储蓄、投资、物价水平、利息率、汇率）是如何决定及相互关系。</a:t>
            </a:r>
          </a:p>
          <a:p>
            <a:pPr lvl="1" fontAlgn="auto">
              <a:lnSpc>
                <a:spcPct val="90000"/>
              </a:lnSpc>
              <a:spcAft>
                <a:spcPts val="0"/>
              </a:spcAft>
              <a:buFont typeface="Wingdings" pitchFamily="2" charset="2"/>
              <a:buChar char="Ø"/>
              <a:defRPr/>
            </a:pPr>
            <a:r>
              <a:rPr lang="zh-CN" altLang="en-US" b="1" dirty="0" smtClean="0">
                <a:solidFill>
                  <a:srgbClr val="FF0000"/>
                </a:solidFill>
                <a:latin typeface="Times New Roman" pitchFamily="18" charset="0"/>
                <a:ea typeface="楷体_GB2312" pitchFamily="49" charset="-122"/>
              </a:rPr>
              <a:t>研究对象：</a:t>
            </a:r>
            <a:r>
              <a:rPr lang="zh-CN" altLang="en-US" b="1" dirty="0" smtClean="0">
                <a:solidFill>
                  <a:srgbClr val="0000FF"/>
                </a:solidFill>
                <a:latin typeface="Times New Roman" pitchFamily="18" charset="0"/>
                <a:ea typeface="楷体_GB2312" pitchFamily="49" charset="-122"/>
              </a:rPr>
              <a:t>总体</a:t>
            </a:r>
          </a:p>
          <a:p>
            <a:pPr lvl="1" fontAlgn="auto">
              <a:lnSpc>
                <a:spcPct val="90000"/>
              </a:lnSpc>
              <a:spcAft>
                <a:spcPts val="0"/>
              </a:spcAft>
              <a:buFont typeface="Wingdings" pitchFamily="2" charset="2"/>
              <a:buChar char="Ø"/>
              <a:defRPr/>
            </a:pPr>
            <a:r>
              <a:rPr lang="zh-CN" altLang="en-US" b="1" dirty="0" smtClean="0">
                <a:solidFill>
                  <a:srgbClr val="FF0000"/>
                </a:solidFill>
                <a:latin typeface="Times New Roman" pitchFamily="18" charset="0"/>
                <a:ea typeface="楷体_GB2312" pitchFamily="49" charset="-122"/>
              </a:rPr>
              <a:t>解决问题：</a:t>
            </a:r>
            <a:r>
              <a:rPr lang="zh-CN" altLang="en-US" b="1" dirty="0" smtClean="0">
                <a:solidFill>
                  <a:srgbClr val="0000FF"/>
                </a:solidFill>
                <a:latin typeface="Times New Roman" pitchFamily="18" charset="0"/>
                <a:ea typeface="楷体_GB2312" pitchFamily="49" charset="-122"/>
              </a:rPr>
              <a:t>资源利用</a:t>
            </a:r>
          </a:p>
          <a:p>
            <a:pPr lvl="1" fontAlgn="auto">
              <a:lnSpc>
                <a:spcPct val="90000"/>
              </a:lnSpc>
              <a:spcAft>
                <a:spcPts val="0"/>
              </a:spcAft>
              <a:buFont typeface="Wingdings" pitchFamily="2" charset="2"/>
              <a:buChar char="Ø"/>
              <a:defRPr/>
            </a:pPr>
            <a:r>
              <a:rPr lang="zh-CN" altLang="en-US" b="1" dirty="0" smtClean="0">
                <a:solidFill>
                  <a:srgbClr val="FF0000"/>
                </a:solidFill>
                <a:latin typeface="Times New Roman" pitchFamily="18" charset="0"/>
                <a:ea typeface="楷体_GB2312" pitchFamily="49" charset="-122"/>
              </a:rPr>
              <a:t>中心理论：</a:t>
            </a:r>
            <a:r>
              <a:rPr lang="zh-CN" altLang="en-US" b="1" dirty="0" smtClean="0">
                <a:solidFill>
                  <a:srgbClr val="0000FF"/>
                </a:solidFill>
                <a:latin typeface="Times New Roman" pitchFamily="18" charset="0"/>
                <a:ea typeface="楷体_GB2312" pitchFamily="49" charset="-122"/>
              </a:rPr>
              <a:t>国民收入决定理论</a:t>
            </a:r>
          </a:p>
          <a:p>
            <a:pPr lvl="1" fontAlgn="auto">
              <a:lnSpc>
                <a:spcPct val="90000"/>
              </a:lnSpc>
              <a:spcAft>
                <a:spcPts val="0"/>
              </a:spcAft>
              <a:buFont typeface="Wingdings" pitchFamily="2" charset="2"/>
              <a:buChar char="Ø"/>
              <a:defRPr/>
            </a:pPr>
            <a:r>
              <a:rPr lang="zh-CN" altLang="en-US" b="1" dirty="0" smtClean="0">
                <a:solidFill>
                  <a:srgbClr val="FF0000"/>
                </a:solidFill>
                <a:latin typeface="Times New Roman" pitchFamily="18" charset="0"/>
                <a:ea typeface="楷体_GB2312" pitchFamily="49" charset="-122"/>
              </a:rPr>
              <a:t>研究方法：</a:t>
            </a:r>
            <a:r>
              <a:rPr lang="zh-CN" altLang="en-US" b="1" dirty="0" smtClean="0">
                <a:solidFill>
                  <a:srgbClr val="0000FF"/>
                </a:solidFill>
                <a:latin typeface="Times New Roman" pitchFamily="18" charset="0"/>
                <a:ea typeface="楷体_GB2312" pitchFamily="49" charset="-122"/>
              </a:rPr>
              <a:t>总量分析</a:t>
            </a:r>
          </a:p>
        </p:txBody>
      </p:sp>
      <p:sp>
        <p:nvSpPr>
          <p:cNvPr id="5"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AB75DB0F-D12A-46F2-A4C3-DE38BC413ACC}" type="slidenum">
              <a:rPr lang="en-US" altLang="zh-CN" sz="2600" b="1">
                <a:solidFill>
                  <a:schemeClr val="bg1"/>
                </a:solidFill>
                <a:latin typeface="+mn-lt"/>
                <a:ea typeface="+mn-ea"/>
              </a:rPr>
              <a:pPr algn="l">
                <a:spcBef>
                  <a:spcPct val="0"/>
                </a:spcBef>
                <a:buClrTx/>
                <a:buSzTx/>
                <a:buFontTx/>
                <a:buNone/>
                <a:defRPr/>
              </a:pPr>
              <a:t>15</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1688884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ox(in)">
                                      <p:cBhvr>
                                        <p:cTn id="12" dur="500"/>
                                        <p:tgtEl>
                                          <p:spTgt spid="81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box(in)">
                                      <p:cBhvr>
                                        <p:cTn id="17" dur="500"/>
                                        <p:tgtEl>
                                          <p:spTgt spid="81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box(in)">
                                      <p:cBhvr>
                                        <p:cTn id="22" dur="500"/>
                                        <p:tgtEl>
                                          <p:spTgt spid="81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box(in)">
                                      <p:cBhvr>
                                        <p:cTn id="27"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lvl="1">
              <a:buFont typeface="Wingdings" pitchFamily="2" charset="2"/>
              <a:buChar char="Ø"/>
            </a:pPr>
            <a:r>
              <a:rPr lang="zh-CN" altLang="en-US" b="1" dirty="0" smtClean="0">
                <a:solidFill>
                  <a:srgbClr val="FF0000"/>
                </a:solidFill>
                <a:latin typeface="Times New Roman" charset="0"/>
                <a:ea typeface="楷体_GB2312" pitchFamily="49" charset="-122"/>
              </a:rPr>
              <a:t>主要内容：</a:t>
            </a:r>
          </a:p>
          <a:p>
            <a:pPr lvl="2">
              <a:buFont typeface="Wingdings" pitchFamily="2" charset="2"/>
              <a:buChar char="l"/>
            </a:pPr>
            <a:r>
              <a:rPr lang="zh-CN" altLang="en-US" sz="2800" b="1" dirty="0" smtClean="0">
                <a:solidFill>
                  <a:srgbClr val="0000FF"/>
                </a:solidFill>
                <a:latin typeface="Times New Roman" charset="0"/>
              </a:rPr>
              <a:t>国民收入决定理论</a:t>
            </a:r>
          </a:p>
          <a:p>
            <a:pPr lvl="2">
              <a:buFont typeface="Wingdings" pitchFamily="2" charset="2"/>
              <a:buChar char="l"/>
            </a:pPr>
            <a:r>
              <a:rPr lang="zh-CN" altLang="en-US" sz="2800" b="1" dirty="0" smtClean="0">
                <a:solidFill>
                  <a:srgbClr val="0000FF"/>
                </a:solidFill>
                <a:latin typeface="Times New Roman" charset="0"/>
              </a:rPr>
              <a:t>经济增长与经济周期理论</a:t>
            </a:r>
          </a:p>
          <a:p>
            <a:pPr lvl="2">
              <a:buFont typeface="Wingdings" pitchFamily="2" charset="2"/>
              <a:buChar char="l"/>
            </a:pPr>
            <a:r>
              <a:rPr lang="zh-CN" altLang="en-US" sz="2800" b="1" dirty="0">
                <a:solidFill>
                  <a:srgbClr val="0000FF"/>
                </a:solidFill>
                <a:latin typeface="Times New Roman" charset="0"/>
              </a:rPr>
              <a:t>失业与通胀理论</a:t>
            </a:r>
          </a:p>
          <a:p>
            <a:pPr lvl="2">
              <a:buFont typeface="Wingdings" pitchFamily="2" charset="2"/>
              <a:buChar char="l"/>
            </a:pPr>
            <a:r>
              <a:rPr lang="zh-CN" altLang="en-US" sz="2800" b="1" dirty="0" smtClean="0">
                <a:solidFill>
                  <a:srgbClr val="0000FF"/>
                </a:solidFill>
                <a:latin typeface="Times New Roman" charset="0"/>
              </a:rPr>
              <a:t>开放经济理论</a:t>
            </a:r>
          </a:p>
          <a:p>
            <a:pPr lvl="2">
              <a:buFont typeface="Wingdings" pitchFamily="2" charset="2"/>
              <a:buChar char="l"/>
            </a:pPr>
            <a:r>
              <a:rPr lang="zh-CN" altLang="en-US" sz="2800" b="1" dirty="0" smtClean="0">
                <a:solidFill>
                  <a:srgbClr val="0000FF"/>
                </a:solidFill>
                <a:latin typeface="Times New Roman" charset="0"/>
              </a:rPr>
              <a:t>宏观经济政策理论</a:t>
            </a:r>
            <a:endParaRPr lang="zh-CN" altLang="en-US" dirty="0" smtClean="0"/>
          </a:p>
        </p:txBody>
      </p:sp>
      <p:sp>
        <p:nvSpPr>
          <p:cNvPr id="3"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0A7AAAD-DA6A-4641-99DC-642F7668E58C}" type="slidenum">
              <a:rPr lang="en-US" altLang="zh-CN" sz="2600" b="1">
                <a:solidFill>
                  <a:schemeClr val="bg1"/>
                </a:solidFill>
                <a:latin typeface="+mn-lt"/>
                <a:ea typeface="+mn-ea"/>
              </a:rPr>
              <a:pPr algn="l">
                <a:spcBef>
                  <a:spcPct val="0"/>
                </a:spcBef>
                <a:buClrTx/>
                <a:buSzTx/>
                <a:buFontTx/>
                <a:buNone/>
                <a:defRPr/>
              </a:pPr>
              <a:t>16</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1060403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strips(downLeft)">
                                      <p:cBhvr>
                                        <p:cTn id="7" dur="500"/>
                                        <p:tgtEl>
                                          <p:spTgt spid="44035">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4035">
                                            <p:txEl>
                                              <p:pRg st="2" end="2"/>
                                            </p:txEl>
                                          </p:spTgt>
                                        </p:tgtEl>
                                        <p:attrNameLst>
                                          <p:attrName>style.visibility</p:attrName>
                                        </p:attrNameLst>
                                      </p:cBhvr>
                                      <p:to>
                                        <p:strVal val="visible"/>
                                      </p:to>
                                    </p:set>
                                    <p:animEffect transition="in" filter="strips(downLeft)">
                                      <p:cBhvr>
                                        <p:cTn id="10" dur="500"/>
                                        <p:tgtEl>
                                          <p:spTgt spid="44035">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4035">
                                            <p:txEl>
                                              <p:pRg st="4" end="4"/>
                                            </p:txEl>
                                          </p:spTgt>
                                        </p:tgtEl>
                                        <p:attrNameLst>
                                          <p:attrName>style.visibility</p:attrName>
                                        </p:attrNameLst>
                                      </p:cBhvr>
                                      <p:to>
                                        <p:strVal val="visible"/>
                                      </p:to>
                                    </p:set>
                                    <p:animEffect transition="in" filter="strips(downLeft)">
                                      <p:cBhvr>
                                        <p:cTn id="13" dur="500"/>
                                        <p:tgtEl>
                                          <p:spTgt spid="44035">
                                            <p:txEl>
                                              <p:pRg st="4" end="4"/>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44035">
                                            <p:txEl>
                                              <p:pRg st="3" end="3"/>
                                            </p:txEl>
                                          </p:spTgt>
                                        </p:tgtEl>
                                        <p:attrNameLst>
                                          <p:attrName>style.visibility</p:attrName>
                                        </p:attrNameLst>
                                      </p:cBhvr>
                                      <p:to>
                                        <p:strVal val="visible"/>
                                      </p:to>
                                    </p:set>
                                    <p:animEffect transition="in" filter="strips(downLeft)">
                                      <p:cBhvr>
                                        <p:cTn id="16" dur="500"/>
                                        <p:tgtEl>
                                          <p:spTgt spid="44035">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animEffect transition="in" filter="strips(downLeft)">
                                      <p:cBhvr>
                                        <p:cTn id="19"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buFont typeface="Wingdings" pitchFamily="2" charset="2"/>
              <a:buNone/>
            </a:pPr>
            <a:r>
              <a:rPr lang="zh-CN" altLang="en-US" b="1" smtClean="0">
                <a:solidFill>
                  <a:srgbClr val="FF0000"/>
                </a:solidFill>
                <a:latin typeface="Times New Roman" charset="0"/>
                <a:ea typeface="楷体_GB2312" pitchFamily="49" charset="-122"/>
              </a:rPr>
              <a:t>宏观经济学的基本假设</a:t>
            </a:r>
            <a:endParaRPr lang="zh-CN" altLang="en-US" smtClean="0"/>
          </a:p>
          <a:p>
            <a:pPr lvl="2"/>
            <a:r>
              <a:rPr lang="zh-CN" altLang="en-US" sz="2800" b="1" smtClean="0">
                <a:solidFill>
                  <a:srgbClr val="0000FF"/>
                </a:solidFill>
                <a:latin typeface="Times New Roman" charset="0"/>
              </a:rPr>
              <a:t>市场经济是不完善的</a:t>
            </a:r>
          </a:p>
          <a:p>
            <a:pPr lvl="2"/>
            <a:r>
              <a:rPr lang="zh-CN" altLang="en-US" sz="2800" b="1" smtClean="0">
                <a:solidFill>
                  <a:srgbClr val="0000FF"/>
                </a:solidFill>
                <a:latin typeface="Times New Roman" charset="0"/>
              </a:rPr>
              <a:t>政府有能力调节经济</a:t>
            </a:r>
          </a:p>
        </p:txBody>
      </p:sp>
      <p:sp>
        <p:nvSpPr>
          <p:cNvPr id="4"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C40A1846-8AF9-4D1C-A1B0-BC789299B004}" type="slidenum">
              <a:rPr lang="en-US" altLang="zh-CN" sz="2600" b="1">
                <a:solidFill>
                  <a:schemeClr val="bg1"/>
                </a:solidFill>
                <a:latin typeface="+mn-lt"/>
                <a:ea typeface="+mn-ea"/>
              </a:rPr>
              <a:pPr algn="l">
                <a:spcBef>
                  <a:spcPct val="0"/>
                </a:spcBef>
                <a:buClrTx/>
                <a:buSzTx/>
                <a:buFontTx/>
                <a:buNone/>
                <a:defRPr/>
              </a:pPr>
              <a:t>17</a:t>
            </a:fld>
            <a:endParaRPr lang="en-US" altLang="zh-CN" sz="2600" b="1">
              <a:solidFill>
                <a:schemeClr val="bg1"/>
              </a:solidFill>
              <a:latin typeface="+mn-lt"/>
              <a:ea typeface="+mn-ea"/>
            </a:endParaRPr>
          </a:p>
        </p:txBody>
      </p:sp>
      <p:sp>
        <p:nvSpPr>
          <p:cNvPr id="45060" name="Text Box 4"/>
          <p:cNvSpPr txBox="1">
            <a:spLocks noChangeArrowheads="1"/>
          </p:cNvSpPr>
          <p:nvPr/>
        </p:nvSpPr>
        <p:spPr bwMode="auto">
          <a:xfrm>
            <a:off x="2667000" y="4267200"/>
            <a:ext cx="2732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zh-CN" altLang="en-US" sz="4000" b="1">
                <a:solidFill>
                  <a:srgbClr val="FF0000"/>
                </a:solidFill>
                <a:latin typeface="Tahoma" pitchFamily="34" charset="0"/>
              </a:rPr>
              <a:t>看得见的手</a:t>
            </a:r>
          </a:p>
        </p:txBody>
      </p:sp>
    </p:spTree>
    <p:extLst>
      <p:ext uri="{BB962C8B-B14F-4D97-AF65-F5344CB8AC3E}">
        <p14:creationId xmlns:p14="http://schemas.microsoft.com/office/powerpoint/2010/main" val="349573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strips(downLeft)">
                                      <p:cBhvr>
                                        <p:cTn id="7" dur="500"/>
                                        <p:tgtEl>
                                          <p:spTgt spid="45059">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strips(downLeft)">
                                      <p:cBhvr>
                                        <p:cTn id="10" dur="500"/>
                                        <p:tgtEl>
                                          <p:spTgt spid="450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5060"/>
                                        </p:tgtEl>
                                        <p:attrNameLst>
                                          <p:attrName>style.visibility</p:attrName>
                                        </p:attrNameLst>
                                      </p:cBhvr>
                                      <p:to>
                                        <p:strVal val="visible"/>
                                      </p:to>
                                    </p:set>
                                    <p:animEffect transition="in" filter="checkerboard(across)">
                                      <p:cBhvr>
                                        <p:cTn id="15"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r>
              <a:rPr lang="zh-CN" altLang="en-US" b="1" dirty="0" smtClean="0">
                <a:latin typeface="Times New Roman" charset="0"/>
                <a:ea typeface="楷体_GB2312" pitchFamily="49" charset="-122"/>
              </a:rPr>
              <a:t>宏微观经济学的联系</a:t>
            </a:r>
          </a:p>
          <a:p>
            <a:pPr lvl="1">
              <a:buFont typeface="Wingdings" pitchFamily="2" charset="2"/>
              <a:buChar char="Ø"/>
            </a:pPr>
            <a:r>
              <a:rPr lang="zh-CN" altLang="en-US" b="1" dirty="0" smtClean="0">
                <a:solidFill>
                  <a:srgbClr val="FF0000"/>
                </a:solidFill>
                <a:latin typeface="Times New Roman" charset="0"/>
                <a:ea typeface="楷体_GB2312" pitchFamily="49" charset="-122"/>
              </a:rPr>
              <a:t>微观经济学是宏观经济学的基础</a:t>
            </a:r>
            <a:endParaRPr lang="en-US" altLang="zh-CN" b="1" dirty="0" smtClean="0">
              <a:solidFill>
                <a:srgbClr val="FF0000"/>
              </a:solidFill>
              <a:latin typeface="Times New Roman" charset="0"/>
              <a:ea typeface="楷体_GB2312" pitchFamily="49" charset="-122"/>
            </a:endParaRPr>
          </a:p>
          <a:p>
            <a:pPr marL="457200" lvl="1" indent="0">
              <a:buNone/>
            </a:pPr>
            <a:r>
              <a:rPr lang="zh-CN" altLang="en-US" b="1" dirty="0" smtClean="0">
                <a:latin typeface="Times New Roman" charset="0"/>
              </a:rPr>
              <a:t>    从</a:t>
            </a:r>
            <a:r>
              <a:rPr lang="zh-CN" altLang="en-US" b="1" dirty="0">
                <a:latin typeface="Times New Roman" charset="0"/>
              </a:rPr>
              <a:t>个体到整体   从企业到社会</a:t>
            </a:r>
          </a:p>
          <a:p>
            <a:pPr lvl="1">
              <a:lnSpc>
                <a:spcPct val="90000"/>
              </a:lnSpc>
              <a:buFont typeface="Wingdings" pitchFamily="2" charset="2"/>
              <a:buChar char="Ø"/>
              <a:defRPr/>
            </a:pPr>
            <a:r>
              <a:rPr lang="zh-CN" altLang="en-US" b="1" dirty="0" smtClean="0">
                <a:solidFill>
                  <a:srgbClr val="FF0000"/>
                </a:solidFill>
                <a:latin typeface="Times New Roman" pitchFamily="18" charset="0"/>
                <a:ea typeface="楷体_GB2312" pitchFamily="49" charset="-122"/>
              </a:rPr>
              <a:t>微观经济学</a:t>
            </a:r>
            <a:r>
              <a:rPr lang="zh-CN" altLang="en-US" b="1" dirty="0">
                <a:solidFill>
                  <a:srgbClr val="FF0000"/>
                </a:solidFill>
                <a:latin typeface="Times New Roman" pitchFamily="18" charset="0"/>
                <a:ea typeface="楷体_GB2312" pitchFamily="49" charset="-122"/>
              </a:rPr>
              <a:t>与宏观经济学互相补充</a:t>
            </a:r>
          </a:p>
          <a:p>
            <a:pPr lvl="2">
              <a:spcBef>
                <a:spcPts val="600"/>
              </a:spcBef>
              <a:spcAft>
                <a:spcPts val="600"/>
              </a:spcAft>
              <a:buFont typeface="Wingdings" pitchFamily="2" charset="2"/>
              <a:buChar char="l"/>
              <a:defRPr/>
            </a:pPr>
            <a:r>
              <a:rPr lang="zh-CN" altLang="en-US" sz="2600" b="1" dirty="0">
                <a:solidFill>
                  <a:srgbClr val="0000FF"/>
                </a:solidFill>
                <a:latin typeface="Times New Roman" pitchFamily="18" charset="0"/>
              </a:rPr>
              <a:t>微观经济学：在假定资源已经</a:t>
            </a:r>
            <a:r>
              <a:rPr lang="zh-CN" altLang="en-US" sz="2600" b="1" u="sng" dirty="0">
                <a:solidFill>
                  <a:srgbClr val="D60093"/>
                </a:solidFill>
                <a:latin typeface="Times New Roman" pitchFamily="18" charset="0"/>
              </a:rPr>
              <a:t>充分利用</a:t>
            </a:r>
            <a:r>
              <a:rPr lang="zh-CN" altLang="en-US" sz="2600" b="1" dirty="0">
                <a:solidFill>
                  <a:srgbClr val="0000FF"/>
                </a:solidFill>
                <a:latin typeface="Times New Roman" pitchFamily="18" charset="0"/>
              </a:rPr>
              <a:t>的前提下， 研究如何达到</a:t>
            </a:r>
            <a:r>
              <a:rPr lang="zh-CN" altLang="en-US" sz="2600" b="1" u="sng" dirty="0">
                <a:solidFill>
                  <a:srgbClr val="D60093"/>
                </a:solidFill>
                <a:latin typeface="Times New Roman" pitchFamily="18" charset="0"/>
              </a:rPr>
              <a:t>最优配置</a:t>
            </a:r>
          </a:p>
          <a:p>
            <a:pPr lvl="2">
              <a:spcBef>
                <a:spcPts val="600"/>
              </a:spcBef>
              <a:spcAft>
                <a:spcPts val="600"/>
              </a:spcAft>
              <a:buFont typeface="Wingdings" pitchFamily="2" charset="2"/>
              <a:buChar char="l"/>
              <a:defRPr/>
            </a:pPr>
            <a:r>
              <a:rPr lang="zh-CN" altLang="en-US" sz="2600" b="1" dirty="0">
                <a:solidFill>
                  <a:srgbClr val="0000FF"/>
                </a:solidFill>
                <a:latin typeface="Times New Roman" pitchFamily="18" charset="0"/>
              </a:rPr>
              <a:t>宏观经济学：在假定资源已实现</a:t>
            </a:r>
            <a:r>
              <a:rPr lang="zh-CN" altLang="en-US" sz="2600" b="1" u="sng" dirty="0">
                <a:solidFill>
                  <a:srgbClr val="D60093"/>
                </a:solidFill>
                <a:latin typeface="Times New Roman" pitchFamily="18" charset="0"/>
              </a:rPr>
              <a:t>最优配置</a:t>
            </a:r>
            <a:r>
              <a:rPr lang="zh-CN" altLang="en-US" sz="2600" b="1" dirty="0">
                <a:solidFill>
                  <a:srgbClr val="0000FF"/>
                </a:solidFill>
                <a:latin typeface="Times New Roman" pitchFamily="18" charset="0"/>
              </a:rPr>
              <a:t>的前提下，研究如何实现</a:t>
            </a:r>
            <a:r>
              <a:rPr lang="zh-CN" altLang="en-US" sz="2600" b="1" u="sng" dirty="0">
                <a:solidFill>
                  <a:srgbClr val="D60093"/>
                </a:solidFill>
                <a:latin typeface="Times New Roman" pitchFamily="18" charset="0"/>
              </a:rPr>
              <a:t>充分利用</a:t>
            </a:r>
          </a:p>
          <a:p>
            <a:pPr lvl="1">
              <a:buFont typeface="Wingdings" pitchFamily="2" charset="2"/>
              <a:buNone/>
            </a:pPr>
            <a:r>
              <a:rPr lang="zh-CN" altLang="en-US" b="1" dirty="0" smtClean="0">
                <a:latin typeface="Times New Roman" charset="0"/>
              </a:rPr>
              <a:t>     </a:t>
            </a:r>
          </a:p>
        </p:txBody>
      </p:sp>
      <p:sp>
        <p:nvSpPr>
          <p:cNvPr id="17"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F9A5102-521F-43F2-9ADF-798BC9FCF835}" type="slidenum">
              <a:rPr lang="en-US" altLang="zh-CN" sz="2600" b="1">
                <a:solidFill>
                  <a:schemeClr val="bg1"/>
                </a:solidFill>
                <a:latin typeface="+mn-lt"/>
                <a:ea typeface="+mn-ea"/>
              </a:rPr>
              <a:pPr algn="l">
                <a:spcBef>
                  <a:spcPct val="0"/>
                </a:spcBef>
                <a:buClrTx/>
                <a:buSzTx/>
                <a:buFontTx/>
                <a:buNone/>
                <a:defRPr/>
              </a:pPr>
              <a:t>18</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272466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ox(in)">
                                      <p:cBhvr>
                                        <p:cTn id="7" dur="500"/>
                                        <p:tgtEl>
                                          <p:spTgt spid="62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box(in)">
                                      <p:cBhvr>
                                        <p:cTn id="12" dur="500"/>
                                        <p:tgtEl>
                                          <p:spTgt spid="624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2467">
                                            <p:txEl>
                                              <p:pRg st="6" end="6"/>
                                            </p:txEl>
                                          </p:spTgt>
                                        </p:tgtEl>
                                        <p:attrNameLst>
                                          <p:attrName>style.visibility</p:attrName>
                                        </p:attrNameLst>
                                      </p:cBhvr>
                                      <p:to>
                                        <p:strVal val="visible"/>
                                      </p:to>
                                    </p:set>
                                    <p:animEffect transition="in" filter="box(in)">
                                      <p:cBhvr>
                                        <p:cTn id="17" dur="500"/>
                                        <p:tgtEl>
                                          <p:spTgt spid="6246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ox(in)">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ox(in)">
                                      <p:cBhvr>
                                        <p:cTn id="27" dur="500"/>
                                        <p:tgtEl>
                                          <p:spTgt spid="62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box(in)">
                                      <p:cBhvr>
                                        <p:cTn id="32"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838200" y="1752600"/>
            <a:ext cx="7620000" cy="4953000"/>
          </a:xfrm>
        </p:spPr>
        <p:txBody>
          <a:bodyPr rtlCol="0">
            <a:normAutofit/>
          </a:bodyPr>
          <a:lstStyle/>
          <a:p>
            <a:pPr fontAlgn="auto">
              <a:lnSpc>
                <a:spcPct val="90000"/>
              </a:lnSpc>
              <a:spcAft>
                <a:spcPts val="0"/>
              </a:spcAft>
              <a:buFont typeface="Wingdings 2"/>
              <a:buChar char="ß"/>
              <a:defRPr/>
            </a:pPr>
            <a:r>
              <a:rPr lang="zh-CN" altLang="en-US" b="1" dirty="0" smtClean="0">
                <a:latin typeface="Times New Roman" pitchFamily="18" charset="0"/>
                <a:ea typeface="楷体_GB2312" pitchFamily="49" charset="-122"/>
              </a:rPr>
              <a:t>政府与市场</a:t>
            </a:r>
          </a:p>
          <a:p>
            <a:pPr lvl="1" fontAlgn="auto">
              <a:lnSpc>
                <a:spcPct val="90000"/>
              </a:lnSpc>
              <a:spcAft>
                <a:spcPts val="0"/>
              </a:spcAft>
              <a:buFont typeface="Wingdings" pitchFamily="2" charset="2"/>
              <a:buChar char="Ø"/>
              <a:defRPr/>
            </a:pPr>
            <a:r>
              <a:rPr lang="zh-CN" altLang="en-US" b="1" dirty="0" smtClean="0">
                <a:solidFill>
                  <a:srgbClr val="FF0000"/>
                </a:solidFill>
                <a:latin typeface="华文隶书" pitchFamily="2" charset="-122"/>
                <a:ea typeface="华文隶书" pitchFamily="2" charset="-122"/>
              </a:rPr>
              <a:t>我们的晚餐并非来自屠夫、酿酒师和面包师的恩惠，而是来自他们对自身利益的关切。</a:t>
            </a:r>
          </a:p>
          <a:p>
            <a:pPr marL="457200" lvl="1" indent="0" fontAlgn="auto">
              <a:lnSpc>
                <a:spcPct val="90000"/>
              </a:lnSpc>
              <a:spcAft>
                <a:spcPts val="0"/>
              </a:spcAft>
              <a:buNone/>
              <a:defRPr/>
            </a:pPr>
            <a:r>
              <a:rPr lang="en-US" altLang="zh-CN" b="1" dirty="0" smtClean="0">
                <a:solidFill>
                  <a:srgbClr val="FF0000"/>
                </a:solidFill>
                <a:latin typeface="华文隶书" pitchFamily="2" charset="-122"/>
                <a:ea typeface="华文隶书" pitchFamily="2" charset="-122"/>
              </a:rPr>
              <a:t>                                                    </a:t>
            </a:r>
            <a:r>
              <a:rPr lang="en-US" altLang="zh-CN" b="1" dirty="0" smtClean="0">
                <a:solidFill>
                  <a:srgbClr val="FF0000"/>
                </a:solidFill>
                <a:latin typeface="Times New Roman" pitchFamily="18" charset="0"/>
                <a:ea typeface="华文隶书" pitchFamily="2" charset="-122"/>
              </a:rPr>
              <a:t>——</a:t>
            </a:r>
            <a:r>
              <a:rPr lang="zh-CN" altLang="en-US" b="1" dirty="0" smtClean="0">
                <a:solidFill>
                  <a:srgbClr val="FF0000"/>
                </a:solidFill>
                <a:latin typeface="华文隶书" pitchFamily="2" charset="-122"/>
                <a:ea typeface="华文隶书" pitchFamily="2" charset="-122"/>
              </a:rPr>
              <a:t>亚当</a:t>
            </a:r>
            <a:r>
              <a:rPr lang="en-US" altLang="zh-CN" b="1" dirty="0" smtClean="0">
                <a:solidFill>
                  <a:srgbClr val="FF0000"/>
                </a:solidFill>
                <a:latin typeface="Times New Roman" pitchFamily="18" charset="0"/>
                <a:ea typeface="华文隶书" pitchFamily="2" charset="-122"/>
              </a:rPr>
              <a:t>·</a:t>
            </a:r>
            <a:r>
              <a:rPr lang="zh-CN" altLang="en-US" b="1" dirty="0" smtClean="0">
                <a:solidFill>
                  <a:srgbClr val="FF0000"/>
                </a:solidFill>
                <a:latin typeface="华文隶书" pitchFamily="2" charset="-122"/>
                <a:ea typeface="华文隶书" pitchFamily="2" charset="-122"/>
              </a:rPr>
              <a:t>斯密</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社会收入分配不平等、全球气候变暖、人们对教育、卫生和安全关心太少、失业、通胀、经济危机频发。这些问题的解决，常需要转向政府。</a:t>
            </a:r>
            <a:endParaRPr lang="en-US" altLang="zh-CN" b="1" dirty="0" smtClean="0">
              <a:solidFill>
                <a:srgbClr val="0000FF"/>
              </a:solidFill>
              <a:latin typeface="Times New Roman" pitchFamily="18" charset="0"/>
            </a:endParaRPr>
          </a:p>
        </p:txBody>
      </p:sp>
      <p:sp>
        <p:nvSpPr>
          <p:cNvPr id="8"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3320742D-998A-44D6-8DAD-3F49E7511149}" type="slidenum">
              <a:rPr lang="en-US" altLang="zh-CN" sz="2600" b="1">
                <a:solidFill>
                  <a:schemeClr val="bg1"/>
                </a:solidFill>
                <a:latin typeface="+mn-lt"/>
                <a:ea typeface="+mn-ea"/>
              </a:rPr>
              <a:pPr algn="l">
                <a:spcBef>
                  <a:spcPct val="0"/>
                </a:spcBef>
                <a:buClrTx/>
                <a:buSzTx/>
                <a:buFontTx/>
                <a:buNone/>
                <a:defRPr/>
              </a:pPr>
              <a:t>19</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816794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anim calcmode="lin" valueType="num">
                                      <p:cBhvr additive="base">
                                        <p:cTn id="11"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 calcmode="lin" valueType="num">
                                      <p:cBhvr additive="base">
                                        <p:cTn id="17"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2A899A4D-C817-4468-92E3-A0C573AB583E}" type="slidenum">
              <a:rPr lang="en-US" altLang="zh-CN" sz="2600" b="1">
                <a:solidFill>
                  <a:schemeClr val="bg1"/>
                </a:solidFill>
                <a:latin typeface="+mn-lt"/>
                <a:ea typeface="+mn-ea"/>
              </a:rPr>
              <a:pPr algn="l">
                <a:spcBef>
                  <a:spcPct val="0"/>
                </a:spcBef>
                <a:buClrTx/>
                <a:buSzTx/>
                <a:buFontTx/>
                <a:buNone/>
                <a:defRPr/>
              </a:pPr>
              <a:t>2</a:t>
            </a:fld>
            <a:endParaRPr lang="en-US" altLang="zh-CN" sz="2600" b="1">
              <a:solidFill>
                <a:schemeClr val="bg1"/>
              </a:solidFill>
              <a:latin typeface="+mn-lt"/>
              <a:ea typeface="+mn-ea"/>
            </a:endParaRPr>
          </a:p>
        </p:txBody>
      </p:sp>
      <p:sp>
        <p:nvSpPr>
          <p:cNvPr id="14339" name="AutoShape 2"/>
          <p:cNvSpPr>
            <a:spLocks noChangeArrowheads="1"/>
          </p:cNvSpPr>
          <p:nvPr/>
        </p:nvSpPr>
        <p:spPr bwMode="auto">
          <a:xfrm>
            <a:off x="762000" y="358775"/>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p>
            <a:pPr algn="l">
              <a:lnSpc>
                <a:spcPct val="90000"/>
              </a:lnSpc>
              <a:spcBef>
                <a:spcPct val="0"/>
              </a:spcBef>
              <a:buClrTx/>
              <a:buSzTx/>
              <a:buFontTx/>
              <a:buNone/>
            </a:pPr>
            <a:r>
              <a:rPr lang="zh-CN" altLang="en-US" sz="4400" b="1">
                <a:solidFill>
                  <a:schemeClr val="tx2"/>
                </a:solidFill>
                <a:ea typeface="宋体" pitchFamily="2" charset="-122"/>
              </a:rPr>
              <a:t>为什么要学经济学？</a:t>
            </a:r>
          </a:p>
        </p:txBody>
      </p:sp>
      <p:sp>
        <p:nvSpPr>
          <p:cNvPr id="6147" name="Rectangle 3"/>
          <p:cNvSpPr>
            <a:spLocks noChangeArrowheads="1"/>
          </p:cNvSpPr>
          <p:nvPr/>
        </p:nvSpPr>
        <p:spPr bwMode="auto">
          <a:xfrm>
            <a:off x="838200" y="1828800"/>
            <a:ext cx="7620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50000"/>
              </a:lnSpc>
              <a:buFont typeface="Wingdings" pitchFamily="2" charset="2"/>
              <a:buChar char="l"/>
            </a:pPr>
            <a:r>
              <a:rPr lang="zh-CN" altLang="en-US" sz="2600" b="1" dirty="0">
                <a:solidFill>
                  <a:schemeClr val="tx1"/>
                </a:solidFill>
              </a:rPr>
              <a:t>几个经济学故事</a:t>
            </a:r>
          </a:p>
          <a:p>
            <a:pPr marL="342900" indent="-342900" algn="l">
              <a:lnSpc>
                <a:spcPct val="150000"/>
              </a:lnSpc>
              <a:buFont typeface="Wingdings" pitchFamily="2" charset="2"/>
              <a:buChar char="l"/>
            </a:pPr>
            <a:r>
              <a:rPr lang="zh-CN" altLang="en-US" sz="2600" b="1" dirty="0">
                <a:solidFill>
                  <a:schemeClr val="tx1"/>
                </a:solidFill>
              </a:rPr>
              <a:t>引导经济行为更加理性</a:t>
            </a:r>
          </a:p>
          <a:p>
            <a:pPr marL="742950" lvl="1" indent="-285750" algn="l">
              <a:lnSpc>
                <a:spcPct val="120000"/>
              </a:lnSpc>
              <a:buFont typeface="Wingdings" pitchFamily="2" charset="2"/>
              <a:buChar char="Ø"/>
            </a:pPr>
            <a:r>
              <a:rPr lang="zh-CN" altLang="en-US" sz="2200" b="1" dirty="0">
                <a:solidFill>
                  <a:srgbClr val="0000FF"/>
                </a:solidFill>
                <a:ea typeface="宋体" pitchFamily="2" charset="-122"/>
              </a:rPr>
              <a:t>覆水难收，过去的让它过去</a:t>
            </a:r>
          </a:p>
          <a:p>
            <a:pPr marL="742950" lvl="1" indent="-285750" algn="l">
              <a:lnSpc>
                <a:spcPct val="120000"/>
              </a:lnSpc>
              <a:buFont typeface="Wingdings" pitchFamily="2" charset="2"/>
              <a:buChar char="Ø"/>
            </a:pPr>
            <a:r>
              <a:rPr lang="zh-CN" altLang="en-US" sz="2200" b="1" dirty="0">
                <a:solidFill>
                  <a:srgbClr val="0000FF"/>
                </a:solidFill>
                <a:ea typeface="宋体" pitchFamily="2" charset="-122"/>
              </a:rPr>
              <a:t>合理支出，等边际效用原则</a:t>
            </a:r>
          </a:p>
          <a:p>
            <a:pPr marL="742950" lvl="1" indent="-285750" algn="l">
              <a:lnSpc>
                <a:spcPct val="120000"/>
              </a:lnSpc>
              <a:buFont typeface="Wingdings" pitchFamily="2" charset="2"/>
              <a:buChar char="Ø"/>
            </a:pPr>
            <a:r>
              <a:rPr lang="zh-CN" altLang="en-US" sz="2200" b="1" dirty="0">
                <a:solidFill>
                  <a:srgbClr val="0000FF"/>
                </a:solidFill>
                <a:ea typeface="宋体" pitchFamily="2" charset="-122"/>
              </a:rPr>
              <a:t>综合权衡，决定“供给”与“需求”（工作、购车</a:t>
            </a:r>
            <a:r>
              <a:rPr lang="zh-CN" altLang="en-US" sz="2200" b="1" dirty="0" smtClean="0">
                <a:solidFill>
                  <a:srgbClr val="0000FF"/>
                </a:solidFill>
                <a:ea typeface="宋体" pitchFamily="2" charset="-122"/>
              </a:rPr>
              <a:t>、买房</a:t>
            </a:r>
            <a:r>
              <a:rPr lang="zh-CN" altLang="en-US" sz="2200" b="1" dirty="0">
                <a:solidFill>
                  <a:srgbClr val="0000FF"/>
                </a:solidFill>
                <a:ea typeface="宋体" pitchFamily="2" charset="-122"/>
              </a:rPr>
              <a:t>）</a:t>
            </a:r>
          </a:p>
          <a:p>
            <a:pPr marL="742950" lvl="1" indent="-285750" algn="l"/>
            <a:endParaRPr lang="en-US" altLang="zh-CN" sz="2200" b="1" dirty="0">
              <a:solidFill>
                <a:schemeClr val="tx1"/>
              </a:solidFill>
              <a:ea typeface="宋体" pitchFamily="2" charset="-122"/>
            </a:endParaRPr>
          </a:p>
          <a:p>
            <a:pPr marL="742950" lvl="1" indent="-285750" algn="l"/>
            <a:endParaRPr lang="zh-CN" altLang="en-US" sz="2200" b="1" dirty="0">
              <a:solidFill>
                <a:schemeClr val="tx1"/>
              </a:solidFill>
              <a:ea typeface="宋体" pitchFamily="2" charset="-122"/>
            </a:endParaRPr>
          </a:p>
        </p:txBody>
      </p:sp>
      <p:sp>
        <p:nvSpPr>
          <p:cNvPr id="37900" name="Rectangle 12"/>
          <p:cNvSpPr>
            <a:spLocks noChangeArrowheads="1"/>
          </p:cNvSpPr>
          <p:nvPr/>
        </p:nvSpPr>
        <p:spPr bwMode="auto">
          <a:xfrm>
            <a:off x="513208" y="4797152"/>
            <a:ext cx="8229600" cy="1833562"/>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marL="342900" indent="-342900" algn="l">
              <a:defRPr/>
            </a:pPr>
            <a:r>
              <a:rPr kumimoji="1" lang="zh-CN" altLang="en-US" sz="2200" b="1" dirty="0">
                <a:solidFill>
                  <a:srgbClr val="FF0000"/>
                </a:solidFill>
                <a:latin typeface="华文隶书" pitchFamily="2" charset="-122"/>
                <a:ea typeface="华文隶书" pitchFamily="2" charset="-122"/>
              </a:rPr>
              <a:t>         </a:t>
            </a:r>
            <a:r>
              <a:rPr kumimoji="1" lang="zh-CN" altLang="en-US" sz="2200" b="1" dirty="0" smtClean="0">
                <a:solidFill>
                  <a:srgbClr val="FF0000"/>
                </a:solidFill>
                <a:latin typeface="华文隶书" pitchFamily="2" charset="-122"/>
                <a:ea typeface="华文隶书" pitchFamily="2" charset="-122"/>
              </a:rPr>
              <a:t>    没有</a:t>
            </a:r>
            <a:r>
              <a:rPr kumimoji="1" lang="zh-CN" altLang="en-US" sz="2200" b="1" dirty="0">
                <a:solidFill>
                  <a:srgbClr val="FF0000"/>
                </a:solidFill>
                <a:latin typeface="华文隶书" pitchFamily="2" charset="-122"/>
                <a:ea typeface="华文隶书" pitchFamily="2" charset="-122"/>
              </a:rPr>
              <a:t>受过经济学训练的人，对一国经济问题要思考都无从做起，就如同聋者要去欣赏交响乐一样，但是，受过经济学训练的人则完全不一样，就如同给聋者一个助听器，他可能仍然缺少足够的才华，但他至少可以意识到音乐是怎么一会事。     </a:t>
            </a:r>
          </a:p>
          <a:p>
            <a:pPr marL="342900" indent="-342900" algn="l">
              <a:defRPr/>
            </a:pPr>
            <a:r>
              <a:rPr kumimoji="1" lang="zh-CN" altLang="en-US" sz="2200" b="1" dirty="0">
                <a:solidFill>
                  <a:srgbClr val="FF0000"/>
                </a:solidFill>
                <a:latin typeface="华文隶书" pitchFamily="2" charset="-122"/>
                <a:ea typeface="华文隶书" pitchFamily="2" charset="-122"/>
              </a:rPr>
              <a:t>                                                                                    </a:t>
            </a:r>
            <a:r>
              <a:rPr kumimoji="1" lang="en-US" altLang="zh-CN" sz="2200" b="1" dirty="0">
                <a:solidFill>
                  <a:srgbClr val="FF0000"/>
                </a:solidFill>
                <a:latin typeface="Times New Roman"/>
                <a:ea typeface="华文隶书" pitchFamily="2" charset="-122"/>
              </a:rPr>
              <a:t>——</a:t>
            </a:r>
            <a:r>
              <a:rPr kumimoji="1" lang="zh-CN" altLang="en-US" sz="2200" b="1" dirty="0">
                <a:solidFill>
                  <a:srgbClr val="FF0000"/>
                </a:solidFill>
                <a:latin typeface="华文隶书" pitchFamily="2" charset="-122"/>
                <a:ea typeface="华文隶书" pitchFamily="2" charset="-122"/>
              </a:rPr>
              <a:t>萨缪尔森</a:t>
            </a:r>
          </a:p>
        </p:txBody>
      </p:sp>
    </p:spTree>
    <p:extLst>
      <p:ext uri="{BB962C8B-B14F-4D97-AF65-F5344CB8AC3E}">
        <p14:creationId xmlns:p14="http://schemas.microsoft.com/office/powerpoint/2010/main" val="749924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Effect transition="in" filter="strips(downLeft)">
                                      <p:cBhvr>
                                        <p:cTn id="19" dur="500"/>
                                        <p:tgtEl>
                                          <p:spTgt spid="6147">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strips(downLeft)">
                                      <p:cBhvr>
                                        <p:cTn id="22" dur="500"/>
                                        <p:tgtEl>
                                          <p:spTgt spid="6147">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Effect transition="in" filter="strips(downLeft)">
                                      <p:cBhvr>
                                        <p:cTn id="25" dur="500"/>
                                        <p:tgtEl>
                                          <p:spTgt spid="61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7900"/>
                                        </p:tgtEl>
                                        <p:attrNameLst>
                                          <p:attrName>style.visibility</p:attrName>
                                        </p:attrNameLst>
                                      </p:cBhvr>
                                      <p:to>
                                        <p:strVal val="visible"/>
                                      </p:to>
                                    </p:set>
                                    <p:animEffect transition="in" filter="checkerboard(across)">
                                      <p:cBhvr>
                                        <p:cTn id="30" dur="500"/>
                                        <p:tgtEl>
                                          <p:spTgt spid="37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r>
              <a:rPr lang="zh-CN" altLang="en-US" sz="4000" smtClean="0">
                <a:latin typeface="Times New Roman" charset="0"/>
              </a:rPr>
              <a:t>经济学的研究方法</a:t>
            </a:r>
          </a:p>
        </p:txBody>
      </p:sp>
      <p:sp>
        <p:nvSpPr>
          <p:cNvPr id="63491" name="Rectangle 3"/>
          <p:cNvSpPr>
            <a:spLocks noGrp="1" noChangeArrowheads="1"/>
          </p:cNvSpPr>
          <p:nvPr>
            <p:ph idx="1"/>
          </p:nvPr>
        </p:nvSpPr>
        <p:spPr/>
        <p:txBody>
          <a:bodyPr/>
          <a:lstStyle/>
          <a:p>
            <a:r>
              <a:rPr lang="zh-CN" altLang="en-US" b="1" dirty="0" smtClean="0">
                <a:latin typeface="Times New Roman" charset="0"/>
                <a:ea typeface="楷体_GB2312" pitchFamily="49" charset="-122"/>
              </a:rPr>
              <a:t>实证经济学（</a:t>
            </a:r>
            <a:r>
              <a:rPr lang="en-US" altLang="zh-CN" b="1" dirty="0" smtClean="0">
                <a:latin typeface="Times New Roman" charset="0"/>
                <a:ea typeface="楷体_GB2312" pitchFamily="49" charset="-122"/>
              </a:rPr>
              <a:t>Positive Economics</a:t>
            </a:r>
            <a:r>
              <a:rPr lang="zh-CN" altLang="en-US" b="1" dirty="0" smtClean="0">
                <a:latin typeface="Times New Roman" charset="0"/>
                <a:ea typeface="楷体_GB2312" pitchFamily="49" charset="-122"/>
              </a:rPr>
              <a:t>）</a:t>
            </a:r>
          </a:p>
          <a:p>
            <a:pPr>
              <a:buFont typeface="Wingdings" pitchFamily="2" charset="2"/>
              <a:buNone/>
            </a:pPr>
            <a:r>
              <a:rPr lang="zh-CN" altLang="en-US" dirty="0" smtClean="0">
                <a:latin typeface="Times New Roman" charset="0"/>
              </a:rPr>
              <a:t>        </a:t>
            </a:r>
            <a:endParaRPr lang="zh-CN" altLang="en-US" sz="2000" dirty="0" smtClean="0">
              <a:latin typeface="Times New Roman" charset="0"/>
            </a:endParaRPr>
          </a:p>
          <a:p>
            <a:pPr>
              <a:buFont typeface="Wingdings" pitchFamily="2" charset="2"/>
              <a:buNone/>
            </a:pPr>
            <a:r>
              <a:rPr lang="zh-CN" altLang="en-US" sz="2400" b="1" dirty="0" smtClean="0">
                <a:latin typeface="Times New Roman" charset="0"/>
              </a:rPr>
              <a:t>       </a:t>
            </a:r>
            <a:r>
              <a:rPr lang="zh-CN" altLang="en-US" sz="2400" b="1" dirty="0" smtClean="0">
                <a:solidFill>
                  <a:srgbClr val="0000FF"/>
                </a:solidFill>
                <a:latin typeface="Times New Roman" charset="0"/>
              </a:rPr>
              <a:t>研究“是什么”</a:t>
            </a:r>
          </a:p>
          <a:p>
            <a:pPr>
              <a:buFont typeface="Wingdings" pitchFamily="2" charset="2"/>
              <a:buNone/>
            </a:pPr>
            <a:endParaRPr lang="zh-CN" altLang="en-US" sz="2400" b="1" dirty="0" smtClean="0">
              <a:latin typeface="Times New Roman" charset="0"/>
            </a:endParaRPr>
          </a:p>
          <a:p>
            <a:endParaRPr lang="en-US" altLang="zh-CN" b="1" dirty="0" smtClean="0">
              <a:latin typeface="Times New Roman" charset="0"/>
              <a:ea typeface="楷体_GB2312" pitchFamily="49" charset="-122"/>
            </a:endParaRPr>
          </a:p>
          <a:p>
            <a:r>
              <a:rPr lang="zh-CN" altLang="en-US" b="1" dirty="0" smtClean="0">
                <a:latin typeface="Times New Roman" charset="0"/>
                <a:ea typeface="楷体_GB2312" pitchFamily="49" charset="-122"/>
              </a:rPr>
              <a:t>规范经济学（</a:t>
            </a:r>
            <a:r>
              <a:rPr lang="en-US" altLang="zh-CN" b="1" dirty="0" smtClean="0">
                <a:latin typeface="Times New Roman" charset="0"/>
                <a:ea typeface="楷体_GB2312" pitchFamily="49" charset="-122"/>
              </a:rPr>
              <a:t>Normative Economics</a:t>
            </a:r>
            <a:r>
              <a:rPr lang="zh-CN" altLang="en-US" b="1" dirty="0" smtClean="0">
                <a:latin typeface="Times New Roman" charset="0"/>
                <a:ea typeface="楷体_GB2312" pitchFamily="49" charset="-122"/>
              </a:rPr>
              <a:t>）</a:t>
            </a:r>
          </a:p>
          <a:p>
            <a:endParaRPr lang="zh-CN" altLang="en-US" sz="2000" b="1" dirty="0" smtClean="0">
              <a:latin typeface="Times New Roman" charset="0"/>
              <a:ea typeface="楷体_GB2312" pitchFamily="49" charset="-122"/>
            </a:endParaRPr>
          </a:p>
          <a:p>
            <a:endParaRPr lang="zh-CN" altLang="en-US" sz="2000" b="1" dirty="0" smtClean="0">
              <a:latin typeface="Times New Roman" charset="0"/>
              <a:ea typeface="楷体_GB2312" pitchFamily="49" charset="-122"/>
            </a:endParaRPr>
          </a:p>
          <a:p>
            <a:pPr>
              <a:buFont typeface="Wingdings" pitchFamily="2" charset="2"/>
              <a:buNone/>
            </a:pPr>
            <a:r>
              <a:rPr lang="zh-CN" altLang="en-US" sz="2400" b="1" dirty="0" smtClean="0">
                <a:latin typeface="Times New Roman" charset="0"/>
              </a:rPr>
              <a:t>       </a:t>
            </a:r>
            <a:r>
              <a:rPr lang="zh-CN" altLang="en-US" sz="2400" b="1" dirty="0" smtClean="0">
                <a:solidFill>
                  <a:srgbClr val="0000FF"/>
                </a:solidFill>
                <a:latin typeface="Times New Roman" charset="0"/>
              </a:rPr>
              <a:t>研究“应如何”</a:t>
            </a:r>
          </a:p>
          <a:p>
            <a:pPr>
              <a:buFont typeface="Wingdings" pitchFamily="2" charset="2"/>
              <a:buNone/>
            </a:pPr>
            <a:endParaRPr lang="en-US" altLang="zh-CN" sz="2400" b="1" dirty="0" smtClean="0">
              <a:latin typeface="Times New Roman" charset="0"/>
            </a:endParaRPr>
          </a:p>
        </p:txBody>
      </p:sp>
      <p:sp>
        <p:nvSpPr>
          <p:cNvPr id="19"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399C69E3-CF94-4066-8C21-1632A18EEF1C}" type="slidenum">
              <a:rPr lang="en-US" altLang="zh-CN" sz="2600" b="1">
                <a:solidFill>
                  <a:schemeClr val="bg1"/>
                </a:solidFill>
                <a:latin typeface="+mn-lt"/>
                <a:ea typeface="+mn-ea"/>
              </a:rPr>
              <a:pPr algn="l">
                <a:spcBef>
                  <a:spcPct val="0"/>
                </a:spcBef>
                <a:buClrTx/>
                <a:buSzTx/>
                <a:buFontTx/>
                <a:buNone/>
                <a:defRPr/>
              </a:pPr>
              <a:t>20</a:t>
            </a:fld>
            <a:endParaRPr lang="en-US" altLang="zh-CN" sz="2600" b="1">
              <a:solidFill>
                <a:schemeClr val="bg1"/>
              </a:solidFill>
              <a:latin typeface="+mn-lt"/>
              <a:ea typeface="+mn-ea"/>
            </a:endParaRPr>
          </a:p>
        </p:txBody>
      </p:sp>
      <p:grpSp>
        <p:nvGrpSpPr>
          <p:cNvPr id="2" name="Group 11"/>
          <p:cNvGrpSpPr>
            <a:grpSpLocks/>
          </p:cNvGrpSpPr>
          <p:nvPr/>
        </p:nvGrpSpPr>
        <p:grpSpPr bwMode="auto">
          <a:xfrm>
            <a:off x="3657600" y="2667000"/>
            <a:ext cx="3352800" cy="1524000"/>
            <a:chOff x="2304" y="1392"/>
            <a:chExt cx="2112" cy="960"/>
          </a:xfrm>
        </p:grpSpPr>
        <p:sp>
          <p:nvSpPr>
            <p:cNvPr id="32783" name="Oval 4"/>
            <p:cNvSpPr>
              <a:spLocks noChangeArrowheads="1"/>
            </p:cNvSpPr>
            <p:nvPr/>
          </p:nvSpPr>
          <p:spPr bwMode="auto">
            <a:xfrm>
              <a:off x="2592" y="1392"/>
              <a:ext cx="1488" cy="288"/>
            </a:xfrm>
            <a:prstGeom prst="ellipse">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r>
                <a:rPr lang="zh-CN" altLang="en-US" b="1">
                  <a:solidFill>
                    <a:schemeClr val="tx1"/>
                  </a:solidFill>
                </a:rPr>
                <a:t>经济增长速度</a:t>
              </a:r>
            </a:p>
          </p:txBody>
        </p:sp>
        <p:sp>
          <p:nvSpPr>
            <p:cNvPr id="32784" name="Oval 5"/>
            <p:cNvSpPr>
              <a:spLocks noChangeArrowheads="1"/>
            </p:cNvSpPr>
            <p:nvPr/>
          </p:nvSpPr>
          <p:spPr bwMode="auto">
            <a:xfrm>
              <a:off x="2592" y="1728"/>
              <a:ext cx="1488" cy="288"/>
            </a:xfrm>
            <a:prstGeom prst="ellipse">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r>
                <a:rPr lang="zh-CN" altLang="en-US" b="1">
                  <a:solidFill>
                    <a:schemeClr val="tx1"/>
                  </a:solidFill>
                </a:rPr>
                <a:t>金融危机的原因</a:t>
              </a:r>
            </a:p>
          </p:txBody>
        </p:sp>
        <p:sp>
          <p:nvSpPr>
            <p:cNvPr id="32785" name="Oval 6"/>
            <p:cNvSpPr>
              <a:spLocks noChangeArrowheads="1"/>
            </p:cNvSpPr>
            <p:nvPr/>
          </p:nvSpPr>
          <p:spPr bwMode="auto">
            <a:xfrm>
              <a:off x="2592" y="2064"/>
              <a:ext cx="1488" cy="288"/>
            </a:xfrm>
            <a:prstGeom prst="ellipse">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r>
                <a:rPr lang="zh-CN" altLang="en-US" b="1">
                  <a:solidFill>
                    <a:schemeClr val="tx1"/>
                  </a:solidFill>
                </a:rPr>
                <a:t>能源价格走势</a:t>
              </a:r>
            </a:p>
          </p:txBody>
        </p:sp>
        <p:sp>
          <p:nvSpPr>
            <p:cNvPr id="32786" name="AutoShape 8"/>
            <p:cNvSpPr>
              <a:spLocks/>
            </p:cNvSpPr>
            <p:nvPr/>
          </p:nvSpPr>
          <p:spPr bwMode="auto">
            <a:xfrm>
              <a:off x="2304" y="1440"/>
              <a:ext cx="96" cy="864"/>
            </a:xfrm>
            <a:prstGeom prst="leftBrace">
              <a:avLst>
                <a:gd name="adj1" fmla="val 75000"/>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7" name="AutoShape 9"/>
            <p:cNvSpPr>
              <a:spLocks/>
            </p:cNvSpPr>
            <p:nvPr/>
          </p:nvSpPr>
          <p:spPr bwMode="auto">
            <a:xfrm>
              <a:off x="4272" y="1446"/>
              <a:ext cx="144" cy="864"/>
            </a:xfrm>
            <a:prstGeom prst="rightBrace">
              <a:avLst>
                <a:gd name="adj1" fmla="val 50000"/>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3498" name="Text Box 10"/>
          <p:cNvSpPr txBox="1">
            <a:spLocks noChangeArrowheads="1"/>
          </p:cNvSpPr>
          <p:nvPr/>
        </p:nvSpPr>
        <p:spPr bwMode="auto">
          <a:xfrm>
            <a:off x="6934200" y="32004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b="1">
                <a:solidFill>
                  <a:srgbClr val="FF0000"/>
                </a:solidFill>
              </a:rPr>
              <a:t>客观</a:t>
            </a:r>
          </a:p>
        </p:txBody>
      </p:sp>
      <p:grpSp>
        <p:nvGrpSpPr>
          <p:cNvPr id="3" name="Group 19"/>
          <p:cNvGrpSpPr>
            <a:grpSpLocks/>
          </p:cNvGrpSpPr>
          <p:nvPr/>
        </p:nvGrpSpPr>
        <p:grpSpPr bwMode="auto">
          <a:xfrm>
            <a:off x="3657600" y="4724400"/>
            <a:ext cx="3352800" cy="1676400"/>
            <a:chOff x="2304" y="2976"/>
            <a:chExt cx="2112" cy="1056"/>
          </a:xfrm>
        </p:grpSpPr>
        <p:sp>
          <p:nvSpPr>
            <p:cNvPr id="32778" name="Oval 12"/>
            <p:cNvSpPr>
              <a:spLocks noChangeArrowheads="1"/>
            </p:cNvSpPr>
            <p:nvPr/>
          </p:nvSpPr>
          <p:spPr bwMode="auto">
            <a:xfrm>
              <a:off x="2640" y="2976"/>
              <a:ext cx="1536" cy="336"/>
            </a:xfrm>
            <a:prstGeom prst="ellipse">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r>
                <a:rPr lang="zh-CN" altLang="en-US" b="1">
                  <a:solidFill>
                    <a:schemeClr val="tx1"/>
                  </a:solidFill>
                </a:rPr>
                <a:t>收入分配是否合理</a:t>
              </a:r>
            </a:p>
          </p:txBody>
        </p:sp>
        <p:sp>
          <p:nvSpPr>
            <p:cNvPr id="32779" name="Oval 13"/>
            <p:cNvSpPr>
              <a:spLocks noChangeArrowheads="1"/>
            </p:cNvSpPr>
            <p:nvPr/>
          </p:nvSpPr>
          <p:spPr bwMode="auto">
            <a:xfrm>
              <a:off x="2640" y="3360"/>
              <a:ext cx="1536" cy="336"/>
            </a:xfrm>
            <a:prstGeom prst="ellipse">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r>
                <a:rPr lang="zh-CN" altLang="en-US" b="1" dirty="0" smtClean="0">
                  <a:solidFill>
                    <a:schemeClr val="tx1"/>
                  </a:solidFill>
                </a:rPr>
                <a:t>假日高速该免费吗</a:t>
              </a:r>
              <a:endParaRPr lang="zh-CN" altLang="en-US" b="1" dirty="0">
                <a:solidFill>
                  <a:schemeClr val="tx1"/>
                </a:solidFill>
              </a:endParaRPr>
            </a:p>
          </p:txBody>
        </p:sp>
        <p:sp>
          <p:nvSpPr>
            <p:cNvPr id="32780" name="Oval 14"/>
            <p:cNvSpPr>
              <a:spLocks noChangeArrowheads="1"/>
            </p:cNvSpPr>
            <p:nvPr/>
          </p:nvSpPr>
          <p:spPr bwMode="auto">
            <a:xfrm>
              <a:off x="2640" y="3744"/>
              <a:ext cx="1536" cy="288"/>
            </a:xfrm>
            <a:prstGeom prst="ellipse">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42900" indent="-342900"/>
              <a:r>
                <a:rPr lang="zh-CN" altLang="en-US" b="1">
                  <a:solidFill>
                    <a:schemeClr val="tx1"/>
                  </a:solidFill>
                </a:rPr>
                <a:t>是否应该限制油价</a:t>
              </a:r>
            </a:p>
          </p:txBody>
        </p:sp>
        <p:sp>
          <p:nvSpPr>
            <p:cNvPr id="32781" name="AutoShape 15"/>
            <p:cNvSpPr>
              <a:spLocks/>
            </p:cNvSpPr>
            <p:nvPr/>
          </p:nvSpPr>
          <p:spPr bwMode="auto">
            <a:xfrm>
              <a:off x="2304" y="3024"/>
              <a:ext cx="96" cy="960"/>
            </a:xfrm>
            <a:prstGeom prst="leftBrace">
              <a:avLst>
                <a:gd name="adj1" fmla="val 83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2" name="AutoShape 16"/>
            <p:cNvSpPr>
              <a:spLocks/>
            </p:cNvSpPr>
            <p:nvPr/>
          </p:nvSpPr>
          <p:spPr bwMode="auto">
            <a:xfrm>
              <a:off x="4320" y="3024"/>
              <a:ext cx="96" cy="960"/>
            </a:xfrm>
            <a:prstGeom prst="rightBrace">
              <a:avLst>
                <a:gd name="adj1" fmla="val 83333"/>
                <a:gd name="adj2" fmla="val 50000"/>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3506" name="Text Box 18"/>
          <p:cNvSpPr txBox="1">
            <a:spLocks noChangeArrowheads="1"/>
          </p:cNvSpPr>
          <p:nvPr/>
        </p:nvSpPr>
        <p:spPr bwMode="auto">
          <a:xfrm>
            <a:off x="6934200" y="53340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lang="zh-CN" altLang="en-US" b="1">
                <a:solidFill>
                  <a:srgbClr val="FF0000"/>
                </a:solidFill>
              </a:rPr>
              <a:t>主观</a:t>
            </a:r>
          </a:p>
        </p:txBody>
      </p:sp>
    </p:spTree>
    <p:extLst>
      <p:ext uri="{BB962C8B-B14F-4D97-AF65-F5344CB8AC3E}">
        <p14:creationId xmlns:p14="http://schemas.microsoft.com/office/powerpoint/2010/main" val="2277090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3" dur="500"/>
                                        <p:tgtEl>
                                          <p:spTgt spid="634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63498"/>
                                        </p:tgtEl>
                                        <p:attrNameLst>
                                          <p:attrName>style.visibility</p:attrName>
                                        </p:attrNameLst>
                                      </p:cBhvr>
                                      <p:to>
                                        <p:strVal val="visible"/>
                                      </p:to>
                                    </p:set>
                                    <p:animEffect transition="in" filter="diamond(in)">
                                      <p:cBhvr>
                                        <p:cTn id="23" dur="500"/>
                                        <p:tgtEl>
                                          <p:spTgt spid="6349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63491">
                                            <p:txEl>
                                              <p:pRg st="5" end="5"/>
                                            </p:txEl>
                                          </p:spTgt>
                                        </p:tgtEl>
                                        <p:attrNameLst>
                                          <p:attrName>style.visibility</p:attrName>
                                        </p:attrNameLst>
                                      </p:cBhvr>
                                      <p:to>
                                        <p:strVal val="visible"/>
                                      </p:to>
                                    </p:set>
                                    <p:anim calcmode="lin" valueType="num">
                                      <p:cBhvr additive="base">
                                        <p:cTn id="28"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34" dur="500"/>
                                        <p:tgtEl>
                                          <p:spTgt spid="63491">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ox(in)">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63506"/>
                                        </p:tgtEl>
                                        <p:attrNameLst>
                                          <p:attrName>style.visibility</p:attrName>
                                        </p:attrNameLst>
                                      </p:cBhvr>
                                      <p:to>
                                        <p:strVal val="visible"/>
                                      </p:to>
                                    </p:set>
                                    <p:animEffect transition="in" filter="diamond(in)">
                                      <p:cBhvr>
                                        <p:cTn id="44" dur="1000"/>
                                        <p:tgtEl>
                                          <p:spTgt spid="6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8" grpId="0"/>
      <p:bldP spid="635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838200" y="1828800"/>
            <a:ext cx="7620000" cy="4648200"/>
          </a:xfrm>
        </p:spPr>
        <p:txBody>
          <a:bodyPr rtlCol="0">
            <a:normAutofit lnSpcReduction="10000"/>
          </a:bodyPr>
          <a:lstStyle/>
          <a:p>
            <a:pPr fontAlgn="auto">
              <a:lnSpc>
                <a:spcPct val="90000"/>
              </a:lnSpc>
              <a:spcAft>
                <a:spcPts val="0"/>
              </a:spcAft>
              <a:buFont typeface="Wingdings 2"/>
              <a:buChar char="ß"/>
              <a:defRPr/>
            </a:pPr>
            <a:r>
              <a:rPr lang="zh-CN" altLang="en-US" b="1" smtClean="0">
                <a:latin typeface="Times New Roman" pitchFamily="18" charset="0"/>
                <a:ea typeface="楷体_GB2312" pitchFamily="49" charset="-122"/>
              </a:rPr>
              <a:t>个体分析（</a:t>
            </a:r>
            <a:r>
              <a:rPr lang="en-US" altLang="zh-CN" b="1" smtClean="0">
                <a:latin typeface="Times New Roman" pitchFamily="18" charset="0"/>
                <a:ea typeface="楷体_GB2312" pitchFamily="49" charset="-122"/>
              </a:rPr>
              <a:t>Individual Analysis</a:t>
            </a:r>
            <a:r>
              <a:rPr lang="zh-CN" altLang="en-US" b="1" smtClean="0">
                <a:latin typeface="Times New Roman" pitchFamily="18" charset="0"/>
                <a:ea typeface="楷体_GB2312" pitchFamily="49" charset="-122"/>
              </a:rPr>
              <a:t>）</a:t>
            </a:r>
          </a:p>
          <a:p>
            <a:pPr fontAlgn="auto">
              <a:lnSpc>
                <a:spcPct val="90000"/>
              </a:lnSpc>
              <a:spcAft>
                <a:spcPts val="0"/>
              </a:spcAft>
              <a:buFont typeface="Wingdings" pitchFamily="2" charset="2"/>
              <a:buNone/>
              <a:defRPr/>
            </a:pPr>
            <a:r>
              <a:rPr lang="zh-CN" altLang="en-US" smtClean="0">
                <a:latin typeface="Times New Roman" pitchFamily="18" charset="0"/>
              </a:rPr>
              <a:t>        </a:t>
            </a:r>
            <a:r>
              <a:rPr lang="zh-CN" altLang="en-US" sz="2400" b="1" smtClean="0">
                <a:solidFill>
                  <a:srgbClr val="0000FF"/>
                </a:solidFill>
                <a:latin typeface="Times New Roman" pitchFamily="18" charset="0"/>
              </a:rPr>
              <a:t>研究单个经济主体的经济行为及其影响，如对效用、供求、价格、成本、利润等的分析。</a:t>
            </a:r>
          </a:p>
          <a:p>
            <a:pPr fontAlgn="auto">
              <a:lnSpc>
                <a:spcPct val="90000"/>
              </a:lnSpc>
              <a:spcAft>
                <a:spcPts val="0"/>
              </a:spcAft>
              <a:buFont typeface="Wingdings 2"/>
              <a:buChar char="ß"/>
              <a:defRPr/>
            </a:pPr>
            <a:r>
              <a:rPr lang="zh-CN" altLang="en-US" b="1" smtClean="0">
                <a:latin typeface="Times New Roman" pitchFamily="18" charset="0"/>
                <a:ea typeface="楷体_GB2312" pitchFamily="49" charset="-122"/>
              </a:rPr>
              <a:t>总体分析（</a:t>
            </a:r>
            <a:r>
              <a:rPr lang="en-US" altLang="zh-CN" b="1" smtClean="0">
                <a:latin typeface="Times New Roman" pitchFamily="18" charset="0"/>
                <a:ea typeface="楷体_GB2312" pitchFamily="49" charset="-122"/>
              </a:rPr>
              <a:t>Aggregate Analysis</a:t>
            </a:r>
            <a:r>
              <a:rPr lang="zh-CN" altLang="en-US" b="1" smtClean="0">
                <a:latin typeface="Times New Roman" pitchFamily="18" charset="0"/>
                <a:ea typeface="楷体_GB2312" pitchFamily="49" charset="-122"/>
              </a:rPr>
              <a:t>）</a:t>
            </a:r>
          </a:p>
          <a:p>
            <a:pPr fontAlgn="auto">
              <a:lnSpc>
                <a:spcPct val="90000"/>
              </a:lnSpc>
              <a:spcAft>
                <a:spcPts val="0"/>
              </a:spcAft>
              <a:buFont typeface="Wingdings" pitchFamily="2" charset="2"/>
              <a:buNone/>
              <a:defRPr/>
            </a:pPr>
            <a:r>
              <a:rPr lang="zh-CN" altLang="en-US" smtClean="0">
                <a:latin typeface="Times New Roman" pitchFamily="18" charset="0"/>
              </a:rPr>
              <a:t>        </a:t>
            </a:r>
            <a:r>
              <a:rPr lang="zh-CN" altLang="en-US" sz="2400" b="1" smtClean="0">
                <a:solidFill>
                  <a:srgbClr val="0000FF"/>
                </a:solidFill>
                <a:latin typeface="Times New Roman" pitchFamily="18" charset="0"/>
              </a:rPr>
              <a:t>研究社会总体（地区或国家）经济行为及其影响，如对生产总值、就业总量、物价总水平、经济增长率等的分析。</a:t>
            </a:r>
          </a:p>
          <a:p>
            <a:pPr fontAlgn="auto">
              <a:lnSpc>
                <a:spcPct val="90000"/>
              </a:lnSpc>
              <a:spcAft>
                <a:spcPts val="0"/>
              </a:spcAft>
              <a:buFont typeface="Wingdings 2"/>
              <a:buChar char="ß"/>
              <a:defRPr/>
            </a:pPr>
            <a:r>
              <a:rPr lang="zh-CN" altLang="en-US" b="1" smtClean="0">
                <a:latin typeface="Times New Roman" pitchFamily="18" charset="0"/>
                <a:ea typeface="楷体_GB2312" pitchFamily="49" charset="-122"/>
              </a:rPr>
              <a:t>边际分析（</a:t>
            </a:r>
            <a:r>
              <a:rPr lang="en-US" altLang="zh-CN" b="1" smtClean="0">
                <a:latin typeface="Times New Roman" pitchFamily="18" charset="0"/>
                <a:ea typeface="楷体_GB2312" pitchFamily="49" charset="-122"/>
              </a:rPr>
              <a:t>Marginal Analysis</a:t>
            </a:r>
            <a:r>
              <a:rPr lang="zh-CN" altLang="en-US" b="1" smtClean="0">
                <a:latin typeface="Times New Roman" pitchFamily="18" charset="0"/>
                <a:ea typeface="楷体_GB2312" pitchFamily="49" charset="-122"/>
              </a:rPr>
              <a:t>）</a:t>
            </a:r>
          </a:p>
          <a:p>
            <a:pPr fontAlgn="auto">
              <a:lnSpc>
                <a:spcPct val="90000"/>
              </a:lnSpc>
              <a:spcAft>
                <a:spcPts val="0"/>
              </a:spcAft>
              <a:buFont typeface="Wingdings" pitchFamily="2" charset="2"/>
              <a:buNone/>
              <a:defRPr/>
            </a:pPr>
            <a:r>
              <a:rPr lang="zh-CN" altLang="en-US" smtClean="0">
                <a:latin typeface="Times New Roman" pitchFamily="18" charset="0"/>
              </a:rPr>
              <a:t>        </a:t>
            </a:r>
            <a:r>
              <a:rPr lang="zh-CN" altLang="en-US" sz="2400" b="1" smtClean="0">
                <a:solidFill>
                  <a:srgbClr val="0000FF"/>
                </a:solidFill>
                <a:latin typeface="Times New Roman" pitchFamily="18" charset="0"/>
              </a:rPr>
              <a:t>个体分析和总体分析中均常用的具体分析方法，分析自变量的边际变化对因变量的影响（ </a:t>
            </a:r>
            <a:r>
              <a:rPr lang="zh-CN" altLang="zh-CN" sz="2400" b="1" smtClean="0">
                <a:solidFill>
                  <a:srgbClr val="0000FF"/>
                </a:solidFill>
              </a:rPr>
              <a:t>⊿</a:t>
            </a:r>
            <a:r>
              <a:rPr lang="zh-CN" altLang="en-US" sz="2400" b="1" smtClean="0">
                <a:solidFill>
                  <a:srgbClr val="0000FF"/>
                </a:solidFill>
              </a:rPr>
              <a:t>因变量</a:t>
            </a:r>
            <a:r>
              <a:rPr lang="en-US" altLang="zh-CN" sz="2400" b="1" smtClean="0">
                <a:solidFill>
                  <a:srgbClr val="0000FF"/>
                </a:solidFill>
              </a:rPr>
              <a:t>/</a:t>
            </a:r>
            <a:r>
              <a:rPr lang="zh-CN" altLang="zh-CN" sz="2400" b="1" smtClean="0">
                <a:solidFill>
                  <a:srgbClr val="0000FF"/>
                </a:solidFill>
              </a:rPr>
              <a:t>⊿</a:t>
            </a:r>
            <a:r>
              <a:rPr lang="zh-CN" altLang="en-US" sz="2400" b="1" smtClean="0">
                <a:solidFill>
                  <a:srgbClr val="0000FF"/>
                </a:solidFill>
              </a:rPr>
              <a:t>自变量</a:t>
            </a:r>
            <a:r>
              <a:rPr lang="zh-CN" altLang="en-US" sz="2400" b="1" smtClean="0">
                <a:solidFill>
                  <a:srgbClr val="0000FF"/>
                </a:solidFill>
                <a:latin typeface="Times New Roman" pitchFamily="18" charset="0"/>
              </a:rPr>
              <a:t>）。如价格、产量变动分析。</a:t>
            </a:r>
          </a:p>
        </p:txBody>
      </p:sp>
      <p:sp>
        <p:nvSpPr>
          <p:cNvPr id="5"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DEE757D2-F0BC-46D0-BF5B-1C9E6774028A}" type="slidenum">
              <a:rPr lang="en-US" altLang="zh-CN" sz="2600" b="1">
                <a:solidFill>
                  <a:schemeClr val="bg1"/>
                </a:solidFill>
                <a:latin typeface="+mn-lt"/>
                <a:ea typeface="+mn-ea"/>
              </a:rPr>
              <a:pPr algn="l">
                <a:spcBef>
                  <a:spcPct val="0"/>
                </a:spcBef>
                <a:buClrTx/>
                <a:buSzTx/>
                <a:buFontTx/>
                <a:buNone/>
                <a:defRPr/>
              </a:pPr>
              <a:t>21</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686242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 calcmode="lin" valueType="num">
                                      <p:cBhvr additive="base">
                                        <p:cTn id="12"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8" dur="500"/>
                                        <p:tgtEl>
                                          <p:spTgt spid="645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 calcmode="lin" valueType="num">
                                      <p:cBhvr additive="base">
                                        <p:cTn id="23"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29"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lstStyle/>
          <a:p>
            <a:r>
              <a:rPr lang="zh-CN" altLang="en-US" b="1" dirty="0" smtClean="0"/>
              <a:t>局部均衡分析与一般均衡分析</a:t>
            </a:r>
          </a:p>
          <a:p>
            <a:pPr lvl="1">
              <a:buFont typeface="Wingdings" pitchFamily="2" charset="2"/>
              <a:buChar char="Ø"/>
            </a:pPr>
            <a:r>
              <a:rPr lang="zh-CN" altLang="en-US" b="1" dirty="0" smtClean="0">
                <a:solidFill>
                  <a:srgbClr val="0000FF"/>
                </a:solidFill>
                <a:latin typeface="Times New Roman" charset="0"/>
              </a:rPr>
              <a:t>均衡：</a:t>
            </a:r>
            <a:r>
              <a:rPr lang="en-US" altLang="zh-CN" b="1" dirty="0" smtClean="0">
                <a:solidFill>
                  <a:srgbClr val="0000FF"/>
                </a:solidFill>
                <a:latin typeface="Times New Roman" charset="0"/>
              </a:rPr>
              <a:t>19</a:t>
            </a:r>
            <a:r>
              <a:rPr lang="zh-CN" altLang="en-US" b="1" dirty="0" smtClean="0">
                <a:solidFill>
                  <a:srgbClr val="0000FF"/>
                </a:solidFill>
                <a:latin typeface="Times New Roman" charset="0"/>
              </a:rPr>
              <a:t>世纪末引入经济学</a:t>
            </a:r>
          </a:p>
          <a:p>
            <a:pPr lvl="1">
              <a:buFont typeface="Wingdings" pitchFamily="2" charset="2"/>
              <a:buChar char="Ø"/>
            </a:pPr>
            <a:r>
              <a:rPr lang="zh-CN" altLang="en-US" b="1" dirty="0" smtClean="0">
                <a:solidFill>
                  <a:srgbClr val="0000FF"/>
                </a:solidFill>
                <a:latin typeface="Times New Roman" charset="0"/>
              </a:rPr>
              <a:t>局部均衡分析：是指假设其他条件不变（</a:t>
            </a:r>
            <a:r>
              <a:rPr lang="en-US" altLang="zh-CN" dirty="0" smtClean="0">
                <a:solidFill>
                  <a:srgbClr val="0000FF"/>
                </a:solidFill>
                <a:latin typeface="Times New Roman" charset="0"/>
              </a:rPr>
              <a:t>C</a:t>
            </a:r>
            <a:r>
              <a:rPr lang="en-US" altLang="en-US" dirty="0" smtClean="0">
                <a:solidFill>
                  <a:srgbClr val="0000FF"/>
                </a:solidFill>
                <a:latin typeface="Times New Roman" charset="0"/>
                <a:ea typeface="黑体" pitchFamily="2" charset="-122"/>
              </a:rPr>
              <a:t>eteris </a:t>
            </a:r>
            <a:r>
              <a:rPr lang="en-US" altLang="zh-CN" dirty="0" smtClean="0">
                <a:solidFill>
                  <a:srgbClr val="0000FF"/>
                </a:solidFill>
                <a:latin typeface="Times New Roman" charset="0"/>
              </a:rPr>
              <a:t>P</a:t>
            </a:r>
            <a:r>
              <a:rPr lang="en-US" altLang="en-US" dirty="0" smtClean="0">
                <a:solidFill>
                  <a:srgbClr val="0000FF"/>
                </a:solidFill>
                <a:latin typeface="Times New Roman" charset="0"/>
                <a:ea typeface="黑体" pitchFamily="2" charset="-122"/>
              </a:rPr>
              <a:t>aribus</a:t>
            </a:r>
            <a:r>
              <a:rPr lang="zh-CN" altLang="en-US" b="1" dirty="0" smtClean="0">
                <a:solidFill>
                  <a:srgbClr val="0000FF"/>
                </a:solidFill>
                <a:latin typeface="Times New Roman" charset="0"/>
              </a:rPr>
              <a:t>），分析某一产品（要素）的均衡及其变动，如对单产品均衡价格和产量的分析。</a:t>
            </a:r>
          </a:p>
          <a:p>
            <a:pPr lvl="3">
              <a:buFont typeface="Wingdings" pitchFamily="2" charset="2"/>
              <a:buChar char="Ø"/>
            </a:pPr>
            <a:r>
              <a:rPr lang="zh-CN" altLang="en-US" sz="2800" b="1" dirty="0" smtClean="0">
                <a:solidFill>
                  <a:srgbClr val="0000FF"/>
                </a:solidFill>
                <a:latin typeface="Times New Roman" charset="0"/>
              </a:rPr>
              <a:t>一般均衡分析：在考虑各种商品和生产要素互相影响的条件下，分析其全部达到均衡时的条件及其变动。</a:t>
            </a:r>
            <a:endParaRPr lang="en-US" altLang="zh-CN" sz="2800" b="1" dirty="0" smtClean="0">
              <a:solidFill>
                <a:srgbClr val="0000FF"/>
              </a:solidFill>
            </a:endParaRPr>
          </a:p>
        </p:txBody>
      </p:sp>
      <p:sp>
        <p:nvSpPr>
          <p:cNvPr id="7"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A9ACC318-DAD3-4F0E-A8E9-ED9CE58B774A}" type="slidenum">
              <a:rPr lang="en-US" altLang="zh-CN" sz="2600" b="1">
                <a:solidFill>
                  <a:schemeClr val="bg1"/>
                </a:solidFill>
                <a:latin typeface="+mn-lt"/>
                <a:ea typeface="+mn-ea"/>
              </a:rPr>
              <a:pPr algn="l">
                <a:spcBef>
                  <a:spcPct val="0"/>
                </a:spcBef>
                <a:buClrTx/>
                <a:buSzTx/>
                <a:buFontTx/>
                <a:buNone/>
                <a:defRPr/>
              </a:pPr>
              <a:t>22</a:t>
            </a:fld>
            <a:endParaRPr lang="en-US" altLang="zh-CN" sz="2600" b="1">
              <a:solidFill>
                <a:schemeClr val="bg1"/>
              </a:solidFill>
              <a:latin typeface="+mn-lt"/>
              <a:ea typeface="+mn-ea"/>
            </a:endParaRPr>
          </a:p>
        </p:txBody>
      </p:sp>
      <p:pic>
        <p:nvPicPr>
          <p:cNvPr id="66564" name="Picture 4" descr="阿尔弗雷德马歇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055" y="0"/>
            <a:ext cx="18002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6" descr="瓦尔拉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24400"/>
            <a:ext cx="17954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7574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7" dur="500"/>
                                        <p:tgtEl>
                                          <p:spTgt spid="665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box(in)">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7" dur="500"/>
                                        <p:tgtEl>
                                          <p:spTgt spid="66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6566"/>
                                        </p:tgtEl>
                                        <p:attrNameLst>
                                          <p:attrName>style.visibility</p:attrName>
                                        </p:attrNameLst>
                                      </p:cBhvr>
                                      <p:to>
                                        <p:strVal val="visible"/>
                                      </p:to>
                                    </p:set>
                                    <p:animEffect transition="in" filter="box(in)">
                                      <p:cBhvr>
                                        <p:cTn id="22" dur="500"/>
                                        <p:tgtEl>
                                          <p:spTgt spid="665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7"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1EEAA11-8928-4128-A883-C3886BE8857E}" type="slidenum">
              <a:rPr lang="en-US" altLang="zh-CN" sz="2600" b="1">
                <a:solidFill>
                  <a:schemeClr val="bg1"/>
                </a:solidFill>
                <a:latin typeface="+mn-lt"/>
                <a:ea typeface="+mn-ea"/>
              </a:rPr>
              <a:pPr algn="l">
                <a:spcBef>
                  <a:spcPct val="0"/>
                </a:spcBef>
                <a:buClrTx/>
                <a:buSzTx/>
                <a:buFontTx/>
                <a:buNone/>
                <a:defRPr/>
              </a:pPr>
              <a:t>23</a:t>
            </a:fld>
            <a:endParaRPr lang="en-US" altLang="zh-CN" sz="2600" b="1">
              <a:solidFill>
                <a:schemeClr val="bg1"/>
              </a:solidFill>
              <a:latin typeface="+mn-lt"/>
              <a:ea typeface="+mn-ea"/>
            </a:endParaRPr>
          </a:p>
        </p:txBody>
      </p:sp>
      <p:grpSp>
        <p:nvGrpSpPr>
          <p:cNvPr id="35843" name="Group 20"/>
          <p:cNvGrpSpPr>
            <a:grpSpLocks/>
          </p:cNvGrpSpPr>
          <p:nvPr/>
        </p:nvGrpSpPr>
        <p:grpSpPr bwMode="auto">
          <a:xfrm>
            <a:off x="1905000" y="1524000"/>
            <a:ext cx="5638800" cy="4876800"/>
            <a:chOff x="1200" y="1166"/>
            <a:chExt cx="3552" cy="2866"/>
          </a:xfrm>
        </p:grpSpPr>
        <p:grpSp>
          <p:nvGrpSpPr>
            <p:cNvPr id="35844" name="Group 4"/>
            <p:cNvGrpSpPr>
              <a:grpSpLocks/>
            </p:cNvGrpSpPr>
            <p:nvPr/>
          </p:nvGrpSpPr>
          <p:grpSpPr bwMode="auto">
            <a:xfrm>
              <a:off x="1200" y="1166"/>
              <a:ext cx="3552" cy="2489"/>
              <a:chOff x="1536" y="720"/>
              <a:chExt cx="3792" cy="2872"/>
            </a:xfrm>
          </p:grpSpPr>
          <p:sp>
            <p:nvSpPr>
              <p:cNvPr id="46085" name="Text Box 5"/>
              <p:cNvSpPr txBox="1">
                <a:spLocks noChangeArrowheads="1"/>
              </p:cNvSpPr>
              <p:nvPr/>
            </p:nvSpPr>
            <p:spPr bwMode="auto">
              <a:xfrm>
                <a:off x="1536" y="720"/>
                <a:ext cx="1152" cy="250"/>
              </a:xfrm>
              <a:prstGeom prst="rect">
                <a:avLst/>
              </a:prstGeom>
              <a:solidFill>
                <a:srgbClr val="FF0000"/>
              </a:solidFill>
              <a:ln w="12700" cap="sq">
                <a:solidFill>
                  <a:schemeClr val="tx1"/>
                </a:solidFill>
                <a:miter lim="800000"/>
                <a:headEnd type="none" w="sm" len="sm"/>
                <a:tailEnd type="none" w="sm" len="sm"/>
              </a:ln>
              <a:effectLst/>
            </p:spPr>
            <p:txBody>
              <a:bodyPr>
                <a:spAutoFit/>
              </a:bodyPr>
              <a:lstStyle/>
              <a:p>
                <a:pPr algn="ctr" eaLnBrk="0" hangingPunct="0">
                  <a:spcBef>
                    <a:spcPct val="50000"/>
                  </a:spcBef>
                  <a:buClrTx/>
                  <a:buSzTx/>
                  <a:buFontTx/>
                  <a:buNone/>
                  <a:defRPr/>
                </a:pPr>
                <a:r>
                  <a:rPr kumimoji="1" lang="zh-CN" altLang="en-US" b="1" dirty="0">
                    <a:solidFill>
                      <a:schemeClr val="tx1"/>
                    </a:solidFill>
                    <a:effectLst>
                      <a:outerShdw blurRad="38100" dist="38100" dir="2700000" algn="tl">
                        <a:srgbClr val="C0C0C0"/>
                      </a:outerShdw>
                    </a:effectLst>
                    <a:latin typeface="Times New Roman" pitchFamily="18" charset="0"/>
                    <a:ea typeface="黑体" pitchFamily="2" charset="-122"/>
                  </a:rPr>
                  <a:t>定义、假设</a:t>
                </a:r>
              </a:p>
            </p:txBody>
          </p:sp>
          <p:sp>
            <p:nvSpPr>
              <p:cNvPr id="46086" name="Text Box 6"/>
              <p:cNvSpPr txBox="1">
                <a:spLocks noChangeArrowheads="1"/>
              </p:cNvSpPr>
              <p:nvPr/>
            </p:nvSpPr>
            <p:spPr bwMode="auto">
              <a:xfrm>
                <a:off x="1536" y="1374"/>
                <a:ext cx="1152" cy="250"/>
              </a:xfrm>
              <a:prstGeom prst="rect">
                <a:avLst/>
              </a:prstGeom>
              <a:noFill/>
              <a:ln w="12700" cap="sq">
                <a:solidFill>
                  <a:schemeClr val="tx1"/>
                </a:solidFill>
                <a:miter lim="800000"/>
                <a:headEnd type="none" w="sm" len="sm"/>
                <a:tailEnd type="none" w="sm" len="sm"/>
              </a:ln>
              <a:effectLst/>
            </p:spPr>
            <p:txBody>
              <a:bodyPr>
                <a:spAutoFit/>
              </a:bodyPr>
              <a:lstStyle/>
              <a:p>
                <a:pPr algn="ctr" eaLnBrk="0" hangingPunct="0">
                  <a:spcBef>
                    <a:spcPct val="50000"/>
                  </a:spcBef>
                  <a:buClrTx/>
                  <a:buSzTx/>
                  <a:buFontTx/>
                  <a:buNone/>
                  <a:defRPr/>
                </a:pPr>
                <a:r>
                  <a:rPr kumimoji="1" lang="zh-CN" altLang="en-US" b="1">
                    <a:solidFill>
                      <a:schemeClr val="tx1"/>
                    </a:solidFill>
                    <a:effectLst>
                      <a:outerShdw blurRad="38100" dist="38100" dir="2700000" algn="tl">
                        <a:srgbClr val="C0C0C0"/>
                      </a:outerShdw>
                    </a:effectLst>
                    <a:latin typeface="Times New Roman" pitchFamily="18" charset="0"/>
                    <a:ea typeface="黑体" pitchFamily="2" charset="-122"/>
                  </a:rPr>
                  <a:t>假说</a:t>
                </a:r>
              </a:p>
            </p:txBody>
          </p:sp>
          <p:sp>
            <p:nvSpPr>
              <p:cNvPr id="46087" name="Text Box 7"/>
              <p:cNvSpPr txBox="1">
                <a:spLocks noChangeArrowheads="1"/>
              </p:cNvSpPr>
              <p:nvPr/>
            </p:nvSpPr>
            <p:spPr bwMode="auto">
              <a:xfrm>
                <a:off x="1536" y="1998"/>
                <a:ext cx="1152" cy="250"/>
              </a:xfrm>
              <a:prstGeom prst="rect">
                <a:avLst/>
              </a:prstGeom>
              <a:noFill/>
              <a:ln w="12700" cap="sq">
                <a:solidFill>
                  <a:schemeClr val="tx1"/>
                </a:solidFill>
                <a:miter lim="800000"/>
                <a:headEnd type="none" w="sm" len="sm"/>
                <a:tailEnd type="none" w="sm" len="sm"/>
              </a:ln>
              <a:effectLst/>
            </p:spPr>
            <p:txBody>
              <a:bodyPr>
                <a:spAutoFit/>
              </a:bodyPr>
              <a:lstStyle/>
              <a:p>
                <a:pPr algn="ctr" eaLnBrk="0" hangingPunct="0">
                  <a:spcBef>
                    <a:spcPct val="50000"/>
                  </a:spcBef>
                  <a:buClrTx/>
                  <a:buSzTx/>
                  <a:buFontTx/>
                  <a:buNone/>
                  <a:defRPr/>
                </a:pPr>
                <a:r>
                  <a:rPr kumimoji="1" lang="zh-CN" altLang="en-US" b="1">
                    <a:solidFill>
                      <a:schemeClr val="tx1"/>
                    </a:solidFill>
                    <a:effectLst>
                      <a:outerShdw blurRad="38100" dist="38100" dir="2700000" algn="tl">
                        <a:srgbClr val="C0C0C0"/>
                      </a:outerShdw>
                    </a:effectLst>
                    <a:latin typeface="Times New Roman" pitchFamily="18" charset="0"/>
                    <a:ea typeface="黑体" pitchFamily="2" charset="-122"/>
                  </a:rPr>
                  <a:t>预测</a:t>
                </a:r>
              </a:p>
            </p:txBody>
          </p:sp>
          <p:sp>
            <p:nvSpPr>
              <p:cNvPr id="46088" name="Text Box 8"/>
              <p:cNvSpPr txBox="1">
                <a:spLocks noChangeArrowheads="1"/>
              </p:cNvSpPr>
              <p:nvPr/>
            </p:nvSpPr>
            <p:spPr bwMode="auto">
              <a:xfrm>
                <a:off x="1536" y="2688"/>
                <a:ext cx="1152" cy="250"/>
              </a:xfrm>
              <a:prstGeom prst="rect">
                <a:avLst/>
              </a:prstGeom>
              <a:noFill/>
              <a:ln w="12700" cap="sq">
                <a:solidFill>
                  <a:schemeClr val="tx1"/>
                </a:solidFill>
                <a:miter lim="800000"/>
                <a:headEnd type="none" w="sm" len="sm"/>
                <a:tailEnd type="none" w="sm" len="sm"/>
              </a:ln>
              <a:effectLst/>
            </p:spPr>
            <p:txBody>
              <a:bodyPr>
                <a:spAutoFit/>
              </a:bodyPr>
              <a:lstStyle/>
              <a:p>
                <a:pPr algn="ctr" eaLnBrk="0" hangingPunct="0">
                  <a:spcBef>
                    <a:spcPct val="50000"/>
                  </a:spcBef>
                  <a:buClrTx/>
                  <a:buSzTx/>
                  <a:buFontTx/>
                  <a:buNone/>
                  <a:defRPr/>
                </a:pPr>
                <a:r>
                  <a:rPr kumimoji="1" lang="zh-CN" altLang="en-US" b="1">
                    <a:solidFill>
                      <a:schemeClr val="tx1"/>
                    </a:solidFill>
                    <a:effectLst>
                      <a:outerShdw blurRad="38100" dist="38100" dir="2700000" algn="tl">
                        <a:srgbClr val="C0C0C0"/>
                      </a:outerShdw>
                    </a:effectLst>
                    <a:latin typeface="Times New Roman" pitchFamily="18" charset="0"/>
                    <a:ea typeface="黑体" pitchFamily="2" charset="-122"/>
                  </a:rPr>
                  <a:t>验证</a:t>
                </a:r>
              </a:p>
            </p:txBody>
          </p:sp>
          <p:sp>
            <p:nvSpPr>
              <p:cNvPr id="46089" name="Text Box 9"/>
              <p:cNvSpPr txBox="1">
                <a:spLocks noChangeArrowheads="1"/>
              </p:cNvSpPr>
              <p:nvPr/>
            </p:nvSpPr>
            <p:spPr bwMode="auto">
              <a:xfrm>
                <a:off x="1536" y="3342"/>
                <a:ext cx="1152" cy="250"/>
              </a:xfrm>
              <a:prstGeom prst="rect">
                <a:avLst/>
              </a:prstGeom>
              <a:noFill/>
              <a:ln w="12700" cap="sq">
                <a:solidFill>
                  <a:schemeClr val="tx1"/>
                </a:solidFill>
                <a:miter lim="800000"/>
                <a:headEnd type="none" w="sm" len="sm"/>
                <a:tailEnd type="none" w="sm" len="sm"/>
              </a:ln>
              <a:effectLst/>
            </p:spPr>
            <p:txBody>
              <a:bodyPr>
                <a:spAutoFit/>
              </a:bodyPr>
              <a:lstStyle/>
              <a:p>
                <a:pPr algn="ctr" eaLnBrk="0" hangingPunct="0">
                  <a:spcBef>
                    <a:spcPct val="50000"/>
                  </a:spcBef>
                  <a:buClrTx/>
                  <a:buSzTx/>
                  <a:buFontTx/>
                  <a:buNone/>
                  <a:defRPr/>
                </a:pPr>
                <a:r>
                  <a:rPr kumimoji="1" lang="zh-CN" altLang="en-US" b="1">
                    <a:solidFill>
                      <a:schemeClr val="tx1"/>
                    </a:solidFill>
                    <a:effectLst>
                      <a:outerShdw blurRad="38100" dist="38100" dir="2700000" algn="tl">
                        <a:srgbClr val="C0C0C0"/>
                      </a:outerShdw>
                    </a:effectLst>
                    <a:latin typeface="Times New Roman" pitchFamily="18" charset="0"/>
                    <a:ea typeface="黑体" pitchFamily="2" charset="-122"/>
                  </a:rPr>
                  <a:t>理论</a:t>
                </a:r>
              </a:p>
            </p:txBody>
          </p:sp>
          <p:sp>
            <p:nvSpPr>
              <p:cNvPr id="35851" name="AutoShape 10"/>
              <p:cNvSpPr>
                <a:spLocks noChangeArrowheads="1"/>
              </p:cNvSpPr>
              <p:nvPr/>
            </p:nvSpPr>
            <p:spPr bwMode="auto">
              <a:xfrm>
                <a:off x="2064" y="1008"/>
                <a:ext cx="144" cy="336"/>
              </a:xfrm>
              <a:prstGeom prst="downArrow">
                <a:avLst>
                  <a:gd name="adj1" fmla="val 50000"/>
                  <a:gd name="adj2" fmla="val 58333"/>
                </a:avLst>
              </a:prstGeom>
              <a:solidFill>
                <a:schemeClr val="accent1"/>
              </a:solidFill>
              <a:ln w="12700" cap="sq">
                <a:solidFill>
                  <a:srgbClr val="FFCC66"/>
                </a:solidFill>
                <a:miter lim="800000"/>
                <a:headEnd type="none" w="sm" len="sm"/>
                <a:tailEnd type="none" w="sm" len="sm"/>
              </a:ln>
            </p:spPr>
            <p:txBody>
              <a:bodyPr vert="eaVert" wrap="none" anchor="ctr"/>
              <a:lstStyle/>
              <a:p>
                <a:endParaRPr lang="zh-CN" altLang="en-US"/>
              </a:p>
            </p:txBody>
          </p:sp>
          <p:sp>
            <p:nvSpPr>
              <p:cNvPr id="35852" name="AutoShape 11"/>
              <p:cNvSpPr>
                <a:spLocks noChangeArrowheads="1"/>
              </p:cNvSpPr>
              <p:nvPr/>
            </p:nvSpPr>
            <p:spPr bwMode="auto">
              <a:xfrm>
                <a:off x="2064" y="1632"/>
                <a:ext cx="144" cy="336"/>
              </a:xfrm>
              <a:prstGeom prst="downArrow">
                <a:avLst>
                  <a:gd name="adj1" fmla="val 50000"/>
                  <a:gd name="adj2" fmla="val 58333"/>
                </a:avLst>
              </a:prstGeom>
              <a:solidFill>
                <a:schemeClr val="accent1"/>
              </a:solidFill>
              <a:ln w="12700" cap="sq">
                <a:solidFill>
                  <a:srgbClr val="FFCC66"/>
                </a:solidFill>
                <a:miter lim="800000"/>
                <a:headEnd type="none" w="sm" len="sm"/>
                <a:tailEnd type="none" w="sm" len="sm"/>
              </a:ln>
            </p:spPr>
            <p:txBody>
              <a:bodyPr vert="eaVert" wrap="none" anchor="ctr"/>
              <a:lstStyle/>
              <a:p>
                <a:endParaRPr lang="zh-CN" altLang="en-US"/>
              </a:p>
            </p:txBody>
          </p:sp>
          <p:sp>
            <p:nvSpPr>
              <p:cNvPr id="35853" name="AutoShape 12"/>
              <p:cNvSpPr>
                <a:spLocks noChangeArrowheads="1"/>
              </p:cNvSpPr>
              <p:nvPr/>
            </p:nvSpPr>
            <p:spPr bwMode="auto">
              <a:xfrm>
                <a:off x="2064" y="2304"/>
                <a:ext cx="144" cy="336"/>
              </a:xfrm>
              <a:prstGeom prst="downArrow">
                <a:avLst>
                  <a:gd name="adj1" fmla="val 50000"/>
                  <a:gd name="adj2" fmla="val 58333"/>
                </a:avLst>
              </a:prstGeom>
              <a:solidFill>
                <a:schemeClr val="accent1"/>
              </a:solidFill>
              <a:ln w="12700" cap="sq">
                <a:solidFill>
                  <a:srgbClr val="FFCC66"/>
                </a:solidFill>
                <a:miter lim="800000"/>
                <a:headEnd type="none" w="sm" len="sm"/>
                <a:tailEnd type="none" w="sm" len="sm"/>
              </a:ln>
            </p:spPr>
            <p:txBody>
              <a:bodyPr vert="eaVert" wrap="none" anchor="ctr"/>
              <a:lstStyle/>
              <a:p>
                <a:endParaRPr lang="zh-CN" altLang="en-US"/>
              </a:p>
            </p:txBody>
          </p:sp>
          <p:sp>
            <p:nvSpPr>
              <p:cNvPr id="35854" name="AutoShape 13"/>
              <p:cNvSpPr>
                <a:spLocks noChangeArrowheads="1"/>
              </p:cNvSpPr>
              <p:nvPr/>
            </p:nvSpPr>
            <p:spPr bwMode="auto">
              <a:xfrm>
                <a:off x="2064" y="2976"/>
                <a:ext cx="144" cy="336"/>
              </a:xfrm>
              <a:prstGeom prst="downArrow">
                <a:avLst>
                  <a:gd name="adj1" fmla="val 50000"/>
                  <a:gd name="adj2" fmla="val 58333"/>
                </a:avLst>
              </a:prstGeom>
              <a:solidFill>
                <a:schemeClr val="accent1"/>
              </a:solidFill>
              <a:ln w="12700" cap="sq">
                <a:solidFill>
                  <a:srgbClr val="FFCC66"/>
                </a:solidFill>
                <a:miter lim="800000"/>
                <a:headEnd type="none" w="sm" len="sm"/>
                <a:tailEnd type="none" w="sm" len="sm"/>
              </a:ln>
            </p:spPr>
            <p:txBody>
              <a:bodyPr vert="eaVert" wrap="none" anchor="ctr"/>
              <a:lstStyle/>
              <a:p>
                <a:endParaRPr lang="zh-CN" altLang="en-US"/>
              </a:p>
            </p:txBody>
          </p:sp>
          <p:sp>
            <p:nvSpPr>
              <p:cNvPr id="35855" name="Line 14"/>
              <p:cNvSpPr>
                <a:spLocks noChangeShapeType="1"/>
              </p:cNvSpPr>
              <p:nvPr/>
            </p:nvSpPr>
            <p:spPr bwMode="auto">
              <a:xfrm>
                <a:off x="2736" y="2784"/>
                <a:ext cx="1392" cy="0"/>
              </a:xfrm>
              <a:prstGeom prst="line">
                <a:avLst/>
              </a:prstGeom>
              <a:noFill/>
              <a:ln w="57150" cap="sq">
                <a:solidFill>
                  <a:srgbClr val="FFCC66"/>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5" name="Text Box 15"/>
              <p:cNvSpPr txBox="1">
                <a:spLocks noChangeArrowheads="1"/>
              </p:cNvSpPr>
              <p:nvPr/>
            </p:nvSpPr>
            <p:spPr bwMode="auto">
              <a:xfrm>
                <a:off x="4176" y="2688"/>
                <a:ext cx="1152" cy="250"/>
              </a:xfrm>
              <a:prstGeom prst="rect">
                <a:avLst/>
              </a:prstGeom>
              <a:noFill/>
              <a:ln w="12700" cap="sq">
                <a:solidFill>
                  <a:schemeClr val="tx1"/>
                </a:solidFill>
                <a:miter lim="800000"/>
                <a:headEnd type="none" w="sm" len="sm"/>
                <a:tailEnd type="none" w="sm" len="sm"/>
              </a:ln>
              <a:effectLst/>
            </p:spPr>
            <p:txBody>
              <a:bodyPr>
                <a:spAutoFit/>
              </a:bodyPr>
              <a:lstStyle/>
              <a:p>
                <a:pPr algn="ctr" eaLnBrk="0" hangingPunct="0">
                  <a:spcBef>
                    <a:spcPct val="50000"/>
                  </a:spcBef>
                  <a:buClrTx/>
                  <a:buSzTx/>
                  <a:buFontTx/>
                  <a:buNone/>
                  <a:defRPr/>
                </a:pPr>
                <a:r>
                  <a:rPr kumimoji="1" lang="zh-CN" altLang="en-US" b="1">
                    <a:solidFill>
                      <a:schemeClr val="tx1"/>
                    </a:solidFill>
                    <a:effectLst>
                      <a:outerShdw blurRad="38100" dist="38100" dir="2700000" algn="tl">
                        <a:srgbClr val="C0C0C0"/>
                      </a:outerShdw>
                    </a:effectLst>
                    <a:latin typeface="Times New Roman" pitchFamily="18" charset="0"/>
                    <a:ea typeface="黑体" pitchFamily="2" charset="-122"/>
                  </a:rPr>
                  <a:t>放弃假说</a:t>
                </a:r>
              </a:p>
            </p:txBody>
          </p:sp>
          <p:sp>
            <p:nvSpPr>
              <p:cNvPr id="35857" name="Line 16"/>
              <p:cNvSpPr>
                <a:spLocks noChangeShapeType="1"/>
              </p:cNvSpPr>
              <p:nvPr/>
            </p:nvSpPr>
            <p:spPr bwMode="auto">
              <a:xfrm rot="-5400000">
                <a:off x="3192" y="2280"/>
                <a:ext cx="1008" cy="0"/>
              </a:xfrm>
              <a:prstGeom prst="line">
                <a:avLst/>
              </a:prstGeom>
              <a:noFill/>
              <a:ln w="57150" cap="sq">
                <a:solidFill>
                  <a:srgbClr val="FFCC66"/>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097" name="Text Box 17"/>
              <p:cNvSpPr txBox="1">
                <a:spLocks noChangeArrowheads="1"/>
              </p:cNvSpPr>
              <p:nvPr/>
            </p:nvSpPr>
            <p:spPr bwMode="auto">
              <a:xfrm>
                <a:off x="3168" y="1391"/>
                <a:ext cx="1152" cy="250"/>
              </a:xfrm>
              <a:prstGeom prst="rect">
                <a:avLst/>
              </a:prstGeom>
              <a:noFill/>
              <a:ln w="12700" cap="sq">
                <a:solidFill>
                  <a:schemeClr val="tx1"/>
                </a:solidFill>
                <a:miter lim="800000"/>
                <a:headEnd type="none" w="sm" len="sm"/>
                <a:tailEnd type="none" w="sm" len="sm"/>
              </a:ln>
              <a:effectLst/>
            </p:spPr>
            <p:txBody>
              <a:bodyPr>
                <a:spAutoFit/>
              </a:bodyPr>
              <a:lstStyle/>
              <a:p>
                <a:pPr algn="ctr" eaLnBrk="0" hangingPunct="0">
                  <a:spcBef>
                    <a:spcPct val="50000"/>
                  </a:spcBef>
                  <a:buClrTx/>
                  <a:buSzTx/>
                  <a:buFontTx/>
                  <a:buNone/>
                  <a:defRPr/>
                </a:pPr>
                <a:r>
                  <a:rPr kumimoji="1" lang="zh-CN" altLang="en-US" b="1">
                    <a:solidFill>
                      <a:schemeClr val="tx1"/>
                    </a:solidFill>
                    <a:effectLst>
                      <a:outerShdw blurRad="38100" dist="38100" dir="2700000" algn="tl">
                        <a:srgbClr val="C0C0C0"/>
                      </a:outerShdw>
                    </a:effectLst>
                    <a:latin typeface="Times New Roman" pitchFamily="18" charset="0"/>
                    <a:ea typeface="黑体" pitchFamily="2" charset="-122"/>
                  </a:rPr>
                  <a:t>修改假说</a:t>
                </a:r>
              </a:p>
            </p:txBody>
          </p:sp>
          <p:sp>
            <p:nvSpPr>
              <p:cNvPr id="35859" name="Line 18"/>
              <p:cNvSpPr>
                <a:spLocks noChangeShapeType="1"/>
              </p:cNvSpPr>
              <p:nvPr/>
            </p:nvSpPr>
            <p:spPr bwMode="auto">
              <a:xfrm rot="10784084">
                <a:off x="2688" y="1488"/>
                <a:ext cx="432" cy="1"/>
              </a:xfrm>
              <a:prstGeom prst="line">
                <a:avLst/>
              </a:prstGeom>
              <a:noFill/>
              <a:ln w="57150" cap="sq">
                <a:solidFill>
                  <a:srgbClr val="FFCC66"/>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6099" name="Text Box 19"/>
            <p:cNvSpPr txBox="1">
              <a:spLocks noChangeArrowheads="1"/>
            </p:cNvSpPr>
            <p:nvPr/>
          </p:nvSpPr>
          <p:spPr bwMode="auto">
            <a:xfrm>
              <a:off x="1968" y="3744"/>
              <a:ext cx="1680" cy="288"/>
            </a:xfrm>
            <a:prstGeom prst="rect">
              <a:avLst/>
            </a:prstGeom>
            <a:noFill/>
            <a:ln w="12700" cap="sq">
              <a:noFill/>
              <a:miter lim="800000"/>
              <a:headEnd type="none" w="sm" len="sm"/>
              <a:tailEnd type="none" w="sm" len="sm"/>
            </a:ln>
            <a:effectLst/>
          </p:spPr>
          <p:txBody>
            <a:bodyPr>
              <a:spAutoFit/>
            </a:bodyPr>
            <a:lstStyle/>
            <a:p>
              <a:pPr algn="l" eaLnBrk="0" hangingPunct="0">
                <a:spcBef>
                  <a:spcPct val="50000"/>
                </a:spcBef>
                <a:buClrTx/>
                <a:buSzTx/>
                <a:buFontTx/>
                <a:buNone/>
                <a:defRPr/>
              </a:pPr>
              <a:r>
                <a:rPr kumimoji="1" lang="zh-CN" altLang="en-US" sz="2400" b="1" u="sng" dirty="0">
                  <a:solidFill>
                    <a:schemeClr val="tx1"/>
                  </a:solidFill>
                  <a:effectLst>
                    <a:outerShdw blurRad="38100" dist="38100" dir="2700000" algn="tl">
                      <a:srgbClr val="C0C0C0"/>
                    </a:outerShdw>
                  </a:effectLst>
                  <a:latin typeface="Times New Roman" pitchFamily="18" charset="0"/>
                  <a:ea typeface="方正舒体" pitchFamily="2" charset="-122"/>
                </a:rPr>
                <a:t>经济学的研究范式</a:t>
              </a:r>
            </a:p>
          </p:txBody>
        </p:sp>
      </p:grpSp>
    </p:spTree>
    <p:extLst>
      <p:ext uri="{BB962C8B-B14F-4D97-AF65-F5344CB8AC3E}">
        <p14:creationId xmlns:p14="http://schemas.microsoft.com/office/powerpoint/2010/main" val="2681016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Grp="1" noChangeArrowheads="1"/>
          </p:cNvSpPr>
          <p:nvPr>
            <p:ph type="title"/>
          </p:nvPr>
        </p:nvSpPr>
        <p:spPr/>
        <p:txBody>
          <a:bodyPr/>
          <a:lstStyle/>
          <a:p>
            <a:r>
              <a:rPr lang="zh-CN" altLang="en-US" sz="4000" smtClean="0">
                <a:latin typeface="Times New Roman" charset="0"/>
              </a:rPr>
              <a:t>经济学的历史演进</a:t>
            </a:r>
          </a:p>
        </p:txBody>
      </p:sp>
      <p:sp>
        <p:nvSpPr>
          <p:cNvPr id="49155" name="Rectangle 3"/>
          <p:cNvSpPr>
            <a:spLocks noGrp="1" noChangeArrowheads="1"/>
          </p:cNvSpPr>
          <p:nvPr>
            <p:ph idx="1"/>
          </p:nvPr>
        </p:nvSpPr>
        <p:spPr/>
        <p:txBody>
          <a:bodyPr rtlCol="0">
            <a:normAutofit lnSpcReduction="10000"/>
          </a:bodyPr>
          <a:lstStyle/>
          <a:p>
            <a:pPr fontAlgn="auto">
              <a:lnSpc>
                <a:spcPct val="90000"/>
              </a:lnSpc>
              <a:spcAft>
                <a:spcPts val="0"/>
              </a:spcAft>
              <a:buFont typeface="Wingdings 2"/>
              <a:buChar char="ß"/>
              <a:defRPr/>
            </a:pPr>
            <a:r>
              <a:rPr lang="zh-CN" altLang="en-US" b="1" dirty="0" smtClean="0">
                <a:latin typeface="Times New Roman" pitchFamily="18" charset="0"/>
                <a:ea typeface="楷体_GB2312" pitchFamily="49" charset="-122"/>
              </a:rPr>
              <a:t>“经济学”的出现</a:t>
            </a:r>
          </a:p>
          <a:p>
            <a:pPr lvl="1" fontAlgn="auto">
              <a:lnSpc>
                <a:spcPct val="90000"/>
              </a:lnSpc>
              <a:spcAft>
                <a:spcPts val="0"/>
              </a:spcAft>
              <a:buFont typeface="Wingdings" pitchFamily="2" charset="2"/>
              <a:buChar char="Ø"/>
              <a:defRPr/>
            </a:pPr>
            <a:r>
              <a:rPr lang="zh-CN" altLang="en-US" sz="2200" b="1" dirty="0" smtClean="0">
                <a:solidFill>
                  <a:srgbClr val="0000FF"/>
                </a:solidFill>
                <a:latin typeface="Times New Roman" pitchFamily="18" charset="0"/>
                <a:ea typeface="楷体_GB2312" pitchFamily="49" charset="-122"/>
              </a:rPr>
              <a:t>公元前</a:t>
            </a:r>
            <a:r>
              <a:rPr lang="en-US" altLang="zh-CN" sz="2200" b="1" dirty="0" smtClean="0">
                <a:solidFill>
                  <a:srgbClr val="0000FF"/>
                </a:solidFill>
                <a:latin typeface="Times New Roman" pitchFamily="18" charset="0"/>
                <a:ea typeface="楷体_GB2312" pitchFamily="49" charset="-122"/>
              </a:rPr>
              <a:t>355</a:t>
            </a:r>
            <a:r>
              <a:rPr lang="zh-CN" altLang="en-US" sz="2200" b="1" dirty="0" smtClean="0">
                <a:solidFill>
                  <a:srgbClr val="0000FF"/>
                </a:solidFill>
                <a:latin typeface="Times New Roman" pitchFamily="18" charset="0"/>
                <a:ea typeface="楷体_GB2312" pitchFamily="49" charset="-122"/>
              </a:rPr>
              <a:t>年苏格拉底的弟子色诺芬编写了</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经济论</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一书。“经济学”做为专有名词，开始出现在人类的言谈和文字中；</a:t>
            </a:r>
          </a:p>
          <a:p>
            <a:pPr lvl="1" fontAlgn="auto">
              <a:lnSpc>
                <a:spcPct val="90000"/>
              </a:lnSpc>
              <a:spcAft>
                <a:spcPts val="0"/>
              </a:spcAft>
              <a:buFont typeface="Wingdings" pitchFamily="2" charset="2"/>
              <a:buChar char="Ø"/>
              <a:defRPr/>
            </a:pPr>
            <a:r>
              <a:rPr lang="en-US" altLang="zh-CN" sz="2200" b="1" dirty="0" smtClean="0">
                <a:solidFill>
                  <a:srgbClr val="0000FF"/>
                </a:solidFill>
                <a:latin typeface="Times New Roman" pitchFamily="18" charset="0"/>
                <a:ea typeface="楷体_GB2312" pitchFamily="49" charset="-122"/>
              </a:rPr>
              <a:t>Economics </a:t>
            </a:r>
            <a:r>
              <a:rPr lang="zh-CN" altLang="en-US" sz="2200" b="1" dirty="0" smtClean="0">
                <a:solidFill>
                  <a:srgbClr val="0000FF"/>
                </a:solidFill>
                <a:latin typeface="Times New Roman" pitchFamily="18" charset="0"/>
                <a:ea typeface="楷体_GB2312" pitchFamily="49" charset="-122"/>
              </a:rPr>
              <a:t>来自希腊文 </a:t>
            </a:r>
            <a:r>
              <a:rPr lang="en-US" altLang="zh-CN" sz="2200" b="1" dirty="0" err="1" smtClean="0">
                <a:solidFill>
                  <a:srgbClr val="0000FF"/>
                </a:solidFill>
                <a:latin typeface="Times New Roman" pitchFamily="18" charset="0"/>
                <a:ea typeface="楷体_GB2312" pitchFamily="49" charset="-122"/>
              </a:rPr>
              <a:t>oikonomos</a:t>
            </a:r>
            <a:r>
              <a:rPr lang="zh-CN" altLang="en-US" sz="2200" b="1" dirty="0" smtClean="0">
                <a:solidFill>
                  <a:srgbClr val="0000FF"/>
                </a:solidFill>
                <a:latin typeface="Times New Roman" pitchFamily="18" charset="0"/>
                <a:ea typeface="楷体_GB2312" pitchFamily="49" charset="-122"/>
              </a:rPr>
              <a:t>，</a:t>
            </a:r>
            <a:r>
              <a:rPr lang="en-US" altLang="zh-CN" sz="2200" b="1" dirty="0" err="1" smtClean="0">
                <a:solidFill>
                  <a:srgbClr val="0000FF"/>
                </a:solidFill>
                <a:latin typeface="Times New Roman" pitchFamily="18" charset="0"/>
                <a:ea typeface="楷体_GB2312" pitchFamily="49" charset="-122"/>
              </a:rPr>
              <a:t>oikos</a:t>
            </a:r>
            <a:r>
              <a:rPr lang="en-US" altLang="zh-CN" sz="2200" b="1" dirty="0" smtClean="0">
                <a:solidFill>
                  <a:srgbClr val="0000FF"/>
                </a:solidFill>
                <a:latin typeface="Times New Roman" pitchFamily="18" charset="0"/>
                <a:ea typeface="楷体_GB2312" pitchFamily="49" charset="-122"/>
              </a:rPr>
              <a:t> </a:t>
            </a:r>
            <a:r>
              <a:rPr lang="zh-CN" altLang="en-US" sz="2200" b="1" dirty="0" smtClean="0">
                <a:solidFill>
                  <a:srgbClr val="0000FF"/>
                </a:solidFill>
                <a:latin typeface="Times New Roman" pitchFamily="18" charset="0"/>
                <a:ea typeface="楷体_GB2312" pitchFamily="49" charset="-122"/>
              </a:rPr>
              <a:t>意为家庭，</a:t>
            </a:r>
            <a:r>
              <a:rPr lang="en-US" altLang="zh-CN" sz="2200" b="1" dirty="0" err="1" smtClean="0">
                <a:solidFill>
                  <a:srgbClr val="0000FF"/>
                </a:solidFill>
                <a:latin typeface="Times New Roman" pitchFamily="18" charset="0"/>
                <a:ea typeface="楷体_GB2312" pitchFamily="49" charset="-122"/>
              </a:rPr>
              <a:t>nomos</a:t>
            </a:r>
            <a:r>
              <a:rPr lang="en-US" altLang="zh-CN" sz="2200" b="1" dirty="0" smtClean="0">
                <a:solidFill>
                  <a:srgbClr val="0000FF"/>
                </a:solidFill>
                <a:latin typeface="Times New Roman" pitchFamily="18" charset="0"/>
                <a:ea typeface="楷体_GB2312" pitchFamily="49" charset="-122"/>
              </a:rPr>
              <a:t> </a:t>
            </a:r>
            <a:r>
              <a:rPr lang="zh-CN" altLang="en-US" sz="2200" b="1" dirty="0" smtClean="0">
                <a:solidFill>
                  <a:srgbClr val="0000FF"/>
                </a:solidFill>
                <a:latin typeface="Times New Roman" pitchFamily="18" charset="0"/>
                <a:ea typeface="楷体_GB2312" pitchFamily="49" charset="-122"/>
              </a:rPr>
              <a:t>意为管理；</a:t>
            </a:r>
          </a:p>
          <a:p>
            <a:pPr lvl="1" fontAlgn="auto">
              <a:lnSpc>
                <a:spcPct val="90000"/>
              </a:lnSpc>
              <a:spcAft>
                <a:spcPts val="0"/>
              </a:spcAft>
              <a:buFont typeface="Wingdings" pitchFamily="2" charset="2"/>
              <a:buChar char="Ø"/>
              <a:defRPr/>
            </a:pPr>
            <a:r>
              <a:rPr lang="zh-CN" altLang="en-US" sz="2200" b="1" dirty="0" smtClean="0">
                <a:solidFill>
                  <a:srgbClr val="0000FF"/>
                </a:solidFill>
                <a:latin typeface="Times New Roman" pitchFamily="18" charset="0"/>
                <a:ea typeface="楷体_GB2312" pitchFamily="49" charset="-122"/>
              </a:rPr>
              <a:t>在整个中世纪（</a:t>
            </a:r>
            <a:r>
              <a:rPr lang="en-US" altLang="zh-CN" sz="2200" b="1" dirty="0" smtClean="0">
                <a:solidFill>
                  <a:srgbClr val="0000FF"/>
                </a:solidFill>
                <a:latin typeface="Times New Roman" pitchFamily="18" charset="0"/>
                <a:ea typeface="楷体_GB2312" pitchFamily="49" charset="-122"/>
              </a:rPr>
              <a:t>476-1453</a:t>
            </a:r>
            <a:r>
              <a:rPr lang="zh-CN" altLang="en-US" sz="2200" b="1" dirty="0" smtClean="0">
                <a:solidFill>
                  <a:srgbClr val="0000FF"/>
                </a:solidFill>
                <a:latin typeface="Times New Roman" pitchFamily="18" charset="0"/>
                <a:ea typeface="楷体_GB2312" pitchFamily="49" charset="-122"/>
              </a:rPr>
              <a:t>年），经济学是一门个别家庭和庄园如何致富的学问；</a:t>
            </a:r>
          </a:p>
          <a:p>
            <a:pPr lvl="1" fontAlgn="auto">
              <a:lnSpc>
                <a:spcPct val="90000"/>
              </a:lnSpc>
              <a:spcAft>
                <a:spcPts val="0"/>
              </a:spcAft>
              <a:buFont typeface="Wingdings" pitchFamily="2" charset="2"/>
              <a:buChar char="Ø"/>
              <a:defRPr/>
            </a:pPr>
            <a:r>
              <a:rPr lang="zh-CN" altLang="en-US" sz="2200" b="1" dirty="0" smtClean="0">
                <a:solidFill>
                  <a:srgbClr val="0000FF"/>
                </a:solidFill>
                <a:latin typeface="Times New Roman" pitchFamily="18" charset="0"/>
                <a:ea typeface="楷体_GB2312" pitchFamily="49" charset="-122"/>
              </a:rPr>
              <a:t>有关就业、货币流通、国家财政等涉及整个国家的经济问题，被放在政治学的著作中讨论；</a:t>
            </a:r>
          </a:p>
          <a:p>
            <a:pPr lvl="1" fontAlgn="auto">
              <a:lnSpc>
                <a:spcPct val="90000"/>
              </a:lnSpc>
              <a:spcAft>
                <a:spcPts val="0"/>
              </a:spcAft>
              <a:buFont typeface="Wingdings" pitchFamily="2" charset="2"/>
              <a:buChar char="Ø"/>
              <a:defRPr/>
            </a:pPr>
            <a:r>
              <a:rPr lang="zh-CN" altLang="en-US" sz="2200" b="1" dirty="0" smtClean="0">
                <a:solidFill>
                  <a:srgbClr val="0000FF"/>
                </a:solidFill>
                <a:latin typeface="Times New Roman" pitchFamily="18" charset="0"/>
                <a:ea typeface="楷体_GB2312" pitchFamily="49" charset="-122"/>
              </a:rPr>
              <a:t>中国古代，“经济”一词从“经邦济世”而来。“经邦”是“治理邦国”的意思，始见于</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尚书</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周官</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（前</a:t>
            </a:r>
            <a:r>
              <a:rPr lang="en-US" altLang="zh-CN" sz="2200" b="1" dirty="0" smtClean="0">
                <a:solidFill>
                  <a:srgbClr val="0000FF"/>
                </a:solidFill>
                <a:latin typeface="Times New Roman" pitchFamily="18" charset="0"/>
                <a:ea typeface="楷体_GB2312" pitchFamily="49" charset="-122"/>
              </a:rPr>
              <a:t>772</a:t>
            </a:r>
            <a:r>
              <a:rPr lang="zh-CN" altLang="en-US" sz="2200" b="1" dirty="0" smtClean="0">
                <a:solidFill>
                  <a:srgbClr val="0000FF"/>
                </a:solidFill>
                <a:latin typeface="Times New Roman" pitchFamily="18" charset="0"/>
                <a:ea typeface="楷体_GB2312" pitchFamily="49" charset="-122"/>
              </a:rPr>
              <a:t>年</a:t>
            </a:r>
            <a:r>
              <a:rPr lang="en-US" altLang="zh-CN" sz="2200" b="1" dirty="0" smtClean="0">
                <a:solidFill>
                  <a:srgbClr val="0000FF"/>
                </a:solidFill>
                <a:latin typeface="Times New Roman" pitchFamily="18" charset="0"/>
                <a:ea typeface="楷体_GB2312" pitchFamily="49" charset="-122"/>
              </a:rPr>
              <a:t>- </a:t>
            </a:r>
            <a:r>
              <a:rPr lang="zh-CN" altLang="en-US" sz="2200" b="1" dirty="0" smtClean="0">
                <a:solidFill>
                  <a:srgbClr val="0000FF"/>
                </a:solidFill>
                <a:latin typeface="Times New Roman" pitchFamily="18" charset="0"/>
                <a:ea typeface="楷体_GB2312" pitchFamily="49" charset="-122"/>
              </a:rPr>
              <a:t>前</a:t>
            </a:r>
            <a:r>
              <a:rPr lang="en-US" altLang="zh-CN" sz="2200" b="1" dirty="0" smtClean="0">
                <a:solidFill>
                  <a:srgbClr val="0000FF"/>
                </a:solidFill>
                <a:latin typeface="Times New Roman" pitchFamily="18" charset="0"/>
                <a:ea typeface="楷体_GB2312" pitchFamily="49" charset="-122"/>
              </a:rPr>
              <a:t>476</a:t>
            </a:r>
            <a:r>
              <a:rPr lang="zh-CN" altLang="en-US" sz="2200" b="1" dirty="0" smtClean="0">
                <a:solidFill>
                  <a:srgbClr val="0000FF"/>
                </a:solidFill>
                <a:latin typeface="Times New Roman" pitchFamily="18" charset="0"/>
                <a:ea typeface="楷体_GB2312" pitchFamily="49" charset="-122"/>
              </a:rPr>
              <a:t>年）；“济世”是救济世人的意思，出自</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庄子</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桑庚楚</a:t>
            </a:r>
            <a:r>
              <a:rPr lang="en-US" altLang="zh-CN" sz="2200" b="1" dirty="0" smtClean="0">
                <a:solidFill>
                  <a:srgbClr val="0000FF"/>
                </a:solidFill>
                <a:latin typeface="Times New Roman" pitchFamily="18" charset="0"/>
                <a:ea typeface="楷体_GB2312" pitchFamily="49" charset="-122"/>
              </a:rPr>
              <a:t>》</a:t>
            </a:r>
            <a:r>
              <a:rPr lang="zh-CN" altLang="en-US" sz="2200" b="1" dirty="0" smtClean="0">
                <a:solidFill>
                  <a:srgbClr val="0000FF"/>
                </a:solidFill>
                <a:latin typeface="Times New Roman" pitchFamily="18" charset="0"/>
                <a:ea typeface="楷体_GB2312" pitchFamily="49" charset="-122"/>
              </a:rPr>
              <a:t>（前</a:t>
            </a:r>
            <a:r>
              <a:rPr lang="en-US" altLang="zh-CN" sz="2200" b="1" dirty="0" smtClean="0">
                <a:solidFill>
                  <a:srgbClr val="0000FF"/>
                </a:solidFill>
                <a:latin typeface="Times New Roman" pitchFamily="18" charset="0"/>
                <a:ea typeface="楷体_GB2312" pitchFamily="49" charset="-122"/>
              </a:rPr>
              <a:t>369—</a:t>
            </a:r>
            <a:r>
              <a:rPr lang="zh-CN" altLang="en-US" sz="2200" b="1" dirty="0" smtClean="0">
                <a:solidFill>
                  <a:srgbClr val="0000FF"/>
                </a:solidFill>
                <a:latin typeface="Times New Roman" pitchFamily="18" charset="0"/>
                <a:ea typeface="楷体_GB2312" pitchFamily="49" charset="-122"/>
              </a:rPr>
              <a:t>前</a:t>
            </a:r>
            <a:r>
              <a:rPr lang="en-US" altLang="zh-CN" sz="2200" b="1" dirty="0" smtClean="0">
                <a:solidFill>
                  <a:srgbClr val="0000FF"/>
                </a:solidFill>
                <a:latin typeface="Times New Roman" pitchFamily="18" charset="0"/>
                <a:ea typeface="楷体_GB2312" pitchFamily="49" charset="-122"/>
              </a:rPr>
              <a:t>286</a:t>
            </a:r>
            <a:r>
              <a:rPr lang="zh-CN" altLang="en-US" sz="2200" b="1" dirty="0" smtClean="0">
                <a:solidFill>
                  <a:srgbClr val="0000FF"/>
                </a:solidFill>
                <a:latin typeface="Times New Roman" pitchFamily="18" charset="0"/>
                <a:ea typeface="楷体_GB2312" pitchFamily="49" charset="-122"/>
              </a:rPr>
              <a:t>年）</a:t>
            </a:r>
          </a:p>
        </p:txBody>
      </p:sp>
      <p:sp>
        <p:nvSpPr>
          <p:cNvPr id="4"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4EE3CD3A-6C64-4860-AD62-A3C2A0B99A70}" type="slidenum">
              <a:rPr lang="en-US" altLang="zh-CN" sz="2600" b="1">
                <a:solidFill>
                  <a:schemeClr val="bg1"/>
                </a:solidFill>
                <a:latin typeface="+mn-lt"/>
                <a:ea typeface="+mn-ea"/>
              </a:rPr>
              <a:pPr algn="l">
                <a:spcBef>
                  <a:spcPct val="0"/>
                </a:spcBef>
                <a:buClrTx/>
                <a:buSzTx/>
                <a:buFontTx/>
                <a:buNone/>
                <a:defRPr/>
              </a:pPr>
              <a:t>24</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019926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12"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animEffect transition="in" filter="strips(downLeft)">
                                      <p:cBhvr>
                                        <p:cTn id="11" dur="500"/>
                                        <p:tgtEl>
                                          <p:spTgt spid="49155">
                                            <p:txEl>
                                              <p:pRg st="1" end="1"/>
                                            </p:txEl>
                                          </p:spTgt>
                                        </p:tgtEl>
                                      </p:cBhvr>
                                    </p:animEffect>
                                  </p:childTnLst>
                                </p:cTn>
                              </p:par>
                              <p:par>
                                <p:cTn id="12" presetID="18" presetClass="entr" presetSubtype="12" fill="hold" nodeType="withEffect">
                                  <p:stCondLst>
                                    <p:cond delay="0"/>
                                  </p:stCondLst>
                                  <p:childTnLst>
                                    <p:set>
                                      <p:cBhvr>
                                        <p:cTn id="13" dur="1" fill="hold">
                                          <p:stCondLst>
                                            <p:cond delay="0"/>
                                          </p:stCondLst>
                                        </p:cTn>
                                        <p:tgtEl>
                                          <p:spTgt spid="49155">
                                            <p:txEl>
                                              <p:pRg st="2" end="2"/>
                                            </p:txEl>
                                          </p:spTgt>
                                        </p:tgtEl>
                                        <p:attrNameLst>
                                          <p:attrName>style.visibility</p:attrName>
                                        </p:attrNameLst>
                                      </p:cBhvr>
                                      <p:to>
                                        <p:strVal val="visible"/>
                                      </p:to>
                                    </p:set>
                                    <p:animEffect transition="in" filter="strips(downLeft)">
                                      <p:cBhvr>
                                        <p:cTn id="14" dur="500"/>
                                        <p:tgtEl>
                                          <p:spTgt spid="49155">
                                            <p:txEl>
                                              <p:pRg st="2" end="2"/>
                                            </p:txEl>
                                          </p:spTgt>
                                        </p:tgtEl>
                                      </p:cBhvr>
                                    </p:animEffect>
                                  </p:childTnLst>
                                </p:cTn>
                              </p:par>
                              <p:par>
                                <p:cTn id="15" presetID="18" presetClass="entr" presetSubtype="12" fill="hold" nodeType="withEffect">
                                  <p:stCondLst>
                                    <p:cond delay="0"/>
                                  </p:stCondLst>
                                  <p:childTnLst>
                                    <p:set>
                                      <p:cBhvr>
                                        <p:cTn id="16" dur="1" fill="hold">
                                          <p:stCondLst>
                                            <p:cond delay="0"/>
                                          </p:stCondLst>
                                        </p:cTn>
                                        <p:tgtEl>
                                          <p:spTgt spid="49155">
                                            <p:txEl>
                                              <p:pRg st="3" end="3"/>
                                            </p:txEl>
                                          </p:spTgt>
                                        </p:tgtEl>
                                        <p:attrNameLst>
                                          <p:attrName>style.visibility</p:attrName>
                                        </p:attrNameLst>
                                      </p:cBhvr>
                                      <p:to>
                                        <p:strVal val="visible"/>
                                      </p:to>
                                    </p:set>
                                    <p:animEffect transition="in" filter="strips(downLeft)">
                                      <p:cBhvr>
                                        <p:cTn id="17" dur="500"/>
                                        <p:tgtEl>
                                          <p:spTgt spid="49155">
                                            <p:txEl>
                                              <p:pRg st="3" end="3"/>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49155">
                                            <p:txEl>
                                              <p:pRg st="4" end="4"/>
                                            </p:txEl>
                                          </p:spTgt>
                                        </p:tgtEl>
                                        <p:attrNameLst>
                                          <p:attrName>style.visibility</p:attrName>
                                        </p:attrNameLst>
                                      </p:cBhvr>
                                      <p:to>
                                        <p:strVal val="visible"/>
                                      </p:to>
                                    </p:set>
                                    <p:animEffect transition="in" filter="strips(downLeft)">
                                      <p:cBhvr>
                                        <p:cTn id="20" dur="500"/>
                                        <p:tgtEl>
                                          <p:spTgt spid="49155">
                                            <p:txEl>
                                              <p:pRg st="4" end="4"/>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animEffect transition="in" filter="strips(downLeft)">
                                      <p:cBhvr>
                                        <p:cTn id="23"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rtlCol="0">
            <a:normAutofit lnSpcReduction="10000"/>
          </a:bodyPr>
          <a:lstStyle/>
          <a:p>
            <a:pPr fontAlgn="auto">
              <a:lnSpc>
                <a:spcPct val="90000"/>
              </a:lnSpc>
              <a:spcAft>
                <a:spcPts val="0"/>
              </a:spcAft>
              <a:buFont typeface="Wingdings 2"/>
              <a:buChar char="ß"/>
              <a:defRPr/>
            </a:pPr>
            <a:r>
              <a:rPr lang="zh-CN" altLang="en-US" b="1" dirty="0" smtClean="0">
                <a:latin typeface="Times New Roman" pitchFamily="18" charset="0"/>
                <a:ea typeface="楷体_GB2312" pitchFamily="49" charset="-122"/>
              </a:rPr>
              <a:t>重商主义：经济学的早期阶段</a:t>
            </a:r>
          </a:p>
          <a:p>
            <a:pPr lvl="1" fontAlgn="auto">
              <a:lnSpc>
                <a:spcPct val="90000"/>
              </a:lnSpc>
              <a:spcAft>
                <a:spcPts val="0"/>
              </a:spcAft>
              <a:buFont typeface="Wingdings" pitchFamily="2" charset="2"/>
              <a:buChar char="Ø"/>
              <a:defRPr/>
            </a:pPr>
            <a:r>
              <a:rPr lang="en-US" altLang="zh-CN" b="1" dirty="0" smtClean="0">
                <a:solidFill>
                  <a:srgbClr val="0000FF"/>
                </a:solidFill>
                <a:latin typeface="Times New Roman" pitchFamily="18" charset="0"/>
                <a:ea typeface="楷体_GB2312" pitchFamily="49" charset="-122"/>
              </a:rPr>
              <a:t>15</a:t>
            </a:r>
            <a:r>
              <a:rPr lang="zh-CN" altLang="en-US" b="1" dirty="0" smtClean="0">
                <a:solidFill>
                  <a:srgbClr val="0000FF"/>
                </a:solidFill>
                <a:latin typeface="Times New Roman" pitchFamily="18" charset="0"/>
                <a:ea typeface="楷体_GB2312" pitchFamily="49" charset="-122"/>
              </a:rPr>
              <a:t>世纪末期到</a:t>
            </a:r>
            <a:r>
              <a:rPr lang="en-US" altLang="zh-CN" b="1" dirty="0" smtClean="0">
                <a:solidFill>
                  <a:srgbClr val="0000FF"/>
                </a:solidFill>
                <a:latin typeface="Times New Roman" pitchFamily="18" charset="0"/>
                <a:ea typeface="楷体_GB2312" pitchFamily="49" charset="-122"/>
              </a:rPr>
              <a:t>17</a:t>
            </a:r>
            <a:r>
              <a:rPr lang="zh-CN" altLang="en-US" b="1" dirty="0" smtClean="0">
                <a:solidFill>
                  <a:srgbClr val="0000FF"/>
                </a:solidFill>
                <a:latin typeface="Times New Roman" pitchFamily="18" charset="0"/>
                <a:ea typeface="楷体_GB2312" pitchFamily="49" charset="-122"/>
              </a:rPr>
              <a:t>世纪中期，封建自然经济瓦解，中央集权的君主政体出现，有关整个国家财富的问题变得重要。</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金银形态的货币是财富的唯一形态。一国的财富来自于对外贸易，增加财富的唯一办法是扩大出口，限制进口。</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其基本的政策主张是国家干预，即用国家的力量来增加出口，限制进口。</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代表人物：托马斯</a:t>
            </a:r>
            <a:r>
              <a:rPr lang="en-US" altLang="zh-CN"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Times New Roman" pitchFamily="18" charset="0"/>
                <a:ea typeface="楷体_GB2312" pitchFamily="49" charset="-122"/>
              </a:rPr>
              <a:t>曼的</a:t>
            </a:r>
            <a:r>
              <a:rPr lang="en-US" altLang="zh-CN"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Times New Roman" pitchFamily="18" charset="0"/>
                <a:ea typeface="楷体_GB2312" pitchFamily="49" charset="-122"/>
              </a:rPr>
              <a:t>英国来自对外贸易的财富</a:t>
            </a:r>
            <a:r>
              <a:rPr lang="en-US" altLang="zh-CN"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Times New Roman" pitchFamily="18" charset="0"/>
                <a:ea typeface="楷体_GB2312" pitchFamily="49" charset="-122"/>
              </a:rPr>
              <a:t>、孟克列钦</a:t>
            </a:r>
            <a:r>
              <a:rPr lang="en-US" altLang="zh-CN"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Times New Roman" pitchFamily="18" charset="0"/>
                <a:ea typeface="楷体_GB2312" pitchFamily="49" charset="-122"/>
              </a:rPr>
              <a:t>献给国王和王后的政治经济学</a:t>
            </a:r>
            <a:r>
              <a:rPr lang="en-US" altLang="zh-CN" b="1" dirty="0" smtClean="0">
                <a:solidFill>
                  <a:srgbClr val="0000FF"/>
                </a:solidFill>
                <a:latin typeface="Times New Roman" pitchFamily="18" charset="0"/>
                <a:ea typeface="楷体_GB2312" pitchFamily="49" charset="-122"/>
              </a:rPr>
              <a:t>》</a:t>
            </a:r>
            <a:endParaRPr lang="zh-CN" altLang="en-US" b="1" dirty="0" smtClean="0">
              <a:solidFill>
                <a:srgbClr val="0000FF"/>
              </a:solidFill>
              <a:latin typeface="Times New Roman" pitchFamily="18" charset="0"/>
              <a:ea typeface="楷体_GB2312" pitchFamily="49" charset="-122"/>
            </a:endParaRPr>
          </a:p>
        </p:txBody>
      </p:sp>
      <p:sp>
        <p:nvSpPr>
          <p:cNvPr id="3"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E668DA03-77E0-4625-8EFB-492AB143D5BE}" type="slidenum">
              <a:rPr lang="en-US" altLang="zh-CN" sz="2600" b="1">
                <a:solidFill>
                  <a:schemeClr val="bg1"/>
                </a:solidFill>
                <a:latin typeface="+mn-lt"/>
                <a:ea typeface="+mn-ea"/>
              </a:rPr>
              <a:pPr algn="l">
                <a:spcBef>
                  <a:spcPct val="0"/>
                </a:spcBef>
                <a:buClrTx/>
                <a:buSzTx/>
                <a:buFontTx/>
                <a:buNone/>
                <a:defRPr/>
              </a:pPr>
              <a:t>25</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2187457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strips(downLeft)">
                                      <p:cBhvr>
                                        <p:cTn id="7" dur="500"/>
                                        <p:tgtEl>
                                          <p:spTgt spid="48131">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8131">
                                            <p:txEl>
                                              <p:pRg st="2" end="2"/>
                                            </p:txEl>
                                          </p:spTgt>
                                        </p:tgtEl>
                                        <p:attrNameLst>
                                          <p:attrName>style.visibility</p:attrName>
                                        </p:attrNameLst>
                                      </p:cBhvr>
                                      <p:to>
                                        <p:strVal val="visible"/>
                                      </p:to>
                                    </p:set>
                                    <p:animEffect transition="in" filter="strips(downLeft)">
                                      <p:cBhvr>
                                        <p:cTn id="10" dur="500"/>
                                        <p:tgtEl>
                                          <p:spTgt spid="48131">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8131">
                                            <p:txEl>
                                              <p:pRg st="3" end="3"/>
                                            </p:txEl>
                                          </p:spTgt>
                                        </p:tgtEl>
                                        <p:attrNameLst>
                                          <p:attrName>style.visibility</p:attrName>
                                        </p:attrNameLst>
                                      </p:cBhvr>
                                      <p:to>
                                        <p:strVal val="visible"/>
                                      </p:to>
                                    </p:set>
                                    <p:animEffect transition="in" filter="strips(downLeft)">
                                      <p:cBhvr>
                                        <p:cTn id="13" dur="500"/>
                                        <p:tgtEl>
                                          <p:spTgt spid="48131">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48131">
                                            <p:txEl>
                                              <p:pRg st="4" end="4"/>
                                            </p:txEl>
                                          </p:spTgt>
                                        </p:tgtEl>
                                        <p:attrNameLst>
                                          <p:attrName>style.visibility</p:attrName>
                                        </p:attrNameLst>
                                      </p:cBhvr>
                                      <p:to>
                                        <p:strVal val="visible"/>
                                      </p:to>
                                    </p:set>
                                    <p:animEffect transition="in" filter="strips(downLeft)">
                                      <p:cBhvr>
                                        <p:cTn id="16"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838200" y="1828800"/>
            <a:ext cx="7620000" cy="4800600"/>
          </a:xfrm>
        </p:spPr>
        <p:txBody>
          <a:bodyPr rtlCol="0">
            <a:normAutofit lnSpcReduction="10000"/>
          </a:bodyPr>
          <a:lstStyle/>
          <a:p>
            <a:pPr fontAlgn="auto">
              <a:lnSpc>
                <a:spcPct val="90000"/>
              </a:lnSpc>
              <a:spcAft>
                <a:spcPts val="0"/>
              </a:spcAft>
              <a:buFont typeface="Wingdings 2"/>
              <a:buChar char="ß"/>
              <a:defRPr/>
            </a:pPr>
            <a:r>
              <a:rPr lang="zh-CN" altLang="en-US" b="1" dirty="0" smtClean="0">
                <a:latin typeface="Times New Roman" pitchFamily="18" charset="0"/>
                <a:ea typeface="楷体_GB2312" pitchFamily="49" charset="-122"/>
              </a:rPr>
              <a:t>古典经济学：经济学的形成时期</a:t>
            </a:r>
          </a:p>
          <a:p>
            <a:pPr lvl="1" fontAlgn="auto">
              <a:lnSpc>
                <a:spcPct val="110000"/>
              </a:lnSpc>
              <a:spcBef>
                <a:spcPts val="600"/>
              </a:spcBef>
              <a:spcAft>
                <a:spcPts val="0"/>
              </a:spcAft>
              <a:buFont typeface="Wingdings" pitchFamily="2" charset="2"/>
              <a:buChar char="Ø"/>
              <a:defRPr/>
            </a:pPr>
            <a:r>
              <a:rPr lang="en-US" altLang="zh-CN" sz="2400" b="1" dirty="0" smtClean="0">
                <a:solidFill>
                  <a:srgbClr val="0000FF"/>
                </a:solidFill>
                <a:latin typeface="Times New Roman" pitchFamily="18" charset="0"/>
                <a:ea typeface="楷体_GB2312" pitchFamily="49" charset="-122"/>
              </a:rPr>
              <a:t>17</a:t>
            </a:r>
            <a:r>
              <a:rPr lang="zh-CN" altLang="en-US" sz="2400" b="1" dirty="0" smtClean="0">
                <a:solidFill>
                  <a:srgbClr val="0000FF"/>
                </a:solidFill>
                <a:latin typeface="Times New Roman" pitchFamily="18" charset="0"/>
                <a:ea typeface="楷体_GB2312" pitchFamily="49" charset="-122"/>
              </a:rPr>
              <a:t>世纪末期到</a:t>
            </a:r>
            <a:r>
              <a:rPr lang="en-US" altLang="zh-CN" sz="2400" b="1" dirty="0" smtClean="0">
                <a:solidFill>
                  <a:srgbClr val="0000FF"/>
                </a:solidFill>
                <a:latin typeface="Times New Roman" pitchFamily="18" charset="0"/>
                <a:ea typeface="楷体_GB2312" pitchFamily="49" charset="-122"/>
              </a:rPr>
              <a:t>19</a:t>
            </a:r>
            <a:r>
              <a:rPr lang="zh-CN" altLang="en-US" sz="2400" b="1" dirty="0" smtClean="0">
                <a:solidFill>
                  <a:srgbClr val="0000FF"/>
                </a:solidFill>
                <a:latin typeface="Times New Roman" pitchFamily="18" charset="0"/>
                <a:ea typeface="楷体_GB2312" pitchFamily="49" charset="-122"/>
              </a:rPr>
              <a:t>世纪</a:t>
            </a:r>
            <a:r>
              <a:rPr lang="en-US" altLang="zh-CN" sz="2400" b="1" dirty="0" smtClean="0">
                <a:solidFill>
                  <a:srgbClr val="0000FF"/>
                </a:solidFill>
                <a:latin typeface="Times New Roman" pitchFamily="18" charset="0"/>
                <a:ea typeface="楷体_GB2312" pitchFamily="49" charset="-122"/>
              </a:rPr>
              <a:t>70</a:t>
            </a:r>
            <a:r>
              <a:rPr lang="zh-CN" altLang="en-US" sz="2400" b="1" dirty="0" smtClean="0">
                <a:solidFill>
                  <a:srgbClr val="0000FF"/>
                </a:solidFill>
                <a:latin typeface="Times New Roman" pitchFamily="18" charset="0"/>
                <a:ea typeface="楷体_GB2312" pitchFamily="49" charset="-122"/>
              </a:rPr>
              <a:t>年代</a:t>
            </a:r>
          </a:p>
          <a:p>
            <a:pPr lvl="1" fontAlgn="auto">
              <a:lnSpc>
                <a:spcPct val="110000"/>
              </a:lnSpc>
              <a:spcBef>
                <a:spcPts val="600"/>
              </a:spcBef>
              <a:spcAft>
                <a:spcPts val="0"/>
              </a:spcAft>
              <a:buFont typeface="Wingdings" pitchFamily="2" charset="2"/>
              <a:buChar char="Ø"/>
              <a:defRPr/>
            </a:pPr>
            <a:r>
              <a:rPr lang="en-US" altLang="zh-CN" sz="2400" b="1" dirty="0" smtClean="0">
                <a:solidFill>
                  <a:srgbClr val="0000FF"/>
                </a:solidFill>
                <a:latin typeface="Times New Roman" pitchFamily="18" charset="0"/>
                <a:ea typeface="楷体_GB2312" pitchFamily="49" charset="-122"/>
              </a:rPr>
              <a:t>1776</a:t>
            </a:r>
            <a:r>
              <a:rPr lang="zh-CN" altLang="en-US" sz="2400" b="1" dirty="0" smtClean="0">
                <a:solidFill>
                  <a:srgbClr val="0000FF"/>
                </a:solidFill>
                <a:latin typeface="Times New Roman" pitchFamily="18" charset="0"/>
                <a:ea typeface="楷体_GB2312" pitchFamily="49" charset="-122"/>
              </a:rPr>
              <a:t>年，英国经济学家亚当</a:t>
            </a:r>
            <a:r>
              <a:rPr lang="en-US" altLang="zh-CN" sz="2400" b="1" dirty="0" smtClean="0">
                <a:solidFill>
                  <a:srgbClr val="0000FF"/>
                </a:solidFill>
                <a:latin typeface="Times New Roman" pitchFamily="18" charset="0"/>
                <a:ea typeface="楷体_GB2312" pitchFamily="49" charset="-122"/>
              </a:rPr>
              <a:t>•</a:t>
            </a:r>
            <a:r>
              <a:rPr lang="zh-CN" altLang="en-US" sz="2400" b="1" dirty="0" smtClean="0">
                <a:solidFill>
                  <a:srgbClr val="0000FF"/>
                </a:solidFill>
                <a:latin typeface="Times New Roman" pitchFamily="18" charset="0"/>
                <a:ea typeface="楷体_GB2312" pitchFamily="49" charset="-122"/>
              </a:rPr>
              <a:t>斯密</a:t>
            </a:r>
            <a:r>
              <a:rPr lang="en-US" altLang="zh-CN" sz="2400" b="1" dirty="0" smtClean="0">
                <a:solidFill>
                  <a:srgbClr val="0000FF"/>
                </a:solidFill>
                <a:latin typeface="Times New Roman" pitchFamily="18" charset="0"/>
                <a:ea typeface="楷体_GB2312" pitchFamily="49" charset="-122"/>
              </a:rPr>
              <a:t>《</a:t>
            </a:r>
            <a:r>
              <a:rPr lang="zh-CN" altLang="en-US" sz="2400" b="1" dirty="0" smtClean="0">
                <a:solidFill>
                  <a:srgbClr val="0000FF"/>
                </a:solidFill>
                <a:latin typeface="Times New Roman" pitchFamily="18" charset="0"/>
                <a:ea typeface="楷体_GB2312" pitchFamily="49" charset="-122"/>
              </a:rPr>
              <a:t>国富论</a:t>
            </a:r>
            <a:r>
              <a:rPr lang="en-US" altLang="zh-CN" sz="2400" b="1" dirty="0" smtClean="0">
                <a:solidFill>
                  <a:srgbClr val="0000FF"/>
                </a:solidFill>
                <a:latin typeface="Times New Roman" pitchFamily="18" charset="0"/>
                <a:ea typeface="楷体_GB2312" pitchFamily="49" charset="-122"/>
              </a:rPr>
              <a:t>》</a:t>
            </a:r>
            <a:r>
              <a:rPr lang="zh-CN" altLang="en-US" sz="2400" b="1" dirty="0" smtClean="0">
                <a:solidFill>
                  <a:srgbClr val="0000FF"/>
                </a:solidFill>
                <a:latin typeface="Times New Roman" pitchFamily="18" charset="0"/>
                <a:ea typeface="楷体_GB2312" pitchFamily="49" charset="-122"/>
              </a:rPr>
              <a:t>（</a:t>
            </a:r>
            <a:r>
              <a:rPr lang="en-US" altLang="zh-CN" sz="2400" b="1" dirty="0" smtClean="0">
                <a:solidFill>
                  <a:srgbClr val="0000FF"/>
                </a:solidFill>
                <a:latin typeface="Times New Roman" pitchFamily="18" charset="0"/>
                <a:ea typeface="楷体_GB2312" pitchFamily="49" charset="-122"/>
              </a:rPr>
              <a:t>《</a:t>
            </a:r>
            <a:r>
              <a:rPr lang="zh-CN" altLang="en-US" sz="2400" b="1" dirty="0" smtClean="0">
                <a:solidFill>
                  <a:srgbClr val="0000FF"/>
                </a:solidFill>
                <a:latin typeface="Times New Roman" pitchFamily="18" charset="0"/>
                <a:ea typeface="楷体_GB2312" pitchFamily="49" charset="-122"/>
              </a:rPr>
              <a:t>国民财富的性质和原因的研究</a:t>
            </a:r>
            <a:r>
              <a:rPr lang="en-US" altLang="zh-CN" sz="2400" b="1" dirty="0" smtClean="0">
                <a:solidFill>
                  <a:srgbClr val="0000FF"/>
                </a:solidFill>
                <a:latin typeface="Times New Roman" pitchFamily="18" charset="0"/>
                <a:ea typeface="楷体_GB2312" pitchFamily="49" charset="-122"/>
              </a:rPr>
              <a:t>》</a:t>
            </a:r>
            <a:r>
              <a:rPr lang="zh-CN" altLang="en-US" sz="2400" b="1" dirty="0" smtClean="0">
                <a:solidFill>
                  <a:srgbClr val="0000FF"/>
                </a:solidFill>
                <a:latin typeface="Times New Roman" pitchFamily="18" charset="0"/>
                <a:ea typeface="楷体_GB2312" pitchFamily="49" charset="-122"/>
              </a:rPr>
              <a:t>），标志着现代经济学产生。</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主要思想：</a:t>
            </a:r>
          </a:p>
          <a:p>
            <a:pPr lvl="2" fontAlgn="auto">
              <a:lnSpc>
                <a:spcPct val="90000"/>
              </a:lnSpc>
              <a:spcAft>
                <a:spcPts val="0"/>
              </a:spcAft>
              <a:buFont typeface="Wingdings" pitchFamily="2" charset="2"/>
              <a:buChar char="Ø"/>
              <a:defRPr/>
            </a:pPr>
            <a:r>
              <a:rPr lang="zh-CN" altLang="en-US" sz="2200" b="1" dirty="0" smtClean="0">
                <a:solidFill>
                  <a:srgbClr val="000000"/>
                </a:solidFill>
                <a:latin typeface="楷体_GB2312" pitchFamily="49" charset="-122"/>
                <a:ea typeface="楷体_GB2312" pitchFamily="49" charset="-122"/>
              </a:rPr>
              <a:t>增加国民财富的途径是通过资本积累和分工来发展生产。</a:t>
            </a:r>
          </a:p>
          <a:p>
            <a:pPr lvl="2" fontAlgn="auto">
              <a:lnSpc>
                <a:spcPct val="90000"/>
              </a:lnSpc>
              <a:spcAft>
                <a:spcPts val="0"/>
              </a:spcAft>
              <a:buFont typeface="Wingdings" pitchFamily="2" charset="2"/>
              <a:buChar char="Ø"/>
              <a:defRPr/>
            </a:pPr>
            <a:r>
              <a:rPr lang="zh-CN" altLang="en-US" sz="2200" b="1" dirty="0" smtClean="0">
                <a:solidFill>
                  <a:srgbClr val="000000"/>
                </a:solidFill>
                <a:latin typeface="楷体_GB2312" pitchFamily="49" charset="-122"/>
                <a:ea typeface="楷体_GB2312" pitchFamily="49" charset="-122"/>
              </a:rPr>
              <a:t>人是利己的经济人，在竞争的市场中依靠价格的引导可以把个人的自利行为引向增加国民财富和社会福利的行为。</a:t>
            </a:r>
          </a:p>
          <a:p>
            <a:pPr lvl="2" fontAlgn="auto">
              <a:lnSpc>
                <a:spcPct val="90000"/>
              </a:lnSpc>
              <a:spcAft>
                <a:spcPts val="0"/>
              </a:spcAft>
              <a:buFont typeface="Wingdings" pitchFamily="2" charset="2"/>
              <a:buChar char="Ø"/>
              <a:defRPr/>
            </a:pPr>
            <a:r>
              <a:rPr lang="zh-CN" altLang="en-US" sz="2200" b="1" dirty="0" smtClean="0">
                <a:solidFill>
                  <a:srgbClr val="000000"/>
                </a:solidFill>
                <a:latin typeface="楷体_GB2312" pitchFamily="49" charset="-122"/>
                <a:ea typeface="楷体_GB2312" pitchFamily="49" charset="-122"/>
              </a:rPr>
              <a:t>政府不应过问经济，其职责是当好“守夜人”。</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政策主张：自由放任</a:t>
            </a:r>
          </a:p>
        </p:txBody>
      </p:sp>
      <p:sp>
        <p:nvSpPr>
          <p:cNvPr id="3"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FD6D7C7D-139D-45B5-B816-F4386B467A55}" type="slidenum">
              <a:rPr lang="en-US" altLang="zh-CN" sz="2600" b="1">
                <a:solidFill>
                  <a:schemeClr val="bg1"/>
                </a:solidFill>
                <a:latin typeface="+mn-lt"/>
                <a:ea typeface="+mn-ea"/>
              </a:rPr>
              <a:pPr algn="l">
                <a:spcBef>
                  <a:spcPct val="0"/>
                </a:spcBef>
                <a:buClrTx/>
                <a:buSzTx/>
                <a:buFontTx/>
                <a:buNone/>
                <a:defRPr/>
              </a:pPr>
              <a:t>26</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815842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strips(downLeft)">
                                      <p:cBhvr>
                                        <p:cTn id="7" dur="500"/>
                                        <p:tgtEl>
                                          <p:spTgt spid="47107">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7107">
                                            <p:txEl>
                                              <p:pRg st="2" end="2"/>
                                            </p:txEl>
                                          </p:spTgt>
                                        </p:tgtEl>
                                        <p:attrNameLst>
                                          <p:attrName>style.visibility</p:attrName>
                                        </p:attrNameLst>
                                      </p:cBhvr>
                                      <p:to>
                                        <p:strVal val="visible"/>
                                      </p:to>
                                    </p:set>
                                    <p:animEffect transition="in" filter="strips(downLeft)">
                                      <p:cBhvr>
                                        <p:cTn id="10" dur="500"/>
                                        <p:tgtEl>
                                          <p:spTgt spid="47107">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animEffect transition="in" filter="strips(downLeft)">
                                      <p:cBhvr>
                                        <p:cTn id="13" dur="500"/>
                                        <p:tgtEl>
                                          <p:spTgt spid="47107">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47107">
                                            <p:txEl>
                                              <p:pRg st="4" end="4"/>
                                            </p:txEl>
                                          </p:spTgt>
                                        </p:tgtEl>
                                        <p:attrNameLst>
                                          <p:attrName>style.visibility</p:attrName>
                                        </p:attrNameLst>
                                      </p:cBhvr>
                                      <p:to>
                                        <p:strVal val="visible"/>
                                      </p:to>
                                    </p:set>
                                    <p:animEffect transition="in" filter="strips(downLeft)">
                                      <p:cBhvr>
                                        <p:cTn id="16" dur="500"/>
                                        <p:tgtEl>
                                          <p:spTgt spid="47107">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animEffect transition="in" filter="strips(downLeft)">
                                      <p:cBhvr>
                                        <p:cTn id="19" dur="500"/>
                                        <p:tgtEl>
                                          <p:spTgt spid="47107">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47107">
                                            <p:txEl>
                                              <p:pRg st="6" end="6"/>
                                            </p:txEl>
                                          </p:spTgt>
                                        </p:tgtEl>
                                        <p:attrNameLst>
                                          <p:attrName>style.visibility</p:attrName>
                                        </p:attrNameLst>
                                      </p:cBhvr>
                                      <p:to>
                                        <p:strVal val="visible"/>
                                      </p:to>
                                    </p:set>
                                    <p:animEffect transition="in" filter="strips(downLeft)">
                                      <p:cBhvr>
                                        <p:cTn id="22" dur="500"/>
                                        <p:tgtEl>
                                          <p:spTgt spid="47107">
                                            <p:txEl>
                                              <p:pRg st="6" end="6"/>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47107">
                                            <p:txEl>
                                              <p:pRg st="7" end="7"/>
                                            </p:txEl>
                                          </p:spTgt>
                                        </p:tgtEl>
                                        <p:attrNameLst>
                                          <p:attrName>style.visibility</p:attrName>
                                        </p:attrNameLst>
                                      </p:cBhvr>
                                      <p:to>
                                        <p:strVal val="visible"/>
                                      </p:to>
                                    </p:set>
                                    <p:animEffect transition="in" filter="strips(downLeft)">
                                      <p:cBhvr>
                                        <p:cTn id="25" dur="500"/>
                                        <p:tgtEl>
                                          <p:spTgt spid="47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838200" y="1828800"/>
            <a:ext cx="7620000" cy="4724400"/>
          </a:xfrm>
        </p:spPr>
        <p:txBody>
          <a:bodyPr rtlCol="0">
            <a:normAutofit fontScale="92500" lnSpcReduction="10000"/>
          </a:bodyPr>
          <a:lstStyle/>
          <a:p>
            <a:pPr fontAlgn="auto">
              <a:lnSpc>
                <a:spcPct val="90000"/>
              </a:lnSpc>
              <a:spcAft>
                <a:spcPts val="0"/>
              </a:spcAft>
              <a:buFont typeface="Wingdings 2"/>
              <a:buChar char="ß"/>
              <a:defRPr/>
            </a:pPr>
            <a:r>
              <a:rPr lang="zh-CN" altLang="en-US" b="1" dirty="0" smtClean="0">
                <a:latin typeface="Times New Roman" pitchFamily="18" charset="0"/>
                <a:ea typeface="楷体_GB2312" pitchFamily="49" charset="-122"/>
              </a:rPr>
              <a:t>新古典经济学：微观经济学的形成与建立时期</a:t>
            </a:r>
          </a:p>
          <a:p>
            <a:pPr lvl="1" fontAlgn="auto">
              <a:lnSpc>
                <a:spcPct val="90000"/>
              </a:lnSpc>
              <a:spcAft>
                <a:spcPts val="0"/>
              </a:spcAft>
              <a:buFont typeface="Wingdings" pitchFamily="2" charset="2"/>
              <a:buChar char="Ø"/>
              <a:defRPr/>
            </a:pPr>
            <a:r>
              <a:rPr lang="en-US" altLang="zh-CN" b="1" dirty="0" smtClean="0">
                <a:solidFill>
                  <a:srgbClr val="0000FF"/>
                </a:solidFill>
                <a:latin typeface="Times New Roman" pitchFamily="18" charset="0"/>
                <a:ea typeface="楷体_GB2312" pitchFamily="49" charset="-122"/>
              </a:rPr>
              <a:t>19</a:t>
            </a:r>
            <a:r>
              <a:rPr lang="zh-CN" altLang="en-US" b="1" dirty="0" smtClean="0">
                <a:solidFill>
                  <a:srgbClr val="0000FF"/>
                </a:solidFill>
                <a:latin typeface="Times New Roman" pitchFamily="18" charset="0"/>
                <a:ea typeface="楷体_GB2312" pitchFamily="49" charset="-122"/>
              </a:rPr>
              <a:t>世纪</a:t>
            </a:r>
            <a:r>
              <a:rPr lang="en-US" altLang="zh-CN" b="1" dirty="0" smtClean="0">
                <a:solidFill>
                  <a:srgbClr val="0000FF"/>
                </a:solidFill>
                <a:latin typeface="Times New Roman" pitchFamily="18" charset="0"/>
                <a:ea typeface="楷体_GB2312" pitchFamily="49" charset="-122"/>
              </a:rPr>
              <a:t>70</a:t>
            </a:r>
            <a:r>
              <a:rPr lang="zh-CN" altLang="en-US" b="1" dirty="0" smtClean="0">
                <a:solidFill>
                  <a:srgbClr val="0000FF"/>
                </a:solidFill>
                <a:latin typeface="Times New Roman" pitchFamily="18" charset="0"/>
                <a:ea typeface="楷体_GB2312" pitchFamily="49" charset="-122"/>
              </a:rPr>
              <a:t>年代到</a:t>
            </a:r>
            <a:r>
              <a:rPr lang="en-US" altLang="zh-CN" b="1" dirty="0" smtClean="0">
                <a:solidFill>
                  <a:srgbClr val="0000FF"/>
                </a:solidFill>
                <a:latin typeface="Times New Roman" pitchFamily="18" charset="0"/>
                <a:ea typeface="楷体_GB2312" pitchFamily="49" charset="-122"/>
              </a:rPr>
              <a:t>20</a:t>
            </a:r>
            <a:r>
              <a:rPr lang="zh-CN" altLang="en-US" b="1" dirty="0" smtClean="0">
                <a:solidFill>
                  <a:srgbClr val="0000FF"/>
                </a:solidFill>
                <a:latin typeface="Times New Roman" pitchFamily="18" charset="0"/>
                <a:ea typeface="楷体_GB2312" pitchFamily="49" charset="-122"/>
              </a:rPr>
              <a:t>世纪</a:t>
            </a:r>
            <a:r>
              <a:rPr lang="en-US" altLang="zh-CN" b="1" dirty="0" smtClean="0">
                <a:solidFill>
                  <a:srgbClr val="0000FF"/>
                </a:solidFill>
                <a:latin typeface="Times New Roman" pitchFamily="18" charset="0"/>
                <a:ea typeface="楷体_GB2312" pitchFamily="49" charset="-122"/>
              </a:rPr>
              <a:t>30</a:t>
            </a:r>
            <a:r>
              <a:rPr lang="zh-CN" altLang="en-US" b="1" dirty="0" smtClean="0">
                <a:solidFill>
                  <a:srgbClr val="0000FF"/>
                </a:solidFill>
                <a:latin typeface="Times New Roman" pitchFamily="18" charset="0"/>
                <a:ea typeface="楷体_GB2312" pitchFamily="49" charset="-122"/>
              </a:rPr>
              <a:t>年代</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奥地利门格尔、英国杰文斯、法国瓦尔拉斯分别提出了边际效用价值论，引发了“边际革命”。</a:t>
            </a:r>
          </a:p>
          <a:p>
            <a:pPr lvl="1" fontAlgn="auto">
              <a:lnSpc>
                <a:spcPct val="90000"/>
              </a:lnSpc>
              <a:spcAft>
                <a:spcPts val="0"/>
              </a:spcAft>
              <a:buFont typeface="Wingdings" pitchFamily="2" charset="2"/>
              <a:buChar char="Ø"/>
              <a:defRPr/>
            </a:pPr>
            <a:r>
              <a:rPr lang="en-US" altLang="zh-CN" b="1" dirty="0" smtClean="0">
                <a:solidFill>
                  <a:srgbClr val="0000FF"/>
                </a:solidFill>
                <a:latin typeface="Times New Roman" pitchFamily="18" charset="0"/>
                <a:ea typeface="楷体_GB2312" pitchFamily="49" charset="-122"/>
              </a:rPr>
              <a:t>1890</a:t>
            </a:r>
            <a:r>
              <a:rPr lang="zh-CN" altLang="en-US" b="1" dirty="0" smtClean="0">
                <a:solidFill>
                  <a:srgbClr val="0000FF"/>
                </a:solidFill>
                <a:latin typeface="Times New Roman" pitchFamily="18" charset="0"/>
                <a:ea typeface="楷体_GB2312" pitchFamily="49" charset="-122"/>
              </a:rPr>
              <a:t>年英国经济学家马歇尔</a:t>
            </a:r>
            <a:r>
              <a:rPr lang="en-US" altLang="zh-CN"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Times New Roman" pitchFamily="18" charset="0"/>
                <a:ea typeface="楷体_GB2312" pitchFamily="49" charset="-122"/>
              </a:rPr>
              <a:t>经济学原理</a:t>
            </a:r>
            <a:r>
              <a:rPr lang="en-US" altLang="zh-CN" b="1" dirty="0" smtClean="0">
                <a:solidFill>
                  <a:srgbClr val="0000FF"/>
                </a:solidFill>
                <a:latin typeface="Times New Roman" pitchFamily="18" charset="0"/>
                <a:ea typeface="楷体_GB2312" pitchFamily="49" charset="-122"/>
              </a:rPr>
              <a:t>》</a:t>
            </a:r>
            <a:r>
              <a:rPr lang="zh-CN" altLang="en-US" b="1" dirty="0" smtClean="0">
                <a:solidFill>
                  <a:srgbClr val="0000FF"/>
                </a:solidFill>
                <a:latin typeface="Times New Roman" pitchFamily="18" charset="0"/>
                <a:ea typeface="楷体_GB2312" pitchFamily="49" charset="-122"/>
              </a:rPr>
              <a:t>，标志着微观经济学的形成。</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主要思想：</a:t>
            </a:r>
          </a:p>
          <a:p>
            <a:pPr marL="0" indent="0" fontAlgn="auto">
              <a:lnSpc>
                <a:spcPct val="90000"/>
              </a:lnSpc>
              <a:spcAft>
                <a:spcPts val="0"/>
              </a:spcAft>
              <a:buNone/>
              <a:defRPr/>
            </a:pPr>
            <a:r>
              <a:rPr lang="zh-CN" altLang="en-US" sz="2200" b="1" dirty="0" smtClean="0">
                <a:solidFill>
                  <a:srgbClr val="000000"/>
                </a:solidFill>
                <a:latin typeface="Times New Roman" pitchFamily="18" charset="0"/>
                <a:ea typeface="仿宋_GB2312" pitchFamily="49" charset="-122"/>
              </a:rPr>
              <a:t>        </a:t>
            </a:r>
            <a:r>
              <a:rPr lang="zh-CN" altLang="en-US" sz="2200" b="1" dirty="0" smtClean="0">
                <a:solidFill>
                  <a:srgbClr val="000000"/>
                </a:solidFill>
                <a:latin typeface="楷体_GB2312" pitchFamily="49" charset="-122"/>
                <a:ea typeface="楷体_GB2312" pitchFamily="49" charset="-122"/>
              </a:rPr>
              <a:t>不像古典经济学家那样只重视对生产的研究，而是转向了消费和需求。明确以资源的优化配置为核心，从理论上论证了以价格为中心的市场经济的优越性</a:t>
            </a:r>
          </a:p>
          <a:p>
            <a:pPr lvl="1" fontAlgn="auto">
              <a:lnSpc>
                <a:spcPct val="90000"/>
              </a:lnSpc>
              <a:spcAft>
                <a:spcPts val="0"/>
              </a:spcAft>
              <a:buFont typeface="Wingdings" pitchFamily="2" charset="2"/>
              <a:buChar char="Ø"/>
              <a:defRPr/>
            </a:pPr>
            <a:r>
              <a:rPr lang="zh-CN" altLang="en-US" b="1" dirty="0" smtClean="0">
                <a:solidFill>
                  <a:srgbClr val="0000FF"/>
                </a:solidFill>
                <a:latin typeface="Times New Roman" pitchFamily="18" charset="0"/>
                <a:ea typeface="楷体_GB2312" pitchFamily="49" charset="-122"/>
              </a:rPr>
              <a:t>政策主张：自由放任</a:t>
            </a:r>
          </a:p>
        </p:txBody>
      </p:sp>
      <p:sp>
        <p:nvSpPr>
          <p:cNvPr id="3"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6D0C9D93-E7A7-447F-94DE-806CBB8E9CC1}" type="slidenum">
              <a:rPr lang="en-US" altLang="zh-CN" sz="2600" b="1">
                <a:solidFill>
                  <a:schemeClr val="bg1"/>
                </a:solidFill>
                <a:latin typeface="+mn-lt"/>
                <a:ea typeface="+mn-ea"/>
              </a:rPr>
              <a:pPr algn="l">
                <a:spcBef>
                  <a:spcPct val="0"/>
                </a:spcBef>
                <a:buClrTx/>
                <a:buSzTx/>
                <a:buFontTx/>
                <a:buNone/>
                <a:defRPr/>
              </a:pPr>
              <a:t>27</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2471983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strips(downLeft)">
                                      <p:cBhvr>
                                        <p:cTn id="7" dur="500"/>
                                        <p:tgtEl>
                                          <p:spTgt spid="53251">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strips(downLeft)">
                                      <p:cBhvr>
                                        <p:cTn id="10" dur="500"/>
                                        <p:tgtEl>
                                          <p:spTgt spid="53251">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animEffect transition="in" filter="strips(downLeft)">
                                      <p:cBhvr>
                                        <p:cTn id="13" dur="500"/>
                                        <p:tgtEl>
                                          <p:spTgt spid="53251">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3251">
                                            <p:txEl>
                                              <p:pRg st="4" end="4"/>
                                            </p:txEl>
                                          </p:spTgt>
                                        </p:tgtEl>
                                        <p:attrNameLst>
                                          <p:attrName>style.visibility</p:attrName>
                                        </p:attrNameLst>
                                      </p:cBhvr>
                                      <p:to>
                                        <p:strVal val="visible"/>
                                      </p:to>
                                    </p:set>
                                    <p:animEffect transition="in" filter="strips(downLeft)">
                                      <p:cBhvr>
                                        <p:cTn id="16" dur="500"/>
                                        <p:tgtEl>
                                          <p:spTgt spid="53251">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animEffect transition="in" filter="strips(downLeft)">
                                      <p:cBhvr>
                                        <p:cTn id="19" dur="500"/>
                                        <p:tgtEl>
                                          <p:spTgt spid="53251">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3251">
                                            <p:txEl>
                                              <p:pRg st="6" end="6"/>
                                            </p:txEl>
                                          </p:spTgt>
                                        </p:tgtEl>
                                        <p:attrNameLst>
                                          <p:attrName>style.visibility</p:attrName>
                                        </p:attrNameLst>
                                      </p:cBhvr>
                                      <p:to>
                                        <p:strVal val="visible"/>
                                      </p:to>
                                    </p:set>
                                    <p:animEffect transition="in" filter="strips(downLeft)">
                                      <p:cBhvr>
                                        <p:cTn id="22" dur="500"/>
                                        <p:tgtEl>
                                          <p:spTgt spid="53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a:lnSpc>
                <a:spcPct val="90000"/>
              </a:lnSpc>
            </a:pPr>
            <a:r>
              <a:rPr lang="zh-CN" altLang="en-US" b="1" dirty="0" smtClean="0">
                <a:latin typeface="Times New Roman" charset="0"/>
                <a:ea typeface="楷体_GB2312" pitchFamily="49" charset="-122"/>
              </a:rPr>
              <a:t>当代经济学：宏观经济学的建立与发展</a:t>
            </a:r>
          </a:p>
          <a:p>
            <a:pPr lvl="1">
              <a:lnSpc>
                <a:spcPct val="90000"/>
              </a:lnSpc>
              <a:buFont typeface="Wingdings" pitchFamily="2" charset="2"/>
              <a:buChar char="Ø"/>
            </a:pPr>
            <a:r>
              <a:rPr lang="en-US" altLang="zh-CN" b="1" dirty="0" smtClean="0">
                <a:solidFill>
                  <a:srgbClr val="0000FF"/>
                </a:solidFill>
                <a:latin typeface="Times New Roman" charset="0"/>
                <a:ea typeface="楷体_GB2312" pitchFamily="49" charset="-122"/>
              </a:rPr>
              <a:t>20</a:t>
            </a:r>
            <a:r>
              <a:rPr lang="zh-CN" altLang="en-US" b="1" dirty="0" smtClean="0">
                <a:solidFill>
                  <a:srgbClr val="0000FF"/>
                </a:solidFill>
                <a:latin typeface="Times New Roman" charset="0"/>
                <a:ea typeface="楷体_GB2312" pitchFamily="49" charset="-122"/>
              </a:rPr>
              <a:t>世纪</a:t>
            </a:r>
            <a:r>
              <a:rPr lang="en-US" altLang="zh-CN" b="1" dirty="0" smtClean="0">
                <a:solidFill>
                  <a:srgbClr val="0000FF"/>
                </a:solidFill>
                <a:latin typeface="Times New Roman" charset="0"/>
                <a:ea typeface="楷体_GB2312" pitchFamily="49" charset="-122"/>
              </a:rPr>
              <a:t>30</a:t>
            </a:r>
            <a:r>
              <a:rPr lang="zh-CN" altLang="en-US" b="1" dirty="0" smtClean="0">
                <a:solidFill>
                  <a:srgbClr val="0000FF"/>
                </a:solidFill>
                <a:latin typeface="Times New Roman" charset="0"/>
                <a:ea typeface="楷体_GB2312" pitchFamily="49" charset="-122"/>
              </a:rPr>
              <a:t>年代至今</a:t>
            </a:r>
          </a:p>
          <a:p>
            <a:pPr lvl="1">
              <a:lnSpc>
                <a:spcPct val="90000"/>
              </a:lnSpc>
              <a:buFont typeface="Wingdings" pitchFamily="2" charset="2"/>
              <a:buChar char="Ø"/>
            </a:pPr>
            <a:r>
              <a:rPr lang="zh-CN" altLang="en-US" b="1" dirty="0" smtClean="0">
                <a:solidFill>
                  <a:srgbClr val="0000FF"/>
                </a:solidFill>
                <a:latin typeface="Times New Roman" charset="0"/>
                <a:ea typeface="楷体_GB2312" pitchFamily="49" charset="-122"/>
              </a:rPr>
              <a:t>三个阶段</a:t>
            </a:r>
          </a:p>
          <a:p>
            <a:pPr lvl="2">
              <a:lnSpc>
                <a:spcPct val="90000"/>
              </a:lnSpc>
              <a:buFont typeface="Wingdings" pitchFamily="2" charset="2"/>
              <a:buChar char="l"/>
            </a:pPr>
            <a:r>
              <a:rPr lang="en-US" altLang="zh-CN" b="1" dirty="0" smtClean="0">
                <a:solidFill>
                  <a:srgbClr val="FF0000"/>
                </a:solidFill>
                <a:latin typeface="Times New Roman" charset="0"/>
                <a:ea typeface="楷体_GB2312" pitchFamily="49" charset="-122"/>
              </a:rPr>
              <a:t>20</a:t>
            </a:r>
            <a:r>
              <a:rPr lang="zh-CN" altLang="en-US" b="1" dirty="0" smtClean="0">
                <a:solidFill>
                  <a:srgbClr val="FF0000"/>
                </a:solidFill>
                <a:latin typeface="Times New Roman" charset="0"/>
                <a:ea typeface="楷体_GB2312" pitchFamily="49" charset="-122"/>
              </a:rPr>
              <a:t>世纪</a:t>
            </a:r>
            <a:r>
              <a:rPr lang="en-US" altLang="zh-CN" b="1" dirty="0" smtClean="0">
                <a:solidFill>
                  <a:srgbClr val="FF0000"/>
                </a:solidFill>
                <a:latin typeface="Times New Roman" charset="0"/>
                <a:ea typeface="楷体_GB2312" pitchFamily="49" charset="-122"/>
              </a:rPr>
              <a:t>30</a:t>
            </a:r>
            <a:r>
              <a:rPr lang="zh-CN" altLang="en-US" b="1" dirty="0" smtClean="0">
                <a:solidFill>
                  <a:srgbClr val="FF0000"/>
                </a:solidFill>
                <a:latin typeface="Times New Roman" charset="0"/>
                <a:ea typeface="楷体_GB2312" pitchFamily="49" charset="-122"/>
              </a:rPr>
              <a:t>年代到</a:t>
            </a:r>
            <a:r>
              <a:rPr lang="en-US" altLang="zh-CN" b="1" dirty="0" smtClean="0">
                <a:solidFill>
                  <a:srgbClr val="FF0000"/>
                </a:solidFill>
                <a:latin typeface="Times New Roman" charset="0"/>
                <a:ea typeface="楷体_GB2312" pitchFamily="49" charset="-122"/>
              </a:rPr>
              <a:t>50</a:t>
            </a:r>
            <a:r>
              <a:rPr lang="zh-CN" altLang="en-US" b="1" dirty="0" smtClean="0">
                <a:solidFill>
                  <a:srgbClr val="FF0000"/>
                </a:solidFill>
                <a:latin typeface="Times New Roman" charset="0"/>
                <a:ea typeface="楷体_GB2312" pitchFamily="49" charset="-122"/>
              </a:rPr>
              <a:t>年代：凯恩斯革命</a:t>
            </a:r>
          </a:p>
          <a:p>
            <a:pPr>
              <a:lnSpc>
                <a:spcPct val="90000"/>
              </a:lnSpc>
              <a:buFont typeface="Wingdings" pitchFamily="2" charset="2"/>
              <a:buNone/>
            </a:pPr>
            <a:r>
              <a:rPr lang="zh-CN" altLang="en-US" sz="2400" b="1" dirty="0" smtClean="0">
                <a:latin typeface="Times New Roman" charset="0"/>
                <a:ea typeface="楷体_GB2312" pitchFamily="49" charset="-122"/>
              </a:rPr>
              <a:t>           </a:t>
            </a:r>
            <a:r>
              <a:rPr lang="en-US" altLang="zh-CN" sz="2000" b="1" dirty="0" smtClean="0">
                <a:solidFill>
                  <a:srgbClr val="000000"/>
                </a:solidFill>
                <a:latin typeface="Times New Roman" charset="0"/>
                <a:ea typeface="仿宋_GB2312" pitchFamily="49" charset="-122"/>
              </a:rPr>
              <a:t>1936</a:t>
            </a:r>
            <a:r>
              <a:rPr lang="zh-CN" altLang="en-US" sz="2000" b="1" dirty="0" smtClean="0">
                <a:solidFill>
                  <a:srgbClr val="000000"/>
                </a:solidFill>
                <a:latin typeface="Times New Roman" charset="0"/>
                <a:ea typeface="仿宋_GB2312" pitchFamily="49" charset="-122"/>
              </a:rPr>
              <a:t>年英国凯恩斯发表了</a:t>
            </a:r>
            <a:r>
              <a:rPr lang="en-US" altLang="zh-CN" sz="2000" b="1" dirty="0" smtClean="0">
                <a:solidFill>
                  <a:srgbClr val="000000"/>
                </a:solidFill>
                <a:latin typeface="Times New Roman" charset="0"/>
                <a:ea typeface="仿宋_GB2312" pitchFamily="49" charset="-122"/>
              </a:rPr>
              <a:t>《</a:t>
            </a:r>
            <a:r>
              <a:rPr lang="zh-CN" altLang="en-US" sz="2000" b="1" dirty="0" smtClean="0">
                <a:solidFill>
                  <a:srgbClr val="000000"/>
                </a:solidFill>
                <a:latin typeface="Times New Roman" charset="0"/>
                <a:ea typeface="仿宋_GB2312" pitchFamily="49" charset="-122"/>
              </a:rPr>
              <a:t>就业、利息和货币通论</a:t>
            </a:r>
            <a:r>
              <a:rPr lang="en-US" altLang="zh-CN" sz="2000" b="1" dirty="0" smtClean="0">
                <a:solidFill>
                  <a:srgbClr val="000000"/>
                </a:solidFill>
                <a:latin typeface="Times New Roman" charset="0"/>
                <a:ea typeface="仿宋_GB2312" pitchFamily="49" charset="-122"/>
              </a:rPr>
              <a:t>》</a:t>
            </a:r>
            <a:r>
              <a:rPr lang="zh-CN" altLang="en-US" sz="2000" b="1" dirty="0" smtClean="0">
                <a:solidFill>
                  <a:srgbClr val="000000"/>
                </a:solidFill>
                <a:latin typeface="Times New Roman" charset="0"/>
                <a:ea typeface="仿宋_GB2312" pitchFamily="49" charset="-122"/>
              </a:rPr>
              <a:t>，标志着宏观经济学产生。</a:t>
            </a:r>
          </a:p>
          <a:p>
            <a:pPr lvl="2">
              <a:lnSpc>
                <a:spcPct val="90000"/>
              </a:lnSpc>
              <a:buFont typeface="Wingdings" pitchFamily="2" charset="2"/>
              <a:buChar char="l"/>
            </a:pPr>
            <a:r>
              <a:rPr lang="en-US" altLang="zh-CN" b="1" dirty="0">
                <a:solidFill>
                  <a:srgbClr val="FF0000"/>
                </a:solidFill>
                <a:latin typeface="Times New Roman" charset="0"/>
                <a:ea typeface="楷体_GB2312" pitchFamily="49" charset="-122"/>
              </a:rPr>
              <a:t>20</a:t>
            </a:r>
            <a:r>
              <a:rPr lang="zh-CN" altLang="en-US" b="1" dirty="0">
                <a:solidFill>
                  <a:srgbClr val="FF0000"/>
                </a:solidFill>
                <a:latin typeface="Times New Roman" charset="0"/>
                <a:ea typeface="楷体_GB2312" pitchFamily="49" charset="-122"/>
              </a:rPr>
              <a:t>世纪</a:t>
            </a:r>
            <a:r>
              <a:rPr lang="en-US" altLang="zh-CN" b="1" dirty="0">
                <a:solidFill>
                  <a:srgbClr val="FF0000"/>
                </a:solidFill>
                <a:latin typeface="Times New Roman" charset="0"/>
                <a:ea typeface="楷体_GB2312" pitchFamily="49" charset="-122"/>
              </a:rPr>
              <a:t>50</a:t>
            </a:r>
            <a:r>
              <a:rPr lang="zh-CN" altLang="en-US" b="1" dirty="0">
                <a:solidFill>
                  <a:srgbClr val="FF0000"/>
                </a:solidFill>
                <a:latin typeface="Times New Roman" charset="0"/>
                <a:ea typeface="楷体_GB2312" pitchFamily="49" charset="-122"/>
              </a:rPr>
              <a:t>年代到</a:t>
            </a:r>
            <a:r>
              <a:rPr lang="en-US" altLang="zh-CN" b="1" dirty="0">
                <a:solidFill>
                  <a:srgbClr val="FF0000"/>
                </a:solidFill>
                <a:latin typeface="Times New Roman" charset="0"/>
                <a:ea typeface="楷体_GB2312" pitchFamily="49" charset="-122"/>
              </a:rPr>
              <a:t>60</a:t>
            </a:r>
            <a:r>
              <a:rPr lang="zh-CN" altLang="en-US" b="1" dirty="0">
                <a:solidFill>
                  <a:srgbClr val="FF0000"/>
                </a:solidFill>
                <a:latin typeface="Times New Roman" charset="0"/>
                <a:ea typeface="楷体_GB2312" pitchFamily="49" charset="-122"/>
              </a:rPr>
              <a:t>年代：凯恩斯主义发展时期</a:t>
            </a:r>
          </a:p>
          <a:p>
            <a:pPr>
              <a:lnSpc>
                <a:spcPct val="90000"/>
              </a:lnSpc>
              <a:buFont typeface="Wingdings" pitchFamily="2" charset="2"/>
              <a:buNone/>
            </a:pPr>
            <a:r>
              <a:rPr lang="zh-CN" altLang="en-US" sz="2000" b="1" dirty="0" smtClean="0">
                <a:solidFill>
                  <a:srgbClr val="000000"/>
                </a:solidFill>
                <a:latin typeface="Times New Roman" charset="0"/>
                <a:ea typeface="仿宋_GB2312" pitchFamily="49" charset="-122"/>
              </a:rPr>
              <a:t>             萨缪尔森把凯恩斯的宏观经济学与新古典经济学结合在一起，形成了新古典综合派。</a:t>
            </a:r>
          </a:p>
          <a:p>
            <a:pPr lvl="2">
              <a:lnSpc>
                <a:spcPct val="90000"/>
              </a:lnSpc>
              <a:buFont typeface="Wingdings" pitchFamily="2" charset="2"/>
              <a:buChar char="l"/>
            </a:pPr>
            <a:r>
              <a:rPr lang="en-US" altLang="zh-CN" b="1" dirty="0">
                <a:solidFill>
                  <a:srgbClr val="FF0000"/>
                </a:solidFill>
                <a:latin typeface="Times New Roman" charset="0"/>
                <a:ea typeface="楷体_GB2312" pitchFamily="49" charset="-122"/>
              </a:rPr>
              <a:t>20</a:t>
            </a:r>
            <a:r>
              <a:rPr lang="zh-CN" altLang="en-US" b="1" dirty="0">
                <a:solidFill>
                  <a:srgbClr val="FF0000"/>
                </a:solidFill>
                <a:latin typeface="Times New Roman" charset="0"/>
                <a:ea typeface="楷体_GB2312" pitchFamily="49" charset="-122"/>
              </a:rPr>
              <a:t>世纪</a:t>
            </a:r>
            <a:r>
              <a:rPr lang="en-US" altLang="zh-CN" b="1" dirty="0">
                <a:solidFill>
                  <a:srgbClr val="FF0000"/>
                </a:solidFill>
                <a:latin typeface="Times New Roman" charset="0"/>
                <a:ea typeface="楷体_GB2312" pitchFamily="49" charset="-122"/>
              </a:rPr>
              <a:t>70</a:t>
            </a:r>
            <a:r>
              <a:rPr lang="zh-CN" altLang="en-US" b="1" dirty="0">
                <a:solidFill>
                  <a:srgbClr val="FF0000"/>
                </a:solidFill>
                <a:latin typeface="Times New Roman" charset="0"/>
                <a:ea typeface="楷体_GB2312" pitchFamily="49" charset="-122"/>
              </a:rPr>
              <a:t>年代之后：自由放任思潮的复兴时期</a:t>
            </a:r>
          </a:p>
          <a:p>
            <a:pPr lvl="3">
              <a:lnSpc>
                <a:spcPct val="90000"/>
              </a:lnSpc>
            </a:pPr>
            <a:r>
              <a:rPr lang="zh-CN" altLang="en-US" sz="1800" b="1" dirty="0" smtClean="0">
                <a:latin typeface="Times New Roman" charset="0"/>
                <a:ea typeface="楷体_GB2312" pitchFamily="49" charset="-122"/>
              </a:rPr>
              <a:t> </a:t>
            </a:r>
            <a:r>
              <a:rPr lang="zh-CN" altLang="en-US" b="1" dirty="0" smtClean="0">
                <a:solidFill>
                  <a:srgbClr val="000000"/>
                </a:solidFill>
                <a:latin typeface="Times New Roman" charset="0"/>
                <a:ea typeface="仿宋_GB2312" pitchFamily="49" charset="-122"/>
              </a:rPr>
              <a:t>弗里德曼</a:t>
            </a:r>
            <a:r>
              <a:rPr lang="en-US" altLang="zh-CN" b="1" dirty="0" smtClean="0">
                <a:solidFill>
                  <a:srgbClr val="000000"/>
                </a:solidFill>
                <a:latin typeface="Times New Roman" charset="0"/>
                <a:ea typeface="仿宋_GB2312" pitchFamily="49" charset="-122"/>
              </a:rPr>
              <a:t>--</a:t>
            </a:r>
            <a:r>
              <a:rPr lang="zh-CN" altLang="en-US" b="1" dirty="0" smtClean="0">
                <a:solidFill>
                  <a:srgbClr val="000000"/>
                </a:solidFill>
                <a:latin typeface="Times New Roman" charset="0"/>
                <a:ea typeface="仿宋_GB2312" pitchFamily="49" charset="-122"/>
              </a:rPr>
              <a:t>货币主义</a:t>
            </a:r>
          </a:p>
          <a:p>
            <a:pPr lvl="3">
              <a:lnSpc>
                <a:spcPct val="90000"/>
              </a:lnSpc>
            </a:pPr>
            <a:r>
              <a:rPr lang="zh-CN" altLang="en-US" b="1" dirty="0" smtClean="0">
                <a:solidFill>
                  <a:srgbClr val="000000"/>
                </a:solidFill>
                <a:latin typeface="Times New Roman" charset="0"/>
                <a:ea typeface="仿宋_GB2312" pitchFamily="49" charset="-122"/>
              </a:rPr>
              <a:t> 卢卡斯</a:t>
            </a:r>
            <a:r>
              <a:rPr lang="en-US" altLang="zh-CN" b="1" dirty="0" smtClean="0">
                <a:solidFill>
                  <a:srgbClr val="000000"/>
                </a:solidFill>
                <a:latin typeface="Times New Roman" charset="0"/>
                <a:ea typeface="仿宋_GB2312" pitchFamily="49" charset="-122"/>
              </a:rPr>
              <a:t>--</a:t>
            </a:r>
            <a:r>
              <a:rPr lang="zh-CN" altLang="en-US" b="1" dirty="0" smtClean="0">
                <a:solidFill>
                  <a:srgbClr val="000000"/>
                </a:solidFill>
                <a:latin typeface="Times New Roman" charset="0"/>
                <a:ea typeface="仿宋_GB2312" pitchFamily="49" charset="-122"/>
              </a:rPr>
              <a:t>理性预期学派</a:t>
            </a:r>
            <a:endParaRPr lang="zh-CN" altLang="en-US" sz="2400" b="1" dirty="0" smtClean="0">
              <a:latin typeface="Times New Roman" charset="0"/>
              <a:ea typeface="楷体_GB2312" pitchFamily="49" charset="-122"/>
            </a:endParaRPr>
          </a:p>
        </p:txBody>
      </p:sp>
      <p:sp>
        <p:nvSpPr>
          <p:cNvPr id="3"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61BEA23E-7384-4F9E-AB88-F83EAA8041F0}" type="slidenum">
              <a:rPr lang="en-US" altLang="zh-CN" sz="2600" b="1">
                <a:solidFill>
                  <a:schemeClr val="bg1"/>
                </a:solidFill>
                <a:latin typeface="+mn-lt"/>
                <a:ea typeface="+mn-ea"/>
              </a:rPr>
              <a:pPr algn="l">
                <a:spcBef>
                  <a:spcPct val="0"/>
                </a:spcBef>
                <a:buClrTx/>
                <a:buSzTx/>
                <a:buFontTx/>
                <a:buNone/>
                <a:defRPr/>
              </a:pPr>
              <a:t>28</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2143002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strips(downLeft)">
                                      <p:cBhvr>
                                        <p:cTn id="7" dur="500"/>
                                        <p:tgtEl>
                                          <p:spTgt spid="5120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strips(downLeft)">
                                      <p:cBhvr>
                                        <p:cTn id="10" dur="500"/>
                                        <p:tgtEl>
                                          <p:spTgt spid="5120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Effect transition="in" filter="strips(downLeft)">
                                      <p:cBhvr>
                                        <p:cTn id="13" dur="500"/>
                                        <p:tgtEl>
                                          <p:spTgt spid="5120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1203">
                                            <p:txEl>
                                              <p:pRg st="4" end="4"/>
                                            </p:txEl>
                                          </p:spTgt>
                                        </p:tgtEl>
                                        <p:attrNameLst>
                                          <p:attrName>style.visibility</p:attrName>
                                        </p:attrNameLst>
                                      </p:cBhvr>
                                      <p:to>
                                        <p:strVal val="visible"/>
                                      </p:to>
                                    </p:set>
                                    <p:animEffect transition="in" filter="strips(downLeft)">
                                      <p:cBhvr>
                                        <p:cTn id="16" dur="500"/>
                                        <p:tgtEl>
                                          <p:spTgt spid="51203">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1203">
                                            <p:txEl>
                                              <p:pRg st="5" end="5"/>
                                            </p:txEl>
                                          </p:spTgt>
                                        </p:tgtEl>
                                        <p:attrNameLst>
                                          <p:attrName>style.visibility</p:attrName>
                                        </p:attrNameLst>
                                      </p:cBhvr>
                                      <p:to>
                                        <p:strVal val="visible"/>
                                      </p:to>
                                    </p:set>
                                    <p:animEffect transition="in" filter="strips(downLeft)">
                                      <p:cBhvr>
                                        <p:cTn id="19" dur="500"/>
                                        <p:tgtEl>
                                          <p:spTgt spid="51203">
                                            <p:txEl>
                                              <p:pRg st="5" end="5"/>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1203">
                                            <p:txEl>
                                              <p:pRg st="6" end="6"/>
                                            </p:txEl>
                                          </p:spTgt>
                                        </p:tgtEl>
                                        <p:attrNameLst>
                                          <p:attrName>style.visibility</p:attrName>
                                        </p:attrNameLst>
                                      </p:cBhvr>
                                      <p:to>
                                        <p:strVal val="visible"/>
                                      </p:to>
                                    </p:set>
                                    <p:animEffect transition="in" filter="strips(downLeft)">
                                      <p:cBhvr>
                                        <p:cTn id="22" dur="500"/>
                                        <p:tgtEl>
                                          <p:spTgt spid="51203">
                                            <p:txEl>
                                              <p:pRg st="6" end="6"/>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1203">
                                            <p:txEl>
                                              <p:pRg st="7" end="7"/>
                                            </p:txEl>
                                          </p:spTgt>
                                        </p:tgtEl>
                                        <p:attrNameLst>
                                          <p:attrName>style.visibility</p:attrName>
                                        </p:attrNameLst>
                                      </p:cBhvr>
                                      <p:to>
                                        <p:strVal val="visible"/>
                                      </p:to>
                                    </p:set>
                                    <p:animEffect transition="in" filter="strips(downLeft)">
                                      <p:cBhvr>
                                        <p:cTn id="25" dur="500"/>
                                        <p:tgtEl>
                                          <p:spTgt spid="51203">
                                            <p:txEl>
                                              <p:pRg st="7" end="7"/>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51203">
                                            <p:txEl>
                                              <p:pRg st="8" end="8"/>
                                            </p:txEl>
                                          </p:spTgt>
                                        </p:tgtEl>
                                        <p:attrNameLst>
                                          <p:attrName>style.visibility</p:attrName>
                                        </p:attrNameLst>
                                      </p:cBhvr>
                                      <p:to>
                                        <p:strVal val="visible"/>
                                      </p:to>
                                    </p:set>
                                    <p:animEffect transition="in" filter="strips(downLeft)">
                                      <p:cBhvr>
                                        <p:cTn id="28" dur="500"/>
                                        <p:tgtEl>
                                          <p:spTgt spid="51203">
                                            <p:txEl>
                                              <p:pRg st="8" end="8"/>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51203">
                                            <p:txEl>
                                              <p:pRg st="9" end="9"/>
                                            </p:txEl>
                                          </p:spTgt>
                                        </p:tgtEl>
                                        <p:attrNameLst>
                                          <p:attrName>style.visibility</p:attrName>
                                        </p:attrNameLst>
                                      </p:cBhvr>
                                      <p:to>
                                        <p:strVal val="visible"/>
                                      </p:to>
                                    </p:set>
                                    <p:animEffect transition="in" filter="strips(downLeft)">
                                      <p:cBhvr>
                                        <p:cTn id="31" dur="500"/>
                                        <p:tgtEl>
                                          <p:spTgt spid="512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ChangeArrowheads="1"/>
          </p:cNvSpPr>
          <p:nvPr/>
        </p:nvSpPr>
        <p:spPr bwMode="auto">
          <a:xfrm>
            <a:off x="838200" y="2590800"/>
            <a:ext cx="78486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0" hangingPunct="0">
              <a:spcBef>
                <a:spcPct val="50000"/>
              </a:spcBef>
              <a:spcAft>
                <a:spcPct val="50000"/>
              </a:spcAft>
              <a:buFont typeface="Wingdings" pitchFamily="2" charset="2"/>
              <a:buChar char="l"/>
            </a:pPr>
            <a:r>
              <a:rPr lang="zh-CN" altLang="en-US" sz="2400" b="1">
                <a:solidFill>
                  <a:schemeClr val="tx1"/>
                </a:solidFill>
                <a:latin typeface="Arial" charset="0"/>
                <a:ea typeface="黑体" pitchFamily="2" charset="-122"/>
              </a:rPr>
              <a:t>原理一：人们在日常生活中始终面临选择</a:t>
            </a:r>
          </a:p>
          <a:p>
            <a:pPr marL="342900" indent="-342900" algn="l" eaLnBrk="0" hangingPunct="0">
              <a:spcBef>
                <a:spcPct val="50000"/>
              </a:spcBef>
              <a:spcAft>
                <a:spcPct val="50000"/>
              </a:spcAft>
              <a:buFont typeface="Wingdings" pitchFamily="2" charset="2"/>
              <a:buChar char="l"/>
            </a:pPr>
            <a:r>
              <a:rPr lang="zh-CN" altLang="en-US" sz="2400" b="1">
                <a:solidFill>
                  <a:schemeClr val="tx1"/>
                </a:solidFill>
                <a:latin typeface="Arial" charset="0"/>
                <a:ea typeface="黑体" pitchFamily="2" charset="-122"/>
              </a:rPr>
              <a:t>原理二：某种东西的成本是为了得到它而放弃的东西（机会成本）</a:t>
            </a:r>
          </a:p>
          <a:p>
            <a:pPr marL="342900" indent="-342900" algn="l" eaLnBrk="0" hangingPunct="0">
              <a:spcBef>
                <a:spcPct val="50000"/>
              </a:spcBef>
              <a:spcAft>
                <a:spcPct val="50000"/>
              </a:spcAft>
              <a:buFont typeface="Wingdings" pitchFamily="2" charset="2"/>
              <a:buChar char="l"/>
            </a:pPr>
            <a:r>
              <a:rPr lang="zh-CN" altLang="en-US" sz="2400" b="1">
                <a:solidFill>
                  <a:schemeClr val="tx1"/>
                </a:solidFill>
                <a:latin typeface="Arial" charset="0"/>
                <a:ea typeface="黑体" pitchFamily="2" charset="-122"/>
              </a:rPr>
              <a:t>原理三：理性人考虑边际产量（边际收益、边际成本）</a:t>
            </a:r>
          </a:p>
          <a:p>
            <a:pPr marL="342900" indent="-342900" algn="l" eaLnBrk="0" hangingPunct="0">
              <a:spcBef>
                <a:spcPct val="50000"/>
              </a:spcBef>
              <a:spcAft>
                <a:spcPct val="50000"/>
              </a:spcAft>
              <a:buFont typeface="Wingdings" pitchFamily="2" charset="2"/>
              <a:buChar char="l"/>
            </a:pPr>
            <a:r>
              <a:rPr lang="zh-CN" altLang="en-US" sz="2400" b="1">
                <a:solidFill>
                  <a:schemeClr val="tx1"/>
                </a:solidFill>
                <a:latin typeface="Arial" charset="0"/>
                <a:ea typeface="黑体" pitchFamily="2" charset="-122"/>
              </a:rPr>
              <a:t>原理四：人们会对激励作出反应</a:t>
            </a:r>
          </a:p>
        </p:txBody>
      </p:sp>
      <p:sp>
        <p:nvSpPr>
          <p:cNvPr id="43011" name="Text Box 5"/>
          <p:cNvSpPr txBox="1">
            <a:spLocks noChangeArrowheads="1"/>
          </p:cNvSpPr>
          <p:nvPr/>
        </p:nvSpPr>
        <p:spPr bwMode="auto">
          <a:xfrm>
            <a:off x="762000" y="914400"/>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zh-CN" altLang="en-US" sz="3200" b="1" u="sng">
                <a:solidFill>
                  <a:srgbClr val="FF0000"/>
                </a:solidFill>
                <a:ea typeface="黑体" pitchFamily="2" charset="-122"/>
              </a:rPr>
              <a:t>经济学的十大原理</a:t>
            </a:r>
          </a:p>
        </p:txBody>
      </p:sp>
      <p:sp>
        <p:nvSpPr>
          <p:cNvPr id="51206" name="AutoShape 6"/>
          <p:cNvSpPr>
            <a:spLocks noChangeArrowheads="1"/>
          </p:cNvSpPr>
          <p:nvPr/>
        </p:nvSpPr>
        <p:spPr bwMode="auto">
          <a:xfrm>
            <a:off x="533400" y="1905000"/>
            <a:ext cx="3048000" cy="609600"/>
          </a:xfrm>
          <a:prstGeom prst="cloudCallout">
            <a:avLst>
              <a:gd name="adj1" fmla="val -44685"/>
              <a:gd name="adj2" fmla="val 70051"/>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kumimoji="1" lang="zh-CN" altLang="en-US" b="1">
                <a:solidFill>
                  <a:schemeClr val="bg2"/>
                </a:solidFill>
                <a:ea typeface="黑体" pitchFamily="2" charset="-122"/>
              </a:rPr>
              <a:t>人们如何进行决策</a:t>
            </a:r>
          </a:p>
        </p:txBody>
      </p:sp>
      <p:sp>
        <p:nvSpPr>
          <p:cNvPr id="5"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11D2AF2-8DFE-4101-8E48-33E00E251435}" type="slidenum">
              <a:rPr lang="en-US" altLang="zh-CN" sz="2600" b="1">
                <a:solidFill>
                  <a:schemeClr val="bg1"/>
                </a:solidFill>
                <a:latin typeface="+mn-lt"/>
                <a:ea typeface="+mn-ea"/>
              </a:rPr>
              <a:pPr algn="l">
                <a:spcBef>
                  <a:spcPct val="0"/>
                </a:spcBef>
                <a:buClrTx/>
                <a:buSzTx/>
                <a:buFontTx/>
                <a:buNone/>
                <a:defRPr/>
              </a:pPr>
              <a:t>29</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1780947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51204">
                                            <p:txEl>
                                              <p:pRg st="0" end="0"/>
                                            </p:txEl>
                                          </p:spTgt>
                                        </p:tgtEl>
                                        <p:attrNameLst>
                                          <p:attrName>style.visibility</p:attrName>
                                        </p:attrNameLst>
                                      </p:cBhvr>
                                      <p:to>
                                        <p:strVal val="visible"/>
                                      </p:to>
                                    </p:set>
                                    <p:animEffect transition="in" filter="checkerboard(across)">
                                      <p:cBhvr>
                                        <p:cTn id="11" dur="500"/>
                                        <p:tgtEl>
                                          <p:spTgt spid="51204">
                                            <p:txEl>
                                              <p:pRg st="0" end="0"/>
                                            </p:txEl>
                                          </p:spTgt>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1204">
                                            <p:txEl>
                                              <p:pRg st="1" end="1"/>
                                            </p:txEl>
                                          </p:spTgt>
                                        </p:tgtEl>
                                        <p:attrNameLst>
                                          <p:attrName>style.visibility</p:attrName>
                                        </p:attrNameLst>
                                      </p:cBhvr>
                                      <p:to>
                                        <p:strVal val="visible"/>
                                      </p:to>
                                    </p:set>
                                    <p:animEffect transition="in" filter="checkerboard(across)">
                                      <p:cBhvr>
                                        <p:cTn id="14" dur="500"/>
                                        <p:tgtEl>
                                          <p:spTgt spid="51204">
                                            <p:txEl>
                                              <p:pRg st="1" end="1"/>
                                            </p:txEl>
                                          </p:spTgt>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51204">
                                            <p:txEl>
                                              <p:pRg st="2" end="2"/>
                                            </p:txEl>
                                          </p:spTgt>
                                        </p:tgtEl>
                                        <p:attrNameLst>
                                          <p:attrName>style.visibility</p:attrName>
                                        </p:attrNameLst>
                                      </p:cBhvr>
                                      <p:to>
                                        <p:strVal val="visible"/>
                                      </p:to>
                                    </p:set>
                                    <p:animEffect transition="in" filter="checkerboard(across)">
                                      <p:cBhvr>
                                        <p:cTn id="17" dur="500"/>
                                        <p:tgtEl>
                                          <p:spTgt spid="51204">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1204">
                                            <p:txEl>
                                              <p:pRg st="3" end="3"/>
                                            </p:txEl>
                                          </p:spTgt>
                                        </p:tgtEl>
                                        <p:attrNameLst>
                                          <p:attrName>style.visibility</p:attrName>
                                        </p:attrNameLst>
                                      </p:cBhvr>
                                      <p:to>
                                        <p:strVal val="visible"/>
                                      </p:to>
                                    </p:set>
                                    <p:animEffect transition="in" filter="checkerboard(across)">
                                      <p:cBhvr>
                                        <p:cTn id="20" dur="500"/>
                                        <p:tgtEl>
                                          <p:spTgt spid="512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allAtOnce"/>
      <p:bldP spid="5120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zh-CN" altLang="en-US" smtClean="0">
                <a:latin typeface="Times New Roman" charset="0"/>
              </a:rPr>
              <a:t>课程简介</a:t>
            </a:r>
          </a:p>
        </p:txBody>
      </p:sp>
      <p:sp>
        <p:nvSpPr>
          <p:cNvPr id="4100" name="Rectangle 3"/>
          <p:cNvSpPr>
            <a:spLocks noGrp="1" noChangeArrowheads="1"/>
          </p:cNvSpPr>
          <p:nvPr>
            <p:ph idx="1"/>
          </p:nvPr>
        </p:nvSpPr>
        <p:spPr>
          <a:xfrm>
            <a:off x="838200" y="1484784"/>
            <a:ext cx="7693025" cy="5252566"/>
          </a:xfrm>
        </p:spPr>
        <p:txBody>
          <a:bodyPr rtlCol="0">
            <a:normAutofit/>
          </a:bodyPr>
          <a:lstStyle/>
          <a:p>
            <a:pPr fontAlgn="auto">
              <a:spcAft>
                <a:spcPts val="0"/>
              </a:spcAft>
              <a:buFont typeface="Wingdings 2"/>
              <a:buChar char="ß"/>
              <a:defRPr/>
            </a:pPr>
            <a:r>
              <a:rPr lang="zh-CN" altLang="en-US" b="1" dirty="0" smtClean="0"/>
              <a:t>课程目的</a:t>
            </a:r>
          </a:p>
          <a:p>
            <a:pPr fontAlgn="auto">
              <a:spcAft>
                <a:spcPts val="0"/>
              </a:spcAft>
              <a:buFont typeface="Wingdings 2"/>
              <a:buChar char="ß"/>
              <a:defRPr/>
            </a:pPr>
            <a:r>
              <a:rPr lang="zh-CN" altLang="en-US" b="1" dirty="0" smtClean="0"/>
              <a:t>基本内容</a:t>
            </a:r>
          </a:p>
          <a:p>
            <a:pPr lvl="1" fontAlgn="auto">
              <a:lnSpc>
                <a:spcPct val="110000"/>
              </a:lnSpc>
              <a:spcAft>
                <a:spcPts val="0"/>
              </a:spcAft>
              <a:buFont typeface="Wingdings 2"/>
              <a:buChar char="Þ"/>
              <a:defRPr/>
            </a:pPr>
            <a:r>
              <a:rPr lang="zh-CN" altLang="en-US" sz="2400" b="1" dirty="0" smtClean="0">
                <a:solidFill>
                  <a:srgbClr val="0000FF"/>
                </a:solidFill>
              </a:rPr>
              <a:t>供需理论</a:t>
            </a:r>
          </a:p>
          <a:p>
            <a:pPr lvl="1" fontAlgn="auto">
              <a:lnSpc>
                <a:spcPct val="110000"/>
              </a:lnSpc>
              <a:spcAft>
                <a:spcPts val="0"/>
              </a:spcAft>
              <a:buFont typeface="Wingdings 2"/>
              <a:buChar char="Þ"/>
              <a:defRPr/>
            </a:pPr>
            <a:r>
              <a:rPr lang="zh-CN" altLang="en-US" sz="2400" b="1" dirty="0" smtClean="0">
                <a:solidFill>
                  <a:srgbClr val="0000FF"/>
                </a:solidFill>
              </a:rPr>
              <a:t>消费者行为理论</a:t>
            </a:r>
          </a:p>
          <a:p>
            <a:pPr lvl="1" fontAlgn="auto">
              <a:lnSpc>
                <a:spcPct val="110000"/>
              </a:lnSpc>
              <a:spcAft>
                <a:spcPts val="0"/>
              </a:spcAft>
              <a:buFont typeface="Wingdings 2"/>
              <a:buChar char="Þ"/>
              <a:defRPr/>
            </a:pPr>
            <a:r>
              <a:rPr lang="zh-CN" altLang="en-US" sz="2400" b="1" dirty="0" smtClean="0">
                <a:solidFill>
                  <a:srgbClr val="0000FF"/>
                </a:solidFill>
              </a:rPr>
              <a:t>生产者行为理论</a:t>
            </a:r>
          </a:p>
          <a:p>
            <a:pPr lvl="1" fontAlgn="auto">
              <a:lnSpc>
                <a:spcPct val="110000"/>
              </a:lnSpc>
              <a:spcAft>
                <a:spcPts val="0"/>
              </a:spcAft>
              <a:buFont typeface="Wingdings 2"/>
              <a:buChar char="Þ"/>
              <a:defRPr/>
            </a:pPr>
            <a:r>
              <a:rPr lang="zh-CN" altLang="en-US" sz="2400" b="1" dirty="0" smtClean="0">
                <a:solidFill>
                  <a:srgbClr val="0000FF"/>
                </a:solidFill>
              </a:rPr>
              <a:t>市场结构理论</a:t>
            </a:r>
          </a:p>
          <a:p>
            <a:pPr lvl="1" fontAlgn="auto">
              <a:lnSpc>
                <a:spcPct val="110000"/>
              </a:lnSpc>
              <a:spcAft>
                <a:spcPts val="0"/>
              </a:spcAft>
              <a:buFont typeface="Wingdings 2"/>
              <a:buChar char="Þ"/>
              <a:defRPr/>
            </a:pPr>
            <a:r>
              <a:rPr lang="zh-CN" altLang="en-US" sz="2400" b="1" dirty="0" smtClean="0">
                <a:solidFill>
                  <a:srgbClr val="0000FF"/>
                </a:solidFill>
              </a:rPr>
              <a:t>国民收入核算与决定</a:t>
            </a:r>
            <a:endParaRPr lang="en-US" altLang="zh-CN" sz="2400" b="1" dirty="0" smtClean="0">
              <a:solidFill>
                <a:srgbClr val="0000FF"/>
              </a:solidFill>
            </a:endParaRPr>
          </a:p>
          <a:p>
            <a:pPr lvl="1">
              <a:lnSpc>
                <a:spcPct val="110000"/>
              </a:lnSpc>
              <a:defRPr/>
            </a:pPr>
            <a:r>
              <a:rPr lang="zh-CN" altLang="en-US" sz="2400" b="1" dirty="0">
                <a:solidFill>
                  <a:srgbClr val="0000FF"/>
                </a:solidFill>
              </a:rPr>
              <a:t>经济</a:t>
            </a:r>
            <a:r>
              <a:rPr lang="zh-CN" altLang="en-US" sz="2400" b="1" dirty="0" smtClean="0">
                <a:solidFill>
                  <a:srgbClr val="0000FF"/>
                </a:solidFill>
              </a:rPr>
              <a:t>增长与经济周期</a:t>
            </a:r>
            <a:endParaRPr lang="en-US" altLang="zh-CN" sz="2400" b="1" dirty="0" smtClean="0">
              <a:solidFill>
                <a:srgbClr val="0000FF"/>
              </a:solidFill>
            </a:endParaRPr>
          </a:p>
          <a:p>
            <a:pPr lvl="1" fontAlgn="auto">
              <a:lnSpc>
                <a:spcPct val="110000"/>
              </a:lnSpc>
              <a:spcAft>
                <a:spcPts val="0"/>
              </a:spcAft>
              <a:buFont typeface="Wingdings 2"/>
              <a:buChar char="Þ"/>
              <a:defRPr/>
            </a:pPr>
            <a:r>
              <a:rPr lang="zh-CN" altLang="en-US" sz="2400" b="1" dirty="0" smtClean="0">
                <a:solidFill>
                  <a:srgbClr val="0000FF"/>
                </a:solidFill>
              </a:rPr>
              <a:t>失业与通货膨胀</a:t>
            </a:r>
            <a:endParaRPr lang="en-US" altLang="zh-CN" sz="2400" b="1" dirty="0" smtClean="0">
              <a:solidFill>
                <a:srgbClr val="0000FF"/>
              </a:solidFill>
            </a:endParaRPr>
          </a:p>
          <a:p>
            <a:pPr lvl="1" fontAlgn="auto">
              <a:lnSpc>
                <a:spcPct val="110000"/>
              </a:lnSpc>
              <a:spcAft>
                <a:spcPts val="0"/>
              </a:spcAft>
              <a:buFont typeface="Wingdings 2"/>
              <a:buChar char="Þ"/>
              <a:defRPr/>
            </a:pPr>
            <a:r>
              <a:rPr lang="zh-CN" altLang="en-US" sz="2400" b="1" dirty="0" smtClean="0">
                <a:solidFill>
                  <a:srgbClr val="0000FF"/>
                </a:solidFill>
              </a:rPr>
              <a:t>宏观经济政策</a:t>
            </a:r>
          </a:p>
        </p:txBody>
      </p:sp>
      <p:sp>
        <p:nvSpPr>
          <p:cNvPr id="5"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D8EE7730-31EC-4816-BD24-7495788D3BEE}" type="slidenum">
              <a:rPr lang="en-US" altLang="zh-CN" sz="2600" b="1">
                <a:solidFill>
                  <a:schemeClr val="bg1"/>
                </a:solidFill>
                <a:latin typeface="+mn-lt"/>
                <a:ea typeface="+mn-ea"/>
              </a:rPr>
              <a:pPr algn="l">
                <a:spcBef>
                  <a:spcPct val="0"/>
                </a:spcBef>
                <a:buClrTx/>
                <a:buSzTx/>
                <a:buFontTx/>
                <a:buNone/>
                <a:defRPr/>
              </a:pPr>
              <a:t>3</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1956544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Effect transition="in" filter="strips(downLeft)">
                                      <p:cBhvr>
                                        <p:cTn id="19" dur="500"/>
                                        <p:tgtEl>
                                          <p:spTgt spid="4100">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4100">
                                            <p:txEl>
                                              <p:pRg st="3" end="3"/>
                                            </p:txEl>
                                          </p:spTgt>
                                        </p:tgtEl>
                                        <p:attrNameLst>
                                          <p:attrName>style.visibility</p:attrName>
                                        </p:attrNameLst>
                                      </p:cBhvr>
                                      <p:to>
                                        <p:strVal val="visible"/>
                                      </p:to>
                                    </p:set>
                                    <p:animEffect transition="in" filter="strips(downLeft)">
                                      <p:cBhvr>
                                        <p:cTn id="22" dur="500"/>
                                        <p:tgtEl>
                                          <p:spTgt spid="4100">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4100">
                                            <p:txEl>
                                              <p:pRg st="4" end="4"/>
                                            </p:txEl>
                                          </p:spTgt>
                                        </p:tgtEl>
                                        <p:attrNameLst>
                                          <p:attrName>style.visibility</p:attrName>
                                        </p:attrNameLst>
                                      </p:cBhvr>
                                      <p:to>
                                        <p:strVal val="visible"/>
                                      </p:to>
                                    </p:set>
                                    <p:animEffect transition="in" filter="strips(downLeft)">
                                      <p:cBhvr>
                                        <p:cTn id="25" dur="500"/>
                                        <p:tgtEl>
                                          <p:spTgt spid="4100">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4100">
                                            <p:txEl>
                                              <p:pRg st="5" end="5"/>
                                            </p:txEl>
                                          </p:spTgt>
                                        </p:tgtEl>
                                        <p:attrNameLst>
                                          <p:attrName>style.visibility</p:attrName>
                                        </p:attrNameLst>
                                      </p:cBhvr>
                                      <p:to>
                                        <p:strVal val="visible"/>
                                      </p:to>
                                    </p:set>
                                    <p:animEffect transition="in" filter="strips(downLeft)">
                                      <p:cBhvr>
                                        <p:cTn id="28" dur="500"/>
                                        <p:tgtEl>
                                          <p:spTgt spid="4100">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4100">
                                            <p:txEl>
                                              <p:pRg st="6" end="6"/>
                                            </p:txEl>
                                          </p:spTgt>
                                        </p:tgtEl>
                                        <p:attrNameLst>
                                          <p:attrName>style.visibility</p:attrName>
                                        </p:attrNameLst>
                                      </p:cBhvr>
                                      <p:to>
                                        <p:strVal val="visible"/>
                                      </p:to>
                                    </p:set>
                                    <p:animEffect transition="in" filter="strips(downLeft)">
                                      <p:cBhvr>
                                        <p:cTn id="31" dur="500"/>
                                        <p:tgtEl>
                                          <p:spTgt spid="4100">
                                            <p:txEl>
                                              <p:pRg st="6" end="6"/>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4100">
                                            <p:txEl>
                                              <p:pRg st="7" end="7"/>
                                            </p:txEl>
                                          </p:spTgt>
                                        </p:tgtEl>
                                        <p:attrNameLst>
                                          <p:attrName>style.visibility</p:attrName>
                                        </p:attrNameLst>
                                      </p:cBhvr>
                                      <p:to>
                                        <p:strVal val="visible"/>
                                      </p:to>
                                    </p:set>
                                    <p:animEffect transition="in" filter="strips(downLeft)">
                                      <p:cBhvr>
                                        <p:cTn id="34" dur="500"/>
                                        <p:tgtEl>
                                          <p:spTgt spid="4100">
                                            <p:txEl>
                                              <p:pRg st="7" end="7"/>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4100">
                                            <p:txEl>
                                              <p:pRg st="8" end="8"/>
                                            </p:txEl>
                                          </p:spTgt>
                                        </p:tgtEl>
                                        <p:attrNameLst>
                                          <p:attrName>style.visibility</p:attrName>
                                        </p:attrNameLst>
                                      </p:cBhvr>
                                      <p:to>
                                        <p:strVal val="visible"/>
                                      </p:to>
                                    </p:set>
                                    <p:animEffect transition="in" filter="strips(downLeft)">
                                      <p:cBhvr>
                                        <p:cTn id="37" dur="500"/>
                                        <p:tgtEl>
                                          <p:spTgt spid="4100">
                                            <p:txEl>
                                              <p:pRg st="8" end="8"/>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4100">
                                            <p:txEl>
                                              <p:pRg st="9" end="9"/>
                                            </p:txEl>
                                          </p:spTgt>
                                        </p:tgtEl>
                                        <p:attrNameLst>
                                          <p:attrName>style.visibility</p:attrName>
                                        </p:attrNameLst>
                                      </p:cBhvr>
                                      <p:to>
                                        <p:strVal val="visible"/>
                                      </p:to>
                                    </p:set>
                                    <p:animEffect transition="in" filter="strips(downLeft)">
                                      <p:cBhvr>
                                        <p:cTn id="40" dur="500"/>
                                        <p:tgtEl>
                                          <p:spTgt spid="410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idx="1"/>
          </p:nvPr>
        </p:nvSpPr>
        <p:spPr>
          <a:xfrm>
            <a:off x="914400" y="2667000"/>
            <a:ext cx="8001000" cy="198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50000"/>
              </a:spcBef>
              <a:spcAft>
                <a:spcPct val="50000"/>
              </a:spcAft>
            </a:pPr>
            <a:r>
              <a:rPr lang="zh-CN" altLang="en-US" sz="2400" b="1" smtClean="0"/>
              <a:t>原理五：贸易能使每个人生活得更好</a:t>
            </a:r>
          </a:p>
          <a:p>
            <a:pPr>
              <a:spcBef>
                <a:spcPct val="50000"/>
              </a:spcBef>
              <a:spcAft>
                <a:spcPct val="50000"/>
              </a:spcAft>
            </a:pPr>
            <a:r>
              <a:rPr lang="zh-CN" altLang="en-US" sz="2400" b="1" smtClean="0"/>
              <a:t>原理六：市场通常是组织经济的一种好方法</a:t>
            </a:r>
          </a:p>
          <a:p>
            <a:pPr>
              <a:spcBef>
                <a:spcPct val="50000"/>
              </a:spcBef>
              <a:spcAft>
                <a:spcPct val="50000"/>
              </a:spcAft>
            </a:pPr>
            <a:r>
              <a:rPr lang="zh-CN" altLang="en-US" sz="2400" b="1" smtClean="0"/>
              <a:t>原理七：政府有时可以改善市场结果</a:t>
            </a:r>
          </a:p>
        </p:txBody>
      </p:sp>
      <p:sp>
        <p:nvSpPr>
          <p:cNvPr id="44035" name="AutoShape 5"/>
          <p:cNvSpPr>
            <a:spLocks noChangeArrowheads="1"/>
          </p:cNvSpPr>
          <p:nvPr/>
        </p:nvSpPr>
        <p:spPr bwMode="auto">
          <a:xfrm>
            <a:off x="533400" y="1905000"/>
            <a:ext cx="3048000" cy="609600"/>
          </a:xfrm>
          <a:prstGeom prst="cloudCallout">
            <a:avLst>
              <a:gd name="adj1" fmla="val -44685"/>
              <a:gd name="adj2" fmla="val 70051"/>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kumimoji="1" lang="zh-CN" altLang="en-US" b="1">
                <a:solidFill>
                  <a:schemeClr val="bg2"/>
                </a:solidFill>
                <a:ea typeface="黑体" pitchFamily="2" charset="-122"/>
              </a:rPr>
              <a:t>人们如何相互交易</a:t>
            </a:r>
          </a:p>
        </p:txBody>
      </p:sp>
      <p:sp>
        <p:nvSpPr>
          <p:cNvPr id="4"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11D2AF2-8DFE-4101-8E48-33E00E251435}" type="slidenum">
              <a:rPr lang="en-US" altLang="zh-CN" sz="2600" b="1">
                <a:solidFill>
                  <a:schemeClr val="bg1"/>
                </a:solidFill>
                <a:latin typeface="+mn-lt"/>
                <a:ea typeface="+mn-ea"/>
              </a:rPr>
              <a:pPr algn="l">
                <a:spcBef>
                  <a:spcPct val="0"/>
                </a:spcBef>
                <a:buClrTx/>
                <a:buSzTx/>
                <a:buFontTx/>
                <a:buNone/>
                <a:defRPr/>
              </a:pPr>
              <a:t>30</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2436670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checkerboard(across)">
                                      <p:cBhvr>
                                        <p:cTn id="7" dur="500"/>
                                        <p:tgtEl>
                                          <p:spTgt spid="50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0180">
                                            <p:txEl>
                                              <p:pRg st="1" end="1"/>
                                            </p:txEl>
                                          </p:spTgt>
                                        </p:tgtEl>
                                        <p:attrNameLst>
                                          <p:attrName>style.visibility</p:attrName>
                                        </p:attrNameLst>
                                      </p:cBhvr>
                                      <p:to>
                                        <p:strVal val="visible"/>
                                      </p:to>
                                    </p:set>
                                    <p:animEffect transition="in" filter="checkerboard(across)">
                                      <p:cBhvr>
                                        <p:cTn id="12" dur="500"/>
                                        <p:tgtEl>
                                          <p:spTgt spid="501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0180">
                                            <p:txEl>
                                              <p:pRg st="2" end="2"/>
                                            </p:txEl>
                                          </p:spTgt>
                                        </p:tgtEl>
                                        <p:attrNameLst>
                                          <p:attrName>style.visibility</p:attrName>
                                        </p:attrNameLst>
                                      </p:cBhvr>
                                      <p:to>
                                        <p:strVal val="visible"/>
                                      </p:to>
                                    </p:set>
                                    <p:animEffect transition="in" filter="checkerboard(across)">
                                      <p:cBhvr>
                                        <p:cTn id="17" dur="500"/>
                                        <p:tgtEl>
                                          <p:spTgt spid="501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idx="1"/>
          </p:nvPr>
        </p:nvSpPr>
        <p:spPr>
          <a:xfrm>
            <a:off x="838200" y="2667000"/>
            <a:ext cx="8077200" cy="3200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50000"/>
              </a:spcBef>
              <a:spcAft>
                <a:spcPct val="50000"/>
              </a:spcAft>
            </a:pPr>
            <a:r>
              <a:rPr lang="zh-CN" altLang="en-US" sz="2400" b="1" smtClean="0"/>
              <a:t>原理八：一国的生活水平取决于它生产物品和劳务的能力</a:t>
            </a:r>
          </a:p>
          <a:p>
            <a:pPr>
              <a:spcBef>
                <a:spcPct val="50000"/>
              </a:spcBef>
              <a:spcAft>
                <a:spcPct val="50000"/>
              </a:spcAft>
            </a:pPr>
            <a:r>
              <a:rPr lang="zh-CN" altLang="en-US" sz="2400" b="1" smtClean="0"/>
              <a:t>原理九：当政府发行了过多的货币时，物价水平会上升</a:t>
            </a:r>
          </a:p>
          <a:p>
            <a:pPr>
              <a:spcBef>
                <a:spcPct val="50000"/>
              </a:spcBef>
              <a:spcAft>
                <a:spcPct val="50000"/>
              </a:spcAft>
            </a:pPr>
            <a:r>
              <a:rPr lang="zh-CN" altLang="en-US" sz="2400" b="1" smtClean="0"/>
              <a:t>原理十：失业和通货膨胀之间存在短期交替关系（菲利普斯曲线）</a:t>
            </a:r>
          </a:p>
        </p:txBody>
      </p:sp>
      <p:sp>
        <p:nvSpPr>
          <p:cNvPr id="45059" name="AutoShape 5"/>
          <p:cNvSpPr>
            <a:spLocks noChangeArrowheads="1"/>
          </p:cNvSpPr>
          <p:nvPr/>
        </p:nvSpPr>
        <p:spPr bwMode="auto">
          <a:xfrm>
            <a:off x="533400" y="1905000"/>
            <a:ext cx="3048000" cy="609600"/>
          </a:xfrm>
          <a:prstGeom prst="cloudCallout">
            <a:avLst>
              <a:gd name="adj1" fmla="val -44685"/>
              <a:gd name="adj2" fmla="val 70051"/>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r>
              <a:rPr kumimoji="1" lang="zh-CN" altLang="en-US" b="1">
                <a:solidFill>
                  <a:schemeClr val="bg2"/>
                </a:solidFill>
                <a:ea typeface="黑体" pitchFamily="2" charset="-122"/>
              </a:rPr>
              <a:t>整体经济如何运行</a:t>
            </a:r>
          </a:p>
        </p:txBody>
      </p:sp>
      <p:sp>
        <p:nvSpPr>
          <p:cNvPr id="4"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811D2AF2-8DFE-4101-8E48-33E00E251435}" type="slidenum">
              <a:rPr lang="en-US" altLang="zh-CN" sz="2600" b="1">
                <a:solidFill>
                  <a:schemeClr val="bg1"/>
                </a:solidFill>
                <a:latin typeface="+mn-lt"/>
                <a:ea typeface="+mn-ea"/>
              </a:rPr>
              <a:pPr algn="l">
                <a:spcBef>
                  <a:spcPct val="0"/>
                </a:spcBef>
                <a:buClrTx/>
                <a:buSzTx/>
                <a:buFontTx/>
                <a:buNone/>
                <a:defRPr/>
              </a:pPr>
              <a:t>31</a:t>
            </a:fld>
            <a:endParaRPr lang="en-US" altLang="zh-CN" sz="2600" b="1">
              <a:solidFill>
                <a:schemeClr val="bg1"/>
              </a:solidFill>
              <a:latin typeface="+mn-lt"/>
              <a:ea typeface="+mn-ea"/>
            </a:endParaRPr>
          </a:p>
        </p:txBody>
      </p:sp>
    </p:spTree>
    <p:extLst>
      <p:ext uri="{BB962C8B-B14F-4D97-AF65-F5344CB8AC3E}">
        <p14:creationId xmlns:p14="http://schemas.microsoft.com/office/powerpoint/2010/main" val="3337798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checkerboard(across)">
                                      <p:cBhvr>
                                        <p:cTn id="7" dur="500"/>
                                        <p:tgtEl>
                                          <p:spTgt spid="49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checkerboard(across)">
                                      <p:cBhvr>
                                        <p:cTn id="12" dur="500"/>
                                        <p:tgtEl>
                                          <p:spTgt spid="491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checkerboard(across)">
                                      <p:cBhvr>
                                        <p:cTn id="17" dur="500"/>
                                        <p:tgtEl>
                                          <p:spTgt spid="491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838200" y="1524000"/>
            <a:ext cx="7693025" cy="5105400"/>
          </a:xfrm>
        </p:spPr>
        <p:txBody>
          <a:bodyPr rtlCol="0">
            <a:normAutofit fontScale="85000" lnSpcReduction="20000"/>
          </a:bodyPr>
          <a:lstStyle/>
          <a:p>
            <a:pPr fontAlgn="auto">
              <a:lnSpc>
                <a:spcPct val="80000"/>
              </a:lnSpc>
              <a:spcAft>
                <a:spcPts val="0"/>
              </a:spcAft>
              <a:buFont typeface="Wingdings 2"/>
              <a:buChar char="ß"/>
              <a:defRPr/>
            </a:pPr>
            <a:r>
              <a:rPr lang="zh-CN" altLang="en-US" b="1" dirty="0" smtClean="0"/>
              <a:t>参考书目</a:t>
            </a:r>
          </a:p>
          <a:p>
            <a:pPr lvl="1" fontAlgn="auto">
              <a:lnSpc>
                <a:spcPct val="130000"/>
              </a:lnSpc>
              <a:spcBef>
                <a:spcPts val="600"/>
              </a:spcBef>
              <a:spcAft>
                <a:spcPts val="600"/>
              </a:spcAft>
              <a:buFont typeface="Wingdings 2"/>
              <a:buChar char="Þ"/>
              <a:defRPr/>
            </a:pPr>
            <a:r>
              <a:rPr lang="zh-CN" altLang="en-US" b="1" dirty="0"/>
              <a:t>教材：</a:t>
            </a:r>
            <a:endParaRPr lang="en-US" altLang="zh-CN" b="1" dirty="0"/>
          </a:p>
          <a:p>
            <a:pPr marL="457200" lvl="1" indent="0" fontAlgn="auto">
              <a:lnSpc>
                <a:spcPct val="130000"/>
              </a:lnSpc>
              <a:spcBef>
                <a:spcPts val="0"/>
              </a:spcBef>
              <a:spcAft>
                <a:spcPts val="0"/>
              </a:spcAft>
              <a:buFont typeface="Wingdings 2"/>
              <a:buNone/>
              <a:defRPr/>
            </a:pPr>
            <a:r>
              <a:rPr lang="zh-CN" altLang="en-US" b="1" dirty="0" smtClean="0"/>
              <a:t>      </a:t>
            </a:r>
            <a:r>
              <a:rPr lang="zh-CN" altLang="en-US" sz="2600" b="1" dirty="0" smtClean="0">
                <a:solidFill>
                  <a:srgbClr val="0000FF"/>
                </a:solidFill>
                <a:latin typeface="Times New Roman" pitchFamily="18" charset="0"/>
                <a:cs typeface="Times New Roman" pitchFamily="18" charset="0"/>
              </a:rPr>
              <a:t>原毅军：</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微观经济学</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宏观经济学</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，科学出版社，</a:t>
            </a:r>
            <a:r>
              <a:rPr lang="en-US" altLang="zh-CN" sz="2600" b="1" dirty="0" smtClean="0">
                <a:solidFill>
                  <a:srgbClr val="0000FF"/>
                </a:solidFill>
                <a:latin typeface="Times New Roman" pitchFamily="18" charset="0"/>
                <a:cs typeface="Times New Roman" pitchFamily="18" charset="0"/>
              </a:rPr>
              <a:t>2010</a:t>
            </a:r>
            <a:r>
              <a:rPr lang="zh-CN" altLang="en-US" sz="2600" b="1" dirty="0" smtClean="0">
                <a:solidFill>
                  <a:srgbClr val="0000FF"/>
                </a:solidFill>
                <a:latin typeface="Times New Roman" pitchFamily="18" charset="0"/>
                <a:cs typeface="Times New Roman" pitchFamily="18" charset="0"/>
              </a:rPr>
              <a:t>。</a:t>
            </a:r>
            <a:endParaRPr lang="zh-CN" altLang="en-US" sz="2600" b="1" dirty="0" smtClean="0">
              <a:solidFill>
                <a:srgbClr val="0000FF"/>
              </a:solidFill>
              <a:latin typeface="Times New Roman" pitchFamily="18" charset="0"/>
              <a:ea typeface="楷体_GB2312" pitchFamily="49" charset="-122"/>
              <a:cs typeface="Times New Roman" pitchFamily="18" charset="0"/>
            </a:endParaRPr>
          </a:p>
          <a:p>
            <a:pPr lvl="1" fontAlgn="auto">
              <a:lnSpc>
                <a:spcPct val="130000"/>
              </a:lnSpc>
              <a:spcBef>
                <a:spcPts val="600"/>
              </a:spcBef>
              <a:spcAft>
                <a:spcPts val="600"/>
              </a:spcAft>
              <a:buFont typeface="Wingdings 2"/>
              <a:buChar char="Þ"/>
              <a:defRPr/>
            </a:pPr>
            <a:r>
              <a:rPr lang="zh-CN" altLang="en-US" b="1" dirty="0"/>
              <a:t>参考书目：</a:t>
            </a:r>
            <a:endParaRPr lang="en-US" altLang="zh-CN" b="1" dirty="0"/>
          </a:p>
          <a:p>
            <a:pPr marL="457200" lvl="1" indent="0" fontAlgn="auto">
              <a:lnSpc>
                <a:spcPct val="130000"/>
              </a:lnSpc>
              <a:spcBef>
                <a:spcPts val="0"/>
              </a:spcBef>
              <a:spcAft>
                <a:spcPts val="0"/>
              </a:spcAft>
              <a:buFont typeface="Wingdings 2"/>
              <a:buNone/>
              <a:defRPr/>
            </a:pPr>
            <a:r>
              <a:rPr lang="zh-CN" altLang="en-US" sz="2600" b="1" dirty="0" smtClean="0">
                <a:solidFill>
                  <a:srgbClr val="0000FF"/>
                </a:solidFill>
                <a:latin typeface="Times New Roman" pitchFamily="18" charset="0"/>
                <a:cs typeface="Times New Roman" pitchFamily="18" charset="0"/>
              </a:rPr>
              <a:t>       </a:t>
            </a:r>
            <a:r>
              <a:rPr lang="zh-CN" altLang="en-US" sz="2600" b="1" dirty="0">
                <a:solidFill>
                  <a:srgbClr val="0000FF"/>
                </a:solidFill>
                <a:latin typeface="Times New Roman" pitchFamily="18" charset="0"/>
                <a:cs typeface="Times New Roman" pitchFamily="18" charset="0"/>
              </a:rPr>
              <a:t>萨缪尔森</a:t>
            </a:r>
            <a:r>
              <a:rPr lang="en-US" altLang="zh-CN" sz="2600" b="1" dirty="0">
                <a:solidFill>
                  <a:srgbClr val="0000FF"/>
                </a:solidFill>
                <a:latin typeface="Times New Roman" pitchFamily="18" charset="0"/>
                <a:cs typeface="Times New Roman" pitchFamily="18" charset="0"/>
              </a:rPr>
              <a:t>《</a:t>
            </a:r>
            <a:r>
              <a:rPr lang="zh-CN" altLang="en-US" sz="2600" b="1" dirty="0">
                <a:solidFill>
                  <a:srgbClr val="0000FF"/>
                </a:solidFill>
                <a:latin typeface="Times New Roman" pitchFamily="18" charset="0"/>
                <a:cs typeface="Times New Roman" pitchFamily="18" charset="0"/>
              </a:rPr>
              <a:t>经济学</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、曼</a:t>
            </a:r>
            <a:r>
              <a:rPr lang="zh-CN" altLang="en-US" sz="2600" b="1" dirty="0">
                <a:solidFill>
                  <a:srgbClr val="0000FF"/>
                </a:solidFill>
                <a:latin typeface="Times New Roman" pitchFamily="18" charset="0"/>
                <a:cs typeface="Times New Roman" pitchFamily="18" charset="0"/>
              </a:rPr>
              <a:t>昆</a:t>
            </a:r>
            <a:r>
              <a:rPr lang="en-US" altLang="zh-CN" sz="2600" b="1" dirty="0">
                <a:solidFill>
                  <a:srgbClr val="0000FF"/>
                </a:solidFill>
                <a:latin typeface="Times New Roman" pitchFamily="18" charset="0"/>
                <a:cs typeface="Times New Roman" pitchFamily="18" charset="0"/>
              </a:rPr>
              <a:t>《</a:t>
            </a:r>
            <a:r>
              <a:rPr lang="zh-CN" altLang="en-US" sz="2600" b="1" dirty="0">
                <a:solidFill>
                  <a:srgbClr val="0000FF"/>
                </a:solidFill>
                <a:latin typeface="Times New Roman" pitchFamily="18" charset="0"/>
                <a:cs typeface="Times New Roman" pitchFamily="18" charset="0"/>
              </a:rPr>
              <a:t>经济学原理</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、厉以宁</a:t>
            </a:r>
            <a:r>
              <a:rPr lang="en-US" altLang="zh-CN" sz="2600" b="1" dirty="0">
                <a:solidFill>
                  <a:srgbClr val="0000FF"/>
                </a:solidFill>
                <a:latin typeface="Times New Roman" pitchFamily="18" charset="0"/>
                <a:cs typeface="Times New Roman" pitchFamily="18" charset="0"/>
              </a:rPr>
              <a:t>《</a:t>
            </a:r>
            <a:r>
              <a:rPr lang="zh-CN" altLang="en-US" sz="2600" b="1" dirty="0">
                <a:solidFill>
                  <a:srgbClr val="0000FF"/>
                </a:solidFill>
                <a:latin typeface="Times New Roman" pitchFamily="18" charset="0"/>
                <a:cs typeface="Times New Roman" pitchFamily="18" charset="0"/>
              </a:rPr>
              <a:t>西方经济学</a:t>
            </a:r>
            <a:r>
              <a:rPr lang="en-US" altLang="zh-CN" sz="2600" b="1" dirty="0" smtClean="0">
                <a:solidFill>
                  <a:srgbClr val="0000FF"/>
                </a:solidFill>
                <a:latin typeface="Times New Roman" pitchFamily="18" charset="0"/>
                <a:cs typeface="Times New Roman" pitchFamily="18" charset="0"/>
              </a:rPr>
              <a:t>》</a:t>
            </a:r>
            <a:r>
              <a:rPr lang="zh-CN" altLang="en-US" sz="2600" b="1" dirty="0" smtClean="0">
                <a:solidFill>
                  <a:srgbClr val="0000FF"/>
                </a:solidFill>
                <a:latin typeface="Times New Roman" pitchFamily="18" charset="0"/>
                <a:cs typeface="Times New Roman" pitchFamily="18" charset="0"/>
              </a:rPr>
              <a:t>等</a:t>
            </a:r>
          </a:p>
          <a:p>
            <a:pPr fontAlgn="auto">
              <a:lnSpc>
                <a:spcPct val="80000"/>
              </a:lnSpc>
              <a:spcAft>
                <a:spcPts val="0"/>
              </a:spcAft>
              <a:buFont typeface="Wingdings 2"/>
              <a:buChar char="ß"/>
              <a:defRPr/>
            </a:pPr>
            <a:r>
              <a:rPr lang="zh-CN" altLang="en-US" b="1" dirty="0" smtClean="0"/>
              <a:t>考核方式</a:t>
            </a:r>
          </a:p>
          <a:p>
            <a:pPr lvl="1" fontAlgn="auto">
              <a:lnSpc>
                <a:spcPct val="130000"/>
              </a:lnSpc>
              <a:spcBef>
                <a:spcPts val="600"/>
              </a:spcBef>
              <a:spcAft>
                <a:spcPts val="600"/>
              </a:spcAft>
              <a:buFont typeface="Wingdings 2"/>
              <a:buChar char="Þ"/>
              <a:defRPr/>
            </a:pPr>
            <a:r>
              <a:rPr lang="zh-CN" altLang="en-US" b="1" dirty="0" smtClean="0"/>
              <a:t>平时成绩：</a:t>
            </a:r>
            <a:r>
              <a:rPr lang="en-US" altLang="zh-CN" b="1" dirty="0" smtClean="0"/>
              <a:t>30%</a:t>
            </a:r>
            <a:r>
              <a:rPr lang="zh-CN" altLang="en-US" b="1" dirty="0" smtClean="0"/>
              <a:t>（出勤</a:t>
            </a:r>
            <a:r>
              <a:rPr lang="en-US" altLang="zh-CN" b="1" dirty="0" smtClean="0"/>
              <a:t>+</a:t>
            </a:r>
            <a:r>
              <a:rPr lang="zh-CN" altLang="en-US" b="1" dirty="0" smtClean="0"/>
              <a:t>作业）</a:t>
            </a:r>
            <a:endParaRPr lang="en-US" altLang="zh-CN" b="1" dirty="0" smtClean="0"/>
          </a:p>
          <a:p>
            <a:pPr marL="457200" lvl="1" indent="0">
              <a:lnSpc>
                <a:spcPct val="130000"/>
              </a:lnSpc>
              <a:spcBef>
                <a:spcPts val="600"/>
              </a:spcBef>
              <a:spcAft>
                <a:spcPts val="600"/>
              </a:spcAft>
              <a:buNone/>
              <a:defRPr/>
            </a:pPr>
            <a:r>
              <a:rPr lang="zh-CN" altLang="en-US" b="1" dirty="0" smtClean="0"/>
              <a:t>     </a:t>
            </a:r>
            <a:r>
              <a:rPr lang="zh-CN" altLang="en-US" b="1" dirty="0" smtClean="0">
                <a:solidFill>
                  <a:srgbClr val="FF0000"/>
                </a:solidFill>
              </a:rPr>
              <a:t>注意</a:t>
            </a:r>
            <a:r>
              <a:rPr lang="zh-CN" altLang="en-US" b="1" dirty="0">
                <a:solidFill>
                  <a:srgbClr val="FF0000"/>
                </a:solidFill>
              </a:rPr>
              <a:t>：无正当理由三次缺课取消考试资格</a:t>
            </a:r>
            <a:endParaRPr lang="en-US" altLang="zh-CN" b="1" dirty="0">
              <a:solidFill>
                <a:srgbClr val="FF0000"/>
              </a:solidFill>
            </a:endParaRPr>
          </a:p>
          <a:p>
            <a:pPr lvl="1" fontAlgn="auto">
              <a:lnSpc>
                <a:spcPct val="130000"/>
              </a:lnSpc>
              <a:spcBef>
                <a:spcPts val="600"/>
              </a:spcBef>
              <a:spcAft>
                <a:spcPts val="600"/>
              </a:spcAft>
              <a:buFont typeface="Wingdings 2"/>
              <a:buChar char="Þ"/>
              <a:defRPr/>
            </a:pPr>
            <a:r>
              <a:rPr lang="zh-CN" altLang="en-US" b="1" dirty="0"/>
              <a:t>期末</a:t>
            </a:r>
            <a:r>
              <a:rPr lang="zh-CN" altLang="en-US" b="1" dirty="0" smtClean="0"/>
              <a:t>考试：</a:t>
            </a:r>
            <a:r>
              <a:rPr lang="en-US" altLang="zh-CN" b="1" dirty="0" smtClean="0"/>
              <a:t>70%</a:t>
            </a:r>
            <a:r>
              <a:rPr lang="zh-CN" altLang="en-US" b="1" dirty="0" smtClean="0"/>
              <a:t>（闭卷） </a:t>
            </a:r>
            <a:endParaRPr lang="en-US" altLang="zh-CN" b="1" dirty="0"/>
          </a:p>
        </p:txBody>
      </p:sp>
      <p:sp>
        <p:nvSpPr>
          <p:cNvPr id="6" name="Rectangle 15"/>
          <p:cNvSpPr txBox="1">
            <a:spLocks noGrp="1" noChangeArrowheads="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96D4737-8DF4-4988-96E4-F4746203B884}" type="slidenum">
              <a:rPr lang="en-US" altLang="zh-CN" sz="2600" b="1">
                <a:solidFill>
                  <a:schemeClr val="bg1"/>
                </a:solidFill>
                <a:latin typeface="+mn-lt"/>
                <a:ea typeface="+mn-ea"/>
              </a:rPr>
              <a:pPr algn="l">
                <a:spcBef>
                  <a:spcPct val="0"/>
                </a:spcBef>
                <a:buClrTx/>
                <a:buSzTx/>
                <a:buFontTx/>
                <a:buNone/>
                <a:defRPr/>
              </a:pPr>
              <a:t>4</a:t>
            </a:fld>
            <a:endParaRPr lang="en-US" altLang="zh-CN" sz="2600" b="1">
              <a:solidFill>
                <a:schemeClr val="bg1"/>
              </a:solidFill>
              <a:latin typeface="+mn-lt"/>
              <a:ea typeface="+mn-ea"/>
            </a:endParaRPr>
          </a:p>
        </p:txBody>
      </p:sp>
      <p:pic>
        <p:nvPicPr>
          <p:cNvPr id="7" name="Picture 5" descr="宏观经济学"/>
          <p:cNvPicPr>
            <a:picLocks noChangeAspect="1" noChangeArrowheads="1"/>
          </p:cNvPicPr>
          <p:nvPr/>
        </p:nvPicPr>
        <p:blipFill>
          <a:blip r:embed="rId2" cstate="print"/>
          <a:srcRect l="14175" r="14951"/>
          <a:stretch>
            <a:fillRect/>
          </a:stretch>
        </p:blipFill>
        <p:spPr bwMode="auto">
          <a:xfrm>
            <a:off x="4869669" y="1118521"/>
            <a:ext cx="3528392" cy="47897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微观经济学"/>
          <p:cNvPicPr>
            <a:picLocks noChangeAspect="1" noChangeArrowheads="1"/>
          </p:cNvPicPr>
          <p:nvPr/>
        </p:nvPicPr>
        <p:blipFill>
          <a:blip r:embed="rId3" cstate="print"/>
          <a:srcRect l="14474" r="15174"/>
          <a:stretch>
            <a:fillRect/>
          </a:stretch>
        </p:blipFill>
        <p:spPr bwMode="auto">
          <a:xfrm>
            <a:off x="611560" y="1118521"/>
            <a:ext cx="3528392" cy="48267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63979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7" dur="500"/>
                                        <p:tgtEl>
                                          <p:spTgt spid="481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0" dur="500"/>
                                        <p:tgtEl>
                                          <p:spTgt spid="481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3" presetClass="entr" presetSubtype="10" fill="hold" nodeType="withEffect">
                                  <p:stCondLst>
                                    <p:cond delay="0"/>
                                  </p:stCondLst>
                                  <p:childTnLst>
                                    <p:set>
                                      <p:cBhvr>
                                        <p:cTn id="28"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9" dur="500"/>
                                        <p:tgtEl>
                                          <p:spTgt spid="48131">
                                            <p:txEl>
                                              <p:pRg st="3" end="3"/>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32" dur="500"/>
                                        <p:tgtEl>
                                          <p:spTgt spid="4813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43" dur="500"/>
                                        <p:tgtEl>
                                          <p:spTgt spid="48131">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8131">
                                            <p:txEl>
                                              <p:pRg st="7" end="7"/>
                                            </p:txEl>
                                          </p:spTgt>
                                        </p:tgtEl>
                                        <p:attrNameLst>
                                          <p:attrName>style.visibility</p:attrName>
                                        </p:attrNameLst>
                                      </p:cBhvr>
                                      <p:to>
                                        <p:strVal val="visible"/>
                                      </p:to>
                                    </p:set>
                                    <p:animEffect transition="in" filter="blinds(horizontal)">
                                      <p:cBhvr>
                                        <p:cTn id="48" dur="500"/>
                                        <p:tgtEl>
                                          <p:spTgt spid="48131">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8131">
                                            <p:txEl>
                                              <p:pRg st="8" end="8"/>
                                            </p:txEl>
                                          </p:spTgt>
                                        </p:tgtEl>
                                        <p:attrNameLst>
                                          <p:attrName>style.visibility</p:attrName>
                                        </p:attrNameLst>
                                      </p:cBhvr>
                                      <p:to>
                                        <p:strVal val="visible"/>
                                      </p:to>
                                    </p:set>
                                    <p:animEffect transition="in" filter="blinds(horizontal)">
                                      <p:cBhvr>
                                        <p:cTn id="53" dur="500"/>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r>
              <a:rPr lang="zh-CN" altLang="en-US" smtClean="0">
                <a:latin typeface="Times New Roman" charset="0"/>
                <a:cs typeface="Times New Roman" charset="0"/>
              </a:rPr>
              <a:t>第</a:t>
            </a:r>
            <a:r>
              <a:rPr lang="en-US" altLang="zh-CN" smtClean="0">
                <a:latin typeface="Times New Roman" charset="0"/>
                <a:cs typeface="Times New Roman" charset="0"/>
              </a:rPr>
              <a:t>1</a:t>
            </a:r>
            <a:r>
              <a:rPr lang="zh-CN" altLang="en-US" smtClean="0">
                <a:latin typeface="Times New Roman" charset="0"/>
                <a:cs typeface="Times New Roman" charset="0"/>
              </a:rPr>
              <a:t>章  导论</a:t>
            </a:r>
          </a:p>
        </p:txBody>
      </p:sp>
      <p:sp>
        <p:nvSpPr>
          <p:cNvPr id="17411" name="Rectangle 3"/>
          <p:cNvSpPr>
            <a:spLocks noGrp="1" noChangeArrowheads="1"/>
          </p:cNvSpPr>
          <p:nvPr>
            <p:ph idx="1"/>
          </p:nvPr>
        </p:nvSpPr>
        <p:spPr>
          <a:xfrm>
            <a:off x="838200" y="1600200"/>
            <a:ext cx="8229600" cy="4686300"/>
          </a:xfrm>
        </p:spPr>
        <p:txBody>
          <a:bodyPr/>
          <a:lstStyle/>
          <a:p>
            <a:endParaRPr lang="en-US" altLang="zh-CN" smtClean="0"/>
          </a:p>
          <a:p>
            <a:r>
              <a:rPr lang="zh-CN" altLang="en-US" b="1" smtClean="0"/>
              <a:t>经济学是什么</a:t>
            </a:r>
          </a:p>
          <a:p>
            <a:r>
              <a:rPr lang="zh-CN" altLang="en-US" b="1" smtClean="0"/>
              <a:t>经济学的基本分类</a:t>
            </a:r>
          </a:p>
          <a:p>
            <a:r>
              <a:rPr lang="zh-CN" altLang="en-US" b="1" smtClean="0"/>
              <a:t>经济学的研究方法</a:t>
            </a:r>
          </a:p>
          <a:p>
            <a:r>
              <a:rPr lang="zh-CN" altLang="en-US" b="1" smtClean="0"/>
              <a:t>经济学的历史演进</a:t>
            </a:r>
          </a:p>
        </p:txBody>
      </p:sp>
      <p:sp>
        <p:nvSpPr>
          <p:cNvPr id="9"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5DE3E295-0FAD-4F1C-BFF1-4C823A057E88}" type="slidenum">
              <a:rPr lang="en-US" altLang="zh-CN" sz="2600" b="1">
                <a:solidFill>
                  <a:schemeClr val="bg1"/>
                </a:solidFill>
                <a:latin typeface="+mn-lt"/>
                <a:ea typeface="+mn-ea"/>
              </a:rPr>
              <a:pPr algn="l">
                <a:spcBef>
                  <a:spcPct val="0"/>
                </a:spcBef>
                <a:buClrTx/>
                <a:buSzTx/>
                <a:buFontTx/>
                <a:buNone/>
                <a:defRPr/>
              </a:pPr>
              <a:t>5</a:t>
            </a:fld>
            <a:endParaRPr lang="en-US" altLang="zh-CN" sz="2600" b="1" dirty="0">
              <a:solidFill>
                <a:schemeClr val="bg1"/>
              </a:solidFill>
              <a:latin typeface="+mn-lt"/>
              <a:ea typeface="+mn-ea"/>
            </a:endParaRPr>
          </a:p>
        </p:txBody>
      </p:sp>
    </p:spTree>
    <p:extLst>
      <p:ext uri="{BB962C8B-B14F-4D97-AF65-F5344CB8AC3E}">
        <p14:creationId xmlns:p14="http://schemas.microsoft.com/office/powerpoint/2010/main" val="3121669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zh-CN" altLang="en-US" sz="4000" dirty="0" smtClean="0">
                <a:latin typeface="Times New Roman" charset="0"/>
              </a:rPr>
              <a:t>经济学是什么</a:t>
            </a:r>
          </a:p>
        </p:txBody>
      </p:sp>
      <p:sp>
        <p:nvSpPr>
          <p:cNvPr id="5123" name="Rectangle 3"/>
          <p:cNvSpPr>
            <a:spLocks noGrp="1" noChangeArrowheads="1"/>
          </p:cNvSpPr>
          <p:nvPr>
            <p:ph idx="1"/>
          </p:nvPr>
        </p:nvSpPr>
        <p:spPr>
          <a:xfrm>
            <a:off x="762000" y="1371600"/>
            <a:ext cx="8077200" cy="4830763"/>
          </a:xfrm>
        </p:spPr>
        <p:txBody>
          <a:bodyPr rtlCol="0">
            <a:normAutofit/>
          </a:bodyPr>
          <a:lstStyle/>
          <a:p>
            <a:pPr fontAlgn="auto">
              <a:spcAft>
                <a:spcPts val="0"/>
              </a:spcAft>
              <a:buFont typeface="Wingdings 2"/>
              <a:buChar char="ß"/>
              <a:defRPr/>
            </a:pPr>
            <a:r>
              <a:rPr lang="zh-CN" altLang="en-US" b="1" dirty="0" smtClean="0">
                <a:latin typeface="Times New Roman" pitchFamily="18" charset="0"/>
                <a:ea typeface="楷体_GB2312" pitchFamily="49" charset="-122"/>
              </a:rPr>
              <a:t>稀缺性（</a:t>
            </a:r>
            <a:r>
              <a:rPr lang="en-US" altLang="zh-CN" b="1" dirty="0" smtClean="0">
                <a:latin typeface="Times New Roman" pitchFamily="18" charset="0"/>
                <a:ea typeface="楷体_GB2312" pitchFamily="49" charset="-122"/>
              </a:rPr>
              <a:t>Scarcity</a:t>
            </a:r>
            <a:r>
              <a:rPr lang="zh-CN" altLang="en-US" b="1" dirty="0" smtClean="0">
                <a:latin typeface="Times New Roman" pitchFamily="18" charset="0"/>
                <a:ea typeface="楷体_GB2312" pitchFamily="49" charset="-122"/>
              </a:rPr>
              <a:t>）无处不在</a:t>
            </a:r>
          </a:p>
          <a:p>
            <a:pPr lvl="1" fontAlgn="auto">
              <a:spcAft>
                <a:spcPts val="0"/>
              </a:spcAft>
              <a:buFont typeface="Wingdings 2"/>
              <a:buChar char="Þ"/>
              <a:defRPr/>
            </a:pPr>
            <a:r>
              <a:rPr lang="zh-CN" altLang="en-US" sz="2400" b="1" dirty="0" smtClean="0">
                <a:latin typeface="Times New Roman" pitchFamily="18" charset="0"/>
              </a:rPr>
              <a:t>自由物品：无代价物品，如阳光、开阔环境下的空气</a:t>
            </a:r>
          </a:p>
          <a:p>
            <a:pPr lvl="1" fontAlgn="auto">
              <a:spcAft>
                <a:spcPts val="0"/>
              </a:spcAft>
              <a:buFont typeface="Wingdings 2"/>
              <a:buChar char="Þ"/>
              <a:defRPr/>
            </a:pPr>
            <a:r>
              <a:rPr lang="zh-CN" altLang="en-US" sz="2400" b="1" dirty="0" smtClean="0">
                <a:latin typeface="Times New Roman" pitchFamily="18" charset="0"/>
              </a:rPr>
              <a:t>经济物品：有代价物品，现实中绝大多数物品属此类</a:t>
            </a:r>
          </a:p>
          <a:p>
            <a:pPr algn="just" fontAlgn="auto">
              <a:spcAft>
                <a:spcPts val="0"/>
              </a:spcAft>
              <a:buFont typeface="Wingdings" pitchFamily="2" charset="2"/>
              <a:buNone/>
              <a:defRPr/>
            </a:pPr>
            <a:r>
              <a:rPr lang="zh-CN" altLang="en-US" sz="2200" b="1" dirty="0" smtClean="0">
                <a:solidFill>
                  <a:srgbClr val="0000FF"/>
                </a:solidFill>
                <a:latin typeface="Times New Roman" pitchFamily="18" charset="0"/>
                <a:ea typeface="楷体_GB2312" pitchFamily="49" charset="-122"/>
              </a:rPr>
              <a:t>              人的欲望是无穷的，相对于无穷的欲望而言，经济物品总是不足的，即存在稀缺性。</a:t>
            </a:r>
          </a:p>
          <a:p>
            <a:pPr lvl="1" fontAlgn="auto">
              <a:spcAft>
                <a:spcPts val="0"/>
              </a:spcAft>
              <a:buFont typeface="Wingdings" pitchFamily="2" charset="2"/>
              <a:buChar char="p"/>
              <a:defRPr/>
            </a:pPr>
            <a:r>
              <a:rPr lang="zh-CN" altLang="en-US" sz="2200" b="1" dirty="0" smtClean="0">
                <a:solidFill>
                  <a:srgbClr val="000000"/>
                </a:solidFill>
                <a:latin typeface="Times New Roman" pitchFamily="18" charset="0"/>
              </a:rPr>
              <a:t>自然资源稀缺：钻石价格高涨、牧场退化、渔业资源枯竭</a:t>
            </a:r>
          </a:p>
          <a:p>
            <a:pPr lvl="1" fontAlgn="auto">
              <a:spcAft>
                <a:spcPts val="0"/>
              </a:spcAft>
              <a:buFont typeface="Wingdings" pitchFamily="2" charset="2"/>
              <a:buChar char="p"/>
              <a:defRPr/>
            </a:pPr>
            <a:r>
              <a:rPr lang="zh-CN" altLang="en-US" sz="2200" b="1" dirty="0" smtClean="0">
                <a:solidFill>
                  <a:srgbClr val="000000"/>
                </a:solidFill>
                <a:latin typeface="Times New Roman" pitchFamily="18" charset="0"/>
              </a:rPr>
              <a:t>人力资源（本）稀缺：技工短缺、民工荒</a:t>
            </a:r>
          </a:p>
          <a:p>
            <a:pPr lvl="1" fontAlgn="auto">
              <a:spcAft>
                <a:spcPts val="0"/>
              </a:spcAft>
              <a:buFont typeface="Wingdings" pitchFamily="2" charset="2"/>
              <a:buChar char="p"/>
              <a:defRPr/>
            </a:pPr>
            <a:r>
              <a:rPr lang="zh-CN" altLang="en-US" sz="2200" b="1" dirty="0" smtClean="0">
                <a:solidFill>
                  <a:srgbClr val="000000"/>
                </a:solidFill>
                <a:latin typeface="Times New Roman" pitchFamily="18" charset="0"/>
              </a:rPr>
              <a:t>空间资源稀缺：太空之争</a:t>
            </a:r>
          </a:p>
          <a:p>
            <a:pPr lvl="1" fontAlgn="auto">
              <a:spcAft>
                <a:spcPts val="0"/>
              </a:spcAft>
              <a:buFont typeface="Wingdings" pitchFamily="2" charset="2"/>
              <a:buChar char="p"/>
              <a:defRPr/>
            </a:pPr>
            <a:r>
              <a:rPr lang="zh-CN" altLang="en-US" sz="2200" b="1" dirty="0" smtClean="0">
                <a:solidFill>
                  <a:srgbClr val="000000"/>
                </a:solidFill>
                <a:latin typeface="Times New Roman" pitchFamily="18" charset="0"/>
              </a:rPr>
              <a:t>时间资源稀缺：</a:t>
            </a:r>
          </a:p>
          <a:p>
            <a:pPr lvl="1" fontAlgn="auto">
              <a:spcAft>
                <a:spcPts val="0"/>
              </a:spcAft>
              <a:buFont typeface="Wingdings" pitchFamily="2" charset="2"/>
              <a:buNone/>
              <a:defRPr/>
            </a:pPr>
            <a:r>
              <a:rPr lang="zh-CN" altLang="en-US" sz="2200" b="1" dirty="0" smtClean="0">
                <a:solidFill>
                  <a:srgbClr val="000000"/>
                </a:solidFill>
                <a:latin typeface="Times New Roman" pitchFamily="18" charset="0"/>
              </a:rPr>
              <a:t>          人生在世屈指算，能活</a:t>
            </a:r>
            <a:r>
              <a:rPr lang="en-US" altLang="zh-CN" sz="2200" b="1" dirty="0" smtClean="0">
                <a:solidFill>
                  <a:srgbClr val="000000"/>
                </a:solidFill>
                <a:latin typeface="Times New Roman" pitchFamily="18" charset="0"/>
              </a:rPr>
              <a:t>36000</a:t>
            </a:r>
            <a:r>
              <a:rPr lang="zh-CN" altLang="en-US" sz="2200" b="1" dirty="0" smtClean="0">
                <a:solidFill>
                  <a:srgbClr val="000000"/>
                </a:solidFill>
                <a:latin typeface="Times New Roman" pitchFamily="18" charset="0"/>
              </a:rPr>
              <a:t>天</a:t>
            </a:r>
          </a:p>
          <a:p>
            <a:pPr lvl="1" fontAlgn="auto">
              <a:spcAft>
                <a:spcPts val="0"/>
              </a:spcAft>
              <a:buFont typeface="Wingdings" pitchFamily="2" charset="2"/>
              <a:buChar char="p"/>
              <a:defRPr/>
            </a:pPr>
            <a:endParaRPr lang="en-US" altLang="zh-CN" sz="2000" dirty="0" smtClean="0">
              <a:solidFill>
                <a:srgbClr val="000000"/>
              </a:solidFill>
              <a:latin typeface="Times New Roman" pitchFamily="18" charset="0"/>
            </a:endParaRPr>
          </a:p>
        </p:txBody>
      </p:sp>
      <p:sp>
        <p:nvSpPr>
          <p:cNvPr id="6"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A5CB27FF-EEB4-40D8-B4B9-6E1BA06EF4A2}" type="slidenum">
              <a:rPr lang="en-US" altLang="zh-CN" sz="2600" b="1">
                <a:solidFill>
                  <a:schemeClr val="bg1"/>
                </a:solidFill>
                <a:latin typeface="+mn-lt"/>
                <a:ea typeface="+mn-ea"/>
              </a:rPr>
              <a:pPr algn="l">
                <a:spcBef>
                  <a:spcPct val="0"/>
                </a:spcBef>
                <a:buClrTx/>
                <a:buSzTx/>
                <a:buFontTx/>
                <a:buNone/>
                <a:defRPr/>
              </a:pPr>
              <a:t>6</a:t>
            </a:fld>
            <a:endParaRPr lang="en-US" altLang="zh-CN" sz="2600" b="1">
              <a:solidFill>
                <a:schemeClr val="bg1"/>
              </a:solidFill>
              <a:latin typeface="+mn-lt"/>
              <a:ea typeface="+mn-ea"/>
            </a:endParaRPr>
          </a:p>
        </p:txBody>
      </p:sp>
      <p:pic>
        <p:nvPicPr>
          <p:cNvPr id="5124" name="Picture 4" descr="22bc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962400"/>
            <a:ext cx="22860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7"/>
          <p:cNvSpPr>
            <a:spLocks noChangeArrowheads="1"/>
          </p:cNvSpPr>
          <p:nvPr/>
        </p:nvSpPr>
        <p:spPr bwMode="auto">
          <a:xfrm>
            <a:off x="755576" y="5685055"/>
            <a:ext cx="6102424" cy="83099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square">
            <a:spAutoFit/>
          </a:bodyPr>
          <a:lstStyle/>
          <a:p>
            <a:pPr marL="342900" indent="-342900" algn="l">
              <a:defRPr/>
            </a:pPr>
            <a:r>
              <a:rPr kumimoji="1" lang="zh-CN" altLang="en-US" sz="2400" b="1" dirty="0">
                <a:solidFill>
                  <a:schemeClr val="tx1"/>
                </a:solidFill>
                <a:effectLst>
                  <a:outerShdw blurRad="38100" dist="38100" dir="2700000" algn="tl">
                    <a:srgbClr val="C0C0C0"/>
                  </a:outerShdw>
                </a:effectLst>
                <a:latin typeface="Times New Roman" pitchFamily="18" charset="0"/>
              </a:rPr>
              <a:t>          </a:t>
            </a:r>
            <a:r>
              <a:rPr kumimoji="1" lang="zh-CN" altLang="en-US" sz="2400" b="1" dirty="0">
                <a:solidFill>
                  <a:srgbClr val="FF0000"/>
                </a:solidFill>
                <a:effectLst>
                  <a:outerShdw blurRad="38100" dist="38100" dir="2700000" algn="tl">
                    <a:srgbClr val="C0C0C0"/>
                  </a:outerShdw>
                </a:effectLst>
                <a:latin typeface="Times New Roman" pitchFamily="18" charset="0"/>
              </a:rPr>
              <a:t>稀缺性是相对供给和需求关系而言的，与其本身重要性无关。如清洁的空气。</a:t>
            </a:r>
          </a:p>
        </p:txBody>
      </p:sp>
    </p:spTree>
    <p:extLst>
      <p:ext uri="{BB962C8B-B14F-4D97-AF65-F5344CB8AC3E}">
        <p14:creationId xmlns:p14="http://schemas.microsoft.com/office/powerpoint/2010/main" val="325667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ox(in)">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ox(in)">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diamond(in)">
                                      <p:cBhvr>
                                        <p:cTn id="22" dur="10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 calcmode="lin" valueType="num">
                                      <p:cBhvr additive="base">
                                        <p:cTn id="27"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123">
                                            <p:txEl>
                                              <p:pRg st="5" end="5"/>
                                            </p:txEl>
                                          </p:spTgt>
                                        </p:tgtEl>
                                        <p:attrNameLst>
                                          <p:attrName>style.visibility</p:attrName>
                                        </p:attrNameLst>
                                      </p:cBhvr>
                                      <p:to>
                                        <p:strVal val="visible"/>
                                      </p:to>
                                    </p:set>
                                    <p:anim calcmode="lin" valueType="num">
                                      <p:cBhvr additive="base">
                                        <p:cTn id="33"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5123">
                                            <p:txEl>
                                              <p:pRg st="6" end="6"/>
                                            </p:txEl>
                                          </p:spTgt>
                                        </p:tgtEl>
                                        <p:attrNameLst>
                                          <p:attrName>style.visibility</p:attrName>
                                        </p:attrNameLst>
                                      </p:cBhvr>
                                      <p:to>
                                        <p:strVal val="visible"/>
                                      </p:to>
                                    </p:set>
                                    <p:anim calcmode="lin" valueType="num">
                                      <p:cBhvr additive="base">
                                        <p:cTn id="3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123">
                                            <p:txEl>
                                              <p:pRg st="7" end="7"/>
                                            </p:txEl>
                                          </p:spTgt>
                                        </p:tgtEl>
                                        <p:attrNameLst>
                                          <p:attrName>style.visibility</p:attrName>
                                        </p:attrNameLst>
                                      </p:cBhvr>
                                      <p:to>
                                        <p:strVal val="visible"/>
                                      </p:to>
                                    </p:set>
                                    <p:anim calcmode="lin" valueType="num">
                                      <p:cBhvr additive="base">
                                        <p:cTn id="45"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5124"/>
                                        </p:tgtEl>
                                        <p:attrNameLst>
                                          <p:attrName>style.visibility</p:attrName>
                                        </p:attrNameLst>
                                      </p:cBhvr>
                                      <p:to>
                                        <p:strVal val="visible"/>
                                      </p:to>
                                    </p:set>
                                    <p:anim calcmode="lin" valueType="num">
                                      <p:cBhvr additive="base">
                                        <p:cTn id="51" dur="500" fill="hold"/>
                                        <p:tgtEl>
                                          <p:spTgt spid="5124"/>
                                        </p:tgtEl>
                                        <p:attrNameLst>
                                          <p:attrName>ppt_x</p:attrName>
                                        </p:attrNameLst>
                                      </p:cBhvr>
                                      <p:tavLst>
                                        <p:tav tm="0">
                                          <p:val>
                                            <p:strVal val="#ppt_x"/>
                                          </p:val>
                                        </p:tav>
                                        <p:tav tm="100000">
                                          <p:val>
                                            <p:strVal val="#ppt_x"/>
                                          </p:val>
                                        </p:tav>
                                      </p:tavLst>
                                    </p:anim>
                                    <p:anim calcmode="lin" valueType="num">
                                      <p:cBhvr additive="base">
                                        <p:cTn id="52"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5123">
                                            <p:txEl>
                                              <p:pRg st="8" end="8"/>
                                            </p:txEl>
                                          </p:spTgt>
                                        </p:tgtEl>
                                        <p:attrNameLst>
                                          <p:attrName>style.visibility</p:attrName>
                                        </p:attrNameLst>
                                      </p:cBhvr>
                                      <p:to>
                                        <p:strVal val="visible"/>
                                      </p:to>
                                    </p:set>
                                    <p:animEffect transition="in" filter="checkerboard(across)">
                                      <p:cBhvr>
                                        <p:cTn id="57" dur="500"/>
                                        <p:tgtEl>
                                          <p:spTgt spid="5123">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7175"/>
                                        </p:tgtEl>
                                        <p:attrNameLst>
                                          <p:attrName>style.visibility</p:attrName>
                                        </p:attrNameLst>
                                      </p:cBhvr>
                                      <p:to>
                                        <p:strVal val="visible"/>
                                      </p:to>
                                    </p:set>
                                    <p:animEffect transition="in" filter="checkerboard(across)">
                                      <p:cBhvr>
                                        <p:cTn id="62"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838200" y="1628800"/>
            <a:ext cx="7693025" cy="5076800"/>
          </a:xfrm>
        </p:spPr>
        <p:txBody>
          <a:bodyPr/>
          <a:lstStyle/>
          <a:p>
            <a:r>
              <a:rPr lang="zh-CN" altLang="en-US" b="1" dirty="0" smtClean="0">
                <a:latin typeface="Times New Roman" charset="0"/>
                <a:ea typeface="楷体_GB2312" pitchFamily="49" charset="-122"/>
              </a:rPr>
              <a:t>选择（</a:t>
            </a:r>
            <a:r>
              <a:rPr lang="en-US" altLang="zh-CN" b="1" dirty="0" smtClean="0">
                <a:latin typeface="Times New Roman" charset="0"/>
                <a:ea typeface="楷体_GB2312" pitchFamily="49" charset="-122"/>
              </a:rPr>
              <a:t>Choice</a:t>
            </a:r>
            <a:r>
              <a:rPr lang="zh-CN" altLang="en-US" b="1" dirty="0" smtClean="0">
                <a:latin typeface="Times New Roman" charset="0"/>
                <a:ea typeface="楷体_GB2312" pitchFamily="49" charset="-122"/>
              </a:rPr>
              <a:t>）无处不在</a:t>
            </a:r>
          </a:p>
          <a:p>
            <a:pPr>
              <a:buFont typeface="Wingdings" pitchFamily="2" charset="2"/>
              <a:buNone/>
            </a:pPr>
            <a:r>
              <a:rPr lang="zh-CN" altLang="en-US" sz="2400" dirty="0" smtClean="0">
                <a:latin typeface="Times New Roman" charset="0"/>
              </a:rPr>
              <a:t>       </a:t>
            </a:r>
            <a:r>
              <a:rPr lang="zh-CN" altLang="en-US" sz="2400" b="1" dirty="0" smtClean="0">
                <a:latin typeface="Times New Roman" charset="0"/>
              </a:rPr>
              <a:t>选择或者权衡（</a:t>
            </a:r>
            <a:r>
              <a:rPr lang="en-US" altLang="zh-CN" sz="2400" b="1" dirty="0" smtClean="0">
                <a:latin typeface="Times New Roman" charset="0"/>
              </a:rPr>
              <a:t>Trade-off</a:t>
            </a:r>
            <a:r>
              <a:rPr lang="zh-CN" altLang="en-US" sz="2400" b="1" dirty="0" smtClean="0">
                <a:latin typeface="Times New Roman" charset="0"/>
              </a:rPr>
              <a:t>）遍布生活的每个角落</a:t>
            </a:r>
          </a:p>
          <a:p>
            <a:pPr lvl="1">
              <a:buFont typeface="Wingdings" pitchFamily="2" charset="2"/>
              <a:buNone/>
            </a:pPr>
            <a:endParaRPr lang="zh-CN" altLang="en-US" sz="2000" b="1" dirty="0" smtClean="0">
              <a:latin typeface="Times New Roman" charset="0"/>
            </a:endParaRPr>
          </a:p>
          <a:p>
            <a:pPr lvl="1">
              <a:buFont typeface="Wingdings" pitchFamily="2" charset="2"/>
              <a:buNone/>
            </a:pPr>
            <a:endParaRPr lang="zh-CN" altLang="en-US" sz="2000" b="1" dirty="0" smtClean="0">
              <a:latin typeface="Times New Roman" charset="0"/>
            </a:endParaRPr>
          </a:p>
          <a:p>
            <a:pPr lvl="1">
              <a:buFont typeface="Wingdings" pitchFamily="2" charset="2"/>
              <a:buNone/>
            </a:pPr>
            <a:endParaRPr lang="zh-CN" altLang="en-US" sz="2000" b="1" dirty="0" smtClean="0">
              <a:latin typeface="Times New Roman" charset="0"/>
            </a:endParaRPr>
          </a:p>
          <a:p>
            <a:pPr lvl="1">
              <a:buFont typeface="Wingdings" pitchFamily="2" charset="2"/>
              <a:buNone/>
            </a:pPr>
            <a:endParaRPr lang="zh-CN" altLang="en-US" sz="2000" b="1" dirty="0" smtClean="0">
              <a:latin typeface="Times New Roman" charset="0"/>
            </a:endParaRPr>
          </a:p>
          <a:p>
            <a:pPr lvl="1">
              <a:buFont typeface="Wingdings" pitchFamily="2" charset="2"/>
              <a:buNone/>
            </a:pPr>
            <a:endParaRPr lang="zh-CN" altLang="en-US" sz="2000" b="1" dirty="0" smtClean="0">
              <a:latin typeface="Times New Roman" charset="0"/>
            </a:endParaRPr>
          </a:p>
          <a:p>
            <a:pPr lvl="1">
              <a:buFont typeface="Wingdings" pitchFamily="2" charset="2"/>
              <a:buNone/>
            </a:pPr>
            <a:endParaRPr lang="zh-CN" altLang="en-US" sz="2000" b="1" dirty="0" smtClean="0">
              <a:latin typeface="Times New Roman" charset="0"/>
            </a:endParaRPr>
          </a:p>
          <a:p>
            <a:pPr lvl="1">
              <a:buFont typeface="Wingdings" pitchFamily="2" charset="2"/>
              <a:buNone/>
            </a:pPr>
            <a:r>
              <a:rPr lang="zh-CN" altLang="en-US" sz="2200" b="1" dirty="0" smtClean="0">
                <a:latin typeface="Times New Roman" charset="0"/>
              </a:rPr>
              <a:t>就整个经济生活而言，稀缺性的存在使得人们必须充分运用现有资源去生产更多的经济物品，以满足人类无穷的欲望，这就是经济学的任务</a:t>
            </a:r>
          </a:p>
        </p:txBody>
      </p:sp>
      <p:sp>
        <p:nvSpPr>
          <p:cNvPr id="7"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160BA235-B764-4FB9-A36F-9E7E951C8973}" type="slidenum">
              <a:rPr lang="en-US" altLang="zh-CN" sz="2600" b="1">
                <a:solidFill>
                  <a:schemeClr val="bg1"/>
                </a:solidFill>
                <a:latin typeface="+mn-lt"/>
                <a:ea typeface="+mn-ea"/>
              </a:rPr>
              <a:pPr algn="l">
                <a:spcBef>
                  <a:spcPct val="0"/>
                </a:spcBef>
                <a:buClrTx/>
                <a:buSzTx/>
                <a:buFontTx/>
                <a:buNone/>
                <a:defRPr/>
              </a:pPr>
              <a:t>7</a:t>
            </a:fld>
            <a:endParaRPr lang="en-US" altLang="zh-CN" sz="2600" b="1">
              <a:solidFill>
                <a:schemeClr val="bg1"/>
              </a:solidFill>
              <a:latin typeface="+mn-lt"/>
              <a:ea typeface="+mn-ea"/>
            </a:endParaRPr>
          </a:p>
        </p:txBody>
      </p:sp>
      <p:sp>
        <p:nvSpPr>
          <p:cNvPr id="8200" name="Text Box 8"/>
          <p:cNvSpPr txBox="1">
            <a:spLocks noChangeArrowheads="1"/>
          </p:cNvSpPr>
          <p:nvPr/>
        </p:nvSpPr>
        <p:spPr bwMode="auto">
          <a:xfrm>
            <a:off x="914400" y="2895600"/>
            <a:ext cx="7620000" cy="2041525"/>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lvl="1" algn="l">
              <a:defRPr/>
            </a:pPr>
            <a:r>
              <a:rPr lang="en-US" altLang="zh-CN" b="1">
                <a:solidFill>
                  <a:srgbClr val="000000"/>
                </a:solidFill>
                <a:latin typeface="Times New Roman" pitchFamily="18" charset="0"/>
              </a:rPr>
              <a:t>——</a:t>
            </a:r>
            <a:r>
              <a:rPr lang="zh-CN" altLang="en-US" b="1">
                <a:solidFill>
                  <a:srgbClr val="000000"/>
                </a:solidFill>
                <a:latin typeface="Times New Roman" pitchFamily="18" charset="0"/>
              </a:rPr>
              <a:t>你开着一辆豪华轿车，在一个暴风雨夜晚经过一个车站，有三个人正焦急地等待公共汽车的到来：</a:t>
            </a:r>
          </a:p>
          <a:p>
            <a:pPr lvl="1" algn="l">
              <a:defRPr/>
            </a:pPr>
            <a:r>
              <a:rPr lang="zh-CN" altLang="en-US" b="1">
                <a:solidFill>
                  <a:schemeClr val="tx1"/>
                </a:solidFill>
                <a:latin typeface="Times New Roman" pitchFamily="18" charset="0"/>
              </a:rPr>
              <a:t>          </a:t>
            </a:r>
            <a:r>
              <a:rPr lang="zh-CN" altLang="en-US" b="1">
                <a:solidFill>
                  <a:srgbClr val="0000FF"/>
                </a:solidFill>
                <a:latin typeface="Times New Roman" pitchFamily="18" charset="0"/>
              </a:rPr>
              <a:t>一个快要病死的老人，生命危在旦夕；一个医生，他曾是你的救命恩人，你做梦都想要报答他；还有一个是你一见倾心的异性，如果错过，你一辈子都会后悔。</a:t>
            </a:r>
          </a:p>
          <a:p>
            <a:pPr lvl="1" algn="l">
              <a:defRPr/>
            </a:pPr>
            <a:r>
              <a:rPr lang="en-US" altLang="zh-CN" b="1">
                <a:solidFill>
                  <a:srgbClr val="000000"/>
                </a:solidFill>
                <a:latin typeface="Times New Roman" pitchFamily="18" charset="0"/>
              </a:rPr>
              <a:t>——</a:t>
            </a:r>
            <a:r>
              <a:rPr lang="zh-CN" altLang="en-US" b="1">
                <a:solidFill>
                  <a:srgbClr val="000000"/>
                </a:solidFill>
                <a:latin typeface="Times New Roman" pitchFamily="18" charset="0"/>
              </a:rPr>
              <a:t>你的车只能再坐一个人，你会如何选择？</a:t>
            </a:r>
          </a:p>
        </p:txBody>
      </p:sp>
    </p:spTree>
    <p:extLst>
      <p:ext uri="{BB962C8B-B14F-4D97-AF65-F5344CB8AC3E}">
        <p14:creationId xmlns:p14="http://schemas.microsoft.com/office/powerpoint/2010/main" val="2380739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8200"/>
                                        </p:tgtEl>
                                        <p:attrNameLst>
                                          <p:attrName>style.visibility</p:attrName>
                                        </p:attrNameLst>
                                      </p:cBhvr>
                                      <p:to>
                                        <p:strVal val="visible"/>
                                      </p:to>
                                    </p:set>
                                    <p:animEffect transition="in" filter="checkerboard(across)">
                                      <p:cBhvr>
                                        <p:cTn id="13" dur="500"/>
                                        <p:tgtEl>
                                          <p:spTgt spid="82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9155">
                                            <p:txEl>
                                              <p:pRg st="8" end="8"/>
                                            </p:txEl>
                                          </p:spTgt>
                                        </p:tgtEl>
                                        <p:attrNameLst>
                                          <p:attrName>style.visibility</p:attrName>
                                        </p:attrNameLst>
                                      </p:cBhvr>
                                      <p:to>
                                        <p:strVal val="visible"/>
                                      </p:to>
                                    </p:set>
                                    <p:animEffect transition="in" filter="box(in)">
                                      <p:cBhvr>
                                        <p:cTn id="18" dur="500"/>
                                        <p:tgtEl>
                                          <p:spTgt spid="49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sz="half" idx="1"/>
          </p:nvPr>
        </p:nvSpPr>
        <p:spPr>
          <a:xfrm>
            <a:off x="838200" y="1828800"/>
            <a:ext cx="6686128" cy="4419600"/>
          </a:xfrm>
        </p:spPr>
        <p:txBody>
          <a:bodyPr/>
          <a:lstStyle/>
          <a:p>
            <a:r>
              <a:rPr lang="zh-CN" altLang="en-US" b="1" dirty="0" smtClean="0">
                <a:latin typeface="Times New Roman" charset="0"/>
                <a:ea typeface="楷体_GB2312" pitchFamily="49" charset="-122"/>
              </a:rPr>
              <a:t>经济学的含义</a:t>
            </a:r>
          </a:p>
          <a:p>
            <a:pPr>
              <a:buFont typeface="Wingdings" pitchFamily="2" charset="2"/>
              <a:buNone/>
            </a:pPr>
            <a:r>
              <a:rPr lang="zh-CN" altLang="en-US" sz="2400" dirty="0" smtClean="0"/>
              <a:t>          </a:t>
            </a:r>
            <a:r>
              <a:rPr lang="zh-CN" altLang="en-US" sz="2400" b="1" dirty="0" smtClean="0">
                <a:latin typeface="Times New Roman" charset="0"/>
              </a:rPr>
              <a:t>经济学是研究在资源</a:t>
            </a:r>
            <a:r>
              <a:rPr lang="zh-CN" altLang="en-US" sz="2400" b="1" dirty="0" smtClean="0">
                <a:solidFill>
                  <a:srgbClr val="FF0000"/>
                </a:solidFill>
                <a:latin typeface="Times New Roman" charset="0"/>
              </a:rPr>
              <a:t>稀缺</a:t>
            </a:r>
            <a:r>
              <a:rPr lang="zh-CN" altLang="en-US" sz="2400" b="1" dirty="0" smtClean="0">
                <a:latin typeface="Times New Roman" charset="0"/>
              </a:rPr>
              <a:t>的情况下，如何</a:t>
            </a:r>
            <a:r>
              <a:rPr lang="zh-CN" altLang="en-US" sz="2400" b="1" dirty="0" smtClean="0">
                <a:solidFill>
                  <a:srgbClr val="FF0000"/>
                </a:solidFill>
                <a:latin typeface="Times New Roman" charset="0"/>
              </a:rPr>
              <a:t>配置</a:t>
            </a:r>
            <a:r>
              <a:rPr lang="zh-CN" altLang="en-US" sz="2400" b="1" dirty="0" smtClean="0">
                <a:latin typeface="Times New Roman" charset="0"/>
              </a:rPr>
              <a:t>和</a:t>
            </a:r>
            <a:r>
              <a:rPr lang="zh-CN" altLang="en-US" sz="2400" b="1" dirty="0" smtClean="0">
                <a:solidFill>
                  <a:srgbClr val="FF0000"/>
                </a:solidFill>
                <a:latin typeface="Times New Roman" charset="0"/>
              </a:rPr>
              <a:t>使用</a:t>
            </a:r>
            <a:r>
              <a:rPr lang="zh-CN" altLang="en-US" sz="2400" b="1" dirty="0" smtClean="0">
                <a:latin typeface="Times New Roman" charset="0"/>
              </a:rPr>
              <a:t>资源，以满足多方面需要（欲望）的一门社会科学。</a:t>
            </a:r>
          </a:p>
          <a:p>
            <a:pPr>
              <a:buFont typeface="Wingdings" pitchFamily="2" charset="2"/>
              <a:buNone/>
            </a:pPr>
            <a:r>
              <a:rPr lang="zh-CN" altLang="en-US" sz="2400" b="1" dirty="0" smtClean="0">
                <a:latin typeface="Times New Roman" charset="0"/>
              </a:rPr>
              <a:t>          经济学的三个基本问题</a:t>
            </a:r>
            <a:r>
              <a:rPr lang="en-US" altLang="zh-CN" sz="2400" b="1" dirty="0" smtClean="0">
                <a:latin typeface="Times New Roman" charset="0"/>
              </a:rPr>
              <a:t>——</a:t>
            </a:r>
          </a:p>
          <a:p>
            <a:pPr lvl="3">
              <a:buFont typeface="Wingdings" pitchFamily="2" charset="2"/>
              <a:buChar char="p"/>
            </a:pPr>
            <a:r>
              <a:rPr lang="zh-CN" altLang="en-US" sz="2200" b="1" dirty="0" smtClean="0">
                <a:solidFill>
                  <a:srgbClr val="0000FF"/>
                </a:solidFill>
                <a:latin typeface="Times New Roman" charset="0"/>
              </a:rPr>
              <a:t>生产什么？</a:t>
            </a:r>
          </a:p>
          <a:p>
            <a:pPr lvl="3">
              <a:buFont typeface="Wingdings" pitchFamily="2" charset="2"/>
              <a:buChar char="p"/>
            </a:pPr>
            <a:r>
              <a:rPr lang="zh-CN" altLang="en-US" sz="2200" b="1" dirty="0" smtClean="0">
                <a:solidFill>
                  <a:srgbClr val="0000FF"/>
                </a:solidFill>
                <a:latin typeface="Times New Roman" charset="0"/>
              </a:rPr>
              <a:t>如何生产？</a:t>
            </a:r>
          </a:p>
          <a:p>
            <a:pPr lvl="3">
              <a:buFont typeface="Wingdings" pitchFamily="2" charset="2"/>
              <a:buChar char="p"/>
            </a:pPr>
            <a:r>
              <a:rPr lang="zh-CN" altLang="en-US" sz="2200" b="1" dirty="0" smtClean="0">
                <a:solidFill>
                  <a:srgbClr val="0000FF"/>
                </a:solidFill>
                <a:latin typeface="Times New Roman" charset="0"/>
              </a:rPr>
              <a:t>为谁生产？</a:t>
            </a:r>
          </a:p>
        </p:txBody>
      </p:sp>
      <p:sp>
        <p:nvSpPr>
          <p:cNvPr id="8" name="灯片编号占位符 5"/>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62855991-2592-42E9-8921-87D401A74E68}" type="slidenum">
              <a:rPr lang="en-US" altLang="zh-CN" sz="2600" b="1">
                <a:solidFill>
                  <a:schemeClr val="bg1"/>
                </a:solidFill>
                <a:latin typeface="+mn-lt"/>
                <a:ea typeface="+mn-ea"/>
              </a:rPr>
              <a:pPr algn="l">
                <a:spcBef>
                  <a:spcPct val="0"/>
                </a:spcBef>
                <a:buClrTx/>
                <a:buSzTx/>
                <a:buFontTx/>
                <a:buNone/>
                <a:defRPr/>
              </a:pPr>
              <a:t>8</a:t>
            </a:fld>
            <a:endParaRPr lang="en-US" altLang="zh-CN" sz="2600" b="1">
              <a:solidFill>
                <a:schemeClr val="bg1"/>
              </a:solidFill>
              <a:latin typeface="+mn-lt"/>
              <a:ea typeface="+mn-ea"/>
            </a:endParaRPr>
          </a:p>
        </p:txBody>
      </p:sp>
      <p:pic>
        <p:nvPicPr>
          <p:cNvPr id="50181" name="Picture 5" descr="2007020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712" y="0"/>
            <a:ext cx="141128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10" descr="s1795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571" y="2209800"/>
            <a:ext cx="14351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17" descr="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 y="4953000"/>
            <a:ext cx="1714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3043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7" dur="500"/>
                                        <p:tgtEl>
                                          <p:spTgt spid="50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0193"/>
                                        </p:tgtEl>
                                        <p:attrNameLst>
                                          <p:attrName>style.visibility</p:attrName>
                                        </p:attrNameLst>
                                      </p:cBhvr>
                                      <p:to>
                                        <p:strVal val="visible"/>
                                      </p:to>
                                    </p:set>
                                    <p:animEffect transition="in" filter="checkerboard(across)">
                                      <p:cBhvr>
                                        <p:cTn id="12" dur="500"/>
                                        <p:tgtEl>
                                          <p:spTgt spid="50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transition="in" filter="box(in)">
                                      <p:cBhvr>
                                        <p:cTn id="17" dur="500"/>
                                        <p:tgtEl>
                                          <p:spTgt spid="50181"/>
                                        </p:tgtEl>
                                      </p:cBhvr>
                                    </p:animEffect>
                                  </p:childTnLst>
                                </p:cTn>
                              </p:par>
                              <p:par>
                                <p:cTn id="18" presetID="4" presetClass="entr" presetSubtype="16" fill="hold" nodeType="withEffect">
                                  <p:stCondLst>
                                    <p:cond delay="0"/>
                                  </p:stCondLst>
                                  <p:childTnLst>
                                    <p:set>
                                      <p:cBhvr>
                                        <p:cTn id="19" dur="1" fill="hold">
                                          <p:stCondLst>
                                            <p:cond delay="0"/>
                                          </p:stCondLst>
                                        </p:cTn>
                                        <p:tgtEl>
                                          <p:spTgt spid="50186"/>
                                        </p:tgtEl>
                                        <p:attrNameLst>
                                          <p:attrName>style.visibility</p:attrName>
                                        </p:attrNameLst>
                                      </p:cBhvr>
                                      <p:to>
                                        <p:strVal val="visible"/>
                                      </p:to>
                                    </p:set>
                                    <p:animEffect transition="in" filter="box(in)">
                                      <p:cBhvr>
                                        <p:cTn id="20" dur="500"/>
                                        <p:tgtEl>
                                          <p:spTgt spid="501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25" dur="500"/>
                                        <p:tgtEl>
                                          <p:spTgt spid="50179">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30" dur="500"/>
                                        <p:tgtEl>
                                          <p:spTgt spid="5017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35" dur="500"/>
                                        <p:tgtEl>
                                          <p:spTgt spid="50179">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40" dur="500"/>
                                        <p:tgtEl>
                                          <p:spTgt spid="5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12" name="Group 72"/>
          <p:cNvGraphicFramePr>
            <a:graphicFrameLocks noGrp="1"/>
          </p:cNvGraphicFramePr>
          <p:nvPr>
            <p:ph idx="1"/>
            <p:extLst>
              <p:ext uri="{D42A27DB-BD31-4B8C-83A1-F6EECF244321}">
                <p14:modId xmlns:p14="http://schemas.microsoft.com/office/powerpoint/2010/main" val="689104409"/>
              </p:ext>
            </p:extLst>
          </p:nvPr>
        </p:nvGraphicFramePr>
        <p:xfrm>
          <a:off x="381000" y="3276600"/>
          <a:ext cx="3319463" cy="2805114"/>
        </p:xfrm>
        <a:graphic>
          <a:graphicData uri="http://schemas.openxmlformats.org/drawingml/2006/table">
            <a:tbl>
              <a:tblPr/>
              <a:tblGrid>
                <a:gridCol w="1109663"/>
                <a:gridCol w="1100137"/>
                <a:gridCol w="1109663"/>
              </a:tblGrid>
              <a:tr h="4381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可能性</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月饼</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Arial" charset="0"/>
                          <a:ea typeface="宋体" pitchFamily="2" charset="-122"/>
                        </a:rPr>
                        <a:t>汽车</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A</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15</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B</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14</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C</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12</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D</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E</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3841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F</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71" name="Rectangle 3"/>
          <p:cNvSpPr>
            <a:spLocks noGrp="1" noChangeArrowheads="1"/>
          </p:cNvSpPr>
          <p:nvPr>
            <p:ph type="body" idx="4294967295"/>
          </p:nvPr>
        </p:nvSpPr>
        <p:spPr>
          <a:xfrm>
            <a:off x="395536" y="1556792"/>
            <a:ext cx="8053585" cy="4691608"/>
          </a:xfrm>
        </p:spPr>
        <p:txBody>
          <a:bodyPr/>
          <a:lstStyle/>
          <a:p>
            <a:r>
              <a:rPr lang="zh-CN" altLang="en-US" b="1" dirty="0" smtClean="0">
                <a:latin typeface="Times New Roman" charset="0"/>
                <a:ea typeface="楷体_GB2312" pitchFamily="49" charset="-122"/>
              </a:rPr>
              <a:t>生产可能性边界</a:t>
            </a:r>
            <a:r>
              <a:rPr lang="en-US" altLang="zh-CN" b="1" dirty="0" smtClean="0">
                <a:latin typeface="Times New Roman" charset="0"/>
                <a:ea typeface="楷体_GB2312" pitchFamily="49" charset="-122"/>
              </a:rPr>
              <a:t>/</a:t>
            </a:r>
            <a:r>
              <a:rPr lang="zh-CN" altLang="en-US" b="1" dirty="0" smtClean="0">
                <a:latin typeface="Times New Roman" charset="0"/>
                <a:ea typeface="楷体_GB2312" pitchFamily="49" charset="-122"/>
              </a:rPr>
              <a:t>曲线（</a:t>
            </a:r>
            <a:r>
              <a:rPr lang="en-US" altLang="zh-CN" b="1" dirty="0" smtClean="0">
                <a:latin typeface="Times New Roman" charset="0"/>
                <a:ea typeface="楷体_GB2312" pitchFamily="49" charset="-122"/>
              </a:rPr>
              <a:t>PPF</a:t>
            </a:r>
            <a:r>
              <a:rPr lang="zh-CN" altLang="en-US" b="1" dirty="0" smtClean="0">
                <a:latin typeface="Times New Roman" charset="0"/>
                <a:ea typeface="楷体_GB2312" pitchFamily="49" charset="-122"/>
              </a:rPr>
              <a:t>）</a:t>
            </a:r>
          </a:p>
          <a:p>
            <a:pPr>
              <a:buFont typeface="Wingdings" pitchFamily="2" charset="2"/>
              <a:buNone/>
            </a:pPr>
            <a:r>
              <a:rPr lang="zh-CN" altLang="en-US" sz="2400" dirty="0" smtClean="0">
                <a:latin typeface="Times New Roman" charset="0"/>
              </a:rPr>
              <a:t>             </a:t>
            </a:r>
            <a:r>
              <a:rPr lang="zh-CN" altLang="en-US" sz="2400" b="1" dirty="0" smtClean="0">
                <a:latin typeface="Times New Roman" charset="0"/>
              </a:rPr>
              <a:t>既定的</a:t>
            </a:r>
            <a:r>
              <a:rPr lang="zh-CN" altLang="en-US" sz="2400" b="1" dirty="0" smtClean="0">
                <a:solidFill>
                  <a:srgbClr val="FF0000"/>
                </a:solidFill>
                <a:latin typeface="Times New Roman" charset="0"/>
              </a:rPr>
              <a:t>经济资源</a:t>
            </a:r>
            <a:r>
              <a:rPr lang="zh-CN" altLang="en-US" sz="2400" b="1" dirty="0" smtClean="0">
                <a:latin typeface="Times New Roman" charset="0"/>
              </a:rPr>
              <a:t>和</a:t>
            </a:r>
            <a:r>
              <a:rPr lang="zh-CN" altLang="en-US" sz="2400" b="1" dirty="0" smtClean="0">
                <a:solidFill>
                  <a:srgbClr val="FF0000"/>
                </a:solidFill>
                <a:latin typeface="Times New Roman" charset="0"/>
              </a:rPr>
              <a:t>生产技术</a:t>
            </a:r>
            <a:r>
              <a:rPr lang="zh-CN" altLang="en-US" sz="2400" b="1" dirty="0" smtClean="0">
                <a:latin typeface="Times New Roman" charset="0"/>
              </a:rPr>
              <a:t>条件下所能达到的各种产品最大产量的组合。</a:t>
            </a:r>
          </a:p>
        </p:txBody>
      </p:sp>
      <p:sp>
        <p:nvSpPr>
          <p:cNvPr id="83" name="灯片编号占位符 4"/>
          <p:cNvSpPr txBox="1">
            <a:spLocks noGrp="1"/>
          </p:cNvSpPr>
          <p:nvPr/>
        </p:nvSpPr>
        <p:spPr bwMode="auto">
          <a:xfrm>
            <a:off x="8449121" y="6248400"/>
            <a:ext cx="587375" cy="488950"/>
          </a:xfrm>
          <a:prstGeom prst="rect">
            <a:avLst/>
          </a:prstGeom>
          <a:solidFill>
            <a:srgbClr val="000000"/>
          </a:solidFill>
          <a:ln>
            <a:miter lim="800000"/>
            <a:headEnd/>
            <a:tailEnd/>
          </a:ln>
        </p:spPr>
        <p:txBody>
          <a:bodyPr anchor="b" anchorCtr="1"/>
          <a:lstStyle/>
          <a:p>
            <a:pPr algn="l">
              <a:spcBef>
                <a:spcPct val="0"/>
              </a:spcBef>
              <a:buClrTx/>
              <a:buSzTx/>
              <a:buFontTx/>
              <a:buNone/>
              <a:defRPr/>
            </a:pPr>
            <a:fld id="{AEBAEE9B-7B68-464F-8ACA-236C48C81056}" type="slidenum">
              <a:rPr lang="en-US" altLang="zh-CN" sz="2600" b="1">
                <a:solidFill>
                  <a:schemeClr val="bg1"/>
                </a:solidFill>
                <a:latin typeface="+mn-lt"/>
                <a:ea typeface="+mn-ea"/>
              </a:rPr>
              <a:pPr algn="l">
                <a:spcBef>
                  <a:spcPct val="0"/>
                </a:spcBef>
                <a:buClrTx/>
                <a:buSzTx/>
                <a:buFontTx/>
                <a:buNone/>
                <a:defRPr/>
              </a:pPr>
              <a:t>9</a:t>
            </a:fld>
            <a:endParaRPr lang="en-US" altLang="zh-CN" sz="2600" b="1">
              <a:solidFill>
                <a:schemeClr val="bg1"/>
              </a:solidFill>
              <a:latin typeface="+mn-lt"/>
              <a:ea typeface="+mn-ea"/>
            </a:endParaRPr>
          </a:p>
        </p:txBody>
      </p:sp>
      <p:grpSp>
        <p:nvGrpSpPr>
          <p:cNvPr id="2" name="Group 246"/>
          <p:cNvGrpSpPr>
            <a:grpSpLocks/>
          </p:cNvGrpSpPr>
          <p:nvPr/>
        </p:nvGrpSpPr>
        <p:grpSpPr bwMode="auto">
          <a:xfrm>
            <a:off x="3695671" y="2971800"/>
            <a:ext cx="4665694" cy="3654425"/>
            <a:chOff x="2830" y="1872"/>
            <a:chExt cx="2306" cy="2395"/>
          </a:xfrm>
        </p:grpSpPr>
        <p:grpSp>
          <p:nvGrpSpPr>
            <p:cNvPr id="21538" name="Group 207"/>
            <p:cNvGrpSpPr>
              <a:grpSpLocks/>
            </p:cNvGrpSpPr>
            <p:nvPr/>
          </p:nvGrpSpPr>
          <p:grpSpPr bwMode="auto">
            <a:xfrm>
              <a:off x="3012" y="2562"/>
              <a:ext cx="1557" cy="1429"/>
              <a:chOff x="3261" y="1434"/>
              <a:chExt cx="1796" cy="1547"/>
            </a:xfrm>
          </p:grpSpPr>
          <p:sp>
            <p:nvSpPr>
              <p:cNvPr id="21570" name="Line 208"/>
              <p:cNvSpPr>
                <a:spLocks noChangeShapeType="1"/>
              </p:cNvSpPr>
              <p:nvPr/>
            </p:nvSpPr>
            <p:spPr bwMode="auto">
              <a:xfrm>
                <a:off x="4823" y="1685"/>
                <a:ext cx="0" cy="129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1" name="Text Box 209"/>
              <p:cNvSpPr txBox="1">
                <a:spLocks noChangeArrowheads="1"/>
              </p:cNvSpPr>
              <p:nvPr/>
            </p:nvSpPr>
            <p:spPr bwMode="auto">
              <a:xfrm>
                <a:off x="4785" y="1434"/>
                <a:ext cx="27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N</a:t>
                </a:r>
              </a:p>
            </p:txBody>
          </p:sp>
          <p:sp>
            <p:nvSpPr>
              <p:cNvPr id="21572" name="Line 210"/>
              <p:cNvSpPr>
                <a:spLocks noChangeShapeType="1"/>
              </p:cNvSpPr>
              <p:nvPr/>
            </p:nvSpPr>
            <p:spPr bwMode="auto">
              <a:xfrm>
                <a:off x="3261" y="1734"/>
                <a:ext cx="1536"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Oval 211"/>
              <p:cNvSpPr>
                <a:spLocks noChangeArrowheads="1"/>
              </p:cNvSpPr>
              <p:nvPr/>
            </p:nvSpPr>
            <p:spPr bwMode="auto">
              <a:xfrm>
                <a:off x="4776" y="1679"/>
                <a:ext cx="91" cy="90"/>
              </a:xfrm>
              <a:prstGeom prst="ellipse">
                <a:avLst/>
              </a:prstGeom>
              <a:solidFill>
                <a:srgbClr val="FFFF00"/>
              </a:solidFill>
              <a:ln w="9525">
                <a:solidFill>
                  <a:srgbClr val="FF0000"/>
                </a:solidFill>
                <a:round/>
                <a:headEnd/>
                <a:tailEnd/>
              </a:ln>
            </p:spPr>
            <p:txBody>
              <a:bodyPr wrap="none" anchor="ctr"/>
              <a:lstStyle/>
              <a:p>
                <a:pPr marL="571500" indent="-571500">
                  <a:lnSpc>
                    <a:spcPct val="90000"/>
                  </a:lnSpc>
                  <a:spcBef>
                    <a:spcPct val="75000"/>
                  </a:spcBef>
                  <a:buClrTx/>
                  <a:buSzTx/>
                </a:pPr>
                <a:endParaRPr kumimoji="1" lang="zh-CN" altLang="zh-CN" sz="2400" b="1">
                  <a:solidFill>
                    <a:schemeClr val="tx1"/>
                  </a:solidFill>
                  <a:latin typeface="仿宋_GB2312" pitchFamily="49" charset="-122"/>
                  <a:ea typeface="仿宋_GB2312" pitchFamily="49" charset="-122"/>
                </a:endParaRPr>
              </a:p>
            </p:txBody>
          </p:sp>
        </p:grpSp>
        <p:grpSp>
          <p:nvGrpSpPr>
            <p:cNvPr id="21539" name="Group 212"/>
            <p:cNvGrpSpPr>
              <a:grpSpLocks/>
            </p:cNvGrpSpPr>
            <p:nvPr/>
          </p:nvGrpSpPr>
          <p:grpSpPr bwMode="auto">
            <a:xfrm>
              <a:off x="3039" y="3191"/>
              <a:ext cx="614" cy="808"/>
              <a:chOff x="3260" y="2115"/>
              <a:chExt cx="709" cy="875"/>
            </a:xfrm>
          </p:grpSpPr>
          <p:sp>
            <p:nvSpPr>
              <p:cNvPr id="21566" name="Text Box 213"/>
              <p:cNvSpPr txBox="1">
                <a:spLocks noChangeArrowheads="1"/>
              </p:cNvSpPr>
              <p:nvPr/>
            </p:nvSpPr>
            <p:spPr bwMode="auto">
              <a:xfrm>
                <a:off x="3742" y="2115"/>
                <a:ext cx="22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M</a:t>
                </a:r>
              </a:p>
            </p:txBody>
          </p:sp>
          <p:sp>
            <p:nvSpPr>
              <p:cNvPr id="21567" name="Line 214"/>
              <p:cNvSpPr>
                <a:spLocks noChangeShapeType="1"/>
              </p:cNvSpPr>
              <p:nvPr/>
            </p:nvSpPr>
            <p:spPr bwMode="auto">
              <a:xfrm>
                <a:off x="3260" y="2378"/>
                <a:ext cx="576"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8" name="Line 215"/>
              <p:cNvSpPr>
                <a:spLocks noChangeShapeType="1"/>
              </p:cNvSpPr>
              <p:nvPr/>
            </p:nvSpPr>
            <p:spPr bwMode="auto">
              <a:xfrm>
                <a:off x="3830" y="2366"/>
                <a:ext cx="0" cy="624"/>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Oval 216"/>
              <p:cNvSpPr>
                <a:spLocks noChangeArrowheads="1"/>
              </p:cNvSpPr>
              <p:nvPr/>
            </p:nvSpPr>
            <p:spPr bwMode="auto">
              <a:xfrm>
                <a:off x="3787" y="2341"/>
                <a:ext cx="91" cy="90"/>
              </a:xfrm>
              <a:prstGeom prst="ellipse">
                <a:avLst/>
              </a:prstGeom>
              <a:solidFill>
                <a:srgbClr val="FFFF00"/>
              </a:solidFill>
              <a:ln w="9525">
                <a:solidFill>
                  <a:srgbClr val="FF6600"/>
                </a:solidFill>
                <a:round/>
                <a:headEnd/>
                <a:tailEnd/>
              </a:ln>
            </p:spPr>
            <p:txBody>
              <a:bodyPr wrap="none" anchor="ctr"/>
              <a:lstStyle/>
              <a:p>
                <a:pPr marL="571500" indent="-571500">
                  <a:lnSpc>
                    <a:spcPct val="90000"/>
                  </a:lnSpc>
                  <a:spcBef>
                    <a:spcPct val="75000"/>
                  </a:spcBef>
                  <a:buClrTx/>
                  <a:buSzTx/>
                </a:pPr>
                <a:endParaRPr kumimoji="1" lang="zh-CN" altLang="zh-CN" sz="2400" b="1">
                  <a:solidFill>
                    <a:schemeClr val="tx1"/>
                  </a:solidFill>
                  <a:latin typeface="仿宋_GB2312" pitchFamily="49" charset="-122"/>
                  <a:ea typeface="仿宋_GB2312" pitchFamily="49" charset="-122"/>
                </a:endParaRPr>
              </a:p>
            </p:txBody>
          </p:sp>
        </p:grpSp>
        <p:sp>
          <p:nvSpPr>
            <p:cNvPr id="21540" name="Freeform 217"/>
            <p:cNvSpPr>
              <a:spLocks/>
            </p:cNvSpPr>
            <p:nvPr/>
          </p:nvSpPr>
          <p:spPr bwMode="auto">
            <a:xfrm>
              <a:off x="2996" y="2520"/>
              <a:ext cx="1376" cy="1466"/>
            </a:xfrm>
            <a:custGeom>
              <a:avLst/>
              <a:gdLst>
                <a:gd name="T0" fmla="*/ 0 w 1587"/>
                <a:gd name="T1" fmla="*/ 0 h 1587"/>
                <a:gd name="T2" fmla="*/ 139 w 1587"/>
                <a:gd name="T3" fmla="*/ 92 h 1587"/>
                <a:gd name="T4" fmla="*/ 258 w 1587"/>
                <a:gd name="T5" fmla="*/ 259 h 1587"/>
                <a:gd name="T6" fmla="*/ 355 w 1587"/>
                <a:gd name="T7" fmla="*/ 454 h 1587"/>
                <a:gd name="T8" fmla="*/ 406 w 1587"/>
                <a:gd name="T9" fmla="*/ 577 h 1587"/>
                <a:gd name="T10" fmla="*/ 507 w 1587"/>
                <a:gd name="T11" fmla="*/ 842 h 1587"/>
                <a:gd name="T12" fmla="*/ 0 60000 65536"/>
                <a:gd name="T13" fmla="*/ 0 60000 65536"/>
                <a:gd name="T14" fmla="*/ 0 60000 65536"/>
                <a:gd name="T15" fmla="*/ 0 60000 65536"/>
                <a:gd name="T16" fmla="*/ 0 60000 65536"/>
                <a:gd name="T17" fmla="*/ 0 60000 65536"/>
                <a:gd name="T18" fmla="*/ 0 w 1587"/>
                <a:gd name="T19" fmla="*/ 0 h 1587"/>
                <a:gd name="T20" fmla="*/ 1587 w 1587"/>
                <a:gd name="T21" fmla="*/ 1587 h 1587"/>
              </a:gdLst>
              <a:ahLst/>
              <a:cxnLst>
                <a:cxn ang="T12">
                  <a:pos x="T0" y="T1"/>
                </a:cxn>
                <a:cxn ang="T13">
                  <a:pos x="T2" y="T3"/>
                </a:cxn>
                <a:cxn ang="T14">
                  <a:pos x="T4" y="T5"/>
                </a:cxn>
                <a:cxn ang="T15">
                  <a:pos x="T6" y="T7"/>
                </a:cxn>
                <a:cxn ang="T16">
                  <a:pos x="T8" y="T9"/>
                </a:cxn>
                <a:cxn ang="T17">
                  <a:pos x="T10" y="T11"/>
                </a:cxn>
              </a:cxnLst>
              <a:rect l="T18" t="T19" r="T20" b="T21"/>
              <a:pathLst>
                <a:path w="1587" h="1587">
                  <a:moveTo>
                    <a:pt x="0" y="0"/>
                  </a:moveTo>
                  <a:cubicBezTo>
                    <a:pt x="72" y="29"/>
                    <a:pt x="297" y="93"/>
                    <a:pt x="432" y="174"/>
                  </a:cubicBezTo>
                  <a:cubicBezTo>
                    <a:pt x="567" y="255"/>
                    <a:pt x="697" y="373"/>
                    <a:pt x="810" y="487"/>
                  </a:cubicBezTo>
                  <a:cubicBezTo>
                    <a:pt x="923" y="601"/>
                    <a:pt x="1032" y="760"/>
                    <a:pt x="1109" y="860"/>
                  </a:cubicBezTo>
                  <a:cubicBezTo>
                    <a:pt x="1186" y="960"/>
                    <a:pt x="1190" y="968"/>
                    <a:pt x="1270" y="1089"/>
                  </a:cubicBezTo>
                  <a:cubicBezTo>
                    <a:pt x="1350" y="1210"/>
                    <a:pt x="1481" y="1413"/>
                    <a:pt x="1587" y="1587"/>
                  </a:cubicBezTo>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1" name="Line 218"/>
            <p:cNvSpPr>
              <a:spLocks noChangeShapeType="1"/>
            </p:cNvSpPr>
            <p:nvPr/>
          </p:nvSpPr>
          <p:spPr bwMode="auto">
            <a:xfrm>
              <a:off x="3018" y="2165"/>
              <a:ext cx="0" cy="181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Line 219"/>
            <p:cNvSpPr>
              <a:spLocks noChangeShapeType="1"/>
            </p:cNvSpPr>
            <p:nvPr/>
          </p:nvSpPr>
          <p:spPr bwMode="auto">
            <a:xfrm>
              <a:off x="3018" y="3983"/>
              <a:ext cx="1832"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3" name="Text Box 220"/>
            <p:cNvSpPr txBox="1">
              <a:spLocks noChangeArrowheads="1"/>
            </p:cNvSpPr>
            <p:nvPr/>
          </p:nvSpPr>
          <p:spPr bwMode="auto">
            <a:xfrm>
              <a:off x="2928" y="4027"/>
              <a:ext cx="18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sz="1800" b="1">
                  <a:solidFill>
                    <a:schemeClr val="tx1"/>
                  </a:solidFill>
                  <a:ea typeface="宋体" pitchFamily="2" charset="-122"/>
                </a:rPr>
                <a:t>0</a:t>
              </a:r>
              <a:r>
                <a:rPr kumimoji="1" lang="en-US" altLang="zh-CN" sz="1600" b="1">
                  <a:solidFill>
                    <a:schemeClr val="tx1"/>
                  </a:solidFill>
                  <a:ea typeface="宋体" pitchFamily="2" charset="-122"/>
                </a:rPr>
                <a:t>       </a:t>
              </a:r>
              <a:r>
                <a:rPr kumimoji="1" lang="en-US" altLang="zh-CN" sz="1800" b="1">
                  <a:solidFill>
                    <a:schemeClr val="tx1"/>
                  </a:solidFill>
                  <a:ea typeface="宋体" pitchFamily="2" charset="-122"/>
                </a:rPr>
                <a:t>1</a:t>
              </a:r>
              <a:r>
                <a:rPr kumimoji="1" lang="en-US" altLang="zh-CN" sz="1600" b="1">
                  <a:solidFill>
                    <a:schemeClr val="tx1"/>
                  </a:solidFill>
                  <a:ea typeface="宋体" pitchFamily="2" charset="-122"/>
                </a:rPr>
                <a:t>          </a:t>
              </a:r>
              <a:r>
                <a:rPr kumimoji="1" lang="en-US" altLang="zh-CN" sz="1800" b="1">
                  <a:solidFill>
                    <a:schemeClr val="tx1"/>
                  </a:solidFill>
                  <a:ea typeface="宋体" pitchFamily="2" charset="-122"/>
                </a:rPr>
                <a:t>2</a:t>
              </a:r>
              <a:r>
                <a:rPr kumimoji="1" lang="en-US" altLang="zh-CN" sz="1600" b="1">
                  <a:solidFill>
                    <a:schemeClr val="tx1"/>
                  </a:solidFill>
                  <a:ea typeface="宋体" pitchFamily="2" charset="-122"/>
                </a:rPr>
                <a:t>          </a:t>
              </a:r>
              <a:r>
                <a:rPr kumimoji="1" lang="en-US" altLang="zh-CN" sz="1800" b="1">
                  <a:solidFill>
                    <a:schemeClr val="tx1"/>
                  </a:solidFill>
                  <a:ea typeface="宋体" pitchFamily="2" charset="-122"/>
                </a:rPr>
                <a:t>3</a:t>
              </a:r>
              <a:r>
                <a:rPr kumimoji="1" lang="en-US" altLang="zh-CN" sz="1600" b="1">
                  <a:solidFill>
                    <a:schemeClr val="tx1"/>
                  </a:solidFill>
                  <a:ea typeface="宋体" pitchFamily="2" charset="-122"/>
                </a:rPr>
                <a:t>        </a:t>
              </a:r>
              <a:r>
                <a:rPr kumimoji="1" lang="en-US" altLang="zh-CN" sz="1800" b="1">
                  <a:solidFill>
                    <a:schemeClr val="tx1"/>
                  </a:solidFill>
                  <a:ea typeface="宋体" pitchFamily="2" charset="-122"/>
                </a:rPr>
                <a:t>4</a:t>
              </a:r>
              <a:r>
                <a:rPr kumimoji="1" lang="en-US" altLang="zh-CN" sz="1600" b="1">
                  <a:solidFill>
                    <a:schemeClr val="tx1"/>
                  </a:solidFill>
                  <a:ea typeface="宋体" pitchFamily="2" charset="-122"/>
                </a:rPr>
                <a:t>       </a:t>
              </a:r>
              <a:r>
                <a:rPr kumimoji="1" lang="en-US" altLang="zh-CN" sz="1800" b="1">
                  <a:solidFill>
                    <a:schemeClr val="tx1"/>
                  </a:solidFill>
                  <a:ea typeface="宋体" pitchFamily="2" charset="-122"/>
                </a:rPr>
                <a:t>5   </a:t>
              </a:r>
            </a:p>
          </p:txBody>
        </p:sp>
        <p:sp>
          <p:nvSpPr>
            <p:cNvPr id="21544" name="Text Box 221"/>
            <p:cNvSpPr txBox="1">
              <a:spLocks noChangeArrowheads="1"/>
            </p:cNvSpPr>
            <p:nvPr/>
          </p:nvSpPr>
          <p:spPr bwMode="auto">
            <a:xfrm>
              <a:off x="4660" y="3984"/>
              <a:ext cx="47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zh-CN" altLang="en-US" b="1" dirty="0" smtClean="0">
                  <a:solidFill>
                    <a:schemeClr val="tx1"/>
                  </a:solidFill>
                  <a:ea typeface="宋体" pitchFamily="2" charset="-122"/>
                </a:rPr>
                <a:t>月饼</a:t>
              </a:r>
              <a:endParaRPr kumimoji="1" lang="zh-CN" altLang="en-US" b="1" dirty="0">
                <a:solidFill>
                  <a:schemeClr val="tx1"/>
                </a:solidFill>
                <a:ea typeface="宋体" pitchFamily="2" charset="-122"/>
              </a:endParaRPr>
            </a:p>
          </p:txBody>
        </p:sp>
        <p:grpSp>
          <p:nvGrpSpPr>
            <p:cNvPr id="21545" name="Group 222"/>
            <p:cNvGrpSpPr>
              <a:grpSpLocks/>
            </p:cNvGrpSpPr>
            <p:nvPr/>
          </p:nvGrpSpPr>
          <p:grpSpPr bwMode="auto">
            <a:xfrm>
              <a:off x="2976" y="2311"/>
              <a:ext cx="341" cy="260"/>
              <a:chOff x="3234" y="1162"/>
              <a:chExt cx="393" cy="282"/>
            </a:xfrm>
          </p:grpSpPr>
          <p:sp>
            <p:nvSpPr>
              <p:cNvPr id="21564" name="Text Box 223"/>
              <p:cNvSpPr txBox="1">
                <a:spLocks noChangeArrowheads="1"/>
              </p:cNvSpPr>
              <p:nvPr/>
            </p:nvSpPr>
            <p:spPr bwMode="auto">
              <a:xfrm>
                <a:off x="3243" y="1162"/>
                <a:ext cx="38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A</a:t>
                </a:r>
              </a:p>
            </p:txBody>
          </p:sp>
          <p:sp>
            <p:nvSpPr>
              <p:cNvPr id="21565" name="Oval 224"/>
              <p:cNvSpPr>
                <a:spLocks noChangeArrowheads="1"/>
              </p:cNvSpPr>
              <p:nvPr/>
            </p:nvSpPr>
            <p:spPr bwMode="auto">
              <a:xfrm>
                <a:off x="3234" y="1353"/>
                <a:ext cx="91" cy="9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571500" indent="-571500">
                  <a:lnSpc>
                    <a:spcPct val="90000"/>
                  </a:lnSpc>
                  <a:spcBef>
                    <a:spcPct val="75000"/>
                  </a:spcBef>
                  <a:buClrTx/>
                  <a:buSzTx/>
                </a:pPr>
                <a:endParaRPr kumimoji="1" lang="zh-CN" altLang="zh-CN" sz="2400" b="1">
                  <a:solidFill>
                    <a:schemeClr val="tx1"/>
                  </a:solidFill>
                  <a:latin typeface="仿宋_GB2312" pitchFamily="49" charset="-122"/>
                  <a:ea typeface="仿宋_GB2312" pitchFamily="49" charset="-122"/>
                </a:endParaRPr>
              </a:p>
            </p:txBody>
          </p:sp>
        </p:grpSp>
        <p:grpSp>
          <p:nvGrpSpPr>
            <p:cNvPr id="21546" name="Group 225"/>
            <p:cNvGrpSpPr>
              <a:grpSpLocks/>
            </p:cNvGrpSpPr>
            <p:nvPr/>
          </p:nvGrpSpPr>
          <p:grpSpPr bwMode="auto">
            <a:xfrm>
              <a:off x="3231" y="2395"/>
              <a:ext cx="334" cy="268"/>
              <a:chOff x="3514" y="1253"/>
              <a:chExt cx="385" cy="290"/>
            </a:xfrm>
          </p:grpSpPr>
          <p:sp>
            <p:nvSpPr>
              <p:cNvPr id="21562" name="Text Box 226"/>
              <p:cNvSpPr txBox="1">
                <a:spLocks noChangeArrowheads="1"/>
              </p:cNvSpPr>
              <p:nvPr/>
            </p:nvSpPr>
            <p:spPr bwMode="auto">
              <a:xfrm>
                <a:off x="3515" y="1253"/>
                <a:ext cx="38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B</a:t>
                </a:r>
              </a:p>
            </p:txBody>
          </p:sp>
          <p:sp>
            <p:nvSpPr>
              <p:cNvPr id="21563" name="Oval 227"/>
              <p:cNvSpPr>
                <a:spLocks noChangeArrowheads="1"/>
              </p:cNvSpPr>
              <p:nvPr/>
            </p:nvSpPr>
            <p:spPr bwMode="auto">
              <a:xfrm>
                <a:off x="3514" y="1453"/>
                <a:ext cx="91" cy="9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21547" name="Group 228"/>
            <p:cNvGrpSpPr>
              <a:grpSpLocks/>
            </p:cNvGrpSpPr>
            <p:nvPr/>
          </p:nvGrpSpPr>
          <p:grpSpPr bwMode="auto">
            <a:xfrm>
              <a:off x="3523" y="2681"/>
              <a:ext cx="286" cy="262"/>
              <a:chOff x="3851" y="1570"/>
              <a:chExt cx="330" cy="284"/>
            </a:xfrm>
          </p:grpSpPr>
          <p:sp>
            <p:nvSpPr>
              <p:cNvPr id="21560" name="Text Box 229"/>
              <p:cNvSpPr txBox="1">
                <a:spLocks noChangeArrowheads="1"/>
              </p:cNvSpPr>
              <p:nvPr/>
            </p:nvSpPr>
            <p:spPr bwMode="auto">
              <a:xfrm>
                <a:off x="3893" y="1570"/>
                <a:ext cx="28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C</a:t>
                </a:r>
              </a:p>
            </p:txBody>
          </p:sp>
          <p:sp>
            <p:nvSpPr>
              <p:cNvPr id="21561" name="Oval 230"/>
              <p:cNvSpPr>
                <a:spLocks noChangeArrowheads="1"/>
              </p:cNvSpPr>
              <p:nvPr/>
            </p:nvSpPr>
            <p:spPr bwMode="auto">
              <a:xfrm>
                <a:off x="3851" y="1697"/>
                <a:ext cx="91" cy="9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21548" name="Group 231"/>
            <p:cNvGrpSpPr>
              <a:grpSpLocks/>
            </p:cNvGrpSpPr>
            <p:nvPr/>
          </p:nvGrpSpPr>
          <p:grpSpPr bwMode="auto">
            <a:xfrm>
              <a:off x="3820" y="2965"/>
              <a:ext cx="404" cy="261"/>
              <a:chOff x="4159" y="1842"/>
              <a:chExt cx="466" cy="283"/>
            </a:xfrm>
          </p:grpSpPr>
          <p:sp>
            <p:nvSpPr>
              <p:cNvPr id="21558" name="Text Box 232"/>
              <p:cNvSpPr txBox="1">
                <a:spLocks noChangeArrowheads="1"/>
              </p:cNvSpPr>
              <p:nvPr/>
            </p:nvSpPr>
            <p:spPr bwMode="auto">
              <a:xfrm>
                <a:off x="4241" y="1842"/>
                <a:ext cx="38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D</a:t>
                </a:r>
              </a:p>
            </p:txBody>
          </p:sp>
          <p:sp>
            <p:nvSpPr>
              <p:cNvPr id="21559" name="Oval 233"/>
              <p:cNvSpPr>
                <a:spLocks noChangeArrowheads="1"/>
              </p:cNvSpPr>
              <p:nvPr/>
            </p:nvSpPr>
            <p:spPr bwMode="auto">
              <a:xfrm>
                <a:off x="4159" y="2024"/>
                <a:ext cx="91" cy="9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21549" name="Group 234"/>
            <p:cNvGrpSpPr>
              <a:grpSpLocks/>
            </p:cNvGrpSpPr>
            <p:nvPr/>
          </p:nvGrpSpPr>
          <p:grpSpPr bwMode="auto">
            <a:xfrm>
              <a:off x="4092" y="3398"/>
              <a:ext cx="372" cy="260"/>
              <a:chOff x="4468" y="2296"/>
              <a:chExt cx="429" cy="282"/>
            </a:xfrm>
          </p:grpSpPr>
          <p:sp>
            <p:nvSpPr>
              <p:cNvPr id="21556" name="Text Box 235"/>
              <p:cNvSpPr txBox="1">
                <a:spLocks noChangeArrowheads="1"/>
              </p:cNvSpPr>
              <p:nvPr/>
            </p:nvSpPr>
            <p:spPr bwMode="auto">
              <a:xfrm>
                <a:off x="4513" y="2296"/>
                <a:ext cx="38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E</a:t>
                </a:r>
              </a:p>
            </p:txBody>
          </p:sp>
          <p:sp>
            <p:nvSpPr>
              <p:cNvPr id="21557" name="Oval 236"/>
              <p:cNvSpPr>
                <a:spLocks noChangeArrowheads="1"/>
              </p:cNvSpPr>
              <p:nvPr/>
            </p:nvSpPr>
            <p:spPr bwMode="auto">
              <a:xfrm>
                <a:off x="4468" y="2432"/>
                <a:ext cx="91" cy="9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571500" indent="-571500">
                  <a:lnSpc>
                    <a:spcPct val="90000"/>
                  </a:lnSpc>
                  <a:spcBef>
                    <a:spcPct val="75000"/>
                  </a:spcBef>
                  <a:buClrTx/>
                  <a:buSzTx/>
                </a:pPr>
                <a:endParaRPr kumimoji="1" lang="zh-CN" altLang="zh-CN" sz="2400" b="1">
                  <a:solidFill>
                    <a:schemeClr val="tx1"/>
                  </a:solidFill>
                  <a:latin typeface="仿宋_GB2312" pitchFamily="49" charset="-122"/>
                  <a:ea typeface="仿宋_GB2312" pitchFamily="49" charset="-122"/>
                </a:endParaRPr>
              </a:p>
            </p:txBody>
          </p:sp>
        </p:grpSp>
        <p:grpSp>
          <p:nvGrpSpPr>
            <p:cNvPr id="21550" name="Group 237"/>
            <p:cNvGrpSpPr>
              <a:grpSpLocks/>
            </p:cNvGrpSpPr>
            <p:nvPr/>
          </p:nvGrpSpPr>
          <p:grpSpPr bwMode="auto">
            <a:xfrm>
              <a:off x="4286" y="3744"/>
              <a:ext cx="333" cy="267"/>
              <a:chOff x="4757" y="2732"/>
              <a:chExt cx="384" cy="289"/>
            </a:xfrm>
          </p:grpSpPr>
          <p:sp>
            <p:nvSpPr>
              <p:cNvPr id="21554" name="Text Box 238"/>
              <p:cNvSpPr txBox="1">
                <a:spLocks noChangeArrowheads="1"/>
              </p:cNvSpPr>
              <p:nvPr/>
            </p:nvSpPr>
            <p:spPr bwMode="auto">
              <a:xfrm>
                <a:off x="4757" y="2732"/>
                <a:ext cx="38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algn="l" eaLnBrk="1" hangingPunct="1">
                  <a:spcBef>
                    <a:spcPct val="50000"/>
                  </a:spcBef>
                  <a:buClrTx/>
                  <a:buSzTx/>
                  <a:buFontTx/>
                  <a:buNone/>
                </a:pPr>
                <a:r>
                  <a:rPr kumimoji="1" lang="en-US" altLang="zh-CN" b="1">
                    <a:solidFill>
                      <a:schemeClr val="tx1"/>
                    </a:solidFill>
                    <a:ea typeface="宋体" pitchFamily="2" charset="-122"/>
                  </a:rPr>
                  <a:t>F</a:t>
                </a:r>
              </a:p>
            </p:txBody>
          </p:sp>
          <p:sp>
            <p:nvSpPr>
              <p:cNvPr id="21555" name="Oval 239"/>
              <p:cNvSpPr>
                <a:spLocks noChangeArrowheads="1"/>
              </p:cNvSpPr>
              <p:nvPr/>
            </p:nvSpPr>
            <p:spPr bwMode="auto">
              <a:xfrm>
                <a:off x="4785" y="2931"/>
                <a:ext cx="91" cy="9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571500" indent="-571500">
                  <a:lnSpc>
                    <a:spcPct val="90000"/>
                  </a:lnSpc>
                  <a:spcBef>
                    <a:spcPct val="75000"/>
                  </a:spcBef>
                  <a:buClrTx/>
                  <a:buSzTx/>
                </a:pPr>
                <a:endParaRPr kumimoji="1" lang="zh-CN" altLang="zh-CN" sz="2400" b="1">
                  <a:solidFill>
                    <a:schemeClr val="tx1"/>
                  </a:solidFill>
                  <a:latin typeface="仿宋_GB2312" pitchFamily="49" charset="-122"/>
                  <a:ea typeface="仿宋_GB2312" pitchFamily="49" charset="-122"/>
                </a:endParaRPr>
              </a:p>
            </p:txBody>
          </p:sp>
        </p:grpSp>
        <p:sp>
          <p:nvSpPr>
            <p:cNvPr id="58608" name="AutoShape 240"/>
            <p:cNvSpPr>
              <a:spLocks noChangeArrowheads="1"/>
            </p:cNvSpPr>
            <p:nvPr/>
          </p:nvSpPr>
          <p:spPr bwMode="auto">
            <a:xfrm>
              <a:off x="3625" y="1934"/>
              <a:ext cx="1359" cy="352"/>
            </a:xfrm>
            <a:prstGeom prst="wedgeRoundRectCallout">
              <a:avLst>
                <a:gd name="adj1" fmla="val -60912"/>
                <a:gd name="adj2" fmla="val 177560"/>
                <a:gd name="adj3" fmla="val 16667"/>
              </a:avLst>
            </a:prstGeom>
            <a:noFill/>
            <a:ln w="9525" algn="ctr">
              <a:solidFill>
                <a:srgbClr val="FF00FF"/>
              </a:solidFill>
              <a:miter lim="800000"/>
              <a:headEnd/>
              <a:tailEnd/>
            </a:ln>
            <a:effectLst>
              <a:outerShdw dist="35921" dir="2700000" algn="ctr" rotWithShape="0">
                <a:srgbClr val="808080"/>
              </a:outerShdw>
            </a:effectLst>
          </p:spPr>
          <p:txBody>
            <a:bodyPr wrap="none" lIns="0" tIns="0" rIns="0" bIns="0" anchor="ctr" anchorCtr="1"/>
            <a:lstStyle/>
            <a:p>
              <a:pPr marL="571500" indent="-571500" algn="l">
                <a:spcAft>
                  <a:spcPct val="30000"/>
                </a:spcAft>
                <a:defRPr/>
              </a:pPr>
              <a:r>
                <a:rPr kumimoji="1" lang="zh-CN" altLang="en-US" sz="2400">
                  <a:solidFill>
                    <a:schemeClr val="tx1"/>
                  </a:solidFill>
                  <a:effectLst>
                    <a:outerShdw blurRad="38100" dist="38100" dir="2700000" algn="tl">
                      <a:srgbClr val="C0C0C0"/>
                    </a:outerShdw>
                  </a:effectLst>
                  <a:latin typeface="黑体" pitchFamily="2" charset="-122"/>
                  <a:ea typeface="黑体" pitchFamily="2" charset="-122"/>
                </a:rPr>
                <a:t>生产可能性边界</a:t>
              </a:r>
            </a:p>
          </p:txBody>
        </p:sp>
        <p:sp>
          <p:nvSpPr>
            <p:cNvPr id="21552" name="Text Box 243"/>
            <p:cNvSpPr txBox="1">
              <a:spLocks noChangeArrowheads="1"/>
            </p:cNvSpPr>
            <p:nvPr/>
          </p:nvSpPr>
          <p:spPr bwMode="auto">
            <a:xfrm>
              <a:off x="2830" y="1872"/>
              <a:ext cx="24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kumimoji="1" lang="zh-CN" altLang="en-US" b="1">
                  <a:solidFill>
                    <a:schemeClr val="tx1"/>
                  </a:solidFill>
                  <a:ea typeface="宋体" pitchFamily="2" charset="-122"/>
                </a:rPr>
                <a:t>汽车</a:t>
              </a:r>
            </a:p>
          </p:txBody>
        </p:sp>
        <p:sp>
          <p:nvSpPr>
            <p:cNvPr id="21553" name="Text Box 245"/>
            <p:cNvSpPr txBox="1">
              <a:spLocks noChangeArrowheads="1"/>
            </p:cNvSpPr>
            <p:nvPr/>
          </p:nvSpPr>
          <p:spPr bwMode="auto">
            <a:xfrm>
              <a:off x="2856" y="2401"/>
              <a:ext cx="336"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rgbClr val="3366FF"/>
                  </a:solidFill>
                  <a:latin typeface="Times New Roman" charset="0"/>
                  <a:ea typeface="楷体_GB2312" pitchFamily="49" charset="-122"/>
                </a:defRPr>
              </a:lvl1pPr>
              <a:lvl2pPr marL="742950" indent="-285750" eaLnBrk="0" hangingPunct="0">
                <a:defRPr sz="2000">
                  <a:solidFill>
                    <a:srgbClr val="3366FF"/>
                  </a:solidFill>
                  <a:latin typeface="Times New Roman" charset="0"/>
                  <a:ea typeface="楷体_GB2312" pitchFamily="49" charset="-122"/>
                </a:defRPr>
              </a:lvl2pPr>
              <a:lvl3pPr marL="1143000" indent="-228600" eaLnBrk="0" hangingPunct="0">
                <a:defRPr sz="2000">
                  <a:solidFill>
                    <a:srgbClr val="3366FF"/>
                  </a:solidFill>
                  <a:latin typeface="Times New Roman" charset="0"/>
                  <a:ea typeface="楷体_GB2312" pitchFamily="49" charset="-122"/>
                </a:defRPr>
              </a:lvl3pPr>
              <a:lvl4pPr marL="1600200" indent="-228600" eaLnBrk="0" hangingPunct="0">
                <a:defRPr sz="2000">
                  <a:solidFill>
                    <a:srgbClr val="3366FF"/>
                  </a:solidFill>
                  <a:latin typeface="Times New Roman" charset="0"/>
                  <a:ea typeface="楷体_GB2312" pitchFamily="49" charset="-122"/>
                </a:defRPr>
              </a:lvl4pPr>
              <a:lvl5pPr marL="2057400" indent="-228600" eaLnBrk="0" hangingPunct="0">
                <a:defRPr sz="2000">
                  <a:solidFill>
                    <a:srgbClr val="3366FF"/>
                  </a:solidFill>
                  <a:latin typeface="Times New Roman" charset="0"/>
                  <a:ea typeface="楷体_GB2312" pitchFamily="49" charset="-122"/>
                </a:defRPr>
              </a:lvl5pPr>
              <a:lvl6pPr marL="25146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6pPr>
              <a:lvl7pPr marL="29718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7pPr>
              <a:lvl8pPr marL="34290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8pPr>
              <a:lvl9pPr marL="3886200" indent="-228600" algn="ctr" eaLnBrk="0" fontAlgn="base" hangingPunct="0">
                <a:spcBef>
                  <a:spcPct val="20000"/>
                </a:spcBef>
                <a:spcAft>
                  <a:spcPct val="0"/>
                </a:spcAft>
                <a:buClr>
                  <a:schemeClr val="tx1"/>
                </a:buClr>
                <a:buSzPct val="75000"/>
                <a:buFont typeface="Wingdings" pitchFamily="2" charset="2"/>
                <a:defRPr sz="2000">
                  <a:solidFill>
                    <a:srgbClr val="3366FF"/>
                  </a:solidFill>
                  <a:latin typeface="Times New Roman" charset="0"/>
                  <a:ea typeface="楷体_GB2312" pitchFamily="49" charset="-122"/>
                </a:defRPr>
              </a:lvl9pPr>
            </a:lstStyle>
            <a:p>
              <a:pPr eaLnBrk="1" hangingPunct="1">
                <a:spcBef>
                  <a:spcPct val="50000"/>
                </a:spcBef>
              </a:pPr>
              <a:r>
                <a:rPr kumimoji="1" lang="en-US" altLang="zh-CN" sz="1400" b="1" dirty="0">
                  <a:solidFill>
                    <a:schemeClr val="tx1"/>
                  </a:solidFill>
                  <a:ea typeface="宋体" pitchFamily="2" charset="-122"/>
                </a:rPr>
                <a:t>15</a:t>
              </a:r>
            </a:p>
            <a:p>
              <a:pPr eaLnBrk="1" hangingPunct="1">
                <a:spcBef>
                  <a:spcPct val="50000"/>
                </a:spcBef>
              </a:pPr>
              <a:endParaRPr kumimoji="1" lang="en-US" altLang="zh-CN" sz="800" b="1" dirty="0">
                <a:solidFill>
                  <a:schemeClr val="tx1"/>
                </a:solidFill>
                <a:ea typeface="宋体" pitchFamily="2" charset="-122"/>
              </a:endParaRPr>
            </a:p>
            <a:p>
              <a:pPr eaLnBrk="1" hangingPunct="1">
                <a:spcBef>
                  <a:spcPct val="50000"/>
                </a:spcBef>
              </a:pPr>
              <a:r>
                <a:rPr kumimoji="1" lang="en-US" altLang="zh-CN" sz="1400" b="1" dirty="0">
                  <a:solidFill>
                    <a:schemeClr val="tx1"/>
                  </a:solidFill>
                  <a:ea typeface="宋体" pitchFamily="2" charset="-122"/>
                </a:rPr>
                <a:t>12</a:t>
              </a:r>
            </a:p>
            <a:p>
              <a:pPr eaLnBrk="1" hangingPunct="1">
                <a:spcBef>
                  <a:spcPct val="50000"/>
                </a:spcBef>
              </a:pPr>
              <a:endParaRPr kumimoji="1" lang="en-US" altLang="zh-CN" sz="800" b="1" dirty="0">
                <a:solidFill>
                  <a:schemeClr val="tx1"/>
                </a:solidFill>
                <a:ea typeface="宋体" pitchFamily="2" charset="-122"/>
              </a:endParaRPr>
            </a:p>
            <a:p>
              <a:pPr eaLnBrk="1" hangingPunct="1">
                <a:spcBef>
                  <a:spcPct val="50000"/>
                </a:spcBef>
              </a:pPr>
              <a:r>
                <a:rPr kumimoji="1" lang="en-US" altLang="zh-CN" sz="1400" b="1" dirty="0">
                  <a:solidFill>
                    <a:schemeClr val="tx1"/>
                  </a:solidFill>
                  <a:ea typeface="宋体" pitchFamily="2" charset="-122"/>
                </a:rPr>
                <a:t>9</a:t>
              </a:r>
            </a:p>
            <a:p>
              <a:pPr eaLnBrk="1" hangingPunct="1">
                <a:spcBef>
                  <a:spcPct val="50000"/>
                </a:spcBef>
              </a:pPr>
              <a:endParaRPr kumimoji="1" lang="en-US" altLang="zh-CN" sz="800" b="1" dirty="0">
                <a:solidFill>
                  <a:schemeClr val="tx1"/>
                </a:solidFill>
                <a:ea typeface="宋体" pitchFamily="2" charset="-122"/>
              </a:endParaRPr>
            </a:p>
            <a:p>
              <a:pPr eaLnBrk="1" hangingPunct="1">
                <a:spcBef>
                  <a:spcPct val="50000"/>
                </a:spcBef>
              </a:pPr>
              <a:r>
                <a:rPr kumimoji="1" lang="en-US" altLang="zh-CN" sz="1400" b="1" dirty="0">
                  <a:solidFill>
                    <a:schemeClr val="tx1"/>
                  </a:solidFill>
                  <a:ea typeface="宋体" pitchFamily="2" charset="-122"/>
                </a:rPr>
                <a:t>6</a:t>
              </a:r>
            </a:p>
            <a:p>
              <a:pPr eaLnBrk="1" hangingPunct="1">
                <a:spcBef>
                  <a:spcPct val="50000"/>
                </a:spcBef>
              </a:pPr>
              <a:endParaRPr kumimoji="1" lang="en-US" altLang="zh-CN" sz="800" b="1" dirty="0">
                <a:solidFill>
                  <a:schemeClr val="tx1"/>
                </a:solidFill>
                <a:ea typeface="宋体" pitchFamily="2" charset="-122"/>
              </a:endParaRPr>
            </a:p>
            <a:p>
              <a:pPr eaLnBrk="1" hangingPunct="1">
                <a:spcBef>
                  <a:spcPct val="50000"/>
                </a:spcBef>
              </a:pPr>
              <a:r>
                <a:rPr kumimoji="1" lang="en-US" altLang="zh-CN" sz="1400" b="1" dirty="0">
                  <a:solidFill>
                    <a:schemeClr val="tx1"/>
                  </a:solidFill>
                  <a:ea typeface="宋体" pitchFamily="2" charset="-122"/>
                </a:rPr>
                <a:t>3</a:t>
              </a:r>
            </a:p>
          </p:txBody>
        </p:sp>
      </p:grpSp>
      <p:sp>
        <p:nvSpPr>
          <p:cNvPr id="10310" name="AutoShape 70">
            <a:hlinkClick r:id="rId2" action="ppaction://hlinksldjump"/>
          </p:cNvPr>
          <p:cNvSpPr>
            <a:spLocks noChangeArrowheads="1"/>
          </p:cNvSpPr>
          <p:nvPr/>
        </p:nvSpPr>
        <p:spPr bwMode="auto">
          <a:xfrm rot="5400000">
            <a:off x="8191500" y="5748338"/>
            <a:ext cx="533400" cy="457200"/>
          </a:xfrm>
          <a:prstGeom prst="triangle">
            <a:avLst>
              <a:gd name="adj" fmla="val 50000"/>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a:latin typeface="Times New Roman" pitchFamily="18" charset="0"/>
            </a:endParaRPr>
          </a:p>
        </p:txBody>
      </p:sp>
    </p:spTree>
    <p:extLst>
      <p:ext uri="{BB962C8B-B14F-4D97-AF65-F5344CB8AC3E}">
        <p14:creationId xmlns:p14="http://schemas.microsoft.com/office/powerpoint/2010/main" val="1292743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additive="base">
                                        <p:cTn id="7"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0312"/>
                                        </p:tgtEl>
                                        <p:attrNameLst>
                                          <p:attrName>style.visibility</p:attrName>
                                        </p:attrNameLst>
                                      </p:cBhvr>
                                      <p:to>
                                        <p:strVal val="visible"/>
                                      </p:to>
                                    </p:set>
                                    <p:animEffect transition="in" filter="blinds(horizontal)">
                                      <p:cBhvr>
                                        <p:cTn id="13" dur="500"/>
                                        <p:tgtEl>
                                          <p:spTgt spid="103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amond(in)">
                                      <p:cBhvr>
                                        <p:cTn id="1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927</TotalTime>
  <Words>2286</Words>
  <Application>Microsoft Office PowerPoint</Application>
  <PresentationFormat>全屏显示(4:3)</PresentationFormat>
  <Paragraphs>303</Paragraphs>
  <Slides>31</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方正舒体</vt:lpstr>
      <vt:lpstr>仿宋_GB2312</vt:lpstr>
      <vt:lpstr>黑体</vt:lpstr>
      <vt:lpstr>华文隶书</vt:lpstr>
      <vt:lpstr>楷体</vt:lpstr>
      <vt:lpstr>楷体_GB2312</vt:lpstr>
      <vt:lpstr>宋体</vt:lpstr>
      <vt:lpstr>微软雅黑</vt:lpstr>
      <vt:lpstr>Arial</vt:lpstr>
      <vt:lpstr>Calibri</vt:lpstr>
      <vt:lpstr>Franklin Gothic Book</vt:lpstr>
      <vt:lpstr>Franklin Gothic Medium</vt:lpstr>
      <vt:lpstr>Tahoma</vt:lpstr>
      <vt:lpstr>Times New Roman</vt:lpstr>
      <vt:lpstr>Wingdings</vt:lpstr>
      <vt:lpstr>Wingdings 2</vt:lpstr>
      <vt:lpstr>暗香扑面</vt:lpstr>
      <vt:lpstr>经 济 学 原理</vt:lpstr>
      <vt:lpstr>PowerPoint 演示文稿</vt:lpstr>
      <vt:lpstr>课程简介</vt:lpstr>
      <vt:lpstr>PowerPoint 演示文稿</vt:lpstr>
      <vt:lpstr>第1章  导论</vt:lpstr>
      <vt:lpstr>经济学是什么</vt:lpstr>
      <vt:lpstr>PowerPoint 演示文稿</vt:lpstr>
      <vt:lpstr>PowerPoint 演示文稿</vt:lpstr>
      <vt:lpstr>PowerPoint 演示文稿</vt:lpstr>
      <vt:lpstr>PowerPoint 演示文稿</vt:lpstr>
      <vt:lpstr>PowerPoint 演示文稿</vt:lpstr>
      <vt:lpstr>经济学的基本分类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经济学的研究方法</vt:lpstr>
      <vt:lpstr>PowerPoint 演示文稿</vt:lpstr>
      <vt:lpstr>PowerPoint 演示文稿</vt:lpstr>
      <vt:lpstr>PowerPoint 演示文稿</vt:lpstr>
      <vt:lpstr>经济学的历史演进</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 济 学 原理</dc:title>
  <dc:creator>wgdxgn</dc:creator>
  <cp:lastModifiedBy>wgdxgn</cp:lastModifiedBy>
  <cp:revision>27</cp:revision>
  <dcterms:created xsi:type="dcterms:W3CDTF">2014-09-02T02:25:22Z</dcterms:created>
  <dcterms:modified xsi:type="dcterms:W3CDTF">2017-09-04T23:35:49Z</dcterms:modified>
</cp:coreProperties>
</file>