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3" r:id="rId3"/>
    <p:sldId id="257" r:id="rId4"/>
    <p:sldId id="282" r:id="rId5"/>
    <p:sldId id="258" r:id="rId6"/>
    <p:sldId id="259" r:id="rId7"/>
    <p:sldId id="260" r:id="rId8"/>
    <p:sldId id="267" r:id="rId9"/>
    <p:sldId id="268" r:id="rId10"/>
    <p:sldId id="269" r:id="rId11"/>
    <p:sldId id="270" r:id="rId12"/>
    <p:sldId id="271" r:id="rId13"/>
    <p:sldId id="272" r:id="rId14"/>
    <p:sldId id="27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74" r:id="rId30"/>
    <p:sldId id="275" r:id="rId31"/>
    <p:sldId id="276" r:id="rId32"/>
    <p:sldId id="279" r:id="rId33"/>
    <p:sldId id="280" r:id="rId34"/>
    <p:sldId id="28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6C449-347E-4190-AB00-26C14FAB02AC}" type="datetimeFigureOut">
              <a:rPr lang="zh-CN" altLang="en-US" smtClean="0"/>
              <a:t>2017/11/6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6D28BB-79AC-43A2-9313-CFE0BA1D12A4}" type="slidenum">
              <a:rPr lang="zh-CN" altLang="en-US" smtClean="0"/>
              <a:t>‹#›</a:t>
            </a:fld>
            <a:endParaRPr lang="zh-CN" altLang="en-US"/>
          </a:p>
        </p:txBody>
      </p:sp>
    </p:spTree>
    <p:extLst>
      <p:ext uri="{BB962C8B-B14F-4D97-AF65-F5344CB8AC3E}">
        <p14:creationId xmlns:p14="http://schemas.microsoft.com/office/powerpoint/2010/main" val="347534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A5EDEF-7930-4051-BAA1-AE3A8039C259}" type="slidenum">
              <a:rPr lang="zh-CN" altLang="en-US">
                <a:latin typeface="Tahoma" panose="020B0604030504040204" pitchFamily="34" charset="0"/>
              </a:rPr>
              <a:pPr>
                <a:spcBef>
                  <a:spcPct val="0"/>
                </a:spcBef>
              </a:pPr>
              <a:t>28</a:t>
            </a:fld>
            <a:endParaRPr lang="zh-CN" altLang="en-US">
              <a:latin typeface="Tahoma" panose="020B0604030504040204" pitchFamily="34" charset="0"/>
            </a:endParaRPr>
          </a:p>
        </p:txBody>
      </p:sp>
    </p:spTree>
    <p:extLst>
      <p:ext uri="{BB962C8B-B14F-4D97-AF65-F5344CB8AC3E}">
        <p14:creationId xmlns:p14="http://schemas.microsoft.com/office/powerpoint/2010/main" val="135344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19" y="2348880"/>
            <a:ext cx="8796287" cy="865807"/>
          </a:xfrm>
        </p:spPr>
        <p:txBody>
          <a:bodyPr>
            <a:noAutofit/>
          </a:bodyPr>
          <a:lstStyle/>
          <a:p>
            <a:r>
              <a:rPr lang="zh-CN" altLang="en-US" sz="4600" b="1" dirty="0" smtClean="0">
                <a:latin typeface="Times New Roman" pitchFamily="18" charset="0"/>
                <a:ea typeface="+mn-ea"/>
                <a:cs typeface="Times New Roman" pitchFamily="18" charset="0"/>
              </a:rPr>
              <a:t>第</a:t>
            </a:r>
            <a:r>
              <a:rPr lang="en-US" altLang="zh-CN" sz="4600" b="1" smtClean="0">
                <a:latin typeface="Times New Roman" pitchFamily="18" charset="0"/>
                <a:ea typeface="+mn-ea"/>
                <a:cs typeface="Times New Roman" pitchFamily="18" charset="0"/>
              </a:rPr>
              <a:t>10</a:t>
            </a:r>
            <a:r>
              <a:rPr lang="zh-CN" altLang="en-US" sz="4600" b="1" smtClean="0">
                <a:latin typeface="Times New Roman" pitchFamily="18" charset="0"/>
                <a:ea typeface="+mn-ea"/>
                <a:cs typeface="Times New Roman" pitchFamily="18" charset="0"/>
              </a:rPr>
              <a:t>章 </a:t>
            </a:r>
            <a:r>
              <a:rPr lang="zh-CN" altLang="en-US" sz="4600" b="1" dirty="0" smtClean="0">
                <a:latin typeface="Times New Roman" pitchFamily="18" charset="0"/>
                <a:ea typeface="+mn-ea"/>
                <a:cs typeface="Times New Roman" pitchFamily="18" charset="0"/>
              </a:rPr>
              <a:t>经济周期和宏观经济政策</a:t>
            </a:r>
            <a:endParaRPr lang="zh-CN" altLang="en-US" sz="4600" b="1" dirty="0">
              <a:latin typeface="Times New Roman" pitchFamily="18" charset="0"/>
              <a:ea typeface="+mn-ea"/>
              <a:cs typeface="Times New Roman" pitchFamily="18" charset="0"/>
            </a:endParaRPr>
          </a:p>
        </p:txBody>
      </p:sp>
      <p:sp>
        <p:nvSpPr>
          <p:cNvPr id="3"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48518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noFill/>
          </a:ln>
        </p:spPr>
        <p:txBody>
          <a:bodyPr vert="horz" wrap="square" lIns="91440" tIns="45720" rIns="91440" bIns="45720" numCol="1" rtlCol="0" anchor="ctr" anchorCtr="0" compatLnSpc="1">
            <a:prstTxWarp prst="textNoShape">
              <a:avLst/>
            </a:prstTxWarp>
            <a:normAutofit/>
          </a:bodyPr>
          <a:lstStyle/>
          <a:p>
            <a:pPr eaLnBrk="0" fontAlgn="base" hangingPunct="0">
              <a:spcAft>
                <a:spcPct val="0"/>
              </a:spcAft>
            </a:pPr>
            <a:r>
              <a:rPr lang="zh-CN" altLang="en-US" b="1" dirty="0">
                <a:latin typeface="黑体" panose="02010609060101010101" pitchFamily="49" charset="-122"/>
                <a:ea typeface="黑体" panose="02010609060101010101" pitchFamily="49" charset="-122"/>
              </a:rPr>
              <a:t>四、</a:t>
            </a:r>
            <a:r>
              <a:rPr lang="zh-CN" altLang="en-US" b="1" dirty="0" smtClean="0">
                <a:latin typeface="黑体" panose="02010609060101010101" pitchFamily="49" charset="-122"/>
                <a:ea typeface="黑体" panose="02010609060101010101" pitchFamily="49" charset="-122"/>
              </a:rPr>
              <a:t>宏观经济政策工具</a:t>
            </a:r>
            <a:endParaRPr lang="zh-CN" altLang="en-US" b="1" dirty="0">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p:txBody>
          <a:bodyPr/>
          <a:lstStyle/>
          <a:p>
            <a:pPr eaLnBrk="1" hangingPunct="1">
              <a:spcBef>
                <a:spcPct val="50000"/>
              </a:spcBef>
            </a:pPr>
            <a:r>
              <a:rPr lang="zh-CN" altLang="en-US" b="1" dirty="0" smtClean="0">
                <a:solidFill>
                  <a:srgbClr val="0000FF"/>
                </a:solidFill>
                <a:latin typeface="+mn-ea"/>
                <a:cs typeface="Times New Roman" pitchFamily="18" charset="0"/>
              </a:rPr>
              <a:t>需求管理政策：</a:t>
            </a:r>
            <a:r>
              <a:rPr lang="zh-CN" altLang="en-US" b="1" dirty="0" smtClean="0">
                <a:latin typeface="+mn-ea"/>
                <a:cs typeface="Times New Roman" pitchFamily="18" charset="0"/>
              </a:rPr>
              <a:t>通过调节</a:t>
            </a:r>
            <a:r>
              <a:rPr lang="zh-CN" altLang="en-US" b="1" dirty="0" smtClean="0">
                <a:solidFill>
                  <a:srgbClr val="0000FF"/>
                </a:solidFill>
                <a:latin typeface="+mn-ea"/>
                <a:cs typeface="Times New Roman" pitchFamily="18" charset="0"/>
              </a:rPr>
              <a:t>总需求</a:t>
            </a:r>
            <a:r>
              <a:rPr lang="zh-CN" altLang="en-US" b="1" dirty="0" smtClean="0">
                <a:latin typeface="+mn-ea"/>
                <a:cs typeface="Times New Roman" pitchFamily="18" charset="0"/>
              </a:rPr>
              <a:t>来达到一定政策目标的宏观经济政策工具</a:t>
            </a:r>
          </a:p>
          <a:p>
            <a:pPr lvl="2" eaLnBrk="1" hangingPunct="1">
              <a:spcBef>
                <a:spcPct val="50000"/>
              </a:spcBef>
              <a:buSzPct val="75000"/>
              <a:buFont typeface="Wingdings" pitchFamily="2" charset="2"/>
              <a:buChar char="Ø"/>
            </a:pPr>
            <a:r>
              <a:rPr lang="zh-CN" altLang="en-US" b="1" dirty="0" smtClean="0">
                <a:solidFill>
                  <a:srgbClr val="0000FF"/>
                </a:solidFill>
                <a:latin typeface="+mn-ea"/>
                <a:cs typeface="Times New Roman" pitchFamily="18" charset="0"/>
              </a:rPr>
              <a:t>财政政策</a:t>
            </a:r>
          </a:p>
          <a:p>
            <a:pPr lvl="2" eaLnBrk="1" hangingPunct="1">
              <a:spcBef>
                <a:spcPct val="50000"/>
              </a:spcBef>
              <a:buSzPct val="75000"/>
              <a:buFont typeface="Wingdings" pitchFamily="2" charset="2"/>
              <a:buChar char="Ø"/>
            </a:pPr>
            <a:r>
              <a:rPr lang="zh-CN" altLang="en-US" b="1" dirty="0" smtClean="0">
                <a:solidFill>
                  <a:srgbClr val="0000FF"/>
                </a:solidFill>
                <a:latin typeface="+mn-ea"/>
                <a:cs typeface="Times New Roman" pitchFamily="18" charset="0"/>
              </a:rPr>
              <a:t>货币政策</a:t>
            </a:r>
          </a:p>
          <a:p>
            <a:pPr eaLnBrk="1" hangingPunct="1">
              <a:spcBef>
                <a:spcPct val="50000"/>
              </a:spcBef>
            </a:pPr>
            <a:r>
              <a:rPr lang="zh-CN" altLang="en-US" b="1" dirty="0" smtClean="0">
                <a:solidFill>
                  <a:srgbClr val="0000FF"/>
                </a:solidFill>
                <a:latin typeface="+mn-ea"/>
                <a:cs typeface="Times New Roman" pitchFamily="18" charset="0"/>
              </a:rPr>
              <a:t>供给管理政策：</a:t>
            </a:r>
            <a:r>
              <a:rPr lang="zh-CN" altLang="en-US" b="1" dirty="0" smtClean="0">
                <a:latin typeface="+mn-ea"/>
                <a:cs typeface="Times New Roman" pitchFamily="18" charset="0"/>
              </a:rPr>
              <a:t>通过调节</a:t>
            </a:r>
            <a:r>
              <a:rPr lang="zh-CN" altLang="en-US" b="1" dirty="0" smtClean="0">
                <a:solidFill>
                  <a:srgbClr val="0000FF"/>
                </a:solidFill>
                <a:latin typeface="+mn-ea"/>
                <a:cs typeface="Times New Roman" pitchFamily="18" charset="0"/>
              </a:rPr>
              <a:t>总供给</a:t>
            </a:r>
            <a:r>
              <a:rPr lang="zh-CN" altLang="en-US" b="1" dirty="0" smtClean="0">
                <a:latin typeface="+mn-ea"/>
                <a:cs typeface="Times New Roman" pitchFamily="18" charset="0"/>
              </a:rPr>
              <a:t>来达到一定政策目标的宏观经济政策工具</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10</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77439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Bef>
                <a:spcPct val="50000"/>
              </a:spcBef>
            </a:pPr>
            <a:r>
              <a:rPr lang="zh-CN" altLang="en-US" b="1" dirty="0" smtClean="0">
                <a:latin typeface="+mn-ea"/>
                <a:ea typeface="+mn-ea"/>
                <a:cs typeface="Times New Roman" pitchFamily="18" charset="0"/>
              </a:rPr>
              <a:t>财政政策</a:t>
            </a:r>
          </a:p>
        </p:txBody>
      </p:sp>
      <p:sp>
        <p:nvSpPr>
          <p:cNvPr id="7171" name="Rectangle 3"/>
          <p:cNvSpPr>
            <a:spLocks noGrp="1" noChangeArrowheads="1"/>
          </p:cNvSpPr>
          <p:nvPr>
            <p:ph type="body" idx="1"/>
          </p:nvPr>
        </p:nvSpPr>
        <p:spPr/>
        <p:txBody>
          <a:bodyPr>
            <a:normAutofit/>
          </a:bodyPr>
          <a:lstStyle/>
          <a:p>
            <a:pPr>
              <a:spcBef>
                <a:spcPct val="50000"/>
              </a:spcBef>
              <a:buNone/>
            </a:pPr>
            <a:r>
              <a:rPr lang="zh-CN" altLang="en-US" sz="2800" b="1" dirty="0" smtClean="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cs typeface="Times New Roman" pitchFamily="18" charset="0"/>
              </a:rPr>
              <a:t>1</a:t>
            </a:r>
            <a:r>
              <a:rPr lang="zh-CN" altLang="en-US" sz="2800" b="1" dirty="0" smtClean="0">
                <a:solidFill>
                  <a:srgbClr val="0000FF"/>
                </a:solidFill>
                <a:latin typeface="Times New Roman" pitchFamily="18" charset="0"/>
                <a:cs typeface="Times New Roman" pitchFamily="18" charset="0"/>
              </a:rPr>
              <a:t>）财政政策内涵与工具</a:t>
            </a:r>
            <a:endParaRPr lang="en-US" altLang="zh-CN" sz="2800" b="1" dirty="0" smtClean="0">
              <a:solidFill>
                <a:srgbClr val="0000FF"/>
              </a:solidFill>
              <a:latin typeface="Times New Roman" pitchFamily="18" charset="0"/>
              <a:cs typeface="Times New Roman" pitchFamily="18" charset="0"/>
            </a:endParaRPr>
          </a:p>
          <a:p>
            <a:pPr>
              <a:spcBef>
                <a:spcPct val="50000"/>
              </a:spcBef>
              <a:buNone/>
            </a:pPr>
            <a:r>
              <a:rPr lang="zh-CN" altLang="en-US" sz="2600" b="1" dirty="0" smtClean="0">
                <a:latin typeface="Times New Roman" pitchFamily="18" charset="0"/>
                <a:ea typeface="仿宋_GB2312" pitchFamily="49" charset="-122"/>
                <a:cs typeface="Times New Roman" pitchFamily="18" charset="0"/>
              </a:rPr>
              <a:t>         </a:t>
            </a:r>
            <a:r>
              <a:rPr lang="zh-CN" altLang="en-US" sz="2600" b="1" dirty="0" smtClean="0">
                <a:latin typeface="+mn-ea"/>
                <a:cs typeface="Times New Roman" pitchFamily="18" charset="0"/>
              </a:rPr>
              <a:t>政府变动税收和支出，以影响总需求，进而影响就业和国民收入的政策。主要工具包括：</a:t>
            </a:r>
          </a:p>
          <a:p>
            <a:pPr lvl="1">
              <a:spcBef>
                <a:spcPct val="50000"/>
              </a:spcBef>
              <a:buSzPct val="75000"/>
              <a:buFont typeface="Wingdings" panose="05000000000000000000" pitchFamily="2" charset="2"/>
              <a:buChar char="Ø"/>
            </a:pPr>
            <a:r>
              <a:rPr lang="zh-CN" altLang="en-US" sz="2600" b="1" dirty="0" smtClean="0">
                <a:solidFill>
                  <a:srgbClr val="0000FF"/>
                </a:solidFill>
                <a:latin typeface="Times New Roman" pitchFamily="18" charset="0"/>
                <a:cs typeface="Times New Roman" pitchFamily="18" charset="0"/>
              </a:rPr>
              <a:t>政府支出政策（购买</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转移支付）</a:t>
            </a:r>
          </a:p>
          <a:p>
            <a:pPr lvl="1">
              <a:spcBef>
                <a:spcPct val="50000"/>
              </a:spcBef>
              <a:buSzPct val="75000"/>
              <a:buFont typeface="Wingdings" panose="05000000000000000000" pitchFamily="2" charset="2"/>
              <a:buChar char="Ø"/>
            </a:pPr>
            <a:r>
              <a:rPr lang="zh-CN" altLang="en-US" sz="2600" b="1" dirty="0" smtClean="0">
                <a:solidFill>
                  <a:srgbClr val="0000FF"/>
                </a:solidFill>
                <a:latin typeface="Times New Roman" pitchFamily="18" charset="0"/>
                <a:cs typeface="Times New Roman" pitchFamily="18" charset="0"/>
              </a:rPr>
              <a:t>税收政策</a:t>
            </a:r>
            <a:endParaRPr lang="en-US" altLang="zh-CN" sz="2600" b="1" dirty="0" smtClean="0">
              <a:solidFill>
                <a:srgbClr val="0000FF"/>
              </a:solidFill>
              <a:latin typeface="Times New Roman" pitchFamily="18" charset="0"/>
              <a:cs typeface="Times New Roman" pitchFamily="18" charset="0"/>
            </a:endParaRPr>
          </a:p>
          <a:p>
            <a:pPr lvl="1">
              <a:spcBef>
                <a:spcPct val="50000"/>
              </a:spcBef>
              <a:buSzPct val="75000"/>
              <a:buFont typeface="Wingdings" panose="05000000000000000000" pitchFamily="2" charset="2"/>
              <a:buChar char="Ø"/>
            </a:pPr>
            <a:r>
              <a:rPr lang="zh-CN" altLang="en-US" sz="2600" b="1" dirty="0" smtClean="0">
                <a:solidFill>
                  <a:srgbClr val="0000FF"/>
                </a:solidFill>
                <a:latin typeface="Times New Roman" pitchFamily="18" charset="0"/>
                <a:cs typeface="Times New Roman" pitchFamily="18" charset="0"/>
              </a:rPr>
              <a:t>投资补贴政策</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58878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548680"/>
            <a:ext cx="4834880" cy="868958"/>
          </a:xfrm>
        </p:spPr>
        <p:txBody>
          <a:bodyPr>
            <a:normAutofit/>
          </a:bodyPr>
          <a:lstStyle/>
          <a:p>
            <a:pPr algn="l" eaLnBrk="1" hangingPunct="1">
              <a:spcBef>
                <a:spcPct val="50000"/>
              </a:spcBef>
            </a:pPr>
            <a:r>
              <a:rPr lang="zh-CN" altLang="en-US" sz="2800" b="1" dirty="0" smtClean="0">
                <a:solidFill>
                  <a:srgbClr val="0000FF"/>
                </a:solidFill>
                <a:latin typeface="Times New Roman" pitchFamily="18" charset="0"/>
                <a:ea typeface="+mn-ea"/>
                <a:cs typeface="Times New Roman" pitchFamily="18" charset="0"/>
              </a:rPr>
              <a:t>（</a:t>
            </a:r>
            <a:r>
              <a:rPr lang="en-US" altLang="zh-CN" sz="2800" b="1" dirty="0" smtClean="0">
                <a:solidFill>
                  <a:srgbClr val="0000FF"/>
                </a:solidFill>
                <a:latin typeface="Times New Roman" pitchFamily="18" charset="0"/>
                <a:ea typeface="+mn-ea"/>
                <a:cs typeface="Times New Roman" pitchFamily="18" charset="0"/>
              </a:rPr>
              <a:t>2</a:t>
            </a:r>
            <a:r>
              <a:rPr lang="zh-CN" altLang="en-US" sz="2800" b="1" dirty="0" smtClean="0">
                <a:solidFill>
                  <a:srgbClr val="0000FF"/>
                </a:solidFill>
                <a:latin typeface="Times New Roman" pitchFamily="18" charset="0"/>
                <a:ea typeface="+mn-ea"/>
                <a:cs typeface="Times New Roman" pitchFamily="18" charset="0"/>
              </a:rPr>
              <a:t>）财政</a:t>
            </a:r>
            <a:r>
              <a:rPr lang="zh-CN" altLang="en-US" sz="2800" b="1" dirty="0">
                <a:solidFill>
                  <a:srgbClr val="0000FF"/>
                </a:solidFill>
                <a:latin typeface="Times New Roman" pitchFamily="18" charset="0"/>
                <a:ea typeface="+mn-ea"/>
                <a:cs typeface="Times New Roman" pitchFamily="18" charset="0"/>
              </a:rPr>
              <a:t>政策的基本原理</a:t>
            </a:r>
          </a:p>
        </p:txBody>
      </p:sp>
      <p:sp>
        <p:nvSpPr>
          <p:cNvPr id="8195" name="Rectangle 3"/>
          <p:cNvSpPr>
            <a:spLocks noGrp="1" noChangeArrowheads="1"/>
          </p:cNvSpPr>
          <p:nvPr>
            <p:ph idx="1"/>
          </p:nvPr>
        </p:nvSpPr>
        <p:spPr/>
        <p:txBody>
          <a:bodyPr/>
          <a:lstStyle/>
          <a:p>
            <a:pPr eaLnBrk="1" hangingPunct="1">
              <a:spcBef>
                <a:spcPct val="50000"/>
              </a:spcBef>
              <a:buSzPct val="75000"/>
              <a:buFont typeface="Wingdings" panose="05000000000000000000" pitchFamily="2" charset="2"/>
              <a:buChar char="Ø"/>
            </a:pPr>
            <a:r>
              <a:rPr lang="en-US" altLang="zh-CN" sz="2600" b="1" dirty="0" smtClean="0">
                <a:latin typeface="Times New Roman" panose="02020603050405020304" pitchFamily="18" charset="0"/>
                <a:cs typeface="Times New Roman" panose="02020603050405020304" pitchFamily="18" charset="0"/>
              </a:rPr>
              <a:t>AD=C+I+G+X-M</a:t>
            </a:r>
          </a:p>
          <a:p>
            <a:pPr eaLnBrk="1" hangingPunct="1">
              <a:spcBef>
                <a:spcPct val="50000"/>
              </a:spcBef>
              <a:buSzPct val="75000"/>
              <a:buFont typeface="Wingdings" panose="05000000000000000000" pitchFamily="2" charset="2"/>
              <a:buChar char="Ø"/>
            </a:pPr>
            <a:r>
              <a:rPr lang="zh-CN" altLang="en-US" sz="2600" b="1" dirty="0" smtClean="0">
                <a:latin typeface="Times New Roman" panose="02020603050405020304" pitchFamily="18" charset="0"/>
                <a:cs typeface="Times New Roman" panose="02020603050405020304" pitchFamily="18" charset="0"/>
              </a:rPr>
              <a:t>在</a:t>
            </a:r>
            <a:r>
              <a:rPr lang="zh-CN" altLang="en-US" sz="2600" b="1" dirty="0" smtClean="0">
                <a:solidFill>
                  <a:srgbClr val="0000FF"/>
                </a:solidFill>
                <a:latin typeface="Times New Roman" panose="02020603050405020304" pitchFamily="18" charset="0"/>
                <a:cs typeface="Times New Roman" panose="02020603050405020304" pitchFamily="18" charset="0"/>
              </a:rPr>
              <a:t>经济萧条</a:t>
            </a:r>
            <a:r>
              <a:rPr lang="zh-CN" altLang="en-US" sz="2600" b="1" dirty="0" smtClean="0">
                <a:latin typeface="Times New Roman" panose="02020603050405020304" pitchFamily="18" charset="0"/>
                <a:cs typeface="Times New Roman" panose="02020603050405020304" pitchFamily="18" charset="0"/>
              </a:rPr>
              <a:t>时，增加政府支出，</a:t>
            </a:r>
            <a:r>
              <a:rPr lang="en-US" altLang="zh-CN" sz="2600" b="1" dirty="0" smtClean="0">
                <a:latin typeface="Times New Roman" panose="02020603050405020304" pitchFamily="18" charset="0"/>
                <a:cs typeface="Times New Roman" panose="02020603050405020304" pitchFamily="18" charset="0"/>
              </a:rPr>
              <a:t>G</a:t>
            </a:r>
            <a:r>
              <a:rPr lang="zh-CN" altLang="en-US" sz="2600" b="1" dirty="0" smtClean="0">
                <a:latin typeface="Times New Roman" panose="02020603050405020304" pitchFamily="18" charset="0"/>
                <a:cs typeface="Times New Roman" panose="02020603050405020304" pitchFamily="18" charset="0"/>
              </a:rPr>
              <a:t>增大；降低税收，可以促进居民消费（可支配收入增加），</a:t>
            </a:r>
            <a:r>
              <a:rPr lang="en-US" altLang="zh-CN" sz="2600" b="1" dirty="0" smtClean="0">
                <a:latin typeface="Times New Roman" panose="02020603050405020304" pitchFamily="18" charset="0"/>
                <a:cs typeface="Times New Roman" panose="02020603050405020304" pitchFamily="18" charset="0"/>
              </a:rPr>
              <a:t>C</a:t>
            </a:r>
            <a:r>
              <a:rPr lang="zh-CN" altLang="en-US" sz="2600" b="1" dirty="0" smtClean="0">
                <a:latin typeface="Times New Roman" panose="02020603050405020304" pitchFamily="18" charset="0"/>
                <a:cs typeface="Times New Roman" panose="02020603050405020304" pitchFamily="18" charset="0"/>
              </a:rPr>
              <a:t>增大；增加对企业投资补贴，可以降低企业生产成本，有利于激励投资。这些均会刺激总需求（或总支出</a:t>
            </a:r>
            <a:r>
              <a:rPr lang="en-US" altLang="zh-CN" sz="2600" b="1" dirty="0" smtClean="0">
                <a:latin typeface="Times New Roman" panose="02020603050405020304" pitchFamily="18" charset="0"/>
                <a:cs typeface="Times New Roman" panose="02020603050405020304" pitchFamily="18" charset="0"/>
              </a:rPr>
              <a:t>AE</a:t>
            </a:r>
            <a:r>
              <a:rPr lang="zh-CN" altLang="en-US" sz="2600" b="1" dirty="0" smtClean="0">
                <a:latin typeface="Times New Roman" panose="02020603050405020304" pitchFamily="18" charset="0"/>
                <a:cs typeface="Times New Roman" panose="02020603050405020304" pitchFamily="18" charset="0"/>
              </a:rPr>
              <a:t>），促进国民收入增长</a:t>
            </a:r>
            <a:r>
              <a:rPr lang="en-US" altLang="zh-CN" sz="2600" b="1" dirty="0" smtClean="0">
                <a:latin typeface="Times New Roman" panose="02020603050405020304" pitchFamily="18" charset="0"/>
                <a:cs typeface="Times New Roman" panose="02020603050405020304" pitchFamily="18" charset="0"/>
              </a:rPr>
              <a:t>——</a:t>
            </a:r>
            <a:r>
              <a:rPr lang="zh-CN" altLang="en-US" sz="2600" b="1" dirty="0" smtClean="0">
                <a:latin typeface="Times New Roman" panose="02020603050405020304" pitchFamily="18" charset="0"/>
                <a:cs typeface="Times New Roman" panose="02020603050405020304" pitchFamily="18" charset="0"/>
              </a:rPr>
              <a:t>这称为</a:t>
            </a:r>
            <a:r>
              <a:rPr lang="zh-CN" altLang="en-US" sz="2600" b="1" dirty="0" smtClean="0">
                <a:solidFill>
                  <a:srgbClr val="FF0000"/>
                </a:solidFill>
                <a:latin typeface="Times New Roman" panose="02020603050405020304" pitchFamily="18" charset="0"/>
                <a:cs typeface="Times New Roman" panose="02020603050405020304" pitchFamily="18" charset="0"/>
              </a:rPr>
              <a:t>扩张性财政政策</a:t>
            </a:r>
          </a:p>
          <a:p>
            <a:pPr>
              <a:spcBef>
                <a:spcPct val="50000"/>
              </a:spcBef>
              <a:buSzPct val="75000"/>
              <a:buFont typeface="Wingdings" panose="05000000000000000000" pitchFamily="2" charset="2"/>
              <a:buChar char="Ø"/>
            </a:pPr>
            <a:r>
              <a:rPr lang="zh-CN" altLang="en-US" sz="2600" b="1" dirty="0" smtClean="0">
                <a:latin typeface="Times New Roman" panose="02020603050405020304" pitchFamily="18" charset="0"/>
                <a:cs typeface="Times New Roman" panose="02020603050405020304" pitchFamily="18" charset="0"/>
              </a:rPr>
              <a:t>在</a:t>
            </a:r>
            <a:r>
              <a:rPr lang="zh-CN" altLang="en-US" sz="2600" b="1" dirty="0">
                <a:solidFill>
                  <a:srgbClr val="0000FF"/>
                </a:solidFill>
                <a:latin typeface="Times New Roman" panose="02020603050405020304" pitchFamily="18" charset="0"/>
                <a:cs typeface="Times New Roman" panose="02020603050405020304" pitchFamily="18" charset="0"/>
              </a:rPr>
              <a:t>经济</a:t>
            </a:r>
            <a:r>
              <a:rPr lang="zh-CN" altLang="en-US" sz="2600" b="1" dirty="0" smtClean="0">
                <a:solidFill>
                  <a:srgbClr val="0000FF"/>
                </a:solidFill>
                <a:latin typeface="Times New Roman" panose="02020603050405020304" pitchFamily="18" charset="0"/>
                <a:cs typeface="Times New Roman" panose="02020603050405020304" pitchFamily="18" charset="0"/>
              </a:rPr>
              <a:t>过热（通货膨胀明显）</a:t>
            </a:r>
            <a:r>
              <a:rPr lang="zh-CN" altLang="en-US" sz="2600" b="1" dirty="0" smtClean="0">
                <a:latin typeface="Times New Roman" panose="02020603050405020304" pitchFamily="18" charset="0"/>
                <a:cs typeface="Times New Roman" panose="02020603050405020304" pitchFamily="18" charset="0"/>
              </a:rPr>
              <a:t>时，缩减政府支出，增加税收，减少投资补贴，可以抑制总需求，减少国民收入 </a:t>
            </a:r>
            <a:r>
              <a:rPr lang="en-US" altLang="zh-CN" sz="2600" b="1" dirty="0" smtClean="0">
                <a:latin typeface="Times New Roman" panose="02020603050405020304" pitchFamily="18" charset="0"/>
                <a:cs typeface="Times New Roman" panose="02020603050405020304" pitchFamily="18" charset="0"/>
              </a:rPr>
              <a:t>——</a:t>
            </a:r>
            <a:r>
              <a:rPr lang="zh-CN" altLang="en-US" sz="2600" b="1" dirty="0" smtClean="0">
                <a:latin typeface="Times New Roman" panose="02020603050405020304" pitchFamily="18" charset="0"/>
                <a:cs typeface="Times New Roman" panose="02020603050405020304" pitchFamily="18" charset="0"/>
              </a:rPr>
              <a:t>这称为</a:t>
            </a:r>
            <a:r>
              <a:rPr lang="zh-CN" altLang="en-US" sz="2600" b="1" dirty="0" smtClean="0">
                <a:solidFill>
                  <a:srgbClr val="FF0000"/>
                </a:solidFill>
                <a:latin typeface="Times New Roman" panose="02020603050405020304" pitchFamily="18" charset="0"/>
                <a:cs typeface="Times New Roman" panose="02020603050405020304" pitchFamily="18" charset="0"/>
              </a:rPr>
              <a:t>紧缩性财政政策</a:t>
            </a:r>
            <a:endParaRPr lang="zh-CN" altLang="en-US" sz="2600" b="1" dirty="0" smtClean="0">
              <a:latin typeface="Times New Roman" panose="02020603050405020304" pitchFamily="18" charset="0"/>
              <a:cs typeface="Times New Roman" panose="02020603050405020304" pitchFamily="18" charset="0"/>
            </a:endParaRP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12</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84822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0621" y="492800"/>
            <a:ext cx="7643192" cy="940966"/>
          </a:xfrm>
        </p:spPr>
        <p:txBody>
          <a:bodyPr vert="horz" rtlCol="0" anchor="ctr">
            <a:normAutofit/>
          </a:bodyPr>
          <a:lstStyle/>
          <a:p>
            <a:pPr marL="342900" indent="-342900" algn="l">
              <a:spcBef>
                <a:spcPct val="50000"/>
              </a:spcBef>
              <a:buClr>
                <a:schemeClr val="tx2"/>
              </a:buClr>
              <a:buSzPct val="50000"/>
            </a:pPr>
            <a:r>
              <a:rPr lang="zh-CN" altLang="en-US" sz="2800" b="1" dirty="0" smtClean="0">
                <a:solidFill>
                  <a:srgbClr val="0000FF"/>
                </a:solidFill>
                <a:latin typeface="Times New Roman" pitchFamily="18" charset="0"/>
                <a:ea typeface="+mn-ea"/>
                <a:cs typeface="Times New Roman" pitchFamily="18" charset="0"/>
              </a:rPr>
              <a:t>（</a:t>
            </a:r>
            <a:r>
              <a:rPr lang="en-US" altLang="zh-CN" sz="2800" b="1" dirty="0" smtClean="0">
                <a:solidFill>
                  <a:srgbClr val="0000FF"/>
                </a:solidFill>
                <a:latin typeface="Times New Roman" pitchFamily="18" charset="0"/>
                <a:ea typeface="+mn-ea"/>
                <a:cs typeface="Times New Roman" pitchFamily="18" charset="0"/>
              </a:rPr>
              <a:t>3</a:t>
            </a:r>
            <a:r>
              <a:rPr lang="zh-CN" altLang="en-US" sz="2800" b="1" dirty="0" smtClean="0">
                <a:solidFill>
                  <a:srgbClr val="0000FF"/>
                </a:solidFill>
                <a:latin typeface="Times New Roman" pitchFamily="18" charset="0"/>
                <a:ea typeface="+mn-ea"/>
                <a:cs typeface="Times New Roman" pitchFamily="18" charset="0"/>
              </a:rPr>
              <a:t>）财政</a:t>
            </a:r>
            <a:r>
              <a:rPr lang="zh-CN" altLang="en-US" sz="2800" b="1" dirty="0">
                <a:solidFill>
                  <a:srgbClr val="0000FF"/>
                </a:solidFill>
                <a:latin typeface="Times New Roman" pitchFamily="18" charset="0"/>
                <a:ea typeface="+mn-ea"/>
                <a:cs typeface="Times New Roman" pitchFamily="18" charset="0"/>
              </a:rPr>
              <a:t>政策带来的问题之一</a:t>
            </a:r>
            <a:r>
              <a:rPr lang="en-US" altLang="zh-CN" sz="2800" b="1" dirty="0">
                <a:solidFill>
                  <a:srgbClr val="0000FF"/>
                </a:solidFill>
                <a:latin typeface="Times New Roman" pitchFamily="18" charset="0"/>
                <a:ea typeface="+mn-ea"/>
                <a:cs typeface="Times New Roman" pitchFamily="18" charset="0"/>
              </a:rPr>
              <a:t>——</a:t>
            </a:r>
            <a:r>
              <a:rPr lang="zh-CN" altLang="en-US" sz="2800" b="1" dirty="0">
                <a:solidFill>
                  <a:srgbClr val="0000FF"/>
                </a:solidFill>
                <a:latin typeface="Times New Roman" pitchFamily="18" charset="0"/>
                <a:ea typeface="+mn-ea"/>
                <a:cs typeface="Times New Roman" pitchFamily="18" charset="0"/>
              </a:rPr>
              <a:t>财政赤字</a:t>
            </a:r>
          </a:p>
        </p:txBody>
      </p:sp>
      <p:sp>
        <p:nvSpPr>
          <p:cNvPr id="9219" name="Rectangle 3"/>
          <p:cNvSpPr>
            <a:spLocks noGrp="1" noChangeArrowheads="1"/>
          </p:cNvSpPr>
          <p:nvPr>
            <p:ph idx="1"/>
          </p:nvPr>
        </p:nvSpPr>
        <p:spPr/>
        <p:txBody>
          <a:bodyPr/>
          <a:lstStyle/>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Times New Roman" panose="02020603050405020304" pitchFamily="18" charset="0"/>
                <a:cs typeface="Times New Roman" panose="02020603050405020304" pitchFamily="18" charset="0"/>
              </a:rPr>
              <a:t>适度的财政赤字是必要的</a:t>
            </a: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Times New Roman" panose="02020603050405020304" pitchFamily="18" charset="0"/>
                <a:cs typeface="Times New Roman" panose="02020603050405020304" pitchFamily="18" charset="0"/>
              </a:rPr>
              <a:t>政府债务总需偿还，会减少未来的政府开支</a:t>
            </a: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Times New Roman" panose="02020603050405020304" pitchFamily="18" charset="0"/>
                <a:cs typeface="Times New Roman" panose="02020603050405020304" pitchFamily="18" charset="0"/>
              </a:rPr>
              <a:t>过高的财政赤字产生赤字风险，可能使政府陷入债务危机，破坏经济的稳定性，产生“增长与稳定”之间的矛盾（</a:t>
            </a:r>
            <a:r>
              <a:rPr lang="zh-CN" altLang="en-US" sz="2800" b="1" dirty="0" smtClean="0">
                <a:solidFill>
                  <a:srgbClr val="FF0000"/>
                </a:solidFill>
                <a:latin typeface="Times New Roman" panose="02020603050405020304" pitchFamily="18" charset="0"/>
                <a:cs typeface="Times New Roman" panose="02020603050405020304" pitchFamily="18" charset="0"/>
              </a:rPr>
              <a:t>希腊</a:t>
            </a:r>
            <a:r>
              <a:rPr lang="zh-CN" altLang="en-US" sz="2800" b="1" dirty="0" smtClean="0">
                <a:solidFill>
                  <a:srgbClr val="FF0000"/>
                </a:solidFill>
                <a:latin typeface="Times New Roman" panose="02020603050405020304" pitchFamily="18" charset="0"/>
                <a:cs typeface="Times New Roman" panose="02020603050405020304" pitchFamily="18" charset="0"/>
              </a:rPr>
              <a:t>危机</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smtClean="0">
              <a:latin typeface="Times New Roman" panose="02020603050405020304" pitchFamily="18" charset="0"/>
              <a:cs typeface="Times New Roman" panose="02020603050405020304" pitchFamily="18" charset="0"/>
            </a:endParaRP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Times New Roman" panose="02020603050405020304" pitchFamily="18" charset="0"/>
                <a:cs typeface="Times New Roman" panose="02020603050405020304" pitchFamily="18" charset="0"/>
              </a:rPr>
              <a:t>因此，扩张性财政政策具有短期性，不能长期维持</a:t>
            </a:r>
          </a:p>
        </p:txBody>
      </p:sp>
      <p:sp>
        <p:nvSpPr>
          <p:cNvPr id="9220" name="Text Box 4"/>
          <p:cNvSpPr txBox="1">
            <a:spLocks noChangeArrowheads="1"/>
          </p:cNvSpPr>
          <p:nvPr/>
        </p:nvSpPr>
        <p:spPr bwMode="auto">
          <a:xfrm>
            <a:off x="1143000" y="5105400"/>
            <a:ext cx="731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2600" indent="-4826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spcBef>
                <a:spcPct val="30000"/>
              </a:spcBef>
              <a:buSzPct val="75000"/>
              <a:buFont typeface="Wingdings" panose="05000000000000000000" pitchFamily="2" charset="2"/>
              <a:buChar char="l"/>
            </a:pPr>
            <a:r>
              <a:rPr lang="zh-CN" altLang="en-US" sz="2400" b="1" dirty="0">
                <a:solidFill>
                  <a:srgbClr val="0000FF"/>
                </a:solidFill>
              </a:rPr>
              <a:t>日本政府的两难选择：压缩赤字，还是刺激经济</a:t>
            </a:r>
            <a:r>
              <a:rPr lang="zh-CN" altLang="en-US" sz="2400" b="1" dirty="0" smtClean="0">
                <a:solidFill>
                  <a:srgbClr val="0000FF"/>
                </a:solidFill>
              </a:rPr>
              <a:t>？</a:t>
            </a:r>
            <a:endParaRPr lang="zh-CN" altLang="en-US" sz="2400" b="1" dirty="0">
              <a:solidFill>
                <a:srgbClr val="0000FF"/>
              </a:solidFill>
            </a:endParaRPr>
          </a:p>
        </p:txBody>
      </p:sp>
      <p:sp>
        <p:nvSpPr>
          <p:cNvPr id="5"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13</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74950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32656"/>
            <a:ext cx="8229600" cy="1143000"/>
          </a:xfrm>
        </p:spPr>
        <p:txBody>
          <a:bodyPr vert="horz" rtlCol="0" anchor="ctr">
            <a:normAutofit/>
          </a:bodyPr>
          <a:lstStyle/>
          <a:p>
            <a:pPr marL="342900" indent="-342900" algn="l">
              <a:spcBef>
                <a:spcPct val="50000"/>
              </a:spcBef>
              <a:buClr>
                <a:schemeClr val="tx2"/>
              </a:buClr>
              <a:buSzPct val="50000"/>
            </a:pPr>
            <a:r>
              <a:rPr lang="zh-CN" altLang="en-US" sz="2800" b="1" dirty="0" smtClean="0">
                <a:solidFill>
                  <a:srgbClr val="0000FF"/>
                </a:solidFill>
                <a:latin typeface="Times New Roman" pitchFamily="18" charset="0"/>
                <a:ea typeface="+mn-ea"/>
                <a:cs typeface="Times New Roman" pitchFamily="18" charset="0"/>
              </a:rPr>
              <a:t>（</a:t>
            </a:r>
            <a:r>
              <a:rPr lang="en-US" altLang="zh-CN" sz="2800" b="1" dirty="0" smtClean="0">
                <a:solidFill>
                  <a:srgbClr val="0000FF"/>
                </a:solidFill>
                <a:latin typeface="Times New Roman" pitchFamily="18" charset="0"/>
                <a:ea typeface="+mn-ea"/>
                <a:cs typeface="Times New Roman" pitchFamily="18" charset="0"/>
              </a:rPr>
              <a:t>4</a:t>
            </a:r>
            <a:r>
              <a:rPr lang="zh-CN" altLang="en-US" sz="2800" b="1" dirty="0" smtClean="0">
                <a:solidFill>
                  <a:srgbClr val="0000FF"/>
                </a:solidFill>
                <a:latin typeface="Times New Roman" pitchFamily="18" charset="0"/>
                <a:ea typeface="+mn-ea"/>
                <a:cs typeface="Times New Roman" pitchFamily="18" charset="0"/>
              </a:rPr>
              <a:t>）财政</a:t>
            </a:r>
            <a:r>
              <a:rPr lang="zh-CN" altLang="en-US" sz="2800" b="1" dirty="0">
                <a:solidFill>
                  <a:srgbClr val="0000FF"/>
                </a:solidFill>
                <a:latin typeface="Times New Roman" pitchFamily="18" charset="0"/>
                <a:ea typeface="+mn-ea"/>
                <a:cs typeface="Times New Roman" pitchFamily="18" charset="0"/>
              </a:rPr>
              <a:t>政策带来的问题之二</a:t>
            </a:r>
            <a:r>
              <a:rPr lang="en-US" altLang="zh-CN" sz="2800" b="1" dirty="0">
                <a:solidFill>
                  <a:srgbClr val="0000FF"/>
                </a:solidFill>
                <a:latin typeface="Times New Roman" pitchFamily="18" charset="0"/>
                <a:ea typeface="+mn-ea"/>
                <a:cs typeface="Times New Roman" pitchFamily="18" charset="0"/>
              </a:rPr>
              <a:t>——“</a:t>
            </a:r>
            <a:r>
              <a:rPr lang="zh-CN" altLang="en-US" sz="2800" b="1" dirty="0">
                <a:solidFill>
                  <a:srgbClr val="0000FF"/>
                </a:solidFill>
                <a:latin typeface="Times New Roman" pitchFamily="18" charset="0"/>
                <a:ea typeface="+mn-ea"/>
                <a:cs typeface="Times New Roman" pitchFamily="18" charset="0"/>
              </a:rPr>
              <a:t>挤出”效应</a:t>
            </a:r>
          </a:p>
        </p:txBody>
      </p:sp>
      <p:sp>
        <p:nvSpPr>
          <p:cNvPr id="10243" name="Rectangle 3"/>
          <p:cNvSpPr>
            <a:spLocks noGrp="1" noChangeArrowheads="1"/>
          </p:cNvSpPr>
          <p:nvPr>
            <p:ph type="body" idx="1"/>
          </p:nvPr>
        </p:nvSpPr>
        <p:spPr/>
        <p:txBody>
          <a:bodyPr>
            <a:normAutofit/>
          </a:bodyPr>
          <a:lstStyle/>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政府支出增加使总需求加大，利率升高，私人投资受到抑制</a:t>
            </a:r>
          </a:p>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比如：政府投资三峡工程，水泥等涨价，压制房地产业</a:t>
            </a:r>
            <a:r>
              <a:rPr lang="en-US" altLang="zh-CN" sz="2600" b="1" dirty="0" smtClean="0">
                <a:latin typeface="+mn-ea"/>
                <a:cs typeface="Times New Roman" pitchFamily="18" charset="0"/>
              </a:rPr>
              <a:t>——</a:t>
            </a:r>
            <a:r>
              <a:rPr lang="zh-CN" altLang="en-US" sz="2600" b="1" dirty="0" smtClean="0">
                <a:latin typeface="+mn-ea"/>
                <a:cs typeface="Times New Roman" pitchFamily="18" charset="0"/>
              </a:rPr>
              <a:t>财政政策对私人投资的“挤出”效应</a:t>
            </a:r>
          </a:p>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如果政府增加的开支买的都是外国的东西（进口</a:t>
            </a:r>
            <a:r>
              <a:rPr lang="en-US" altLang="zh-CN" sz="2600" b="1" dirty="0" smtClean="0">
                <a:latin typeface="+mn-ea"/>
                <a:cs typeface="Times New Roman" pitchFamily="18" charset="0"/>
              </a:rPr>
              <a:t>M</a:t>
            </a:r>
            <a:r>
              <a:rPr lang="zh-CN" altLang="en-US" sz="2600" b="1" dirty="0" smtClean="0">
                <a:latin typeface="+mn-ea"/>
                <a:cs typeface="Times New Roman" pitchFamily="18" charset="0"/>
              </a:rPr>
              <a:t>加大） ，则外国国民收入增加，本国没有得到任何好处</a:t>
            </a:r>
            <a:r>
              <a:rPr lang="en-US" altLang="zh-CN" sz="2600" b="1" dirty="0" smtClean="0">
                <a:latin typeface="+mn-ea"/>
                <a:cs typeface="Times New Roman" pitchFamily="18" charset="0"/>
              </a:rPr>
              <a:t>——</a:t>
            </a:r>
            <a:r>
              <a:rPr lang="zh-CN" altLang="en-US" sz="2600" b="1" dirty="0" smtClean="0">
                <a:latin typeface="+mn-ea"/>
                <a:cs typeface="Times New Roman" pitchFamily="18" charset="0"/>
              </a:rPr>
              <a:t>财政政策的外贸“挤出” 效应</a:t>
            </a:r>
          </a:p>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“挤出”效应降低财政政策的有效性</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14</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6645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vert="horz" rtlCol="0" anchor="ctr">
            <a:normAutofit/>
          </a:bodyPr>
          <a:lstStyle/>
          <a:p>
            <a:pPr>
              <a:spcBef>
                <a:spcPct val="50000"/>
              </a:spcBef>
            </a:pPr>
            <a:r>
              <a:rPr lang="zh-CN" altLang="en-US" b="1" dirty="0">
                <a:latin typeface="+mn-ea"/>
                <a:ea typeface="+mn-ea"/>
                <a:cs typeface="Times New Roman" pitchFamily="18" charset="0"/>
              </a:rPr>
              <a:t>货币政策</a:t>
            </a:r>
          </a:p>
        </p:txBody>
      </p:sp>
      <p:sp>
        <p:nvSpPr>
          <p:cNvPr id="14339" name="内容占位符 1"/>
          <p:cNvSpPr>
            <a:spLocks noGrp="1"/>
          </p:cNvSpPr>
          <p:nvPr>
            <p:ph idx="1"/>
          </p:nvPr>
        </p:nvSpPr>
        <p:spPr>
          <a:xfrm>
            <a:off x="457200" y="1600200"/>
            <a:ext cx="8229600" cy="4852988"/>
          </a:xfrm>
        </p:spPr>
        <p:txBody>
          <a:bodyPr/>
          <a:lstStyle/>
          <a:p>
            <a:pPr>
              <a:lnSpc>
                <a:spcPct val="90000"/>
              </a:lnSpc>
              <a:buNone/>
              <a:defRPr/>
            </a:pP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1</a:t>
            </a:r>
            <a:r>
              <a:rPr lang="zh-CN" altLang="en-US" sz="2800" b="1" dirty="0" smtClean="0">
                <a:solidFill>
                  <a:srgbClr val="0000FF"/>
                </a:solidFill>
                <a:latin typeface="Times New Roman" panose="02020603050405020304" pitchFamily="18" charset="0"/>
                <a:cs typeface="Times New Roman" panose="02020603050405020304" pitchFamily="18" charset="0"/>
              </a:rPr>
              <a:t>）货币</a:t>
            </a:r>
            <a:r>
              <a:rPr lang="zh-CN" altLang="en-US" sz="2800" b="1" dirty="0">
                <a:solidFill>
                  <a:srgbClr val="0000FF"/>
                </a:solidFill>
                <a:latin typeface="Times New Roman" panose="02020603050405020304" pitchFamily="18" charset="0"/>
                <a:cs typeface="Times New Roman" panose="02020603050405020304" pitchFamily="18" charset="0"/>
              </a:rPr>
              <a:t>形式的演变</a:t>
            </a:r>
            <a:endParaRPr lang="en-US" altLang="zh-CN" sz="2800" b="1" dirty="0">
              <a:solidFill>
                <a:srgbClr val="0000FF"/>
              </a:solidFill>
              <a:latin typeface="Times New Roman" panose="02020603050405020304" pitchFamily="18" charset="0"/>
              <a:cs typeface="Times New Roman" panose="02020603050405020304" pitchFamily="18" charset="0"/>
            </a:endParaRPr>
          </a:p>
          <a:p>
            <a:pPr lvl="1" eaLnBrk="1" hangingPunct="1">
              <a:lnSpc>
                <a:spcPct val="120000"/>
              </a:lnSpc>
              <a:defRPr/>
            </a:pPr>
            <a:r>
              <a:rPr lang="zh-CN" altLang="zh-CN" sz="2400" b="1" dirty="0" smtClean="0"/>
              <a:t>商品货币</a:t>
            </a:r>
            <a:r>
              <a:rPr lang="zh-CN" altLang="en-US" sz="2400" b="1" dirty="0" smtClean="0"/>
              <a:t>：</a:t>
            </a:r>
            <a:r>
              <a:rPr lang="zh-CN" altLang="zh-CN" sz="2400" b="1" dirty="0" smtClean="0"/>
              <a:t>牲畜、贝壳、米、布、木材</a:t>
            </a:r>
            <a:endParaRPr lang="en-US" altLang="zh-CN" sz="2400" b="1" dirty="0" smtClean="0"/>
          </a:p>
          <a:p>
            <a:pPr lvl="1" eaLnBrk="1" hangingPunct="1">
              <a:lnSpc>
                <a:spcPct val="120000"/>
              </a:lnSpc>
              <a:defRPr/>
            </a:pPr>
            <a:r>
              <a:rPr lang="zh-CN" altLang="zh-CN" sz="2400" b="1" dirty="0" smtClean="0"/>
              <a:t>金属货币</a:t>
            </a:r>
            <a:r>
              <a:rPr lang="zh-CN" altLang="en-US" sz="2400" b="1" dirty="0" smtClean="0"/>
              <a:t>：贵金属</a:t>
            </a:r>
            <a:r>
              <a:rPr lang="en-US" altLang="zh-CN" sz="2400" b="1" dirty="0" smtClean="0"/>
              <a:t>(</a:t>
            </a:r>
            <a:r>
              <a:rPr lang="zh-CN" altLang="en-US" sz="2400" b="1" dirty="0" smtClean="0"/>
              <a:t>金银铜等</a:t>
            </a:r>
            <a:r>
              <a:rPr lang="en-US" altLang="zh-CN" sz="2400" b="1" dirty="0" smtClean="0"/>
              <a:t>)</a:t>
            </a:r>
          </a:p>
          <a:p>
            <a:pPr lvl="1" eaLnBrk="1" hangingPunct="1">
              <a:lnSpc>
                <a:spcPct val="120000"/>
              </a:lnSpc>
              <a:defRPr/>
            </a:pPr>
            <a:r>
              <a:rPr lang="zh-CN" altLang="en-US" sz="2400" b="1" dirty="0" smtClean="0"/>
              <a:t>纸币（法定货币）</a:t>
            </a:r>
          </a:p>
          <a:p>
            <a:pPr lvl="1" eaLnBrk="1" hangingPunct="1">
              <a:lnSpc>
                <a:spcPct val="120000"/>
              </a:lnSpc>
              <a:defRPr/>
            </a:pPr>
            <a:r>
              <a:rPr lang="zh-CN" altLang="en-US" sz="2400" b="1" dirty="0" smtClean="0"/>
              <a:t>支票货币（私人债务货币）</a:t>
            </a:r>
            <a:endParaRPr lang="en-US" altLang="zh-CN" sz="2400" b="1" dirty="0" smtClean="0"/>
          </a:p>
          <a:p>
            <a:pPr lvl="1" eaLnBrk="1" hangingPunct="1">
              <a:lnSpc>
                <a:spcPct val="120000"/>
              </a:lnSpc>
              <a:defRPr/>
            </a:pPr>
            <a:r>
              <a:rPr lang="zh-CN" altLang="en-US" sz="2400" b="1" dirty="0" smtClean="0">
                <a:solidFill>
                  <a:srgbClr val="FF0000"/>
                </a:solidFill>
              </a:rPr>
              <a:t>电子货币：依托现代信息技术和互联网技术（信用卡），更好地履行货币的职能</a:t>
            </a:r>
          </a:p>
          <a:p>
            <a:pPr lvl="1" eaLnBrk="1" hangingPunct="1">
              <a:defRPr/>
            </a:pPr>
            <a:endParaRPr lang="zh-CN" altLang="en-US" sz="2400" dirty="0" smtClean="0"/>
          </a:p>
          <a:p>
            <a:pPr lvl="1" eaLnBrk="1" hangingPunct="1">
              <a:defRPr/>
            </a:pPr>
            <a:endParaRPr lang="en-US" altLang="zh-CN" dirty="0" smtClean="0"/>
          </a:p>
          <a:p>
            <a:pPr marL="0" indent="0" eaLnBrk="1" hangingPunct="1">
              <a:buFont typeface="Wingdings 2" panose="05020102010507070707" pitchFamily="18" charset="2"/>
              <a:buNone/>
              <a:defRPr/>
            </a:pPr>
            <a:endParaRPr lang="zh-CN" altLang="en-US" b="1" dirty="0" smtClean="0">
              <a:latin typeface="仿宋_GB2312" panose="02010609030101010101" pitchFamily="49" charset="-122"/>
              <a:ea typeface="仿宋_GB2312" panose="02010609030101010101" pitchFamily="49" charset="-122"/>
            </a:endParaRPr>
          </a:p>
        </p:txBody>
      </p:sp>
      <p:pic>
        <p:nvPicPr>
          <p:cNvPr id="14341" name="Picture 6" descr="http://www.ycmhz.com.cn/culture/UploadFiles_4348/201005/20100524190638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4763"/>
            <a:ext cx="1833563"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35F0EB4A-CDA1-4618-81A1-E30A301733A5}" type="slidenum">
              <a:rPr lang="en-US" altLang="zh-CN" sz="2600" b="1">
                <a:solidFill>
                  <a:schemeClr val="bg1"/>
                </a:solidFill>
                <a:ea typeface="黑体" panose="02010609060101010101" pitchFamily="49" charset="-122"/>
              </a:rPr>
              <a:pPr algn="ctr" eaLnBrk="1" hangingPunct="1">
                <a:spcBef>
                  <a:spcPct val="0"/>
                </a:spcBef>
                <a:buClrTx/>
                <a:buSzTx/>
                <a:buFontTx/>
                <a:buNone/>
              </a:pPr>
              <a:t>15</a:t>
            </a:fld>
            <a:endParaRPr lang="en-US" altLang="zh-CN" sz="2600" b="1">
              <a:solidFill>
                <a:schemeClr val="bg1"/>
              </a:solidFill>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0163"/>
            <a:ext cx="2025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Font typeface="Wingdings 2" panose="05020102010507070707" pitchFamily="18" charset="2"/>
              <a:buChar char=""/>
            </a:pPr>
            <a:r>
              <a:rPr lang="zh-CN" altLang="en-US" sz="2800" dirty="0" smtClean="0">
                <a:solidFill>
                  <a:srgbClr val="0000FF"/>
                </a:solidFill>
              </a:rPr>
              <a:t>理想货币应具备如下特征：</a:t>
            </a:r>
          </a:p>
          <a:p>
            <a:pPr lvl="1" eaLnBrk="1" hangingPunct="1">
              <a:lnSpc>
                <a:spcPct val="120000"/>
              </a:lnSpc>
              <a:buSzPct val="100000"/>
              <a:buFont typeface="Wingdings" panose="05000000000000000000" pitchFamily="2" charset="2"/>
              <a:buChar char="Ø"/>
            </a:pPr>
            <a:r>
              <a:rPr lang="zh-CN" altLang="en-US" sz="2400" b="1" dirty="0" smtClean="0"/>
              <a:t>易标准化 </a:t>
            </a:r>
          </a:p>
          <a:p>
            <a:pPr lvl="1" eaLnBrk="1" hangingPunct="1">
              <a:lnSpc>
                <a:spcPct val="120000"/>
              </a:lnSpc>
              <a:buSzPct val="100000"/>
              <a:buFont typeface="Wingdings" panose="05000000000000000000" pitchFamily="2" charset="2"/>
              <a:buChar char="Ø"/>
            </a:pPr>
            <a:r>
              <a:rPr lang="zh-CN" altLang="en-US" sz="2400" b="1" dirty="0" smtClean="0"/>
              <a:t>可分性 </a:t>
            </a:r>
          </a:p>
          <a:p>
            <a:pPr lvl="1" eaLnBrk="1" hangingPunct="1">
              <a:lnSpc>
                <a:spcPct val="120000"/>
              </a:lnSpc>
              <a:buSzPct val="100000"/>
              <a:buFont typeface="Wingdings" panose="05000000000000000000" pitchFamily="2" charset="2"/>
              <a:buChar char="Ø"/>
            </a:pPr>
            <a:r>
              <a:rPr lang="zh-CN" altLang="en-US" sz="2400" b="1" dirty="0" smtClean="0"/>
              <a:t>易携带</a:t>
            </a:r>
          </a:p>
          <a:p>
            <a:pPr lvl="1" eaLnBrk="1" hangingPunct="1">
              <a:lnSpc>
                <a:spcPct val="120000"/>
              </a:lnSpc>
              <a:buSzPct val="100000"/>
              <a:buFont typeface="Wingdings" panose="05000000000000000000" pitchFamily="2" charset="2"/>
              <a:buChar char="Ø"/>
            </a:pPr>
            <a:r>
              <a:rPr lang="zh-CN" altLang="en-US" sz="2400" b="1" dirty="0" smtClean="0"/>
              <a:t>性质稳定</a:t>
            </a:r>
          </a:p>
          <a:p>
            <a:pPr eaLnBrk="1" hangingPunct="1"/>
            <a:r>
              <a:rPr lang="zh-CN" altLang="en-US" sz="2800" dirty="0" smtClean="0">
                <a:solidFill>
                  <a:srgbClr val="0000FF"/>
                </a:solidFill>
              </a:rPr>
              <a:t>货币的定义</a:t>
            </a:r>
            <a:r>
              <a:rPr lang="en-US" altLang="zh-CN" dirty="0" smtClean="0"/>
              <a:t>——</a:t>
            </a:r>
            <a:r>
              <a:rPr lang="zh-CN" altLang="en-US" sz="2800" dirty="0" smtClean="0"/>
              <a:t>可以作为支付手段被广泛运用和接受的资产。</a:t>
            </a:r>
          </a:p>
          <a:p>
            <a:pPr eaLnBrk="1" hangingPunct="1"/>
            <a:endParaRPr lang="zh-CN" altLang="en-US" dirty="0" smtClean="0"/>
          </a:p>
        </p:txBody>
      </p:sp>
      <p:sp>
        <p:nvSpPr>
          <p:cNvPr id="16387"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FA3ACEB6-A675-4304-BC2F-92D1C0FA274C}" type="slidenum">
              <a:rPr lang="en-US" altLang="zh-CN" sz="2600" b="1">
                <a:solidFill>
                  <a:schemeClr val="bg1"/>
                </a:solidFill>
                <a:ea typeface="黑体" panose="02010609060101010101" pitchFamily="49" charset="-122"/>
              </a:rPr>
              <a:pPr algn="ctr" eaLnBrk="1" hangingPunct="1">
                <a:spcBef>
                  <a:spcPct val="0"/>
                </a:spcBef>
                <a:buClrTx/>
                <a:buSzTx/>
                <a:buFontTx/>
                <a:buNone/>
              </a:pPr>
              <a:t>16</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1424274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1600200"/>
            <a:ext cx="8229600" cy="5068888"/>
          </a:xfrm>
        </p:spPr>
        <p:txBody>
          <a:bodyPr rtlCol="0">
            <a:normAutofit/>
          </a:bodyPr>
          <a:lstStyle/>
          <a:p>
            <a:pPr>
              <a:lnSpc>
                <a:spcPct val="90000"/>
              </a:lnSpc>
              <a:buNone/>
              <a:defRPr/>
            </a:pP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）货币</a:t>
            </a:r>
            <a:r>
              <a:rPr lang="zh-CN" altLang="en-US" sz="2800" b="1" dirty="0">
                <a:solidFill>
                  <a:srgbClr val="0000FF"/>
                </a:solidFill>
                <a:latin typeface="Times New Roman" panose="02020603050405020304" pitchFamily="18" charset="0"/>
                <a:cs typeface="Times New Roman" panose="02020603050405020304" pitchFamily="18" charset="0"/>
              </a:rPr>
              <a:t>的职能</a:t>
            </a:r>
            <a:endParaRPr lang="en-US" altLang="zh-CN" sz="2800" b="1" dirty="0">
              <a:solidFill>
                <a:srgbClr val="0000FF"/>
              </a:solidFill>
              <a:latin typeface="Times New Roman" panose="02020603050405020304" pitchFamily="18" charset="0"/>
              <a:cs typeface="Times New Roman" panose="02020603050405020304" pitchFamily="18" charset="0"/>
            </a:endParaRPr>
          </a:p>
          <a:p>
            <a:pPr lvl="1" eaLnBrk="1" fontAlgn="auto" hangingPunct="1">
              <a:lnSpc>
                <a:spcPct val="90000"/>
              </a:lnSpc>
              <a:spcBef>
                <a:spcPct val="50000"/>
              </a:spcBef>
              <a:spcAft>
                <a:spcPct val="30000"/>
              </a:spcAft>
              <a:buFont typeface="Wingdings 2"/>
              <a:buChar char="Þ"/>
              <a:defRPr/>
            </a:pPr>
            <a:r>
              <a:rPr lang="zh-CN" altLang="en-US" sz="2400" b="1" dirty="0" smtClean="0">
                <a:solidFill>
                  <a:srgbClr val="0000FF"/>
                </a:solidFill>
                <a:latin typeface="+mn-ea"/>
              </a:rPr>
              <a:t>交换媒介（</a:t>
            </a:r>
            <a:r>
              <a:rPr lang="en-US" altLang="zh-CN" sz="2400" b="1" dirty="0" smtClean="0">
                <a:solidFill>
                  <a:srgbClr val="0000FF"/>
                </a:solidFill>
                <a:latin typeface="+mn-ea"/>
              </a:rPr>
              <a:t>medium of exchange）</a:t>
            </a:r>
            <a:r>
              <a:rPr lang="en-US" altLang="zh-CN" sz="2400" b="1" dirty="0" smtClean="0">
                <a:latin typeface="+mn-ea"/>
              </a:rPr>
              <a:t>：</a:t>
            </a:r>
            <a:r>
              <a:rPr lang="zh-CN" altLang="en-US" sz="2400" b="1" dirty="0" smtClean="0">
                <a:latin typeface="+mn-ea"/>
              </a:rPr>
              <a:t>买者在买东西时向卖者支付的东西</a:t>
            </a:r>
            <a:endParaRPr lang="en-US" altLang="zh-CN" sz="2400" b="1" dirty="0" smtClean="0">
              <a:latin typeface="+mn-ea"/>
            </a:endParaRPr>
          </a:p>
          <a:p>
            <a:pPr marL="457200" lvl="1" indent="0" eaLnBrk="1" fontAlgn="auto" hangingPunct="1">
              <a:lnSpc>
                <a:spcPct val="90000"/>
              </a:lnSpc>
              <a:spcBef>
                <a:spcPct val="50000"/>
              </a:spcBef>
              <a:spcAft>
                <a:spcPct val="30000"/>
              </a:spcAft>
              <a:buFont typeface="Wingdings 2" panose="05020102010507070707" pitchFamily="18" charset="2"/>
              <a:buNone/>
              <a:defRPr/>
            </a:pPr>
            <a:r>
              <a:rPr lang="zh-CN" altLang="en-US" sz="2400" b="1" dirty="0" smtClean="0">
                <a:solidFill>
                  <a:srgbClr val="0000FF"/>
                </a:solidFill>
                <a:latin typeface="华文行楷" pitchFamily="2" charset="-122"/>
                <a:ea typeface="华文行楷" pitchFamily="2" charset="-122"/>
              </a:rPr>
              <a:t>“（物物交换下）除非</a:t>
            </a:r>
            <a:r>
              <a:rPr lang="zh-CN" altLang="en-US" sz="2400" b="1" dirty="0">
                <a:solidFill>
                  <a:srgbClr val="0000FF"/>
                </a:solidFill>
                <a:latin typeface="华文行楷" pitchFamily="2" charset="-122"/>
                <a:ea typeface="华文行楷" pitchFamily="2" charset="-122"/>
              </a:rPr>
              <a:t>一个饿着肚子的裁缝恰巧找到了一个持有食物而又想买条裤子的农夫，否则无法成交。”</a:t>
            </a:r>
          </a:p>
          <a:p>
            <a:pPr lvl="1" eaLnBrk="1" fontAlgn="auto" hangingPunct="1">
              <a:lnSpc>
                <a:spcPct val="90000"/>
              </a:lnSpc>
              <a:spcBef>
                <a:spcPct val="50000"/>
              </a:spcBef>
              <a:spcAft>
                <a:spcPct val="30000"/>
              </a:spcAft>
              <a:buFont typeface="Wingdings 2"/>
              <a:buChar char="Þ"/>
              <a:defRPr/>
            </a:pPr>
            <a:r>
              <a:rPr lang="zh-CN" altLang="en-US" sz="2400" b="1" dirty="0" smtClean="0">
                <a:solidFill>
                  <a:srgbClr val="0000FF"/>
                </a:solidFill>
                <a:latin typeface="+mn-ea"/>
              </a:rPr>
              <a:t>价值尺度（</a:t>
            </a:r>
            <a:r>
              <a:rPr lang="en-US" altLang="zh-CN" sz="2400" b="1" dirty="0" smtClean="0">
                <a:solidFill>
                  <a:srgbClr val="0000FF"/>
                </a:solidFill>
                <a:latin typeface="+mn-ea"/>
              </a:rPr>
              <a:t>unit of account）</a:t>
            </a:r>
            <a:r>
              <a:rPr lang="en-US" altLang="zh-CN" sz="2400" b="1" dirty="0" smtClean="0">
                <a:latin typeface="+mn-ea"/>
              </a:rPr>
              <a:t>：</a:t>
            </a:r>
            <a:r>
              <a:rPr lang="zh-CN" altLang="en-US" sz="2400" b="1" dirty="0" smtClean="0">
                <a:latin typeface="+mn-ea"/>
              </a:rPr>
              <a:t>人们普遍认可的用来表示价格和记录债务的标准</a:t>
            </a:r>
          </a:p>
          <a:p>
            <a:pPr lvl="1" eaLnBrk="1" fontAlgn="auto" hangingPunct="1">
              <a:lnSpc>
                <a:spcPct val="90000"/>
              </a:lnSpc>
              <a:spcBef>
                <a:spcPct val="50000"/>
              </a:spcBef>
              <a:spcAft>
                <a:spcPct val="30000"/>
              </a:spcAft>
              <a:buFont typeface="Wingdings 2"/>
              <a:buChar char="Þ"/>
              <a:defRPr/>
            </a:pPr>
            <a:r>
              <a:rPr lang="zh-CN" altLang="en-US" sz="2400" b="1" dirty="0" smtClean="0">
                <a:solidFill>
                  <a:srgbClr val="0000FF"/>
                </a:solidFill>
                <a:latin typeface="+mn-ea"/>
              </a:rPr>
              <a:t>贮藏手段（</a:t>
            </a:r>
            <a:r>
              <a:rPr lang="en-US" altLang="zh-CN" sz="2400" b="1" dirty="0" smtClean="0">
                <a:solidFill>
                  <a:srgbClr val="0000FF"/>
                </a:solidFill>
                <a:latin typeface="+mn-ea"/>
              </a:rPr>
              <a:t>store of value）</a:t>
            </a:r>
            <a:r>
              <a:rPr lang="en-US" altLang="zh-CN" sz="2400" b="1" dirty="0" smtClean="0">
                <a:latin typeface="+mn-ea"/>
              </a:rPr>
              <a:t>：</a:t>
            </a:r>
            <a:r>
              <a:rPr lang="zh-CN" altLang="en-US" sz="2400" b="1" dirty="0" smtClean="0">
                <a:latin typeface="+mn-ea"/>
              </a:rPr>
              <a:t>人们可以用来把现在的购买力转变为未来购买力的物品</a:t>
            </a:r>
          </a:p>
        </p:txBody>
      </p:sp>
      <p:sp>
        <p:nvSpPr>
          <p:cNvPr id="1741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B1F6293D-40FE-4B0A-B996-00B384E5F28C}" type="slidenum">
              <a:rPr lang="en-US" altLang="zh-CN" sz="2600" b="1">
                <a:solidFill>
                  <a:schemeClr val="bg1"/>
                </a:solidFill>
                <a:ea typeface="黑体" panose="02010609060101010101" pitchFamily="49" charset="-122"/>
              </a:rPr>
              <a:pPr algn="ctr" eaLnBrk="1" hangingPunct="1">
                <a:spcBef>
                  <a:spcPct val="0"/>
                </a:spcBef>
                <a:buClrTx/>
                <a:buSzTx/>
                <a:buFontTx/>
                <a:buNone/>
              </a:pPr>
              <a:t>17</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315038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a:lnSpc>
                <a:spcPct val="90000"/>
              </a:lnSpc>
              <a:buNone/>
              <a:defRPr/>
            </a:pP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）货币</a:t>
            </a:r>
            <a:r>
              <a:rPr lang="zh-CN" altLang="en-US" sz="2800" b="1" dirty="0">
                <a:solidFill>
                  <a:srgbClr val="0000FF"/>
                </a:solidFill>
                <a:latin typeface="Times New Roman" panose="02020603050405020304" pitchFamily="18" charset="0"/>
                <a:cs typeface="Times New Roman" panose="02020603050405020304" pitchFamily="18" charset="0"/>
              </a:rPr>
              <a:t>存量及其衡量</a:t>
            </a:r>
            <a:endParaRPr lang="en-US" altLang="zh-CN" sz="2800" b="1" dirty="0">
              <a:solidFill>
                <a:srgbClr val="0000FF"/>
              </a:solidFill>
              <a:latin typeface="Times New Roman" panose="02020603050405020304" pitchFamily="18" charset="0"/>
              <a:cs typeface="Times New Roman" panose="02020603050405020304" pitchFamily="18" charset="0"/>
            </a:endParaRPr>
          </a:p>
          <a:p>
            <a:pPr lvl="1" eaLnBrk="1" hangingPunct="1">
              <a:spcBef>
                <a:spcPct val="50000"/>
              </a:spcBef>
              <a:spcAft>
                <a:spcPct val="25000"/>
              </a:spcAft>
              <a:defRPr/>
            </a:pPr>
            <a:r>
              <a:rPr lang="zh-CN" altLang="en-US" sz="2400" b="1" dirty="0" smtClean="0">
                <a:latin typeface="+mn-ea"/>
              </a:rPr>
              <a:t>货币存量：经济中流通的货币量</a:t>
            </a:r>
          </a:p>
          <a:p>
            <a:pPr lvl="1" eaLnBrk="1" hangingPunct="1">
              <a:spcBef>
                <a:spcPct val="50000"/>
              </a:spcBef>
              <a:spcAft>
                <a:spcPct val="25000"/>
              </a:spcAft>
              <a:defRPr/>
            </a:pPr>
            <a:r>
              <a:rPr lang="zh-CN" altLang="en-US" sz="2400" b="1" dirty="0" smtClean="0">
                <a:latin typeface="+mn-ea"/>
              </a:rPr>
              <a:t>货币存量的衡量——</a:t>
            </a:r>
            <a:r>
              <a:rPr lang="zh-CN" altLang="en-US" sz="2400" b="1" dirty="0" smtClean="0">
                <a:solidFill>
                  <a:srgbClr val="0000FF"/>
                </a:solidFill>
                <a:latin typeface="+mn-ea"/>
              </a:rPr>
              <a:t>中国标准</a:t>
            </a:r>
          </a:p>
          <a:p>
            <a:pPr lvl="2" algn="just" eaLnBrk="1" hangingPunct="1">
              <a:spcBef>
                <a:spcPct val="50000"/>
              </a:spcBef>
              <a:buFont typeface="Wingdings" panose="05000000000000000000" pitchFamily="2" charset="2"/>
              <a:buChar char="Ø"/>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0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现金</a:t>
            </a:r>
          </a:p>
          <a:p>
            <a:pPr lvl="2" algn="just" eaLnBrk="1" hangingPunct="1">
              <a:spcBef>
                <a:spcPct val="50000"/>
              </a:spcBef>
              <a:buFont typeface="Wingdings" panose="05000000000000000000" pitchFamily="2" charset="2"/>
              <a:buChar char="Ø"/>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0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企业活期存款 + 机关团体部队存款 + 农村存款 + 个人持有的信用卡类存款</a:t>
            </a:r>
          </a:p>
          <a:p>
            <a:pPr lvl="2" algn="just" eaLnBrk="1" hangingPunct="1">
              <a:spcBef>
                <a:spcPct val="50000"/>
              </a:spcBef>
              <a:buFont typeface="Wingdings" panose="05000000000000000000" pitchFamily="2" charset="2"/>
              <a:buChar char="Ø"/>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城乡居民储蓄存款 + 企业存款中具有定期性质的存款 + 外币存款 + 信托类存款</a:t>
            </a:r>
          </a:p>
          <a:p>
            <a:pPr lvl="2" algn="just" eaLnBrk="1" hangingPunct="1">
              <a:spcBef>
                <a:spcPct val="50000"/>
              </a:spcBef>
              <a:buFont typeface="Wingdings" panose="05000000000000000000" pitchFamily="2" charset="2"/>
              <a:buChar char="Ø"/>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 M</a:t>
            </a:r>
            <a:r>
              <a:rPr lang="en-US" altLang="zh-CN" sz="2000" b="1" baseline="-25000" dirty="0" smtClean="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金融债券 + 商业票据 + 大额可转让定期存单</a:t>
            </a:r>
          </a:p>
        </p:txBody>
      </p:sp>
      <p:sp>
        <p:nvSpPr>
          <p:cNvPr id="18435"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CBD36120-0822-49CF-9CDF-A1A4E2F4852A}" type="slidenum">
              <a:rPr lang="en-US" altLang="zh-CN" sz="2600" b="1">
                <a:solidFill>
                  <a:schemeClr val="bg1"/>
                </a:solidFill>
                <a:ea typeface="黑体" panose="02010609060101010101" pitchFamily="49" charset="-122"/>
              </a:rPr>
              <a:pPr algn="ctr" eaLnBrk="1" hangingPunct="1">
                <a:spcBef>
                  <a:spcPct val="0"/>
                </a:spcBef>
                <a:buClrTx/>
                <a:buSzTx/>
                <a:buFontTx/>
                <a:buNone/>
              </a:pPr>
              <a:t>18</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26655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zh-CN" sz="3200" b="1" dirty="0">
                <a:solidFill>
                  <a:schemeClr val="tx1"/>
                </a:solidFill>
                <a:latin typeface="Times New Roman" panose="02020603050405020304" pitchFamily="18" charset="0"/>
                <a:ea typeface="+mn-ea"/>
                <a:cs typeface="Times New Roman" panose="02020603050405020304" pitchFamily="18" charset="0"/>
              </a:rPr>
              <a:t>4.</a:t>
            </a:r>
            <a:r>
              <a:rPr lang="zh-CN" altLang="en-US" sz="3200" b="1" dirty="0">
                <a:solidFill>
                  <a:schemeClr val="tx1"/>
                </a:solidFill>
                <a:latin typeface="Times New Roman" panose="02020603050405020304" pitchFamily="18" charset="0"/>
                <a:ea typeface="+mn-ea"/>
                <a:cs typeface="Times New Roman" panose="02020603050405020304" pitchFamily="18" charset="0"/>
              </a:rPr>
              <a:t>银行体系与货币供给</a:t>
            </a:r>
          </a:p>
        </p:txBody>
      </p:sp>
      <p:sp>
        <p:nvSpPr>
          <p:cNvPr id="18435" name="Rectangle 5"/>
          <p:cNvSpPr>
            <a:spLocks noGrp="1" noChangeArrowheads="1"/>
          </p:cNvSpPr>
          <p:nvPr>
            <p:ph idx="1"/>
          </p:nvPr>
        </p:nvSpPr>
        <p:spPr/>
        <p:txBody>
          <a:bodyPr/>
          <a:lstStyle/>
          <a:p>
            <a:pPr>
              <a:lnSpc>
                <a:spcPct val="90000"/>
              </a:lnSpc>
              <a:buNone/>
              <a:defRPr/>
            </a:pP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1</a:t>
            </a:r>
            <a:r>
              <a:rPr lang="zh-CN" altLang="en-US" sz="2800" b="1" dirty="0" smtClean="0">
                <a:solidFill>
                  <a:srgbClr val="0000FF"/>
                </a:solidFill>
                <a:latin typeface="Times New Roman" panose="02020603050405020304" pitchFamily="18" charset="0"/>
                <a:cs typeface="Times New Roman" panose="02020603050405020304" pitchFamily="18" charset="0"/>
              </a:rPr>
              <a:t>）中央银行</a:t>
            </a:r>
            <a:endParaRPr lang="zh-CN" altLang="en-US" sz="2800" b="1" dirty="0">
              <a:solidFill>
                <a:srgbClr val="0000FF"/>
              </a:solidFill>
              <a:latin typeface="Times New Roman" panose="02020603050405020304" pitchFamily="18" charset="0"/>
              <a:cs typeface="Times New Roman" panose="02020603050405020304" pitchFamily="18" charset="0"/>
            </a:endParaRPr>
          </a:p>
          <a:p>
            <a:pPr marL="457200" lvl="1" indent="0" eaLnBrk="1" hangingPunct="1">
              <a:lnSpc>
                <a:spcPct val="110000"/>
              </a:lnSpc>
              <a:spcBef>
                <a:spcPct val="50000"/>
              </a:spcBef>
              <a:buFont typeface="Wingdings 2" panose="05020102010507070707" pitchFamily="18" charset="2"/>
              <a:buNone/>
              <a:defRPr/>
            </a:pPr>
            <a:r>
              <a:rPr lang="zh-CN" altLang="en-US" sz="2000" b="1" dirty="0" smtClean="0">
                <a:latin typeface="Times New Roman" panose="02020603050405020304" pitchFamily="18" charset="0"/>
                <a:ea typeface="仿宋_GB2312" panose="02010609030101010101" pitchFamily="49" charset="-122"/>
              </a:rPr>
              <a:t>        </a:t>
            </a:r>
            <a:r>
              <a:rPr lang="zh-CN" altLang="en-US" sz="2400" b="1" dirty="0" smtClean="0">
                <a:latin typeface="+mn-ea"/>
              </a:rPr>
              <a:t>中央银行是一国最高的货币金融管理机构，在各国金融体系中居于主导地位。历史上，中央银行的产生有两种模式：</a:t>
            </a:r>
            <a:r>
              <a:rPr lang="zh-CN" altLang="en-US" sz="2400" b="1" dirty="0" smtClean="0">
                <a:solidFill>
                  <a:srgbClr val="0000FF"/>
                </a:solidFill>
                <a:latin typeface="+mn-ea"/>
              </a:rPr>
              <a:t>一种是由商业银行逐渐演变为中央银行</a:t>
            </a:r>
            <a:r>
              <a:rPr lang="zh-CN" altLang="en-US" sz="2400" b="1" dirty="0" smtClean="0">
                <a:latin typeface="+mn-ea"/>
              </a:rPr>
              <a:t>，例如英格兰银行；</a:t>
            </a:r>
            <a:r>
              <a:rPr lang="zh-CN" altLang="en-US" sz="2400" b="1" dirty="0" smtClean="0">
                <a:solidFill>
                  <a:srgbClr val="0000FF"/>
                </a:solidFill>
                <a:latin typeface="+mn-ea"/>
              </a:rPr>
              <a:t>另一种是在政府的设计下直接为担负中央银行职能而设立的</a:t>
            </a:r>
            <a:r>
              <a:rPr lang="zh-CN" altLang="en-US" sz="2400" b="1" dirty="0" smtClean="0">
                <a:latin typeface="+mn-ea"/>
              </a:rPr>
              <a:t>，如美国联邦储备委员会。</a:t>
            </a:r>
            <a:endParaRPr lang="en-US" altLang="zh-CN" sz="2400" b="1" dirty="0" smtClean="0">
              <a:latin typeface="+mn-ea"/>
            </a:endParaRPr>
          </a:p>
          <a:p>
            <a:pPr marL="0" indent="0" eaLnBrk="1" hangingPunct="1">
              <a:lnSpc>
                <a:spcPct val="90000"/>
              </a:lnSpc>
              <a:spcBef>
                <a:spcPct val="50000"/>
              </a:spcBef>
              <a:buFont typeface="Wingdings 2" panose="05020102010507070707" pitchFamily="18" charset="2"/>
              <a:buNone/>
              <a:defRPr/>
            </a:pPr>
            <a:r>
              <a:rPr lang="zh-CN" altLang="en-US" sz="2400" b="1" dirty="0" smtClean="0">
                <a:latin typeface="Times New Roman" panose="02020603050405020304" pitchFamily="18" charset="0"/>
                <a:ea typeface="仿宋_GB2312" panose="02010609030101010101" pitchFamily="49" charset="-122"/>
              </a:rPr>
              <a:t>      </a:t>
            </a:r>
            <a:endParaRPr lang="en-US" altLang="zh-CN" sz="1600" b="1" dirty="0" smtClean="0">
              <a:solidFill>
                <a:schemeClr val="folHlink"/>
              </a:solidFill>
              <a:latin typeface="Times New Roman" panose="02020603050405020304" pitchFamily="18" charset="0"/>
              <a:ea typeface="仿宋_GB2312" panose="02010609030101010101" pitchFamily="49" charset="-122"/>
            </a:endParaRPr>
          </a:p>
        </p:txBody>
      </p:sp>
      <p:pic>
        <p:nvPicPr>
          <p:cNvPr id="19460" name="Picture 5" descr="C:\Users\wgdxgn\Desktop\u=625098540,543037693&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92600"/>
            <a:ext cx="3138488"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891AAF05-C4C3-4FB8-AD0A-8DE88BD86B3C}" type="slidenum">
              <a:rPr lang="en-US" altLang="zh-CN" sz="2600" b="1">
                <a:solidFill>
                  <a:schemeClr val="bg1"/>
                </a:solidFill>
                <a:ea typeface="黑体" panose="02010609060101010101" pitchFamily="49" charset="-122"/>
              </a:rPr>
              <a:pPr algn="ctr" eaLnBrk="1" hangingPunct="1">
                <a:spcBef>
                  <a:spcPct val="0"/>
                </a:spcBef>
                <a:buClrTx/>
                <a:buSzTx/>
                <a:buFontTx/>
                <a:buNone/>
              </a:pPr>
              <a:t>19</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2213686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本章概要</a:t>
            </a:r>
            <a:endParaRPr lang="zh-CN" altLang="en-US" b="1" dirty="0"/>
          </a:p>
        </p:txBody>
      </p:sp>
      <p:sp>
        <p:nvSpPr>
          <p:cNvPr id="3" name="内容占位符 2"/>
          <p:cNvSpPr>
            <a:spLocks noGrp="1"/>
          </p:cNvSpPr>
          <p:nvPr>
            <p:ph idx="1"/>
          </p:nvPr>
        </p:nvSpPr>
        <p:spPr/>
        <p:txBody>
          <a:bodyPr/>
          <a:lstStyle/>
          <a:p>
            <a:pPr fontAlgn="base">
              <a:lnSpc>
                <a:spcPct val="150000"/>
              </a:lnSpc>
              <a:spcAft>
                <a:spcPct val="0"/>
              </a:spcAft>
              <a:buClr>
                <a:srgbClr val="FF0000"/>
              </a:buClr>
              <a:buSzPct val="100000"/>
              <a:buFont typeface="Wingdings" panose="05000000000000000000" pitchFamily="2" charset="2"/>
              <a:buChar char="n"/>
              <a:defRPr/>
            </a:pPr>
            <a:r>
              <a:rPr kumimoji="1" lang="zh-CN" altLang="en-US" sz="2800" b="1" dirty="0" smtClean="0">
                <a:latin typeface="Times New Roman" panose="02020603050405020304" pitchFamily="18" charset="0"/>
                <a:cs typeface="Times New Roman" panose="02020603050405020304" pitchFamily="18" charset="0"/>
              </a:rPr>
              <a:t>经济</a:t>
            </a:r>
            <a:r>
              <a:rPr kumimoji="1" lang="zh-CN" altLang="en-US" sz="2800" b="1" dirty="0">
                <a:latin typeface="Times New Roman" panose="02020603050405020304" pitchFamily="18" charset="0"/>
                <a:cs typeface="Times New Roman" panose="02020603050405020304" pitchFamily="18" charset="0"/>
              </a:rPr>
              <a:t>周期的内涵</a:t>
            </a:r>
            <a:endParaRPr kumimoji="1" lang="en-US" altLang="zh-CN" sz="2800" b="1" dirty="0">
              <a:latin typeface="Times New Roman" panose="02020603050405020304" pitchFamily="18" charset="0"/>
              <a:cs typeface="Times New Roman" panose="02020603050405020304" pitchFamily="18" charset="0"/>
            </a:endParaRPr>
          </a:p>
          <a:p>
            <a:pPr fontAlgn="base">
              <a:lnSpc>
                <a:spcPct val="150000"/>
              </a:lnSpc>
              <a:spcAft>
                <a:spcPct val="0"/>
              </a:spcAft>
              <a:buClr>
                <a:srgbClr val="FF0000"/>
              </a:buClr>
              <a:buSzPct val="100000"/>
              <a:buFont typeface="Wingdings" panose="05000000000000000000" pitchFamily="2" charset="2"/>
              <a:buChar char="n"/>
              <a:defRPr/>
            </a:pPr>
            <a:r>
              <a:rPr kumimoji="1" lang="zh-CN" altLang="en-US" sz="2800" b="1" dirty="0" smtClean="0">
                <a:latin typeface="Times New Roman" panose="02020603050405020304" pitchFamily="18" charset="0"/>
                <a:cs typeface="Times New Roman" panose="02020603050405020304" pitchFamily="18" charset="0"/>
              </a:rPr>
              <a:t>经济</a:t>
            </a:r>
            <a:r>
              <a:rPr kumimoji="1" lang="zh-CN" altLang="en-US" sz="2800" b="1" dirty="0">
                <a:latin typeface="Times New Roman" panose="02020603050405020304" pitchFamily="18" charset="0"/>
                <a:cs typeface="Times New Roman" panose="02020603050405020304" pitchFamily="18" charset="0"/>
              </a:rPr>
              <a:t>周期的分类</a:t>
            </a:r>
            <a:endParaRPr kumimoji="1" lang="en-US" altLang="zh-CN" sz="2800" b="1" dirty="0">
              <a:latin typeface="Times New Roman" panose="02020603050405020304" pitchFamily="18" charset="0"/>
              <a:cs typeface="Times New Roman" panose="02020603050405020304" pitchFamily="18" charset="0"/>
            </a:endParaRPr>
          </a:p>
          <a:p>
            <a:pPr fontAlgn="base">
              <a:lnSpc>
                <a:spcPct val="150000"/>
              </a:lnSpc>
              <a:spcAft>
                <a:spcPct val="0"/>
              </a:spcAft>
              <a:buClr>
                <a:srgbClr val="FF0000"/>
              </a:buClr>
              <a:buSzPct val="100000"/>
              <a:buFont typeface="Wingdings" panose="05000000000000000000" pitchFamily="2" charset="2"/>
              <a:buChar char="n"/>
              <a:defRPr/>
            </a:pPr>
            <a:r>
              <a:rPr kumimoji="1" lang="zh-CN" altLang="en-US" sz="2800" b="1" dirty="0" smtClean="0">
                <a:latin typeface="Times New Roman" panose="02020603050405020304" pitchFamily="18" charset="0"/>
                <a:cs typeface="Times New Roman" panose="02020603050405020304" pitchFamily="18" charset="0"/>
              </a:rPr>
              <a:t>宏观经济政策的自动稳定器</a:t>
            </a:r>
            <a:endParaRPr kumimoji="1" lang="en-US" altLang="zh-CN" sz="2800" b="1" dirty="0">
              <a:latin typeface="Times New Roman" panose="02020603050405020304" pitchFamily="18" charset="0"/>
              <a:cs typeface="Times New Roman" panose="02020603050405020304" pitchFamily="18" charset="0"/>
            </a:endParaRPr>
          </a:p>
          <a:p>
            <a:pPr fontAlgn="base">
              <a:lnSpc>
                <a:spcPct val="150000"/>
              </a:lnSpc>
              <a:spcAft>
                <a:spcPct val="0"/>
              </a:spcAft>
              <a:buClr>
                <a:srgbClr val="FF0000"/>
              </a:buClr>
              <a:buSzPct val="100000"/>
              <a:buFont typeface="Wingdings" panose="05000000000000000000" pitchFamily="2" charset="2"/>
              <a:buChar char="n"/>
              <a:defRPr/>
            </a:pPr>
            <a:r>
              <a:rPr kumimoji="1" lang="zh-CN" altLang="en-US" sz="2800" b="1" dirty="0" smtClean="0">
                <a:latin typeface="Times New Roman" panose="02020603050405020304" pitchFamily="18" charset="0"/>
                <a:cs typeface="Times New Roman" panose="02020603050405020304" pitchFamily="18" charset="0"/>
              </a:rPr>
              <a:t>宏观经济</a:t>
            </a:r>
            <a:r>
              <a:rPr kumimoji="1" lang="zh-CN" altLang="en-US" sz="2800" b="1" dirty="0">
                <a:latin typeface="Times New Roman" panose="02020603050405020304" pitchFamily="18" charset="0"/>
                <a:cs typeface="Times New Roman" panose="02020603050405020304" pitchFamily="18" charset="0"/>
              </a:rPr>
              <a:t>政策工具及原理</a:t>
            </a:r>
            <a:endParaRPr kumimoji="1" lang="en-US" altLang="zh-CN" sz="2800" b="1" dirty="0">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2</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03822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idx="1"/>
          </p:nvPr>
        </p:nvSpPr>
        <p:spPr>
          <a:xfrm>
            <a:off x="457200" y="1412875"/>
            <a:ext cx="8229600" cy="4686300"/>
          </a:xfrm>
        </p:spPr>
        <p:txBody>
          <a:bodyPr/>
          <a:lstStyle/>
          <a:p>
            <a:pPr eaLnBrk="1" hangingPunct="1">
              <a:lnSpc>
                <a:spcPct val="150000"/>
              </a:lnSpc>
              <a:spcBef>
                <a:spcPct val="0"/>
              </a:spcBef>
              <a:defRPr/>
            </a:pPr>
            <a:r>
              <a:rPr lang="zh-CN" altLang="en-US" sz="2800" b="1" dirty="0" smtClean="0">
                <a:solidFill>
                  <a:srgbClr val="0000FF"/>
                </a:solidFill>
                <a:latin typeface="+mn-ea"/>
              </a:rPr>
              <a:t>中央银行的性质</a:t>
            </a:r>
          </a:p>
          <a:p>
            <a:pPr lvl="1" eaLnBrk="1" hangingPunct="1">
              <a:lnSpc>
                <a:spcPct val="150000"/>
              </a:lnSpc>
              <a:spcBef>
                <a:spcPct val="0"/>
              </a:spcBef>
              <a:buClrTx/>
              <a:buSzPct val="80000"/>
              <a:buFont typeface="Wingdings" panose="05000000000000000000" pitchFamily="2" charset="2"/>
              <a:buChar char="Ø"/>
              <a:defRPr/>
            </a:pPr>
            <a:r>
              <a:rPr lang="zh-CN" altLang="en-US" sz="2400" b="1" dirty="0" smtClean="0">
                <a:latin typeface="+mn-ea"/>
              </a:rPr>
              <a:t>不以赢利为目的</a:t>
            </a:r>
          </a:p>
          <a:p>
            <a:pPr lvl="1" eaLnBrk="1" hangingPunct="1">
              <a:lnSpc>
                <a:spcPct val="150000"/>
              </a:lnSpc>
              <a:spcBef>
                <a:spcPct val="0"/>
              </a:spcBef>
              <a:buClrTx/>
              <a:buSzPct val="80000"/>
              <a:buFont typeface="Wingdings" panose="05000000000000000000" pitchFamily="2" charset="2"/>
              <a:buChar char="Ø"/>
              <a:defRPr/>
            </a:pPr>
            <a:r>
              <a:rPr lang="zh-CN" altLang="en-US" sz="2400" b="1" dirty="0" smtClean="0">
                <a:latin typeface="+mn-ea"/>
              </a:rPr>
              <a:t>不经营商业银行和金融机构的业务</a:t>
            </a:r>
          </a:p>
          <a:p>
            <a:pPr lvl="1" eaLnBrk="1" hangingPunct="1">
              <a:lnSpc>
                <a:spcPct val="150000"/>
              </a:lnSpc>
              <a:spcBef>
                <a:spcPct val="0"/>
              </a:spcBef>
              <a:buClrTx/>
              <a:buSzPct val="80000"/>
              <a:buFont typeface="Wingdings" panose="05000000000000000000" pitchFamily="2" charset="2"/>
              <a:buChar char="Ø"/>
              <a:defRPr/>
            </a:pPr>
            <a:r>
              <a:rPr lang="zh-CN" altLang="en-US" sz="2400" b="1" dirty="0" smtClean="0">
                <a:latin typeface="+mn-ea"/>
              </a:rPr>
              <a:t>具有服务机构和管理机构的双重性质</a:t>
            </a:r>
          </a:p>
          <a:p>
            <a:pPr lvl="2" eaLnBrk="1" hangingPunct="1">
              <a:lnSpc>
                <a:spcPct val="90000"/>
              </a:lnSpc>
              <a:spcBef>
                <a:spcPct val="50000"/>
              </a:spcBef>
              <a:buSzPct val="60000"/>
              <a:buFont typeface="Wingdings" panose="05000000000000000000" pitchFamily="2" charset="2"/>
              <a:buChar char="ü"/>
              <a:defRPr/>
            </a:pPr>
            <a:r>
              <a:rPr lang="zh-CN" altLang="en-US" sz="2000" b="1" dirty="0" smtClean="0">
                <a:solidFill>
                  <a:srgbClr val="FF0000"/>
                </a:solidFill>
                <a:latin typeface="Times New Roman" panose="02020603050405020304" pitchFamily="18" charset="0"/>
                <a:ea typeface="仿宋_GB2312" panose="02010609030101010101" pitchFamily="49" charset="-122"/>
              </a:rPr>
              <a:t>美国联邦储备委员会</a:t>
            </a:r>
          </a:p>
          <a:p>
            <a:pPr lvl="2" eaLnBrk="1" hangingPunct="1">
              <a:lnSpc>
                <a:spcPct val="90000"/>
              </a:lnSpc>
              <a:spcBef>
                <a:spcPct val="50000"/>
              </a:spcBef>
              <a:buSzPct val="60000"/>
              <a:buFont typeface="Wingdings" panose="05000000000000000000" pitchFamily="2" charset="2"/>
              <a:buChar char="ü"/>
              <a:defRPr/>
            </a:pPr>
            <a:r>
              <a:rPr lang="zh-CN" altLang="zh-CN" sz="2000" b="1" dirty="0" smtClean="0">
                <a:solidFill>
                  <a:srgbClr val="FF0000"/>
                </a:solidFill>
                <a:latin typeface="Times New Roman" panose="02020603050405020304" pitchFamily="18" charset="0"/>
                <a:ea typeface="仿宋_GB2312" panose="02010609030101010101" pitchFamily="49" charset="-122"/>
              </a:rPr>
              <a:t>欧洲中央银行</a:t>
            </a:r>
          </a:p>
          <a:p>
            <a:pPr lvl="2" eaLnBrk="1" hangingPunct="1">
              <a:lnSpc>
                <a:spcPct val="90000"/>
              </a:lnSpc>
              <a:spcBef>
                <a:spcPct val="50000"/>
              </a:spcBef>
              <a:buSzPct val="60000"/>
              <a:buFont typeface="Wingdings" panose="05000000000000000000" pitchFamily="2" charset="2"/>
              <a:buChar char="ü"/>
              <a:defRPr/>
            </a:pPr>
            <a:r>
              <a:rPr lang="zh-CN" altLang="en-US" sz="2000" b="1" dirty="0" smtClean="0">
                <a:solidFill>
                  <a:srgbClr val="FF0000"/>
                </a:solidFill>
                <a:latin typeface="Times New Roman" panose="02020603050405020304" pitchFamily="18" charset="0"/>
                <a:ea typeface="仿宋_GB2312" panose="02010609030101010101" pitchFamily="49" charset="-122"/>
              </a:rPr>
              <a:t>英国英格兰银行</a:t>
            </a:r>
          </a:p>
        </p:txBody>
      </p:sp>
      <p:pic>
        <p:nvPicPr>
          <p:cNvPr id="20483" name="Picture 6" descr="http://images.takungpao.com/2013/0321/201303210933318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0"/>
            <a:ext cx="2700337"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D47CC17A-E2DE-4346-AEF4-09B45ED0F745}" type="slidenum">
              <a:rPr lang="en-US" altLang="zh-CN" sz="2600" b="1">
                <a:solidFill>
                  <a:schemeClr val="bg1"/>
                </a:solidFill>
                <a:ea typeface="黑体" panose="02010609060101010101" pitchFamily="49" charset="-122"/>
              </a:rPr>
              <a:pPr algn="ctr" eaLnBrk="1" hangingPunct="1">
                <a:spcBef>
                  <a:spcPct val="0"/>
                </a:spcBef>
                <a:buClrTx/>
                <a:buSzTx/>
                <a:buFontTx/>
                <a:buNone/>
              </a:pPr>
              <a:t>20</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1828814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lnSpc>
                <a:spcPct val="150000"/>
              </a:lnSpc>
              <a:spcBef>
                <a:spcPct val="0"/>
              </a:spcBef>
              <a:defRPr/>
            </a:pPr>
            <a:r>
              <a:rPr lang="zh-CN" altLang="en-US" sz="2800" b="1" dirty="0">
                <a:solidFill>
                  <a:srgbClr val="0000FF"/>
                </a:solidFill>
                <a:latin typeface="+mn-ea"/>
              </a:rPr>
              <a:t>中央银行的</a:t>
            </a:r>
            <a:r>
              <a:rPr lang="zh-CN" altLang="en-US" sz="2800" b="1" dirty="0" smtClean="0">
                <a:solidFill>
                  <a:srgbClr val="0000FF"/>
                </a:solidFill>
                <a:latin typeface="+mn-ea"/>
              </a:rPr>
              <a:t>职能</a:t>
            </a:r>
            <a:endParaRPr lang="zh-CN" altLang="en-US" sz="2800" b="1" dirty="0">
              <a:solidFill>
                <a:srgbClr val="0000FF"/>
              </a:solidFill>
              <a:latin typeface="+mn-ea"/>
            </a:endParaRPr>
          </a:p>
          <a:p>
            <a:pPr lvl="1" eaLnBrk="1" hangingPunct="1">
              <a:lnSpc>
                <a:spcPct val="90000"/>
              </a:lnSpc>
              <a:spcBef>
                <a:spcPct val="50000"/>
              </a:spcBef>
              <a:spcAft>
                <a:spcPct val="20000"/>
              </a:spcAft>
              <a:buFont typeface="Wingdings" panose="05000000000000000000" pitchFamily="2" charset="2"/>
              <a:buChar char="Ø"/>
              <a:defRPr/>
            </a:pPr>
            <a:r>
              <a:rPr lang="zh-CN" altLang="en-US" sz="2400" b="1" dirty="0" smtClean="0">
                <a:latin typeface="+mn-ea"/>
              </a:rPr>
              <a:t>发行的银行</a:t>
            </a:r>
            <a:endParaRPr lang="en-US" altLang="zh-CN" sz="2400" b="1" dirty="0" smtClean="0">
              <a:latin typeface="+mn-ea"/>
            </a:endParaRP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垄断货币的发行权，负责发行纸币和硬币、管理纸币和硬币的流通。</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间接控制货币供给，通过调节货币供给来影响产出和价格。 </a:t>
            </a:r>
          </a:p>
        </p:txBody>
      </p:sp>
      <p:sp>
        <p:nvSpPr>
          <p:cNvPr id="21507"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FD63F890-EE5B-49D8-A462-69EDB0E641B2}" type="slidenum">
              <a:rPr lang="en-US" altLang="zh-CN" sz="2600" b="1">
                <a:solidFill>
                  <a:schemeClr val="bg1"/>
                </a:solidFill>
                <a:ea typeface="黑体" panose="02010609060101010101" pitchFamily="49" charset="-122"/>
              </a:rPr>
              <a:pPr algn="ctr" eaLnBrk="1" hangingPunct="1">
                <a:spcBef>
                  <a:spcPct val="0"/>
                </a:spcBef>
                <a:buClrTx/>
                <a:buSzTx/>
                <a:buFontTx/>
                <a:buNone/>
              </a:pPr>
              <a:t>21</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173602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p:txBody>
          <a:bodyPr/>
          <a:lstStyle/>
          <a:p>
            <a:pPr lvl="1" eaLnBrk="1" hangingPunct="1">
              <a:lnSpc>
                <a:spcPct val="90000"/>
              </a:lnSpc>
              <a:spcBef>
                <a:spcPct val="50000"/>
              </a:spcBef>
              <a:spcAft>
                <a:spcPct val="20000"/>
              </a:spcAft>
              <a:buFont typeface="Wingdings" panose="05000000000000000000" pitchFamily="2" charset="2"/>
              <a:buChar char="Ø"/>
              <a:defRPr/>
            </a:pPr>
            <a:r>
              <a:rPr lang="zh-CN" altLang="en-US" sz="2400" dirty="0">
                <a:latin typeface="+mn-ea"/>
              </a:rPr>
              <a:t>银行的银行</a:t>
            </a:r>
            <a:endParaRPr lang="en-US" altLang="zh-CN" sz="2400" dirty="0">
              <a:latin typeface="+mn-ea"/>
            </a:endParaRP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集中存款准备金。一方面，是为了保证客户提取存款和银行间清算的需要，另一方面也保证中央银行有能力控制货币供给。</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组织全国票据清算。主持各银行之间的清算往来、执行清算中心的职能。 </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充当最后贷款人。</a:t>
            </a:r>
          </a:p>
        </p:txBody>
      </p:sp>
      <p:sp>
        <p:nvSpPr>
          <p:cNvPr id="2253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5A4AE678-B402-4ED6-90C3-8009F341738C}" type="slidenum">
              <a:rPr lang="en-US" altLang="zh-CN" sz="2600" b="1">
                <a:solidFill>
                  <a:schemeClr val="bg1"/>
                </a:solidFill>
                <a:ea typeface="黑体" panose="02010609060101010101" pitchFamily="49" charset="-122"/>
              </a:rPr>
              <a:pPr algn="ctr" eaLnBrk="1" hangingPunct="1">
                <a:spcBef>
                  <a:spcPct val="0"/>
                </a:spcBef>
                <a:buClrTx/>
                <a:buSzTx/>
                <a:buFontTx/>
                <a:buNone/>
              </a:pPr>
              <a:t>22</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178014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p:txBody>
          <a:bodyPr/>
          <a:lstStyle/>
          <a:p>
            <a:pPr lvl="1" eaLnBrk="1" hangingPunct="1">
              <a:lnSpc>
                <a:spcPct val="90000"/>
              </a:lnSpc>
              <a:spcBef>
                <a:spcPct val="50000"/>
              </a:spcBef>
              <a:spcAft>
                <a:spcPct val="20000"/>
              </a:spcAft>
              <a:buFont typeface="Wingdings" panose="05000000000000000000" pitchFamily="2" charset="2"/>
              <a:buChar char="Ø"/>
              <a:defRPr/>
            </a:pPr>
            <a:r>
              <a:rPr lang="zh-CN" altLang="en-US" sz="2400" dirty="0">
                <a:latin typeface="+mn-ea"/>
              </a:rPr>
              <a:t>政府的银行</a:t>
            </a:r>
            <a:endParaRPr lang="en-US" altLang="zh-CN" sz="2400" dirty="0">
              <a:latin typeface="+mn-ea"/>
            </a:endParaRP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经理国库</a:t>
            </a:r>
            <a:r>
              <a:rPr lang="en-US" altLang="zh-CN" b="1" dirty="0" smtClean="0">
                <a:solidFill>
                  <a:srgbClr val="0000FF"/>
                </a:solidFill>
                <a:latin typeface="宋体" panose="02010600030101010101" pitchFamily="2" charset="-122"/>
                <a:ea typeface="宋体" panose="02010600030101010101" pitchFamily="2" charset="-122"/>
              </a:rPr>
              <a:t>——</a:t>
            </a:r>
            <a:r>
              <a:rPr lang="zh-CN" altLang="en-US" b="1" dirty="0" smtClean="0">
                <a:solidFill>
                  <a:srgbClr val="0000FF"/>
                </a:solidFill>
                <a:latin typeface="宋体" panose="02010600030101010101" pitchFamily="2" charset="-122"/>
                <a:ea typeface="宋体" panose="02010600030101010101" pitchFamily="2" charset="-122"/>
              </a:rPr>
              <a:t>负责经办财政预算收支。</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政府的金融代理人。管理外汇和黄金储备，代理国家债券的发行以及还本付息事宜，充当政府顾问、提供经济金融信息和决策建议等。</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对财政提供信贷支持。在国家财政出现</a:t>
            </a:r>
            <a:r>
              <a:rPr lang="zh-CN" altLang="en-US" b="1" dirty="0">
                <a:solidFill>
                  <a:srgbClr val="0000FF"/>
                </a:solidFill>
                <a:latin typeface="宋体" panose="02010600030101010101" pitchFamily="2" charset="-122"/>
                <a:ea typeface="宋体" panose="02010600030101010101" pitchFamily="2" charset="-122"/>
              </a:rPr>
              <a:t>收不抵支时</a:t>
            </a:r>
            <a:r>
              <a:rPr lang="zh-CN" altLang="en-US" b="1" dirty="0" smtClean="0">
                <a:solidFill>
                  <a:srgbClr val="0000FF"/>
                </a:solidFill>
                <a:latin typeface="宋体" panose="02010600030101010101" pitchFamily="2" charset="-122"/>
                <a:ea typeface="宋体" panose="02010600030101010101" pitchFamily="2" charset="-122"/>
              </a:rPr>
              <a:t>，为政府提供信用，解决政府的资金需求。</a:t>
            </a:r>
          </a:p>
          <a:p>
            <a:pPr lvl="2" eaLnBrk="1" hangingPunct="1">
              <a:lnSpc>
                <a:spcPct val="90000"/>
              </a:lnSpc>
              <a:spcBef>
                <a:spcPct val="50000"/>
              </a:spcBef>
              <a:spcAft>
                <a:spcPct val="20000"/>
              </a:spcAft>
              <a:buFont typeface="Wingdings" panose="05000000000000000000" pitchFamily="2" charset="2"/>
              <a:buChar char="Ø"/>
              <a:defRPr/>
            </a:pPr>
            <a:r>
              <a:rPr lang="zh-CN" altLang="en-US" b="1" dirty="0" smtClean="0">
                <a:solidFill>
                  <a:srgbClr val="0000FF"/>
                </a:solidFill>
                <a:latin typeface="宋体" panose="02010600030101010101" pitchFamily="2" charset="-122"/>
                <a:ea typeface="宋体" panose="02010600030101010101" pitchFamily="2" charset="-122"/>
              </a:rPr>
              <a:t>作为国家最高金融管理当局，实施金融管理。制定货币政策，干预经济。</a:t>
            </a:r>
          </a:p>
        </p:txBody>
      </p:sp>
      <p:sp>
        <p:nvSpPr>
          <p:cNvPr id="23555"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378CE5E9-155B-4AB4-9B34-EFB66EC3FFF6}" type="slidenum">
              <a:rPr lang="en-US" altLang="zh-CN" sz="2600" b="1">
                <a:solidFill>
                  <a:schemeClr val="bg1"/>
                </a:solidFill>
                <a:ea typeface="黑体" panose="02010609060101010101" pitchFamily="49" charset="-122"/>
              </a:rPr>
              <a:pPr algn="ctr" eaLnBrk="1" hangingPunct="1">
                <a:spcBef>
                  <a:spcPct val="0"/>
                </a:spcBef>
                <a:buClrTx/>
                <a:buSzTx/>
                <a:buFontTx/>
                <a:buNone/>
              </a:pPr>
              <a:t>23</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4014767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a:lnSpc>
                <a:spcPct val="90000"/>
              </a:lnSpc>
              <a:buNone/>
              <a:defRPr/>
            </a:pP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）商业银行</a:t>
            </a:r>
            <a:r>
              <a:rPr lang="zh-CN" altLang="en-US" sz="2800" b="1" dirty="0">
                <a:solidFill>
                  <a:srgbClr val="0000FF"/>
                </a:solidFill>
                <a:latin typeface="Times New Roman" panose="02020603050405020304" pitchFamily="18" charset="0"/>
                <a:cs typeface="Times New Roman" panose="02020603050405020304" pitchFamily="18" charset="0"/>
              </a:rPr>
              <a:t>与货币创造</a:t>
            </a:r>
            <a:endParaRPr lang="en-US" altLang="zh-CN" sz="2800" b="1" dirty="0">
              <a:solidFill>
                <a:srgbClr val="0000FF"/>
              </a:solidFill>
              <a:latin typeface="Times New Roman" panose="02020603050405020304" pitchFamily="18" charset="0"/>
              <a:cs typeface="Times New Roman" panose="02020603050405020304" pitchFamily="18" charset="0"/>
            </a:endParaRPr>
          </a:p>
          <a:p>
            <a:pPr lvl="1" eaLnBrk="1" hangingPunct="1">
              <a:lnSpc>
                <a:spcPct val="90000"/>
              </a:lnSpc>
              <a:spcBef>
                <a:spcPct val="50000"/>
              </a:spcBef>
              <a:spcAft>
                <a:spcPct val="20000"/>
              </a:spcAft>
              <a:defRPr/>
            </a:pPr>
            <a:r>
              <a:rPr lang="zh-CN" altLang="en-US" sz="2400" b="1" dirty="0" smtClean="0">
                <a:latin typeface="+mn-ea"/>
              </a:rPr>
              <a:t>商业银行：银行系统的主体，与其他企业一样，商业银行目的是盈利。基本业务是存款与贷款。</a:t>
            </a:r>
          </a:p>
          <a:p>
            <a:pPr lvl="1" eaLnBrk="1" hangingPunct="1">
              <a:lnSpc>
                <a:spcPct val="90000"/>
              </a:lnSpc>
              <a:spcBef>
                <a:spcPct val="50000"/>
              </a:spcBef>
              <a:spcAft>
                <a:spcPct val="20000"/>
              </a:spcAft>
              <a:defRPr/>
            </a:pPr>
            <a:r>
              <a:rPr lang="zh-CN" altLang="en-US" sz="2400" b="1" dirty="0" smtClean="0">
                <a:latin typeface="+mn-ea"/>
              </a:rPr>
              <a:t>商业银行必须将大部分存款（以及自有资产）尽量以贷款的形式发放出去，才能实现盈利。</a:t>
            </a:r>
          </a:p>
          <a:p>
            <a:pPr lvl="1" eaLnBrk="1" hangingPunct="1">
              <a:lnSpc>
                <a:spcPct val="90000"/>
              </a:lnSpc>
              <a:spcBef>
                <a:spcPct val="50000"/>
              </a:spcBef>
              <a:spcAft>
                <a:spcPct val="20000"/>
              </a:spcAft>
              <a:defRPr/>
            </a:pPr>
            <a:r>
              <a:rPr lang="zh-CN" altLang="en-US" sz="2400" b="1" dirty="0" smtClean="0">
                <a:latin typeface="+mn-ea"/>
              </a:rPr>
              <a:t>商业银行总面临挤兑和破产的风险。</a:t>
            </a:r>
          </a:p>
          <a:p>
            <a:pPr lvl="1" eaLnBrk="1" hangingPunct="1">
              <a:lnSpc>
                <a:spcPct val="90000"/>
              </a:lnSpc>
              <a:spcBef>
                <a:spcPct val="50000"/>
              </a:spcBef>
              <a:spcAft>
                <a:spcPct val="20000"/>
              </a:spcAft>
              <a:defRPr/>
            </a:pPr>
            <a:r>
              <a:rPr lang="zh-CN" altLang="en-US" sz="2400" b="1" dirty="0" smtClean="0">
                <a:latin typeface="+mn-ea"/>
              </a:rPr>
              <a:t>为控制银行风险，商业银行必须保留部分存款，作为</a:t>
            </a:r>
            <a:r>
              <a:rPr lang="zh-CN" altLang="en-US" sz="2400" b="1" dirty="0">
                <a:solidFill>
                  <a:srgbClr val="FF0000"/>
                </a:solidFill>
                <a:latin typeface="+mn-ea"/>
              </a:rPr>
              <a:t>存款</a:t>
            </a:r>
            <a:r>
              <a:rPr lang="zh-CN" altLang="en-US" sz="2400" b="1" dirty="0" smtClean="0">
                <a:solidFill>
                  <a:srgbClr val="FF0000"/>
                </a:solidFill>
                <a:latin typeface="+mn-ea"/>
              </a:rPr>
              <a:t>准备金</a:t>
            </a:r>
            <a:r>
              <a:rPr lang="zh-CN" altLang="en-US" sz="2400" b="1" dirty="0" smtClean="0">
                <a:latin typeface="+mn-ea"/>
              </a:rPr>
              <a:t>（储备金） ，存款准备金占存款的比例称为准备金率。</a:t>
            </a:r>
          </a:p>
        </p:txBody>
      </p:sp>
      <p:sp>
        <p:nvSpPr>
          <p:cNvPr id="24579"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D87DF000-1D55-4014-A77C-4CB1F8E7BD13}" type="slidenum">
              <a:rPr lang="en-US" altLang="zh-CN" sz="2600" b="1">
                <a:solidFill>
                  <a:schemeClr val="bg1"/>
                </a:solidFill>
                <a:ea typeface="黑体" panose="02010609060101010101" pitchFamily="49" charset="-122"/>
              </a:rPr>
              <a:pPr algn="ctr" eaLnBrk="1" hangingPunct="1">
                <a:spcBef>
                  <a:spcPct val="0"/>
                </a:spcBef>
                <a:buClrTx/>
                <a:buSzTx/>
                <a:buFontTx/>
                <a:buNone/>
              </a:pPr>
              <a:t>24</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2527126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1408113"/>
            <a:ext cx="8229600" cy="796925"/>
          </a:xfrm>
        </p:spPr>
        <p:txBody>
          <a:bodyPr/>
          <a:lstStyle/>
          <a:p>
            <a:pPr marL="342000" indent="-342000" algn="l">
              <a:buSzPct val="50000"/>
              <a:buFont typeface="Wingdings 2" panose="05020102010507070707" pitchFamily="18" charset="2"/>
              <a:buChar char="ß"/>
              <a:defRPr/>
            </a:pPr>
            <a:r>
              <a:rPr lang="zh-CN" altLang="en-US" sz="2800" dirty="0">
                <a:solidFill>
                  <a:schemeClr val="tx1"/>
                </a:solidFill>
                <a:latin typeface="+mn-ea"/>
                <a:ea typeface="+mn-ea"/>
                <a:cs typeface="+mn-cs"/>
              </a:rPr>
              <a:t>存款准备金制度</a:t>
            </a:r>
          </a:p>
        </p:txBody>
      </p:sp>
      <p:sp>
        <p:nvSpPr>
          <p:cNvPr id="26627" name="内容占位符 2"/>
          <p:cNvSpPr>
            <a:spLocks noGrp="1"/>
          </p:cNvSpPr>
          <p:nvPr>
            <p:ph idx="1"/>
          </p:nvPr>
        </p:nvSpPr>
        <p:spPr>
          <a:xfrm>
            <a:off x="457200" y="2205038"/>
            <a:ext cx="8229600" cy="4081462"/>
          </a:xfrm>
        </p:spPr>
        <p:txBody>
          <a:bodyPr/>
          <a:lstStyle/>
          <a:p>
            <a:pPr marL="0" indent="0" eaLnBrk="1" hangingPunct="1">
              <a:lnSpc>
                <a:spcPct val="90000"/>
              </a:lnSpc>
              <a:spcBef>
                <a:spcPct val="50000"/>
              </a:spcBef>
              <a:spcAft>
                <a:spcPct val="20000"/>
              </a:spcAft>
              <a:buFont typeface="Wingdings 2" panose="05020102010507070707" pitchFamily="18" charset="2"/>
              <a:buNone/>
              <a:defRPr/>
            </a:pPr>
            <a:r>
              <a:rPr lang="zh-CN" altLang="en-US" b="1" dirty="0" smtClean="0">
                <a:latin typeface="Times New Roman" pitchFamily="18" charset="0"/>
                <a:ea typeface="仿宋_GB2312" pitchFamily="49" charset="-122"/>
              </a:rPr>
              <a:t>      </a:t>
            </a:r>
            <a:r>
              <a:rPr lang="zh-CN" altLang="en-US" sz="2400" b="1" dirty="0" smtClean="0">
                <a:solidFill>
                  <a:srgbClr val="0000FF"/>
                </a:solidFill>
                <a:latin typeface="+mn-ea"/>
              </a:rPr>
              <a:t>存款</a:t>
            </a:r>
            <a:r>
              <a:rPr lang="zh-CN" altLang="en-US" sz="2400" b="1" dirty="0">
                <a:solidFill>
                  <a:srgbClr val="0000FF"/>
                </a:solidFill>
                <a:latin typeface="+mn-ea"/>
              </a:rPr>
              <a:t>准备金是指银行为满足存款人的提款需要而持有的流动性资产，包括库存的通货和存入在中央银行中的存款。</a:t>
            </a:r>
          </a:p>
          <a:p>
            <a:pPr lvl="1">
              <a:buFont typeface="Wingdings" pitchFamily="2" charset="2"/>
              <a:buChar char="Ø"/>
              <a:defRPr/>
            </a:pPr>
            <a:r>
              <a:rPr lang="zh-CN" altLang="en-US" sz="2400" b="1" dirty="0" smtClean="0">
                <a:solidFill>
                  <a:srgbClr val="0000FF"/>
                </a:solidFill>
                <a:latin typeface="宋体" panose="02010600030101010101" pitchFamily="2" charset="-122"/>
                <a:ea typeface="宋体" panose="02010600030101010101" pitchFamily="2" charset="-122"/>
                <a:cs typeface="Times New Roman" pitchFamily="18" charset="0"/>
              </a:rPr>
              <a:t>法定准备金，</a:t>
            </a:r>
            <a:r>
              <a:rPr lang="zh-CN" altLang="en-US" sz="2400" b="1" dirty="0" smtClean="0">
                <a:latin typeface="宋体" panose="02010600030101010101" pitchFamily="2" charset="-122"/>
                <a:ea typeface="宋体" panose="02010600030101010101" pitchFamily="2" charset="-122"/>
                <a:cs typeface="Times New Roman" pitchFamily="18" charset="0"/>
              </a:rPr>
              <a:t>即中央银行要求商业银行及有关金融机构按照存款的某一比率存入中央银行的那部分存款，这一比率就是法定准备金率。</a:t>
            </a:r>
          </a:p>
          <a:p>
            <a:pPr lvl="1">
              <a:buFont typeface="Wingdings" pitchFamily="2" charset="2"/>
              <a:buChar char="Ø"/>
              <a:defRPr/>
            </a:pPr>
            <a:r>
              <a:rPr lang="zh-CN" altLang="en-US" sz="2400" b="1" dirty="0" smtClean="0">
                <a:solidFill>
                  <a:srgbClr val="0000FF"/>
                </a:solidFill>
                <a:latin typeface="宋体" panose="02010600030101010101" pitchFamily="2" charset="-122"/>
                <a:ea typeface="宋体" panose="02010600030101010101" pitchFamily="2" charset="-122"/>
                <a:cs typeface="Times New Roman" pitchFamily="18" charset="0"/>
              </a:rPr>
              <a:t>超额准备金，</a:t>
            </a:r>
            <a:r>
              <a:rPr lang="zh-CN" altLang="en-US" sz="2400" b="1" dirty="0" smtClean="0">
                <a:latin typeface="宋体" panose="02010600030101010101" pitchFamily="2" charset="-122"/>
                <a:ea typeface="宋体" panose="02010600030101010101" pitchFamily="2" charset="-122"/>
                <a:cs typeface="Times New Roman" pitchFamily="18" charset="0"/>
              </a:rPr>
              <a:t>即存款准备金中扣除法定准备金余下的部分，超额准备金与存款的比率就是超额准备金率。</a:t>
            </a:r>
            <a:endParaRPr lang="zh-CN" altLang="en-US" dirty="0" smtClean="0">
              <a:cs typeface="Times New Roman" pitchFamily="18" charset="0"/>
            </a:endParaRPr>
          </a:p>
        </p:txBody>
      </p:sp>
      <p:sp>
        <p:nvSpPr>
          <p:cNvPr id="25604"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12C755A8-2689-4173-B4BA-CF9759F1132E}" type="slidenum">
              <a:rPr lang="en-US" altLang="zh-CN" sz="2600" b="1">
                <a:solidFill>
                  <a:schemeClr val="bg1"/>
                </a:solidFill>
                <a:ea typeface="黑体" panose="02010609060101010101" pitchFamily="49" charset="-122"/>
              </a:rPr>
              <a:pPr algn="ctr" eaLnBrk="1" hangingPunct="1">
                <a:spcBef>
                  <a:spcPct val="0"/>
                </a:spcBef>
                <a:buClrTx/>
                <a:buSzTx/>
                <a:buFontTx/>
                <a:buNone/>
              </a:pPr>
              <a:t>25</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353786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457200" y="2276475"/>
            <a:ext cx="8229600" cy="4010025"/>
          </a:xfrm>
        </p:spPr>
        <p:txBody>
          <a:bodyPr/>
          <a:lstStyle/>
          <a:p>
            <a:pPr lvl="1" eaLnBrk="1" hangingPunct="1">
              <a:lnSpc>
                <a:spcPct val="90000"/>
              </a:lnSpc>
              <a:spcBef>
                <a:spcPct val="50000"/>
              </a:spcBef>
              <a:spcAft>
                <a:spcPct val="20000"/>
              </a:spcAft>
              <a:buFont typeface="Wingdings" panose="05000000000000000000" pitchFamily="2" charset="2"/>
              <a:buChar char="Ø"/>
              <a:defRPr/>
            </a:pPr>
            <a:r>
              <a:rPr lang="zh-CN" altLang="en-US" sz="2400" b="1" dirty="0" smtClean="0">
                <a:latin typeface="+mn-ea"/>
              </a:rPr>
              <a:t>公众不持有任何通货（现金），而是将其全部存入银行体系，即不存在现金提出；</a:t>
            </a:r>
          </a:p>
          <a:p>
            <a:pPr lvl="1" eaLnBrk="1" hangingPunct="1">
              <a:lnSpc>
                <a:spcPct val="90000"/>
              </a:lnSpc>
              <a:spcBef>
                <a:spcPct val="50000"/>
              </a:spcBef>
              <a:spcAft>
                <a:spcPct val="20000"/>
              </a:spcAft>
              <a:buFont typeface="Wingdings" panose="05000000000000000000" pitchFamily="2" charset="2"/>
              <a:buChar char="Ø"/>
              <a:defRPr/>
            </a:pPr>
            <a:r>
              <a:rPr lang="zh-CN" altLang="en-US" sz="2400" b="1" dirty="0" smtClean="0">
                <a:latin typeface="+mn-ea"/>
              </a:rPr>
              <a:t>银行体系由一个中央银行和至少两家商业银行构成；</a:t>
            </a:r>
          </a:p>
          <a:p>
            <a:pPr lvl="1" eaLnBrk="1" hangingPunct="1">
              <a:lnSpc>
                <a:spcPct val="90000"/>
              </a:lnSpc>
              <a:spcBef>
                <a:spcPct val="50000"/>
              </a:spcBef>
              <a:spcAft>
                <a:spcPct val="20000"/>
              </a:spcAft>
              <a:buFont typeface="Wingdings" panose="05000000000000000000" pitchFamily="2" charset="2"/>
              <a:buChar char="Ø"/>
              <a:defRPr/>
            </a:pPr>
            <a:r>
              <a:rPr lang="zh-CN" altLang="en-US" sz="2400" b="1" dirty="0" smtClean="0">
                <a:latin typeface="+mn-ea"/>
              </a:rPr>
              <a:t>商业银行不保留超额准备金，而且商业银行只有活期存款，没有定期存款。</a:t>
            </a:r>
          </a:p>
          <a:p>
            <a:pPr>
              <a:defRPr/>
            </a:pPr>
            <a:endParaRPr lang="zh-CN" altLang="en-US" dirty="0" smtClean="0"/>
          </a:p>
        </p:txBody>
      </p:sp>
      <p:sp>
        <p:nvSpPr>
          <p:cNvPr id="25603" name="标题 1"/>
          <p:cNvSpPr>
            <a:spLocks noGrp="1"/>
          </p:cNvSpPr>
          <p:nvPr>
            <p:ph type="title"/>
          </p:nvPr>
        </p:nvSpPr>
        <p:spPr>
          <a:xfrm>
            <a:off x="250825" y="1311275"/>
            <a:ext cx="3529013" cy="941388"/>
          </a:xfrm>
        </p:spPr>
        <p:txBody>
          <a:bodyPr/>
          <a:lstStyle/>
          <a:p>
            <a:pPr algn="l">
              <a:defRPr/>
            </a:pPr>
            <a:r>
              <a:rPr lang="zh-CN" altLang="en-US" sz="2800" b="1" dirty="0" smtClean="0">
                <a:solidFill>
                  <a:srgbClr val="0000FF"/>
                </a:solidFill>
                <a:latin typeface="+mn-ea"/>
                <a:ea typeface="+mn-ea"/>
              </a:rPr>
              <a:t>货币创造的基本假设</a:t>
            </a:r>
          </a:p>
        </p:txBody>
      </p:sp>
      <p:sp>
        <p:nvSpPr>
          <p:cNvPr id="26628"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58DCEF8A-A935-47D6-A7CA-E7788F5AE89E}" type="slidenum">
              <a:rPr lang="en-US" altLang="zh-CN" sz="2600" b="1">
                <a:solidFill>
                  <a:schemeClr val="bg1"/>
                </a:solidFill>
                <a:ea typeface="黑体" panose="02010609060101010101" pitchFamily="49" charset="-122"/>
              </a:rPr>
              <a:pPr algn="ctr" eaLnBrk="1" hangingPunct="1">
                <a:spcBef>
                  <a:spcPct val="0"/>
                </a:spcBef>
                <a:buClrTx/>
                <a:buSzTx/>
                <a:buFontTx/>
                <a:buNone/>
              </a:pPr>
              <a:t>26</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113360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idx="1"/>
          </p:nvPr>
        </p:nvSpPr>
        <p:spPr>
          <a:xfrm>
            <a:off x="457200" y="2205038"/>
            <a:ext cx="8229600" cy="3937000"/>
          </a:xfrm>
        </p:spPr>
        <p:txBody>
          <a:bodyPr/>
          <a:lstStyle/>
          <a:p>
            <a:pPr eaLnBrk="1" hangingPunct="1">
              <a:spcBef>
                <a:spcPct val="50000"/>
              </a:spcBef>
              <a:buFont typeface="Wingdings" panose="05000000000000000000" pitchFamily="2" charset="2"/>
              <a:buChar char="Ø"/>
            </a:pPr>
            <a:r>
              <a:rPr lang="zh-CN" altLang="en-US" sz="2400" b="1" smtClean="0">
                <a:latin typeface="Times New Roman" panose="02020603050405020304" pitchFamily="18" charset="0"/>
                <a:cs typeface="Times New Roman" panose="02020603050405020304" pitchFamily="18" charset="0"/>
              </a:rPr>
              <a:t>老马有100元现金，将之存入工商银行，这是工商银行的初始存款，也是经济中的初始货币</a:t>
            </a:r>
          </a:p>
          <a:p>
            <a:pPr eaLnBrk="1" hangingPunct="1">
              <a:spcBef>
                <a:spcPct val="50000"/>
              </a:spcBef>
              <a:buFont typeface="Wingdings" panose="05000000000000000000" pitchFamily="2" charset="2"/>
              <a:buChar char="Ø"/>
            </a:pPr>
            <a:r>
              <a:rPr lang="zh-CN" altLang="en-US" sz="2400" b="1" smtClean="0">
                <a:latin typeface="Times New Roman" panose="02020603050405020304" pitchFamily="18" charset="0"/>
                <a:cs typeface="Times New Roman" panose="02020603050405020304" pitchFamily="18" charset="0"/>
              </a:rPr>
              <a:t>工商银行将其中的90%贷款给老张（准备金率10%），老张把这笔钱转到他在农业银行的账户上</a:t>
            </a:r>
          </a:p>
          <a:p>
            <a:pPr eaLnBrk="1" hangingPunct="1">
              <a:spcBef>
                <a:spcPct val="50000"/>
              </a:spcBef>
              <a:buFont typeface="Wingdings" panose="05000000000000000000" pitchFamily="2" charset="2"/>
              <a:buChar char="Ø"/>
            </a:pPr>
            <a:r>
              <a:rPr lang="zh-CN" altLang="en-US" sz="2400" b="1" smtClean="0">
                <a:latin typeface="Times New Roman" panose="02020603050405020304" pitchFamily="18" charset="0"/>
                <a:cs typeface="Times New Roman" panose="02020603050405020304" pitchFamily="18" charset="0"/>
              </a:rPr>
              <a:t>农业银行产生90元存款，又把90%即81元贷款给老孙，老孙转到招商银行</a:t>
            </a:r>
          </a:p>
          <a:p>
            <a:pPr eaLnBrk="1" hangingPunct="1">
              <a:spcBef>
                <a:spcPct val="50000"/>
              </a:spcBef>
              <a:buFont typeface="Wingdings" panose="05000000000000000000" pitchFamily="2" charset="2"/>
              <a:buChar char="Ø"/>
            </a:pPr>
            <a:r>
              <a:rPr lang="zh-CN" altLang="en-US" sz="2400" b="1" smtClean="0">
                <a:latin typeface="Times New Roman" panose="02020603050405020304" pitchFamily="18" charset="0"/>
                <a:cs typeface="Times New Roman" panose="02020603050405020304" pitchFamily="18" charset="0"/>
              </a:rPr>
              <a:t>招商银行有了81元存款，再将90%贷款给老丁······</a:t>
            </a:r>
          </a:p>
          <a:p>
            <a:pPr eaLnBrk="1" hangingPunct="1">
              <a:spcBef>
                <a:spcPct val="50000"/>
              </a:spcBef>
              <a:buFont typeface="Wingdings" panose="05000000000000000000" pitchFamily="2" charset="2"/>
              <a:buChar char="Ø"/>
            </a:pPr>
            <a:r>
              <a:rPr lang="zh-CN" altLang="en-US" sz="2400" b="1" smtClean="0">
                <a:latin typeface="Times New Roman" panose="02020603050405020304" pitchFamily="18" charset="0"/>
                <a:cs typeface="Times New Roman" panose="02020603050405020304" pitchFamily="18" charset="0"/>
              </a:rPr>
              <a:t>如此循环往复，最终经济中总共有多少货币呢？</a:t>
            </a:r>
          </a:p>
        </p:txBody>
      </p:sp>
      <p:sp>
        <p:nvSpPr>
          <p:cNvPr id="26627" name="Rectangle 2"/>
          <p:cNvSpPr>
            <a:spLocks noGrp="1" noChangeArrowheads="1"/>
          </p:cNvSpPr>
          <p:nvPr>
            <p:ph type="title"/>
          </p:nvPr>
        </p:nvSpPr>
        <p:spPr>
          <a:xfrm>
            <a:off x="179388" y="1206500"/>
            <a:ext cx="3538537" cy="1143000"/>
          </a:xfrm>
        </p:spPr>
        <p:txBody>
          <a:bodyPr/>
          <a:lstStyle/>
          <a:p>
            <a:pPr>
              <a:defRPr/>
            </a:pPr>
            <a:r>
              <a:rPr lang="zh-CN" altLang="en-US" sz="2800" b="1" dirty="0">
                <a:solidFill>
                  <a:srgbClr val="0000FF"/>
                </a:solidFill>
                <a:latin typeface="+mn-ea"/>
                <a:ea typeface="+mn-ea"/>
              </a:rPr>
              <a:t>货币创造的基本过程</a:t>
            </a:r>
          </a:p>
        </p:txBody>
      </p:sp>
      <p:sp>
        <p:nvSpPr>
          <p:cNvPr id="27652"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EC96EA63-2F77-487D-B2F7-D68C15210A0D}" type="slidenum">
              <a:rPr lang="en-US" altLang="zh-CN" sz="2600" b="1">
                <a:solidFill>
                  <a:schemeClr val="bg1"/>
                </a:solidFill>
                <a:ea typeface="黑体" panose="02010609060101010101" pitchFamily="49" charset="-122"/>
              </a:rPr>
              <a:pPr algn="ctr" eaLnBrk="1" hangingPunct="1">
                <a:spcBef>
                  <a:spcPct val="0"/>
                </a:spcBef>
                <a:buClrTx/>
                <a:buSzTx/>
                <a:buFontTx/>
                <a:buNone/>
              </a:pPr>
              <a:t>27</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844320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55650" y="1412875"/>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50000"/>
              <a:buFont typeface="Wingdings" panose="05000000000000000000" pitchFamily="2" charset="2"/>
              <a:buChar char="Ø"/>
              <a:defRPr/>
            </a:pPr>
            <a:r>
              <a:rPr lang="zh-CN" altLang="en-US" b="1" dirty="0" smtClean="0">
                <a:latin typeface="Times New Roman" panose="02020603050405020304" pitchFamily="18" charset="0"/>
                <a:ea typeface="+mn-ea"/>
                <a:cs typeface="Times New Roman" panose="02020603050405020304" pitchFamily="18" charset="0"/>
              </a:rPr>
              <a:t>现在经济中的货币供给量是1000元</a:t>
            </a:r>
            <a:endParaRPr lang="en-US" altLang="zh-CN" b="1" dirty="0" smtClean="0">
              <a:latin typeface="Times New Roman" panose="02020603050405020304" pitchFamily="18" charset="0"/>
              <a:ea typeface="+mn-ea"/>
              <a:cs typeface="Times New Roman" panose="02020603050405020304" pitchFamily="18" charset="0"/>
            </a:endParaRPr>
          </a:p>
          <a:p>
            <a:pPr eaLnBrk="1" hangingPunct="1">
              <a:spcBef>
                <a:spcPct val="50000"/>
              </a:spcBef>
              <a:buClr>
                <a:schemeClr val="tx2"/>
              </a:buClr>
              <a:buSzPct val="50000"/>
              <a:buFont typeface="Wingdings" panose="05000000000000000000" pitchFamily="2" charset="2"/>
              <a:buChar char="Ø"/>
              <a:defRPr/>
            </a:pPr>
            <a:endParaRPr lang="en-US" altLang="zh-CN" b="1" dirty="0" smtClean="0">
              <a:latin typeface="Times New Roman" panose="02020603050405020304" pitchFamily="18" charset="0"/>
              <a:ea typeface="+mn-ea"/>
              <a:cs typeface="Times New Roman" panose="02020603050405020304" pitchFamily="18" charset="0"/>
            </a:endParaRPr>
          </a:p>
          <a:p>
            <a:pPr eaLnBrk="1" hangingPunct="1">
              <a:spcBef>
                <a:spcPct val="50000"/>
              </a:spcBef>
              <a:buClr>
                <a:schemeClr val="tx2"/>
              </a:buClr>
              <a:buSzPct val="50000"/>
              <a:buFont typeface="Wingdings" panose="05000000000000000000" pitchFamily="2" charset="2"/>
              <a:buChar char="Ø"/>
              <a:defRPr/>
            </a:pPr>
            <a:endParaRPr lang="zh-CN" altLang="en-US" b="1" dirty="0" smtClean="0">
              <a:latin typeface="Times New Roman" panose="02020603050405020304" pitchFamily="18" charset="0"/>
              <a:ea typeface="+mn-ea"/>
              <a:cs typeface="Times New Roman" panose="02020603050405020304" pitchFamily="18" charset="0"/>
            </a:endParaRPr>
          </a:p>
          <a:p>
            <a:pPr eaLnBrk="1" hangingPunct="1">
              <a:spcBef>
                <a:spcPct val="50000"/>
              </a:spcBef>
              <a:buClr>
                <a:schemeClr val="tx2"/>
              </a:buClr>
              <a:buSzPct val="50000"/>
              <a:buFont typeface="Wingdings" panose="05000000000000000000" pitchFamily="2" charset="2"/>
              <a:buChar char="Ø"/>
              <a:defRPr/>
            </a:pPr>
            <a:r>
              <a:rPr lang="zh-CN" altLang="en-US" b="1" dirty="0" smtClean="0">
                <a:latin typeface="Times New Roman" panose="02020603050405020304" pitchFamily="18" charset="0"/>
                <a:ea typeface="+mn-ea"/>
                <a:cs typeface="Times New Roman" panose="02020603050405020304" pitchFamily="18" charset="0"/>
              </a:rPr>
              <a:t>经济中货币的供给量从最初的100元，变为1000元，商业银行的贷款创造了货币，扩大的倍数称为货币乘数</a:t>
            </a:r>
          </a:p>
          <a:p>
            <a:pPr eaLnBrk="1" hangingPunct="1">
              <a:spcBef>
                <a:spcPct val="50000"/>
              </a:spcBef>
              <a:buClr>
                <a:schemeClr val="tx2"/>
              </a:buClr>
              <a:buSzPct val="50000"/>
              <a:buFont typeface="Wingdings" panose="05000000000000000000" pitchFamily="2" charset="2"/>
              <a:buChar char="Ø"/>
              <a:defRPr/>
            </a:pPr>
            <a:r>
              <a:rPr lang="zh-CN" altLang="en-US" b="1" dirty="0" smtClean="0">
                <a:latin typeface="Times New Roman" panose="02020603050405020304" pitchFamily="18" charset="0"/>
                <a:ea typeface="+mn-ea"/>
                <a:cs typeface="Times New Roman" panose="02020603050405020304" pitchFamily="18" charset="0"/>
              </a:rPr>
              <a:t>货币乘数=1/法定准备金率，因此，准备金率越低，货币乘数越大</a:t>
            </a:r>
          </a:p>
          <a:p>
            <a:pPr eaLnBrk="1" hangingPunct="1">
              <a:spcBef>
                <a:spcPct val="50000"/>
              </a:spcBef>
              <a:buClr>
                <a:schemeClr val="tx2"/>
              </a:buClr>
              <a:buSzPct val="50000"/>
              <a:buFont typeface="Wingdings" panose="05000000000000000000" pitchFamily="2" charset="2"/>
              <a:buChar char="Ø"/>
              <a:defRPr/>
            </a:pPr>
            <a:r>
              <a:rPr lang="zh-CN" altLang="en-US" b="1" dirty="0" smtClean="0">
                <a:solidFill>
                  <a:srgbClr val="FF0000"/>
                </a:solidFill>
                <a:latin typeface="Times New Roman" panose="02020603050405020304" pitchFamily="18" charset="0"/>
                <a:ea typeface="+mn-ea"/>
                <a:cs typeface="Times New Roman" panose="02020603050405020304" pitchFamily="18" charset="0"/>
              </a:rPr>
              <a:t>商业银行创造货币增加了经济的流动性，但并没有增加实际财富</a:t>
            </a:r>
          </a:p>
        </p:txBody>
      </p:sp>
      <p:sp>
        <p:nvSpPr>
          <p:cNvPr id="286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eaLnBrk="1" hangingPunct="1">
              <a:spcBef>
                <a:spcPct val="0"/>
              </a:spcBef>
              <a:buClrTx/>
              <a:buSzTx/>
              <a:buFontTx/>
              <a:buNone/>
            </a:pPr>
            <a:endParaRPr lang="zh-CN" altLang="en-US" sz="2400">
              <a:latin typeface="Tahoma" panose="020B0604030504040204" pitchFamily="34" charset="0"/>
            </a:endParaRPr>
          </a:p>
        </p:txBody>
      </p:sp>
      <p:graphicFrame>
        <p:nvGraphicFramePr>
          <p:cNvPr id="28676" name="对象 5"/>
          <p:cNvGraphicFramePr>
            <a:graphicFrameLocks noChangeAspect="1"/>
          </p:cNvGraphicFramePr>
          <p:nvPr>
            <p:extLst/>
          </p:nvPr>
        </p:nvGraphicFramePr>
        <p:xfrm>
          <a:off x="2457450" y="1866900"/>
          <a:ext cx="3433763" cy="1177925"/>
        </p:xfrm>
        <a:graphic>
          <a:graphicData uri="http://schemas.openxmlformats.org/presentationml/2006/ole">
            <mc:AlternateContent xmlns:mc="http://schemas.openxmlformats.org/markup-compatibility/2006">
              <mc:Choice xmlns:v="urn:schemas-microsoft-com:vml" Requires="v">
                <p:oleObj spid="_x0000_s1035" name="Equation" r:id="rId4" imgW="1841400" imgH="634680" progId="Equation.DSMT4">
                  <p:embed/>
                </p:oleObj>
              </mc:Choice>
              <mc:Fallback>
                <p:oleObj name="Equation" r:id="rId4" imgW="1841400" imgH="634680" progId="Equation.DSMT4">
                  <p:embed/>
                  <p:pic>
                    <p:nvPicPr>
                      <p:cNvPr id="0" name=""/>
                      <p:cNvPicPr>
                        <a:picLocks noChangeAspect="1" noChangeArrowheads="1"/>
                      </p:cNvPicPr>
                      <p:nvPr/>
                    </p:nvPicPr>
                    <p:blipFill>
                      <a:blip r:embed="rId5"/>
                      <a:srcRect/>
                      <a:stretch>
                        <a:fillRect/>
                      </a:stretch>
                    </p:blipFill>
                    <p:spPr bwMode="auto">
                      <a:xfrm>
                        <a:off x="2457450" y="1866900"/>
                        <a:ext cx="343376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EE1C62B1-5A7D-40B6-ACAE-90924F1C3EE6}" type="slidenum">
              <a:rPr lang="en-US" altLang="zh-CN" sz="2600" b="1">
                <a:solidFill>
                  <a:schemeClr val="bg1"/>
                </a:solidFill>
                <a:ea typeface="黑体" panose="02010609060101010101" pitchFamily="49" charset="-122"/>
              </a:rPr>
              <a:pPr algn="ctr" eaLnBrk="1" hangingPunct="1">
                <a:spcBef>
                  <a:spcPct val="0"/>
                </a:spcBef>
                <a:buClrTx/>
                <a:buSzTx/>
                <a:buFontTx/>
                <a:buNone/>
              </a:pPr>
              <a:t>28</a:t>
            </a:fld>
            <a:endParaRPr lang="en-US" altLang="zh-CN" sz="2600" b="1">
              <a:solidFill>
                <a:schemeClr val="bg1"/>
              </a:solidFill>
              <a:ea typeface="黑体" panose="02010609060101010101" pitchFamily="49" charset="-122"/>
            </a:endParaRPr>
          </a:p>
        </p:txBody>
      </p:sp>
    </p:spTree>
    <p:extLst>
      <p:ext uri="{BB962C8B-B14F-4D97-AF65-F5344CB8AC3E}">
        <p14:creationId xmlns:p14="http://schemas.microsoft.com/office/powerpoint/2010/main" val="3355099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1417638"/>
            <a:ext cx="8229600" cy="5440362"/>
          </a:xfrm>
        </p:spPr>
        <p:txBody>
          <a:bodyPr>
            <a:normAutofit fontScale="77500" lnSpcReduction="20000"/>
          </a:bodyPr>
          <a:lstStyle/>
          <a:p>
            <a:pPr>
              <a:spcBef>
                <a:spcPct val="50000"/>
              </a:spcBef>
              <a:buNone/>
            </a:pPr>
            <a:r>
              <a:rPr lang="zh-CN" altLang="en-US" sz="3400" b="1" dirty="0" smtClean="0">
                <a:latin typeface="+mn-ea"/>
                <a:cs typeface="Times New Roman" pitchFamily="18" charset="0"/>
              </a:rPr>
              <a:t>      政府</a:t>
            </a:r>
            <a:r>
              <a:rPr lang="zh-CN" altLang="en-US" sz="3400" b="1" dirty="0">
                <a:latin typeface="+mn-ea"/>
                <a:cs typeface="Times New Roman" pitchFamily="18" charset="0"/>
              </a:rPr>
              <a:t>货币当局通过银行体系，变动货币供给量</a:t>
            </a:r>
            <a:r>
              <a:rPr lang="zh-CN" altLang="en-US" sz="3400" b="1" dirty="0" smtClean="0">
                <a:latin typeface="+mn-ea"/>
                <a:cs typeface="Times New Roman" pitchFamily="18" charset="0"/>
              </a:rPr>
              <a:t>，来调节</a:t>
            </a:r>
            <a:r>
              <a:rPr lang="zh-CN" altLang="en-US" sz="3400" b="1" dirty="0">
                <a:latin typeface="+mn-ea"/>
                <a:cs typeface="Times New Roman" pitchFamily="18" charset="0"/>
              </a:rPr>
              <a:t>总需求的政策</a:t>
            </a:r>
            <a:r>
              <a:rPr lang="zh-CN" altLang="en-US" sz="3400" b="1" dirty="0" smtClean="0">
                <a:latin typeface="+mn-ea"/>
                <a:cs typeface="Times New Roman" pitchFamily="18" charset="0"/>
              </a:rPr>
              <a:t>。主要工具包括：</a:t>
            </a:r>
            <a:endParaRPr lang="en-US" altLang="zh-CN" sz="3400" b="1" dirty="0">
              <a:latin typeface="+mn-ea"/>
              <a:cs typeface="Times New Roman" pitchFamily="18" charset="0"/>
            </a:endParaRPr>
          </a:p>
          <a:p>
            <a:pPr lvl="1">
              <a:spcBef>
                <a:spcPct val="50000"/>
              </a:spcBef>
              <a:buSzPct val="75000"/>
              <a:buFont typeface="Wingdings" panose="05000000000000000000" pitchFamily="2" charset="2"/>
              <a:buChar char="Ø"/>
            </a:pPr>
            <a:r>
              <a:rPr lang="zh-CN" altLang="en-US" sz="3000" b="1" dirty="0">
                <a:solidFill>
                  <a:srgbClr val="0000FF"/>
                </a:solidFill>
                <a:latin typeface="+mn-ea"/>
                <a:cs typeface="Times New Roman" pitchFamily="18" charset="0"/>
              </a:rPr>
              <a:t>公开市场业务。</a:t>
            </a:r>
            <a:r>
              <a:rPr lang="zh-CN" altLang="en-US" sz="3000" b="1" dirty="0">
                <a:latin typeface="+mn-ea"/>
                <a:cs typeface="Times New Roman" pitchFamily="18" charset="0"/>
              </a:rPr>
              <a:t>是指央行在金融市场上公开买卖政府债券以控制货币供给和利率的政策行为。当央行在公开市场上购买政府债券时，货币供给增加，利率</a:t>
            </a:r>
            <a:r>
              <a:rPr lang="zh-CN" altLang="en-US" sz="3000" b="1" dirty="0" smtClean="0">
                <a:latin typeface="+mn-ea"/>
                <a:cs typeface="Times New Roman" pitchFamily="18" charset="0"/>
              </a:rPr>
              <a:t>下降。反之则上升。</a:t>
            </a:r>
          </a:p>
          <a:p>
            <a:pPr lvl="1">
              <a:spcBef>
                <a:spcPct val="50000"/>
              </a:spcBef>
              <a:buSzPct val="75000"/>
              <a:buFont typeface="Wingdings" panose="05000000000000000000" pitchFamily="2" charset="2"/>
              <a:buChar char="Ø"/>
            </a:pPr>
            <a:r>
              <a:rPr lang="zh-CN" altLang="en-US" sz="3000" b="1" dirty="0" smtClean="0">
                <a:solidFill>
                  <a:srgbClr val="0000FF"/>
                </a:solidFill>
                <a:latin typeface="+mn-ea"/>
                <a:cs typeface="Times New Roman" pitchFamily="18" charset="0"/>
              </a:rPr>
              <a:t>法定准备金率。</a:t>
            </a:r>
            <a:r>
              <a:rPr lang="zh-CN" altLang="en-US" sz="3000" b="1" dirty="0" smtClean="0">
                <a:latin typeface="+mn-ea"/>
                <a:cs typeface="Times New Roman" pitchFamily="18" charset="0"/>
              </a:rPr>
              <a:t>是指以法律规定的商业银行对于存款所必须保持的准备金的比例。若要增加货币供给，就可以降低法定准备率，实际上等于增加了银行准备金，而提高法定准备率，就等于减少了银行准备金。</a:t>
            </a:r>
          </a:p>
          <a:p>
            <a:pPr lvl="1">
              <a:spcBef>
                <a:spcPct val="50000"/>
              </a:spcBef>
              <a:buSzPct val="75000"/>
              <a:buFont typeface="Wingdings" panose="05000000000000000000" pitchFamily="2" charset="2"/>
              <a:buChar char="Ø"/>
            </a:pPr>
            <a:r>
              <a:rPr lang="zh-CN" altLang="en-US" sz="3000" b="1" dirty="0" smtClean="0">
                <a:solidFill>
                  <a:srgbClr val="0000FF"/>
                </a:solidFill>
                <a:latin typeface="+mn-ea"/>
                <a:cs typeface="Times New Roman" pitchFamily="18" charset="0"/>
              </a:rPr>
              <a:t>再贴现</a:t>
            </a:r>
            <a:r>
              <a:rPr lang="zh-CN" altLang="en-US" sz="3000" b="1" dirty="0">
                <a:solidFill>
                  <a:srgbClr val="0000FF"/>
                </a:solidFill>
                <a:latin typeface="+mn-ea"/>
                <a:cs typeface="Times New Roman" pitchFamily="18" charset="0"/>
              </a:rPr>
              <a:t>政策。</a:t>
            </a:r>
            <a:r>
              <a:rPr lang="zh-CN" altLang="en-US" sz="3000" b="1" dirty="0">
                <a:latin typeface="+mn-ea"/>
                <a:cs typeface="Times New Roman" pitchFamily="18" charset="0"/>
              </a:rPr>
              <a:t>是央行通过变动给商业银行及其他存款机构的贷款利率来调节货币供给量的一项货币政策。再贴现率提高，商业银行向央行借款就会减少，</a:t>
            </a:r>
            <a:r>
              <a:rPr lang="zh-CN" altLang="en-US" sz="3000" b="1" dirty="0" smtClean="0">
                <a:latin typeface="+mn-ea"/>
                <a:cs typeface="Times New Roman" pitchFamily="18" charset="0"/>
              </a:rPr>
              <a:t>准备金及货币</a:t>
            </a:r>
            <a:r>
              <a:rPr lang="zh-CN" altLang="en-US" sz="3000" b="1" dirty="0">
                <a:latin typeface="+mn-ea"/>
                <a:cs typeface="Times New Roman" pitchFamily="18" charset="0"/>
              </a:rPr>
              <a:t>供给量就会减少</a:t>
            </a:r>
            <a:r>
              <a:rPr lang="zh-CN" altLang="en-US" sz="3000" b="1" dirty="0" smtClean="0">
                <a:latin typeface="+mn-ea"/>
                <a:cs typeface="Times New Roman" pitchFamily="18" charset="0"/>
              </a:rPr>
              <a:t>；反之则会增加。  </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29</a:t>
            </a:fld>
            <a:endParaRPr lang="en-US" altLang="zh-CN" sz="2600">
              <a:solidFill>
                <a:schemeClr val="bg1"/>
              </a:solidFill>
              <a:latin typeface="+mn-lt"/>
              <a:ea typeface="+mn-ea"/>
            </a:endParaRPr>
          </a:p>
        </p:txBody>
      </p:sp>
      <p:sp>
        <p:nvSpPr>
          <p:cNvPr id="2" name="标题 1"/>
          <p:cNvSpPr>
            <a:spLocks noGrp="1"/>
          </p:cNvSpPr>
          <p:nvPr>
            <p:ph type="title"/>
          </p:nvPr>
        </p:nvSpPr>
        <p:spPr>
          <a:xfrm>
            <a:off x="457200" y="476672"/>
            <a:ext cx="8229600" cy="1143000"/>
          </a:xfrm>
        </p:spPr>
        <p:txBody>
          <a:bodyPr>
            <a:normAutofit/>
          </a:bodyPr>
          <a:lstStyle/>
          <a:p>
            <a:r>
              <a:rPr lang="zh-CN" altLang="en-US" sz="3200" b="1" dirty="0" smtClean="0">
                <a:solidFill>
                  <a:srgbClr val="0000FF"/>
                </a:solidFill>
                <a:latin typeface="Times New Roman" panose="02020603050405020304" pitchFamily="18" charset="0"/>
                <a:ea typeface="+mn-ea"/>
                <a:cs typeface="Times New Roman" panose="02020603050405020304" pitchFamily="18" charset="0"/>
              </a:rPr>
              <a:t>（</a:t>
            </a:r>
            <a:r>
              <a:rPr lang="en-US" altLang="zh-CN" sz="3200" b="1" dirty="0">
                <a:solidFill>
                  <a:srgbClr val="0000FF"/>
                </a:solidFill>
                <a:latin typeface="Times New Roman" panose="02020603050405020304" pitchFamily="18" charset="0"/>
                <a:ea typeface="+mn-ea"/>
                <a:cs typeface="Times New Roman" panose="02020603050405020304" pitchFamily="18" charset="0"/>
              </a:rPr>
              <a:t>5</a:t>
            </a:r>
            <a:r>
              <a:rPr lang="zh-CN" altLang="en-US" sz="3200" b="1" dirty="0" smtClean="0">
                <a:solidFill>
                  <a:srgbClr val="0000FF"/>
                </a:solidFill>
                <a:latin typeface="Times New Roman" panose="02020603050405020304" pitchFamily="18" charset="0"/>
                <a:ea typeface="+mn-ea"/>
                <a:cs typeface="Times New Roman" panose="02020603050405020304" pitchFamily="18" charset="0"/>
              </a:rPr>
              <a:t>）货币</a:t>
            </a:r>
            <a:r>
              <a:rPr lang="zh-CN" altLang="en-US" sz="3200" b="1" dirty="0">
                <a:solidFill>
                  <a:srgbClr val="0000FF"/>
                </a:solidFill>
                <a:latin typeface="Times New Roman" panose="02020603050405020304" pitchFamily="18" charset="0"/>
                <a:ea typeface="+mn-ea"/>
                <a:cs typeface="Times New Roman" panose="02020603050405020304" pitchFamily="18" charset="0"/>
              </a:rPr>
              <a:t>政策内涵与工具</a:t>
            </a:r>
            <a:endParaRPr lang="zh-CN" altLang="en-US"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36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noFill/>
          </a:ln>
        </p:spPr>
        <p:txBody>
          <a:bodyPr vert="horz" wrap="square" lIns="91440" tIns="45720" rIns="91440" bIns="45720" numCol="1" anchor="ctr" anchorCtr="0" compatLnSpc="1">
            <a:prstTxWarp prst="textNoShape">
              <a:avLst/>
            </a:prstTxWarp>
          </a:bodyPr>
          <a:lstStyle/>
          <a:p>
            <a:pPr eaLnBrk="0" fontAlgn="base" hangingPunct="0">
              <a:spcAft>
                <a:spcPct val="0"/>
              </a:spcAft>
            </a:pPr>
            <a:r>
              <a:rPr lang="zh-CN" altLang="en-US" b="1" dirty="0">
                <a:latin typeface="黑体" panose="02010609060101010101" pitchFamily="49" charset="-122"/>
                <a:ea typeface="黑体" panose="02010609060101010101" pitchFamily="49" charset="-122"/>
              </a:rPr>
              <a:t>一、经济周期的内涵</a:t>
            </a:r>
          </a:p>
        </p:txBody>
      </p:sp>
      <p:sp>
        <p:nvSpPr>
          <p:cNvPr id="50179" name="Rectangle 3"/>
          <p:cNvSpPr>
            <a:spLocks noGrp="1" noChangeArrowheads="1"/>
          </p:cNvSpPr>
          <p:nvPr>
            <p:ph type="body" idx="1"/>
          </p:nvPr>
        </p:nvSpPr>
        <p:spPr/>
        <p:txBody>
          <a:bodyPr/>
          <a:lstStyle/>
          <a:p>
            <a:pPr eaLnBrk="1" hangingPunct="1">
              <a:spcBef>
                <a:spcPct val="50000"/>
              </a:spcBef>
              <a:buFont typeface="Wingdings" pitchFamily="2" charset="2"/>
              <a:buNone/>
            </a:pPr>
            <a:r>
              <a:rPr lang="en-US" altLang="zh-CN" sz="2800" b="1" dirty="0" smtClean="0">
                <a:solidFill>
                  <a:srgbClr val="0000FF"/>
                </a:solidFill>
                <a:latin typeface="Times New Roman" pitchFamily="18" charset="0"/>
                <a:cs typeface="Times New Roman" pitchFamily="18" charset="0"/>
              </a:rPr>
              <a:t>1.</a:t>
            </a:r>
            <a:r>
              <a:rPr lang="zh-CN" altLang="en-US" sz="2800" b="1" dirty="0" smtClean="0">
                <a:solidFill>
                  <a:srgbClr val="0000FF"/>
                </a:solidFill>
                <a:latin typeface="Times New Roman" pitchFamily="18" charset="0"/>
                <a:cs typeface="Times New Roman" pitchFamily="18" charset="0"/>
              </a:rPr>
              <a:t>含义</a:t>
            </a:r>
          </a:p>
          <a:p>
            <a:pPr marL="0" indent="0" eaLnBrk="1" hangingPunct="1">
              <a:spcBef>
                <a:spcPct val="50000"/>
              </a:spcBef>
              <a:buNone/>
            </a:pPr>
            <a:r>
              <a:rPr lang="zh-CN" altLang="en-US" b="1" dirty="0" smtClean="0">
                <a:latin typeface="Times New Roman" pitchFamily="18" charset="0"/>
                <a:ea typeface="仿宋_GB2312" pitchFamily="49" charset="-122"/>
                <a:cs typeface="Times New Roman" pitchFamily="18" charset="0"/>
              </a:rPr>
              <a:t>        </a:t>
            </a:r>
            <a:r>
              <a:rPr lang="zh-CN" altLang="en-US" sz="2800" b="1" dirty="0" smtClean="0">
                <a:latin typeface="+mn-ea"/>
                <a:cs typeface="Times New Roman" pitchFamily="18" charset="0"/>
              </a:rPr>
              <a:t>经济周期是指国民收入与经济活动的周期性波动。</a:t>
            </a:r>
          </a:p>
          <a:p>
            <a:pPr marL="0" indent="0" eaLnBrk="1" hangingPunct="1">
              <a:spcBef>
                <a:spcPct val="50000"/>
              </a:spcBef>
              <a:buNone/>
            </a:pPr>
            <a:r>
              <a:rPr lang="zh-CN" altLang="en-US" b="1" dirty="0" smtClean="0">
                <a:latin typeface="Times New Roman" pitchFamily="18" charset="0"/>
                <a:ea typeface="仿宋_GB2312" pitchFamily="49" charset="-122"/>
                <a:cs typeface="Times New Roman" pitchFamily="18" charset="0"/>
              </a:rPr>
              <a:t>        </a:t>
            </a:r>
            <a:r>
              <a:rPr lang="zh-CN" altLang="en-US" sz="2800" b="1" dirty="0" smtClean="0">
                <a:solidFill>
                  <a:srgbClr val="0000FF"/>
                </a:solidFill>
                <a:latin typeface="Times New Roman" pitchFamily="18" charset="0"/>
                <a:cs typeface="Times New Roman" pitchFamily="18" charset="0"/>
              </a:rPr>
              <a:t>经济周期的表现：</a:t>
            </a:r>
            <a:r>
              <a:rPr lang="zh-CN" altLang="en-US" sz="2800" b="1" dirty="0" smtClean="0">
                <a:latin typeface="Times New Roman" pitchFamily="18" charset="0"/>
                <a:cs typeface="Times New Roman" pitchFamily="18" charset="0"/>
              </a:rPr>
              <a:t>国民收入及增长率的周期性变化，并引起失业率、物价水平、利率、对外贸易等宏观经济变量的波动</a:t>
            </a:r>
          </a:p>
          <a:p>
            <a:pPr eaLnBrk="1" hangingPunct="1">
              <a:spcBef>
                <a:spcPct val="50000"/>
              </a:spcBef>
            </a:pPr>
            <a:endParaRPr lang="zh-CN" altLang="en-US" b="1" dirty="0" smtClean="0">
              <a:latin typeface="Times New Roman" pitchFamily="18" charset="0"/>
              <a:ea typeface="仿宋_GB2312" pitchFamily="49" charset="-122"/>
              <a:cs typeface="Times New Roman" pitchFamily="18" charset="0"/>
            </a:endParaRP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6667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04664"/>
            <a:ext cx="5050904" cy="1012974"/>
          </a:xfrm>
        </p:spPr>
        <p:txBody>
          <a:bodyPr vert="horz" rtlCol="0" anchor="ctr">
            <a:normAutofit/>
          </a:bodyPr>
          <a:lstStyle/>
          <a:p>
            <a:pPr algn="l">
              <a:spcBef>
                <a:spcPct val="50000"/>
              </a:spcBef>
            </a:pPr>
            <a:r>
              <a:rPr lang="zh-CN" altLang="en-US" sz="2800" b="1" dirty="0" smtClean="0">
                <a:solidFill>
                  <a:srgbClr val="0000FF"/>
                </a:solidFill>
                <a:latin typeface="Times New Roman" pitchFamily="18" charset="0"/>
                <a:ea typeface="+mn-ea"/>
                <a:cs typeface="Times New Roman" pitchFamily="18" charset="0"/>
              </a:rPr>
              <a:t>货币</a:t>
            </a:r>
            <a:r>
              <a:rPr lang="zh-CN" altLang="en-US" sz="2800" b="1" dirty="0">
                <a:solidFill>
                  <a:srgbClr val="0000FF"/>
                </a:solidFill>
                <a:latin typeface="Times New Roman" pitchFamily="18" charset="0"/>
                <a:ea typeface="+mn-ea"/>
                <a:cs typeface="Times New Roman" pitchFamily="18" charset="0"/>
              </a:rPr>
              <a:t>政策的基本原理</a:t>
            </a:r>
          </a:p>
        </p:txBody>
      </p:sp>
      <p:sp>
        <p:nvSpPr>
          <p:cNvPr id="12291" name="Rectangle 3"/>
          <p:cNvSpPr>
            <a:spLocks noGrp="1" noChangeArrowheads="1"/>
          </p:cNvSpPr>
          <p:nvPr>
            <p:ph type="body" idx="1"/>
          </p:nvPr>
        </p:nvSpPr>
        <p:spPr/>
        <p:txBody>
          <a:bodyPr>
            <a:normAutofit/>
          </a:bodyPr>
          <a:lstStyle/>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在</a:t>
            </a:r>
            <a:r>
              <a:rPr lang="zh-CN" altLang="en-US" sz="2600" b="1" dirty="0" smtClean="0">
                <a:solidFill>
                  <a:srgbClr val="0000FF"/>
                </a:solidFill>
                <a:latin typeface="+mn-ea"/>
                <a:cs typeface="Times New Roman" pitchFamily="18" charset="0"/>
              </a:rPr>
              <a:t>经济萧条</a:t>
            </a:r>
            <a:r>
              <a:rPr lang="zh-CN" altLang="en-US" sz="2600" b="1" dirty="0" smtClean="0">
                <a:latin typeface="+mn-ea"/>
                <a:cs typeface="Times New Roman" pitchFamily="18" charset="0"/>
              </a:rPr>
              <a:t>时，中央银行通过公开市场业务买进有价证券，也就等于向社会发放货币，货币供给增加；中央银行调低再贴现率，促进商业银行向中央银行多贷款，货币供给增加；中央银行降低法定准备金率，商业银行可以将更多的资金放贷出去，货币供给增加（货币乘数增大）</a:t>
            </a:r>
            <a:r>
              <a:rPr lang="en-US" altLang="zh-CN" sz="2600" b="1" dirty="0" smtClean="0">
                <a:latin typeface="+mn-ea"/>
                <a:cs typeface="Times New Roman" pitchFamily="18" charset="0"/>
              </a:rPr>
              <a:t>——</a:t>
            </a:r>
            <a:r>
              <a:rPr lang="zh-CN" altLang="en-US" sz="2600" b="1" dirty="0" smtClean="0">
                <a:latin typeface="+mn-ea"/>
                <a:cs typeface="Times New Roman" pitchFamily="18" charset="0"/>
              </a:rPr>
              <a:t>货币供给增加使市场利率降低，促进消费和投资，扩大总需求，增加国民收入</a:t>
            </a:r>
            <a:r>
              <a:rPr lang="en-US" altLang="zh-CN" sz="2600" b="1" dirty="0" smtClean="0">
                <a:latin typeface="+mn-ea"/>
                <a:cs typeface="Times New Roman" pitchFamily="18" charset="0"/>
              </a:rPr>
              <a:t>——</a:t>
            </a:r>
            <a:r>
              <a:rPr lang="zh-CN" altLang="en-US" sz="2600" b="1" dirty="0" smtClean="0">
                <a:solidFill>
                  <a:srgbClr val="FF0000"/>
                </a:solidFill>
                <a:latin typeface="+mn-ea"/>
                <a:cs typeface="Times New Roman" pitchFamily="18" charset="0"/>
              </a:rPr>
              <a:t>扩张性货币政策</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30</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678565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a:bodyPr>
          <a:lstStyle/>
          <a:p>
            <a:pPr eaLnBrk="1" hangingPunct="1">
              <a:spcBef>
                <a:spcPct val="50000"/>
              </a:spcBef>
              <a:buSzPct val="75000"/>
              <a:buFont typeface="Wingdings" panose="05000000000000000000" pitchFamily="2" charset="2"/>
              <a:buChar char="Ø"/>
            </a:pPr>
            <a:r>
              <a:rPr lang="zh-CN" altLang="en-US" sz="2600" b="1" dirty="0" smtClean="0">
                <a:latin typeface="+mn-ea"/>
                <a:cs typeface="Times New Roman" pitchFamily="18" charset="0"/>
              </a:rPr>
              <a:t>在</a:t>
            </a:r>
            <a:r>
              <a:rPr lang="zh-CN" altLang="en-US" sz="2600" b="1" dirty="0" smtClean="0">
                <a:solidFill>
                  <a:srgbClr val="0000FF"/>
                </a:solidFill>
                <a:latin typeface="+mn-ea"/>
                <a:cs typeface="Times New Roman" pitchFamily="18" charset="0"/>
              </a:rPr>
              <a:t>经济明显过热（如通货膨胀明显）</a:t>
            </a:r>
            <a:r>
              <a:rPr lang="zh-CN" altLang="en-US" sz="2600" b="1" dirty="0" smtClean="0">
                <a:latin typeface="+mn-ea"/>
                <a:cs typeface="Times New Roman" pitchFamily="18" charset="0"/>
              </a:rPr>
              <a:t>时，中央银行通过公开市场业务卖出有价证券，也就等于回收货币，货币供给减少；中央银行调高再贴现率，减少商业银行对中央银行的贷款，货币供给减少；中央银行调高法定准备金率，商业银行可贷资金减少，货币供给减少（货币乘数减小）</a:t>
            </a:r>
            <a:r>
              <a:rPr lang="en-US" altLang="zh-CN" sz="2600" b="1" dirty="0" smtClean="0">
                <a:latin typeface="+mn-ea"/>
                <a:cs typeface="Times New Roman" pitchFamily="18" charset="0"/>
              </a:rPr>
              <a:t>——</a:t>
            </a:r>
            <a:r>
              <a:rPr lang="zh-CN" altLang="en-US" sz="2600" b="1" dirty="0" smtClean="0">
                <a:latin typeface="+mn-ea"/>
                <a:cs typeface="Times New Roman" pitchFamily="18" charset="0"/>
              </a:rPr>
              <a:t>货币供给减少使市场利率升高，抑制消费和投资，降低总需求，降低国民收入</a:t>
            </a:r>
            <a:r>
              <a:rPr lang="en-US" altLang="zh-CN" sz="2600" b="1" dirty="0" smtClean="0">
                <a:latin typeface="+mn-ea"/>
                <a:cs typeface="Times New Roman" pitchFamily="18" charset="0"/>
              </a:rPr>
              <a:t>——</a:t>
            </a:r>
            <a:r>
              <a:rPr lang="zh-CN" altLang="en-US" sz="2600" b="1" dirty="0" smtClean="0">
                <a:solidFill>
                  <a:srgbClr val="FF0000"/>
                </a:solidFill>
                <a:latin typeface="+mn-ea"/>
                <a:cs typeface="Times New Roman" pitchFamily="18" charset="0"/>
              </a:rPr>
              <a:t>紧缩性货币政策</a:t>
            </a:r>
          </a:p>
        </p:txBody>
      </p:sp>
      <p:sp>
        <p:nvSpPr>
          <p:cNvPr id="3"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671062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rtlCol="0" anchor="ctr">
            <a:normAutofit/>
          </a:bodyPr>
          <a:lstStyle/>
          <a:p>
            <a:pPr>
              <a:spcBef>
                <a:spcPct val="50000"/>
              </a:spcBef>
            </a:pPr>
            <a:r>
              <a:rPr lang="zh-CN" altLang="en-US" b="1" dirty="0">
                <a:latin typeface="+mn-ea"/>
                <a:ea typeface="+mn-ea"/>
                <a:cs typeface="Times New Roman" pitchFamily="18" charset="0"/>
              </a:rPr>
              <a:t>需求管理政策的特点</a:t>
            </a:r>
          </a:p>
        </p:txBody>
      </p:sp>
      <p:sp>
        <p:nvSpPr>
          <p:cNvPr id="16387" name="Rectangle 3"/>
          <p:cNvSpPr>
            <a:spLocks noGrp="1" noChangeArrowheads="1"/>
          </p:cNvSpPr>
          <p:nvPr>
            <p:ph type="body" idx="1"/>
          </p:nvPr>
        </p:nvSpPr>
        <p:spPr/>
        <p:txBody>
          <a:bodyPr/>
          <a:lstStyle/>
          <a:p>
            <a:pPr>
              <a:lnSpc>
                <a:spcPct val="90000"/>
              </a:lnSpc>
              <a:spcBef>
                <a:spcPct val="50000"/>
              </a:spcBef>
              <a:buNone/>
            </a:pPr>
            <a:r>
              <a:rPr lang="zh-CN" altLang="en-US" sz="2800" b="1" dirty="0" smtClean="0">
                <a:latin typeface="Times New Roman" pitchFamily="18" charset="0"/>
                <a:ea typeface="仿宋_GB2312" pitchFamily="49" charset="-122"/>
                <a:cs typeface="Times New Roman" pitchFamily="18" charset="0"/>
              </a:rPr>
              <a:t>            </a:t>
            </a:r>
            <a:r>
              <a:rPr lang="zh-CN" altLang="en-US" sz="2800" b="1" dirty="0" smtClean="0">
                <a:solidFill>
                  <a:srgbClr val="0000FF"/>
                </a:solidFill>
                <a:latin typeface="+mn-ea"/>
                <a:cs typeface="Times New Roman" pitchFamily="18" charset="0"/>
              </a:rPr>
              <a:t>所谓“宏观调控” ，指的主要就是财政政策和货币政策等需求管理政策。</a:t>
            </a: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mn-ea"/>
                <a:cs typeface="Times New Roman" pitchFamily="18" charset="0"/>
              </a:rPr>
              <a:t>可操作性强，政府（中央银行）可直接实施</a:t>
            </a: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mn-ea"/>
                <a:cs typeface="Times New Roman" pitchFamily="18" charset="0"/>
              </a:rPr>
              <a:t>起效快，迅速调节社会总需求，“四两拨千斤”</a:t>
            </a:r>
          </a:p>
          <a:p>
            <a:pPr eaLnBrk="1" hangingPunct="1">
              <a:lnSpc>
                <a:spcPct val="90000"/>
              </a:lnSpc>
              <a:spcBef>
                <a:spcPct val="50000"/>
              </a:spcBef>
              <a:buSzPct val="75000"/>
              <a:buFont typeface="Wingdings" panose="05000000000000000000" pitchFamily="2" charset="2"/>
              <a:buChar char="Ø"/>
            </a:pPr>
            <a:r>
              <a:rPr lang="zh-CN" altLang="en-US" sz="2800" b="1" dirty="0" smtClean="0">
                <a:latin typeface="+mn-ea"/>
                <a:cs typeface="Times New Roman" pitchFamily="18" charset="0"/>
              </a:rPr>
              <a:t>缺陷：绝大多数情况下治标不治本，效力短，只能在短期内刺激和稳定经济，不能解决</a:t>
            </a:r>
            <a:r>
              <a:rPr lang="zh-CN" altLang="en-US" sz="2800" b="1" dirty="0" smtClean="0">
                <a:solidFill>
                  <a:srgbClr val="FF0000"/>
                </a:solidFill>
                <a:latin typeface="+mn-ea"/>
                <a:cs typeface="Times New Roman" pitchFamily="18" charset="0"/>
              </a:rPr>
              <a:t>长期经济增长</a:t>
            </a:r>
            <a:r>
              <a:rPr lang="zh-CN" altLang="en-US" sz="2800" b="1" dirty="0" smtClean="0">
                <a:latin typeface="+mn-ea"/>
                <a:cs typeface="Times New Roman" pitchFamily="18" charset="0"/>
              </a:rPr>
              <a:t>问题</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32</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325069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vert="horz" rtlCol="0" anchor="ctr">
            <a:normAutofit/>
          </a:bodyPr>
          <a:lstStyle/>
          <a:p>
            <a:pPr>
              <a:spcBef>
                <a:spcPct val="50000"/>
              </a:spcBef>
            </a:pPr>
            <a:r>
              <a:rPr lang="zh-CN" altLang="en-US" b="1" dirty="0">
                <a:latin typeface="+mn-ea"/>
                <a:ea typeface="+mn-ea"/>
                <a:cs typeface="Times New Roman" pitchFamily="18" charset="0"/>
              </a:rPr>
              <a:t>供给管理政策</a:t>
            </a:r>
          </a:p>
        </p:txBody>
      </p:sp>
      <p:sp>
        <p:nvSpPr>
          <p:cNvPr id="17411" name="Rectangle 3"/>
          <p:cNvSpPr>
            <a:spLocks noGrp="1" noChangeArrowheads="1"/>
          </p:cNvSpPr>
          <p:nvPr>
            <p:ph type="body" idx="1"/>
          </p:nvPr>
        </p:nvSpPr>
        <p:spPr/>
        <p:txBody>
          <a:bodyPr>
            <a:normAutofit/>
          </a:bodyPr>
          <a:lstStyle/>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收入政策（工资</a:t>
            </a:r>
            <a:r>
              <a:rPr lang="en-US" altLang="zh-CN" sz="2800" b="1" dirty="0" smtClean="0">
                <a:solidFill>
                  <a:srgbClr val="0000FF"/>
                </a:solidFill>
                <a:latin typeface="+mn-ea"/>
                <a:cs typeface="Times New Roman" pitchFamily="18" charset="0"/>
              </a:rPr>
              <a:t>-</a:t>
            </a:r>
            <a:r>
              <a:rPr lang="zh-CN" altLang="en-US" sz="2800" b="1" dirty="0" smtClean="0">
                <a:solidFill>
                  <a:srgbClr val="0000FF"/>
                </a:solidFill>
                <a:latin typeface="+mn-ea"/>
                <a:cs typeface="Times New Roman" pitchFamily="18" charset="0"/>
              </a:rPr>
              <a:t>物价指导线、指数化政策）</a:t>
            </a:r>
          </a:p>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人力政策</a:t>
            </a:r>
          </a:p>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技术发展政策</a:t>
            </a:r>
          </a:p>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中小企业扶持政策</a:t>
            </a:r>
          </a:p>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产业结构调整政策</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33</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548125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rtlCol="0" anchor="ctr">
            <a:normAutofit/>
          </a:bodyPr>
          <a:lstStyle/>
          <a:p>
            <a:pPr>
              <a:spcBef>
                <a:spcPct val="50000"/>
              </a:spcBef>
            </a:pPr>
            <a:r>
              <a:rPr lang="zh-CN" altLang="en-US" b="1" dirty="0">
                <a:latin typeface="+mn-ea"/>
                <a:ea typeface="+mn-ea"/>
                <a:cs typeface="Times New Roman" pitchFamily="18" charset="0"/>
              </a:rPr>
              <a:t>供给管理政策的特点</a:t>
            </a:r>
          </a:p>
        </p:txBody>
      </p:sp>
      <p:sp>
        <p:nvSpPr>
          <p:cNvPr id="18435" name="Rectangle 3"/>
          <p:cNvSpPr>
            <a:spLocks noGrp="1" noChangeArrowheads="1"/>
          </p:cNvSpPr>
          <p:nvPr>
            <p:ph idx="1"/>
          </p:nvPr>
        </p:nvSpPr>
        <p:spPr/>
        <p:txBody>
          <a:bodyPr>
            <a:normAutofit/>
          </a:bodyPr>
          <a:lstStyle/>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促进长期经济增长，经济发展的“治本”之道</a:t>
            </a:r>
          </a:p>
          <a:p>
            <a:pPr eaLnBrk="1" hangingPunct="1">
              <a:spcBef>
                <a:spcPct val="50000"/>
              </a:spcBef>
              <a:buSzPct val="75000"/>
              <a:buFont typeface="Wingdings" panose="05000000000000000000" pitchFamily="2" charset="2"/>
              <a:buChar char="Ø"/>
            </a:pPr>
            <a:r>
              <a:rPr lang="zh-CN" altLang="en-US" sz="2800" b="1" dirty="0" smtClean="0">
                <a:solidFill>
                  <a:srgbClr val="0000FF"/>
                </a:solidFill>
                <a:latin typeface="+mn-ea"/>
                <a:cs typeface="Times New Roman" pitchFamily="18" charset="0"/>
              </a:rPr>
              <a:t>存在滞后效应，只能解决远虑，对近忧无能为力</a:t>
            </a:r>
          </a:p>
        </p:txBody>
      </p:sp>
      <p:sp>
        <p:nvSpPr>
          <p:cNvPr id="18436" name="Text Box 4"/>
          <p:cNvSpPr txBox="1">
            <a:spLocks noChangeArrowheads="1"/>
          </p:cNvSpPr>
          <p:nvPr/>
        </p:nvSpPr>
        <p:spPr bwMode="auto">
          <a:xfrm>
            <a:off x="899170" y="3212976"/>
            <a:ext cx="7561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0000"/>
                </a:solidFill>
                <a:latin typeface="+mn-ea"/>
                <a:ea typeface="+mn-ea"/>
              </a:rPr>
              <a:t>需求管理政策与供给管理政策的搭配十分必要</a:t>
            </a:r>
          </a:p>
        </p:txBody>
      </p:sp>
      <p:sp>
        <p:nvSpPr>
          <p:cNvPr id="5"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34</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556702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gdxgn\Desktop\1416034N5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36" y="1446068"/>
            <a:ext cx="7467911" cy="50468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457200" y="620688"/>
            <a:ext cx="3686175" cy="796950"/>
          </a:xfrm>
        </p:spPr>
        <p:txBody>
          <a:bodyPr>
            <a:normAutofit/>
          </a:bodyPr>
          <a:lstStyle/>
          <a:p>
            <a:pPr marL="342900" indent="-342900" algn="l">
              <a:spcBef>
                <a:spcPct val="50000"/>
              </a:spcBef>
              <a:buClr>
                <a:schemeClr val="tx2"/>
              </a:buClr>
              <a:buSzPct val="50000"/>
            </a:pPr>
            <a:r>
              <a:rPr lang="en-US" altLang="zh-CN" sz="2800" b="1" dirty="0">
                <a:solidFill>
                  <a:srgbClr val="0000FF"/>
                </a:solidFill>
                <a:latin typeface="Times New Roman" pitchFamily="18" charset="0"/>
                <a:ea typeface="+mn-ea"/>
                <a:cs typeface="Times New Roman" pitchFamily="18" charset="0"/>
              </a:rPr>
              <a:t>2.</a:t>
            </a:r>
            <a:r>
              <a:rPr lang="zh-CN" altLang="en-US" sz="2800" b="1" dirty="0">
                <a:solidFill>
                  <a:srgbClr val="0000FF"/>
                </a:solidFill>
                <a:latin typeface="Times New Roman" pitchFamily="18" charset="0"/>
                <a:ea typeface="+mn-ea"/>
                <a:cs typeface="Times New Roman" pitchFamily="18" charset="0"/>
              </a:rPr>
              <a:t>经济周期的阶段</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4</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552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3"/>
          <p:cNvSpPr>
            <a:spLocks noChangeShapeType="1"/>
          </p:cNvSpPr>
          <p:nvPr/>
        </p:nvSpPr>
        <p:spPr bwMode="auto">
          <a:xfrm flipV="1">
            <a:off x="4066604" y="4869334"/>
            <a:ext cx="480612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04" name="Line 4"/>
          <p:cNvSpPr>
            <a:spLocks noChangeShapeType="1"/>
          </p:cNvSpPr>
          <p:nvPr/>
        </p:nvSpPr>
        <p:spPr bwMode="auto">
          <a:xfrm flipV="1">
            <a:off x="4067944" y="1649884"/>
            <a:ext cx="0" cy="3200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05" name="Line 5"/>
          <p:cNvSpPr>
            <a:spLocks noChangeShapeType="1"/>
          </p:cNvSpPr>
          <p:nvPr/>
        </p:nvSpPr>
        <p:spPr bwMode="auto">
          <a:xfrm flipV="1">
            <a:off x="4069903" y="2203922"/>
            <a:ext cx="4470400" cy="1944687"/>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06" name="Freeform 6"/>
          <p:cNvSpPr>
            <a:spLocks/>
          </p:cNvSpPr>
          <p:nvPr/>
        </p:nvSpPr>
        <p:spPr bwMode="auto">
          <a:xfrm rot="-874247">
            <a:off x="4542978" y="2326159"/>
            <a:ext cx="4170363" cy="1800225"/>
          </a:xfrm>
          <a:custGeom>
            <a:avLst/>
            <a:gdLst>
              <a:gd name="T0" fmla="*/ 0 w 1776"/>
              <a:gd name="T1" fmla="*/ 2147483647 h 872"/>
              <a:gd name="T2" fmla="*/ 2147483647 w 1776"/>
              <a:gd name="T3" fmla="*/ 2147483647 h 872"/>
              <a:gd name="T4" fmla="*/ 2147483647 w 1776"/>
              <a:gd name="T5" fmla="*/ 2147483647 h 872"/>
              <a:gd name="T6" fmla="*/ 2147483647 w 1776"/>
              <a:gd name="T7" fmla="*/ 2147483647 h 872"/>
              <a:gd name="T8" fmla="*/ 0 60000 65536"/>
              <a:gd name="T9" fmla="*/ 0 60000 65536"/>
              <a:gd name="T10" fmla="*/ 0 60000 65536"/>
              <a:gd name="T11" fmla="*/ 0 60000 65536"/>
              <a:gd name="T12" fmla="*/ 0 w 1776"/>
              <a:gd name="T13" fmla="*/ 0 h 872"/>
              <a:gd name="T14" fmla="*/ 1776 w 1776"/>
              <a:gd name="T15" fmla="*/ 872 h 872"/>
            </a:gdLst>
            <a:ahLst/>
            <a:cxnLst>
              <a:cxn ang="T8">
                <a:pos x="T0" y="T1"/>
              </a:cxn>
              <a:cxn ang="T9">
                <a:pos x="T2" y="T3"/>
              </a:cxn>
              <a:cxn ang="T10">
                <a:pos x="T4" y="T5"/>
              </a:cxn>
              <a:cxn ang="T11">
                <a:pos x="T6" y="T7"/>
              </a:cxn>
            </a:cxnLst>
            <a:rect l="T12" t="T13" r="T14" b="T15"/>
            <a:pathLst>
              <a:path w="1776" h="872">
                <a:moveTo>
                  <a:pt x="0" y="576"/>
                </a:moveTo>
                <a:cubicBezTo>
                  <a:pt x="116" y="288"/>
                  <a:pt x="232" y="0"/>
                  <a:pt x="432" y="48"/>
                </a:cubicBezTo>
                <a:cubicBezTo>
                  <a:pt x="632" y="96"/>
                  <a:pt x="976" y="856"/>
                  <a:pt x="1200" y="864"/>
                </a:cubicBezTo>
                <a:cubicBezTo>
                  <a:pt x="1424" y="872"/>
                  <a:pt x="1600" y="484"/>
                  <a:pt x="1776" y="96"/>
                </a:cubicBezTo>
              </a:path>
            </a:pathLst>
          </a:custGeom>
          <a:noFill/>
          <a:ln w="28575" cap="flat" cmpd="sng">
            <a:solidFill>
              <a:srgbClr val="3333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07" name="Text Box 7"/>
          <p:cNvSpPr txBox="1">
            <a:spLocks noChangeArrowheads="1"/>
          </p:cNvSpPr>
          <p:nvPr/>
        </p:nvSpPr>
        <p:spPr bwMode="auto">
          <a:xfrm>
            <a:off x="4330835" y="259682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dirty="0">
                <a:solidFill>
                  <a:srgbClr val="3333FF"/>
                </a:solidFill>
                <a:latin typeface="Arial" charset="0"/>
                <a:ea typeface="黑体" pitchFamily="2" charset="-122"/>
              </a:rPr>
              <a:t>繁荣</a:t>
            </a:r>
          </a:p>
        </p:txBody>
      </p:sp>
      <p:sp>
        <p:nvSpPr>
          <p:cNvPr id="51208" name="Text Box 8"/>
          <p:cNvSpPr txBox="1">
            <a:spLocks noChangeArrowheads="1"/>
          </p:cNvSpPr>
          <p:nvPr/>
        </p:nvSpPr>
        <p:spPr bwMode="auto">
          <a:xfrm>
            <a:off x="6377227" y="363141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dirty="0">
                <a:solidFill>
                  <a:srgbClr val="3333FF"/>
                </a:solidFill>
                <a:latin typeface="Arial" charset="0"/>
                <a:ea typeface="黑体" pitchFamily="2" charset="-122"/>
              </a:rPr>
              <a:t>萧条</a:t>
            </a:r>
          </a:p>
        </p:txBody>
      </p:sp>
      <p:sp>
        <p:nvSpPr>
          <p:cNvPr id="51209" name="Text Box 9"/>
          <p:cNvSpPr txBox="1">
            <a:spLocks noChangeArrowheads="1"/>
          </p:cNvSpPr>
          <p:nvPr/>
        </p:nvSpPr>
        <p:spPr bwMode="auto">
          <a:xfrm>
            <a:off x="5805184" y="2585254"/>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dirty="0">
                <a:solidFill>
                  <a:srgbClr val="3333FF"/>
                </a:solidFill>
                <a:latin typeface="Arial" charset="0"/>
                <a:ea typeface="黑体" pitchFamily="2" charset="-122"/>
              </a:rPr>
              <a:t>衰退</a:t>
            </a:r>
          </a:p>
        </p:txBody>
      </p:sp>
      <p:sp>
        <p:nvSpPr>
          <p:cNvPr id="51210" name="Text Box 10"/>
          <p:cNvSpPr txBox="1">
            <a:spLocks noChangeArrowheads="1"/>
          </p:cNvSpPr>
          <p:nvPr/>
        </p:nvSpPr>
        <p:spPr bwMode="auto">
          <a:xfrm>
            <a:off x="7981007" y="327072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dirty="0">
                <a:solidFill>
                  <a:srgbClr val="3333FF"/>
                </a:solidFill>
                <a:latin typeface="Arial" charset="0"/>
                <a:ea typeface="黑体" pitchFamily="2" charset="-122"/>
              </a:rPr>
              <a:t>复苏</a:t>
            </a:r>
          </a:p>
        </p:txBody>
      </p:sp>
      <p:sp>
        <p:nvSpPr>
          <p:cNvPr id="51211" name="Text Box 11"/>
          <p:cNvSpPr txBox="1">
            <a:spLocks noChangeArrowheads="1"/>
          </p:cNvSpPr>
          <p:nvPr/>
        </p:nvSpPr>
        <p:spPr bwMode="auto">
          <a:xfrm>
            <a:off x="8782744" y="4850284"/>
            <a:ext cx="3977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en-US" altLang="zh-CN" sz="2400" i="1">
                <a:latin typeface="Times New Roman" pitchFamily="18" charset="0"/>
                <a:cs typeface="Times New Roman" pitchFamily="18" charset="0"/>
              </a:rPr>
              <a:t>t</a:t>
            </a:r>
          </a:p>
        </p:txBody>
      </p:sp>
      <p:sp>
        <p:nvSpPr>
          <p:cNvPr id="51212" name="Text Box 12"/>
          <p:cNvSpPr txBox="1">
            <a:spLocks noChangeArrowheads="1"/>
          </p:cNvSpPr>
          <p:nvPr/>
        </p:nvSpPr>
        <p:spPr bwMode="auto">
          <a:xfrm>
            <a:off x="3674368" y="148478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en-US" altLang="zh-CN" sz="2400" i="1" dirty="0">
                <a:latin typeface="Times New Roman" pitchFamily="18" charset="0"/>
              </a:rPr>
              <a:t>Y</a:t>
            </a:r>
          </a:p>
        </p:txBody>
      </p:sp>
      <p:sp>
        <p:nvSpPr>
          <p:cNvPr id="51213" name="Text Box 13"/>
          <p:cNvSpPr txBox="1">
            <a:spLocks noChangeArrowheads="1"/>
          </p:cNvSpPr>
          <p:nvPr/>
        </p:nvSpPr>
        <p:spPr bwMode="auto">
          <a:xfrm>
            <a:off x="4933503" y="2419822"/>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b="1" dirty="0"/>
              <a:t>顶峰</a:t>
            </a:r>
          </a:p>
        </p:txBody>
      </p:sp>
      <p:sp>
        <p:nvSpPr>
          <p:cNvPr id="51214" name="Text Box 14"/>
          <p:cNvSpPr txBox="1">
            <a:spLocks noChangeArrowheads="1"/>
          </p:cNvSpPr>
          <p:nvPr/>
        </p:nvSpPr>
        <p:spPr bwMode="auto">
          <a:xfrm>
            <a:off x="7454453" y="3859684"/>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dirty="0"/>
              <a:t>谷底</a:t>
            </a:r>
          </a:p>
        </p:txBody>
      </p:sp>
      <p:sp>
        <p:nvSpPr>
          <p:cNvPr id="15" name="Rectangle 5" descr="粉色面巾纸"/>
          <p:cNvSpPr>
            <a:spLocks noChangeArrowheads="1"/>
          </p:cNvSpPr>
          <p:nvPr/>
        </p:nvSpPr>
        <p:spPr bwMode="auto">
          <a:xfrm>
            <a:off x="268464" y="1484784"/>
            <a:ext cx="3710704" cy="4001948"/>
          </a:xfrm>
          <a:prstGeom prst="rect">
            <a:avLst/>
          </a:prstGeom>
          <a:noFill/>
          <a:ln w="76200" cap="sq" cmpd="tri">
            <a:noFill/>
            <a:miter lim="800000"/>
            <a:headEnd type="none" w="sm" len="sm"/>
            <a:tailEnd type="none" w="sm" len="sm"/>
          </a:ln>
          <a:effectLst/>
        </p:spPr>
        <p:txBody>
          <a:bodyPr/>
          <a:lstStyle/>
          <a:p>
            <a:pPr>
              <a:spcBef>
                <a:spcPct val="20000"/>
              </a:spcBef>
              <a:buClr>
                <a:schemeClr val="tx1"/>
              </a:buClr>
              <a:buSzPct val="75000"/>
            </a:pPr>
            <a:r>
              <a:rPr lang="en-US" altLang="zh-CN" sz="2800" b="1" dirty="0">
                <a:solidFill>
                  <a:srgbClr val="0000FF"/>
                </a:solidFill>
                <a:latin typeface="Times New Roman" pitchFamily="18" charset="0"/>
                <a:cs typeface="Times New Roman" pitchFamily="18" charset="0"/>
              </a:rPr>
              <a:t>3.</a:t>
            </a:r>
            <a:r>
              <a:rPr lang="zh-CN" altLang="en-US" sz="2800" b="1" dirty="0">
                <a:solidFill>
                  <a:srgbClr val="0000FF"/>
                </a:solidFill>
                <a:latin typeface="Times New Roman" pitchFamily="18" charset="0"/>
                <a:cs typeface="Times New Roman" pitchFamily="18" charset="0"/>
              </a:rPr>
              <a:t>经济周期的</a:t>
            </a:r>
            <a:r>
              <a:rPr lang="zh-CN" altLang="en-US" sz="2800" b="1" dirty="0" smtClean="0">
                <a:solidFill>
                  <a:srgbClr val="0000FF"/>
                </a:solidFill>
                <a:latin typeface="Times New Roman" pitchFamily="18" charset="0"/>
                <a:cs typeface="Times New Roman" pitchFamily="18" charset="0"/>
              </a:rPr>
              <a:t>特征</a:t>
            </a:r>
            <a:endParaRPr lang="en-US" altLang="zh-CN" sz="2800" dirty="0" smtClean="0">
              <a:latin typeface="黑体" pitchFamily="2" charset="-122"/>
              <a:ea typeface="黑体" pitchFamily="2" charset="-122"/>
            </a:endParaRPr>
          </a:p>
          <a:p>
            <a:pPr marL="342900" indent="-342900">
              <a:spcBef>
                <a:spcPct val="20000"/>
              </a:spcBef>
              <a:buClr>
                <a:schemeClr val="tx1"/>
              </a:buClr>
              <a:buSzPct val="75000"/>
              <a:buFont typeface="Wingdings 2" pitchFamily="18" charset="2"/>
              <a:buChar char=""/>
            </a:pPr>
            <a:r>
              <a:rPr lang="zh-CN" altLang="en-US" sz="2400" b="1" dirty="0">
                <a:latin typeface="+mn-ea"/>
                <a:cs typeface="Times New Roman" pitchFamily="18" charset="0"/>
              </a:rPr>
              <a:t>经济周期不可避免。</a:t>
            </a:r>
            <a:endParaRPr lang="en-US" altLang="zh-CN" sz="2400" b="1" dirty="0">
              <a:latin typeface="+mn-ea"/>
              <a:cs typeface="Times New Roman" pitchFamily="18" charset="0"/>
            </a:endParaRPr>
          </a:p>
          <a:p>
            <a:pPr marL="342900" indent="-342900">
              <a:spcBef>
                <a:spcPct val="20000"/>
              </a:spcBef>
              <a:buClr>
                <a:schemeClr val="tx1"/>
              </a:buClr>
              <a:buSzPct val="75000"/>
              <a:buFont typeface="Wingdings 2" pitchFamily="18" charset="2"/>
              <a:buChar char=""/>
            </a:pPr>
            <a:r>
              <a:rPr lang="zh-CN" altLang="en-US" sz="2400" b="1" dirty="0" smtClean="0">
                <a:latin typeface="+mn-ea"/>
                <a:cs typeface="Times New Roman" pitchFamily="18" charset="0"/>
              </a:rPr>
              <a:t>经济</a:t>
            </a:r>
            <a:r>
              <a:rPr lang="zh-CN" altLang="en-US" sz="2400" b="1" dirty="0">
                <a:latin typeface="+mn-ea"/>
                <a:cs typeface="Times New Roman" pitchFamily="18" charset="0"/>
              </a:rPr>
              <a:t>周期是经济活动总体性、全局性的波动</a:t>
            </a:r>
            <a:r>
              <a:rPr lang="zh-CN" altLang="en-US" sz="2400" b="1" dirty="0" smtClean="0">
                <a:latin typeface="+mn-ea"/>
                <a:cs typeface="Times New Roman" pitchFamily="18" charset="0"/>
              </a:rPr>
              <a:t>。</a:t>
            </a:r>
            <a:endParaRPr lang="en-US" altLang="zh-CN" sz="2400" b="1" dirty="0" smtClean="0">
              <a:latin typeface="+mn-ea"/>
              <a:cs typeface="Times New Roman" pitchFamily="18" charset="0"/>
            </a:endParaRPr>
          </a:p>
          <a:p>
            <a:pPr marL="342900" indent="-342900">
              <a:spcBef>
                <a:spcPct val="20000"/>
              </a:spcBef>
              <a:buClr>
                <a:schemeClr val="tx1"/>
              </a:buClr>
              <a:buSzPct val="75000"/>
              <a:buFont typeface="Wingdings 2" pitchFamily="18" charset="2"/>
              <a:buChar char=""/>
            </a:pPr>
            <a:r>
              <a:rPr lang="zh-CN" altLang="en-US" sz="2400" b="1" dirty="0" smtClean="0">
                <a:latin typeface="+mn-ea"/>
                <a:cs typeface="Times New Roman" pitchFamily="18" charset="0"/>
              </a:rPr>
              <a:t>一</a:t>
            </a:r>
            <a:r>
              <a:rPr lang="zh-CN" altLang="en-US" sz="2400" b="1" dirty="0">
                <a:latin typeface="+mn-ea"/>
                <a:cs typeface="Times New Roman" pitchFamily="18" charset="0"/>
              </a:rPr>
              <a:t>个完整的周期由繁荣、衰退、萧条、复苏四个阶段组成</a:t>
            </a:r>
            <a:r>
              <a:rPr lang="zh-CN" altLang="en-US" sz="2400" b="1" dirty="0" smtClean="0">
                <a:latin typeface="+mn-ea"/>
                <a:cs typeface="Times New Roman" pitchFamily="18" charset="0"/>
              </a:rPr>
              <a:t>。</a:t>
            </a:r>
            <a:endParaRPr lang="zh-CN" altLang="en-US" sz="2400" b="1" dirty="0">
              <a:latin typeface="+mn-ea"/>
              <a:cs typeface="Times New Roman" pitchFamily="18" charset="0"/>
            </a:endParaRPr>
          </a:p>
        </p:txBody>
      </p:sp>
      <p:sp>
        <p:nvSpPr>
          <p:cNvPr id="16"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5</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58281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1216" y="476672"/>
            <a:ext cx="7787208" cy="940966"/>
          </a:xfrm>
          <a:noFill/>
          <a:ln>
            <a:noFill/>
          </a:ln>
        </p:spPr>
        <p:txBody>
          <a:bodyPr vert="horz" wrap="square" lIns="91440" tIns="45720" rIns="91440" bIns="45720" numCol="1" rtlCol="0" anchor="ctr" anchorCtr="0" compatLnSpc="1">
            <a:prstTxWarp prst="textNoShape">
              <a:avLst/>
            </a:prstTxWarp>
            <a:normAutofit/>
          </a:bodyPr>
          <a:lstStyle/>
          <a:p>
            <a:pPr eaLnBrk="0" fontAlgn="base" hangingPunct="0">
              <a:spcAft>
                <a:spcPct val="0"/>
              </a:spcAft>
            </a:pPr>
            <a:r>
              <a:rPr lang="zh-CN" altLang="en-US" b="1" dirty="0">
                <a:latin typeface="黑体" panose="02010609060101010101" pitchFamily="49" charset="-122"/>
                <a:ea typeface="黑体" panose="02010609060101010101" pitchFamily="49" charset="-122"/>
              </a:rPr>
              <a:t>二、经济周期的分类</a:t>
            </a:r>
          </a:p>
        </p:txBody>
      </p:sp>
      <p:sp>
        <p:nvSpPr>
          <p:cNvPr id="52227" name="Rectangle 3"/>
          <p:cNvSpPr>
            <a:spLocks noGrp="1" noChangeArrowheads="1"/>
          </p:cNvSpPr>
          <p:nvPr>
            <p:ph type="body" idx="1"/>
          </p:nvPr>
        </p:nvSpPr>
        <p:spPr>
          <a:xfrm>
            <a:off x="755576" y="1412776"/>
            <a:ext cx="7772400" cy="5184576"/>
          </a:xfrm>
        </p:spPr>
        <p:txBody>
          <a:bodyPr>
            <a:normAutofit lnSpcReduction="10000"/>
          </a:bodyPr>
          <a:lstStyle/>
          <a:p>
            <a:pPr eaLnBrk="1" hangingPunct="1">
              <a:spcBef>
                <a:spcPct val="50000"/>
              </a:spcBef>
            </a:pPr>
            <a:r>
              <a:rPr lang="zh-CN" altLang="en-US" sz="2800" b="1" dirty="0" smtClean="0">
                <a:solidFill>
                  <a:srgbClr val="0000FF"/>
                </a:solidFill>
                <a:latin typeface="+mn-ea"/>
                <a:cs typeface="Times New Roman" pitchFamily="18" charset="0"/>
              </a:rPr>
              <a:t>短周期</a:t>
            </a:r>
          </a:p>
          <a:p>
            <a:pPr eaLnBrk="1" hangingPunct="1">
              <a:spcBef>
                <a:spcPct val="50000"/>
              </a:spcBef>
              <a:buFont typeface="Wingdings" pitchFamily="2" charset="2"/>
              <a:buNone/>
            </a:pPr>
            <a:r>
              <a:rPr lang="zh-CN" altLang="en-US" sz="2000" b="1" dirty="0" smtClean="0">
                <a:solidFill>
                  <a:schemeClr val="folHlink"/>
                </a:solidFill>
                <a:latin typeface="Times New Roman" pitchFamily="18" charset="0"/>
                <a:ea typeface="仿宋_GB2312" pitchFamily="49" charset="-122"/>
                <a:cs typeface="Times New Roman" pitchFamily="18" charset="0"/>
              </a:rPr>
              <a:t>      </a:t>
            </a:r>
            <a:r>
              <a:rPr lang="zh-CN" altLang="en-US" sz="2200" b="1" dirty="0" smtClean="0">
                <a:solidFill>
                  <a:schemeClr val="folHlink"/>
                </a:solidFill>
                <a:latin typeface="Times New Roman" panose="02020603050405020304" pitchFamily="18" charset="0"/>
                <a:cs typeface="Times New Roman" panose="02020603050405020304" pitchFamily="18" charset="0"/>
              </a:rPr>
              <a:t>基钦周期</a:t>
            </a:r>
            <a:r>
              <a:rPr lang="zh-CN" altLang="en-US" sz="2200" b="1" dirty="0" smtClean="0">
                <a:latin typeface="Times New Roman" panose="02020603050405020304" pitchFamily="18" charset="0"/>
                <a:cs typeface="Times New Roman" panose="02020603050405020304" pitchFamily="18" charset="0"/>
              </a:rPr>
              <a:t>：英国经济学家基钦研究了1890-1922年间英美的经济指标，发现存在一个3-4年的短周期</a:t>
            </a:r>
          </a:p>
          <a:p>
            <a:pPr>
              <a:spcBef>
                <a:spcPct val="50000"/>
              </a:spcBef>
            </a:pPr>
            <a:r>
              <a:rPr lang="zh-CN" altLang="en-US" sz="2800" b="1" dirty="0">
                <a:solidFill>
                  <a:srgbClr val="0000FF"/>
                </a:solidFill>
                <a:latin typeface="+mn-ea"/>
                <a:cs typeface="Times New Roman" pitchFamily="18" charset="0"/>
              </a:rPr>
              <a:t>中周期</a:t>
            </a:r>
          </a:p>
          <a:p>
            <a:pPr eaLnBrk="1" hangingPunct="1">
              <a:spcBef>
                <a:spcPct val="50000"/>
              </a:spcBef>
              <a:buFont typeface="Wingdings" pitchFamily="2" charset="2"/>
              <a:buNone/>
            </a:pPr>
            <a:r>
              <a:rPr lang="zh-CN" altLang="en-US" sz="2000" b="1" dirty="0" smtClean="0">
                <a:solidFill>
                  <a:schemeClr val="folHlink"/>
                </a:solidFill>
                <a:latin typeface="Times New Roman" pitchFamily="18" charset="0"/>
                <a:ea typeface="仿宋_GB2312" pitchFamily="49" charset="-122"/>
                <a:cs typeface="Times New Roman" pitchFamily="18" charset="0"/>
              </a:rPr>
              <a:t>      </a:t>
            </a:r>
            <a:r>
              <a:rPr lang="zh-CN" altLang="en-US" sz="2200" b="1" dirty="0" smtClean="0">
                <a:solidFill>
                  <a:schemeClr val="folHlink"/>
                </a:solidFill>
                <a:latin typeface="Times New Roman" panose="02020603050405020304" pitchFamily="18" charset="0"/>
                <a:cs typeface="Times New Roman" panose="02020603050405020304" pitchFamily="18" charset="0"/>
              </a:rPr>
              <a:t>朱格拉周期</a:t>
            </a:r>
            <a:r>
              <a:rPr lang="zh-CN" altLang="en-US" sz="2200" b="1" dirty="0" smtClean="0">
                <a:latin typeface="Times New Roman" panose="02020603050405020304" pitchFamily="18" charset="0"/>
                <a:cs typeface="Times New Roman" panose="02020603050405020304" pitchFamily="18" charset="0"/>
              </a:rPr>
              <a:t>：法国经济学家朱格拉最早（1860年）提出经济周期的思想，指出资本主义经济存在一个9-10年的周期；美国经济学家汉森计算出美国1795-1937年共有17个中周期，平均长度8.35年</a:t>
            </a:r>
          </a:p>
          <a:p>
            <a:pPr>
              <a:spcBef>
                <a:spcPct val="50000"/>
              </a:spcBef>
            </a:pPr>
            <a:r>
              <a:rPr lang="zh-CN" altLang="en-US" sz="2800" b="1" dirty="0">
                <a:solidFill>
                  <a:srgbClr val="0000FF"/>
                </a:solidFill>
                <a:latin typeface="+mn-ea"/>
                <a:cs typeface="Times New Roman" pitchFamily="18" charset="0"/>
              </a:rPr>
              <a:t>长周期</a:t>
            </a:r>
          </a:p>
          <a:p>
            <a:pPr eaLnBrk="1" hangingPunct="1">
              <a:spcBef>
                <a:spcPct val="50000"/>
              </a:spcBef>
              <a:buFont typeface="Wingdings" pitchFamily="2" charset="2"/>
              <a:buNone/>
            </a:pPr>
            <a:r>
              <a:rPr lang="zh-CN" altLang="en-US" sz="2000" b="1" dirty="0" smtClean="0">
                <a:latin typeface="+mn-ea"/>
                <a:cs typeface="Times New Roman" pitchFamily="18" charset="0"/>
              </a:rPr>
              <a:t>   </a:t>
            </a:r>
            <a:r>
              <a:rPr lang="zh-CN" altLang="en-US" sz="2200" b="1" dirty="0" smtClean="0">
                <a:solidFill>
                  <a:schemeClr val="folHlink"/>
                </a:solidFill>
                <a:latin typeface="Times New Roman" panose="02020603050405020304" pitchFamily="18" charset="0"/>
                <a:cs typeface="Times New Roman" panose="02020603050405020304" pitchFamily="18" charset="0"/>
              </a:rPr>
              <a:t>康德拉季耶夫周期</a:t>
            </a:r>
            <a:r>
              <a:rPr lang="zh-CN" altLang="en-US" sz="2200" b="1" dirty="0" smtClean="0">
                <a:latin typeface="Times New Roman" panose="02020603050405020304" pitchFamily="18" charset="0"/>
                <a:cs typeface="Times New Roman" panose="02020603050405020304" pitchFamily="18" charset="0"/>
              </a:rPr>
              <a:t>：俄国经济学家康德拉季耶夫研究了英、美、法和其他一些国家的统计资料，认为资本主义有一种50-60年，平均长度为54年的长周期（长波）</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6</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0518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normAutofit fontScale="92500" lnSpcReduction="10000"/>
          </a:bodyPr>
          <a:lstStyle/>
          <a:p>
            <a:pPr>
              <a:spcBef>
                <a:spcPct val="50000"/>
              </a:spcBef>
            </a:pPr>
            <a:r>
              <a:rPr lang="zh-CN" altLang="en-US" sz="2800" b="1" dirty="0">
                <a:solidFill>
                  <a:srgbClr val="0000FF"/>
                </a:solidFill>
                <a:latin typeface="+mn-ea"/>
                <a:cs typeface="Times New Roman" pitchFamily="18" charset="0"/>
              </a:rPr>
              <a:t>库兹涅茨周期（中长周期）</a:t>
            </a:r>
            <a:endParaRPr lang="en-US" altLang="zh-CN" sz="2800" b="1" dirty="0">
              <a:solidFill>
                <a:srgbClr val="0000FF"/>
              </a:solidFill>
              <a:latin typeface="+mn-ea"/>
              <a:cs typeface="Times New Roman" pitchFamily="18" charset="0"/>
            </a:endParaRPr>
          </a:p>
          <a:p>
            <a:pPr>
              <a:spcBef>
                <a:spcPct val="50000"/>
              </a:spcBef>
              <a:buNone/>
            </a:pPr>
            <a:r>
              <a:rPr lang="en-US" altLang="zh-CN" sz="2400" b="1" dirty="0">
                <a:latin typeface="Times New Roman" pitchFamily="18" charset="0"/>
                <a:ea typeface="仿宋_GB2312" pitchFamily="49" charset="-122"/>
                <a:cs typeface="Times New Roman" pitchFamily="18" charset="0"/>
              </a:rPr>
              <a:t> </a:t>
            </a:r>
            <a:r>
              <a:rPr lang="en-US" altLang="zh-CN" sz="2400" b="1" dirty="0" smtClean="0">
                <a:latin typeface="Times New Roman" pitchFamily="18" charset="0"/>
                <a:ea typeface="仿宋_GB2312" pitchFamily="49" charset="-122"/>
                <a:cs typeface="Times New Roman" pitchFamily="18" charset="0"/>
              </a:rPr>
              <a:t>       </a:t>
            </a:r>
            <a:r>
              <a:rPr lang="zh-CN" altLang="en-US" sz="2200" b="1" dirty="0" smtClean="0">
                <a:latin typeface="Times New Roman" panose="02020603050405020304" pitchFamily="18" charset="0"/>
                <a:cs typeface="Times New Roman" panose="02020603050405020304" pitchFamily="18" charset="0"/>
              </a:rPr>
              <a:t>库兹涅茨</a:t>
            </a:r>
            <a:r>
              <a:rPr lang="zh-CN" altLang="en-US" sz="2200" b="1" dirty="0">
                <a:latin typeface="Times New Roman" panose="02020603050405020304" pitchFamily="18" charset="0"/>
                <a:cs typeface="Times New Roman" panose="02020603050405020304" pitchFamily="18" charset="0"/>
              </a:rPr>
              <a:t>研究了英、美、法、德、比利时等国19世纪初叶到</a:t>
            </a:r>
            <a:r>
              <a:rPr lang="zh-CN" altLang="en-US" sz="2200" b="1" dirty="0" smtClean="0">
                <a:latin typeface="Times New Roman" panose="02020603050405020304" pitchFamily="18" charset="0"/>
                <a:cs typeface="Times New Roman" panose="02020603050405020304" pitchFamily="18" charset="0"/>
              </a:rPr>
              <a:t>20世纪初的</a:t>
            </a:r>
            <a:r>
              <a:rPr lang="zh-CN" altLang="en-US" sz="2200" b="1" dirty="0">
                <a:latin typeface="Times New Roman" panose="02020603050405020304" pitchFamily="18" charset="0"/>
                <a:cs typeface="Times New Roman" panose="02020603050405020304" pitchFamily="18" charset="0"/>
              </a:rPr>
              <a:t>统计资料，指出存在一种与建筑业相关的经济周期，长度在15-25年之间，平均长度20年左右，这种长周期称为库兹涅茨周期或建筑业周期。</a:t>
            </a:r>
          </a:p>
          <a:p>
            <a:pPr eaLnBrk="1" hangingPunct="1">
              <a:spcBef>
                <a:spcPct val="50000"/>
              </a:spcBef>
            </a:pPr>
            <a:r>
              <a:rPr lang="zh-CN" altLang="en-US" sz="2800" b="1" dirty="0">
                <a:solidFill>
                  <a:srgbClr val="0000FF"/>
                </a:solidFill>
                <a:latin typeface="+mn-ea"/>
                <a:cs typeface="Times New Roman" pitchFamily="18" charset="0"/>
              </a:rPr>
              <a:t>熊彼特</a:t>
            </a:r>
            <a:r>
              <a:rPr lang="zh-CN" altLang="en-US" sz="2800" b="1" dirty="0" smtClean="0">
                <a:solidFill>
                  <a:srgbClr val="0000FF"/>
                </a:solidFill>
                <a:latin typeface="+mn-ea"/>
                <a:cs typeface="Times New Roman" pitchFamily="18" charset="0"/>
              </a:rPr>
              <a:t>周期</a:t>
            </a:r>
            <a:endParaRPr lang="en-US" altLang="zh-CN" sz="2800" b="1" dirty="0" smtClean="0">
              <a:solidFill>
                <a:srgbClr val="0000FF"/>
              </a:solidFill>
              <a:latin typeface="+mn-ea"/>
              <a:cs typeface="Times New Roman" pitchFamily="18" charset="0"/>
            </a:endParaRPr>
          </a:p>
          <a:p>
            <a:pPr>
              <a:spcBef>
                <a:spcPct val="50000"/>
              </a:spcBef>
              <a:buNone/>
            </a:pPr>
            <a:r>
              <a:rPr lang="zh-CN" altLang="en-US" sz="2200" b="1" dirty="0" smtClean="0">
                <a:latin typeface="Times New Roman" panose="02020603050405020304" pitchFamily="18" charset="0"/>
                <a:cs typeface="Times New Roman" panose="02020603050405020304" pitchFamily="18" charset="0"/>
              </a:rPr>
              <a:t>         对短、中、长周期进行</a:t>
            </a:r>
            <a:r>
              <a:rPr lang="zh-CN" altLang="en-US" sz="2200" b="1" dirty="0">
                <a:latin typeface="Times New Roman" panose="02020603050405020304" pitchFamily="18" charset="0"/>
                <a:cs typeface="Times New Roman" panose="02020603050405020304" pitchFamily="18" charset="0"/>
              </a:rPr>
              <a:t>了综合，指出每一个长周期包括6个中周期，每一个中周期包括3个短周期。短周期约为40个月，中周期为9-10年，长周期为48-60年。</a:t>
            </a:r>
            <a:endParaRPr lang="en-US" altLang="zh-CN" sz="2200" b="1" dirty="0">
              <a:latin typeface="Times New Roman" panose="02020603050405020304" pitchFamily="18" charset="0"/>
              <a:cs typeface="Times New Roman" panose="02020603050405020304" pitchFamily="18" charset="0"/>
            </a:endParaRPr>
          </a:p>
          <a:p>
            <a:pPr lvl="1">
              <a:spcBef>
                <a:spcPct val="50000"/>
              </a:spcBef>
              <a:buClr>
                <a:schemeClr val="tx1"/>
              </a:buClr>
              <a:buSzPct val="75000"/>
              <a:buFont typeface="Wingdings"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第一个长周期从</a:t>
            </a:r>
            <a:r>
              <a:rPr lang="en-US" altLang="zh-CN" sz="2000" b="1" dirty="0">
                <a:solidFill>
                  <a:srgbClr val="0000FF"/>
                </a:solidFill>
                <a:latin typeface="Times New Roman" panose="02020603050405020304" pitchFamily="18" charset="0"/>
                <a:cs typeface="Times New Roman" panose="02020603050405020304" pitchFamily="18" charset="0"/>
              </a:rPr>
              <a:t>18</a:t>
            </a:r>
            <a:r>
              <a:rPr lang="zh-CN" altLang="en-US" sz="2000" b="1" dirty="0">
                <a:solidFill>
                  <a:srgbClr val="0000FF"/>
                </a:solidFill>
                <a:latin typeface="Times New Roman" panose="02020603050405020304" pitchFamily="18" charset="0"/>
                <a:cs typeface="Times New Roman" panose="02020603050405020304" pitchFamily="18" charset="0"/>
              </a:rPr>
              <a:t>世纪</a:t>
            </a:r>
            <a:r>
              <a:rPr lang="en-US" altLang="zh-CN" sz="2000" b="1" dirty="0">
                <a:solidFill>
                  <a:srgbClr val="0000FF"/>
                </a:solidFill>
                <a:latin typeface="Times New Roman" panose="02020603050405020304" pitchFamily="18" charset="0"/>
                <a:cs typeface="Times New Roman" panose="02020603050405020304" pitchFamily="18" charset="0"/>
              </a:rPr>
              <a:t>80</a:t>
            </a:r>
            <a:r>
              <a:rPr lang="zh-CN" altLang="en-US" sz="2000" b="1" dirty="0">
                <a:solidFill>
                  <a:srgbClr val="0000FF"/>
                </a:solidFill>
                <a:latin typeface="Times New Roman" panose="02020603050405020304" pitchFamily="18" charset="0"/>
                <a:cs typeface="Times New Roman" panose="02020603050405020304" pitchFamily="18" charset="0"/>
              </a:rPr>
              <a:t>年代到</a:t>
            </a:r>
            <a:r>
              <a:rPr lang="en-US" altLang="zh-CN" sz="2000" b="1" dirty="0">
                <a:solidFill>
                  <a:srgbClr val="0000FF"/>
                </a:solidFill>
                <a:latin typeface="Times New Roman" panose="02020603050405020304" pitchFamily="18" charset="0"/>
                <a:cs typeface="Times New Roman" panose="02020603050405020304" pitchFamily="18" charset="0"/>
              </a:rPr>
              <a:t>1842</a:t>
            </a:r>
            <a:r>
              <a:rPr lang="zh-CN" altLang="en-US" sz="2000" b="1" dirty="0">
                <a:solidFill>
                  <a:srgbClr val="0000FF"/>
                </a:solidFill>
                <a:latin typeface="Times New Roman" panose="02020603050405020304" pitchFamily="18" charset="0"/>
                <a:cs typeface="Times New Roman" panose="02020603050405020304" pitchFamily="18" charset="0"/>
              </a:rPr>
              <a:t>年，是</a:t>
            </a:r>
            <a:r>
              <a:rPr lang="zh-CN" altLang="en-US" sz="2000" b="1" dirty="0" smtClean="0">
                <a:solidFill>
                  <a:srgbClr val="0000FF"/>
                </a:solidFill>
                <a:latin typeface="Times New Roman" panose="02020603050405020304" pitchFamily="18" charset="0"/>
                <a:cs typeface="Times New Roman" panose="02020603050405020304" pitchFamily="18" charset="0"/>
              </a:rPr>
              <a:t>“产业革命时期”</a:t>
            </a:r>
            <a:endParaRPr lang="zh-CN" altLang="en-US" sz="2000" b="1" dirty="0">
              <a:solidFill>
                <a:srgbClr val="0000FF"/>
              </a:solidFill>
              <a:latin typeface="Times New Roman" panose="02020603050405020304" pitchFamily="18" charset="0"/>
              <a:cs typeface="Times New Roman" panose="02020603050405020304" pitchFamily="18" charset="0"/>
            </a:endParaRPr>
          </a:p>
          <a:p>
            <a:pPr lvl="1">
              <a:spcBef>
                <a:spcPct val="50000"/>
              </a:spcBef>
              <a:buClr>
                <a:schemeClr val="tx1"/>
              </a:buClr>
              <a:buSzPct val="75000"/>
              <a:buFont typeface="Wingdings"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第二个长周期从</a:t>
            </a:r>
            <a:r>
              <a:rPr lang="en-US" altLang="zh-CN" sz="2000" b="1" dirty="0">
                <a:solidFill>
                  <a:srgbClr val="0000FF"/>
                </a:solidFill>
                <a:latin typeface="Times New Roman" panose="02020603050405020304" pitchFamily="18" charset="0"/>
                <a:cs typeface="Times New Roman" panose="02020603050405020304" pitchFamily="18" charset="0"/>
              </a:rPr>
              <a:t>1842</a:t>
            </a:r>
            <a:r>
              <a:rPr lang="zh-CN" altLang="en-US" sz="2000" b="1" dirty="0">
                <a:solidFill>
                  <a:srgbClr val="0000FF"/>
                </a:solidFill>
                <a:latin typeface="Times New Roman" panose="02020603050405020304" pitchFamily="18" charset="0"/>
                <a:cs typeface="Times New Roman" panose="02020603050405020304" pitchFamily="18" charset="0"/>
              </a:rPr>
              <a:t>年到</a:t>
            </a:r>
            <a:r>
              <a:rPr lang="en-US" altLang="zh-CN" sz="2000" b="1" dirty="0">
                <a:solidFill>
                  <a:srgbClr val="0000FF"/>
                </a:solidFill>
                <a:latin typeface="Times New Roman" panose="02020603050405020304" pitchFamily="18" charset="0"/>
                <a:cs typeface="Times New Roman" panose="02020603050405020304" pitchFamily="18" charset="0"/>
              </a:rPr>
              <a:t>1897</a:t>
            </a:r>
            <a:r>
              <a:rPr lang="zh-CN" altLang="en-US" sz="2000" b="1" dirty="0">
                <a:solidFill>
                  <a:srgbClr val="0000FF"/>
                </a:solidFill>
                <a:latin typeface="Times New Roman" panose="02020603050405020304" pitchFamily="18" charset="0"/>
                <a:cs typeface="Times New Roman" panose="02020603050405020304" pitchFamily="18" charset="0"/>
              </a:rPr>
              <a:t>年，是“蒸汽和钢铁时期</a:t>
            </a:r>
            <a:r>
              <a:rPr lang="zh-CN" altLang="en-US" sz="2000" b="1" dirty="0" smtClean="0">
                <a:solidFill>
                  <a:srgbClr val="0000FF"/>
                </a:solidFill>
                <a:latin typeface="Times New Roman" panose="02020603050405020304" pitchFamily="18" charset="0"/>
                <a:cs typeface="Times New Roman" panose="02020603050405020304" pitchFamily="18" charset="0"/>
              </a:rPr>
              <a:t>”</a:t>
            </a:r>
            <a:endParaRPr lang="zh-CN" altLang="en-US" sz="2000" b="1" dirty="0">
              <a:solidFill>
                <a:srgbClr val="0000FF"/>
              </a:solidFill>
              <a:latin typeface="Times New Roman" panose="02020603050405020304" pitchFamily="18" charset="0"/>
              <a:cs typeface="Times New Roman" panose="02020603050405020304" pitchFamily="18" charset="0"/>
            </a:endParaRPr>
          </a:p>
          <a:p>
            <a:pPr lvl="1">
              <a:spcBef>
                <a:spcPct val="50000"/>
              </a:spcBef>
              <a:buClr>
                <a:schemeClr val="tx1"/>
              </a:buClr>
              <a:buSzPct val="75000"/>
              <a:buFont typeface="Wingdings"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第三个长周期从</a:t>
            </a:r>
            <a:r>
              <a:rPr lang="en-US" altLang="zh-CN" sz="2000" b="1" dirty="0">
                <a:solidFill>
                  <a:srgbClr val="0000FF"/>
                </a:solidFill>
                <a:latin typeface="Times New Roman" panose="02020603050405020304" pitchFamily="18" charset="0"/>
                <a:cs typeface="Times New Roman" panose="02020603050405020304" pitchFamily="18" charset="0"/>
              </a:rPr>
              <a:t>1897</a:t>
            </a:r>
            <a:r>
              <a:rPr lang="zh-CN" altLang="en-US" sz="2000" b="1" dirty="0">
                <a:solidFill>
                  <a:srgbClr val="0000FF"/>
                </a:solidFill>
                <a:latin typeface="Times New Roman" panose="02020603050405020304" pitchFamily="18" charset="0"/>
                <a:cs typeface="Times New Roman" panose="02020603050405020304" pitchFamily="18" charset="0"/>
              </a:rPr>
              <a:t>年以后，是“电气、化学和汽车时期</a:t>
            </a:r>
            <a:r>
              <a:rPr lang="zh-CN" altLang="en-US" sz="2000" b="1" dirty="0" smtClean="0">
                <a:solidFill>
                  <a:srgbClr val="0000FF"/>
                </a:solidFill>
                <a:latin typeface="Times New Roman" panose="02020603050405020304" pitchFamily="18" charset="0"/>
                <a:cs typeface="Times New Roman" panose="02020603050405020304" pitchFamily="18" charset="0"/>
              </a:rPr>
              <a:t>”</a:t>
            </a:r>
          </a:p>
        </p:txBody>
      </p:sp>
      <p:sp>
        <p:nvSpPr>
          <p:cNvPr id="3"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7</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6029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91440" tIns="45720" rIns="91440" bIns="45720" numCol="1" rtlCol="0" anchor="ctr" anchorCtr="0" compatLnSpc="1">
            <a:prstTxWarp prst="textNoShape">
              <a:avLst/>
            </a:prstTxWarp>
            <a:normAutofit/>
          </a:bodyPr>
          <a:lstStyle/>
          <a:p>
            <a:pPr eaLnBrk="0" fontAlgn="base" hangingPunct="0">
              <a:spcAft>
                <a:spcPct val="0"/>
              </a:spcAft>
            </a:pPr>
            <a:r>
              <a:rPr lang="zh-CN" altLang="en-US" b="1" dirty="0">
                <a:latin typeface="黑体" panose="02010609060101010101" pitchFamily="49" charset="-122"/>
                <a:ea typeface="黑体" panose="02010609060101010101" pitchFamily="49" charset="-122"/>
              </a:rPr>
              <a:t>三、</a:t>
            </a:r>
            <a:r>
              <a:rPr lang="zh-CN" altLang="en-US" b="1" dirty="0" smtClean="0">
                <a:latin typeface="黑体" panose="02010609060101010101" pitchFamily="49" charset="-122"/>
                <a:ea typeface="黑体" panose="02010609060101010101" pitchFamily="49" charset="-122"/>
              </a:rPr>
              <a:t>宏观经济的自动稳定器</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9277" y="4581128"/>
            <a:ext cx="8229600" cy="1872208"/>
          </a:xfrm>
        </p:spPr>
        <p:txBody>
          <a:bodyPr/>
          <a:lstStyle/>
          <a:p>
            <a:pPr marL="0" indent="0">
              <a:buNone/>
            </a:pPr>
            <a:r>
              <a:rPr lang="zh-CN" altLang="en-US" sz="3600" dirty="0" smtClean="0">
                <a:solidFill>
                  <a:srgbClr val="FF0000"/>
                </a:solidFill>
              </a:rPr>
              <a:t>长期以来的一个争论：</a:t>
            </a:r>
            <a:endParaRPr lang="en-US" altLang="zh-CN" sz="3600" dirty="0" smtClean="0">
              <a:solidFill>
                <a:srgbClr val="FF0000"/>
              </a:solidFill>
            </a:endParaRPr>
          </a:p>
          <a:p>
            <a:pPr marL="0" indent="0">
              <a:buNone/>
            </a:pPr>
            <a:r>
              <a:rPr lang="zh-CN" altLang="en-US" dirty="0" smtClean="0"/>
              <a:t>      </a:t>
            </a:r>
            <a:r>
              <a:rPr lang="zh-CN" altLang="en-US" sz="4000" dirty="0" smtClean="0">
                <a:solidFill>
                  <a:srgbClr val="0000FF"/>
                </a:solidFill>
                <a:latin typeface="华文行楷" pitchFamily="2" charset="-122"/>
                <a:ea typeface="华文行楷" pitchFamily="2" charset="-122"/>
              </a:rPr>
              <a:t>政府究竟是否应该干预宏观经济</a:t>
            </a:r>
            <a:endParaRPr lang="zh-CN" altLang="en-US" sz="4000" dirty="0">
              <a:solidFill>
                <a:srgbClr val="0000FF"/>
              </a:solidFill>
              <a:latin typeface="华文行楷" pitchFamily="2" charset="-122"/>
              <a:ea typeface="华文行楷" pitchFamily="2" charset="-122"/>
            </a:endParaRPr>
          </a:p>
        </p:txBody>
      </p:sp>
      <p:sp>
        <p:nvSpPr>
          <p:cNvPr id="5" name="Rectangle 3"/>
          <p:cNvSpPr txBox="1">
            <a:spLocks noChangeArrowheads="1"/>
          </p:cNvSpPr>
          <p:nvPr/>
        </p:nvSpPr>
        <p:spPr bwMode="auto">
          <a:xfrm>
            <a:off x="755576" y="2276872"/>
            <a:ext cx="76200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algn="l" eaLnBrk="1" hangingPunct="1">
              <a:lnSpc>
                <a:spcPts val="3000"/>
              </a:lnSpc>
              <a:spcBef>
                <a:spcPts val="600"/>
              </a:spcBef>
              <a:spcAft>
                <a:spcPts val="600"/>
              </a:spcAft>
              <a:buClr>
                <a:schemeClr val="tx2"/>
              </a:buClr>
              <a:buSzPct val="50000"/>
              <a:buFont typeface="Wingdings 2" pitchFamily="18" charset="2"/>
              <a:buChar char="ß"/>
            </a:pPr>
            <a:r>
              <a:rPr lang="zh-CN" altLang="en-US" sz="2600" b="1" dirty="0" smtClean="0">
                <a:solidFill>
                  <a:schemeClr val="tx1"/>
                </a:solidFill>
              </a:rPr>
              <a:t>经济增长</a:t>
            </a:r>
            <a:r>
              <a:rPr lang="zh-CN" altLang="en-US" sz="2600" dirty="0" smtClean="0">
                <a:solidFill>
                  <a:schemeClr val="tx1"/>
                </a:solidFill>
                <a:latin typeface="Franklin Gothic Book" pitchFamily="34" charset="0"/>
                <a:ea typeface="黑体" pitchFamily="2" charset="-122"/>
              </a:rPr>
              <a:t> </a:t>
            </a:r>
          </a:p>
          <a:p>
            <a:pPr algn="l" eaLnBrk="1" hangingPunct="1">
              <a:lnSpc>
                <a:spcPts val="3000"/>
              </a:lnSpc>
              <a:spcBef>
                <a:spcPts val="600"/>
              </a:spcBef>
              <a:spcAft>
                <a:spcPts val="600"/>
              </a:spcAft>
              <a:buClr>
                <a:schemeClr val="tx2"/>
              </a:buClr>
              <a:buSzPct val="50000"/>
              <a:buFont typeface="Wingdings 2" pitchFamily="18" charset="2"/>
              <a:buChar char="ß"/>
            </a:pPr>
            <a:r>
              <a:rPr lang="zh-CN" altLang="en-US" sz="2600" b="1" dirty="0" smtClean="0">
                <a:solidFill>
                  <a:schemeClr val="tx1"/>
                </a:solidFill>
              </a:rPr>
              <a:t>物价稳定</a:t>
            </a:r>
            <a:endParaRPr lang="zh-CN" altLang="en-US" sz="2600" dirty="0">
              <a:solidFill>
                <a:schemeClr val="tx1"/>
              </a:solidFill>
              <a:latin typeface="Franklin Gothic Book" pitchFamily="34" charset="0"/>
              <a:ea typeface="黑体" pitchFamily="2" charset="-122"/>
            </a:endParaRPr>
          </a:p>
          <a:p>
            <a:pPr algn="l" eaLnBrk="1" hangingPunct="1">
              <a:lnSpc>
                <a:spcPts val="3000"/>
              </a:lnSpc>
              <a:spcBef>
                <a:spcPts val="600"/>
              </a:spcBef>
              <a:spcAft>
                <a:spcPts val="600"/>
              </a:spcAft>
              <a:buClr>
                <a:schemeClr val="tx2"/>
              </a:buClr>
              <a:buSzPct val="50000"/>
              <a:buFont typeface="Wingdings 2" pitchFamily="18" charset="2"/>
              <a:buChar char="ß"/>
            </a:pPr>
            <a:r>
              <a:rPr lang="zh-CN" altLang="en-US" sz="2600" b="1" dirty="0">
                <a:solidFill>
                  <a:schemeClr val="tx1"/>
                </a:solidFill>
              </a:rPr>
              <a:t>充分</a:t>
            </a:r>
            <a:r>
              <a:rPr lang="zh-CN" altLang="en-US" sz="2600" b="1" dirty="0" smtClean="0">
                <a:solidFill>
                  <a:schemeClr val="tx1"/>
                </a:solidFill>
              </a:rPr>
              <a:t>就业</a:t>
            </a:r>
            <a:endParaRPr lang="zh-CN" altLang="en-US" sz="2600" dirty="0">
              <a:solidFill>
                <a:schemeClr val="tx1"/>
              </a:solidFill>
              <a:latin typeface="Franklin Gothic Book" pitchFamily="34" charset="0"/>
              <a:ea typeface="黑体" pitchFamily="2" charset="-122"/>
            </a:endParaRPr>
          </a:p>
          <a:p>
            <a:pPr algn="l" eaLnBrk="1" hangingPunct="1">
              <a:lnSpc>
                <a:spcPts val="3000"/>
              </a:lnSpc>
              <a:spcBef>
                <a:spcPts val="600"/>
              </a:spcBef>
              <a:spcAft>
                <a:spcPts val="600"/>
              </a:spcAft>
              <a:buClr>
                <a:schemeClr val="tx2"/>
              </a:buClr>
              <a:buSzPct val="50000"/>
              <a:buFont typeface="Wingdings 2" pitchFamily="18" charset="2"/>
              <a:buChar char="ß"/>
            </a:pPr>
            <a:r>
              <a:rPr lang="zh-CN" altLang="en-US" sz="2600" b="1" dirty="0">
                <a:solidFill>
                  <a:schemeClr val="tx1"/>
                </a:solidFill>
              </a:rPr>
              <a:t>国际收支平衡</a:t>
            </a:r>
          </a:p>
        </p:txBody>
      </p:sp>
      <p:sp>
        <p:nvSpPr>
          <p:cNvPr id="6" name="Rectangle 2"/>
          <p:cNvSpPr txBox="1">
            <a:spLocks noChangeArrowheads="1"/>
          </p:cNvSpPr>
          <p:nvPr/>
        </p:nvSpPr>
        <p:spPr>
          <a:xfrm>
            <a:off x="457199" y="1417638"/>
            <a:ext cx="4546849" cy="796950"/>
          </a:xfrm>
          <a:prstGeom prst="rect">
            <a:avLst/>
          </a:prstGeom>
        </p:spPr>
        <p:txBody>
          <a:bodyPr vert="horz" rtlCol="0" anchor="ctr">
            <a:no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spcBef>
                <a:spcPct val="50000"/>
              </a:spcBef>
            </a:pPr>
            <a:r>
              <a:rPr lang="zh-CN" altLang="en-US" sz="2800" b="1" dirty="0" smtClean="0">
                <a:solidFill>
                  <a:srgbClr val="0000FF"/>
                </a:solidFill>
                <a:latin typeface="Times New Roman" pitchFamily="18" charset="0"/>
                <a:ea typeface="+mn-ea"/>
                <a:cs typeface="Times New Roman" pitchFamily="18" charset="0"/>
              </a:rPr>
              <a:t>宏观经济政策的基本目标</a:t>
            </a:r>
            <a:endParaRPr lang="zh-CN" altLang="en-US" sz="2800" b="1" dirty="0">
              <a:solidFill>
                <a:srgbClr val="0000FF"/>
              </a:solidFill>
              <a:latin typeface="Times New Roman" pitchFamily="18" charset="0"/>
              <a:ea typeface="+mn-ea"/>
              <a:cs typeface="Times New Roman" pitchFamily="18" charset="0"/>
            </a:endParaRPr>
          </a:p>
        </p:txBody>
      </p:sp>
      <p:sp>
        <p:nvSpPr>
          <p:cNvPr id="7"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8</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4396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spcBef>
                <a:spcPct val="50000"/>
              </a:spcBef>
            </a:pPr>
            <a:r>
              <a:rPr lang="zh-CN" altLang="en-US" b="1" dirty="0" smtClean="0">
                <a:latin typeface="Times New Roman" pitchFamily="18" charset="0"/>
                <a:ea typeface="仿宋_GB2312" pitchFamily="49" charset="-122"/>
                <a:cs typeface="Times New Roman" pitchFamily="18" charset="0"/>
              </a:rPr>
              <a:t>自动稳定器</a:t>
            </a:r>
          </a:p>
        </p:txBody>
      </p:sp>
      <p:sp>
        <p:nvSpPr>
          <p:cNvPr id="5123" name="Rectangle 3"/>
          <p:cNvSpPr>
            <a:spLocks noGrp="1" noChangeArrowheads="1"/>
          </p:cNvSpPr>
          <p:nvPr>
            <p:ph idx="1"/>
          </p:nvPr>
        </p:nvSpPr>
        <p:spPr/>
        <p:txBody>
          <a:bodyPr>
            <a:normAutofit/>
          </a:bodyPr>
          <a:lstStyle/>
          <a:p>
            <a:pPr eaLnBrk="1" hangingPunct="1">
              <a:spcBef>
                <a:spcPct val="50000"/>
              </a:spcBef>
            </a:pPr>
            <a:r>
              <a:rPr lang="zh-CN" altLang="en-US" sz="2800" b="1" dirty="0" smtClean="0">
                <a:solidFill>
                  <a:srgbClr val="0000FF"/>
                </a:solidFill>
                <a:latin typeface="+mn-ea"/>
                <a:cs typeface="Times New Roman" pitchFamily="18" charset="0"/>
              </a:rPr>
              <a:t>自动稳定器：</a:t>
            </a:r>
            <a:r>
              <a:rPr lang="zh-CN" altLang="en-US" sz="2800" b="1" dirty="0" smtClean="0">
                <a:latin typeface="+mn-ea"/>
                <a:cs typeface="Times New Roman" pitchFamily="18" charset="0"/>
              </a:rPr>
              <a:t>也称内在稳定器，是指经济系统本身存在的减少各种干扰对宏观经济的冲击、自动恢复均衡的机制。</a:t>
            </a:r>
          </a:p>
          <a:p>
            <a:pPr eaLnBrk="1" hangingPunct="1">
              <a:spcBef>
                <a:spcPct val="50000"/>
              </a:spcBef>
            </a:pPr>
            <a:r>
              <a:rPr lang="zh-CN" altLang="en-US" sz="2800" b="1" dirty="0">
                <a:solidFill>
                  <a:srgbClr val="0000FF"/>
                </a:solidFill>
                <a:latin typeface="+mn-ea"/>
                <a:cs typeface="Times New Roman" pitchFamily="18" charset="0"/>
              </a:rPr>
              <a:t>市场层面的自动稳定器：</a:t>
            </a:r>
            <a:r>
              <a:rPr lang="zh-CN" altLang="en-US" sz="2800" b="1" dirty="0" smtClean="0">
                <a:latin typeface="+mn-ea"/>
                <a:cs typeface="Times New Roman" pitchFamily="18" charset="0"/>
              </a:rPr>
              <a:t>物价、利率、汇率</a:t>
            </a:r>
          </a:p>
          <a:p>
            <a:pPr eaLnBrk="1" hangingPunct="1">
              <a:spcBef>
                <a:spcPct val="50000"/>
              </a:spcBef>
            </a:pPr>
            <a:r>
              <a:rPr lang="zh-CN" altLang="en-US" sz="2800" b="1" dirty="0">
                <a:solidFill>
                  <a:srgbClr val="0000FF"/>
                </a:solidFill>
                <a:latin typeface="+mn-ea"/>
                <a:cs typeface="Times New Roman" pitchFamily="18" charset="0"/>
              </a:rPr>
              <a:t>最主要的政策性自动稳定器：</a:t>
            </a:r>
            <a:r>
              <a:rPr lang="zh-CN" altLang="en-US" sz="2800" b="1" dirty="0" smtClean="0">
                <a:latin typeface="+mn-ea"/>
                <a:cs typeface="Times New Roman" pitchFamily="18" charset="0"/>
              </a:rPr>
              <a:t>政府税收、政府转移支付（失业救济、最低生活保障等）、农产品价格保护制度</a:t>
            </a:r>
            <a:endParaRPr lang="en-US" altLang="zh-CN" sz="2800" b="1" dirty="0" smtClean="0">
              <a:latin typeface="+mn-ea"/>
              <a:cs typeface="Times New Roman" pitchFamily="18" charset="0"/>
            </a:endParaRPr>
          </a:p>
          <a:p>
            <a:pPr eaLnBrk="1" hangingPunct="1">
              <a:spcBef>
                <a:spcPct val="50000"/>
              </a:spcBef>
            </a:pPr>
            <a:r>
              <a:rPr lang="zh-CN" altLang="en-US" sz="2800" b="1" dirty="0">
                <a:solidFill>
                  <a:srgbClr val="0000FF"/>
                </a:solidFill>
                <a:latin typeface="+mn-ea"/>
                <a:cs typeface="Times New Roman" pitchFamily="18" charset="0"/>
              </a:rPr>
              <a:t>自动稳定器局限性：</a:t>
            </a:r>
            <a:r>
              <a:rPr lang="zh-CN" altLang="en-US" sz="2800" b="1" dirty="0" smtClean="0">
                <a:latin typeface="+mn-ea"/>
                <a:cs typeface="Times New Roman" pitchFamily="18" charset="0"/>
              </a:rPr>
              <a:t>对宏观经济的调节作用通常较为微弱、需要长期过程去实现</a:t>
            </a:r>
          </a:p>
        </p:txBody>
      </p:sp>
      <p:sp>
        <p:nvSpPr>
          <p:cNvPr id="4" name="Rectangle 15"/>
          <p:cNvSpPr txBox="1">
            <a:spLocks noGrp="1" noChangeArrowheads="1"/>
          </p:cNvSpPr>
          <p:nvPr/>
        </p:nvSpPr>
        <p:spPr bwMode="auto">
          <a:xfrm>
            <a:off x="8460432"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24AD21D-26DE-485C-A229-DDAF1E76049C}" type="slidenum">
              <a:rPr lang="en-US" altLang="zh-CN" sz="2600">
                <a:solidFill>
                  <a:schemeClr val="bg1"/>
                </a:solidFill>
                <a:latin typeface="+mn-lt"/>
                <a:ea typeface="+mn-ea"/>
              </a:rPr>
              <a:pPr algn="l">
                <a:spcBef>
                  <a:spcPct val="0"/>
                </a:spcBef>
                <a:buClrTx/>
                <a:buSzTx/>
                <a:buFontTx/>
                <a:buNone/>
                <a:defRPr/>
              </a:pPr>
              <a:t>9</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56554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1420</TotalTime>
  <Words>2429</Words>
  <Application>Microsoft Office PowerPoint</Application>
  <PresentationFormat>全屏显示(4:3)</PresentationFormat>
  <Paragraphs>209</Paragraphs>
  <Slides>34</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50" baseType="lpstr">
      <vt:lpstr>仿宋_GB2312</vt:lpstr>
      <vt:lpstr>黑体</vt:lpstr>
      <vt:lpstr>华文行楷</vt:lpstr>
      <vt:lpstr>楷体_GB2312</vt:lpstr>
      <vt:lpstr>宋体</vt:lpstr>
      <vt:lpstr>微软雅黑</vt:lpstr>
      <vt:lpstr>Arial</vt:lpstr>
      <vt:lpstr>Calibri</vt:lpstr>
      <vt:lpstr>Franklin Gothic Book</vt:lpstr>
      <vt:lpstr>Franklin Gothic Medium</vt:lpstr>
      <vt:lpstr>Tahoma</vt:lpstr>
      <vt:lpstr>Times New Roman</vt:lpstr>
      <vt:lpstr>Wingdings</vt:lpstr>
      <vt:lpstr>Wingdings 2</vt:lpstr>
      <vt:lpstr>暗香扑面</vt:lpstr>
      <vt:lpstr>Equation</vt:lpstr>
      <vt:lpstr>第10章 经济周期和宏观经济政策</vt:lpstr>
      <vt:lpstr>本章概要</vt:lpstr>
      <vt:lpstr>一、经济周期的内涵</vt:lpstr>
      <vt:lpstr>2.经济周期的阶段</vt:lpstr>
      <vt:lpstr>PowerPoint 演示文稿</vt:lpstr>
      <vt:lpstr>二、经济周期的分类</vt:lpstr>
      <vt:lpstr>PowerPoint 演示文稿</vt:lpstr>
      <vt:lpstr>三、宏观经济的自动稳定器</vt:lpstr>
      <vt:lpstr>自动稳定器</vt:lpstr>
      <vt:lpstr>四、宏观经济政策工具</vt:lpstr>
      <vt:lpstr>财政政策</vt:lpstr>
      <vt:lpstr>（2）财政政策的基本原理</vt:lpstr>
      <vt:lpstr>（3）财政政策带来的问题之一——财政赤字</vt:lpstr>
      <vt:lpstr>（4）财政政策带来的问题之二——“挤出”效应</vt:lpstr>
      <vt:lpstr>货币政策</vt:lpstr>
      <vt:lpstr>PowerPoint 演示文稿</vt:lpstr>
      <vt:lpstr>PowerPoint 演示文稿</vt:lpstr>
      <vt:lpstr>PowerPoint 演示文稿</vt:lpstr>
      <vt:lpstr>4.银行体系与货币供给</vt:lpstr>
      <vt:lpstr>PowerPoint 演示文稿</vt:lpstr>
      <vt:lpstr>PowerPoint 演示文稿</vt:lpstr>
      <vt:lpstr>PowerPoint 演示文稿</vt:lpstr>
      <vt:lpstr>PowerPoint 演示文稿</vt:lpstr>
      <vt:lpstr>PowerPoint 演示文稿</vt:lpstr>
      <vt:lpstr>存款准备金制度</vt:lpstr>
      <vt:lpstr>货币创造的基本假设</vt:lpstr>
      <vt:lpstr>货币创造的基本过程</vt:lpstr>
      <vt:lpstr>PowerPoint 演示文稿</vt:lpstr>
      <vt:lpstr>（5）货币政策内涵与工具</vt:lpstr>
      <vt:lpstr>货币政策的基本原理</vt:lpstr>
      <vt:lpstr>PowerPoint 演示文稿</vt:lpstr>
      <vt:lpstr>需求管理政策的特点</vt:lpstr>
      <vt:lpstr>供给管理政策</vt:lpstr>
      <vt:lpstr>供给管理政策的特点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经济周期</dc:title>
  <dc:creator>Administrator</dc:creator>
  <cp:lastModifiedBy>wgdxgn</cp:lastModifiedBy>
  <cp:revision>65</cp:revision>
  <dcterms:created xsi:type="dcterms:W3CDTF">2014-10-19T15:15:07Z</dcterms:created>
  <dcterms:modified xsi:type="dcterms:W3CDTF">2017-11-06T01:01:52Z</dcterms:modified>
</cp:coreProperties>
</file>