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2" r:id="rId35"/>
    <p:sldId id="293" r:id="rId36"/>
    <p:sldId id="294" r:id="rId37"/>
    <p:sldId id="295" r:id="rId38"/>
    <p:sldId id="296" r:id="rId39"/>
    <p:sldId id="297"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4906A5-DE12-4EA4-B229-0736F9E0236E}" type="datetimeFigureOut">
              <a:rPr lang="zh-CN" altLang="en-US" smtClean="0"/>
              <a:t>2017/9/11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3DFAF-E2EE-4C9E-84A6-B539C38D65D0}" type="slidenum">
              <a:rPr lang="zh-CN" altLang="en-US" smtClean="0"/>
              <a:t>‹#›</a:t>
            </a:fld>
            <a:endParaRPr lang="zh-CN" altLang="en-US"/>
          </a:p>
        </p:txBody>
      </p:sp>
    </p:spTree>
    <p:extLst>
      <p:ext uri="{BB962C8B-B14F-4D97-AF65-F5344CB8AC3E}">
        <p14:creationId xmlns:p14="http://schemas.microsoft.com/office/powerpoint/2010/main" val="330670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fld id="{107F2237-7D2F-4221-A6F5-A29EC2A3EDD6}" type="slidenum">
              <a:rPr lang="en-US" altLang="zh-CN" sz="1200" smtClean="0">
                <a:solidFill>
                  <a:schemeClr val="tx1"/>
                </a:solidFill>
                <a:latin typeface="Arial" charset="0"/>
                <a:ea typeface="宋体" pitchFamily="2" charset="-122"/>
              </a:rPr>
              <a:pPr eaLnBrk="1" hangingPunct="1"/>
              <a:t>10</a:t>
            </a:fld>
            <a:endParaRPr lang="en-US" altLang="zh-CN" sz="1200" smtClean="0">
              <a:solidFill>
                <a:schemeClr val="tx1"/>
              </a:solidFill>
              <a:latin typeface="Arial" charset="0"/>
              <a:ea typeface="宋体" pitchFamily="2"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6018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fld id="{1D447A23-A84B-4989-A6C6-C18F31703DB1}" type="slidenum">
              <a:rPr lang="en-US" altLang="zh-CN" sz="1200" smtClean="0">
                <a:solidFill>
                  <a:schemeClr val="tx1"/>
                </a:solidFill>
                <a:latin typeface="Arial" charset="0"/>
                <a:ea typeface="宋体" pitchFamily="2" charset="-122"/>
              </a:rPr>
              <a:pPr eaLnBrk="1" hangingPunct="1"/>
              <a:t>27</a:t>
            </a:fld>
            <a:endParaRPr lang="en-US" altLang="zh-CN" sz="1200" smtClean="0">
              <a:solidFill>
                <a:schemeClr val="tx1"/>
              </a:solidFill>
              <a:latin typeface="Arial" charset="0"/>
              <a:ea typeface="宋体" pitchFamily="2" charset="-122"/>
            </a:endParaRPr>
          </a:p>
        </p:txBody>
      </p:sp>
    </p:spTree>
    <p:extLst>
      <p:ext uri="{BB962C8B-B14F-4D97-AF65-F5344CB8AC3E}">
        <p14:creationId xmlns:p14="http://schemas.microsoft.com/office/powerpoint/2010/main" val="240704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fld id="{CBBBFAD0-4755-4C56-BB9C-E474C2E18A03}" type="slidenum">
              <a:rPr lang="en-US" altLang="zh-CN" sz="1200" smtClean="0">
                <a:solidFill>
                  <a:schemeClr val="tx1"/>
                </a:solidFill>
                <a:latin typeface="Arial" charset="0"/>
                <a:ea typeface="宋体" pitchFamily="2" charset="-122"/>
              </a:rPr>
              <a:pPr eaLnBrk="1" hangingPunct="1"/>
              <a:t>36</a:t>
            </a:fld>
            <a:endParaRPr lang="en-US" altLang="zh-CN" sz="1200" smtClean="0">
              <a:solidFill>
                <a:schemeClr val="tx1"/>
              </a:solidFill>
              <a:latin typeface="Arial" charset="0"/>
              <a:ea typeface="宋体" pitchFamily="2" charset="-122"/>
            </a:endParaRPr>
          </a:p>
        </p:txBody>
      </p:sp>
    </p:spTree>
    <p:extLst>
      <p:ext uri="{BB962C8B-B14F-4D97-AF65-F5344CB8AC3E}">
        <p14:creationId xmlns:p14="http://schemas.microsoft.com/office/powerpoint/2010/main" val="364362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93DFAF-E2EE-4C9E-84A6-B539C38D65D0}" type="slidenum">
              <a:rPr lang="zh-CN" altLang="en-US" smtClean="0"/>
              <a:t>38</a:t>
            </a:fld>
            <a:endParaRPr lang="zh-CN" altLang="en-US"/>
          </a:p>
        </p:txBody>
      </p:sp>
    </p:spTree>
    <p:extLst>
      <p:ext uri="{BB962C8B-B14F-4D97-AF65-F5344CB8AC3E}">
        <p14:creationId xmlns:p14="http://schemas.microsoft.com/office/powerpoint/2010/main" val="412863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58775"/>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5"/>
          <p:cNvSpPr>
            <a:spLocks noGrp="1" noChangeArrowheads="1"/>
          </p:cNvSpPr>
          <p:nvPr>
            <p:ph type="sldNum" sz="quarter" idx="11"/>
          </p:nvPr>
        </p:nvSpPr>
        <p:spPr/>
        <p:txBody>
          <a:bodyPr/>
          <a:lstStyle>
            <a:lvl1pPr>
              <a:defRPr/>
            </a:lvl1pPr>
          </a:lstStyle>
          <a:p>
            <a:pPr>
              <a:defRPr/>
            </a:pPr>
            <a:fld id="{863C6296-6976-44F5-9D8A-0B361C98BB87}" type="slidenum">
              <a:rPr lang="en-US" altLang="zh-CN"/>
              <a:pPr>
                <a:defRPr/>
              </a:pPr>
              <a:t>‹#›</a:t>
            </a:fld>
            <a:endParaRPr lang="en-US" altLang="zh-CN"/>
          </a:p>
        </p:txBody>
      </p:sp>
    </p:spTree>
    <p:extLst>
      <p:ext uri="{BB962C8B-B14F-4D97-AF65-F5344CB8AC3E}">
        <p14:creationId xmlns:p14="http://schemas.microsoft.com/office/powerpoint/2010/main" val="214628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58775"/>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4400" y="1828800"/>
            <a:ext cx="373380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4400" y="4114800"/>
            <a:ext cx="373380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defRPr/>
            </a:lvl1pPr>
          </a:lstStyle>
          <a:p>
            <a:pPr>
              <a:defRPr/>
            </a:pPr>
            <a:endParaRPr lang="en-US" altLang="zh-CN"/>
          </a:p>
        </p:txBody>
      </p:sp>
      <p:sp>
        <p:nvSpPr>
          <p:cNvPr id="7" name="Rectangle 15"/>
          <p:cNvSpPr>
            <a:spLocks noGrp="1" noChangeArrowheads="1"/>
          </p:cNvSpPr>
          <p:nvPr>
            <p:ph type="sldNum" sz="quarter" idx="11"/>
          </p:nvPr>
        </p:nvSpPr>
        <p:spPr/>
        <p:txBody>
          <a:bodyPr/>
          <a:lstStyle>
            <a:lvl1pPr>
              <a:defRPr/>
            </a:lvl1pPr>
          </a:lstStyle>
          <a:p>
            <a:pPr>
              <a:defRPr/>
            </a:pPr>
            <a:fld id="{E80E58B2-038A-447F-8980-737D5F68CA76}" type="slidenum">
              <a:rPr lang="en-US" altLang="zh-CN"/>
              <a:pPr>
                <a:defRPr/>
              </a:pPr>
              <a:t>‹#›</a:t>
            </a:fld>
            <a:endParaRPr lang="en-US" altLang="zh-CN"/>
          </a:p>
        </p:txBody>
      </p:sp>
    </p:spTree>
    <p:extLst>
      <p:ext uri="{BB962C8B-B14F-4D97-AF65-F5344CB8AC3E}">
        <p14:creationId xmlns:p14="http://schemas.microsoft.com/office/powerpoint/2010/main" val="317530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2017/9/11</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2017/9/11</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image.baidu.com/i?ct=503316480&amp;z=0&amp;tn=baiduimagedetail&amp;word=%D5%C5%CE%E5%B3%A3&amp;in=26602&amp;cl=2&amp;cm=1&amp;sc=0&amp;lm=-1&amp;pn=18&amp;rn=1&amp;di=503272404&amp;ln=703&amp;fr="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image.baidu.com/i?ct=503316480&amp;z=&amp;tn=baiduimagedetail&amp;word=%B9%CC%B6%A8%B5%E7%BB%B0&amp;in=26116&amp;cl=2&amp;lm=-1&amp;pn=0&amp;rn=1&amp;di=25769288910&amp;ln=1&amp;fr=&amp;ic=&amp;s=&amp;se=&amp;sme=0" TargetMode="Externa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hyperlink" Target="http://image.baidu.com/i?ct=503316480&amp;z=0&amp;tn=baiduimagedetail&amp;word=%C5%B5%BB%F9%D1%C7%CA%D6%BB%FA&amp;in=31472&amp;cl=2&amp;lm=-1&amp;pn=34&amp;rn=1&amp;di=2087402505&amp;ln=1&amp;fr=&amp;ic=0&amp;s=0&amp;se=1&amp;sme=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slide" Target="slide29.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2.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3.xml"/></Relationships>
</file>

<file path=ppt/slides/_rels/slide30.xml.rels><?xml version="1.0" encoding="UTF-8" standalone="yes"?>
<Relationships xmlns="http://schemas.openxmlformats.org/package/2006/relationships"><Relationship Id="rId3" Type="http://schemas.openxmlformats.org/officeDocument/2006/relationships/hyperlink" Target="http://images.google.cn/imgres?imgurl=http://imgsrc.baidu.com/baike/pic/item/4bac30733919f90f8601b046.jpg&amp;imgrefurl=http://baike.baidu.com/view/131262.htm?func=retitle&amp;usg=__cZDAU335Fy_rA4HChs3OmWx01sY=&amp;h=380&amp;w=500&amp;sz=16&amp;hl=zh-CN&amp;start=1&amp;um=1&amp;tbnid=eGoPs0azcgJCaM:&amp;tbnh=99&amp;tbnw=130&amp;prev=/images?q=%E5%AE%B6%E7%94%B5&amp;hl=zh-CN&amp;lr=&amp;um=1&amp;newwindow=1" TargetMode="External"/><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image" Target="../media/image38.jpe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40.wmf"/><Relationship Id="rId5" Type="http://schemas.openxmlformats.org/officeDocument/2006/relationships/oleObject" Target="../embeddings/oleObject2.bin"/><Relationship Id="rId4" Type="http://schemas.openxmlformats.org/officeDocument/2006/relationships/image" Target="../media/image3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42.wmf"/><Relationship Id="rId5" Type="http://schemas.openxmlformats.org/officeDocument/2006/relationships/oleObject" Target="../embeddings/oleObject4.bin"/><Relationship Id="rId4" Type="http://schemas.openxmlformats.org/officeDocument/2006/relationships/image" Target="../media/image41.wmf"/></Relationships>
</file>

<file path=ppt/slides/_rels/slide33.xml.rels><?xml version="1.0" encoding="UTF-8" standalone="yes"?>
<Relationships xmlns="http://schemas.openxmlformats.org/package/2006/relationships"><Relationship Id="rId3" Type="http://schemas.openxmlformats.org/officeDocument/2006/relationships/hyperlink" Target="http://image.baidu.com/i?ct=503316480&amp;z=0&amp;tn=baiduimagedetail&amp;word=%D6%E9%B1%A6&amp;in=14394&amp;cl=2&amp;cm=1&amp;sc=0&amp;lm=-1&amp;pn=31&amp;rn=1&amp;di=17031762&amp;ln=2000&amp;fr=" TargetMode="External"/><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image" Target="../media/image45.png"/><Relationship Id="rId4" Type="http://schemas.openxmlformats.org/officeDocument/2006/relationships/image" Target="../media/image44.jpe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mage.baidu.com/i?ct=503316480&amp;z=0&amp;tn=baiduimagedetail&amp;word=%B9%FE%B6%FB%B1%F5%C6%A1%BE%C6&amp;in=22688&amp;cl=2&amp;cm=1&amp;sc=0&amp;lm=-1&amp;pn=33&amp;rn=1&amp;di=1895138368&amp;ln=544&amp;fr="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image.baidu.com/i?ct=503316480&amp;z=0&amp;tn=baiduimagedetail&amp;word=%C6%BB%B9%FB&amp;in=3205&amp;cl=2&amp;cm=1&amp;sc=0&amp;lm=-1&amp;pn=188&amp;rn=1&amp;di=907182241&amp;ln=2000&amp;fr="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ctrTitle"/>
          </p:nvPr>
        </p:nvSpPr>
        <p:spPr>
          <a:xfrm>
            <a:off x="685800" y="914400"/>
            <a:ext cx="7772400" cy="2057400"/>
          </a:xfrm>
        </p:spPr>
        <p:txBody>
          <a:bodyPr/>
          <a:lstStyle/>
          <a:p>
            <a:r>
              <a:rPr lang="zh-CN" altLang="en-US" sz="6600" dirty="0" smtClean="0">
                <a:latin typeface="Times New Roman" charset="0"/>
                <a:ea typeface="黑体" pitchFamily="2" charset="-122"/>
              </a:rPr>
              <a:t>第</a:t>
            </a:r>
            <a:r>
              <a:rPr lang="en-US" altLang="zh-CN" sz="6600" dirty="0" smtClean="0">
                <a:latin typeface="Times New Roman" charset="0"/>
                <a:ea typeface="黑体" pitchFamily="2" charset="-122"/>
              </a:rPr>
              <a:t>2</a:t>
            </a:r>
            <a:r>
              <a:rPr lang="zh-CN" altLang="en-US" sz="6600" dirty="0" smtClean="0">
                <a:latin typeface="Times New Roman" charset="0"/>
                <a:ea typeface="黑体" pitchFamily="2" charset="-122"/>
              </a:rPr>
              <a:t>章  供需理论</a:t>
            </a:r>
          </a:p>
        </p:txBody>
      </p:sp>
      <p:sp>
        <p:nvSpPr>
          <p:cNvPr id="4" name="Rectangle 11"/>
          <p:cNvSpPr txBox="1">
            <a:spLocks noGrp="1" noChangeArrowheads="1"/>
          </p:cNvSpPr>
          <p:nvPr/>
        </p:nvSpPr>
        <p:spPr bwMode="auto">
          <a:xfrm>
            <a:off x="8480425" y="6248400"/>
            <a:ext cx="587375" cy="488950"/>
          </a:xfrm>
          <a:prstGeom prst="rect">
            <a:avLst/>
          </a:prstGeom>
          <a:solidFill>
            <a:srgbClr val="000000"/>
          </a:solidFill>
          <a:ln>
            <a:miter lim="800000"/>
            <a:headEnd/>
            <a:tailEnd/>
          </a:ln>
        </p:spPr>
        <p:txBody>
          <a:bodyPr anchor="b"/>
          <a:lstStyle/>
          <a:p>
            <a:pPr algn="ctr">
              <a:spcBef>
                <a:spcPct val="0"/>
              </a:spcBef>
              <a:buClrTx/>
              <a:buSzTx/>
              <a:buFontTx/>
              <a:buNone/>
              <a:defRPr/>
            </a:pPr>
            <a:fld id="{6EE99174-A233-42F0-8E06-71570A8092E3}" type="slidenum">
              <a:rPr lang="en-US" altLang="zh-CN" sz="2600" b="1">
                <a:solidFill>
                  <a:schemeClr val="bg1"/>
                </a:solidFill>
                <a:latin typeface="+mn-lt"/>
                <a:ea typeface="+mn-ea"/>
              </a:rPr>
              <a:pPr algn="ctr">
                <a:spcBef>
                  <a:spcPct val="0"/>
                </a:spcBef>
                <a:buClrTx/>
                <a:buSzTx/>
                <a:buFontTx/>
                <a:buNone/>
                <a:defRPr/>
              </a:pPr>
              <a:t>1</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3076587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sz="half" idx="1"/>
          </p:nvPr>
        </p:nvSpPr>
        <p:spPr>
          <a:xfrm>
            <a:off x="533400" y="1447800"/>
            <a:ext cx="8077200" cy="4876800"/>
          </a:xfrm>
        </p:spPr>
        <p:txBody>
          <a:bodyPr/>
          <a:lstStyle/>
          <a:p>
            <a:r>
              <a:rPr lang="zh-CN" altLang="en-US" b="1" dirty="0" smtClean="0">
                <a:latin typeface="Times New Roman" charset="0"/>
                <a:ea typeface="楷体_GB2312" pitchFamily="49" charset="-122"/>
              </a:rPr>
              <a:t>需求定律（</a:t>
            </a:r>
            <a:r>
              <a:rPr lang="en-US" altLang="zh-CN" b="1" dirty="0" smtClean="0">
                <a:latin typeface="Times New Roman" charset="0"/>
                <a:ea typeface="楷体_GB2312" pitchFamily="49" charset="-122"/>
              </a:rPr>
              <a:t>Law of Demand</a:t>
            </a:r>
            <a:r>
              <a:rPr lang="zh-CN" altLang="en-US" b="1" dirty="0" smtClean="0">
                <a:latin typeface="Times New Roman" charset="0"/>
                <a:ea typeface="楷体_GB2312" pitchFamily="49" charset="-122"/>
              </a:rPr>
              <a:t>）</a:t>
            </a:r>
          </a:p>
          <a:p>
            <a:pPr>
              <a:buFont typeface="Wingdings" pitchFamily="2" charset="2"/>
              <a:buNone/>
            </a:pPr>
            <a:r>
              <a:rPr lang="zh-CN" altLang="en-US" sz="2400" b="1" dirty="0" smtClean="0">
                <a:latin typeface="Times New Roman" charset="0"/>
              </a:rPr>
              <a:t>             </a:t>
            </a:r>
            <a:r>
              <a:rPr lang="zh-CN" altLang="en-US" sz="2400" b="1" dirty="0" smtClean="0">
                <a:solidFill>
                  <a:srgbClr val="0000FF"/>
                </a:solidFill>
                <a:latin typeface="Times New Roman" charset="0"/>
              </a:rPr>
              <a:t>其他条件不变的情况下，商品（服务）的需求量与其价格之间存在反向变动关系，即需求量随商品本身价格的上升而减少，随商品本身价格的下降而增加。</a:t>
            </a:r>
          </a:p>
          <a:p>
            <a:pPr>
              <a:buFont typeface="Wingdings" pitchFamily="2" charset="2"/>
              <a:buNone/>
            </a:pPr>
            <a:r>
              <a:rPr lang="zh-CN" altLang="en-US" sz="2400" b="1" dirty="0" smtClean="0">
                <a:latin typeface="Times New Roman" charset="0"/>
              </a:rPr>
              <a:t>            </a:t>
            </a:r>
            <a:r>
              <a:rPr lang="zh-CN" altLang="en-US" sz="2400" b="1" dirty="0" smtClean="0">
                <a:solidFill>
                  <a:srgbClr val="FF3300"/>
                </a:solidFill>
                <a:latin typeface="Times New Roman" charset="0"/>
              </a:rPr>
              <a:t> </a:t>
            </a:r>
            <a:r>
              <a:rPr lang="zh-CN" altLang="en-US" sz="2400" b="1" dirty="0" smtClean="0">
                <a:solidFill>
                  <a:srgbClr val="FF0000"/>
                </a:solidFill>
                <a:latin typeface="Times New Roman" charset="0"/>
              </a:rPr>
              <a:t>前提：</a:t>
            </a:r>
            <a:r>
              <a:rPr lang="zh-CN" altLang="en-US" sz="2400" b="1" dirty="0" smtClean="0">
                <a:latin typeface="Times New Roman" charset="0"/>
              </a:rPr>
              <a:t>“其他条件不变” ，意味着收入、广告、替代品价格等所有其他影响商品需求数量的因素都不发生变化，只有商品本身的价格发生变动。</a:t>
            </a:r>
          </a:p>
          <a:p>
            <a:pPr>
              <a:buFont typeface="Wingdings" pitchFamily="2" charset="2"/>
              <a:buNone/>
            </a:pPr>
            <a:r>
              <a:rPr lang="zh-CN" altLang="en-US" sz="2400" b="1" dirty="0" smtClean="0">
                <a:latin typeface="Times New Roman" charset="0"/>
              </a:rPr>
              <a:t>            </a:t>
            </a:r>
            <a:r>
              <a:rPr lang="zh-CN" altLang="en-US" sz="2400" b="1" dirty="0" smtClean="0">
                <a:solidFill>
                  <a:srgbClr val="FF0000"/>
                </a:solidFill>
                <a:latin typeface="Times New Roman" charset="0"/>
              </a:rPr>
              <a:t>需求定律的直观表现：</a:t>
            </a:r>
            <a:r>
              <a:rPr lang="zh-CN" altLang="en-US" sz="2400" b="1" dirty="0" smtClean="0">
                <a:latin typeface="Times New Roman" charset="0"/>
              </a:rPr>
              <a:t>需求曲线向下倾斜（需求量是价格的减函数）</a:t>
            </a:r>
            <a:endParaRPr lang="zh-CN" altLang="en-US" b="1" dirty="0" smtClean="0">
              <a:latin typeface="Times New Roman" charset="0"/>
            </a:endParaRPr>
          </a:p>
          <a:p>
            <a:pPr>
              <a:buFont typeface="Wingdings" pitchFamily="2" charset="2"/>
              <a:buNone/>
            </a:pPr>
            <a:r>
              <a:rPr lang="zh-CN" altLang="en-US" sz="2400" b="1" dirty="0" smtClean="0">
                <a:latin typeface="Times New Roman" charset="0"/>
              </a:rPr>
              <a:t>         </a:t>
            </a:r>
          </a:p>
        </p:txBody>
      </p:sp>
      <p:sp>
        <p:nvSpPr>
          <p:cNvPr id="10"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677A5811-C8FC-4118-8076-F8B1EEF973DF}" type="slidenum">
              <a:rPr lang="en-US" altLang="zh-CN" sz="2600" b="1">
                <a:solidFill>
                  <a:schemeClr val="bg1"/>
                </a:solidFill>
                <a:latin typeface="+mn-lt"/>
                <a:ea typeface="+mn-ea"/>
              </a:rPr>
              <a:pPr algn="l">
                <a:spcBef>
                  <a:spcPct val="0"/>
                </a:spcBef>
                <a:buClrTx/>
                <a:buSzTx/>
                <a:buFontTx/>
                <a:buNone/>
                <a:defRPr/>
              </a:pPr>
              <a:t>10</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3405010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additive="base">
                                        <p:cTn id="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 calcmode="lin" valueType="num">
                                      <p:cBhvr additive="base">
                                        <p:cTn id="13"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sz="half" idx="2"/>
          </p:nvPr>
        </p:nvSpPr>
        <p:spPr>
          <a:xfrm>
            <a:off x="609600" y="1447800"/>
            <a:ext cx="7848600" cy="4800600"/>
          </a:xfrm>
        </p:spPr>
        <p:txBody>
          <a:bodyPr/>
          <a:lstStyle/>
          <a:p>
            <a:r>
              <a:rPr lang="zh-CN" altLang="en-US" b="1" dirty="0" smtClean="0">
                <a:latin typeface="Times New Roman" charset="0"/>
                <a:ea typeface="楷体_GB2312" pitchFamily="49" charset="-122"/>
              </a:rPr>
              <a:t>需求定律的原因</a:t>
            </a:r>
            <a:r>
              <a:rPr lang="en-US" altLang="zh-CN" b="1" dirty="0" smtClean="0">
                <a:latin typeface="Times New Roman" charset="0"/>
                <a:ea typeface="楷体_GB2312" pitchFamily="49" charset="-122"/>
              </a:rPr>
              <a:t>——</a:t>
            </a:r>
            <a:r>
              <a:rPr lang="zh-CN" altLang="en-US" b="1" dirty="0" smtClean="0">
                <a:latin typeface="Times New Roman" charset="0"/>
                <a:ea typeface="楷体_GB2312" pitchFamily="49" charset="-122"/>
              </a:rPr>
              <a:t>以手机为例</a:t>
            </a:r>
          </a:p>
          <a:p>
            <a:pPr lvl="1"/>
            <a:r>
              <a:rPr lang="zh-CN" altLang="en-US" b="1" dirty="0" smtClean="0">
                <a:solidFill>
                  <a:srgbClr val="FF0000"/>
                </a:solidFill>
                <a:latin typeface="Times New Roman" charset="0"/>
              </a:rPr>
              <a:t>收入效应：</a:t>
            </a:r>
            <a:r>
              <a:rPr lang="zh-CN" altLang="en-US" b="1" dirty="0" smtClean="0">
                <a:latin typeface="Times New Roman" charset="0"/>
              </a:rPr>
              <a:t>手机涨价，相当于消费者的实际收入降低，一部分人买不起了。</a:t>
            </a:r>
          </a:p>
          <a:p>
            <a:pPr lvl="1"/>
            <a:endParaRPr lang="zh-CN" altLang="en-US" b="1" dirty="0" smtClean="0">
              <a:latin typeface="Times New Roman" charset="0"/>
            </a:endParaRPr>
          </a:p>
          <a:p>
            <a:pPr lvl="1"/>
            <a:r>
              <a:rPr lang="zh-CN" altLang="en-US" b="1" dirty="0" smtClean="0">
                <a:solidFill>
                  <a:srgbClr val="FF0000"/>
                </a:solidFill>
                <a:latin typeface="Times New Roman" charset="0"/>
              </a:rPr>
              <a:t>替代效应：</a:t>
            </a:r>
            <a:r>
              <a:rPr lang="zh-CN" altLang="en-US" b="1" dirty="0" smtClean="0">
                <a:latin typeface="Times New Roman" charset="0"/>
              </a:rPr>
              <a:t>苹果手机涨价了，可以改用华为、小米；或者所有手机涨价了，可以转而使用固定电话。</a:t>
            </a:r>
          </a:p>
          <a:p>
            <a:endParaRPr lang="zh-CN" altLang="en-US" sz="2400" b="1" dirty="0" smtClean="0">
              <a:latin typeface="Times New Roman" charset="0"/>
            </a:endParaRPr>
          </a:p>
        </p:txBody>
      </p:sp>
      <p:sp>
        <p:nvSpPr>
          <p:cNvPr id="5" name="灯片编号占位符 4"/>
          <p:cNvSpPr txBox="1">
            <a:spLocks noGrp="1"/>
          </p:cNvSpPr>
          <p:nvPr/>
        </p:nvSpPr>
        <p:spPr bwMode="auto">
          <a:xfrm>
            <a:off x="848677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B613539C-197D-49E1-B240-97003F9E1CEC}" type="slidenum">
              <a:rPr lang="en-US" altLang="zh-CN" sz="2600" b="1">
                <a:solidFill>
                  <a:schemeClr val="bg1"/>
                </a:solidFill>
                <a:latin typeface="+mn-lt"/>
                <a:ea typeface="+mn-ea"/>
              </a:rPr>
              <a:pPr algn="l">
                <a:spcBef>
                  <a:spcPct val="0"/>
                </a:spcBef>
                <a:buClrTx/>
                <a:buSzTx/>
                <a:buFontTx/>
                <a:buNone/>
                <a:defRPr/>
              </a:pPr>
              <a:t>11</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207708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3" end="3"/>
                                            </p:txEl>
                                          </p:spTgt>
                                        </p:tgtEl>
                                        <p:attrNameLst>
                                          <p:attrName>style.visibility</p:attrName>
                                        </p:attrNameLst>
                                      </p:cBhvr>
                                      <p:to>
                                        <p:strVal val="visible"/>
                                      </p:to>
                                    </p:set>
                                    <p:anim calcmode="lin" valueType="num">
                                      <p:cBhvr additive="base">
                                        <p:cTn id="13"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sz="half" idx="2"/>
          </p:nvPr>
        </p:nvSpPr>
        <p:spPr>
          <a:xfrm>
            <a:off x="381000" y="1447800"/>
            <a:ext cx="8077200" cy="4800600"/>
          </a:xfrm>
        </p:spPr>
        <p:txBody>
          <a:bodyPr/>
          <a:lstStyle/>
          <a:p>
            <a:pPr>
              <a:buFont typeface="Wingdings" pitchFamily="2" charset="2"/>
              <a:buNone/>
            </a:pPr>
            <a:r>
              <a:rPr lang="zh-CN" altLang="en-US" sz="2800" b="1" dirty="0" smtClean="0">
                <a:solidFill>
                  <a:srgbClr val="FF3300"/>
                </a:solidFill>
                <a:latin typeface="Times New Roman" charset="0"/>
              </a:rPr>
              <a:t>    需要指出，需求定律是人们的经验总结，而非可以证明的定理。</a:t>
            </a:r>
            <a:r>
              <a:rPr lang="zh-CN" altLang="en-US" sz="2800" b="1" dirty="0" smtClean="0">
                <a:solidFill>
                  <a:srgbClr val="FF0000"/>
                </a:solidFill>
                <a:latin typeface="Times New Roman" charset="0"/>
              </a:rPr>
              <a:t>需求定律的例外：</a:t>
            </a:r>
          </a:p>
          <a:p>
            <a:pPr lvl="1">
              <a:buFont typeface="Wingdings" pitchFamily="2" charset="2"/>
              <a:buNone/>
            </a:pPr>
            <a:endParaRPr lang="zh-CN" altLang="en-US" sz="1400" b="1" dirty="0" smtClean="0">
              <a:latin typeface="Times New Roman" charset="0"/>
            </a:endParaRPr>
          </a:p>
          <a:p>
            <a:pPr lvl="1"/>
            <a:r>
              <a:rPr lang="zh-CN" altLang="en-US" b="1" dirty="0" smtClean="0">
                <a:latin typeface="Times New Roman" charset="0"/>
              </a:rPr>
              <a:t>吉芬品：</a:t>
            </a:r>
          </a:p>
          <a:p>
            <a:pPr lvl="1">
              <a:buFont typeface="Wingdings" pitchFamily="2" charset="2"/>
              <a:buNone/>
            </a:pPr>
            <a:endParaRPr lang="zh-CN" altLang="en-US" sz="1400" b="1" dirty="0" smtClean="0">
              <a:latin typeface="Times New Roman" charset="0"/>
            </a:endParaRPr>
          </a:p>
          <a:p>
            <a:pPr lvl="1"/>
            <a:endParaRPr lang="zh-CN" altLang="en-US" b="1" dirty="0" smtClean="0">
              <a:latin typeface="Times New Roman" charset="0"/>
            </a:endParaRPr>
          </a:p>
          <a:p>
            <a:pPr lvl="1"/>
            <a:r>
              <a:rPr lang="zh-CN" altLang="en-US" b="1" dirty="0" smtClean="0">
                <a:latin typeface="Times New Roman" charset="0"/>
              </a:rPr>
              <a:t>炫耀品：</a:t>
            </a:r>
          </a:p>
        </p:txBody>
      </p:sp>
      <p:sp>
        <p:nvSpPr>
          <p:cNvPr id="25603" name="AutoShape 18">
            <a:hlinkClick r:id="" action="ppaction://noaction" highlightClick="1"/>
          </p:cNvPr>
          <p:cNvSpPr>
            <a:spLocks noChangeArrowheads="1"/>
          </p:cNvSpPr>
          <p:nvPr/>
        </p:nvSpPr>
        <p:spPr bwMode="auto">
          <a:xfrm>
            <a:off x="323528" y="1459632"/>
            <a:ext cx="457200" cy="457200"/>
          </a:xfrm>
          <a:prstGeom prst="actionButtonInformation">
            <a:avLst/>
          </a:prstGeom>
          <a:solidFill>
            <a:schemeClr val="tx1"/>
          </a:solidFill>
          <a:ln>
            <a:solidFill>
              <a:schemeClr val="bg1"/>
            </a:solidFill>
          </a:ln>
          <a:extLst/>
        </p:spPr>
        <p:txBody>
          <a:bodyPr wrap="none" anchor="ctr"/>
          <a:lstStyle/>
          <a:p>
            <a:endParaRPr lang="zh-CN" altLang="en-US">
              <a:solidFill>
                <a:schemeClr val="bg1"/>
              </a:solidFill>
            </a:endParaRPr>
          </a:p>
        </p:txBody>
      </p:sp>
      <p:pic>
        <p:nvPicPr>
          <p:cNvPr id="50196" name="Picture 20" descr="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372" y="2492896"/>
            <a:ext cx="1442684" cy="134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2" name="Picture 26" descr="W0200901073648771850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3371" y="4005064"/>
            <a:ext cx="1490643" cy="139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9" name="Picture 33" descr="W020050419523209291780"/>
          <p:cNvPicPr>
            <a:picLocks noChangeAspect="1" noChangeArrowheads="1"/>
          </p:cNvPicPr>
          <p:nvPr/>
        </p:nvPicPr>
        <p:blipFill rotWithShape="1">
          <a:blip r:embed="rId4">
            <a:extLst>
              <a:ext uri="{28A0092B-C50C-407E-A947-70E740481C1C}">
                <a14:useLocalDpi xmlns:a14="http://schemas.microsoft.com/office/drawing/2010/main" val="0"/>
              </a:ext>
            </a:extLst>
          </a:blip>
          <a:srcRect t="12281"/>
          <a:stretch/>
        </p:blipFill>
        <p:spPr bwMode="auto">
          <a:xfrm>
            <a:off x="5652120" y="4005064"/>
            <a:ext cx="1440160" cy="140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91666F1-F9E4-48FB-BDC5-837B4C54652E}" type="slidenum">
              <a:rPr lang="en-US" altLang="zh-CN" sz="2600" b="1">
                <a:solidFill>
                  <a:schemeClr val="bg1"/>
                </a:solidFill>
                <a:latin typeface="+mn-lt"/>
                <a:ea typeface="+mn-ea"/>
              </a:rPr>
              <a:pPr algn="l">
                <a:spcBef>
                  <a:spcPct val="0"/>
                </a:spcBef>
                <a:buClrTx/>
                <a:buSzTx/>
                <a:buFontTx/>
                <a:buNone/>
                <a:defRPr/>
              </a:pPr>
              <a:t>12</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4254967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anim calcmode="lin" valueType="num">
                                      <p:cBhvr additive="base">
                                        <p:cTn id="11"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0196"/>
                                        </p:tgtEl>
                                        <p:attrNameLst>
                                          <p:attrName>style.visibility</p:attrName>
                                        </p:attrNameLst>
                                      </p:cBhvr>
                                      <p:to>
                                        <p:strVal val="visible"/>
                                      </p:to>
                                    </p:set>
                                    <p:animEffect transition="in" filter="checkerboard(across)">
                                      <p:cBhvr>
                                        <p:cTn id="17" dur="500"/>
                                        <p:tgtEl>
                                          <p:spTgt spid="50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55299">
                                            <p:txEl>
                                              <p:pRg st="5" end="5"/>
                                            </p:txEl>
                                          </p:spTgt>
                                        </p:tgtEl>
                                        <p:attrNameLst>
                                          <p:attrName>style.visibility</p:attrName>
                                        </p:attrNameLst>
                                      </p:cBhvr>
                                      <p:to>
                                        <p:strVal val="visible"/>
                                      </p:to>
                                    </p:set>
                                    <p:anim calcmode="lin" valueType="num">
                                      <p:cBhvr additive="base">
                                        <p:cTn id="22"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50202"/>
                                        </p:tgtEl>
                                        <p:attrNameLst>
                                          <p:attrName>style.visibility</p:attrName>
                                        </p:attrNameLst>
                                      </p:cBhvr>
                                      <p:to>
                                        <p:strVal val="visible"/>
                                      </p:to>
                                    </p:set>
                                    <p:animEffect transition="in" filter="checkerboard(across)">
                                      <p:cBhvr>
                                        <p:cTn id="28" dur="500"/>
                                        <p:tgtEl>
                                          <p:spTgt spid="50202"/>
                                        </p:tgtEl>
                                      </p:cBhvr>
                                    </p:animEffect>
                                  </p:childTnLst>
                                </p:cTn>
                              </p:par>
                              <p:par>
                                <p:cTn id="29" presetID="5" presetClass="entr" presetSubtype="10" fill="hold" nodeType="withEffect">
                                  <p:stCondLst>
                                    <p:cond delay="0"/>
                                  </p:stCondLst>
                                  <p:childTnLst>
                                    <p:set>
                                      <p:cBhvr>
                                        <p:cTn id="30" dur="1" fill="hold">
                                          <p:stCondLst>
                                            <p:cond delay="0"/>
                                          </p:stCondLst>
                                        </p:cTn>
                                        <p:tgtEl>
                                          <p:spTgt spid="50209"/>
                                        </p:tgtEl>
                                        <p:attrNameLst>
                                          <p:attrName>style.visibility</p:attrName>
                                        </p:attrNameLst>
                                      </p:cBhvr>
                                      <p:to>
                                        <p:strVal val="visible"/>
                                      </p:to>
                                    </p:set>
                                    <p:animEffect transition="in" filter="checkerboard(across)">
                                      <p:cBhvr>
                                        <p:cTn id="31" dur="500"/>
                                        <p:tgtEl>
                                          <p:spTgt spid="50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sz="half" idx="2"/>
          </p:nvPr>
        </p:nvSpPr>
        <p:spPr>
          <a:xfrm>
            <a:off x="685800" y="1219200"/>
            <a:ext cx="7772400" cy="5029200"/>
          </a:xfrm>
        </p:spPr>
        <p:txBody>
          <a:bodyPr/>
          <a:lstStyle/>
          <a:p>
            <a:r>
              <a:rPr lang="zh-CN" altLang="en-US" b="1" smtClean="0">
                <a:latin typeface="Times New Roman" charset="0"/>
                <a:ea typeface="楷体_GB2312" pitchFamily="49" charset="-122"/>
              </a:rPr>
              <a:t>需求量的变动与需求的变动</a:t>
            </a:r>
          </a:p>
          <a:p>
            <a:pPr lvl="1">
              <a:spcBef>
                <a:spcPct val="50000"/>
              </a:spcBef>
            </a:pPr>
            <a:r>
              <a:rPr lang="zh-CN" altLang="en-US" b="1" smtClean="0">
                <a:solidFill>
                  <a:srgbClr val="FF3300"/>
                </a:solidFill>
                <a:latin typeface="Times New Roman" charset="0"/>
              </a:rPr>
              <a:t>需求量的变动：</a:t>
            </a:r>
            <a:r>
              <a:rPr lang="zh-CN" altLang="en-US" b="1" u="sng" smtClean="0">
                <a:solidFill>
                  <a:srgbClr val="FF33CC"/>
                </a:solidFill>
                <a:latin typeface="Times New Roman" charset="0"/>
              </a:rPr>
              <a:t>其他因素不变</a:t>
            </a:r>
            <a:r>
              <a:rPr lang="zh-CN" altLang="en-US" b="1" smtClean="0">
                <a:latin typeface="Times New Roman" charset="0"/>
              </a:rPr>
              <a:t>的情况下，商品</a:t>
            </a:r>
            <a:r>
              <a:rPr lang="zh-CN" altLang="en-US" b="1" u="sng" smtClean="0">
                <a:solidFill>
                  <a:srgbClr val="FF33CC"/>
                </a:solidFill>
                <a:latin typeface="Times New Roman" charset="0"/>
              </a:rPr>
              <a:t>本身价格变动</a:t>
            </a:r>
            <a:r>
              <a:rPr lang="zh-CN" altLang="en-US" b="1" smtClean="0">
                <a:latin typeface="Times New Roman" charset="0"/>
              </a:rPr>
              <a:t>所引起的需求数量的变动。</a:t>
            </a:r>
          </a:p>
          <a:p>
            <a:pPr lvl="1">
              <a:spcBef>
                <a:spcPct val="50000"/>
              </a:spcBef>
            </a:pPr>
            <a:r>
              <a:rPr lang="zh-CN" altLang="en-US" b="1" smtClean="0">
                <a:solidFill>
                  <a:srgbClr val="FF3300"/>
                </a:solidFill>
                <a:latin typeface="Times New Roman" charset="0"/>
              </a:rPr>
              <a:t>需求的变动：</a:t>
            </a:r>
            <a:r>
              <a:rPr lang="zh-CN" altLang="en-US" b="1" u="sng" smtClean="0">
                <a:solidFill>
                  <a:srgbClr val="FF33CC"/>
                </a:solidFill>
                <a:latin typeface="Times New Roman" charset="0"/>
              </a:rPr>
              <a:t>商品本身价格不变</a:t>
            </a:r>
            <a:r>
              <a:rPr lang="zh-CN" altLang="en-US" b="1" smtClean="0">
                <a:latin typeface="Times New Roman" charset="0"/>
              </a:rPr>
              <a:t>的情况下，</a:t>
            </a:r>
            <a:r>
              <a:rPr lang="zh-CN" altLang="en-US" b="1" u="sng" smtClean="0">
                <a:solidFill>
                  <a:srgbClr val="FF33CC"/>
                </a:solidFill>
                <a:latin typeface="Times New Roman" charset="0"/>
              </a:rPr>
              <a:t>其他因素</a:t>
            </a:r>
            <a:r>
              <a:rPr lang="zh-CN" altLang="en-US" b="1" smtClean="0">
                <a:latin typeface="Times New Roman" charset="0"/>
              </a:rPr>
              <a:t>变动所引起的需求数量的变动</a:t>
            </a:r>
          </a:p>
        </p:txBody>
      </p:sp>
      <p:sp>
        <p:nvSpPr>
          <p:cNvPr id="48"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58319F6-400F-4F05-8CA0-51B4511A8D0F}" type="slidenum">
              <a:rPr lang="en-US" altLang="zh-CN" sz="2600" b="1">
                <a:solidFill>
                  <a:schemeClr val="bg1"/>
                </a:solidFill>
                <a:latin typeface="+mn-lt"/>
                <a:ea typeface="+mn-ea"/>
              </a:rPr>
              <a:pPr algn="l">
                <a:spcBef>
                  <a:spcPct val="0"/>
                </a:spcBef>
                <a:buClrTx/>
                <a:buSzTx/>
                <a:buFontTx/>
                <a:buNone/>
                <a:defRPr/>
              </a:pPr>
              <a:t>13</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46902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additive="base">
                                        <p:cTn id="7"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 calcmode="lin" valueType="num">
                                      <p:cBhvr additive="base">
                                        <p:cTn id="13"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sz="half" idx="2"/>
          </p:nvPr>
        </p:nvSpPr>
        <p:spPr>
          <a:xfrm>
            <a:off x="533400" y="1828800"/>
            <a:ext cx="7924800" cy="4419600"/>
          </a:xfrm>
        </p:spPr>
        <p:txBody>
          <a:bodyPr/>
          <a:lstStyle/>
          <a:p>
            <a:pPr>
              <a:buFont typeface="Wingdings" pitchFamily="2" charset="2"/>
              <a:buNone/>
            </a:pPr>
            <a:r>
              <a:rPr lang="zh-CN" altLang="en-US" b="1" smtClean="0">
                <a:solidFill>
                  <a:srgbClr val="FF0000"/>
                </a:solidFill>
                <a:latin typeface="Times New Roman" charset="0"/>
              </a:rPr>
              <a:t>    沿需求曲线的移动 </a:t>
            </a:r>
            <a:r>
              <a:rPr lang="en-US" altLang="zh-CN" b="1" smtClean="0">
                <a:solidFill>
                  <a:srgbClr val="FF0000"/>
                </a:solidFill>
                <a:latin typeface="Times New Roman" charset="0"/>
              </a:rPr>
              <a:t>VS.  </a:t>
            </a:r>
            <a:r>
              <a:rPr lang="zh-CN" altLang="en-US" b="1" smtClean="0">
                <a:solidFill>
                  <a:srgbClr val="FF0000"/>
                </a:solidFill>
                <a:latin typeface="Times New Roman" charset="0"/>
              </a:rPr>
              <a:t>需求曲线的移动</a:t>
            </a:r>
          </a:p>
        </p:txBody>
      </p:sp>
      <p:grpSp>
        <p:nvGrpSpPr>
          <p:cNvPr id="2" name="Group 356"/>
          <p:cNvGrpSpPr>
            <a:grpSpLocks/>
          </p:cNvGrpSpPr>
          <p:nvPr/>
        </p:nvGrpSpPr>
        <p:grpSpPr bwMode="auto">
          <a:xfrm>
            <a:off x="533400" y="2971800"/>
            <a:ext cx="3581400" cy="3505200"/>
            <a:chOff x="336" y="1872"/>
            <a:chExt cx="2256" cy="2208"/>
          </a:xfrm>
        </p:grpSpPr>
        <p:sp>
          <p:nvSpPr>
            <p:cNvPr id="27675" name="Line 310"/>
            <p:cNvSpPr>
              <a:spLocks noChangeShapeType="1"/>
            </p:cNvSpPr>
            <p:nvPr/>
          </p:nvSpPr>
          <p:spPr bwMode="auto">
            <a:xfrm>
              <a:off x="816" y="2304"/>
              <a:ext cx="1344" cy="9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7676" name="Line 311"/>
            <p:cNvSpPr>
              <a:spLocks noChangeShapeType="1"/>
            </p:cNvSpPr>
            <p:nvPr/>
          </p:nvSpPr>
          <p:spPr bwMode="auto">
            <a:xfrm flipH="1" flipV="1">
              <a:off x="576" y="2076"/>
              <a:ext cx="0" cy="1487"/>
            </a:xfrm>
            <a:prstGeom prst="line">
              <a:avLst/>
            </a:prstGeom>
            <a:noFill/>
            <a:ln w="38100">
              <a:solidFill>
                <a:srgbClr val="000000"/>
              </a:solidFill>
              <a:miter lim="800000"/>
              <a:headEnd/>
              <a:tailEnd type="stealth" w="med" len="med"/>
            </a:ln>
            <a:extLst>
              <a:ext uri="{909E8E84-426E-40DD-AFC4-6F175D3DCCD1}">
                <a14:hiddenFill xmlns:a14="http://schemas.microsoft.com/office/drawing/2010/main">
                  <a:noFill/>
                </a14:hiddenFill>
              </a:ext>
            </a:extLst>
          </p:spPr>
          <p:txBody>
            <a:bodyPr lIns="198000" tIns="46800" rIns="198000" bIns="46800" anchor="ctr"/>
            <a:lstStyle/>
            <a:p>
              <a:endParaRPr lang="zh-CN" altLang="en-US"/>
            </a:p>
          </p:txBody>
        </p:sp>
        <p:sp>
          <p:nvSpPr>
            <p:cNvPr id="27677" name="Line 312"/>
            <p:cNvSpPr>
              <a:spLocks noChangeShapeType="1"/>
            </p:cNvSpPr>
            <p:nvPr/>
          </p:nvSpPr>
          <p:spPr bwMode="auto">
            <a:xfrm flipV="1">
              <a:off x="576" y="3552"/>
              <a:ext cx="2016" cy="0"/>
            </a:xfrm>
            <a:prstGeom prst="line">
              <a:avLst/>
            </a:prstGeom>
            <a:noFill/>
            <a:ln w="38100">
              <a:solidFill>
                <a:srgbClr val="000000"/>
              </a:solidFill>
              <a:miter lim="800000"/>
              <a:headEnd/>
              <a:tailEnd type="stealth" w="med" len="med"/>
            </a:ln>
            <a:extLst>
              <a:ext uri="{909E8E84-426E-40DD-AFC4-6F175D3DCCD1}">
                <a14:hiddenFill xmlns:a14="http://schemas.microsoft.com/office/drawing/2010/main">
                  <a:noFill/>
                </a14:hiddenFill>
              </a:ext>
            </a:extLst>
          </p:spPr>
          <p:txBody>
            <a:bodyPr lIns="198000" tIns="46800" rIns="198000" bIns="46800" anchor="ctr"/>
            <a:lstStyle/>
            <a:p>
              <a:endParaRPr lang="zh-CN" altLang="en-US"/>
            </a:p>
          </p:txBody>
        </p:sp>
        <p:sp>
          <p:nvSpPr>
            <p:cNvPr id="58681" name="Rectangle 313" descr="5%"/>
            <p:cNvSpPr>
              <a:spLocks noChangeArrowheads="1"/>
            </p:cNvSpPr>
            <p:nvPr/>
          </p:nvSpPr>
          <p:spPr bwMode="auto">
            <a:xfrm>
              <a:off x="336" y="2076"/>
              <a:ext cx="240" cy="192"/>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P</a:t>
              </a:r>
            </a:p>
          </p:txBody>
        </p:sp>
        <p:sp>
          <p:nvSpPr>
            <p:cNvPr id="58682" name="Rectangle 314" descr="5%"/>
            <p:cNvSpPr>
              <a:spLocks noChangeArrowheads="1"/>
            </p:cNvSpPr>
            <p:nvPr/>
          </p:nvSpPr>
          <p:spPr bwMode="auto">
            <a:xfrm>
              <a:off x="384" y="3564"/>
              <a:ext cx="240" cy="192"/>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O</a:t>
              </a:r>
            </a:p>
          </p:txBody>
        </p:sp>
        <p:sp>
          <p:nvSpPr>
            <p:cNvPr id="58683" name="Rectangle 315" descr="5%"/>
            <p:cNvSpPr>
              <a:spLocks noChangeArrowheads="1"/>
            </p:cNvSpPr>
            <p:nvPr/>
          </p:nvSpPr>
          <p:spPr bwMode="auto">
            <a:xfrm>
              <a:off x="2352" y="3600"/>
              <a:ext cx="240" cy="192"/>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Q</a:t>
              </a:r>
            </a:p>
          </p:txBody>
        </p:sp>
        <p:sp>
          <p:nvSpPr>
            <p:cNvPr id="58684" name="Rectangle 316" descr="5%"/>
            <p:cNvSpPr>
              <a:spLocks noChangeArrowheads="1"/>
            </p:cNvSpPr>
            <p:nvPr/>
          </p:nvSpPr>
          <p:spPr bwMode="auto">
            <a:xfrm>
              <a:off x="2160" y="3264"/>
              <a:ext cx="336" cy="144"/>
            </a:xfrm>
            <a:prstGeom prst="rect">
              <a:avLst/>
            </a:prstGeom>
            <a:noFill/>
            <a:ln w="38100" cmpd="dbl">
              <a:noFill/>
              <a:miter lim="800000"/>
              <a:headEnd/>
              <a:tailEnd/>
            </a:ln>
            <a:effectLst/>
          </p:spPr>
          <p:txBody>
            <a:bodyPr wrap="none" lIns="198000" tIns="46800" rIns="198000" bIns="46800" anchor="ctr"/>
            <a:lstStyle/>
            <a:p>
              <a:pPr>
                <a:spcBef>
                  <a:spcPct val="0"/>
                </a:spcBef>
                <a:buClrTx/>
                <a:buSzTx/>
                <a:buFontTx/>
                <a:buNone/>
                <a:defRPr/>
              </a:pPr>
              <a:r>
                <a:rPr kumimoji="1" lang="en-US" altLang="zh-CN" sz="1800" b="1">
                  <a:solidFill>
                    <a:srgbClr val="00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000000"/>
                  </a:solidFill>
                  <a:effectLst>
                    <a:outerShdw blurRad="38100" dist="38100" dir="2700000" algn="tl">
                      <a:srgbClr val="C0C0C0"/>
                    </a:outerShdw>
                  </a:effectLst>
                  <a:latin typeface="Times New Roman" pitchFamily="18" charset="0"/>
                  <a:ea typeface="宋体" pitchFamily="2" charset="-122"/>
                </a:rPr>
                <a:t>d</a:t>
              </a:r>
              <a:endParaRPr kumimoji="1" lang="en-US" altLang="zh-CN" sz="1800" b="1">
                <a:solidFill>
                  <a:srgbClr val="000000"/>
                </a:solidFill>
                <a:effectLst>
                  <a:outerShdw blurRad="38100" dist="38100" dir="2700000" algn="tl">
                    <a:srgbClr val="C0C0C0"/>
                  </a:outerShdw>
                </a:effectLst>
                <a:latin typeface="Times New Roman" pitchFamily="18" charset="0"/>
                <a:ea typeface="宋体" pitchFamily="2" charset="-122"/>
              </a:endParaRPr>
            </a:p>
          </p:txBody>
        </p:sp>
        <p:sp>
          <p:nvSpPr>
            <p:cNvPr id="27682" name="Line 317"/>
            <p:cNvSpPr>
              <a:spLocks noChangeShapeType="1"/>
            </p:cNvSpPr>
            <p:nvPr/>
          </p:nvSpPr>
          <p:spPr bwMode="auto">
            <a:xfrm>
              <a:off x="576" y="2736"/>
              <a:ext cx="864"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86" name="Rectangle 318"/>
            <p:cNvSpPr>
              <a:spLocks noChangeArrowheads="1"/>
            </p:cNvSpPr>
            <p:nvPr/>
          </p:nvSpPr>
          <p:spPr bwMode="auto">
            <a:xfrm>
              <a:off x="384" y="2640"/>
              <a:ext cx="192" cy="144"/>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27684" name="Line 319"/>
            <p:cNvSpPr>
              <a:spLocks noChangeShapeType="1"/>
            </p:cNvSpPr>
            <p:nvPr/>
          </p:nvSpPr>
          <p:spPr bwMode="auto">
            <a:xfrm>
              <a:off x="1824" y="2988"/>
              <a:ext cx="0" cy="576"/>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88" name="Rectangle 320"/>
            <p:cNvSpPr>
              <a:spLocks noChangeArrowheads="1"/>
            </p:cNvSpPr>
            <p:nvPr/>
          </p:nvSpPr>
          <p:spPr bwMode="auto">
            <a:xfrm>
              <a:off x="1296" y="3612"/>
              <a:ext cx="192" cy="144"/>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27686" name="Line 321"/>
            <p:cNvSpPr>
              <a:spLocks noChangeShapeType="1"/>
            </p:cNvSpPr>
            <p:nvPr/>
          </p:nvSpPr>
          <p:spPr bwMode="auto">
            <a:xfrm flipV="1">
              <a:off x="1392" y="2736"/>
              <a:ext cx="0" cy="828"/>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Line 322"/>
            <p:cNvSpPr>
              <a:spLocks noChangeShapeType="1"/>
            </p:cNvSpPr>
            <p:nvPr/>
          </p:nvSpPr>
          <p:spPr bwMode="auto">
            <a:xfrm>
              <a:off x="576" y="3024"/>
              <a:ext cx="1248"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91" name="Rectangle 323"/>
            <p:cNvSpPr>
              <a:spLocks noChangeArrowheads="1"/>
            </p:cNvSpPr>
            <p:nvPr/>
          </p:nvSpPr>
          <p:spPr bwMode="auto">
            <a:xfrm>
              <a:off x="384" y="2976"/>
              <a:ext cx="192" cy="144"/>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58692" name="Rectangle 324"/>
            <p:cNvSpPr>
              <a:spLocks noChangeArrowheads="1"/>
            </p:cNvSpPr>
            <p:nvPr/>
          </p:nvSpPr>
          <p:spPr bwMode="auto">
            <a:xfrm>
              <a:off x="1776" y="3600"/>
              <a:ext cx="192" cy="144"/>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pic>
          <p:nvPicPr>
            <p:cNvPr id="27690" name="Picture 325" descr="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 y="2976"/>
              <a:ext cx="8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1" name="Picture 326" descr="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 y="2688"/>
              <a:ext cx="8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2" name="Line 327"/>
            <p:cNvSpPr>
              <a:spLocks noChangeShapeType="1"/>
            </p:cNvSpPr>
            <p:nvPr/>
          </p:nvSpPr>
          <p:spPr bwMode="auto">
            <a:xfrm>
              <a:off x="1440" y="2544"/>
              <a:ext cx="432" cy="276"/>
            </a:xfrm>
            <a:prstGeom prst="line">
              <a:avLst/>
            </a:prstGeom>
            <a:noFill/>
            <a:ln w="57150" cap="rnd">
              <a:solidFill>
                <a:srgbClr val="CC0000"/>
              </a:solidFill>
              <a:prstDash val="sysDot"/>
              <a:round/>
              <a:headEnd/>
              <a:tailEnd type="stealth"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8696" name="Rectangle 328"/>
            <p:cNvSpPr>
              <a:spLocks noChangeArrowheads="1"/>
            </p:cNvSpPr>
            <p:nvPr/>
          </p:nvSpPr>
          <p:spPr bwMode="auto">
            <a:xfrm>
              <a:off x="480" y="3744"/>
              <a:ext cx="2112" cy="336"/>
            </a:xfrm>
            <a:prstGeom prst="rect">
              <a:avLst/>
            </a:prstGeom>
            <a:noFill/>
            <a:ln w="3175">
              <a:noFill/>
              <a:miter lim="800000"/>
              <a:headEnd/>
              <a:tailEnd/>
            </a:ln>
            <a:effectLst/>
          </p:spPr>
          <p:txBody>
            <a:bodyPr wrap="none" lIns="90000" tIns="46800" rIns="90000" bIns="46800" anchor="ctr"/>
            <a:lstStyle/>
            <a:p>
              <a:pPr>
                <a:spcBef>
                  <a:spcPct val="0"/>
                </a:spcBef>
                <a:buClrTx/>
                <a:buSzTx/>
                <a:buFontTx/>
                <a:buNone/>
                <a:defRPr/>
              </a:pPr>
              <a:r>
                <a:rPr kumimoji="1" lang="zh-CN" altLang="en-US" sz="2800" b="1" dirty="0" smtClean="0">
                  <a:solidFill>
                    <a:srgbClr val="FF0000"/>
                  </a:solidFill>
                  <a:effectLst>
                    <a:outerShdw blurRad="38100" dist="38100" dir="2700000" algn="tl">
                      <a:srgbClr val="C0C0C0"/>
                    </a:outerShdw>
                  </a:effectLst>
                  <a:latin typeface="Times New Roman" pitchFamily="18" charset="0"/>
                  <a:ea typeface="华文新魏" pitchFamily="2" charset="-122"/>
                </a:rPr>
                <a:t>     需求量</a:t>
              </a:r>
              <a:r>
                <a:rPr kumimoji="1" lang="zh-CN" altLang="en-US" sz="2800" b="1" dirty="0">
                  <a:solidFill>
                    <a:srgbClr val="FF0000"/>
                  </a:solidFill>
                  <a:effectLst>
                    <a:outerShdw blurRad="38100" dist="38100" dir="2700000" algn="tl">
                      <a:srgbClr val="C0C0C0"/>
                    </a:outerShdw>
                  </a:effectLst>
                  <a:latin typeface="Times New Roman" pitchFamily="18" charset="0"/>
                  <a:ea typeface="华文新魏" pitchFamily="2" charset="-122"/>
                </a:rPr>
                <a:t>的变动</a:t>
              </a:r>
            </a:p>
          </p:txBody>
        </p:sp>
        <p:sp>
          <p:nvSpPr>
            <p:cNvPr id="58697" name="Rectangle 329"/>
            <p:cNvSpPr>
              <a:spLocks noChangeArrowheads="1"/>
            </p:cNvSpPr>
            <p:nvPr/>
          </p:nvSpPr>
          <p:spPr bwMode="auto">
            <a:xfrm>
              <a:off x="1440" y="1872"/>
              <a:ext cx="912" cy="576"/>
            </a:xfrm>
            <a:prstGeom prst="rect">
              <a:avLst/>
            </a:prstGeom>
            <a:noFill/>
            <a:ln w="9525">
              <a:noFill/>
              <a:miter lim="800000"/>
              <a:headEnd/>
              <a:tailEnd/>
            </a:ln>
            <a:effectLst/>
          </p:spPr>
          <p:txBody>
            <a:bodyPr lIns="90000" tIns="46800" rIns="90000" bIns="46800" anchor="ctr"/>
            <a:lstStyle/>
            <a:p>
              <a:pPr algn="dist">
                <a:spcBef>
                  <a:spcPct val="0"/>
                </a:spcBef>
                <a:buClrTx/>
                <a:buSzTx/>
                <a:buFontTx/>
                <a:buNone/>
                <a:defRPr/>
              </a:pPr>
              <a:r>
                <a:rPr kumimoji="1" lang="zh-CN" altLang="en-US" sz="1600" b="1">
                  <a:solidFill>
                    <a:srgbClr val="FF0000"/>
                  </a:solidFill>
                  <a:effectLst>
                    <a:outerShdw blurRad="38100" dist="38100" dir="2700000" algn="tl">
                      <a:srgbClr val="C0C0C0"/>
                    </a:outerShdw>
                  </a:effectLst>
                  <a:latin typeface="Times New Roman" pitchFamily="18" charset="0"/>
                  <a:ea typeface="宋体" pitchFamily="2" charset="-122"/>
                </a:rPr>
                <a:t>商品自身价格变动引起的需求数量的变动</a:t>
              </a:r>
            </a:p>
          </p:txBody>
        </p:sp>
      </p:grpSp>
      <p:grpSp>
        <p:nvGrpSpPr>
          <p:cNvPr id="3" name="Group 357"/>
          <p:cNvGrpSpPr>
            <a:grpSpLocks/>
          </p:cNvGrpSpPr>
          <p:nvPr/>
        </p:nvGrpSpPr>
        <p:grpSpPr bwMode="auto">
          <a:xfrm>
            <a:off x="4724400" y="3048000"/>
            <a:ext cx="3581400" cy="3429000"/>
            <a:chOff x="2976" y="1920"/>
            <a:chExt cx="2256" cy="2160"/>
          </a:xfrm>
        </p:grpSpPr>
        <p:sp>
          <p:nvSpPr>
            <p:cNvPr id="27655" name="Line 309"/>
            <p:cNvSpPr>
              <a:spLocks noChangeShapeType="1"/>
            </p:cNvSpPr>
            <p:nvPr/>
          </p:nvSpPr>
          <p:spPr bwMode="auto">
            <a:xfrm>
              <a:off x="3696" y="2256"/>
              <a:ext cx="1200" cy="9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7656" name="Line 331"/>
            <p:cNvSpPr>
              <a:spLocks noChangeShapeType="1"/>
            </p:cNvSpPr>
            <p:nvPr/>
          </p:nvSpPr>
          <p:spPr bwMode="auto">
            <a:xfrm>
              <a:off x="3312" y="2352"/>
              <a:ext cx="1152" cy="9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7657" name="Line 332"/>
            <p:cNvSpPr>
              <a:spLocks noChangeShapeType="1"/>
            </p:cNvSpPr>
            <p:nvPr/>
          </p:nvSpPr>
          <p:spPr bwMode="auto">
            <a:xfrm flipH="1" flipV="1">
              <a:off x="3216" y="2076"/>
              <a:ext cx="0" cy="1487"/>
            </a:xfrm>
            <a:prstGeom prst="line">
              <a:avLst/>
            </a:prstGeom>
            <a:noFill/>
            <a:ln w="38100">
              <a:solidFill>
                <a:srgbClr val="000000"/>
              </a:solidFill>
              <a:miter lim="800000"/>
              <a:headEnd/>
              <a:tailEnd type="stealth" w="med" len="med"/>
            </a:ln>
            <a:extLst>
              <a:ext uri="{909E8E84-426E-40DD-AFC4-6F175D3DCCD1}">
                <a14:hiddenFill xmlns:a14="http://schemas.microsoft.com/office/drawing/2010/main">
                  <a:noFill/>
                </a14:hiddenFill>
              </a:ext>
            </a:extLst>
          </p:spPr>
          <p:txBody>
            <a:bodyPr lIns="198000" tIns="46800" rIns="198000" bIns="46800" anchor="ctr"/>
            <a:lstStyle/>
            <a:p>
              <a:endParaRPr lang="zh-CN" altLang="en-US"/>
            </a:p>
          </p:txBody>
        </p:sp>
        <p:sp>
          <p:nvSpPr>
            <p:cNvPr id="27658" name="Line 333"/>
            <p:cNvSpPr>
              <a:spLocks noChangeShapeType="1"/>
            </p:cNvSpPr>
            <p:nvPr/>
          </p:nvSpPr>
          <p:spPr bwMode="auto">
            <a:xfrm flipV="1">
              <a:off x="3216" y="3552"/>
              <a:ext cx="2016" cy="0"/>
            </a:xfrm>
            <a:prstGeom prst="line">
              <a:avLst/>
            </a:prstGeom>
            <a:noFill/>
            <a:ln w="38100">
              <a:solidFill>
                <a:srgbClr val="000000"/>
              </a:solidFill>
              <a:miter lim="800000"/>
              <a:headEnd/>
              <a:tailEnd type="stealth" w="med" len="med"/>
            </a:ln>
            <a:extLst>
              <a:ext uri="{909E8E84-426E-40DD-AFC4-6F175D3DCCD1}">
                <a14:hiddenFill xmlns:a14="http://schemas.microsoft.com/office/drawing/2010/main">
                  <a:noFill/>
                </a14:hiddenFill>
              </a:ext>
            </a:extLst>
          </p:spPr>
          <p:txBody>
            <a:bodyPr lIns="198000" tIns="46800" rIns="198000" bIns="46800" anchor="ctr"/>
            <a:lstStyle/>
            <a:p>
              <a:endParaRPr lang="zh-CN" altLang="en-US"/>
            </a:p>
          </p:txBody>
        </p:sp>
        <p:sp>
          <p:nvSpPr>
            <p:cNvPr id="58702" name="Rectangle 334" descr="5%"/>
            <p:cNvSpPr>
              <a:spLocks noChangeArrowheads="1"/>
            </p:cNvSpPr>
            <p:nvPr/>
          </p:nvSpPr>
          <p:spPr bwMode="auto">
            <a:xfrm>
              <a:off x="2976" y="2076"/>
              <a:ext cx="240" cy="192"/>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P</a:t>
              </a:r>
            </a:p>
          </p:txBody>
        </p:sp>
        <p:sp>
          <p:nvSpPr>
            <p:cNvPr id="58703" name="Rectangle 335" descr="5%"/>
            <p:cNvSpPr>
              <a:spLocks noChangeArrowheads="1"/>
            </p:cNvSpPr>
            <p:nvPr/>
          </p:nvSpPr>
          <p:spPr bwMode="auto">
            <a:xfrm>
              <a:off x="3024" y="3564"/>
              <a:ext cx="240" cy="192"/>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O</a:t>
              </a:r>
            </a:p>
          </p:txBody>
        </p:sp>
        <p:sp>
          <p:nvSpPr>
            <p:cNvPr id="58704" name="Rectangle 336" descr="5%"/>
            <p:cNvSpPr>
              <a:spLocks noChangeArrowheads="1"/>
            </p:cNvSpPr>
            <p:nvPr/>
          </p:nvSpPr>
          <p:spPr bwMode="auto">
            <a:xfrm>
              <a:off x="4992" y="3600"/>
              <a:ext cx="240" cy="192"/>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Q</a:t>
              </a:r>
            </a:p>
          </p:txBody>
        </p:sp>
        <p:sp>
          <p:nvSpPr>
            <p:cNvPr id="58705" name="Rectangle 337" descr="5%"/>
            <p:cNvSpPr>
              <a:spLocks noChangeArrowheads="1"/>
            </p:cNvSpPr>
            <p:nvPr/>
          </p:nvSpPr>
          <p:spPr bwMode="auto">
            <a:xfrm>
              <a:off x="4320" y="3264"/>
              <a:ext cx="336" cy="144"/>
            </a:xfrm>
            <a:prstGeom prst="rect">
              <a:avLst/>
            </a:prstGeom>
            <a:noFill/>
            <a:ln w="38100" cmpd="dbl">
              <a:noFill/>
              <a:miter lim="800000"/>
              <a:headEnd/>
              <a:tailEnd/>
            </a:ln>
            <a:effectLst/>
          </p:spPr>
          <p:txBody>
            <a:bodyPr wrap="none" lIns="198000" tIns="46800" rIns="198000" bIns="46800"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d1</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27663" name="Line 338"/>
            <p:cNvSpPr>
              <a:spLocks noChangeShapeType="1"/>
            </p:cNvSpPr>
            <p:nvPr/>
          </p:nvSpPr>
          <p:spPr bwMode="auto">
            <a:xfrm>
              <a:off x="3216" y="2736"/>
              <a:ext cx="1104"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707" name="Rectangle 339"/>
            <p:cNvSpPr>
              <a:spLocks noChangeArrowheads="1"/>
            </p:cNvSpPr>
            <p:nvPr/>
          </p:nvSpPr>
          <p:spPr bwMode="auto">
            <a:xfrm>
              <a:off x="3024" y="2640"/>
              <a:ext cx="192" cy="144"/>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00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a:solidFill>
                    <a:srgbClr val="00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a:solidFill>
                  <a:srgbClr val="000000"/>
                </a:solidFill>
                <a:effectLst>
                  <a:outerShdw blurRad="38100" dist="38100" dir="2700000" algn="tl">
                    <a:srgbClr val="C0C0C0"/>
                  </a:outerShdw>
                </a:effectLst>
                <a:latin typeface="Times New Roman" pitchFamily="18" charset="0"/>
                <a:ea typeface="宋体" pitchFamily="2" charset="-122"/>
              </a:endParaRPr>
            </a:p>
          </p:txBody>
        </p:sp>
        <p:sp>
          <p:nvSpPr>
            <p:cNvPr id="27665" name="Line 340"/>
            <p:cNvSpPr>
              <a:spLocks noChangeShapeType="1"/>
            </p:cNvSpPr>
            <p:nvPr/>
          </p:nvSpPr>
          <p:spPr bwMode="auto">
            <a:xfrm>
              <a:off x="4320" y="2736"/>
              <a:ext cx="0" cy="828"/>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709" name="Rectangle 341"/>
            <p:cNvSpPr>
              <a:spLocks noChangeArrowheads="1"/>
            </p:cNvSpPr>
            <p:nvPr/>
          </p:nvSpPr>
          <p:spPr bwMode="auto">
            <a:xfrm>
              <a:off x="3744" y="3612"/>
              <a:ext cx="192" cy="144"/>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27667" name="Line 342"/>
            <p:cNvSpPr>
              <a:spLocks noChangeShapeType="1"/>
            </p:cNvSpPr>
            <p:nvPr/>
          </p:nvSpPr>
          <p:spPr bwMode="auto">
            <a:xfrm flipV="1">
              <a:off x="3792" y="2736"/>
              <a:ext cx="0" cy="828"/>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711" name="Rectangle 343"/>
            <p:cNvSpPr>
              <a:spLocks noChangeArrowheads="1"/>
            </p:cNvSpPr>
            <p:nvPr/>
          </p:nvSpPr>
          <p:spPr bwMode="auto">
            <a:xfrm>
              <a:off x="4224" y="3600"/>
              <a:ext cx="192" cy="144"/>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pic>
          <p:nvPicPr>
            <p:cNvPr id="27669" name="Picture 344" descr="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 y="2688"/>
              <a:ext cx="8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0" name="Picture 345" descr="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 y="2688"/>
              <a:ext cx="8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1" name="Line 346"/>
            <p:cNvSpPr>
              <a:spLocks noChangeShapeType="1"/>
            </p:cNvSpPr>
            <p:nvPr/>
          </p:nvSpPr>
          <p:spPr bwMode="auto">
            <a:xfrm>
              <a:off x="3600" y="2496"/>
              <a:ext cx="384" cy="0"/>
            </a:xfrm>
            <a:prstGeom prst="line">
              <a:avLst/>
            </a:prstGeom>
            <a:noFill/>
            <a:ln w="57150" cap="rnd">
              <a:solidFill>
                <a:srgbClr val="CC0000"/>
              </a:solidFill>
              <a:prstDash val="sysDot"/>
              <a:round/>
              <a:headEnd/>
              <a:tailEnd type="stealth"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8715" name="Rectangle 347"/>
            <p:cNvSpPr>
              <a:spLocks noChangeArrowheads="1"/>
            </p:cNvSpPr>
            <p:nvPr/>
          </p:nvSpPr>
          <p:spPr bwMode="auto">
            <a:xfrm>
              <a:off x="3117" y="3744"/>
              <a:ext cx="2064" cy="336"/>
            </a:xfrm>
            <a:prstGeom prst="rect">
              <a:avLst/>
            </a:prstGeom>
            <a:noFill/>
            <a:ln w="3175">
              <a:noFill/>
              <a:miter lim="800000"/>
              <a:headEnd/>
              <a:tailEnd/>
            </a:ln>
            <a:effectLst/>
          </p:spPr>
          <p:txBody>
            <a:bodyPr wrap="none" lIns="90000" tIns="46800" rIns="90000" bIns="46800" anchor="ctr"/>
            <a:lstStyle/>
            <a:p>
              <a:pPr>
                <a:spcBef>
                  <a:spcPct val="0"/>
                </a:spcBef>
                <a:buClrTx/>
                <a:buSzTx/>
                <a:buFontTx/>
                <a:buNone/>
                <a:defRPr/>
              </a:pPr>
              <a:r>
                <a:rPr kumimoji="1" lang="zh-CN" altLang="en-US" sz="2800" b="1" dirty="0" smtClean="0">
                  <a:solidFill>
                    <a:srgbClr val="0000FF"/>
                  </a:solidFill>
                  <a:effectLst>
                    <a:outerShdw blurRad="38100" dist="38100" dir="2700000" algn="tl">
                      <a:srgbClr val="C0C0C0"/>
                    </a:outerShdw>
                  </a:effectLst>
                  <a:latin typeface="Times New Roman" pitchFamily="18" charset="0"/>
                  <a:ea typeface="华文新魏" pitchFamily="2" charset="-122"/>
                </a:rPr>
                <a:t>        需求</a:t>
              </a:r>
              <a:r>
                <a:rPr kumimoji="1" lang="zh-CN" altLang="en-US" sz="2800" b="1" dirty="0">
                  <a:solidFill>
                    <a:srgbClr val="0000FF"/>
                  </a:solidFill>
                  <a:effectLst>
                    <a:outerShdw blurRad="38100" dist="38100" dir="2700000" algn="tl">
                      <a:srgbClr val="C0C0C0"/>
                    </a:outerShdw>
                  </a:effectLst>
                  <a:latin typeface="Times New Roman" pitchFamily="18" charset="0"/>
                  <a:ea typeface="华文新魏" pitchFamily="2" charset="-122"/>
                </a:rPr>
                <a:t>的变动</a:t>
              </a:r>
            </a:p>
          </p:txBody>
        </p:sp>
        <p:sp>
          <p:nvSpPr>
            <p:cNvPr id="58716" name="Rectangle 348"/>
            <p:cNvSpPr>
              <a:spLocks noChangeArrowheads="1"/>
            </p:cNvSpPr>
            <p:nvPr/>
          </p:nvSpPr>
          <p:spPr bwMode="auto">
            <a:xfrm>
              <a:off x="4032" y="1920"/>
              <a:ext cx="912" cy="576"/>
            </a:xfrm>
            <a:prstGeom prst="rect">
              <a:avLst/>
            </a:prstGeom>
            <a:noFill/>
            <a:ln w="9525">
              <a:noFill/>
              <a:miter lim="800000"/>
              <a:headEnd/>
              <a:tailEnd/>
            </a:ln>
            <a:effectLst/>
          </p:spPr>
          <p:txBody>
            <a:bodyPr lIns="90000" tIns="46800" rIns="90000" bIns="46800" anchor="ctr"/>
            <a:lstStyle/>
            <a:p>
              <a:pPr algn="dist">
                <a:spcBef>
                  <a:spcPct val="0"/>
                </a:spcBef>
                <a:buClrTx/>
                <a:buSzTx/>
                <a:buFontTx/>
                <a:buNone/>
                <a:defRPr/>
              </a:pPr>
              <a:r>
                <a:rPr kumimoji="1" lang="zh-CN" altLang="en-US" sz="1600" b="1">
                  <a:solidFill>
                    <a:schemeClr val="tx1"/>
                  </a:solidFill>
                  <a:effectLst>
                    <a:outerShdw blurRad="38100" dist="38100" dir="2700000" algn="tl">
                      <a:srgbClr val="C0C0C0"/>
                    </a:outerShdw>
                  </a:effectLst>
                  <a:latin typeface="Times New Roman" pitchFamily="18" charset="0"/>
                  <a:ea typeface="宋体" pitchFamily="2" charset="-122"/>
                </a:rPr>
                <a:t>其他因素</a:t>
              </a:r>
            </a:p>
            <a:p>
              <a:pPr algn="dist">
                <a:spcBef>
                  <a:spcPct val="0"/>
                </a:spcBef>
                <a:buClrTx/>
                <a:buSzTx/>
                <a:buFontTx/>
                <a:buNone/>
                <a:defRPr/>
              </a:pPr>
              <a:r>
                <a:rPr kumimoji="1" lang="zh-CN" altLang="en-US" sz="1600" b="1">
                  <a:solidFill>
                    <a:schemeClr val="tx1"/>
                  </a:solidFill>
                  <a:effectLst>
                    <a:outerShdw blurRad="38100" dist="38100" dir="2700000" algn="tl">
                      <a:srgbClr val="C0C0C0"/>
                    </a:outerShdw>
                  </a:effectLst>
                  <a:latin typeface="Times New Roman" pitchFamily="18" charset="0"/>
                  <a:ea typeface="宋体" pitchFamily="2" charset="-122"/>
                </a:rPr>
                <a:t>变动引起的需求数量的变动</a:t>
              </a:r>
            </a:p>
          </p:txBody>
        </p:sp>
        <p:sp>
          <p:nvSpPr>
            <p:cNvPr id="58718" name="Rectangle 350" descr="5%"/>
            <p:cNvSpPr>
              <a:spLocks noChangeArrowheads="1"/>
            </p:cNvSpPr>
            <p:nvPr/>
          </p:nvSpPr>
          <p:spPr bwMode="auto">
            <a:xfrm>
              <a:off x="4752" y="3264"/>
              <a:ext cx="336" cy="144"/>
            </a:xfrm>
            <a:prstGeom prst="rect">
              <a:avLst/>
            </a:prstGeom>
            <a:noFill/>
            <a:ln w="38100" cmpd="dbl">
              <a:noFill/>
              <a:miter lim="800000"/>
              <a:headEnd/>
              <a:tailEnd/>
            </a:ln>
            <a:effectLst/>
          </p:spPr>
          <p:txBody>
            <a:bodyPr wrap="none" lIns="198000" tIns="46800" rIns="198000" bIns="46800"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d2</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grpSp>
      <p:sp>
        <p:nvSpPr>
          <p:cNvPr id="27653" name="AutoShape 355">
            <a:hlinkClick r:id="rId3" action="ppaction://hlinksldjump"/>
          </p:cNvPr>
          <p:cNvSpPr>
            <a:spLocks noChangeArrowheads="1"/>
          </p:cNvSpPr>
          <p:nvPr/>
        </p:nvSpPr>
        <p:spPr bwMode="auto">
          <a:xfrm rot="-5400000">
            <a:off x="7620000" y="6281738"/>
            <a:ext cx="457200" cy="381000"/>
          </a:xfrm>
          <a:prstGeom prst="triangle">
            <a:avLst>
              <a:gd name="adj" fmla="val 50000"/>
            </a:avLst>
          </a:prstGeom>
          <a:solidFill>
            <a:schemeClr val="accent1"/>
          </a:solidFill>
          <a:ln w="9525" algn="ctr">
            <a:solidFill>
              <a:schemeClr val="tx1"/>
            </a:solidFill>
            <a:miter lim="800000"/>
            <a:headEnd/>
            <a:tailEnd/>
          </a:ln>
        </p:spPr>
        <p:txBody>
          <a:bodyPr vert="eaVert" wrap="none" anchor="ctr"/>
          <a:lstStyle/>
          <a:p>
            <a:endParaRPr lang="zh-CN" altLang="en-US"/>
          </a:p>
        </p:txBody>
      </p:sp>
      <p:sp>
        <p:nvSpPr>
          <p:cNvPr id="48"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FE5ED839-0AA4-4EAD-8047-A46B03FAC2A5}" type="slidenum">
              <a:rPr lang="en-US" altLang="zh-CN" sz="2600" b="1">
                <a:solidFill>
                  <a:schemeClr val="bg1"/>
                </a:solidFill>
                <a:latin typeface="+mn-lt"/>
                <a:ea typeface="+mn-ea"/>
              </a:rPr>
              <a:pPr algn="l">
                <a:spcBef>
                  <a:spcPct val="0"/>
                </a:spcBef>
                <a:buClrTx/>
                <a:buSzTx/>
                <a:buFontTx/>
                <a:buNone/>
                <a:defRPr/>
              </a:pPr>
              <a:t>14</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314813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57347">
                                            <p:txEl>
                                              <p:pRg st="0" end="0"/>
                                            </p:txEl>
                                          </p:spTgt>
                                        </p:tgtEl>
                                        <p:attrNameLst>
                                          <p:attrName>style.visibility</p:attrName>
                                        </p:attrNameLst>
                                      </p:cBhvr>
                                      <p:to>
                                        <p:strVal val="visible"/>
                                      </p:to>
                                    </p:set>
                                    <p:anim calcmode="lin" valueType="num">
                                      <p:cBhvr>
                                        <p:cTn id="17" dur="500" fill="hold"/>
                                        <p:tgtEl>
                                          <p:spTgt spid="5734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57347">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r>
              <a:rPr lang="zh-CN" altLang="en-US" smtClean="0">
                <a:latin typeface="Times New Roman" charset="0"/>
              </a:rPr>
              <a:t>供给理论</a:t>
            </a:r>
          </a:p>
        </p:txBody>
      </p:sp>
      <p:sp>
        <p:nvSpPr>
          <p:cNvPr id="61443" name="Rectangle 3"/>
          <p:cNvSpPr>
            <a:spLocks noGrp="1" noChangeArrowheads="1"/>
          </p:cNvSpPr>
          <p:nvPr>
            <p:ph idx="1"/>
          </p:nvPr>
        </p:nvSpPr>
        <p:spPr>
          <a:xfrm>
            <a:off x="838200" y="1828800"/>
            <a:ext cx="7620000" cy="4800600"/>
          </a:xfrm>
        </p:spPr>
        <p:txBody>
          <a:bodyPr rtlCol="0">
            <a:normAutofit lnSpcReduction="10000"/>
          </a:bodyPr>
          <a:lstStyle/>
          <a:p>
            <a:pPr fontAlgn="auto">
              <a:spcAft>
                <a:spcPts val="0"/>
              </a:spcAft>
              <a:buFont typeface="Wingdings 2"/>
              <a:buChar char="ß"/>
              <a:defRPr/>
            </a:pPr>
            <a:r>
              <a:rPr lang="zh-CN" altLang="en-US" b="1" smtClean="0">
                <a:latin typeface="Times New Roman" pitchFamily="18" charset="0"/>
                <a:ea typeface="楷体_GB2312" pitchFamily="49" charset="-122"/>
              </a:rPr>
              <a:t>供给量</a:t>
            </a:r>
          </a:p>
          <a:p>
            <a:pPr fontAlgn="auto">
              <a:spcAft>
                <a:spcPts val="0"/>
              </a:spcAft>
              <a:buFont typeface="Wingdings" pitchFamily="2" charset="2"/>
              <a:buNone/>
              <a:defRPr/>
            </a:pPr>
            <a:r>
              <a:rPr lang="zh-CN" altLang="en-US" b="1" smtClean="0">
                <a:latin typeface="Times New Roman" pitchFamily="18" charset="0"/>
                <a:ea typeface="楷体_GB2312" pitchFamily="49" charset="-122"/>
              </a:rPr>
              <a:t>          </a:t>
            </a:r>
            <a:r>
              <a:rPr lang="zh-CN" altLang="en-US" sz="2400" b="1" smtClean="0">
                <a:latin typeface="Times New Roman" pitchFamily="18" charset="0"/>
              </a:rPr>
              <a:t>既定时期内，某一价格水平上，生产者愿意并且能够提供的某种商品（服务）的数量。</a:t>
            </a:r>
          </a:p>
          <a:p>
            <a:pPr fontAlgn="auto">
              <a:spcAft>
                <a:spcPts val="0"/>
              </a:spcAft>
              <a:buFont typeface="Wingdings" pitchFamily="2" charset="2"/>
              <a:buNone/>
              <a:defRPr/>
            </a:pPr>
            <a:r>
              <a:rPr lang="zh-CN" altLang="en-US" sz="2400" b="1" smtClean="0">
                <a:latin typeface="Times New Roman" pitchFamily="18" charset="0"/>
              </a:rPr>
              <a:t>             与需求理论一样，理解供给量的概念时同样需要注意三个关键词：</a:t>
            </a:r>
          </a:p>
          <a:p>
            <a:pPr lvl="1" fontAlgn="auto">
              <a:spcAft>
                <a:spcPts val="0"/>
              </a:spcAft>
              <a:buFont typeface="Wingdings 2"/>
              <a:buChar char="Þ"/>
              <a:defRPr/>
            </a:pPr>
            <a:r>
              <a:rPr lang="zh-CN" altLang="en-US" b="1" smtClean="0">
                <a:solidFill>
                  <a:srgbClr val="FF0000"/>
                </a:solidFill>
                <a:latin typeface="Times New Roman" pitchFamily="18" charset="0"/>
              </a:rPr>
              <a:t>既定时期</a:t>
            </a:r>
          </a:p>
          <a:p>
            <a:pPr lvl="1" fontAlgn="auto">
              <a:spcAft>
                <a:spcPts val="0"/>
              </a:spcAft>
              <a:buFont typeface="Wingdings 2"/>
              <a:buChar char="Þ"/>
              <a:defRPr/>
            </a:pPr>
            <a:r>
              <a:rPr lang="zh-CN" altLang="en-US" b="1" smtClean="0">
                <a:solidFill>
                  <a:srgbClr val="FF0000"/>
                </a:solidFill>
                <a:latin typeface="Times New Roman" pitchFamily="18" charset="0"/>
              </a:rPr>
              <a:t>愿意提供</a:t>
            </a:r>
          </a:p>
          <a:p>
            <a:pPr lvl="1" fontAlgn="auto">
              <a:spcAft>
                <a:spcPts val="0"/>
              </a:spcAft>
              <a:buFont typeface="Wingdings 2"/>
              <a:buChar char="Þ"/>
              <a:defRPr/>
            </a:pPr>
            <a:r>
              <a:rPr lang="zh-CN" altLang="en-US" b="1" smtClean="0">
                <a:solidFill>
                  <a:srgbClr val="FF0000"/>
                </a:solidFill>
                <a:latin typeface="Times New Roman" pitchFamily="18" charset="0"/>
              </a:rPr>
              <a:t>能够提供</a:t>
            </a:r>
          </a:p>
          <a:p>
            <a:pPr fontAlgn="auto">
              <a:spcAft>
                <a:spcPts val="0"/>
              </a:spcAft>
              <a:buFont typeface="Wingdings" pitchFamily="2" charset="2"/>
              <a:buNone/>
              <a:defRPr/>
            </a:pPr>
            <a:endParaRPr lang="zh-CN" altLang="en-US" sz="2400" b="1" smtClean="0">
              <a:latin typeface="Times New Roman" pitchFamily="18" charset="0"/>
            </a:endParaRPr>
          </a:p>
          <a:p>
            <a:pPr fontAlgn="auto">
              <a:spcAft>
                <a:spcPts val="0"/>
              </a:spcAft>
              <a:buFont typeface="Wingdings" pitchFamily="2" charset="2"/>
              <a:buNone/>
              <a:defRPr/>
            </a:pPr>
            <a:r>
              <a:rPr lang="zh-CN" altLang="en-US" smtClean="0">
                <a:latin typeface="Times New Roman" pitchFamily="18" charset="0"/>
              </a:rPr>
              <a:t>             </a:t>
            </a:r>
          </a:p>
        </p:txBody>
      </p:sp>
      <p:sp>
        <p:nvSpPr>
          <p:cNvPr id="6"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E26D6866-BE50-4FA3-BFC4-D87DECB2577C}" type="slidenum">
              <a:rPr lang="en-US" altLang="zh-CN" sz="2600" b="1">
                <a:solidFill>
                  <a:schemeClr val="bg1"/>
                </a:solidFill>
                <a:latin typeface="+mn-lt"/>
                <a:ea typeface="+mn-ea"/>
              </a:rPr>
              <a:pPr algn="l">
                <a:spcBef>
                  <a:spcPct val="0"/>
                </a:spcBef>
                <a:buClrTx/>
                <a:buSzTx/>
                <a:buFontTx/>
                <a:buNone/>
                <a:defRPr/>
              </a:pPr>
              <a:t>15</a:t>
            </a:fld>
            <a:endParaRPr lang="en-US" altLang="zh-CN" sz="2600" b="1">
              <a:solidFill>
                <a:schemeClr val="bg1"/>
              </a:solidFill>
              <a:latin typeface="+mn-lt"/>
              <a:ea typeface="+mn-ea"/>
            </a:endParaRPr>
          </a:p>
        </p:txBody>
      </p:sp>
      <p:pic>
        <p:nvPicPr>
          <p:cNvPr id="28677" name="Picture 23" descr="文件名: j0417954.wmf&#10;关键字: 云, 原野, 天气 ...&#10;文件大小: 104 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13" y="4191000"/>
            <a:ext cx="2046287"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556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 calcmode="lin" valueType="num">
                                      <p:cBhvr additive="base">
                                        <p:cTn id="12"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4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1443">
                                            <p:txEl>
                                              <p:pRg st="2" end="2"/>
                                            </p:txEl>
                                          </p:spTgt>
                                        </p:tgtEl>
                                        <p:attrNameLst>
                                          <p:attrName>style.visibility</p:attrName>
                                        </p:attrNameLst>
                                      </p:cBhvr>
                                      <p:to>
                                        <p:strVal val="visible"/>
                                      </p:to>
                                    </p:set>
                                    <p:anim calcmode="lin" valueType="num">
                                      <p:cBhvr additive="base">
                                        <p:cTn id="16"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ox(in)">
                                      <p:cBhvr>
                                        <p:cTn id="22" dur="500"/>
                                        <p:tgtEl>
                                          <p:spTgt spid="614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box(in)">
                                      <p:cBhvr>
                                        <p:cTn id="27" dur="500"/>
                                        <p:tgtEl>
                                          <p:spTgt spid="614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box(in)">
                                      <p:cBhvr>
                                        <p:cTn id="32" dur="5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838200" y="1295400"/>
            <a:ext cx="8077200" cy="4876800"/>
          </a:xfrm>
        </p:spPr>
        <p:txBody>
          <a:bodyPr/>
          <a:lstStyle/>
          <a:p>
            <a:r>
              <a:rPr lang="zh-CN" altLang="en-US" b="1" dirty="0" smtClean="0">
                <a:latin typeface="Times New Roman" charset="0"/>
                <a:ea typeface="楷体_GB2312" pitchFamily="49" charset="-122"/>
              </a:rPr>
              <a:t>供给</a:t>
            </a:r>
          </a:p>
          <a:p>
            <a:pPr>
              <a:buFont typeface="Wingdings" pitchFamily="2" charset="2"/>
              <a:buNone/>
            </a:pPr>
            <a:r>
              <a:rPr lang="zh-CN" altLang="en-US" sz="2400" b="1" dirty="0" smtClean="0">
                <a:latin typeface="Times New Roman" charset="0"/>
              </a:rPr>
              <a:t>            </a:t>
            </a:r>
            <a:r>
              <a:rPr lang="zh-CN" altLang="en-US" sz="2400" b="1" dirty="0" smtClean="0">
                <a:solidFill>
                  <a:srgbClr val="0000FF"/>
                </a:solidFill>
                <a:latin typeface="Times New Roman" charset="0"/>
              </a:rPr>
              <a:t>既定时期内，各个价格水平下，生产者愿意并能够提供的某种商品（服务）的数量。供给描述的是某种商品（服务）的供给量与价格之间的一一对应关系。</a:t>
            </a:r>
          </a:p>
          <a:p>
            <a:r>
              <a:rPr lang="zh-CN" altLang="en-US" b="1" dirty="0" smtClean="0">
                <a:latin typeface="Times New Roman" charset="0"/>
                <a:ea typeface="楷体_GB2312" pitchFamily="49" charset="-122"/>
              </a:rPr>
              <a:t>供给的表示方法</a:t>
            </a:r>
          </a:p>
          <a:p>
            <a:pPr lvl="1"/>
            <a:r>
              <a:rPr lang="zh-CN" altLang="en-US" b="1" dirty="0" smtClean="0">
                <a:latin typeface="Times New Roman" charset="0"/>
              </a:rPr>
              <a:t>供给表</a:t>
            </a:r>
            <a:r>
              <a:rPr lang="zh-CN" altLang="en-US" sz="2200" b="1" dirty="0" smtClean="0">
                <a:latin typeface="Times New Roman" charset="0"/>
              </a:rPr>
              <a:t>                   </a:t>
            </a:r>
          </a:p>
        </p:txBody>
      </p:sp>
      <p:sp>
        <p:nvSpPr>
          <p:cNvPr id="44"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89B8B9C-F55F-4F22-BC10-F7778F74D3A4}" type="slidenum">
              <a:rPr lang="en-US" altLang="zh-CN" sz="2600" b="1">
                <a:solidFill>
                  <a:schemeClr val="bg1"/>
                </a:solidFill>
                <a:latin typeface="+mn-lt"/>
                <a:ea typeface="+mn-ea"/>
              </a:rPr>
              <a:pPr algn="l">
                <a:spcBef>
                  <a:spcPct val="0"/>
                </a:spcBef>
                <a:buClrTx/>
                <a:buSzTx/>
                <a:buFontTx/>
                <a:buNone/>
                <a:defRPr/>
              </a:pPr>
              <a:t>16</a:t>
            </a:fld>
            <a:endParaRPr lang="en-US" altLang="zh-CN" sz="2600" b="1">
              <a:solidFill>
                <a:schemeClr val="bg1"/>
              </a:solidFill>
              <a:latin typeface="+mn-lt"/>
              <a:ea typeface="+mn-ea"/>
            </a:endParaRPr>
          </a:p>
        </p:txBody>
      </p:sp>
      <p:grpSp>
        <p:nvGrpSpPr>
          <p:cNvPr id="2" name="Group 121"/>
          <p:cNvGrpSpPr>
            <a:grpSpLocks/>
          </p:cNvGrpSpPr>
          <p:nvPr/>
        </p:nvGrpSpPr>
        <p:grpSpPr bwMode="auto">
          <a:xfrm>
            <a:off x="3718189" y="3581400"/>
            <a:ext cx="4511411" cy="2922588"/>
            <a:chOff x="2343" y="2660"/>
            <a:chExt cx="2601" cy="1553"/>
          </a:xfrm>
        </p:grpSpPr>
        <p:sp>
          <p:nvSpPr>
            <p:cNvPr id="29701" name="Rectangle 44"/>
            <p:cNvSpPr>
              <a:spLocks noChangeArrowheads="1"/>
            </p:cNvSpPr>
            <p:nvPr/>
          </p:nvSpPr>
          <p:spPr bwMode="auto">
            <a:xfrm>
              <a:off x="3840" y="4002"/>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5</a:t>
              </a:r>
            </a:p>
          </p:txBody>
        </p:sp>
        <p:sp>
          <p:nvSpPr>
            <p:cNvPr id="29702" name="Rectangle 45"/>
            <p:cNvSpPr>
              <a:spLocks noChangeArrowheads="1"/>
            </p:cNvSpPr>
            <p:nvPr/>
          </p:nvSpPr>
          <p:spPr bwMode="auto">
            <a:xfrm>
              <a:off x="2736" y="4002"/>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3.00</a:t>
              </a:r>
            </a:p>
          </p:txBody>
        </p:sp>
        <p:sp>
          <p:nvSpPr>
            <p:cNvPr id="29703" name="Rectangle 46"/>
            <p:cNvSpPr>
              <a:spLocks noChangeArrowheads="1"/>
            </p:cNvSpPr>
            <p:nvPr/>
          </p:nvSpPr>
          <p:spPr bwMode="auto">
            <a:xfrm>
              <a:off x="3840" y="3791"/>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3</a:t>
              </a:r>
            </a:p>
          </p:txBody>
        </p:sp>
        <p:sp>
          <p:nvSpPr>
            <p:cNvPr id="29704" name="Rectangle 47"/>
            <p:cNvSpPr>
              <a:spLocks noChangeArrowheads="1"/>
            </p:cNvSpPr>
            <p:nvPr/>
          </p:nvSpPr>
          <p:spPr bwMode="auto">
            <a:xfrm>
              <a:off x="2736" y="3791"/>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2.00</a:t>
              </a:r>
            </a:p>
          </p:txBody>
        </p:sp>
        <p:sp>
          <p:nvSpPr>
            <p:cNvPr id="29705" name="Rectangle 48"/>
            <p:cNvSpPr>
              <a:spLocks noChangeArrowheads="1"/>
            </p:cNvSpPr>
            <p:nvPr/>
          </p:nvSpPr>
          <p:spPr bwMode="auto">
            <a:xfrm>
              <a:off x="3840" y="3580"/>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2</a:t>
              </a:r>
            </a:p>
          </p:txBody>
        </p:sp>
        <p:sp>
          <p:nvSpPr>
            <p:cNvPr id="29706" name="Rectangle 49"/>
            <p:cNvSpPr>
              <a:spLocks noChangeArrowheads="1"/>
            </p:cNvSpPr>
            <p:nvPr/>
          </p:nvSpPr>
          <p:spPr bwMode="auto">
            <a:xfrm>
              <a:off x="2736" y="3580"/>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1.50</a:t>
              </a:r>
            </a:p>
          </p:txBody>
        </p:sp>
        <p:sp>
          <p:nvSpPr>
            <p:cNvPr id="29707" name="Rectangle 50"/>
            <p:cNvSpPr>
              <a:spLocks noChangeArrowheads="1"/>
            </p:cNvSpPr>
            <p:nvPr/>
          </p:nvSpPr>
          <p:spPr bwMode="auto">
            <a:xfrm>
              <a:off x="3840" y="3369"/>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1</a:t>
              </a:r>
            </a:p>
          </p:txBody>
        </p:sp>
        <p:sp>
          <p:nvSpPr>
            <p:cNvPr id="29708" name="Rectangle 51"/>
            <p:cNvSpPr>
              <a:spLocks noChangeArrowheads="1"/>
            </p:cNvSpPr>
            <p:nvPr/>
          </p:nvSpPr>
          <p:spPr bwMode="auto">
            <a:xfrm>
              <a:off x="2736" y="3369"/>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1.00</a:t>
              </a:r>
            </a:p>
          </p:txBody>
        </p:sp>
        <p:sp>
          <p:nvSpPr>
            <p:cNvPr id="29709" name="Rectangle 52"/>
            <p:cNvSpPr>
              <a:spLocks noChangeArrowheads="1"/>
            </p:cNvSpPr>
            <p:nvPr/>
          </p:nvSpPr>
          <p:spPr bwMode="auto">
            <a:xfrm>
              <a:off x="3840" y="3158"/>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0</a:t>
              </a:r>
            </a:p>
          </p:txBody>
        </p:sp>
        <p:sp>
          <p:nvSpPr>
            <p:cNvPr id="29710" name="Rectangle 53"/>
            <p:cNvSpPr>
              <a:spLocks noChangeArrowheads="1"/>
            </p:cNvSpPr>
            <p:nvPr/>
          </p:nvSpPr>
          <p:spPr bwMode="auto">
            <a:xfrm>
              <a:off x="2736" y="3158"/>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0.50</a:t>
              </a:r>
            </a:p>
          </p:txBody>
        </p:sp>
        <p:sp>
          <p:nvSpPr>
            <p:cNvPr id="29711" name="Rectangle 54"/>
            <p:cNvSpPr>
              <a:spLocks noChangeArrowheads="1"/>
            </p:cNvSpPr>
            <p:nvPr/>
          </p:nvSpPr>
          <p:spPr bwMode="auto">
            <a:xfrm>
              <a:off x="3840" y="2947"/>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0</a:t>
              </a:r>
            </a:p>
          </p:txBody>
        </p:sp>
        <p:sp>
          <p:nvSpPr>
            <p:cNvPr id="29712" name="Rectangle 55"/>
            <p:cNvSpPr>
              <a:spLocks noChangeArrowheads="1"/>
            </p:cNvSpPr>
            <p:nvPr/>
          </p:nvSpPr>
          <p:spPr bwMode="auto">
            <a:xfrm>
              <a:off x="2736" y="2947"/>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b="1">
                  <a:solidFill>
                    <a:schemeClr val="tx1"/>
                  </a:solidFill>
                  <a:ea typeface="宋体" pitchFamily="2" charset="-122"/>
                </a:rPr>
                <a:t>0.00</a:t>
              </a:r>
            </a:p>
          </p:txBody>
        </p:sp>
        <p:sp>
          <p:nvSpPr>
            <p:cNvPr id="29713" name="Rectangle 56"/>
            <p:cNvSpPr>
              <a:spLocks noChangeArrowheads="1"/>
            </p:cNvSpPr>
            <p:nvPr/>
          </p:nvSpPr>
          <p:spPr bwMode="auto">
            <a:xfrm>
              <a:off x="3840" y="2736"/>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zh-CN" altLang="en-US" sz="2000" b="1">
                  <a:solidFill>
                    <a:schemeClr val="tx1"/>
                  </a:solidFill>
                  <a:latin typeface="Arial" charset="0"/>
                  <a:ea typeface="黑体" pitchFamily="2" charset="-122"/>
                </a:rPr>
                <a:t>供给量（支）</a:t>
              </a:r>
            </a:p>
          </p:txBody>
        </p:sp>
        <p:sp>
          <p:nvSpPr>
            <p:cNvPr id="29714" name="Rectangle 57"/>
            <p:cNvSpPr>
              <a:spLocks noChangeArrowheads="1"/>
            </p:cNvSpPr>
            <p:nvPr/>
          </p:nvSpPr>
          <p:spPr bwMode="auto">
            <a:xfrm>
              <a:off x="2736" y="2736"/>
              <a:ext cx="1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zh-CN" altLang="en-US" sz="2000" b="1">
                  <a:solidFill>
                    <a:schemeClr val="tx1"/>
                  </a:solidFill>
                  <a:latin typeface="Arial" charset="0"/>
                  <a:ea typeface="黑体" pitchFamily="2" charset="-122"/>
                </a:rPr>
                <a:t>价格（元）</a:t>
              </a:r>
            </a:p>
          </p:txBody>
        </p:sp>
        <p:sp>
          <p:nvSpPr>
            <p:cNvPr id="29715" name="Line 58"/>
            <p:cNvSpPr>
              <a:spLocks noChangeShapeType="1"/>
            </p:cNvSpPr>
            <p:nvPr/>
          </p:nvSpPr>
          <p:spPr bwMode="auto">
            <a:xfrm>
              <a:off x="2736" y="2736"/>
              <a:ext cx="22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16" name="Line 59"/>
            <p:cNvSpPr>
              <a:spLocks noChangeShapeType="1"/>
            </p:cNvSpPr>
            <p:nvPr/>
          </p:nvSpPr>
          <p:spPr bwMode="auto">
            <a:xfrm>
              <a:off x="2736" y="2947"/>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17" name="Line 60"/>
            <p:cNvSpPr>
              <a:spLocks noChangeShapeType="1"/>
            </p:cNvSpPr>
            <p:nvPr/>
          </p:nvSpPr>
          <p:spPr bwMode="auto">
            <a:xfrm>
              <a:off x="2736" y="3158"/>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18" name="Line 61"/>
            <p:cNvSpPr>
              <a:spLocks noChangeShapeType="1"/>
            </p:cNvSpPr>
            <p:nvPr/>
          </p:nvSpPr>
          <p:spPr bwMode="auto">
            <a:xfrm>
              <a:off x="2736" y="3360"/>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19" name="Line 62"/>
            <p:cNvSpPr>
              <a:spLocks noChangeShapeType="1"/>
            </p:cNvSpPr>
            <p:nvPr/>
          </p:nvSpPr>
          <p:spPr bwMode="auto">
            <a:xfrm>
              <a:off x="2736" y="3580"/>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20" name="Line 63"/>
            <p:cNvSpPr>
              <a:spLocks noChangeShapeType="1"/>
            </p:cNvSpPr>
            <p:nvPr/>
          </p:nvSpPr>
          <p:spPr bwMode="auto">
            <a:xfrm>
              <a:off x="2736" y="3791"/>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21" name="Line 64"/>
            <p:cNvSpPr>
              <a:spLocks noChangeShapeType="1"/>
            </p:cNvSpPr>
            <p:nvPr/>
          </p:nvSpPr>
          <p:spPr bwMode="auto">
            <a:xfrm>
              <a:off x="2736" y="4002"/>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22" name="Line 65"/>
            <p:cNvSpPr>
              <a:spLocks noChangeShapeType="1"/>
            </p:cNvSpPr>
            <p:nvPr/>
          </p:nvSpPr>
          <p:spPr bwMode="auto">
            <a:xfrm>
              <a:off x="2736" y="4213"/>
              <a:ext cx="22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23" name="Line 66"/>
            <p:cNvSpPr>
              <a:spLocks noChangeShapeType="1"/>
            </p:cNvSpPr>
            <p:nvPr/>
          </p:nvSpPr>
          <p:spPr bwMode="auto">
            <a:xfrm>
              <a:off x="2736" y="2736"/>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24" name="Line 67"/>
            <p:cNvSpPr>
              <a:spLocks noChangeShapeType="1"/>
            </p:cNvSpPr>
            <p:nvPr/>
          </p:nvSpPr>
          <p:spPr bwMode="auto">
            <a:xfrm>
              <a:off x="3840" y="2736"/>
              <a:ext cx="0" cy="14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000"/>
            </a:p>
          </p:txBody>
        </p:sp>
        <p:sp>
          <p:nvSpPr>
            <p:cNvPr id="29725" name="Line 68"/>
            <p:cNvSpPr>
              <a:spLocks noChangeShapeType="1"/>
            </p:cNvSpPr>
            <p:nvPr/>
          </p:nvSpPr>
          <p:spPr bwMode="auto">
            <a:xfrm>
              <a:off x="4944" y="2736"/>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26" name="Line 81"/>
            <p:cNvSpPr>
              <a:spLocks noChangeShapeType="1"/>
            </p:cNvSpPr>
            <p:nvPr/>
          </p:nvSpPr>
          <p:spPr bwMode="auto">
            <a:xfrm>
              <a:off x="2736" y="2947"/>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27" name="Line 83"/>
            <p:cNvSpPr>
              <a:spLocks noChangeShapeType="1"/>
            </p:cNvSpPr>
            <p:nvPr/>
          </p:nvSpPr>
          <p:spPr bwMode="auto">
            <a:xfrm>
              <a:off x="4944" y="2947"/>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28" name="Line 85"/>
            <p:cNvSpPr>
              <a:spLocks noChangeShapeType="1"/>
            </p:cNvSpPr>
            <p:nvPr/>
          </p:nvSpPr>
          <p:spPr bwMode="auto">
            <a:xfrm>
              <a:off x="2736" y="3158"/>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29" name="Line 89"/>
            <p:cNvSpPr>
              <a:spLocks noChangeShapeType="1"/>
            </p:cNvSpPr>
            <p:nvPr/>
          </p:nvSpPr>
          <p:spPr bwMode="auto">
            <a:xfrm>
              <a:off x="4944" y="3158"/>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0" name="Line 91"/>
            <p:cNvSpPr>
              <a:spLocks noChangeShapeType="1"/>
            </p:cNvSpPr>
            <p:nvPr/>
          </p:nvSpPr>
          <p:spPr bwMode="auto">
            <a:xfrm>
              <a:off x="2736" y="3369"/>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1" name="Line 95"/>
            <p:cNvSpPr>
              <a:spLocks noChangeShapeType="1"/>
            </p:cNvSpPr>
            <p:nvPr/>
          </p:nvSpPr>
          <p:spPr bwMode="auto">
            <a:xfrm>
              <a:off x="4944" y="3369"/>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2" name="Line 97"/>
            <p:cNvSpPr>
              <a:spLocks noChangeShapeType="1"/>
            </p:cNvSpPr>
            <p:nvPr/>
          </p:nvSpPr>
          <p:spPr bwMode="auto">
            <a:xfrm>
              <a:off x="2736" y="3580"/>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3" name="Line 101"/>
            <p:cNvSpPr>
              <a:spLocks noChangeShapeType="1"/>
            </p:cNvSpPr>
            <p:nvPr/>
          </p:nvSpPr>
          <p:spPr bwMode="auto">
            <a:xfrm>
              <a:off x="4944" y="3580"/>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4" name="Line 103"/>
            <p:cNvSpPr>
              <a:spLocks noChangeShapeType="1"/>
            </p:cNvSpPr>
            <p:nvPr/>
          </p:nvSpPr>
          <p:spPr bwMode="auto">
            <a:xfrm>
              <a:off x="2736" y="3791"/>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5" name="Line 107"/>
            <p:cNvSpPr>
              <a:spLocks noChangeShapeType="1"/>
            </p:cNvSpPr>
            <p:nvPr/>
          </p:nvSpPr>
          <p:spPr bwMode="auto">
            <a:xfrm>
              <a:off x="4944" y="3791"/>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6" name="Line 109"/>
            <p:cNvSpPr>
              <a:spLocks noChangeShapeType="1"/>
            </p:cNvSpPr>
            <p:nvPr/>
          </p:nvSpPr>
          <p:spPr bwMode="auto">
            <a:xfrm>
              <a:off x="2736" y="4002"/>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7" name="Line 113"/>
            <p:cNvSpPr>
              <a:spLocks noChangeShapeType="1"/>
            </p:cNvSpPr>
            <p:nvPr/>
          </p:nvSpPr>
          <p:spPr bwMode="auto">
            <a:xfrm>
              <a:off x="4944" y="4002"/>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sz="2000"/>
            </a:p>
          </p:txBody>
        </p:sp>
        <p:sp>
          <p:nvSpPr>
            <p:cNvPr id="29738" name="Text Box 120"/>
            <p:cNvSpPr txBox="1">
              <a:spLocks noChangeArrowheads="1"/>
            </p:cNvSpPr>
            <p:nvPr/>
          </p:nvSpPr>
          <p:spPr bwMode="auto">
            <a:xfrm>
              <a:off x="2343" y="2660"/>
              <a:ext cx="355"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ctr" eaLnBrk="1" hangingPunct="1">
                <a:spcBef>
                  <a:spcPct val="50000"/>
                </a:spcBef>
              </a:pPr>
              <a:r>
                <a:rPr lang="zh-CN" altLang="en-US" sz="2800" b="1" dirty="0" smtClean="0">
                  <a:solidFill>
                    <a:srgbClr val="FF0000"/>
                  </a:solidFill>
                  <a:ea typeface="黑体" pitchFamily="2" charset="-122"/>
                </a:rPr>
                <a:t>刘能的</a:t>
              </a:r>
              <a:r>
                <a:rPr lang="zh-CN" altLang="en-US" sz="2800" b="1" dirty="0">
                  <a:solidFill>
                    <a:srgbClr val="FF0000"/>
                  </a:solidFill>
                  <a:ea typeface="黑体" pitchFamily="2" charset="-122"/>
                </a:rPr>
                <a:t>铅笔供给</a:t>
              </a:r>
            </a:p>
          </p:txBody>
        </p:sp>
      </p:grpSp>
    </p:spTree>
    <p:extLst>
      <p:ext uri="{BB962C8B-B14F-4D97-AF65-F5344CB8AC3E}">
        <p14:creationId xmlns:p14="http://schemas.microsoft.com/office/powerpoint/2010/main" val="3262157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3" dur="500"/>
                                        <p:tgtEl>
                                          <p:spTgt spid="61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 calcmode="lin" valueType="num">
                                      <p:cBhvr additive="base">
                                        <p:cTn id="18"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heckerboard(across)">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sz="half" idx="2"/>
          </p:nvPr>
        </p:nvSpPr>
        <p:spPr>
          <a:xfrm>
            <a:off x="833938" y="1556792"/>
            <a:ext cx="3733800" cy="4419600"/>
          </a:xfrm>
        </p:spPr>
        <p:txBody>
          <a:bodyPr rtlCol="0">
            <a:normAutofit fontScale="92500"/>
          </a:bodyPr>
          <a:lstStyle/>
          <a:p>
            <a:pPr lvl="1" fontAlgn="auto">
              <a:spcAft>
                <a:spcPts val="0"/>
              </a:spcAft>
              <a:buFont typeface="Wingdings 2"/>
              <a:buChar char="Þ"/>
              <a:defRPr/>
            </a:pPr>
            <a:r>
              <a:rPr lang="zh-CN" altLang="en-US" b="1" dirty="0" smtClean="0">
                <a:latin typeface="Times New Roman" pitchFamily="18" charset="0"/>
              </a:rPr>
              <a:t>供给曲线</a:t>
            </a:r>
          </a:p>
          <a:p>
            <a:pPr lvl="1" fontAlgn="auto">
              <a:spcAft>
                <a:spcPts val="0"/>
              </a:spcAft>
              <a:buFont typeface="Wingdings 2"/>
              <a:buChar char="Þ"/>
              <a:defRPr/>
            </a:pPr>
            <a:endParaRPr lang="zh-CN" altLang="en-US" b="1" dirty="0" smtClean="0">
              <a:latin typeface="Times New Roman" pitchFamily="18" charset="0"/>
            </a:endParaRPr>
          </a:p>
          <a:p>
            <a:pPr lvl="1" fontAlgn="auto">
              <a:spcAft>
                <a:spcPts val="0"/>
              </a:spcAft>
              <a:buFont typeface="Wingdings 2"/>
              <a:buChar char="Þ"/>
              <a:defRPr/>
            </a:pPr>
            <a:endParaRPr lang="zh-CN" altLang="en-US" b="1" dirty="0" smtClean="0">
              <a:latin typeface="Times New Roman" pitchFamily="18" charset="0"/>
            </a:endParaRPr>
          </a:p>
          <a:p>
            <a:pPr lvl="1" fontAlgn="auto">
              <a:spcAft>
                <a:spcPts val="0"/>
              </a:spcAft>
              <a:buFont typeface="Wingdings 2"/>
              <a:buChar char="Þ"/>
              <a:defRPr/>
            </a:pPr>
            <a:endParaRPr lang="zh-CN" altLang="en-US" b="1" dirty="0" smtClean="0">
              <a:latin typeface="Times New Roman" pitchFamily="18" charset="0"/>
            </a:endParaRPr>
          </a:p>
          <a:p>
            <a:pPr lvl="1" fontAlgn="auto">
              <a:spcAft>
                <a:spcPts val="0"/>
              </a:spcAft>
              <a:buFont typeface="Wingdings 2"/>
              <a:buChar char="Þ"/>
              <a:defRPr/>
            </a:pPr>
            <a:endParaRPr lang="zh-CN" altLang="en-US" b="1" dirty="0" smtClean="0">
              <a:latin typeface="Times New Roman" pitchFamily="18" charset="0"/>
            </a:endParaRPr>
          </a:p>
          <a:p>
            <a:pPr lvl="1" fontAlgn="auto">
              <a:spcAft>
                <a:spcPts val="0"/>
              </a:spcAft>
              <a:buFont typeface="Wingdings 2"/>
              <a:buChar char="Þ"/>
              <a:defRPr/>
            </a:pPr>
            <a:endParaRPr lang="zh-CN" altLang="en-US" b="1" dirty="0" smtClean="0">
              <a:latin typeface="Times New Roman" pitchFamily="18" charset="0"/>
            </a:endParaRPr>
          </a:p>
          <a:p>
            <a:pPr lvl="1" fontAlgn="auto">
              <a:spcAft>
                <a:spcPts val="0"/>
              </a:spcAft>
              <a:buFont typeface="Wingdings 2"/>
              <a:buChar char="Þ"/>
              <a:defRPr/>
            </a:pPr>
            <a:endParaRPr lang="zh-CN" altLang="en-US" b="1" dirty="0" smtClean="0">
              <a:latin typeface="Times New Roman" pitchFamily="18" charset="0"/>
            </a:endParaRPr>
          </a:p>
          <a:p>
            <a:pPr lvl="1" fontAlgn="auto">
              <a:spcAft>
                <a:spcPts val="0"/>
              </a:spcAft>
              <a:buFont typeface="Wingdings 2"/>
              <a:buChar char="Þ"/>
              <a:defRPr/>
            </a:pPr>
            <a:r>
              <a:rPr lang="zh-CN" altLang="en-US" b="1" dirty="0" smtClean="0">
                <a:latin typeface="Times New Roman" pitchFamily="18" charset="0"/>
              </a:rPr>
              <a:t>供给函数</a:t>
            </a:r>
          </a:p>
          <a:p>
            <a:pPr lvl="1" fontAlgn="auto">
              <a:spcAft>
                <a:spcPts val="0"/>
              </a:spcAft>
              <a:buFont typeface="Wingdings" pitchFamily="2" charset="2"/>
              <a:buNone/>
              <a:defRPr/>
            </a:pPr>
            <a:r>
              <a:rPr lang="zh-CN" altLang="en-US" b="1" dirty="0" smtClean="0">
                <a:latin typeface="Times New Roman" pitchFamily="18" charset="0"/>
              </a:rPr>
              <a:t>          </a:t>
            </a:r>
            <a:r>
              <a:rPr lang="en-US" altLang="zh-CN" b="1" i="1" dirty="0" smtClean="0">
                <a:latin typeface="Times New Roman" pitchFamily="18" charset="0"/>
              </a:rPr>
              <a:t>Q=-1+2P</a:t>
            </a:r>
            <a:r>
              <a:rPr lang="zh-CN" altLang="en-US" b="1" i="1" dirty="0" smtClean="0">
                <a:latin typeface="Times New Roman" pitchFamily="18" charset="0"/>
              </a:rPr>
              <a:t>（</a:t>
            </a:r>
            <a:r>
              <a:rPr lang="en-US" altLang="zh-CN" b="1" i="1" dirty="0" smtClean="0">
                <a:latin typeface="Times New Roman" pitchFamily="18" charset="0"/>
              </a:rPr>
              <a:t>P≥0</a:t>
            </a:r>
            <a:r>
              <a:rPr lang="zh-CN" altLang="en-US" b="1" i="1" dirty="0" smtClean="0">
                <a:latin typeface="Times New Roman" pitchFamily="18" charset="0"/>
              </a:rPr>
              <a:t>）</a:t>
            </a:r>
          </a:p>
        </p:txBody>
      </p:sp>
      <p:sp>
        <p:nvSpPr>
          <p:cNvPr id="28"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91FF3220-E6E5-4738-8AA0-95CD35C0B7DA}" type="slidenum">
              <a:rPr lang="en-US" altLang="zh-CN" sz="2600" b="1">
                <a:solidFill>
                  <a:schemeClr val="bg1"/>
                </a:solidFill>
                <a:latin typeface="+mn-lt"/>
                <a:ea typeface="+mn-ea"/>
              </a:rPr>
              <a:pPr algn="l">
                <a:spcBef>
                  <a:spcPct val="0"/>
                </a:spcBef>
                <a:buClrTx/>
                <a:buSzTx/>
                <a:buFontTx/>
                <a:buNone/>
                <a:defRPr/>
              </a:pPr>
              <a:t>17</a:t>
            </a:fld>
            <a:endParaRPr lang="en-US" altLang="zh-CN" sz="2600" b="1" dirty="0">
              <a:solidFill>
                <a:schemeClr val="bg1"/>
              </a:solidFill>
              <a:latin typeface="+mn-lt"/>
              <a:ea typeface="+mn-ea"/>
            </a:endParaRPr>
          </a:p>
        </p:txBody>
      </p:sp>
      <p:grpSp>
        <p:nvGrpSpPr>
          <p:cNvPr id="2" name="Group 44"/>
          <p:cNvGrpSpPr>
            <a:grpSpLocks/>
          </p:cNvGrpSpPr>
          <p:nvPr/>
        </p:nvGrpSpPr>
        <p:grpSpPr bwMode="auto">
          <a:xfrm>
            <a:off x="3962400" y="1600200"/>
            <a:ext cx="4038600" cy="3205163"/>
            <a:chOff x="2488" y="1658"/>
            <a:chExt cx="2682" cy="1792"/>
          </a:xfrm>
        </p:grpSpPr>
        <p:sp>
          <p:nvSpPr>
            <p:cNvPr id="30725" name="Line 22"/>
            <p:cNvSpPr>
              <a:spLocks noChangeShapeType="1"/>
            </p:cNvSpPr>
            <p:nvPr/>
          </p:nvSpPr>
          <p:spPr bwMode="auto">
            <a:xfrm>
              <a:off x="2841" y="1764"/>
              <a:ext cx="0" cy="1415"/>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Line 23"/>
            <p:cNvSpPr>
              <a:spLocks noChangeShapeType="1"/>
            </p:cNvSpPr>
            <p:nvPr/>
          </p:nvSpPr>
          <p:spPr bwMode="auto">
            <a:xfrm>
              <a:off x="2841" y="3179"/>
              <a:ext cx="2007"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Text Box 24"/>
            <p:cNvSpPr txBox="1">
              <a:spLocks noChangeArrowheads="1"/>
            </p:cNvSpPr>
            <p:nvPr/>
          </p:nvSpPr>
          <p:spPr bwMode="auto">
            <a:xfrm>
              <a:off x="2488" y="1932"/>
              <a:ext cx="392"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lnSpc>
                  <a:spcPct val="115000"/>
                </a:lnSpc>
                <a:spcBef>
                  <a:spcPct val="50000"/>
                </a:spcBef>
                <a:buClrTx/>
                <a:buSzTx/>
                <a:buFontTx/>
                <a:buNone/>
              </a:pPr>
              <a:r>
                <a:rPr kumimoji="1" lang="en-US" altLang="zh-CN" sz="1600" b="1">
                  <a:solidFill>
                    <a:schemeClr val="tx1"/>
                  </a:solidFill>
                  <a:ea typeface="宋体" pitchFamily="2" charset="-122"/>
                </a:rPr>
                <a:t>3.00</a:t>
              </a:r>
            </a:p>
            <a:p>
              <a:pPr algn="l" eaLnBrk="1" hangingPunct="1">
                <a:lnSpc>
                  <a:spcPct val="115000"/>
                </a:lnSpc>
                <a:spcBef>
                  <a:spcPct val="50000"/>
                </a:spcBef>
                <a:buClrTx/>
                <a:buSzTx/>
                <a:buFontTx/>
                <a:buNone/>
              </a:pPr>
              <a:r>
                <a:rPr kumimoji="1" lang="en-US" altLang="zh-CN" sz="1600" b="1">
                  <a:solidFill>
                    <a:schemeClr val="tx1"/>
                  </a:solidFill>
                  <a:ea typeface="宋体" pitchFamily="2" charset="-122"/>
                </a:rPr>
                <a:t>2.00</a:t>
              </a:r>
            </a:p>
            <a:p>
              <a:pPr algn="l" eaLnBrk="1" hangingPunct="1">
                <a:lnSpc>
                  <a:spcPct val="115000"/>
                </a:lnSpc>
                <a:spcBef>
                  <a:spcPct val="50000"/>
                </a:spcBef>
                <a:buClrTx/>
                <a:buSzTx/>
                <a:buFontTx/>
                <a:buNone/>
              </a:pPr>
              <a:r>
                <a:rPr kumimoji="1" lang="en-US" altLang="zh-CN" sz="1600" b="1">
                  <a:solidFill>
                    <a:schemeClr val="tx1"/>
                  </a:solidFill>
                  <a:ea typeface="宋体" pitchFamily="2" charset="-122"/>
                </a:rPr>
                <a:t>1.50</a:t>
              </a:r>
            </a:p>
            <a:p>
              <a:pPr algn="l" eaLnBrk="1" hangingPunct="1">
                <a:lnSpc>
                  <a:spcPct val="115000"/>
                </a:lnSpc>
                <a:spcBef>
                  <a:spcPct val="50000"/>
                </a:spcBef>
                <a:buClrTx/>
                <a:buSzTx/>
                <a:buFontTx/>
                <a:buNone/>
              </a:pPr>
              <a:r>
                <a:rPr kumimoji="1" lang="en-US" altLang="zh-CN" sz="1600" b="1">
                  <a:solidFill>
                    <a:schemeClr val="tx1"/>
                  </a:solidFill>
                  <a:ea typeface="宋体" pitchFamily="2" charset="-122"/>
                </a:rPr>
                <a:t>1.00</a:t>
              </a:r>
            </a:p>
            <a:p>
              <a:pPr algn="l" eaLnBrk="1" hangingPunct="1">
                <a:lnSpc>
                  <a:spcPct val="115000"/>
                </a:lnSpc>
                <a:spcBef>
                  <a:spcPct val="50000"/>
                </a:spcBef>
                <a:buClrTx/>
                <a:buSzTx/>
                <a:buFontTx/>
                <a:buNone/>
              </a:pPr>
              <a:r>
                <a:rPr kumimoji="1" lang="en-US" altLang="zh-CN" sz="1600" b="1">
                  <a:solidFill>
                    <a:schemeClr val="tx1"/>
                  </a:solidFill>
                  <a:ea typeface="宋体" pitchFamily="2" charset="-122"/>
                </a:rPr>
                <a:t>0.50</a:t>
              </a:r>
            </a:p>
          </p:txBody>
        </p:sp>
        <p:sp>
          <p:nvSpPr>
            <p:cNvPr id="30728" name="Text Box 25"/>
            <p:cNvSpPr txBox="1">
              <a:spLocks noChangeArrowheads="1"/>
            </p:cNvSpPr>
            <p:nvPr/>
          </p:nvSpPr>
          <p:spPr bwMode="auto">
            <a:xfrm>
              <a:off x="2737" y="3216"/>
              <a:ext cx="243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sz="1600" b="1">
                  <a:solidFill>
                    <a:schemeClr val="tx1"/>
                  </a:solidFill>
                  <a:ea typeface="宋体" pitchFamily="2" charset="-122"/>
                </a:rPr>
                <a:t>0       1      2     3      4       5</a:t>
              </a:r>
              <a:r>
                <a:rPr kumimoji="1" lang="en-US" altLang="zh-CN" sz="1800" b="1">
                  <a:solidFill>
                    <a:schemeClr val="tx1"/>
                  </a:solidFill>
                  <a:ea typeface="宋体" pitchFamily="2" charset="-122"/>
                </a:rPr>
                <a:t>         Q</a:t>
              </a:r>
            </a:p>
          </p:txBody>
        </p:sp>
        <p:sp>
          <p:nvSpPr>
            <p:cNvPr id="30729" name="Text Box 26"/>
            <p:cNvSpPr txBox="1">
              <a:spLocks noChangeArrowheads="1"/>
            </p:cNvSpPr>
            <p:nvPr/>
          </p:nvSpPr>
          <p:spPr bwMode="auto">
            <a:xfrm>
              <a:off x="2620" y="1658"/>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P</a:t>
              </a:r>
            </a:p>
          </p:txBody>
        </p:sp>
        <p:sp>
          <p:nvSpPr>
            <p:cNvPr id="30730" name="Line 27"/>
            <p:cNvSpPr>
              <a:spLocks noChangeShapeType="1"/>
            </p:cNvSpPr>
            <p:nvPr/>
          </p:nvSpPr>
          <p:spPr bwMode="auto">
            <a:xfrm>
              <a:off x="2841" y="2749"/>
              <a:ext cx="161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1" name="Line 28"/>
            <p:cNvSpPr>
              <a:spLocks noChangeShapeType="1"/>
            </p:cNvSpPr>
            <p:nvPr/>
          </p:nvSpPr>
          <p:spPr bwMode="auto">
            <a:xfrm flipV="1">
              <a:off x="3134" y="1853"/>
              <a:ext cx="0" cy="1326"/>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2" name="Line 29"/>
            <p:cNvSpPr>
              <a:spLocks noChangeShapeType="1"/>
            </p:cNvSpPr>
            <p:nvPr/>
          </p:nvSpPr>
          <p:spPr bwMode="auto">
            <a:xfrm flipV="1">
              <a:off x="3428" y="1889"/>
              <a:ext cx="0" cy="129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3" name="Line 30"/>
            <p:cNvSpPr>
              <a:spLocks noChangeShapeType="1"/>
            </p:cNvSpPr>
            <p:nvPr/>
          </p:nvSpPr>
          <p:spPr bwMode="auto">
            <a:xfrm flipV="1">
              <a:off x="3722" y="1889"/>
              <a:ext cx="0" cy="129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4" name="Line 31"/>
            <p:cNvSpPr>
              <a:spLocks noChangeShapeType="1"/>
            </p:cNvSpPr>
            <p:nvPr/>
          </p:nvSpPr>
          <p:spPr bwMode="auto">
            <a:xfrm flipV="1">
              <a:off x="4016" y="1853"/>
              <a:ext cx="0" cy="1326"/>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5" name="Line 32"/>
            <p:cNvSpPr>
              <a:spLocks noChangeShapeType="1"/>
            </p:cNvSpPr>
            <p:nvPr/>
          </p:nvSpPr>
          <p:spPr bwMode="auto">
            <a:xfrm flipH="1">
              <a:off x="2832" y="2496"/>
              <a:ext cx="161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6" name="Line 33"/>
            <p:cNvSpPr>
              <a:spLocks noChangeShapeType="1"/>
            </p:cNvSpPr>
            <p:nvPr/>
          </p:nvSpPr>
          <p:spPr bwMode="auto">
            <a:xfrm flipH="1">
              <a:off x="2841" y="2247"/>
              <a:ext cx="1664"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7" name="Line 34"/>
            <p:cNvSpPr>
              <a:spLocks noChangeShapeType="1"/>
            </p:cNvSpPr>
            <p:nvPr/>
          </p:nvSpPr>
          <p:spPr bwMode="auto">
            <a:xfrm flipH="1">
              <a:off x="2841" y="1996"/>
              <a:ext cx="1664"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8" name="Line 35"/>
            <p:cNvSpPr>
              <a:spLocks noChangeShapeType="1"/>
            </p:cNvSpPr>
            <p:nvPr/>
          </p:nvSpPr>
          <p:spPr bwMode="auto">
            <a:xfrm flipV="1">
              <a:off x="4309" y="1853"/>
              <a:ext cx="0" cy="1326"/>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9" name="Line 36"/>
            <p:cNvSpPr>
              <a:spLocks noChangeShapeType="1"/>
            </p:cNvSpPr>
            <p:nvPr/>
          </p:nvSpPr>
          <p:spPr bwMode="auto">
            <a:xfrm>
              <a:off x="2841" y="2964"/>
              <a:ext cx="161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0" name="Line 37"/>
            <p:cNvSpPr>
              <a:spLocks noChangeShapeType="1"/>
            </p:cNvSpPr>
            <p:nvPr/>
          </p:nvSpPr>
          <p:spPr bwMode="auto">
            <a:xfrm flipV="1">
              <a:off x="2841" y="1744"/>
              <a:ext cx="1468" cy="1219"/>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1" name="Oval 38"/>
            <p:cNvSpPr>
              <a:spLocks noChangeArrowheads="1"/>
            </p:cNvSpPr>
            <p:nvPr/>
          </p:nvSpPr>
          <p:spPr bwMode="auto">
            <a:xfrm>
              <a:off x="3079" y="2702"/>
              <a:ext cx="98" cy="72"/>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30742" name="Oval 39"/>
            <p:cNvSpPr>
              <a:spLocks noChangeArrowheads="1"/>
            </p:cNvSpPr>
            <p:nvPr/>
          </p:nvSpPr>
          <p:spPr bwMode="auto">
            <a:xfrm>
              <a:off x="3374" y="2448"/>
              <a:ext cx="98" cy="72"/>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30743" name="Oval 40"/>
            <p:cNvSpPr>
              <a:spLocks noChangeArrowheads="1"/>
            </p:cNvSpPr>
            <p:nvPr/>
          </p:nvSpPr>
          <p:spPr bwMode="auto">
            <a:xfrm>
              <a:off x="3668" y="2208"/>
              <a:ext cx="98" cy="72"/>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30744" name="Oval 41"/>
            <p:cNvSpPr>
              <a:spLocks noChangeArrowheads="1"/>
            </p:cNvSpPr>
            <p:nvPr/>
          </p:nvSpPr>
          <p:spPr bwMode="auto">
            <a:xfrm>
              <a:off x="3967" y="1959"/>
              <a:ext cx="98" cy="72"/>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30745" name="AutoShape 42"/>
            <p:cNvSpPr>
              <a:spLocks/>
            </p:cNvSpPr>
            <p:nvPr/>
          </p:nvSpPr>
          <p:spPr bwMode="auto">
            <a:xfrm>
              <a:off x="3792" y="2592"/>
              <a:ext cx="930" cy="430"/>
            </a:xfrm>
            <a:prstGeom prst="borderCallout2">
              <a:avLst>
                <a:gd name="adj1" fmla="val 16745"/>
                <a:gd name="adj2" fmla="val -5162"/>
                <a:gd name="adj3" fmla="val 16745"/>
                <a:gd name="adj4" fmla="val -5162"/>
                <a:gd name="adj5" fmla="val -52324"/>
                <a:gd name="adj6" fmla="val -19787"/>
              </a:avLst>
            </a:prstGeom>
            <a:solidFill>
              <a:srgbClr val="FFFF00"/>
            </a:solidFill>
            <a:ln w="9525">
              <a:solidFill>
                <a:schemeClr val="hlink"/>
              </a:solidFill>
              <a:miter lim="800000"/>
              <a:headEnd/>
              <a:tailEnd/>
            </a:ln>
          </p:spPr>
          <p:txBody>
            <a:bodyPr/>
            <a:lstStyle/>
            <a:p>
              <a:pPr>
                <a:spcBef>
                  <a:spcPct val="0"/>
                </a:spcBef>
                <a:buClrTx/>
                <a:buSzTx/>
                <a:buFontTx/>
                <a:buNone/>
              </a:pPr>
              <a:r>
                <a:rPr kumimoji="1" lang="zh-CN" altLang="en-US" b="1" dirty="0" smtClean="0">
                  <a:solidFill>
                    <a:schemeClr val="tx1"/>
                  </a:solidFill>
                  <a:ea typeface="黑体" pitchFamily="2" charset="-122"/>
                </a:rPr>
                <a:t>刘能铅笔</a:t>
              </a:r>
              <a:r>
                <a:rPr kumimoji="1" lang="zh-CN" altLang="en-US" b="1" dirty="0">
                  <a:solidFill>
                    <a:schemeClr val="tx1"/>
                  </a:solidFill>
                  <a:ea typeface="黑体" pitchFamily="2" charset="-122"/>
                </a:rPr>
                <a:t>供给曲线</a:t>
              </a:r>
            </a:p>
          </p:txBody>
        </p:sp>
        <p:sp>
          <p:nvSpPr>
            <p:cNvPr id="30746" name="Oval 43"/>
            <p:cNvSpPr>
              <a:spLocks noChangeArrowheads="1"/>
            </p:cNvSpPr>
            <p:nvPr/>
          </p:nvSpPr>
          <p:spPr bwMode="auto">
            <a:xfrm>
              <a:off x="2792" y="2927"/>
              <a:ext cx="98" cy="72"/>
            </a:xfrm>
            <a:prstGeom prst="ellipse">
              <a:avLst/>
            </a:prstGeom>
            <a:solidFill>
              <a:srgbClr val="FF0066"/>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666235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171">
                                            <p:txEl>
                                              <p:pRg st="7" end="7"/>
                                            </p:txEl>
                                          </p:spTgt>
                                        </p:tgtEl>
                                        <p:attrNameLst>
                                          <p:attrName>style.visibility</p:attrName>
                                        </p:attrNameLst>
                                      </p:cBhvr>
                                      <p:to>
                                        <p:strVal val="visible"/>
                                      </p:to>
                                    </p:set>
                                    <p:anim calcmode="lin" valueType="num">
                                      <p:cBhvr additive="base">
                                        <p:cTn id="12"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7171">
                                            <p:txEl>
                                              <p:pRg st="8" end="8"/>
                                            </p:txEl>
                                          </p:spTgt>
                                        </p:tgtEl>
                                        <p:attrNameLst>
                                          <p:attrName>style.visibility</p:attrName>
                                        </p:attrNameLst>
                                      </p:cBhvr>
                                      <p:to>
                                        <p:strVal val="visible"/>
                                      </p:to>
                                    </p:set>
                                    <p:animEffect transition="in" filter="checkerboard(across)">
                                      <p:cBhvr>
                                        <p:cTn id="18"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sz="half" idx="2"/>
          </p:nvPr>
        </p:nvSpPr>
        <p:spPr>
          <a:xfrm>
            <a:off x="539552" y="1628800"/>
            <a:ext cx="4392488" cy="4419600"/>
          </a:xfrm>
        </p:spPr>
        <p:txBody>
          <a:bodyPr/>
          <a:lstStyle/>
          <a:p>
            <a:pPr>
              <a:lnSpc>
                <a:spcPct val="80000"/>
              </a:lnSpc>
            </a:pPr>
            <a:r>
              <a:rPr lang="zh-CN" altLang="en-US" b="1" dirty="0" smtClean="0">
                <a:latin typeface="Times New Roman" charset="0"/>
                <a:ea typeface="楷体_GB2312" pitchFamily="49" charset="-122"/>
              </a:rPr>
              <a:t>供给数量的影响因素</a:t>
            </a:r>
          </a:p>
        </p:txBody>
      </p:sp>
      <p:sp>
        <p:nvSpPr>
          <p:cNvPr id="18"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09EA073-DE66-4697-99AF-A242F62D0856}" type="slidenum">
              <a:rPr lang="en-US" altLang="zh-CN" sz="2600" b="1">
                <a:solidFill>
                  <a:schemeClr val="bg1"/>
                </a:solidFill>
                <a:latin typeface="+mn-lt"/>
                <a:ea typeface="+mn-ea"/>
              </a:rPr>
              <a:pPr algn="l">
                <a:spcBef>
                  <a:spcPct val="0"/>
                </a:spcBef>
                <a:buClrTx/>
                <a:buSzTx/>
                <a:buFontTx/>
                <a:buNone/>
                <a:defRPr/>
              </a:pPr>
              <a:t>18</a:t>
            </a:fld>
            <a:endParaRPr lang="en-US" altLang="zh-CN" sz="2600" b="1">
              <a:solidFill>
                <a:schemeClr val="bg1"/>
              </a:solidFill>
              <a:latin typeface="+mn-lt"/>
              <a:ea typeface="+mn-ea"/>
            </a:endParaRPr>
          </a:p>
        </p:txBody>
      </p:sp>
      <p:grpSp>
        <p:nvGrpSpPr>
          <p:cNvPr id="2" name="Group 25"/>
          <p:cNvGrpSpPr>
            <a:grpSpLocks/>
          </p:cNvGrpSpPr>
          <p:nvPr/>
        </p:nvGrpSpPr>
        <p:grpSpPr bwMode="auto">
          <a:xfrm>
            <a:off x="1066800" y="2590800"/>
            <a:ext cx="2971800" cy="3276600"/>
            <a:chOff x="480" y="1632"/>
            <a:chExt cx="1872" cy="2064"/>
          </a:xfrm>
        </p:grpSpPr>
        <p:pic>
          <p:nvPicPr>
            <p:cNvPr id="31754" name="Picture 5" descr="0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632"/>
              <a:ext cx="1872" cy="2064"/>
            </a:xfrm>
            <a:prstGeom prst="rect">
              <a:avLst/>
            </a:prstGeom>
            <a:noFill/>
            <a:ln>
              <a:noFill/>
            </a:ln>
            <a:effectLst>
              <a:outerShdw dist="71842"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6"/>
            <p:cNvSpPr>
              <a:spLocks noChangeArrowheads="1"/>
            </p:cNvSpPr>
            <p:nvPr/>
          </p:nvSpPr>
          <p:spPr bwMode="auto">
            <a:xfrm>
              <a:off x="624" y="1920"/>
              <a:ext cx="1584" cy="240"/>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商品自身的价格</a:t>
              </a:r>
            </a:p>
          </p:txBody>
        </p:sp>
        <p:sp>
          <p:nvSpPr>
            <p:cNvPr id="8199" name="Rectangle 7"/>
            <p:cNvSpPr>
              <a:spLocks noChangeArrowheads="1"/>
            </p:cNvSpPr>
            <p:nvPr/>
          </p:nvSpPr>
          <p:spPr bwMode="auto">
            <a:xfrm>
              <a:off x="624" y="2400"/>
              <a:ext cx="1584" cy="240"/>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相关商品的价格</a:t>
              </a:r>
            </a:p>
          </p:txBody>
        </p:sp>
        <p:sp>
          <p:nvSpPr>
            <p:cNvPr id="8200" name="Rectangle 8"/>
            <p:cNvSpPr>
              <a:spLocks noChangeArrowheads="1"/>
            </p:cNvSpPr>
            <p:nvPr/>
          </p:nvSpPr>
          <p:spPr bwMode="auto">
            <a:xfrm>
              <a:off x="624" y="2160"/>
              <a:ext cx="1584" cy="240"/>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生产技术与管理水平</a:t>
              </a:r>
            </a:p>
          </p:txBody>
        </p:sp>
        <p:sp>
          <p:nvSpPr>
            <p:cNvPr id="8201" name="Rectangle 9"/>
            <p:cNvSpPr>
              <a:spLocks noChangeArrowheads="1"/>
            </p:cNvSpPr>
            <p:nvPr/>
          </p:nvSpPr>
          <p:spPr bwMode="auto">
            <a:xfrm>
              <a:off x="624" y="2880"/>
              <a:ext cx="1584" cy="240"/>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对未来价格的预期</a:t>
              </a:r>
            </a:p>
          </p:txBody>
        </p:sp>
        <p:sp>
          <p:nvSpPr>
            <p:cNvPr id="8202" name="Rectangle 10"/>
            <p:cNvSpPr>
              <a:spLocks noChangeArrowheads="1"/>
            </p:cNvSpPr>
            <p:nvPr/>
          </p:nvSpPr>
          <p:spPr bwMode="auto">
            <a:xfrm>
              <a:off x="624" y="3120"/>
              <a:ext cx="1584" cy="240"/>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其他因素</a:t>
              </a:r>
            </a:p>
          </p:txBody>
        </p:sp>
        <p:sp>
          <p:nvSpPr>
            <p:cNvPr id="8216" name="Rectangle 24"/>
            <p:cNvSpPr>
              <a:spLocks noChangeArrowheads="1"/>
            </p:cNvSpPr>
            <p:nvPr/>
          </p:nvSpPr>
          <p:spPr bwMode="auto">
            <a:xfrm>
              <a:off x="720" y="2640"/>
              <a:ext cx="1488" cy="240"/>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600" b="1" dirty="0">
                  <a:solidFill>
                    <a:srgbClr val="FF0000"/>
                  </a:solidFill>
                  <a:effectLst>
                    <a:outerShdw blurRad="38100" dist="38100" dir="2700000" algn="tl">
                      <a:srgbClr val="C0C0C0"/>
                    </a:outerShdw>
                  </a:effectLst>
                  <a:latin typeface="Times New Roman" pitchFamily="18" charset="0"/>
                  <a:ea typeface="宋体" pitchFamily="2" charset="-122"/>
                </a:rPr>
                <a:t>生产要素</a:t>
              </a:r>
              <a:r>
                <a:rPr kumimoji="1" lang="en-US" altLang="zh-CN" sz="1600" b="1" dirty="0">
                  <a:solidFill>
                    <a:srgbClr val="FF0000"/>
                  </a:solidFill>
                  <a:effectLst>
                    <a:outerShdw blurRad="38100" dist="38100" dir="2700000" algn="tl">
                      <a:srgbClr val="C0C0C0"/>
                    </a:outerShdw>
                  </a:effectLst>
                  <a:latin typeface="Times New Roman" pitchFamily="18" charset="0"/>
                  <a:ea typeface="宋体" pitchFamily="2" charset="-122"/>
                </a:rPr>
                <a:t>/</a:t>
              </a:r>
              <a:r>
                <a:rPr kumimoji="1" lang="zh-CN" altLang="en-US" sz="1600" b="1" dirty="0">
                  <a:solidFill>
                    <a:srgbClr val="FF0000"/>
                  </a:solidFill>
                  <a:effectLst>
                    <a:outerShdw blurRad="38100" dist="38100" dir="2700000" algn="tl">
                      <a:srgbClr val="C0C0C0"/>
                    </a:outerShdw>
                  </a:effectLst>
                  <a:latin typeface="Times New Roman" pitchFamily="18" charset="0"/>
                  <a:ea typeface="宋体" pitchFamily="2" charset="-122"/>
                </a:rPr>
                <a:t>替代品价格</a:t>
              </a:r>
            </a:p>
          </p:txBody>
        </p:sp>
      </p:grpSp>
      <p:grpSp>
        <p:nvGrpSpPr>
          <p:cNvPr id="3" name="Group 27"/>
          <p:cNvGrpSpPr>
            <a:grpSpLocks/>
          </p:cNvGrpSpPr>
          <p:nvPr/>
        </p:nvGrpSpPr>
        <p:grpSpPr bwMode="auto">
          <a:xfrm>
            <a:off x="4701480" y="1844824"/>
            <a:ext cx="4191000" cy="3643313"/>
            <a:chOff x="2496" y="1344"/>
            <a:chExt cx="3024" cy="2295"/>
          </a:xfrm>
        </p:grpSpPr>
        <p:sp>
          <p:nvSpPr>
            <p:cNvPr id="8207" name="Rectangle 15"/>
            <p:cNvSpPr>
              <a:spLocks noChangeArrowheads="1"/>
            </p:cNvSpPr>
            <p:nvPr/>
          </p:nvSpPr>
          <p:spPr bwMode="auto">
            <a:xfrm>
              <a:off x="3360" y="2832"/>
              <a:ext cx="1873" cy="38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zh-CN" altLang="en-US" sz="3600" b="1">
                  <a:effectLst>
                    <a:outerShdw blurRad="38100" dist="38100" dir="2700000" algn="tl">
                      <a:srgbClr val="C0C0C0"/>
                    </a:outerShdw>
                  </a:effectLst>
                  <a:latin typeface="Times New Roman" pitchFamily="18" charset="0"/>
                  <a:ea typeface="华文新魏" pitchFamily="2" charset="-122"/>
                </a:rPr>
                <a:t>供给函数</a:t>
              </a:r>
            </a:p>
          </p:txBody>
        </p:sp>
        <p:cxnSp>
          <p:nvCxnSpPr>
            <p:cNvPr id="31751" name="AutoShape 16"/>
            <p:cNvCxnSpPr>
              <a:cxnSpLocks noChangeShapeType="1"/>
            </p:cNvCxnSpPr>
            <p:nvPr/>
          </p:nvCxnSpPr>
          <p:spPr bwMode="auto">
            <a:xfrm>
              <a:off x="2496" y="1344"/>
              <a:ext cx="1800" cy="1488"/>
            </a:xfrm>
            <a:prstGeom prst="bentConnector2">
              <a:avLst/>
            </a:prstGeom>
            <a:noFill/>
            <a:ln w="38100">
              <a:solidFill>
                <a:schemeClr val="tx1"/>
              </a:solidFill>
              <a:prstDash val="sysDot"/>
              <a:miter lim="800000"/>
              <a:headEnd/>
              <a:tailEnd type="stealth" w="med" len="med"/>
            </a:ln>
            <a:extLst>
              <a:ext uri="{909E8E84-426E-40DD-AFC4-6F175D3DCCD1}">
                <a14:hiddenFill xmlns:a14="http://schemas.microsoft.com/office/drawing/2010/main">
                  <a:noFill/>
                </a14:hiddenFill>
              </a:ext>
            </a:extLst>
          </p:spPr>
        </p:cxnSp>
        <p:sp>
          <p:nvSpPr>
            <p:cNvPr id="8210" name="Rectangle 18"/>
            <p:cNvSpPr>
              <a:spLocks noChangeArrowheads="1"/>
            </p:cNvSpPr>
            <p:nvPr/>
          </p:nvSpPr>
          <p:spPr bwMode="auto">
            <a:xfrm>
              <a:off x="3984" y="1344"/>
              <a:ext cx="336" cy="1488"/>
            </a:xfrm>
            <a:prstGeom prst="rect">
              <a:avLst/>
            </a:prstGeom>
            <a:noFill/>
            <a:ln w="9525">
              <a:noFill/>
              <a:miter lim="800000"/>
              <a:headEnd/>
              <a:tailEnd/>
            </a:ln>
            <a:effectLst/>
          </p:spPr>
          <p:txBody>
            <a:bodyPr lIns="90000" tIns="46800" rIns="90000" bIns="46800" anchor="ctr"/>
            <a:lstStyle/>
            <a:p>
              <a:pPr>
                <a:spcBef>
                  <a:spcPct val="0"/>
                </a:spcBef>
                <a:buClrTx/>
                <a:buSzTx/>
                <a:buFontTx/>
                <a:buNone/>
                <a:defRPr/>
              </a:pPr>
              <a:r>
                <a:rPr kumimoji="1" lang="zh-CN" altLang="en-US" b="1" dirty="0">
                  <a:solidFill>
                    <a:schemeClr val="tx1"/>
                  </a:solidFill>
                  <a:effectLst>
                    <a:outerShdw blurRad="38100" dist="38100" dir="2700000" algn="tl">
                      <a:srgbClr val="C0C0C0"/>
                    </a:outerShdw>
                  </a:effectLst>
                  <a:latin typeface="Times New Roman" pitchFamily="18" charset="0"/>
                </a:rPr>
                <a:t>与</a:t>
              </a:r>
              <a:r>
                <a:rPr kumimoji="1" lang="zh-CN" altLang="en-US" b="1" dirty="0" smtClean="0">
                  <a:solidFill>
                    <a:schemeClr val="tx1"/>
                  </a:solidFill>
                  <a:effectLst>
                    <a:outerShdw blurRad="38100" dist="38100" dir="2700000" algn="tl">
                      <a:srgbClr val="C0C0C0"/>
                    </a:outerShdw>
                  </a:effectLst>
                  <a:latin typeface="Times New Roman" pitchFamily="18" charset="0"/>
                </a:rPr>
                <a:t>供给数量</a:t>
              </a:r>
              <a:r>
                <a:rPr kumimoji="1" lang="zh-CN" altLang="en-US" b="1" dirty="0">
                  <a:solidFill>
                    <a:schemeClr val="tx1"/>
                  </a:solidFill>
                  <a:effectLst>
                    <a:outerShdw blurRad="38100" dist="38100" dir="2700000" algn="tl">
                      <a:srgbClr val="C0C0C0"/>
                    </a:outerShdw>
                  </a:effectLst>
                  <a:latin typeface="Times New Roman" pitchFamily="18" charset="0"/>
                </a:rPr>
                <a:t>的关系</a:t>
              </a:r>
            </a:p>
          </p:txBody>
        </p:sp>
        <p:sp>
          <p:nvSpPr>
            <p:cNvPr id="31753" name="Text Box 26"/>
            <p:cNvSpPr txBox="1">
              <a:spLocks noChangeArrowheads="1"/>
            </p:cNvSpPr>
            <p:nvPr/>
          </p:nvSpPr>
          <p:spPr bwMode="auto">
            <a:xfrm>
              <a:off x="2832" y="3312"/>
              <a:ext cx="2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sz="2800" i="1">
                  <a:solidFill>
                    <a:srgbClr val="FF0000"/>
                  </a:solidFill>
                </a:rPr>
                <a:t>Q=f</a:t>
              </a:r>
              <a:r>
                <a:rPr lang="zh-CN" altLang="en-US" sz="2800" i="1">
                  <a:solidFill>
                    <a:srgbClr val="FF0000"/>
                  </a:solidFill>
                </a:rPr>
                <a:t>（</a:t>
              </a:r>
              <a:r>
                <a:rPr lang="en-US" altLang="zh-CN" sz="2800" i="1">
                  <a:solidFill>
                    <a:srgbClr val="FF0000"/>
                  </a:solidFill>
                </a:rPr>
                <a:t>P, A, P</a:t>
              </a:r>
              <a:r>
                <a:rPr lang="en-US" altLang="zh-CN" sz="2800" i="1" baseline="-25000">
                  <a:solidFill>
                    <a:srgbClr val="FF0000"/>
                  </a:solidFill>
                </a:rPr>
                <a:t>i</a:t>
              </a:r>
              <a:r>
                <a:rPr lang="en-US" altLang="zh-CN" sz="2800" i="1">
                  <a:solidFill>
                    <a:srgbClr val="FF0000"/>
                  </a:solidFill>
                </a:rPr>
                <a:t>, P</a:t>
              </a:r>
              <a:r>
                <a:rPr lang="en-US" altLang="zh-CN" sz="2800" i="1" baseline="-25000">
                  <a:solidFill>
                    <a:srgbClr val="FF0000"/>
                  </a:solidFill>
                </a:rPr>
                <a:t>j</a:t>
              </a:r>
              <a:r>
                <a:rPr lang="en-US" altLang="zh-CN" sz="2800" i="1">
                  <a:solidFill>
                    <a:srgbClr val="FF0000"/>
                  </a:solidFill>
                </a:rPr>
                <a:t>, E, …</a:t>
              </a:r>
              <a:r>
                <a:rPr lang="zh-CN" altLang="en-US" sz="2800" i="1">
                  <a:solidFill>
                    <a:srgbClr val="FF0000"/>
                  </a:solidFill>
                </a:rPr>
                <a:t>）</a:t>
              </a:r>
            </a:p>
          </p:txBody>
        </p:sp>
      </p:grpSp>
    </p:spTree>
    <p:extLst>
      <p:ext uri="{BB962C8B-B14F-4D97-AF65-F5344CB8AC3E}">
        <p14:creationId xmlns:p14="http://schemas.microsoft.com/office/powerpoint/2010/main" val="879210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564" name="Group 100"/>
          <p:cNvGraphicFramePr>
            <a:graphicFrameLocks noGrp="1"/>
          </p:cNvGraphicFramePr>
          <p:nvPr>
            <p:ph sz="half" idx="2"/>
          </p:nvPr>
        </p:nvGraphicFramePr>
        <p:xfrm>
          <a:off x="1752600" y="1844675"/>
          <a:ext cx="3886200" cy="1584496"/>
        </p:xfrm>
        <a:graphic>
          <a:graphicData uri="http://schemas.openxmlformats.org/drawingml/2006/table">
            <a:tbl>
              <a:tblPr/>
              <a:tblGrid>
                <a:gridCol w="971550"/>
                <a:gridCol w="971550"/>
                <a:gridCol w="971550"/>
                <a:gridCol w="971550"/>
              </a:tblGrid>
              <a:tr h="396081">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价格</a:t>
                      </a:r>
                    </a:p>
                  </a:txBody>
                  <a:tcPr marT="45662" marB="45662"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rPr>
                        <a:t>A</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rPr>
                        <a:t>B</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市场</a:t>
                      </a:r>
                    </a:p>
                  </a:txBody>
                  <a:tcPr marT="45662" marB="45662"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txBody>
                  <a:tcPr marT="45662" marB="4566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13</a:t>
                      </a:r>
                    </a:p>
                  </a:txBody>
                  <a:tcPr marT="45662" marB="4566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T="45662" marB="4566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9</a:t>
                      </a:r>
                    </a:p>
                  </a:txBody>
                  <a:tcPr marT="45662" marB="4566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T="45662" marB="4566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T="45662" marB="4566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0A6C992-9477-428F-814D-5ED39D5024F0}" type="slidenum">
              <a:rPr lang="en-US" altLang="zh-CN" sz="2600" b="1">
                <a:solidFill>
                  <a:schemeClr val="bg1"/>
                </a:solidFill>
                <a:latin typeface="+mn-lt"/>
                <a:ea typeface="+mn-ea"/>
              </a:rPr>
              <a:pPr algn="l">
                <a:spcBef>
                  <a:spcPct val="0"/>
                </a:spcBef>
                <a:buClrTx/>
                <a:buSzTx/>
                <a:buFontTx/>
                <a:buNone/>
                <a:defRPr/>
              </a:pPr>
              <a:t>19</a:t>
            </a:fld>
            <a:endParaRPr lang="en-US" altLang="zh-CN" sz="2600" b="1">
              <a:solidFill>
                <a:schemeClr val="bg1"/>
              </a:solidFill>
              <a:latin typeface="+mn-lt"/>
              <a:ea typeface="+mn-ea"/>
            </a:endParaRPr>
          </a:p>
        </p:txBody>
      </p:sp>
      <p:grpSp>
        <p:nvGrpSpPr>
          <p:cNvPr id="2" name="Group 59"/>
          <p:cNvGrpSpPr>
            <a:grpSpLocks/>
          </p:cNvGrpSpPr>
          <p:nvPr/>
        </p:nvGrpSpPr>
        <p:grpSpPr bwMode="auto">
          <a:xfrm>
            <a:off x="609600" y="3848100"/>
            <a:ext cx="7315200" cy="2933700"/>
            <a:chOff x="480" y="2112"/>
            <a:chExt cx="4608" cy="1848"/>
          </a:xfrm>
        </p:grpSpPr>
        <p:sp>
          <p:nvSpPr>
            <p:cNvPr id="32801" name="Line 26"/>
            <p:cNvSpPr>
              <a:spLocks noChangeShapeType="1"/>
            </p:cNvSpPr>
            <p:nvPr/>
          </p:nvSpPr>
          <p:spPr bwMode="auto">
            <a:xfrm>
              <a:off x="658" y="2256"/>
              <a:ext cx="0" cy="147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2" name="Line 27"/>
            <p:cNvSpPr>
              <a:spLocks noChangeShapeType="1"/>
            </p:cNvSpPr>
            <p:nvPr/>
          </p:nvSpPr>
          <p:spPr bwMode="auto">
            <a:xfrm flipV="1">
              <a:off x="658" y="3744"/>
              <a:ext cx="1304"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3" name="Text Box 28"/>
            <p:cNvSpPr txBox="1">
              <a:spLocks noChangeArrowheads="1"/>
            </p:cNvSpPr>
            <p:nvPr/>
          </p:nvSpPr>
          <p:spPr bwMode="auto">
            <a:xfrm>
              <a:off x="1741" y="370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Q</a:t>
              </a:r>
            </a:p>
          </p:txBody>
        </p:sp>
        <p:sp>
          <p:nvSpPr>
            <p:cNvPr id="32804" name="Line 29"/>
            <p:cNvSpPr>
              <a:spLocks noChangeShapeType="1"/>
            </p:cNvSpPr>
            <p:nvPr/>
          </p:nvSpPr>
          <p:spPr bwMode="auto">
            <a:xfrm flipV="1">
              <a:off x="658" y="2304"/>
              <a:ext cx="624" cy="1200"/>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5" name="Rectangle 31"/>
            <p:cNvSpPr>
              <a:spLocks noChangeArrowheads="1"/>
            </p:cNvSpPr>
            <p:nvPr/>
          </p:nvSpPr>
          <p:spPr bwMode="auto">
            <a:xfrm>
              <a:off x="514" y="2928"/>
              <a:ext cx="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3</a:t>
              </a:r>
            </a:p>
            <a:p>
              <a:pPr>
                <a:spcBef>
                  <a:spcPct val="0"/>
                </a:spcBef>
                <a:buClrTx/>
                <a:buSzTx/>
                <a:buFontTx/>
                <a:buNone/>
              </a:pPr>
              <a:r>
                <a:rPr kumimoji="1" lang="en-US" altLang="zh-CN" b="1">
                  <a:solidFill>
                    <a:schemeClr val="tx1"/>
                  </a:solidFill>
                  <a:ea typeface="宋体" pitchFamily="2" charset="-122"/>
                </a:rPr>
                <a:t>2</a:t>
              </a:r>
            </a:p>
            <a:p>
              <a:pPr>
                <a:spcBef>
                  <a:spcPct val="0"/>
                </a:spcBef>
                <a:buClrTx/>
                <a:buSzTx/>
                <a:buFontTx/>
                <a:buNone/>
              </a:pPr>
              <a:r>
                <a:rPr kumimoji="1" lang="en-US" altLang="zh-CN" b="1">
                  <a:solidFill>
                    <a:schemeClr val="tx1"/>
                  </a:solidFill>
                  <a:ea typeface="宋体" pitchFamily="2" charset="-122"/>
                </a:rPr>
                <a:t>1</a:t>
              </a:r>
            </a:p>
          </p:txBody>
        </p:sp>
        <p:sp>
          <p:nvSpPr>
            <p:cNvPr id="32806" name="Line 35"/>
            <p:cNvSpPr>
              <a:spLocks noChangeShapeType="1"/>
            </p:cNvSpPr>
            <p:nvPr/>
          </p:nvSpPr>
          <p:spPr bwMode="auto">
            <a:xfrm>
              <a:off x="658" y="3264"/>
              <a:ext cx="144"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7" name="Line 36"/>
            <p:cNvSpPr>
              <a:spLocks noChangeShapeType="1"/>
            </p:cNvSpPr>
            <p:nvPr/>
          </p:nvSpPr>
          <p:spPr bwMode="auto">
            <a:xfrm>
              <a:off x="658" y="3072"/>
              <a:ext cx="240"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8" name="Line 37"/>
            <p:cNvSpPr>
              <a:spLocks noChangeShapeType="1"/>
            </p:cNvSpPr>
            <p:nvPr/>
          </p:nvSpPr>
          <p:spPr bwMode="auto">
            <a:xfrm>
              <a:off x="802" y="3264"/>
              <a:ext cx="0" cy="48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9" name="Line 38"/>
            <p:cNvSpPr>
              <a:spLocks noChangeShapeType="1"/>
            </p:cNvSpPr>
            <p:nvPr/>
          </p:nvSpPr>
          <p:spPr bwMode="auto">
            <a:xfrm>
              <a:off x="898" y="3072"/>
              <a:ext cx="0" cy="672"/>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10" name="Rectangle 48"/>
            <p:cNvSpPr>
              <a:spLocks noChangeArrowheads="1"/>
            </p:cNvSpPr>
            <p:nvPr/>
          </p:nvSpPr>
          <p:spPr bwMode="auto">
            <a:xfrm>
              <a:off x="706" y="3792"/>
              <a:ext cx="2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4 5</a:t>
              </a:r>
            </a:p>
          </p:txBody>
        </p:sp>
        <p:sp>
          <p:nvSpPr>
            <p:cNvPr id="32811" name="Text Box 51"/>
            <p:cNvSpPr txBox="1">
              <a:spLocks noChangeArrowheads="1"/>
            </p:cNvSpPr>
            <p:nvPr/>
          </p:nvSpPr>
          <p:spPr bwMode="auto">
            <a:xfrm>
              <a:off x="1378" y="2208"/>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S</a:t>
              </a:r>
              <a:r>
                <a:rPr kumimoji="1" lang="en-US" altLang="zh-CN" sz="1400" b="1" baseline="-25000">
                  <a:solidFill>
                    <a:schemeClr val="tx1"/>
                  </a:solidFill>
                  <a:ea typeface="宋体" pitchFamily="2" charset="-122"/>
                </a:rPr>
                <a:t>A</a:t>
              </a:r>
            </a:p>
          </p:txBody>
        </p:sp>
        <p:sp>
          <p:nvSpPr>
            <p:cNvPr id="32812" name="Line 23"/>
            <p:cNvSpPr>
              <a:spLocks noChangeShapeType="1"/>
            </p:cNvSpPr>
            <p:nvPr/>
          </p:nvSpPr>
          <p:spPr bwMode="auto">
            <a:xfrm>
              <a:off x="2112" y="2256"/>
              <a:ext cx="0" cy="147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3" name="Line 24"/>
            <p:cNvSpPr>
              <a:spLocks noChangeShapeType="1"/>
            </p:cNvSpPr>
            <p:nvPr/>
          </p:nvSpPr>
          <p:spPr bwMode="auto">
            <a:xfrm flipV="1">
              <a:off x="2112" y="3744"/>
              <a:ext cx="1304"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Text Box 25"/>
            <p:cNvSpPr txBox="1">
              <a:spLocks noChangeArrowheads="1"/>
            </p:cNvSpPr>
            <p:nvPr/>
          </p:nvSpPr>
          <p:spPr bwMode="auto">
            <a:xfrm>
              <a:off x="3168" y="370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Q</a:t>
              </a:r>
            </a:p>
          </p:txBody>
        </p:sp>
        <p:sp>
          <p:nvSpPr>
            <p:cNvPr id="32815" name="Line 30"/>
            <p:cNvSpPr>
              <a:spLocks noChangeShapeType="1"/>
            </p:cNvSpPr>
            <p:nvPr/>
          </p:nvSpPr>
          <p:spPr bwMode="auto">
            <a:xfrm flipV="1">
              <a:off x="2112" y="2352"/>
              <a:ext cx="1008" cy="1152"/>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16" name="Rectangle 32"/>
            <p:cNvSpPr>
              <a:spLocks noChangeArrowheads="1"/>
            </p:cNvSpPr>
            <p:nvPr/>
          </p:nvSpPr>
          <p:spPr bwMode="auto">
            <a:xfrm>
              <a:off x="1968" y="2928"/>
              <a:ext cx="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3</a:t>
              </a:r>
            </a:p>
            <a:p>
              <a:pPr>
                <a:spcBef>
                  <a:spcPct val="0"/>
                </a:spcBef>
                <a:buClrTx/>
                <a:buSzTx/>
                <a:buFontTx/>
                <a:buNone/>
              </a:pPr>
              <a:r>
                <a:rPr kumimoji="1" lang="en-US" altLang="zh-CN" b="1">
                  <a:solidFill>
                    <a:schemeClr val="tx1"/>
                  </a:solidFill>
                  <a:ea typeface="宋体" pitchFamily="2" charset="-122"/>
                </a:rPr>
                <a:t>2</a:t>
              </a:r>
            </a:p>
            <a:p>
              <a:pPr>
                <a:spcBef>
                  <a:spcPct val="0"/>
                </a:spcBef>
                <a:buClrTx/>
                <a:buSzTx/>
                <a:buFontTx/>
                <a:buNone/>
              </a:pPr>
              <a:r>
                <a:rPr kumimoji="1" lang="en-US" altLang="zh-CN" b="1">
                  <a:solidFill>
                    <a:schemeClr val="tx1"/>
                  </a:solidFill>
                  <a:ea typeface="宋体" pitchFamily="2" charset="-122"/>
                </a:rPr>
                <a:t>1</a:t>
              </a:r>
            </a:p>
          </p:txBody>
        </p:sp>
        <p:sp>
          <p:nvSpPr>
            <p:cNvPr id="32817" name="Text Box 34"/>
            <p:cNvSpPr txBox="1">
              <a:spLocks noChangeArrowheads="1"/>
            </p:cNvSpPr>
            <p:nvPr/>
          </p:nvSpPr>
          <p:spPr bwMode="auto">
            <a:xfrm>
              <a:off x="1920" y="2112"/>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P</a:t>
              </a:r>
            </a:p>
          </p:txBody>
        </p:sp>
        <p:sp>
          <p:nvSpPr>
            <p:cNvPr id="32818" name="Line 39"/>
            <p:cNvSpPr>
              <a:spLocks noChangeShapeType="1"/>
            </p:cNvSpPr>
            <p:nvPr/>
          </p:nvSpPr>
          <p:spPr bwMode="auto">
            <a:xfrm>
              <a:off x="2112" y="3264"/>
              <a:ext cx="192"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19" name="Line 40"/>
            <p:cNvSpPr>
              <a:spLocks noChangeShapeType="1"/>
            </p:cNvSpPr>
            <p:nvPr/>
          </p:nvSpPr>
          <p:spPr bwMode="auto">
            <a:xfrm>
              <a:off x="2112" y="3072"/>
              <a:ext cx="384"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0" name="Line 44"/>
            <p:cNvSpPr>
              <a:spLocks noChangeShapeType="1"/>
            </p:cNvSpPr>
            <p:nvPr/>
          </p:nvSpPr>
          <p:spPr bwMode="auto">
            <a:xfrm>
              <a:off x="2304" y="3264"/>
              <a:ext cx="0" cy="48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1" name="Line 45"/>
            <p:cNvSpPr>
              <a:spLocks noChangeShapeType="1"/>
            </p:cNvSpPr>
            <p:nvPr/>
          </p:nvSpPr>
          <p:spPr bwMode="auto">
            <a:xfrm>
              <a:off x="2496" y="3072"/>
              <a:ext cx="0" cy="672"/>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2" name="Rectangle 49"/>
            <p:cNvSpPr>
              <a:spLocks noChangeArrowheads="1"/>
            </p:cNvSpPr>
            <p:nvPr/>
          </p:nvSpPr>
          <p:spPr bwMode="auto">
            <a:xfrm>
              <a:off x="2208" y="3792"/>
              <a:ext cx="38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5   8</a:t>
              </a:r>
            </a:p>
          </p:txBody>
        </p:sp>
        <p:sp>
          <p:nvSpPr>
            <p:cNvPr id="32823" name="Text Box 52"/>
            <p:cNvSpPr txBox="1">
              <a:spLocks noChangeArrowheads="1"/>
            </p:cNvSpPr>
            <p:nvPr/>
          </p:nvSpPr>
          <p:spPr bwMode="auto">
            <a:xfrm>
              <a:off x="2832" y="2208"/>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S</a:t>
              </a:r>
              <a:r>
                <a:rPr kumimoji="1" lang="en-US" altLang="zh-CN" sz="1400" b="1" baseline="-25000">
                  <a:solidFill>
                    <a:schemeClr val="tx1"/>
                  </a:solidFill>
                  <a:ea typeface="宋体" pitchFamily="2" charset="-122"/>
                </a:rPr>
                <a:t>B</a:t>
              </a:r>
            </a:p>
          </p:txBody>
        </p:sp>
        <p:sp>
          <p:nvSpPr>
            <p:cNvPr id="32824" name="Line 20"/>
            <p:cNvSpPr>
              <a:spLocks noChangeShapeType="1"/>
            </p:cNvSpPr>
            <p:nvPr/>
          </p:nvSpPr>
          <p:spPr bwMode="auto">
            <a:xfrm>
              <a:off x="3552" y="3744"/>
              <a:ext cx="1488"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5" name="Line 21"/>
            <p:cNvSpPr>
              <a:spLocks noChangeShapeType="1"/>
            </p:cNvSpPr>
            <p:nvPr/>
          </p:nvSpPr>
          <p:spPr bwMode="auto">
            <a:xfrm>
              <a:off x="3552" y="2256"/>
              <a:ext cx="0" cy="147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6" name="Text Box 22"/>
            <p:cNvSpPr txBox="1">
              <a:spLocks noChangeArrowheads="1"/>
            </p:cNvSpPr>
            <p:nvPr/>
          </p:nvSpPr>
          <p:spPr bwMode="auto">
            <a:xfrm>
              <a:off x="3408" y="2112"/>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P</a:t>
              </a:r>
            </a:p>
          </p:txBody>
        </p:sp>
        <p:sp>
          <p:nvSpPr>
            <p:cNvPr id="32827" name="Rectangle 33"/>
            <p:cNvSpPr>
              <a:spLocks noChangeArrowheads="1"/>
            </p:cNvSpPr>
            <p:nvPr/>
          </p:nvSpPr>
          <p:spPr bwMode="auto">
            <a:xfrm>
              <a:off x="3408" y="2928"/>
              <a:ext cx="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3</a:t>
              </a:r>
            </a:p>
            <a:p>
              <a:pPr>
                <a:spcBef>
                  <a:spcPct val="0"/>
                </a:spcBef>
                <a:buClrTx/>
                <a:buSzTx/>
                <a:buFontTx/>
                <a:buNone/>
              </a:pPr>
              <a:r>
                <a:rPr kumimoji="1" lang="en-US" altLang="zh-CN" b="1">
                  <a:solidFill>
                    <a:schemeClr val="tx1"/>
                  </a:solidFill>
                  <a:ea typeface="宋体" pitchFamily="2" charset="-122"/>
                </a:rPr>
                <a:t>2</a:t>
              </a:r>
            </a:p>
            <a:p>
              <a:pPr>
                <a:spcBef>
                  <a:spcPct val="0"/>
                </a:spcBef>
                <a:buClrTx/>
                <a:buSzTx/>
                <a:buFontTx/>
                <a:buNone/>
              </a:pPr>
              <a:r>
                <a:rPr kumimoji="1" lang="en-US" altLang="zh-CN" b="1">
                  <a:solidFill>
                    <a:schemeClr val="tx1"/>
                  </a:solidFill>
                  <a:ea typeface="宋体" pitchFamily="2" charset="-122"/>
                </a:rPr>
                <a:t>1</a:t>
              </a:r>
            </a:p>
          </p:txBody>
        </p:sp>
        <p:sp>
          <p:nvSpPr>
            <p:cNvPr id="32828" name="Line 41"/>
            <p:cNvSpPr>
              <a:spLocks noChangeShapeType="1"/>
            </p:cNvSpPr>
            <p:nvPr/>
          </p:nvSpPr>
          <p:spPr bwMode="auto">
            <a:xfrm flipV="1">
              <a:off x="3552" y="2612"/>
              <a:ext cx="1392" cy="864"/>
            </a:xfrm>
            <a:prstGeom prst="line">
              <a:avLst/>
            </a:prstGeom>
            <a:noFill/>
            <a:ln w="38100">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9" name="Line 42"/>
            <p:cNvSpPr>
              <a:spLocks noChangeShapeType="1"/>
            </p:cNvSpPr>
            <p:nvPr/>
          </p:nvSpPr>
          <p:spPr bwMode="auto">
            <a:xfrm>
              <a:off x="3552" y="3264"/>
              <a:ext cx="288"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0" name="Line 43"/>
            <p:cNvSpPr>
              <a:spLocks noChangeShapeType="1"/>
            </p:cNvSpPr>
            <p:nvPr/>
          </p:nvSpPr>
          <p:spPr bwMode="auto">
            <a:xfrm>
              <a:off x="3552" y="3072"/>
              <a:ext cx="624"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1" name="Line 46"/>
            <p:cNvSpPr>
              <a:spLocks noChangeShapeType="1"/>
            </p:cNvSpPr>
            <p:nvPr/>
          </p:nvSpPr>
          <p:spPr bwMode="auto">
            <a:xfrm>
              <a:off x="3868" y="3264"/>
              <a:ext cx="0" cy="48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2" name="Line 47"/>
            <p:cNvSpPr>
              <a:spLocks noChangeShapeType="1"/>
            </p:cNvSpPr>
            <p:nvPr/>
          </p:nvSpPr>
          <p:spPr bwMode="auto">
            <a:xfrm>
              <a:off x="4176" y="3072"/>
              <a:ext cx="0" cy="672"/>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3" name="Rectangle 50"/>
            <p:cNvSpPr>
              <a:spLocks noChangeArrowheads="1"/>
            </p:cNvSpPr>
            <p:nvPr/>
          </p:nvSpPr>
          <p:spPr bwMode="auto">
            <a:xfrm>
              <a:off x="3696" y="3792"/>
              <a:ext cx="43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      9     13</a:t>
              </a:r>
            </a:p>
          </p:txBody>
        </p:sp>
        <p:sp>
          <p:nvSpPr>
            <p:cNvPr id="32834" name="Text Box 53"/>
            <p:cNvSpPr txBox="1">
              <a:spLocks noChangeArrowheads="1"/>
            </p:cNvSpPr>
            <p:nvPr/>
          </p:nvSpPr>
          <p:spPr bwMode="auto">
            <a:xfrm>
              <a:off x="4656" y="23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S</a:t>
              </a:r>
              <a:r>
                <a:rPr kumimoji="1" lang="en-US" altLang="zh-CN" sz="1400" b="1" baseline="-25000">
                  <a:solidFill>
                    <a:schemeClr val="tx1"/>
                  </a:solidFill>
                  <a:ea typeface="宋体" pitchFamily="2" charset="-122"/>
                </a:rPr>
                <a:t>M</a:t>
              </a:r>
            </a:p>
          </p:txBody>
        </p:sp>
        <p:sp>
          <p:nvSpPr>
            <p:cNvPr id="32835" name="Text Box 55"/>
            <p:cNvSpPr txBox="1">
              <a:spLocks noChangeArrowheads="1"/>
            </p:cNvSpPr>
            <p:nvPr/>
          </p:nvSpPr>
          <p:spPr bwMode="auto">
            <a:xfrm>
              <a:off x="4841" y="3710"/>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Q</a:t>
              </a:r>
            </a:p>
          </p:txBody>
        </p:sp>
        <p:sp>
          <p:nvSpPr>
            <p:cNvPr id="32836" name="Text Box 58"/>
            <p:cNvSpPr txBox="1">
              <a:spLocks noChangeArrowheads="1"/>
            </p:cNvSpPr>
            <p:nvPr/>
          </p:nvSpPr>
          <p:spPr bwMode="auto">
            <a:xfrm>
              <a:off x="480" y="2112"/>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P</a:t>
              </a:r>
            </a:p>
          </p:txBody>
        </p:sp>
      </p:grpSp>
      <p:grpSp>
        <p:nvGrpSpPr>
          <p:cNvPr id="32797" name="Group 105"/>
          <p:cNvGrpSpPr>
            <a:grpSpLocks/>
          </p:cNvGrpSpPr>
          <p:nvPr/>
        </p:nvGrpSpPr>
        <p:grpSpPr bwMode="auto">
          <a:xfrm>
            <a:off x="685800" y="1296988"/>
            <a:ext cx="4508500" cy="533400"/>
            <a:chOff x="432" y="1143"/>
            <a:chExt cx="2840" cy="336"/>
          </a:xfrm>
        </p:grpSpPr>
        <p:sp>
          <p:nvSpPr>
            <p:cNvPr id="32798" name="Line 102"/>
            <p:cNvSpPr>
              <a:spLocks noChangeShapeType="1"/>
            </p:cNvSpPr>
            <p:nvPr/>
          </p:nvSpPr>
          <p:spPr bwMode="auto">
            <a:xfrm>
              <a:off x="1671" y="1326"/>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9" name="Text Box 103"/>
            <p:cNvSpPr txBox="1">
              <a:spLocks noChangeArrowheads="1"/>
            </p:cNvSpPr>
            <p:nvPr/>
          </p:nvSpPr>
          <p:spPr bwMode="auto">
            <a:xfrm>
              <a:off x="432" y="1143"/>
              <a:ext cx="1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buFont typeface="Wingdings" pitchFamily="2" charset="2"/>
                <a:buChar char="l"/>
              </a:pPr>
              <a:r>
                <a:rPr lang="zh-CN" altLang="en-US" sz="2800" b="1">
                  <a:solidFill>
                    <a:schemeClr val="tx1"/>
                  </a:solidFill>
                </a:rPr>
                <a:t>个人供给</a:t>
              </a:r>
            </a:p>
          </p:txBody>
        </p:sp>
        <p:sp>
          <p:nvSpPr>
            <p:cNvPr id="32800" name="Text Box 104"/>
            <p:cNvSpPr txBox="1">
              <a:spLocks noChangeArrowheads="1"/>
            </p:cNvSpPr>
            <p:nvPr/>
          </p:nvSpPr>
          <p:spPr bwMode="auto">
            <a:xfrm>
              <a:off x="2256" y="1152"/>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zh-CN" altLang="en-US" sz="2800" b="1">
                  <a:solidFill>
                    <a:schemeClr val="tx1"/>
                  </a:solidFill>
                </a:rPr>
                <a:t>市场供给</a:t>
              </a:r>
            </a:p>
          </p:txBody>
        </p:sp>
      </p:grpSp>
    </p:spTree>
    <p:extLst>
      <p:ext uri="{BB962C8B-B14F-4D97-AF65-F5344CB8AC3E}">
        <p14:creationId xmlns:p14="http://schemas.microsoft.com/office/powerpoint/2010/main" val="1520114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564"/>
                                        </p:tgtEl>
                                        <p:attrNameLst>
                                          <p:attrName>style.visibility</p:attrName>
                                        </p:attrNameLst>
                                      </p:cBhvr>
                                      <p:to>
                                        <p:strVal val="visible"/>
                                      </p:to>
                                    </p:set>
                                    <p:anim calcmode="lin" valueType="num">
                                      <p:cBhvr additive="base">
                                        <p:cTn id="7" dur="500" fill="hold"/>
                                        <p:tgtEl>
                                          <p:spTgt spid="62564"/>
                                        </p:tgtEl>
                                        <p:attrNameLst>
                                          <p:attrName>ppt_x</p:attrName>
                                        </p:attrNameLst>
                                      </p:cBhvr>
                                      <p:tavLst>
                                        <p:tav tm="0">
                                          <p:val>
                                            <p:strVal val="#ppt_x"/>
                                          </p:val>
                                        </p:tav>
                                        <p:tav tm="100000">
                                          <p:val>
                                            <p:strVal val="#ppt_x"/>
                                          </p:val>
                                        </p:tav>
                                      </p:tavLst>
                                    </p:anim>
                                    <p:anim calcmode="lin" valueType="num">
                                      <p:cBhvr additive="base">
                                        <p:cTn id="8" dur="500" fill="hold"/>
                                        <p:tgtEl>
                                          <p:spTgt spid="62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r>
              <a:rPr lang="zh-CN" altLang="en-US" smtClean="0">
                <a:latin typeface="Times New Roman" charset="0"/>
              </a:rPr>
              <a:t>本章的重要性</a:t>
            </a:r>
          </a:p>
        </p:txBody>
      </p:sp>
      <p:sp>
        <p:nvSpPr>
          <p:cNvPr id="78851" name="Rectangle 3"/>
          <p:cNvSpPr>
            <a:spLocks noGrp="1" noChangeArrowheads="1"/>
          </p:cNvSpPr>
          <p:nvPr>
            <p:ph idx="1"/>
          </p:nvPr>
        </p:nvSpPr>
        <p:spPr/>
        <p:txBody>
          <a:bodyPr/>
          <a:lstStyle/>
          <a:p>
            <a:endParaRPr lang="en-US" altLang="zh-CN" b="1" dirty="0" smtClean="0">
              <a:latin typeface="Times New Roman" charset="0"/>
              <a:ea typeface="仿宋_GB2312" pitchFamily="49" charset="-122"/>
            </a:endParaRPr>
          </a:p>
          <a:p>
            <a:r>
              <a:rPr lang="zh-CN" altLang="en-US" b="1" dirty="0" smtClean="0">
                <a:latin typeface="楷体_GB2312" panose="02010609030101010101" pitchFamily="49" charset="-122"/>
                <a:ea typeface="楷体_GB2312" panose="02010609030101010101" pitchFamily="49" charset="-122"/>
              </a:rPr>
              <a:t>一只鹦鹉只要学会说“供给与需求”就可以成为经济学家。</a:t>
            </a:r>
          </a:p>
          <a:p>
            <a:endParaRPr lang="zh-CN" altLang="en-US" b="1" dirty="0" smtClean="0">
              <a:latin typeface="Times New Roman" charset="0"/>
              <a:ea typeface="仿宋_GB2312" pitchFamily="49" charset="-122"/>
            </a:endParaRPr>
          </a:p>
          <a:p>
            <a:r>
              <a:rPr lang="zh-CN" altLang="en-US" b="1" dirty="0">
                <a:latin typeface="楷体_GB2312" panose="02010609030101010101" pitchFamily="49" charset="-122"/>
                <a:ea typeface="楷体_GB2312" panose="02010609030101010101" pitchFamily="49" charset="-122"/>
              </a:rPr>
              <a:t>张五常：经济学真正顶用的是两</a:t>
            </a:r>
            <a:r>
              <a:rPr lang="zh-CN" altLang="en-US" b="1" dirty="0" smtClean="0">
                <a:latin typeface="楷体_GB2312" panose="02010609030101010101" pitchFamily="49" charset="-122"/>
                <a:ea typeface="楷体_GB2312" panose="02010609030101010101" pitchFamily="49" charset="-122"/>
              </a:rPr>
              <a:t>个原理</a:t>
            </a:r>
            <a:endParaRPr lang="en-US" altLang="zh-CN" b="1" dirty="0" smtClean="0">
              <a:latin typeface="楷体_GB2312" panose="02010609030101010101" pitchFamily="49" charset="-122"/>
              <a:ea typeface="楷体_GB2312" panose="02010609030101010101" pitchFamily="49" charset="-122"/>
            </a:endParaRPr>
          </a:p>
          <a:p>
            <a:pPr marL="0" indent="0">
              <a:buNone/>
            </a:pPr>
            <a:r>
              <a:rPr lang="en-US" altLang="zh-CN" b="1" dirty="0" smtClean="0">
                <a:latin typeface="楷体_GB2312" panose="02010609030101010101" pitchFamily="49" charset="-122"/>
                <a:ea typeface="楷体_GB2312" panose="02010609030101010101" pitchFamily="49" charset="-122"/>
              </a:rPr>
              <a:t>          ——</a:t>
            </a:r>
            <a:r>
              <a:rPr lang="zh-CN" altLang="en-US" b="1" dirty="0" smtClean="0">
                <a:latin typeface="楷体_GB2312" panose="02010609030101010101" pitchFamily="49" charset="-122"/>
                <a:ea typeface="楷体_GB2312" panose="02010609030101010101" pitchFamily="49" charset="-122"/>
              </a:rPr>
              <a:t>自私</a:t>
            </a:r>
            <a:r>
              <a:rPr lang="zh-CN" altLang="en-US" b="1" dirty="0">
                <a:latin typeface="楷体_GB2312" panose="02010609030101010101" pitchFamily="49" charset="-122"/>
                <a:ea typeface="楷体_GB2312" panose="02010609030101010101" pitchFamily="49" charset="-122"/>
              </a:rPr>
              <a:t>的假设和</a:t>
            </a:r>
            <a:r>
              <a:rPr lang="zh-CN" altLang="en-US" b="1" dirty="0" smtClean="0">
                <a:latin typeface="楷体_GB2312" panose="02010609030101010101" pitchFamily="49" charset="-122"/>
                <a:ea typeface="楷体_GB2312" panose="02010609030101010101" pitchFamily="49" charset="-122"/>
              </a:rPr>
              <a:t>供需</a:t>
            </a:r>
            <a:r>
              <a:rPr lang="zh-CN" altLang="en-US" b="1" dirty="0">
                <a:latin typeface="楷体_GB2312" panose="02010609030101010101" pitchFamily="49" charset="-122"/>
                <a:ea typeface="楷体_GB2312" panose="02010609030101010101" pitchFamily="49" charset="-122"/>
              </a:rPr>
              <a:t>定理。</a:t>
            </a:r>
          </a:p>
        </p:txBody>
      </p:sp>
      <p:sp>
        <p:nvSpPr>
          <p:cNvPr id="7"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DFDBCC41-6C4D-4B14-B830-060B7A816B97}" type="slidenum">
              <a:rPr lang="en-US" altLang="zh-CN" sz="2600" b="1">
                <a:solidFill>
                  <a:schemeClr val="bg1"/>
                </a:solidFill>
                <a:latin typeface="+mn-lt"/>
                <a:ea typeface="+mn-ea"/>
              </a:rPr>
              <a:pPr algn="l">
                <a:spcBef>
                  <a:spcPct val="0"/>
                </a:spcBef>
                <a:buClrTx/>
                <a:buSzTx/>
                <a:buFontTx/>
                <a:buNone/>
                <a:defRPr/>
              </a:pPr>
              <a:t>2</a:t>
            </a:fld>
            <a:endParaRPr lang="en-US" altLang="zh-CN" sz="2600" b="1">
              <a:solidFill>
                <a:schemeClr val="bg1"/>
              </a:solidFill>
              <a:latin typeface="+mn-lt"/>
              <a:ea typeface="+mn-ea"/>
            </a:endParaRPr>
          </a:p>
        </p:txBody>
      </p:sp>
      <p:pic>
        <p:nvPicPr>
          <p:cNvPr id="78852" name="Picture 4" descr="文件名: j0427055.wmf&#10;关键字: 动物, 吹口哨, 宠物 ...&#10;文件大小: 95 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8" descr="u=1956111817,4068847212&amp;fm=0&amp;gp=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0"/>
            <a:ext cx="17970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216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 calcmode="lin" valueType="num">
                                      <p:cBhvr additive="base">
                                        <p:cTn id="7"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1" end="1"/>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78852"/>
                                        </p:tgtEl>
                                        <p:attrNameLst>
                                          <p:attrName>style.visibility</p:attrName>
                                        </p:attrNameLst>
                                      </p:cBhvr>
                                      <p:to>
                                        <p:strVal val="visible"/>
                                      </p:to>
                                    </p:set>
                                    <p:anim calcmode="lin" valueType="num">
                                      <p:cBhvr additive="base">
                                        <p:cTn id="11" dur="1000" fill="hold"/>
                                        <p:tgtEl>
                                          <p:spTgt spid="78852"/>
                                        </p:tgtEl>
                                        <p:attrNameLst>
                                          <p:attrName>ppt_x</p:attrName>
                                        </p:attrNameLst>
                                      </p:cBhvr>
                                      <p:tavLst>
                                        <p:tav tm="0">
                                          <p:val>
                                            <p:strVal val="#ppt_x"/>
                                          </p:val>
                                        </p:tav>
                                        <p:tav tm="100000">
                                          <p:val>
                                            <p:strVal val="#ppt_x"/>
                                          </p:val>
                                        </p:tav>
                                      </p:tavLst>
                                    </p:anim>
                                    <p:anim calcmode="lin" valueType="num">
                                      <p:cBhvr additive="base">
                                        <p:cTn id="12" dur="10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8851">
                                            <p:txEl>
                                              <p:pRg st="3" end="3"/>
                                            </p:txEl>
                                          </p:spTgt>
                                        </p:tgtEl>
                                        <p:attrNameLst>
                                          <p:attrName>style.visibility</p:attrName>
                                        </p:attrNameLst>
                                      </p:cBhvr>
                                      <p:to>
                                        <p:strVal val="visible"/>
                                      </p:to>
                                    </p:set>
                                    <p:anim calcmode="lin" valueType="num">
                                      <p:cBhvr additive="base">
                                        <p:cTn id="17"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885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8851">
                                            <p:txEl>
                                              <p:pRg st="4" end="4"/>
                                            </p:txEl>
                                          </p:spTgt>
                                        </p:tgtEl>
                                        <p:attrNameLst>
                                          <p:attrName>style.visibility</p:attrName>
                                        </p:attrNameLst>
                                      </p:cBhvr>
                                      <p:to>
                                        <p:strVal val="visible"/>
                                      </p:to>
                                    </p:set>
                                    <p:anim calcmode="lin" valueType="num">
                                      <p:cBhvr additive="base">
                                        <p:cTn id="21"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885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8856"/>
                                        </p:tgtEl>
                                        <p:attrNameLst>
                                          <p:attrName>style.visibility</p:attrName>
                                        </p:attrNameLst>
                                      </p:cBhvr>
                                      <p:to>
                                        <p:strVal val="visible"/>
                                      </p:to>
                                    </p:set>
                                    <p:anim calcmode="lin" valueType="num">
                                      <p:cBhvr additive="base">
                                        <p:cTn id="25" dur="500" fill="hold"/>
                                        <p:tgtEl>
                                          <p:spTgt spid="78856"/>
                                        </p:tgtEl>
                                        <p:attrNameLst>
                                          <p:attrName>ppt_x</p:attrName>
                                        </p:attrNameLst>
                                      </p:cBhvr>
                                      <p:tavLst>
                                        <p:tav tm="0">
                                          <p:val>
                                            <p:strVal val="#ppt_x"/>
                                          </p:val>
                                        </p:tav>
                                        <p:tav tm="100000">
                                          <p:val>
                                            <p:strVal val="#ppt_x"/>
                                          </p:val>
                                        </p:tav>
                                      </p:tavLst>
                                    </p:anim>
                                    <p:anim calcmode="lin" valueType="num">
                                      <p:cBhvr additive="base">
                                        <p:cTn id="26" dur="500" fill="hold"/>
                                        <p:tgtEl>
                                          <p:spTgt spid="788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3"/>
          <p:cNvSpPr>
            <a:spLocks noGrp="1" noChangeArrowheads="1"/>
          </p:cNvSpPr>
          <p:nvPr>
            <p:ph sz="half" idx="2"/>
          </p:nvPr>
        </p:nvSpPr>
        <p:spPr>
          <a:xfrm>
            <a:off x="755576" y="1196752"/>
            <a:ext cx="7702624" cy="5051648"/>
          </a:xfrm>
        </p:spPr>
        <p:txBody>
          <a:bodyPr>
            <a:normAutofit/>
          </a:bodyPr>
          <a:lstStyle/>
          <a:p>
            <a:r>
              <a:rPr lang="zh-CN" altLang="en-US" b="1" dirty="0" smtClean="0">
                <a:latin typeface="Times New Roman" charset="0"/>
                <a:ea typeface="楷体_GB2312" pitchFamily="49" charset="-122"/>
              </a:rPr>
              <a:t>供给定律</a:t>
            </a:r>
          </a:p>
          <a:p>
            <a:pPr>
              <a:buFont typeface="Wingdings" pitchFamily="2" charset="2"/>
              <a:buNone/>
            </a:pPr>
            <a:r>
              <a:rPr lang="zh-CN" altLang="en-US" sz="2400" b="1" dirty="0" smtClean="0">
                <a:latin typeface="Times New Roman" charset="0"/>
              </a:rPr>
              <a:t>             </a:t>
            </a:r>
            <a:r>
              <a:rPr lang="zh-CN" altLang="en-US" sz="2400" b="1" dirty="0" smtClean="0">
                <a:solidFill>
                  <a:srgbClr val="0000FF"/>
                </a:solidFill>
                <a:latin typeface="Times New Roman" charset="0"/>
              </a:rPr>
              <a:t>其他条件不变的情况下，商品（服务）的供给量与其价格之间存在正向变动关系，即供给量随商品本身价格的上升而增加，随商品本身价格的下降而减少。</a:t>
            </a:r>
          </a:p>
          <a:p>
            <a:pPr>
              <a:buFont typeface="Wingdings" pitchFamily="2" charset="2"/>
              <a:buNone/>
            </a:pPr>
            <a:r>
              <a:rPr lang="zh-CN" altLang="en-US" sz="2400" b="1" dirty="0" smtClean="0">
                <a:latin typeface="Times New Roman" charset="0"/>
              </a:rPr>
              <a:t>             </a:t>
            </a:r>
            <a:r>
              <a:rPr lang="zh-CN" altLang="en-US" sz="2400" b="1" dirty="0" smtClean="0">
                <a:solidFill>
                  <a:srgbClr val="FF3300"/>
                </a:solidFill>
                <a:latin typeface="Times New Roman" charset="0"/>
              </a:rPr>
              <a:t>前提：</a:t>
            </a:r>
            <a:r>
              <a:rPr lang="zh-CN" altLang="en-US" sz="2400" b="1" dirty="0" smtClean="0">
                <a:latin typeface="Times New Roman" charset="0"/>
              </a:rPr>
              <a:t>“其他条件不变”</a:t>
            </a:r>
          </a:p>
          <a:p>
            <a:pPr>
              <a:buFont typeface="Wingdings" pitchFamily="2" charset="2"/>
              <a:buNone/>
            </a:pPr>
            <a:r>
              <a:rPr lang="zh-CN" altLang="en-US" sz="2400" b="1" dirty="0" smtClean="0">
                <a:latin typeface="Times New Roman" charset="0"/>
              </a:rPr>
              <a:t>             </a:t>
            </a:r>
            <a:r>
              <a:rPr lang="zh-CN" altLang="en-US" sz="2400" b="1" dirty="0" smtClean="0">
                <a:solidFill>
                  <a:srgbClr val="FF3300"/>
                </a:solidFill>
                <a:latin typeface="Times New Roman" charset="0"/>
              </a:rPr>
              <a:t>供给定律的直观表现：</a:t>
            </a:r>
            <a:r>
              <a:rPr lang="zh-CN" altLang="en-US" sz="2400" b="1" dirty="0" smtClean="0">
                <a:latin typeface="Times New Roman" charset="0"/>
              </a:rPr>
              <a:t>供给曲线向上倾斜（供给量是价格的增函数）</a:t>
            </a:r>
          </a:p>
          <a:p>
            <a:pPr>
              <a:buFont typeface="Wingdings" pitchFamily="2" charset="2"/>
              <a:buNone/>
            </a:pPr>
            <a:r>
              <a:rPr lang="zh-CN" altLang="en-US" sz="2400" b="1" dirty="0" smtClean="0">
                <a:latin typeface="Times New Roman" charset="0"/>
              </a:rPr>
              <a:t>             </a:t>
            </a:r>
            <a:r>
              <a:rPr lang="zh-CN" altLang="en-US" sz="2400" b="1" dirty="0" smtClean="0">
                <a:solidFill>
                  <a:srgbClr val="FF3300"/>
                </a:solidFill>
                <a:latin typeface="Times New Roman" charset="0"/>
              </a:rPr>
              <a:t>供给定律的原因</a:t>
            </a:r>
            <a:r>
              <a:rPr lang="en-US" altLang="zh-CN" sz="2400" b="1" dirty="0" smtClean="0">
                <a:latin typeface="Times New Roman" charset="0"/>
              </a:rPr>
              <a:t>——</a:t>
            </a:r>
            <a:r>
              <a:rPr lang="zh-CN" altLang="en-US" sz="2400" b="1" dirty="0" smtClean="0">
                <a:latin typeface="Times New Roman" charset="0"/>
              </a:rPr>
              <a:t>仍以手机为例</a:t>
            </a:r>
          </a:p>
        </p:txBody>
      </p:sp>
      <p:sp>
        <p:nvSpPr>
          <p:cNvPr id="18"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8915031-5563-4EAE-A716-597ED97E61BD}" type="slidenum">
              <a:rPr lang="en-US" altLang="zh-CN" sz="2600" b="1">
                <a:solidFill>
                  <a:schemeClr val="bg1"/>
                </a:solidFill>
                <a:latin typeface="+mn-lt"/>
                <a:ea typeface="+mn-ea"/>
              </a:rPr>
              <a:pPr algn="l">
                <a:spcBef>
                  <a:spcPct val="0"/>
                </a:spcBef>
                <a:buClrTx/>
                <a:buSzTx/>
                <a:buFontTx/>
                <a:buNone/>
                <a:defRPr/>
              </a:pPr>
              <a:t>20</a:t>
            </a:fld>
            <a:endParaRPr lang="en-US" altLang="zh-CN" sz="2600" b="1" dirty="0">
              <a:solidFill>
                <a:schemeClr val="bg1"/>
              </a:solidFill>
              <a:latin typeface="+mn-lt"/>
              <a:ea typeface="+mn-ea"/>
            </a:endParaRPr>
          </a:p>
        </p:txBody>
      </p:sp>
      <p:pic>
        <p:nvPicPr>
          <p:cNvPr id="20494" name="Picture 14" descr="u=1012034649,3772623888&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l="5714" r="8571" b="7692"/>
          <a:stretch>
            <a:fillRect/>
          </a:stretch>
        </p:blipFill>
        <p:spPr bwMode="auto">
          <a:xfrm>
            <a:off x="1524000" y="4876800"/>
            <a:ext cx="12954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Picture 18" descr="u=2268068987,778838393&amp;fm=0&amp;gp=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225" y="4800600"/>
            <a:ext cx="1323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9" name="Line 19"/>
          <p:cNvSpPr>
            <a:spLocks noChangeShapeType="1"/>
          </p:cNvSpPr>
          <p:nvPr/>
        </p:nvSpPr>
        <p:spPr bwMode="auto">
          <a:xfrm>
            <a:off x="2895600" y="5791200"/>
            <a:ext cx="5334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1F3D"/>
                  </a:outerShdw>
                </a:effectLst>
              </a14:hiddenEffects>
            </a:ext>
          </a:extLst>
        </p:spPr>
        <p:txBody>
          <a:bodyPr wrap="none" anchor="ctr"/>
          <a:lstStyle/>
          <a:p>
            <a:endParaRPr lang="zh-CN" altLang="en-US"/>
          </a:p>
        </p:txBody>
      </p:sp>
      <p:sp>
        <p:nvSpPr>
          <p:cNvPr id="20500" name="Line 20"/>
          <p:cNvSpPr>
            <a:spLocks noChangeShapeType="1"/>
          </p:cNvSpPr>
          <p:nvPr/>
        </p:nvSpPr>
        <p:spPr bwMode="auto">
          <a:xfrm flipH="1">
            <a:off x="4953000" y="5715000"/>
            <a:ext cx="5334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1F3D"/>
                  </a:outerShdw>
                </a:effectLst>
              </a14:hiddenEffects>
            </a:ext>
          </a:extLst>
        </p:spPr>
        <p:txBody>
          <a:bodyPr wrap="none" anchor="ctr"/>
          <a:lstStyle/>
          <a:p>
            <a:endParaRPr lang="zh-CN" altLang="en-US"/>
          </a:p>
        </p:txBody>
      </p:sp>
      <p:sp>
        <p:nvSpPr>
          <p:cNvPr id="20501" name="Text Box 21"/>
          <p:cNvSpPr txBox="1">
            <a:spLocks noChangeArrowheads="1"/>
          </p:cNvSpPr>
          <p:nvPr/>
        </p:nvSpPr>
        <p:spPr bwMode="auto">
          <a:xfrm>
            <a:off x="539552" y="5967685"/>
            <a:ext cx="2895600" cy="70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2000">
                <a:solidFill>
                  <a:srgbClr val="3366FF"/>
                </a:solidFill>
                <a:latin typeface="Times New Roman" pitchFamily="18" charset="0"/>
                <a:ea typeface="楷体_GB2312" pitchFamily="49" charset="-122"/>
              </a:defRPr>
            </a:lvl1pPr>
            <a:lvl2pPr eaLnBrk="0" hangingPunct="0">
              <a:defRPr sz="2000">
                <a:solidFill>
                  <a:srgbClr val="3366FF"/>
                </a:solidFill>
                <a:latin typeface="Times New Roman" pitchFamily="18" charset="0"/>
                <a:ea typeface="楷体_GB2312" pitchFamily="49" charset="-122"/>
              </a:defRPr>
            </a:lvl2pPr>
            <a:lvl3pPr eaLnBrk="0" hangingPunct="0">
              <a:defRPr sz="2000">
                <a:solidFill>
                  <a:srgbClr val="3366FF"/>
                </a:solidFill>
                <a:latin typeface="Times New Roman" pitchFamily="18" charset="0"/>
                <a:ea typeface="楷体_GB2312" pitchFamily="49" charset="-122"/>
              </a:defRPr>
            </a:lvl3pPr>
            <a:lvl4pPr eaLnBrk="0" hangingPunct="0">
              <a:defRPr sz="2000">
                <a:solidFill>
                  <a:srgbClr val="3366FF"/>
                </a:solidFill>
                <a:latin typeface="Times New Roman" pitchFamily="18" charset="0"/>
                <a:ea typeface="楷体_GB2312" pitchFamily="49" charset="-122"/>
              </a:defRPr>
            </a:lvl4pPr>
            <a:lvl5pPr eaLnBrk="0" hangingPunct="0">
              <a:defRPr sz="2000">
                <a:solidFill>
                  <a:srgbClr val="3366FF"/>
                </a:solidFill>
                <a:latin typeface="Times New Roman" pitchFamily="18" charset="0"/>
                <a:ea typeface="楷体_GB2312" pitchFamily="49" charset="-122"/>
              </a:defRPr>
            </a:lvl5pPr>
            <a:lvl6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spcBef>
                <a:spcPct val="50000"/>
              </a:spcBef>
              <a:defRPr/>
            </a:pPr>
            <a:r>
              <a:rPr lang="zh-CN" altLang="en-US" b="1" dirty="0" smtClean="0">
                <a:solidFill>
                  <a:srgbClr val="FF3300"/>
                </a:solidFill>
              </a:rPr>
              <a:t>吸引其他生产要素成本逐渐上升</a:t>
            </a:r>
          </a:p>
        </p:txBody>
      </p:sp>
      <p:pic>
        <p:nvPicPr>
          <p:cNvPr id="22541" name="Picture 13" descr="http://pimages1.tianjimedia.com/resources/product/20130911/K1ZBS456IZD89D8374U7H614D0B9E07H.jpg"/>
          <p:cNvPicPr>
            <a:picLocks noChangeAspect="1" noChangeArrowheads="1"/>
          </p:cNvPicPr>
          <p:nvPr/>
        </p:nvPicPr>
        <p:blipFill>
          <a:blip r:embed="rId6">
            <a:extLst>
              <a:ext uri="{28A0092B-C50C-407E-A947-70E740481C1C}">
                <a14:useLocalDpi xmlns:a14="http://schemas.microsoft.com/office/drawing/2010/main" val="0"/>
              </a:ext>
            </a:extLst>
          </a:blip>
          <a:srcRect l="25154" t="3035" r="24077"/>
          <a:stretch>
            <a:fillRect/>
          </a:stretch>
        </p:blipFill>
        <p:spPr bwMode="auto">
          <a:xfrm>
            <a:off x="3733800" y="5256213"/>
            <a:ext cx="1033463"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9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500"/>
                                        </p:tgtEl>
                                        <p:attrNameLst>
                                          <p:attrName>style.visibility</p:attrName>
                                        </p:attrNameLst>
                                      </p:cBhvr>
                                      <p:to>
                                        <p:strVal val="visible"/>
                                      </p:to>
                                    </p:set>
                                    <p:anim calcmode="lin" valueType="num">
                                      <p:cBhvr additive="base">
                                        <p:cTn id="27" dur="500" fill="hold"/>
                                        <p:tgtEl>
                                          <p:spTgt spid="20500"/>
                                        </p:tgtEl>
                                        <p:attrNameLst>
                                          <p:attrName>ppt_x</p:attrName>
                                        </p:attrNameLst>
                                      </p:cBhvr>
                                      <p:tavLst>
                                        <p:tav tm="0">
                                          <p:val>
                                            <p:strVal val="#ppt_x"/>
                                          </p:val>
                                        </p:tav>
                                        <p:tav tm="100000">
                                          <p:val>
                                            <p:strVal val="#ppt_x"/>
                                          </p:val>
                                        </p:tav>
                                      </p:tavLst>
                                    </p:anim>
                                    <p:anim calcmode="lin" valueType="num">
                                      <p:cBhvr additive="base">
                                        <p:cTn id="28" dur="500" fill="hold"/>
                                        <p:tgtEl>
                                          <p:spTgt spid="2050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498"/>
                                        </p:tgtEl>
                                        <p:attrNameLst>
                                          <p:attrName>style.visibility</p:attrName>
                                        </p:attrNameLst>
                                      </p:cBhvr>
                                      <p:to>
                                        <p:strVal val="visible"/>
                                      </p:to>
                                    </p:set>
                                    <p:anim calcmode="lin" valueType="num">
                                      <p:cBhvr additive="base">
                                        <p:cTn id="31" dur="500" fill="hold"/>
                                        <p:tgtEl>
                                          <p:spTgt spid="20498"/>
                                        </p:tgtEl>
                                        <p:attrNameLst>
                                          <p:attrName>ppt_x</p:attrName>
                                        </p:attrNameLst>
                                      </p:cBhvr>
                                      <p:tavLst>
                                        <p:tav tm="0">
                                          <p:val>
                                            <p:strVal val="#ppt_x"/>
                                          </p:val>
                                        </p:tav>
                                        <p:tav tm="100000">
                                          <p:val>
                                            <p:strVal val="#ppt_x"/>
                                          </p:val>
                                        </p:tav>
                                      </p:tavLst>
                                    </p:anim>
                                    <p:anim calcmode="lin" valueType="num">
                                      <p:cBhvr additive="base">
                                        <p:cTn id="32" dur="500" fill="hold"/>
                                        <p:tgtEl>
                                          <p:spTgt spid="2049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94"/>
                                        </p:tgtEl>
                                        <p:attrNameLst>
                                          <p:attrName>style.visibility</p:attrName>
                                        </p:attrNameLst>
                                      </p:cBhvr>
                                      <p:to>
                                        <p:strVal val="visible"/>
                                      </p:to>
                                    </p:set>
                                    <p:anim calcmode="lin" valueType="num">
                                      <p:cBhvr additive="base">
                                        <p:cTn id="37" dur="500" fill="hold"/>
                                        <p:tgtEl>
                                          <p:spTgt spid="20494"/>
                                        </p:tgtEl>
                                        <p:attrNameLst>
                                          <p:attrName>ppt_x</p:attrName>
                                        </p:attrNameLst>
                                      </p:cBhvr>
                                      <p:tavLst>
                                        <p:tav tm="0">
                                          <p:val>
                                            <p:strVal val="#ppt_x"/>
                                          </p:val>
                                        </p:tav>
                                        <p:tav tm="100000">
                                          <p:val>
                                            <p:strVal val="#ppt_x"/>
                                          </p:val>
                                        </p:tav>
                                      </p:tavLst>
                                    </p:anim>
                                    <p:anim calcmode="lin" valueType="num">
                                      <p:cBhvr additive="base">
                                        <p:cTn id="38" dur="500" fill="hold"/>
                                        <p:tgtEl>
                                          <p:spTgt spid="20494"/>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20499"/>
                                        </p:tgtEl>
                                        <p:attrNameLst>
                                          <p:attrName>style.visibility</p:attrName>
                                        </p:attrNameLst>
                                      </p:cBhvr>
                                      <p:to>
                                        <p:strVal val="visible"/>
                                      </p:to>
                                    </p:set>
                                    <p:anim calcmode="lin" valueType="num">
                                      <p:cBhvr additive="base">
                                        <p:cTn id="42" dur="500" fill="hold"/>
                                        <p:tgtEl>
                                          <p:spTgt spid="20499"/>
                                        </p:tgtEl>
                                        <p:attrNameLst>
                                          <p:attrName>ppt_x</p:attrName>
                                        </p:attrNameLst>
                                      </p:cBhvr>
                                      <p:tavLst>
                                        <p:tav tm="0">
                                          <p:val>
                                            <p:strVal val="#ppt_x"/>
                                          </p:val>
                                        </p:tav>
                                        <p:tav tm="100000">
                                          <p:val>
                                            <p:strVal val="#ppt_x"/>
                                          </p:val>
                                        </p:tav>
                                      </p:tavLst>
                                    </p:anim>
                                    <p:anim calcmode="lin" valueType="num">
                                      <p:cBhvr additive="base">
                                        <p:cTn id="43" dur="500" fill="hold"/>
                                        <p:tgtEl>
                                          <p:spTgt spid="2049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0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9" grpId="0" animBg="1"/>
      <p:bldP spid="20500" grpId="0" animBg="1"/>
      <p:bldP spid="2050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pPr>
              <a:buFont typeface="Wingdings" pitchFamily="2" charset="2"/>
              <a:buNone/>
            </a:pPr>
            <a:r>
              <a:rPr lang="zh-CN" altLang="en-US" sz="2800" b="1" dirty="0" smtClean="0">
                <a:solidFill>
                  <a:srgbClr val="FF0000"/>
                </a:solidFill>
                <a:latin typeface="Times New Roman" charset="0"/>
              </a:rPr>
              <a:t>      与需求定律一样，供给定律也是人们的经验总结，而非可以证明的定理。供给定律的例外：</a:t>
            </a:r>
            <a:endParaRPr lang="zh-CN" altLang="en-US" sz="2800" b="1" dirty="0" smtClean="0">
              <a:latin typeface="Times New Roman" charset="0"/>
            </a:endParaRPr>
          </a:p>
          <a:p>
            <a:pPr>
              <a:buFont typeface="Wingdings" pitchFamily="2" charset="2"/>
              <a:buNone/>
            </a:pPr>
            <a:r>
              <a:rPr lang="zh-CN" altLang="en-US" b="1" dirty="0" smtClean="0">
                <a:latin typeface="Times New Roman" charset="0"/>
              </a:rPr>
              <a:t>            </a:t>
            </a:r>
          </a:p>
          <a:p>
            <a:pPr lvl="1"/>
            <a:r>
              <a:rPr lang="zh-CN" altLang="en-US" b="1" dirty="0" smtClean="0">
                <a:latin typeface="Times New Roman" charset="0"/>
              </a:rPr>
              <a:t>劳动的供给曲线</a:t>
            </a:r>
          </a:p>
          <a:p>
            <a:endParaRPr lang="zh-CN" altLang="en-US" dirty="0" smtClean="0"/>
          </a:p>
        </p:txBody>
      </p:sp>
      <p:sp>
        <p:nvSpPr>
          <p:cNvPr id="34819" name="AutoShape 11">
            <a:hlinkClick r:id="" action="ppaction://noaction" highlightClick="1"/>
          </p:cNvPr>
          <p:cNvSpPr>
            <a:spLocks noChangeArrowheads="1"/>
          </p:cNvSpPr>
          <p:nvPr/>
        </p:nvSpPr>
        <p:spPr bwMode="auto">
          <a:xfrm>
            <a:off x="533400" y="1600200"/>
            <a:ext cx="457200" cy="457200"/>
          </a:xfrm>
          <a:prstGeom prst="actionButtonInformation">
            <a:avLst/>
          </a:prstGeom>
          <a:solidFill>
            <a:schemeClr val="tx1"/>
          </a:solidFill>
          <a:ln w="9525">
            <a:solidFill>
              <a:schemeClr val="bg1"/>
            </a:solidFill>
            <a:miter lim="800000"/>
            <a:headEnd/>
            <a:tailEnd/>
          </a:ln>
          <a:extLst/>
        </p:spPr>
        <p:txBody>
          <a:bodyPr wrap="none" anchor="ctr"/>
          <a:lstStyle/>
          <a:p>
            <a:endParaRPr lang="zh-CN" altLang="en-US">
              <a:solidFill>
                <a:schemeClr val="bg1"/>
              </a:solidFill>
            </a:endParaRPr>
          </a:p>
        </p:txBody>
      </p:sp>
      <p:grpSp>
        <p:nvGrpSpPr>
          <p:cNvPr id="2" name="Group 24"/>
          <p:cNvGrpSpPr>
            <a:grpSpLocks/>
          </p:cNvGrpSpPr>
          <p:nvPr/>
        </p:nvGrpSpPr>
        <p:grpSpPr bwMode="auto">
          <a:xfrm>
            <a:off x="2438400" y="4343400"/>
            <a:ext cx="3048000" cy="1897063"/>
            <a:chOff x="1872" y="3360"/>
            <a:chExt cx="1632" cy="871"/>
          </a:xfrm>
        </p:grpSpPr>
        <p:sp>
          <p:nvSpPr>
            <p:cNvPr id="34822" name="Line 16"/>
            <p:cNvSpPr>
              <a:spLocks noChangeShapeType="1"/>
            </p:cNvSpPr>
            <p:nvPr/>
          </p:nvSpPr>
          <p:spPr bwMode="auto">
            <a:xfrm>
              <a:off x="2105" y="4224"/>
              <a:ext cx="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3" name="Line 17"/>
            <p:cNvSpPr>
              <a:spLocks noChangeShapeType="1"/>
            </p:cNvSpPr>
            <p:nvPr/>
          </p:nvSpPr>
          <p:spPr bwMode="auto">
            <a:xfrm flipV="1">
              <a:off x="2112" y="3367"/>
              <a:ext cx="0"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4" name="Freeform 18"/>
            <p:cNvSpPr>
              <a:spLocks/>
            </p:cNvSpPr>
            <p:nvPr/>
          </p:nvSpPr>
          <p:spPr bwMode="auto">
            <a:xfrm>
              <a:off x="2448" y="3360"/>
              <a:ext cx="312" cy="720"/>
            </a:xfrm>
            <a:custGeom>
              <a:avLst/>
              <a:gdLst>
                <a:gd name="T0" fmla="*/ 0 w 312"/>
                <a:gd name="T1" fmla="*/ 720 h 720"/>
                <a:gd name="T2" fmla="*/ 288 w 312"/>
                <a:gd name="T3" fmla="*/ 576 h 720"/>
                <a:gd name="T4" fmla="*/ 144 w 312"/>
                <a:gd name="T5" fmla="*/ 0 h 720"/>
                <a:gd name="T6" fmla="*/ 0 60000 65536"/>
                <a:gd name="T7" fmla="*/ 0 60000 65536"/>
                <a:gd name="T8" fmla="*/ 0 60000 65536"/>
                <a:gd name="T9" fmla="*/ 0 w 312"/>
                <a:gd name="T10" fmla="*/ 0 h 720"/>
                <a:gd name="T11" fmla="*/ 312 w 312"/>
                <a:gd name="T12" fmla="*/ 720 h 720"/>
              </a:gdLst>
              <a:ahLst/>
              <a:cxnLst>
                <a:cxn ang="T6">
                  <a:pos x="T0" y="T1"/>
                </a:cxn>
                <a:cxn ang="T7">
                  <a:pos x="T2" y="T3"/>
                </a:cxn>
                <a:cxn ang="T8">
                  <a:pos x="T4" y="T5"/>
                </a:cxn>
              </a:cxnLst>
              <a:rect l="T9" t="T10" r="T11" b="T12"/>
              <a:pathLst>
                <a:path w="312" h="720">
                  <a:moveTo>
                    <a:pt x="0" y="720"/>
                  </a:moveTo>
                  <a:cubicBezTo>
                    <a:pt x="132" y="708"/>
                    <a:pt x="264" y="696"/>
                    <a:pt x="288" y="576"/>
                  </a:cubicBezTo>
                  <a:cubicBezTo>
                    <a:pt x="312" y="456"/>
                    <a:pt x="228" y="228"/>
                    <a:pt x="14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25" name="Text Box 21"/>
            <p:cNvSpPr txBox="1">
              <a:spLocks noChangeArrowheads="1"/>
            </p:cNvSpPr>
            <p:nvPr/>
          </p:nvSpPr>
          <p:spPr bwMode="auto">
            <a:xfrm>
              <a:off x="3312" y="4032"/>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dirty="0">
                  <a:solidFill>
                    <a:schemeClr val="tx1"/>
                  </a:solidFill>
                </a:rPr>
                <a:t>Q</a:t>
              </a:r>
            </a:p>
          </p:txBody>
        </p:sp>
        <p:sp>
          <p:nvSpPr>
            <p:cNvPr id="34826" name="Text Box 22"/>
            <p:cNvSpPr txBox="1">
              <a:spLocks noChangeArrowheads="1"/>
            </p:cNvSpPr>
            <p:nvPr/>
          </p:nvSpPr>
          <p:spPr bwMode="auto">
            <a:xfrm>
              <a:off x="1872" y="3360"/>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dirty="0">
                  <a:solidFill>
                    <a:schemeClr val="tx1"/>
                  </a:solidFill>
                </a:rPr>
                <a:t>P</a:t>
              </a:r>
            </a:p>
          </p:txBody>
        </p:sp>
      </p:grpSp>
      <p:sp>
        <p:nvSpPr>
          <p:cNvPr id="12"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90EF8986-AF0A-4949-9E13-C4F86B6311CC}" type="slidenum">
              <a:rPr lang="en-US" altLang="zh-CN" sz="2600" b="1">
                <a:solidFill>
                  <a:schemeClr val="bg1"/>
                </a:solidFill>
                <a:latin typeface="+mn-lt"/>
                <a:ea typeface="+mn-ea"/>
              </a:rPr>
              <a:pPr algn="l">
                <a:spcBef>
                  <a:spcPct val="0"/>
                </a:spcBef>
                <a:buClrTx/>
                <a:buSzTx/>
                <a:buFontTx/>
                <a:buNone/>
                <a:defRPr/>
              </a:pPr>
              <a:t>21</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3599193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7" dur="500"/>
                                        <p:tgtEl>
                                          <p:spTgt spid="583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838200" y="1828800"/>
            <a:ext cx="8001000" cy="4648200"/>
          </a:xfrm>
        </p:spPr>
        <p:txBody>
          <a:bodyPr/>
          <a:lstStyle/>
          <a:p>
            <a:r>
              <a:rPr lang="zh-CN" altLang="en-US" b="1" dirty="0" smtClean="0">
                <a:latin typeface="Times New Roman" charset="0"/>
                <a:ea typeface="楷体_GB2312" pitchFamily="49" charset="-122"/>
              </a:rPr>
              <a:t>供给量的变动与供给的变动</a:t>
            </a:r>
          </a:p>
          <a:p>
            <a:pPr>
              <a:spcBef>
                <a:spcPct val="50000"/>
              </a:spcBef>
              <a:buFont typeface="Wingdings" pitchFamily="2" charset="2"/>
              <a:buNone/>
            </a:pPr>
            <a:r>
              <a:rPr lang="zh-CN" altLang="en-US" b="1" dirty="0" smtClean="0">
                <a:latin typeface="Times New Roman" charset="0"/>
              </a:rPr>
              <a:t>       </a:t>
            </a:r>
            <a:r>
              <a:rPr lang="zh-CN" altLang="en-US" b="1" dirty="0" smtClean="0">
                <a:solidFill>
                  <a:srgbClr val="FF0000"/>
                </a:solidFill>
                <a:latin typeface="Times New Roman" charset="0"/>
              </a:rPr>
              <a:t>沿供给曲线的移动 </a:t>
            </a:r>
            <a:r>
              <a:rPr lang="en-US" altLang="zh-CN" b="1" dirty="0" smtClean="0">
                <a:solidFill>
                  <a:srgbClr val="FF0000"/>
                </a:solidFill>
                <a:latin typeface="Times New Roman" charset="0"/>
              </a:rPr>
              <a:t>VS.  </a:t>
            </a:r>
            <a:r>
              <a:rPr lang="zh-CN" altLang="en-US" b="1" dirty="0" smtClean="0">
                <a:solidFill>
                  <a:srgbClr val="FF0000"/>
                </a:solidFill>
                <a:latin typeface="Times New Roman" charset="0"/>
              </a:rPr>
              <a:t>供给曲线的移动</a:t>
            </a:r>
          </a:p>
        </p:txBody>
      </p:sp>
      <p:sp>
        <p:nvSpPr>
          <p:cNvPr id="50"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0DF552E3-8870-4930-8915-30662B2719B3}" type="slidenum">
              <a:rPr lang="en-US" altLang="zh-CN" sz="2600" b="1">
                <a:solidFill>
                  <a:schemeClr val="bg1"/>
                </a:solidFill>
                <a:latin typeface="+mn-lt"/>
                <a:ea typeface="+mn-ea"/>
              </a:rPr>
              <a:pPr algn="l">
                <a:spcBef>
                  <a:spcPct val="0"/>
                </a:spcBef>
                <a:buClrTx/>
                <a:buSzTx/>
                <a:buFontTx/>
                <a:buNone/>
                <a:defRPr/>
              </a:pPr>
              <a:t>22</a:t>
            </a:fld>
            <a:endParaRPr lang="en-US" altLang="zh-CN" sz="2600" b="1">
              <a:solidFill>
                <a:schemeClr val="bg1"/>
              </a:solidFill>
              <a:latin typeface="+mn-lt"/>
              <a:ea typeface="+mn-ea"/>
            </a:endParaRPr>
          </a:p>
        </p:txBody>
      </p:sp>
      <p:grpSp>
        <p:nvGrpSpPr>
          <p:cNvPr id="2" name="Group 66"/>
          <p:cNvGrpSpPr>
            <a:grpSpLocks/>
          </p:cNvGrpSpPr>
          <p:nvPr/>
        </p:nvGrpSpPr>
        <p:grpSpPr bwMode="auto">
          <a:xfrm>
            <a:off x="609600" y="3554413"/>
            <a:ext cx="3505200" cy="3074987"/>
            <a:chOff x="384" y="2239"/>
            <a:chExt cx="2208" cy="1937"/>
          </a:xfrm>
        </p:grpSpPr>
        <p:sp>
          <p:nvSpPr>
            <p:cNvPr id="63528" name="Rectangle 40" descr="10%"/>
            <p:cNvSpPr>
              <a:spLocks noChangeArrowheads="1"/>
            </p:cNvSpPr>
            <p:nvPr/>
          </p:nvSpPr>
          <p:spPr bwMode="auto">
            <a:xfrm>
              <a:off x="528" y="3840"/>
              <a:ext cx="2064" cy="336"/>
            </a:xfrm>
            <a:prstGeom prst="rect">
              <a:avLst/>
            </a:prstGeom>
            <a:pattFill prst="pct10">
              <a:fgClr>
                <a:srgbClr val="FFE0C1"/>
              </a:fgClr>
              <a:bgClr>
                <a:srgbClr val="FFFFFF"/>
              </a:bgClr>
            </a:pattFill>
            <a:ln w="3175">
              <a:noFill/>
              <a:miter lim="800000"/>
              <a:headEnd/>
              <a:tailEnd/>
            </a:ln>
            <a:effectLst/>
          </p:spPr>
          <p:txBody>
            <a:bodyPr wrap="none" lIns="90000" tIns="46800" rIns="90000" bIns="46800" anchor="ctr"/>
            <a:lstStyle/>
            <a:p>
              <a:pPr>
                <a:spcBef>
                  <a:spcPct val="0"/>
                </a:spcBef>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ea typeface="华文新魏" pitchFamily="2" charset="-122"/>
                </a:rPr>
                <a:t>供给量的变动</a:t>
              </a:r>
            </a:p>
          </p:txBody>
        </p:sp>
        <p:sp>
          <p:nvSpPr>
            <p:cNvPr id="35870" name="Line 22"/>
            <p:cNvSpPr>
              <a:spLocks noChangeShapeType="1"/>
            </p:cNvSpPr>
            <p:nvPr/>
          </p:nvSpPr>
          <p:spPr bwMode="auto">
            <a:xfrm flipV="1">
              <a:off x="1060" y="2690"/>
              <a:ext cx="901" cy="7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5871" name="Line 23"/>
            <p:cNvSpPr>
              <a:spLocks noChangeShapeType="1"/>
            </p:cNvSpPr>
            <p:nvPr/>
          </p:nvSpPr>
          <p:spPr bwMode="auto">
            <a:xfrm flipH="1" flipV="1">
              <a:off x="609" y="2475"/>
              <a:ext cx="0" cy="1160"/>
            </a:xfrm>
            <a:prstGeom prst="line">
              <a:avLst/>
            </a:prstGeom>
            <a:noFill/>
            <a:ln w="38100">
              <a:solidFill>
                <a:srgbClr val="000000"/>
              </a:solidFill>
              <a:miter lim="800000"/>
              <a:headEnd/>
              <a:tailEnd type="stealth" w="med" len="med"/>
            </a:ln>
            <a:extLst>
              <a:ext uri="{909E8E84-426E-40DD-AFC4-6F175D3DCCD1}">
                <a14:hiddenFill xmlns:a14="http://schemas.microsoft.com/office/drawing/2010/main">
                  <a:noFill/>
                </a14:hiddenFill>
              </a:ext>
            </a:extLst>
          </p:spPr>
          <p:txBody>
            <a:bodyPr lIns="198000" tIns="46800" rIns="198000" bIns="46800" anchor="ctr"/>
            <a:lstStyle/>
            <a:p>
              <a:endParaRPr lang="zh-CN" altLang="en-US"/>
            </a:p>
          </p:txBody>
        </p:sp>
        <p:sp>
          <p:nvSpPr>
            <p:cNvPr id="35872" name="Line 24"/>
            <p:cNvSpPr>
              <a:spLocks noChangeShapeType="1"/>
            </p:cNvSpPr>
            <p:nvPr/>
          </p:nvSpPr>
          <p:spPr bwMode="auto">
            <a:xfrm flipV="1">
              <a:off x="609" y="3626"/>
              <a:ext cx="1893" cy="0"/>
            </a:xfrm>
            <a:prstGeom prst="line">
              <a:avLst/>
            </a:prstGeom>
            <a:noFill/>
            <a:ln w="38100">
              <a:solidFill>
                <a:srgbClr val="000000"/>
              </a:solidFill>
              <a:miter lim="800000"/>
              <a:headEnd/>
              <a:tailEnd type="stealth" w="med" len="med"/>
            </a:ln>
            <a:extLst>
              <a:ext uri="{909E8E84-426E-40DD-AFC4-6F175D3DCCD1}">
                <a14:hiddenFill xmlns:a14="http://schemas.microsoft.com/office/drawing/2010/main">
                  <a:noFill/>
                </a14:hiddenFill>
              </a:ext>
            </a:extLst>
          </p:spPr>
          <p:txBody>
            <a:bodyPr lIns="198000" tIns="46800" rIns="198000" bIns="46800" anchor="ctr"/>
            <a:lstStyle/>
            <a:p>
              <a:endParaRPr lang="zh-CN" altLang="en-US"/>
            </a:p>
          </p:txBody>
        </p:sp>
        <p:sp>
          <p:nvSpPr>
            <p:cNvPr id="63513" name="Rectangle 25" descr="5%"/>
            <p:cNvSpPr>
              <a:spLocks noChangeArrowheads="1"/>
            </p:cNvSpPr>
            <p:nvPr/>
          </p:nvSpPr>
          <p:spPr bwMode="auto">
            <a:xfrm>
              <a:off x="384" y="2475"/>
              <a:ext cx="225" cy="149"/>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P</a:t>
              </a:r>
            </a:p>
          </p:txBody>
        </p:sp>
        <p:sp>
          <p:nvSpPr>
            <p:cNvPr id="63514" name="Rectangle 26" descr="5%"/>
            <p:cNvSpPr>
              <a:spLocks noChangeArrowheads="1"/>
            </p:cNvSpPr>
            <p:nvPr/>
          </p:nvSpPr>
          <p:spPr bwMode="auto">
            <a:xfrm>
              <a:off x="429" y="3635"/>
              <a:ext cx="225" cy="150"/>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O</a:t>
              </a:r>
            </a:p>
          </p:txBody>
        </p:sp>
        <p:sp>
          <p:nvSpPr>
            <p:cNvPr id="63515" name="Rectangle 27" descr="5%"/>
            <p:cNvSpPr>
              <a:spLocks noChangeArrowheads="1"/>
            </p:cNvSpPr>
            <p:nvPr/>
          </p:nvSpPr>
          <p:spPr bwMode="auto">
            <a:xfrm>
              <a:off x="2277" y="3663"/>
              <a:ext cx="225" cy="150"/>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Q</a:t>
              </a:r>
            </a:p>
          </p:txBody>
        </p:sp>
        <p:sp>
          <p:nvSpPr>
            <p:cNvPr id="63516" name="Rectangle 28" descr="5%"/>
            <p:cNvSpPr>
              <a:spLocks noChangeArrowheads="1"/>
            </p:cNvSpPr>
            <p:nvPr/>
          </p:nvSpPr>
          <p:spPr bwMode="auto">
            <a:xfrm>
              <a:off x="1871" y="2540"/>
              <a:ext cx="315" cy="112"/>
            </a:xfrm>
            <a:prstGeom prst="rect">
              <a:avLst/>
            </a:prstGeom>
            <a:noFill/>
            <a:ln w="38100" cmpd="dbl">
              <a:noFill/>
              <a:miter lim="800000"/>
              <a:headEnd/>
              <a:tailEnd/>
            </a:ln>
            <a:effectLst/>
          </p:spPr>
          <p:txBody>
            <a:bodyPr wrap="none" lIns="198000" tIns="46800" rIns="198000" bIns="46800" anchor="ctr"/>
            <a:lstStyle/>
            <a:p>
              <a:pPr>
                <a:spcBef>
                  <a:spcPct val="0"/>
                </a:spcBef>
                <a:buClrTx/>
                <a:buSzTx/>
                <a:buFontTx/>
                <a:buNone/>
                <a:defRPr/>
              </a:pPr>
              <a:r>
                <a:rPr kumimoji="1" lang="en-US" altLang="zh-CN" sz="1800" b="1">
                  <a:solidFill>
                    <a:srgbClr val="00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000000"/>
                  </a:solidFill>
                  <a:effectLst>
                    <a:outerShdw blurRad="38100" dist="38100" dir="2700000" algn="tl">
                      <a:srgbClr val="C0C0C0"/>
                    </a:outerShdw>
                  </a:effectLst>
                  <a:latin typeface="Times New Roman" pitchFamily="18" charset="0"/>
                  <a:ea typeface="宋体" pitchFamily="2" charset="-122"/>
                </a:rPr>
                <a:t>S</a:t>
              </a:r>
              <a:endParaRPr kumimoji="1" lang="en-US" altLang="zh-CN" sz="1800" b="1">
                <a:solidFill>
                  <a:srgbClr val="000000"/>
                </a:solidFill>
                <a:effectLst>
                  <a:outerShdw blurRad="38100" dist="38100" dir="2700000" algn="tl">
                    <a:srgbClr val="C0C0C0"/>
                  </a:outerShdw>
                </a:effectLst>
                <a:latin typeface="Times New Roman" pitchFamily="18" charset="0"/>
                <a:ea typeface="宋体" pitchFamily="2" charset="-122"/>
              </a:endParaRPr>
            </a:p>
          </p:txBody>
        </p:sp>
        <p:sp>
          <p:nvSpPr>
            <p:cNvPr id="35877" name="Line 29"/>
            <p:cNvSpPr>
              <a:spLocks noChangeShapeType="1"/>
            </p:cNvSpPr>
            <p:nvPr/>
          </p:nvSpPr>
          <p:spPr bwMode="auto">
            <a:xfrm>
              <a:off x="609" y="3139"/>
              <a:ext cx="811"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8" name="Rectangle 30"/>
            <p:cNvSpPr>
              <a:spLocks noChangeArrowheads="1"/>
            </p:cNvSpPr>
            <p:nvPr/>
          </p:nvSpPr>
          <p:spPr bwMode="auto">
            <a:xfrm>
              <a:off x="385" y="3064"/>
              <a:ext cx="180" cy="113"/>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CC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35879" name="Line 31"/>
            <p:cNvSpPr>
              <a:spLocks noChangeShapeType="1"/>
            </p:cNvSpPr>
            <p:nvPr/>
          </p:nvSpPr>
          <p:spPr bwMode="auto">
            <a:xfrm>
              <a:off x="1781" y="2812"/>
              <a:ext cx="0" cy="814"/>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0" name="Rectangle 32"/>
            <p:cNvSpPr>
              <a:spLocks noChangeArrowheads="1"/>
            </p:cNvSpPr>
            <p:nvPr/>
          </p:nvSpPr>
          <p:spPr bwMode="auto">
            <a:xfrm>
              <a:off x="1330" y="3673"/>
              <a:ext cx="181" cy="112"/>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35881" name="Line 33"/>
            <p:cNvSpPr>
              <a:spLocks noChangeShapeType="1"/>
            </p:cNvSpPr>
            <p:nvPr/>
          </p:nvSpPr>
          <p:spPr bwMode="auto">
            <a:xfrm flipV="1">
              <a:off x="1420" y="3139"/>
              <a:ext cx="0" cy="496"/>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2" name="Line 34"/>
            <p:cNvSpPr>
              <a:spLocks noChangeShapeType="1"/>
            </p:cNvSpPr>
            <p:nvPr/>
          </p:nvSpPr>
          <p:spPr bwMode="auto">
            <a:xfrm>
              <a:off x="609" y="2840"/>
              <a:ext cx="1172"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Rectangle 35"/>
            <p:cNvSpPr>
              <a:spLocks noChangeArrowheads="1"/>
            </p:cNvSpPr>
            <p:nvPr/>
          </p:nvSpPr>
          <p:spPr bwMode="auto">
            <a:xfrm>
              <a:off x="385" y="2802"/>
              <a:ext cx="180" cy="113"/>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CC0000"/>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dirty="0">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63524" name="Rectangle 36"/>
            <p:cNvSpPr>
              <a:spLocks noChangeArrowheads="1"/>
            </p:cNvSpPr>
            <p:nvPr/>
          </p:nvSpPr>
          <p:spPr bwMode="auto">
            <a:xfrm>
              <a:off x="1736" y="3663"/>
              <a:ext cx="180" cy="113"/>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pic>
          <p:nvPicPr>
            <p:cNvPr id="35885" name="Picture 37"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 y="2802"/>
              <a:ext cx="8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86" name="Picture 38" descr="2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3110"/>
              <a:ext cx="7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87" name="Line 39"/>
            <p:cNvSpPr>
              <a:spLocks noChangeShapeType="1"/>
            </p:cNvSpPr>
            <p:nvPr/>
          </p:nvSpPr>
          <p:spPr bwMode="auto">
            <a:xfrm flipV="1">
              <a:off x="1195" y="2840"/>
              <a:ext cx="316" cy="224"/>
            </a:xfrm>
            <a:prstGeom prst="line">
              <a:avLst/>
            </a:prstGeom>
            <a:noFill/>
            <a:ln w="57150" cap="rnd">
              <a:solidFill>
                <a:srgbClr val="CC0000"/>
              </a:solidFill>
              <a:prstDash val="sysDot"/>
              <a:round/>
              <a:headEnd/>
              <a:tailEnd type="stealth"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3529" name="Rectangle 41"/>
            <p:cNvSpPr>
              <a:spLocks noChangeArrowheads="1"/>
            </p:cNvSpPr>
            <p:nvPr/>
          </p:nvSpPr>
          <p:spPr bwMode="auto">
            <a:xfrm>
              <a:off x="1008" y="2239"/>
              <a:ext cx="856" cy="449"/>
            </a:xfrm>
            <a:prstGeom prst="rect">
              <a:avLst/>
            </a:prstGeom>
            <a:noFill/>
            <a:ln w="9525">
              <a:noFill/>
              <a:miter lim="800000"/>
              <a:headEnd/>
              <a:tailEnd/>
            </a:ln>
            <a:effectLst/>
          </p:spPr>
          <p:txBody>
            <a:bodyPr lIns="90000" tIns="46800" rIns="90000" bIns="46800" anchor="ctr"/>
            <a:lstStyle/>
            <a:p>
              <a:pPr algn="dist">
                <a:spcBef>
                  <a:spcPct val="0"/>
                </a:spcBef>
                <a:buClrTx/>
                <a:buSzTx/>
                <a:buFontTx/>
                <a:buNone/>
                <a:defRPr/>
              </a:pPr>
              <a:r>
                <a:rPr kumimoji="1" lang="zh-CN" altLang="en-US" sz="1600" b="1">
                  <a:solidFill>
                    <a:srgbClr val="FF0000"/>
                  </a:solidFill>
                  <a:effectLst>
                    <a:outerShdw blurRad="38100" dist="38100" dir="2700000" algn="tl">
                      <a:srgbClr val="C0C0C0"/>
                    </a:outerShdw>
                  </a:effectLst>
                  <a:latin typeface="Times New Roman" pitchFamily="18" charset="0"/>
                  <a:ea typeface="宋体" pitchFamily="2" charset="-122"/>
                </a:rPr>
                <a:t>商品自身价格变动引起的供给数量的变动</a:t>
              </a:r>
            </a:p>
          </p:txBody>
        </p:sp>
      </p:grpSp>
      <p:sp>
        <p:nvSpPr>
          <p:cNvPr id="35845" name="Rectangle 42"/>
          <p:cNvSpPr>
            <a:spLocks noChangeArrowheads="1"/>
          </p:cNvSpPr>
          <p:nvPr/>
        </p:nvSpPr>
        <p:spPr bwMode="auto">
          <a:xfrm>
            <a:off x="609600" y="3276600"/>
            <a:ext cx="3505200"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zh-CN" altLang="en-US"/>
          </a:p>
        </p:txBody>
      </p:sp>
      <p:sp>
        <p:nvSpPr>
          <p:cNvPr id="35846" name="Rectangle 61"/>
          <p:cNvSpPr>
            <a:spLocks noChangeArrowheads="1"/>
          </p:cNvSpPr>
          <p:nvPr/>
        </p:nvSpPr>
        <p:spPr bwMode="auto">
          <a:xfrm>
            <a:off x="4724400" y="3276600"/>
            <a:ext cx="3581400"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zh-CN" altLang="en-US"/>
          </a:p>
        </p:txBody>
      </p:sp>
      <p:grpSp>
        <p:nvGrpSpPr>
          <p:cNvPr id="3" name="Group 67"/>
          <p:cNvGrpSpPr>
            <a:grpSpLocks/>
          </p:cNvGrpSpPr>
          <p:nvPr/>
        </p:nvGrpSpPr>
        <p:grpSpPr bwMode="auto">
          <a:xfrm>
            <a:off x="4716463" y="3929063"/>
            <a:ext cx="3452813" cy="2700337"/>
            <a:chOff x="2971" y="2475"/>
            <a:chExt cx="2175" cy="1701"/>
          </a:xfrm>
        </p:grpSpPr>
        <p:sp>
          <p:nvSpPr>
            <p:cNvPr id="63547" name="Rectangle 59" descr="10%"/>
            <p:cNvSpPr>
              <a:spLocks noChangeArrowheads="1"/>
            </p:cNvSpPr>
            <p:nvPr/>
          </p:nvSpPr>
          <p:spPr bwMode="auto">
            <a:xfrm>
              <a:off x="3120" y="3840"/>
              <a:ext cx="1968" cy="336"/>
            </a:xfrm>
            <a:prstGeom prst="rect">
              <a:avLst/>
            </a:prstGeom>
            <a:pattFill prst="pct10">
              <a:fgClr>
                <a:srgbClr val="FFE0C1"/>
              </a:fgClr>
              <a:bgClr>
                <a:srgbClr val="FFFFFF"/>
              </a:bgClr>
            </a:pattFill>
            <a:ln w="3175">
              <a:noFill/>
              <a:miter lim="800000"/>
              <a:headEnd/>
              <a:tailEnd/>
            </a:ln>
            <a:effectLst/>
          </p:spPr>
          <p:txBody>
            <a:bodyPr wrap="none" lIns="90000" tIns="46800" rIns="90000" bIns="46800" anchor="ctr"/>
            <a:lstStyle/>
            <a:p>
              <a:pPr>
                <a:spcBef>
                  <a:spcPct val="0"/>
                </a:spcBef>
                <a:buClrTx/>
                <a:buSzTx/>
                <a:buFontTx/>
                <a:buNone/>
                <a:defRPr/>
              </a:pPr>
              <a:r>
                <a:rPr kumimoji="1" lang="zh-CN" altLang="en-US" sz="2800" b="1" dirty="0">
                  <a:solidFill>
                    <a:srgbClr val="0000FF"/>
                  </a:solidFill>
                  <a:effectLst>
                    <a:outerShdw blurRad="38100" dist="38100" dir="2700000" algn="tl">
                      <a:srgbClr val="C0C0C0"/>
                    </a:outerShdw>
                  </a:effectLst>
                  <a:latin typeface="Times New Roman" pitchFamily="18" charset="0"/>
                  <a:ea typeface="华文新魏" pitchFamily="2" charset="-122"/>
                </a:rPr>
                <a:t>供给的变动</a:t>
              </a:r>
            </a:p>
          </p:txBody>
        </p:sp>
        <p:sp>
          <p:nvSpPr>
            <p:cNvPr id="35850" name="Line 21"/>
            <p:cNvSpPr>
              <a:spLocks noChangeShapeType="1"/>
            </p:cNvSpPr>
            <p:nvPr/>
          </p:nvSpPr>
          <p:spPr bwMode="auto">
            <a:xfrm flipV="1">
              <a:off x="3851" y="2652"/>
              <a:ext cx="736" cy="7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5851" name="Line 43"/>
            <p:cNvSpPr>
              <a:spLocks noChangeShapeType="1"/>
            </p:cNvSpPr>
            <p:nvPr/>
          </p:nvSpPr>
          <p:spPr bwMode="auto">
            <a:xfrm flipV="1">
              <a:off x="3298" y="2652"/>
              <a:ext cx="829" cy="7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5852" name="Line 44"/>
            <p:cNvSpPr>
              <a:spLocks noChangeShapeType="1"/>
            </p:cNvSpPr>
            <p:nvPr/>
          </p:nvSpPr>
          <p:spPr bwMode="auto">
            <a:xfrm flipH="1" flipV="1">
              <a:off x="3206" y="2475"/>
              <a:ext cx="0" cy="1160"/>
            </a:xfrm>
            <a:prstGeom prst="line">
              <a:avLst/>
            </a:prstGeom>
            <a:noFill/>
            <a:ln w="38100">
              <a:solidFill>
                <a:srgbClr val="000000"/>
              </a:solidFill>
              <a:miter lim="800000"/>
              <a:headEnd/>
              <a:tailEnd type="stealth" w="med" len="med"/>
            </a:ln>
            <a:extLst>
              <a:ext uri="{909E8E84-426E-40DD-AFC4-6F175D3DCCD1}">
                <a14:hiddenFill xmlns:a14="http://schemas.microsoft.com/office/drawing/2010/main">
                  <a:noFill/>
                </a14:hiddenFill>
              </a:ext>
            </a:extLst>
          </p:spPr>
          <p:txBody>
            <a:bodyPr lIns="198000" tIns="46800" rIns="198000" bIns="46800" anchor="ctr"/>
            <a:lstStyle/>
            <a:p>
              <a:endParaRPr lang="zh-CN" altLang="en-US"/>
            </a:p>
          </p:txBody>
        </p:sp>
        <p:sp>
          <p:nvSpPr>
            <p:cNvPr id="35853" name="Line 45"/>
            <p:cNvSpPr>
              <a:spLocks noChangeShapeType="1"/>
            </p:cNvSpPr>
            <p:nvPr/>
          </p:nvSpPr>
          <p:spPr bwMode="auto">
            <a:xfrm flipV="1">
              <a:off x="3206" y="3626"/>
              <a:ext cx="1934" cy="0"/>
            </a:xfrm>
            <a:prstGeom prst="line">
              <a:avLst/>
            </a:prstGeom>
            <a:noFill/>
            <a:ln w="38100">
              <a:solidFill>
                <a:srgbClr val="000000"/>
              </a:solidFill>
              <a:miter lim="800000"/>
              <a:headEnd/>
              <a:tailEnd type="stealth" w="med" len="med"/>
            </a:ln>
            <a:extLst>
              <a:ext uri="{909E8E84-426E-40DD-AFC4-6F175D3DCCD1}">
                <a14:hiddenFill xmlns:a14="http://schemas.microsoft.com/office/drawing/2010/main">
                  <a:noFill/>
                </a14:hiddenFill>
              </a:ext>
            </a:extLst>
          </p:spPr>
          <p:txBody>
            <a:bodyPr lIns="198000" tIns="46800" rIns="198000" bIns="46800" anchor="ctr"/>
            <a:lstStyle/>
            <a:p>
              <a:endParaRPr lang="zh-CN" altLang="en-US"/>
            </a:p>
          </p:txBody>
        </p:sp>
        <p:sp>
          <p:nvSpPr>
            <p:cNvPr id="63534" name="Rectangle 46" descr="5%"/>
            <p:cNvSpPr>
              <a:spLocks noChangeArrowheads="1"/>
            </p:cNvSpPr>
            <p:nvPr/>
          </p:nvSpPr>
          <p:spPr bwMode="auto">
            <a:xfrm>
              <a:off x="2976" y="2475"/>
              <a:ext cx="230" cy="149"/>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P</a:t>
              </a:r>
            </a:p>
          </p:txBody>
        </p:sp>
        <p:sp>
          <p:nvSpPr>
            <p:cNvPr id="63535" name="Rectangle 47" descr="5%"/>
            <p:cNvSpPr>
              <a:spLocks noChangeArrowheads="1"/>
            </p:cNvSpPr>
            <p:nvPr/>
          </p:nvSpPr>
          <p:spPr bwMode="auto">
            <a:xfrm>
              <a:off x="3022" y="3635"/>
              <a:ext cx="230" cy="150"/>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O</a:t>
              </a:r>
            </a:p>
          </p:txBody>
        </p:sp>
        <p:sp>
          <p:nvSpPr>
            <p:cNvPr id="63536" name="Rectangle 48" descr="5%"/>
            <p:cNvSpPr>
              <a:spLocks noChangeArrowheads="1"/>
            </p:cNvSpPr>
            <p:nvPr/>
          </p:nvSpPr>
          <p:spPr bwMode="auto">
            <a:xfrm>
              <a:off x="4910" y="3663"/>
              <a:ext cx="230" cy="150"/>
            </a:xfrm>
            <a:prstGeom prst="rect">
              <a:avLst/>
            </a:prstGeom>
            <a:noFill/>
            <a:ln w="3175">
              <a:noFill/>
              <a:miter lim="800000"/>
              <a:headEnd/>
              <a:tailEnd type="none" w="lg" len="med"/>
            </a:ln>
            <a:effectLst/>
          </p:spPr>
          <p:txBody>
            <a:bodyPr wrap="none" lIns="198000" tIns="46800" rIns="198000" bIns="46800" anchor="ctr"/>
            <a:lstStyle/>
            <a:p>
              <a:pPr>
                <a:spcBef>
                  <a:spcPct val="0"/>
                </a:spcBef>
                <a:buClrTx/>
                <a:buSzTx/>
                <a:buFontTx/>
                <a:buNone/>
                <a:defRPr/>
              </a:pPr>
              <a:r>
                <a:rPr kumimoji="1" lang="en-US" altLang="zh-CN" b="1">
                  <a:solidFill>
                    <a:srgbClr val="000000"/>
                  </a:solidFill>
                  <a:effectLst>
                    <a:outerShdw blurRad="38100" dist="38100" dir="2700000" algn="tl">
                      <a:srgbClr val="C0C0C0"/>
                    </a:outerShdw>
                  </a:effectLst>
                  <a:latin typeface="Times New Roman" pitchFamily="18" charset="0"/>
                  <a:ea typeface="宋体" pitchFamily="2" charset="-122"/>
                </a:rPr>
                <a:t>Q</a:t>
              </a:r>
            </a:p>
          </p:txBody>
        </p:sp>
        <p:sp>
          <p:nvSpPr>
            <p:cNvPr id="63537" name="Rectangle 49" descr="5%"/>
            <p:cNvSpPr>
              <a:spLocks noChangeArrowheads="1"/>
            </p:cNvSpPr>
            <p:nvPr/>
          </p:nvSpPr>
          <p:spPr bwMode="auto">
            <a:xfrm>
              <a:off x="4035" y="2503"/>
              <a:ext cx="322" cy="112"/>
            </a:xfrm>
            <a:prstGeom prst="rect">
              <a:avLst/>
            </a:prstGeom>
            <a:noFill/>
            <a:ln w="38100" cmpd="dbl">
              <a:noFill/>
              <a:miter lim="800000"/>
              <a:headEnd/>
              <a:tailEnd/>
            </a:ln>
            <a:effectLst/>
          </p:spPr>
          <p:txBody>
            <a:bodyPr wrap="none" lIns="198000" tIns="46800" rIns="198000" bIns="46800"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S1</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35858" name="Line 50"/>
            <p:cNvSpPr>
              <a:spLocks noChangeShapeType="1"/>
            </p:cNvSpPr>
            <p:nvPr/>
          </p:nvSpPr>
          <p:spPr bwMode="auto">
            <a:xfrm>
              <a:off x="3206" y="2989"/>
              <a:ext cx="1059"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Rectangle 51"/>
            <p:cNvSpPr>
              <a:spLocks noChangeArrowheads="1"/>
            </p:cNvSpPr>
            <p:nvPr/>
          </p:nvSpPr>
          <p:spPr bwMode="auto">
            <a:xfrm>
              <a:off x="2971" y="2915"/>
              <a:ext cx="184" cy="112"/>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dirty="0">
                  <a:solidFill>
                    <a:srgbClr val="000000"/>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00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dirty="0">
                <a:solidFill>
                  <a:srgbClr val="000000"/>
                </a:solidFill>
                <a:effectLst>
                  <a:outerShdw blurRad="38100" dist="38100" dir="2700000" algn="tl">
                    <a:srgbClr val="C0C0C0"/>
                  </a:outerShdw>
                </a:effectLst>
                <a:latin typeface="Times New Roman" pitchFamily="18" charset="0"/>
                <a:ea typeface="宋体" pitchFamily="2" charset="-122"/>
              </a:endParaRPr>
            </a:p>
          </p:txBody>
        </p:sp>
        <p:sp>
          <p:nvSpPr>
            <p:cNvPr id="35860" name="Line 52"/>
            <p:cNvSpPr>
              <a:spLocks noChangeShapeType="1"/>
            </p:cNvSpPr>
            <p:nvPr/>
          </p:nvSpPr>
          <p:spPr bwMode="auto">
            <a:xfrm>
              <a:off x="4265" y="2989"/>
              <a:ext cx="0" cy="646"/>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1" name="Rectangle 53"/>
            <p:cNvSpPr>
              <a:spLocks noChangeArrowheads="1"/>
            </p:cNvSpPr>
            <p:nvPr/>
          </p:nvSpPr>
          <p:spPr bwMode="auto">
            <a:xfrm>
              <a:off x="3713" y="3673"/>
              <a:ext cx="184" cy="112"/>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sp>
          <p:nvSpPr>
            <p:cNvPr id="35862" name="Line 54"/>
            <p:cNvSpPr>
              <a:spLocks noChangeShapeType="1"/>
            </p:cNvSpPr>
            <p:nvPr/>
          </p:nvSpPr>
          <p:spPr bwMode="auto">
            <a:xfrm flipV="1">
              <a:off x="3759" y="2989"/>
              <a:ext cx="0" cy="646"/>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3" name="Rectangle 55"/>
            <p:cNvSpPr>
              <a:spLocks noChangeArrowheads="1"/>
            </p:cNvSpPr>
            <p:nvPr/>
          </p:nvSpPr>
          <p:spPr bwMode="auto">
            <a:xfrm>
              <a:off x="4173" y="3663"/>
              <a:ext cx="184" cy="113"/>
            </a:xfrm>
            <a:prstGeom prst="rect">
              <a:avLst/>
            </a:prstGeom>
            <a:noFill/>
            <a:ln w="9525">
              <a:noFill/>
              <a:miter lim="800000"/>
              <a:headEnd/>
              <a:tailEnd/>
            </a:ln>
            <a:effectLst/>
          </p:spPr>
          <p:txBody>
            <a:bodyPr wrap="none"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pic>
          <p:nvPicPr>
            <p:cNvPr id="35864" name="Picture 56" descr="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 y="2952"/>
              <a:ext cx="8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5" name="Picture 57" descr="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3" y="2952"/>
              <a:ext cx="8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6" name="Line 58"/>
            <p:cNvSpPr>
              <a:spLocks noChangeShapeType="1"/>
            </p:cNvSpPr>
            <p:nvPr/>
          </p:nvSpPr>
          <p:spPr bwMode="auto">
            <a:xfrm>
              <a:off x="4035" y="2840"/>
              <a:ext cx="368" cy="0"/>
            </a:xfrm>
            <a:prstGeom prst="line">
              <a:avLst/>
            </a:prstGeom>
            <a:noFill/>
            <a:ln w="57150" cap="rnd">
              <a:solidFill>
                <a:srgbClr val="CC0000"/>
              </a:solidFill>
              <a:prstDash val="sysDot"/>
              <a:round/>
              <a:headEnd/>
              <a:tailEnd type="stealth"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3548" name="Rectangle 60"/>
            <p:cNvSpPr>
              <a:spLocks noChangeArrowheads="1"/>
            </p:cNvSpPr>
            <p:nvPr/>
          </p:nvSpPr>
          <p:spPr bwMode="auto">
            <a:xfrm>
              <a:off x="4272" y="2959"/>
              <a:ext cx="874" cy="449"/>
            </a:xfrm>
            <a:prstGeom prst="rect">
              <a:avLst/>
            </a:prstGeom>
            <a:noFill/>
            <a:ln w="9525">
              <a:noFill/>
              <a:miter lim="800000"/>
              <a:headEnd/>
              <a:tailEnd/>
            </a:ln>
            <a:effectLst/>
          </p:spPr>
          <p:txBody>
            <a:bodyPr lIns="90000" tIns="46800" rIns="90000" bIns="46800" anchor="ctr"/>
            <a:lstStyle/>
            <a:p>
              <a:pPr algn="dist">
                <a:spcBef>
                  <a:spcPct val="0"/>
                </a:spcBef>
                <a:buClrTx/>
                <a:buSzTx/>
                <a:buFontTx/>
                <a:buNone/>
                <a:defRPr/>
              </a:pPr>
              <a:r>
                <a:rPr kumimoji="1" lang="zh-CN" altLang="en-US" sz="1600" b="1">
                  <a:solidFill>
                    <a:schemeClr val="tx1"/>
                  </a:solidFill>
                  <a:effectLst>
                    <a:outerShdw blurRad="38100" dist="38100" dir="2700000" algn="tl">
                      <a:srgbClr val="C0C0C0"/>
                    </a:outerShdw>
                  </a:effectLst>
                  <a:latin typeface="Times New Roman" pitchFamily="18" charset="0"/>
                  <a:ea typeface="宋体" pitchFamily="2" charset="-122"/>
                </a:rPr>
                <a:t>其他因素</a:t>
              </a:r>
            </a:p>
            <a:p>
              <a:pPr algn="dist">
                <a:spcBef>
                  <a:spcPct val="0"/>
                </a:spcBef>
                <a:buClrTx/>
                <a:buSzTx/>
                <a:buFontTx/>
                <a:buNone/>
                <a:defRPr/>
              </a:pPr>
              <a:r>
                <a:rPr kumimoji="1" lang="zh-CN" altLang="en-US" sz="1600" b="1">
                  <a:solidFill>
                    <a:schemeClr val="tx1"/>
                  </a:solidFill>
                  <a:effectLst>
                    <a:outerShdw blurRad="38100" dist="38100" dir="2700000" algn="tl">
                      <a:srgbClr val="C0C0C0"/>
                    </a:outerShdw>
                  </a:effectLst>
                  <a:latin typeface="Times New Roman" pitchFamily="18" charset="0"/>
                  <a:ea typeface="宋体" pitchFamily="2" charset="-122"/>
                </a:rPr>
                <a:t>变动引起的供给数量的变动</a:t>
              </a:r>
            </a:p>
          </p:txBody>
        </p:sp>
        <p:sp>
          <p:nvSpPr>
            <p:cNvPr id="63550" name="Rectangle 62" descr="5%"/>
            <p:cNvSpPr>
              <a:spLocks noChangeArrowheads="1"/>
            </p:cNvSpPr>
            <p:nvPr/>
          </p:nvSpPr>
          <p:spPr bwMode="auto">
            <a:xfrm>
              <a:off x="4449" y="2503"/>
              <a:ext cx="323" cy="112"/>
            </a:xfrm>
            <a:prstGeom prst="rect">
              <a:avLst/>
            </a:prstGeom>
            <a:noFill/>
            <a:ln w="38100" cmpd="dbl">
              <a:noFill/>
              <a:miter lim="800000"/>
              <a:headEnd/>
              <a:tailEnd/>
            </a:ln>
            <a:effectLst/>
          </p:spPr>
          <p:txBody>
            <a:bodyPr wrap="none" lIns="198000" tIns="46800" rIns="198000" bIns="46800" anchor="ctr"/>
            <a:lstStyle/>
            <a:p>
              <a:pPr>
                <a:spcBef>
                  <a:spcPct val="0"/>
                </a:spcBef>
                <a:buClrTx/>
                <a:buSzTx/>
                <a:buFontTx/>
                <a:buNone/>
                <a:defRPr/>
              </a:pPr>
              <a:r>
                <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rgbClr val="CC0000"/>
                  </a:solidFill>
                  <a:effectLst>
                    <a:outerShdw blurRad="38100" dist="38100" dir="2700000" algn="tl">
                      <a:srgbClr val="C0C0C0"/>
                    </a:outerShdw>
                  </a:effectLst>
                  <a:latin typeface="Times New Roman" pitchFamily="18" charset="0"/>
                  <a:ea typeface="宋体" pitchFamily="2" charset="-122"/>
                </a:rPr>
                <a:t>S2</a:t>
              </a:r>
              <a:endParaRPr kumimoji="1" lang="en-US" altLang="zh-CN" sz="1800" b="1">
                <a:solidFill>
                  <a:srgbClr val="CC0000"/>
                </a:solidFill>
                <a:effectLst>
                  <a:outerShdw blurRad="38100" dist="38100" dir="2700000" algn="tl">
                    <a:srgbClr val="C0C0C0"/>
                  </a:outerShdw>
                </a:effectLst>
                <a:latin typeface="Times New Roman" pitchFamily="18" charset="0"/>
                <a:ea typeface="宋体" pitchFamily="2" charset="-122"/>
              </a:endParaRPr>
            </a:p>
          </p:txBody>
        </p:sp>
      </p:grpSp>
      <p:sp>
        <p:nvSpPr>
          <p:cNvPr id="35848" name="AutoShape 68">
            <a:hlinkClick r:id="rId5" action="ppaction://hlinksldjump"/>
          </p:cNvPr>
          <p:cNvSpPr>
            <a:spLocks noChangeArrowheads="1"/>
          </p:cNvSpPr>
          <p:nvPr/>
        </p:nvSpPr>
        <p:spPr bwMode="auto">
          <a:xfrm rot="-5400000">
            <a:off x="7696200" y="6259513"/>
            <a:ext cx="457200" cy="457200"/>
          </a:xfrm>
          <a:prstGeom prst="triangle">
            <a:avLst>
              <a:gd name="adj" fmla="val 50000"/>
            </a:avLst>
          </a:pr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883902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 calcmode="lin" valueType="num">
                                      <p:cBhvr additive="base">
                                        <p:cTn id="7"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i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p:txBody>
          <a:bodyPr/>
          <a:lstStyle/>
          <a:p>
            <a:r>
              <a:rPr lang="zh-CN" altLang="en-US" smtClean="0">
                <a:latin typeface="Times New Roman" charset="0"/>
              </a:rPr>
              <a:t>市场均衡</a:t>
            </a:r>
          </a:p>
        </p:txBody>
      </p:sp>
      <p:sp>
        <p:nvSpPr>
          <p:cNvPr id="64515" name="Rectangle 3"/>
          <p:cNvSpPr>
            <a:spLocks noGrp="1" noChangeArrowheads="1"/>
          </p:cNvSpPr>
          <p:nvPr>
            <p:ph idx="1"/>
          </p:nvPr>
        </p:nvSpPr>
        <p:spPr>
          <a:xfrm>
            <a:off x="838200" y="1828800"/>
            <a:ext cx="4953000" cy="4648200"/>
          </a:xfrm>
        </p:spPr>
        <p:txBody>
          <a:bodyPr/>
          <a:lstStyle/>
          <a:p>
            <a:r>
              <a:rPr lang="zh-CN" altLang="it-IT" b="1" smtClean="0">
                <a:latin typeface="Times New Roman" charset="0"/>
                <a:ea typeface="楷体_GB2312" pitchFamily="49" charset="-122"/>
              </a:rPr>
              <a:t>市场均衡</a:t>
            </a:r>
          </a:p>
          <a:p>
            <a:pPr>
              <a:buFont typeface="Wingdings" pitchFamily="2" charset="2"/>
              <a:buNone/>
            </a:pPr>
            <a:r>
              <a:rPr lang="zh-CN" altLang="it-IT" b="1" smtClean="0">
                <a:latin typeface="Times New Roman" charset="0"/>
                <a:ea typeface="楷体_GB2312" pitchFamily="49" charset="-122"/>
              </a:rPr>
              <a:t>       </a:t>
            </a:r>
            <a:r>
              <a:rPr lang="zh-CN" altLang="it-IT" sz="2400" b="1" smtClean="0">
                <a:latin typeface="Times New Roman" charset="0"/>
              </a:rPr>
              <a:t>商品的供给量等于需求量的状态。又称市场出清（</a:t>
            </a:r>
            <a:r>
              <a:rPr lang="it-IT" altLang="zh-CN" sz="2400" b="1" smtClean="0">
                <a:latin typeface="Times New Roman" charset="0"/>
              </a:rPr>
              <a:t>Market Clear</a:t>
            </a:r>
            <a:r>
              <a:rPr lang="zh-CN" altLang="it-IT" sz="2400" b="1" smtClean="0">
                <a:latin typeface="Times New Roman" charset="0"/>
              </a:rPr>
              <a:t>）。</a:t>
            </a:r>
          </a:p>
          <a:p>
            <a:pPr>
              <a:buFont typeface="Wingdings" pitchFamily="2" charset="2"/>
              <a:buNone/>
            </a:pPr>
            <a:r>
              <a:rPr lang="zh-CN" altLang="it-IT" sz="2400" b="1" smtClean="0">
                <a:latin typeface="Times New Roman" charset="0"/>
              </a:rPr>
              <a:t>         此时的市场价格称为均衡价格（</a:t>
            </a:r>
            <a:r>
              <a:rPr lang="it-IT" altLang="zh-CN" sz="2400" b="1" smtClean="0">
                <a:latin typeface="Times New Roman" charset="0"/>
              </a:rPr>
              <a:t>Equilibrium Price</a:t>
            </a:r>
            <a:r>
              <a:rPr lang="zh-CN" altLang="it-IT" sz="2400" b="1" smtClean="0">
                <a:latin typeface="Times New Roman" charset="0"/>
              </a:rPr>
              <a:t>），交易数量称为均衡数量（</a:t>
            </a:r>
            <a:r>
              <a:rPr lang="it-IT" altLang="zh-CN" sz="2400" b="1" smtClean="0">
                <a:latin typeface="Times New Roman" charset="0"/>
              </a:rPr>
              <a:t>Equilibrium Quantity</a:t>
            </a:r>
            <a:r>
              <a:rPr lang="zh-CN" altLang="it-IT" sz="2400" b="1" smtClean="0">
                <a:latin typeface="Times New Roman" charset="0"/>
              </a:rPr>
              <a:t>）。</a:t>
            </a:r>
            <a:r>
              <a:rPr lang="zh-CN" altLang="it-IT" b="1" smtClean="0">
                <a:latin typeface="Times New Roman" charset="0"/>
                <a:ea typeface="楷体_GB2312" pitchFamily="49" charset="-122"/>
              </a:rPr>
              <a:t>         </a:t>
            </a:r>
            <a:endParaRPr lang="zh-CN" altLang="en-US" sz="2400" b="1" smtClean="0">
              <a:latin typeface="Times New Roman" charset="0"/>
            </a:endParaRPr>
          </a:p>
        </p:txBody>
      </p:sp>
      <p:sp>
        <p:nvSpPr>
          <p:cNvPr id="16"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44EE89E6-2D20-49D8-B28A-7AA57C22AD71}" type="slidenum">
              <a:rPr lang="en-US" altLang="zh-CN" sz="2600" b="1">
                <a:solidFill>
                  <a:schemeClr val="bg1"/>
                </a:solidFill>
                <a:latin typeface="+mn-lt"/>
                <a:ea typeface="+mn-ea"/>
              </a:rPr>
              <a:pPr algn="l">
                <a:spcBef>
                  <a:spcPct val="0"/>
                </a:spcBef>
                <a:buClrTx/>
                <a:buSzTx/>
                <a:buFontTx/>
                <a:buNone/>
                <a:defRPr/>
              </a:pPr>
              <a:t>23</a:t>
            </a:fld>
            <a:endParaRPr lang="en-US" altLang="zh-CN" sz="2600" b="1">
              <a:solidFill>
                <a:schemeClr val="bg1"/>
              </a:solidFill>
              <a:latin typeface="+mn-lt"/>
              <a:ea typeface="+mn-ea"/>
            </a:endParaRPr>
          </a:p>
        </p:txBody>
      </p:sp>
      <p:grpSp>
        <p:nvGrpSpPr>
          <p:cNvPr id="2" name="Group 23"/>
          <p:cNvGrpSpPr>
            <a:grpSpLocks/>
          </p:cNvGrpSpPr>
          <p:nvPr/>
        </p:nvGrpSpPr>
        <p:grpSpPr bwMode="auto">
          <a:xfrm>
            <a:off x="5867400" y="4038600"/>
            <a:ext cx="2895600" cy="2209800"/>
            <a:chOff x="3696" y="2544"/>
            <a:chExt cx="1824" cy="1392"/>
          </a:xfrm>
        </p:grpSpPr>
        <p:sp>
          <p:nvSpPr>
            <p:cNvPr id="36875" name="Rectangle 12"/>
            <p:cNvSpPr>
              <a:spLocks noChangeArrowheads="1"/>
            </p:cNvSpPr>
            <p:nvPr/>
          </p:nvSpPr>
          <p:spPr bwMode="auto">
            <a:xfrm>
              <a:off x="3696" y="2544"/>
              <a:ext cx="1824" cy="1392"/>
            </a:xfrm>
            <a:prstGeom prst="rect">
              <a:avLst/>
            </a:prstGeom>
            <a:solidFill>
              <a:srgbClr val="FFF3F9"/>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p>
              <a:endParaRPr lang="zh-CN" altLang="en-US"/>
            </a:p>
          </p:txBody>
        </p:sp>
        <p:sp>
          <p:nvSpPr>
            <p:cNvPr id="36876" name="Line 13"/>
            <p:cNvSpPr>
              <a:spLocks noChangeShapeType="1"/>
            </p:cNvSpPr>
            <p:nvPr/>
          </p:nvSpPr>
          <p:spPr bwMode="auto">
            <a:xfrm>
              <a:off x="3757" y="3737"/>
              <a:ext cx="170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lIns="90000" tIns="46800" rIns="90000" bIns="46800" anchor="ctr"/>
            <a:lstStyle/>
            <a:p>
              <a:endParaRPr lang="zh-CN" altLang="en-US"/>
            </a:p>
          </p:txBody>
        </p:sp>
        <p:pic>
          <p:nvPicPr>
            <p:cNvPr id="36877" name="Picture 14" descr="0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0" y="2743"/>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8" name="AutoShape 15" descr="栎木"/>
            <p:cNvSpPr>
              <a:spLocks noChangeArrowheads="1"/>
            </p:cNvSpPr>
            <p:nvPr/>
          </p:nvSpPr>
          <p:spPr bwMode="auto">
            <a:xfrm>
              <a:off x="4182" y="3074"/>
              <a:ext cx="852" cy="663"/>
            </a:xfrm>
            <a:prstGeom prst="triangle">
              <a:avLst>
                <a:gd name="adj" fmla="val 50000"/>
              </a:avLst>
            </a:prstGeom>
            <a:blipFill dpi="0" rotWithShape="0">
              <a:blip r:embed="rId3"/>
              <a:srcRect/>
              <a:tile tx="0" ty="0" sx="100000" sy="100000" flip="none" algn="tl"/>
            </a:blipFill>
            <a:ln>
              <a:noFill/>
            </a:ln>
            <a:effectLst>
              <a:prstShdw prst="shdw17" dist="28398" dir="1593903">
                <a:schemeClr val="bg2"/>
              </a:prstShdw>
            </a:effectLst>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p>
          </p:txBody>
        </p:sp>
      </p:grpSp>
      <p:grpSp>
        <p:nvGrpSpPr>
          <p:cNvPr id="3" name="Group 22"/>
          <p:cNvGrpSpPr>
            <a:grpSpLocks/>
          </p:cNvGrpSpPr>
          <p:nvPr/>
        </p:nvGrpSpPr>
        <p:grpSpPr bwMode="auto">
          <a:xfrm>
            <a:off x="5943600" y="1143000"/>
            <a:ext cx="2701925" cy="2667000"/>
            <a:chOff x="3744" y="720"/>
            <a:chExt cx="1702" cy="1680"/>
          </a:xfrm>
        </p:grpSpPr>
        <p:sp>
          <p:nvSpPr>
            <p:cNvPr id="36871" name="Rectangle 18" descr="栎木"/>
            <p:cNvSpPr>
              <a:spLocks noChangeArrowheads="1"/>
            </p:cNvSpPr>
            <p:nvPr/>
          </p:nvSpPr>
          <p:spPr bwMode="auto">
            <a:xfrm>
              <a:off x="4304" y="2258"/>
              <a:ext cx="608" cy="133"/>
            </a:xfrm>
            <a:prstGeom prst="rect">
              <a:avLst/>
            </a:prstGeom>
            <a:blipFill dpi="0" rotWithShape="0">
              <a:blip r:embed="rId3"/>
              <a:srcRect/>
              <a:tile tx="0" ty="0" sx="100000" sy="100000" flip="none" algn="tl"/>
            </a:blipFill>
            <a:ln w="19050">
              <a:solidFill>
                <a:schemeClr val="tx1"/>
              </a:solidFill>
              <a:miter lim="800000"/>
              <a:headEnd/>
              <a:tailEnd/>
            </a:ln>
          </p:spPr>
          <p:txBody>
            <a:bodyPr wrap="none" lIns="90000" tIns="46800" rIns="90000" bIns="46800" anchor="ctr"/>
            <a:lstStyle/>
            <a:p>
              <a:endParaRPr lang="zh-CN" altLang="en-US"/>
            </a:p>
          </p:txBody>
        </p:sp>
        <p:pic>
          <p:nvPicPr>
            <p:cNvPr id="36872" name="Picture 19" descr="2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7" y="1796"/>
              <a:ext cx="3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AutoShape 20" descr="栎木"/>
            <p:cNvSpPr>
              <a:spLocks noChangeArrowheads="1"/>
            </p:cNvSpPr>
            <p:nvPr/>
          </p:nvSpPr>
          <p:spPr bwMode="auto">
            <a:xfrm rot="10800000">
              <a:off x="3878" y="720"/>
              <a:ext cx="1460" cy="16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9 w 21600"/>
                <a:gd name="T13" fmla="*/ 0 h 21600"/>
                <a:gd name="T14" fmla="*/ 21201 w 21600"/>
                <a:gd name="T15" fmla="*/ 13175 h 21600"/>
              </a:gdLst>
              <a:ahLst/>
              <a:cxnLst>
                <a:cxn ang="T8">
                  <a:pos x="T0" y="T1"/>
                </a:cxn>
                <a:cxn ang="T9">
                  <a:pos x="T2" y="T3"/>
                </a:cxn>
                <a:cxn ang="T10">
                  <a:pos x="T4" y="T5"/>
                </a:cxn>
                <a:cxn ang="T11">
                  <a:pos x="T6" y="T7"/>
                </a:cxn>
              </a:cxnLst>
              <a:rect l="T12" t="T13" r="T14" b="T15"/>
              <a:pathLst>
                <a:path w="21600" h="21600">
                  <a:moveTo>
                    <a:pt x="1987" y="10668"/>
                  </a:moveTo>
                  <a:cubicBezTo>
                    <a:pt x="2060" y="5852"/>
                    <a:pt x="5984" y="1986"/>
                    <a:pt x="10800" y="1987"/>
                  </a:cubicBezTo>
                  <a:cubicBezTo>
                    <a:pt x="15615" y="1987"/>
                    <a:pt x="19539" y="5852"/>
                    <a:pt x="19612" y="10668"/>
                  </a:cubicBezTo>
                  <a:lnTo>
                    <a:pt x="21598" y="10638"/>
                  </a:lnTo>
                  <a:cubicBezTo>
                    <a:pt x="21510" y="4737"/>
                    <a:pt x="16701" y="-1"/>
                    <a:pt x="10799" y="0"/>
                  </a:cubicBezTo>
                  <a:cubicBezTo>
                    <a:pt x="4898" y="0"/>
                    <a:pt x="89" y="4737"/>
                    <a:pt x="1" y="10638"/>
                  </a:cubicBezTo>
                  <a:lnTo>
                    <a:pt x="1987" y="10668"/>
                  </a:lnTo>
                  <a:close/>
                </a:path>
              </a:pathLst>
            </a:custGeom>
            <a:blipFill dpi="0" rotWithShape="0">
              <a:blip r:embed="rId3"/>
              <a:srcRect/>
              <a:tile tx="0" ty="0" sx="100000" sy="100000" flip="none" algn="tl"/>
            </a:blipFill>
            <a:ln w="19050">
              <a:solidFill>
                <a:schemeClr val="tx1"/>
              </a:solidFill>
              <a:miter lim="800000"/>
              <a:headEnd/>
              <a:tailEnd/>
            </a:ln>
          </p:spPr>
          <p:txBody>
            <a:bodyPr wrap="none" lIns="90000" tIns="46800" rIns="90000" bIns="46800" anchor="ctr"/>
            <a:lstStyle/>
            <a:p>
              <a:endParaRPr lang="zh-CN" altLang="en-US"/>
            </a:p>
          </p:txBody>
        </p:sp>
        <p:sp>
          <p:nvSpPr>
            <p:cNvPr id="36874" name="Line 21"/>
            <p:cNvSpPr>
              <a:spLocks noChangeShapeType="1"/>
            </p:cNvSpPr>
            <p:nvPr/>
          </p:nvSpPr>
          <p:spPr bwMode="auto">
            <a:xfrm>
              <a:off x="3744" y="2400"/>
              <a:ext cx="170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spTree>
    <p:extLst>
      <p:ext uri="{BB962C8B-B14F-4D97-AF65-F5344CB8AC3E}">
        <p14:creationId xmlns:p14="http://schemas.microsoft.com/office/powerpoint/2010/main" val="1710191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15" dur="500"/>
                                        <p:tgtEl>
                                          <p:spTgt spid="6451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20" dur="500"/>
                                        <p:tgtEl>
                                          <p:spTgt spid="64515">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25"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sz="half" idx="2"/>
          </p:nvPr>
        </p:nvSpPr>
        <p:spPr>
          <a:xfrm>
            <a:off x="755576" y="1340768"/>
            <a:ext cx="7702624" cy="4907632"/>
          </a:xfrm>
        </p:spPr>
        <p:txBody>
          <a:bodyPr/>
          <a:lstStyle/>
          <a:p>
            <a:r>
              <a:rPr lang="zh-CN" altLang="en-US" b="1" dirty="0" smtClean="0">
                <a:latin typeface="Times New Roman" charset="0"/>
                <a:ea typeface="楷体_GB2312" pitchFamily="49" charset="-122"/>
              </a:rPr>
              <a:t>市场均衡的形成与维持</a:t>
            </a:r>
          </a:p>
        </p:txBody>
      </p:sp>
      <p:sp>
        <p:nvSpPr>
          <p:cNvPr id="44"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DF3DC93C-BBF2-4155-A90E-6C8461AD5FB0}" type="slidenum">
              <a:rPr lang="en-US" altLang="zh-CN" sz="2600" b="1">
                <a:solidFill>
                  <a:schemeClr val="bg1"/>
                </a:solidFill>
                <a:latin typeface="+mn-lt"/>
                <a:ea typeface="+mn-ea"/>
              </a:rPr>
              <a:pPr algn="l">
                <a:spcBef>
                  <a:spcPct val="0"/>
                </a:spcBef>
                <a:buClrTx/>
                <a:buSzTx/>
                <a:buFontTx/>
                <a:buNone/>
                <a:defRPr/>
              </a:pPr>
              <a:t>24</a:t>
            </a:fld>
            <a:endParaRPr lang="en-US" altLang="zh-CN" sz="2600" b="1">
              <a:solidFill>
                <a:schemeClr val="bg1"/>
              </a:solidFill>
              <a:latin typeface="+mn-lt"/>
              <a:ea typeface="+mn-ea"/>
            </a:endParaRPr>
          </a:p>
        </p:txBody>
      </p:sp>
      <p:pic>
        <p:nvPicPr>
          <p:cNvPr id="23560" name="Picture 27" descr="0443"/>
          <p:cNvPicPr>
            <a:picLocks noChangeAspect="1" noChangeArrowheads="1"/>
          </p:cNvPicPr>
          <p:nvPr/>
        </p:nvPicPr>
        <p:blipFill>
          <a:blip r:embed="rId2">
            <a:clrChange>
              <a:clrFrom>
                <a:srgbClr val="BCBCBC"/>
              </a:clrFrom>
              <a:clrTo>
                <a:srgbClr val="BCBCBC">
                  <a:alpha val="0"/>
                </a:srgbClr>
              </a:clrTo>
            </a:clrChange>
            <a:lum contrast="84000"/>
            <a:grayscl/>
            <a:biLevel thresh="50000"/>
            <a:extLst>
              <a:ext uri="{28A0092B-C50C-407E-A947-70E740481C1C}">
                <a14:useLocalDpi xmlns:a14="http://schemas.microsoft.com/office/drawing/2010/main" val="0"/>
              </a:ext>
            </a:extLst>
          </a:blip>
          <a:srcRect/>
          <a:stretch>
            <a:fillRect/>
          </a:stretch>
        </p:blipFill>
        <p:spPr bwMode="auto">
          <a:xfrm>
            <a:off x="4191000" y="2103073"/>
            <a:ext cx="584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4" name="Rectangle 28"/>
          <p:cNvSpPr>
            <a:spLocks noChangeArrowheads="1"/>
          </p:cNvSpPr>
          <p:nvPr/>
        </p:nvSpPr>
        <p:spPr bwMode="auto">
          <a:xfrm rot="-351909">
            <a:off x="4924425" y="2030048"/>
            <a:ext cx="2238375" cy="439738"/>
          </a:xfrm>
          <a:prstGeom prst="rect">
            <a:avLst/>
          </a:prstGeom>
          <a:solidFill>
            <a:srgbClr val="FFFFFF"/>
          </a:solidFill>
          <a:ln w="9525">
            <a:noFill/>
            <a:miter lim="800000"/>
            <a:headEnd/>
            <a:tailEnd/>
          </a:ln>
          <a:effectLst/>
        </p:spPr>
        <p:txBody>
          <a:bodyPr wrap="none" lIns="90000" tIns="46800" rIns="90000" bIns="46800" anchor="ctr"/>
          <a:lstStyle/>
          <a:p>
            <a:pPr>
              <a:spcBef>
                <a:spcPct val="0"/>
              </a:spcBef>
              <a:buClrTx/>
              <a:buSzTx/>
              <a:buFontTx/>
              <a:buNone/>
              <a:defRPr/>
            </a:pPr>
            <a:r>
              <a:rPr kumimoji="1" lang="zh-CN" altLang="en-US" sz="2600" b="1">
                <a:solidFill>
                  <a:srgbClr val="FF0000"/>
                </a:solidFill>
                <a:effectLst>
                  <a:outerShdw blurRad="38100" dist="38100" dir="2700000" algn="tl">
                    <a:srgbClr val="C0C0C0"/>
                  </a:outerShdw>
                </a:effectLst>
                <a:latin typeface="Times New Roman" pitchFamily="18" charset="0"/>
                <a:ea typeface="华文新魏" pitchFamily="2" charset="-122"/>
              </a:rPr>
              <a:t>市场供求的自发调节</a:t>
            </a:r>
          </a:p>
        </p:txBody>
      </p:sp>
      <p:grpSp>
        <p:nvGrpSpPr>
          <p:cNvPr id="23601" name="Group 49"/>
          <p:cNvGrpSpPr>
            <a:grpSpLocks/>
          </p:cNvGrpSpPr>
          <p:nvPr/>
        </p:nvGrpSpPr>
        <p:grpSpPr bwMode="auto">
          <a:xfrm>
            <a:off x="1906588" y="2868248"/>
            <a:ext cx="2927351" cy="1219200"/>
            <a:chOff x="1201" y="2016"/>
            <a:chExt cx="1844" cy="768"/>
          </a:xfrm>
        </p:grpSpPr>
        <p:sp>
          <p:nvSpPr>
            <p:cNvPr id="37925" name="AutoShape 67"/>
            <p:cNvSpPr>
              <a:spLocks/>
            </p:cNvSpPr>
            <p:nvPr/>
          </p:nvSpPr>
          <p:spPr bwMode="auto">
            <a:xfrm rot="5400000">
              <a:off x="2496" y="1968"/>
              <a:ext cx="192" cy="672"/>
            </a:xfrm>
            <a:prstGeom prst="leftBrace">
              <a:avLst>
                <a:gd name="adj1" fmla="val 2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zh-CN" altLang="en-US"/>
            </a:p>
          </p:txBody>
        </p:sp>
        <p:grpSp>
          <p:nvGrpSpPr>
            <p:cNvPr id="37926" name="Group 48"/>
            <p:cNvGrpSpPr>
              <a:grpSpLocks/>
            </p:cNvGrpSpPr>
            <p:nvPr/>
          </p:nvGrpSpPr>
          <p:grpSpPr bwMode="auto">
            <a:xfrm>
              <a:off x="1201" y="2016"/>
              <a:ext cx="1844" cy="768"/>
              <a:chOff x="1201" y="2016"/>
              <a:chExt cx="1844" cy="768"/>
            </a:xfrm>
          </p:grpSpPr>
          <p:grpSp>
            <p:nvGrpSpPr>
              <p:cNvPr id="37927" name="Group 35"/>
              <p:cNvGrpSpPr>
                <a:grpSpLocks/>
              </p:cNvGrpSpPr>
              <p:nvPr/>
            </p:nvGrpSpPr>
            <p:grpSpPr bwMode="auto">
              <a:xfrm>
                <a:off x="1201" y="2326"/>
                <a:ext cx="1753" cy="185"/>
                <a:chOff x="1044" y="2256"/>
                <a:chExt cx="2268" cy="192"/>
              </a:xfrm>
            </p:grpSpPr>
            <p:sp>
              <p:nvSpPr>
                <p:cNvPr id="37933" name="Rectangle 36"/>
                <p:cNvSpPr>
                  <a:spLocks noChangeArrowheads="1"/>
                </p:cNvSpPr>
                <p:nvPr/>
              </p:nvSpPr>
              <p:spPr bwMode="auto">
                <a:xfrm>
                  <a:off x="1044" y="225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buClrTx/>
                    <a:buSzTx/>
                    <a:buFontTx/>
                    <a:buNone/>
                  </a:pPr>
                  <a:r>
                    <a:rPr kumimoji="1" lang="en-US" altLang="zh-CN" sz="2600" b="1" dirty="0">
                      <a:solidFill>
                        <a:schemeClr val="tx1"/>
                      </a:solidFill>
                      <a:ea typeface="宋体" pitchFamily="2" charset="-122"/>
                    </a:rPr>
                    <a:t>P</a:t>
                  </a:r>
                  <a:r>
                    <a:rPr kumimoji="1" lang="en-US" altLang="zh-CN" sz="2600" b="1" baseline="-25000" dirty="0">
                      <a:solidFill>
                        <a:schemeClr val="tx1"/>
                      </a:solidFill>
                      <a:ea typeface="宋体" pitchFamily="2" charset="-122"/>
                    </a:rPr>
                    <a:t>1</a:t>
                  </a:r>
                  <a:endParaRPr kumimoji="1" lang="en-US" altLang="zh-CN" sz="2600" b="1" dirty="0">
                    <a:solidFill>
                      <a:schemeClr val="tx1"/>
                    </a:solidFill>
                    <a:ea typeface="宋体" pitchFamily="2" charset="-122"/>
                  </a:endParaRPr>
                </a:p>
              </p:txBody>
            </p:sp>
            <p:sp>
              <p:nvSpPr>
                <p:cNvPr id="37934" name="Line 37"/>
                <p:cNvSpPr>
                  <a:spLocks noChangeShapeType="1"/>
                </p:cNvSpPr>
                <p:nvPr/>
              </p:nvSpPr>
              <p:spPr bwMode="auto">
                <a:xfrm>
                  <a:off x="1440" y="2400"/>
                  <a:ext cx="1872" cy="0"/>
                </a:xfrm>
                <a:prstGeom prst="line">
                  <a:avLst/>
                </a:prstGeom>
                <a:noFill/>
                <a:ln w="57150" cap="rnd">
                  <a:solidFill>
                    <a:srgbClr val="E0B5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pic>
            <p:nvPicPr>
              <p:cNvPr id="37928" name="Picture 54" descr="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 y="2416"/>
                <a:ext cx="7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9" name="Picture 55" descr="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 y="2409"/>
                <a:ext cx="7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2" name="Rectangle 56"/>
              <p:cNvSpPr>
                <a:spLocks noChangeArrowheads="1"/>
              </p:cNvSpPr>
              <p:nvPr/>
            </p:nvSpPr>
            <p:spPr bwMode="auto">
              <a:xfrm>
                <a:off x="2229" y="2016"/>
                <a:ext cx="816" cy="214"/>
              </a:xfrm>
              <a:prstGeom prst="rect">
                <a:avLst/>
              </a:prstGeom>
              <a:solidFill>
                <a:srgbClr val="FFFFFF"/>
              </a:solidFill>
              <a:ln w="9525">
                <a:noFill/>
                <a:miter lim="800000"/>
                <a:headEnd/>
                <a:tailEnd/>
              </a:ln>
              <a:effectLst/>
            </p:spPr>
            <p:txBody>
              <a:bodyPr lIns="90000" tIns="46800" rIns="90000" bIns="46800" anchor="ctr"/>
              <a:lstStyle/>
              <a:p>
                <a:pPr>
                  <a:spcBef>
                    <a:spcPct val="0"/>
                  </a:spcBef>
                  <a:buClrTx/>
                  <a:buSzTx/>
                  <a:buFontTx/>
                  <a:buNone/>
                  <a:defRPr/>
                </a:pPr>
                <a:r>
                  <a:rPr kumimoji="1" lang="zh-CN" altLang="en-US" b="1">
                    <a:solidFill>
                      <a:schemeClr val="tx1"/>
                    </a:solidFill>
                    <a:effectLst>
                      <a:outerShdw blurRad="38100" dist="38100" dir="2700000" algn="tl">
                        <a:srgbClr val="C0C0C0"/>
                      </a:outerShdw>
                    </a:effectLst>
                    <a:latin typeface="Times New Roman" pitchFamily="18" charset="0"/>
                    <a:ea typeface="华文行楷" pitchFamily="2" charset="-122"/>
                  </a:rPr>
                  <a:t>超额供给</a:t>
                </a:r>
              </a:p>
            </p:txBody>
          </p:sp>
          <p:sp>
            <p:nvSpPr>
              <p:cNvPr id="37931" name="Line 68"/>
              <p:cNvSpPr>
                <a:spLocks noChangeShapeType="1"/>
              </p:cNvSpPr>
              <p:nvPr/>
            </p:nvSpPr>
            <p:spPr bwMode="auto">
              <a:xfrm flipH="1">
                <a:off x="2784" y="2592"/>
                <a:ext cx="24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2" name="Line 69"/>
              <p:cNvSpPr>
                <a:spLocks noChangeShapeType="1"/>
              </p:cNvSpPr>
              <p:nvPr/>
            </p:nvSpPr>
            <p:spPr bwMode="auto">
              <a:xfrm>
                <a:off x="2208" y="2592"/>
                <a:ext cx="24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3603" name="Group 51"/>
          <p:cNvGrpSpPr>
            <a:grpSpLocks/>
          </p:cNvGrpSpPr>
          <p:nvPr/>
        </p:nvGrpSpPr>
        <p:grpSpPr bwMode="auto">
          <a:xfrm>
            <a:off x="1906588" y="4119198"/>
            <a:ext cx="3427413" cy="1492250"/>
            <a:chOff x="1201" y="2804"/>
            <a:chExt cx="2159" cy="940"/>
          </a:xfrm>
        </p:grpSpPr>
        <p:grpSp>
          <p:nvGrpSpPr>
            <p:cNvPr id="37916" name="Group 23"/>
            <p:cNvGrpSpPr>
              <a:grpSpLocks/>
            </p:cNvGrpSpPr>
            <p:nvPr/>
          </p:nvGrpSpPr>
          <p:grpSpPr bwMode="auto">
            <a:xfrm>
              <a:off x="1201" y="3157"/>
              <a:ext cx="2087" cy="185"/>
              <a:chOff x="1044" y="3120"/>
              <a:chExt cx="2700" cy="192"/>
            </a:xfrm>
          </p:grpSpPr>
          <p:sp>
            <p:nvSpPr>
              <p:cNvPr id="37923" name="Rectangle 24"/>
              <p:cNvSpPr>
                <a:spLocks noChangeArrowheads="1"/>
              </p:cNvSpPr>
              <p:nvPr/>
            </p:nvSpPr>
            <p:spPr bwMode="auto">
              <a:xfrm>
                <a:off x="1044" y="312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buClrTx/>
                  <a:buSzTx/>
                  <a:buFontTx/>
                  <a:buNone/>
                </a:pPr>
                <a:r>
                  <a:rPr kumimoji="1" lang="en-US" altLang="zh-CN" sz="2600" b="1" dirty="0">
                    <a:solidFill>
                      <a:schemeClr val="tx1"/>
                    </a:solidFill>
                    <a:ea typeface="宋体" pitchFamily="2" charset="-122"/>
                  </a:rPr>
                  <a:t>P</a:t>
                </a:r>
                <a:r>
                  <a:rPr kumimoji="1" lang="en-US" altLang="zh-CN" sz="2600" b="1" baseline="-25000" dirty="0">
                    <a:solidFill>
                      <a:schemeClr val="tx1"/>
                    </a:solidFill>
                    <a:ea typeface="宋体" pitchFamily="2" charset="-122"/>
                  </a:rPr>
                  <a:t>2</a:t>
                </a:r>
                <a:endParaRPr kumimoji="1" lang="en-US" altLang="zh-CN" sz="2600" b="1" dirty="0">
                  <a:solidFill>
                    <a:schemeClr val="tx1"/>
                  </a:solidFill>
                  <a:ea typeface="宋体" pitchFamily="2" charset="-122"/>
                </a:endParaRPr>
              </a:p>
            </p:txBody>
          </p:sp>
          <p:sp>
            <p:nvSpPr>
              <p:cNvPr id="37924" name="Line 25"/>
              <p:cNvSpPr>
                <a:spLocks noChangeShapeType="1"/>
              </p:cNvSpPr>
              <p:nvPr/>
            </p:nvSpPr>
            <p:spPr bwMode="auto">
              <a:xfrm>
                <a:off x="1440" y="3312"/>
                <a:ext cx="2304" cy="0"/>
              </a:xfrm>
              <a:prstGeom prst="line">
                <a:avLst/>
              </a:prstGeom>
              <a:noFill/>
              <a:ln w="57150" cap="rnd">
                <a:solidFill>
                  <a:srgbClr val="E0B5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sp>
          <p:nvSpPr>
            <p:cNvPr id="65575" name="Rectangle 39"/>
            <p:cNvSpPr>
              <a:spLocks noChangeArrowheads="1"/>
            </p:cNvSpPr>
            <p:nvPr/>
          </p:nvSpPr>
          <p:spPr bwMode="auto">
            <a:xfrm>
              <a:off x="2112" y="3605"/>
              <a:ext cx="964" cy="139"/>
            </a:xfrm>
            <a:prstGeom prst="rect">
              <a:avLst/>
            </a:prstGeom>
            <a:solidFill>
              <a:srgbClr val="FFFFFF"/>
            </a:solidFill>
            <a:ln w="9525">
              <a:noFill/>
              <a:miter lim="800000"/>
              <a:headEnd/>
              <a:tailEnd/>
            </a:ln>
            <a:effectLst/>
          </p:spPr>
          <p:txBody>
            <a:bodyPr lIns="90000" tIns="46800" rIns="90000" bIns="46800" anchor="ctr"/>
            <a:lstStyle/>
            <a:p>
              <a:pPr algn="dist">
                <a:spcBef>
                  <a:spcPct val="0"/>
                </a:spcBef>
                <a:buClrTx/>
                <a:buSzTx/>
                <a:buFontTx/>
                <a:buNone/>
                <a:defRPr/>
              </a:pPr>
              <a:r>
                <a:rPr kumimoji="1" lang="zh-CN" altLang="en-US" b="1">
                  <a:solidFill>
                    <a:srgbClr val="006600"/>
                  </a:solidFill>
                  <a:effectLst>
                    <a:outerShdw blurRad="38100" dist="38100" dir="2700000" algn="tl">
                      <a:srgbClr val="C0C0C0"/>
                    </a:outerShdw>
                  </a:effectLst>
                  <a:latin typeface="Times New Roman" pitchFamily="18" charset="0"/>
                  <a:ea typeface="华文行楷" pitchFamily="2" charset="-122"/>
                </a:rPr>
                <a:t>超额需求</a:t>
              </a:r>
            </a:p>
          </p:txBody>
        </p:sp>
        <p:pic>
          <p:nvPicPr>
            <p:cNvPr id="37918" name="Picture 40" descr="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 y="3312"/>
              <a:ext cx="7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9" name="Picture 41" descr="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3312"/>
              <a:ext cx="7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0" name="AutoShape 65"/>
            <p:cNvSpPr>
              <a:spLocks/>
            </p:cNvSpPr>
            <p:nvPr/>
          </p:nvSpPr>
          <p:spPr bwMode="auto">
            <a:xfrm rot="-5400000">
              <a:off x="2520" y="2808"/>
              <a:ext cx="192" cy="1392"/>
            </a:xfrm>
            <a:prstGeom prst="leftBrace">
              <a:avLst>
                <a:gd name="adj1" fmla="val 6041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a:p>
          </p:txBody>
        </p:sp>
        <p:sp>
          <p:nvSpPr>
            <p:cNvPr id="37921" name="Line 70"/>
            <p:cNvSpPr>
              <a:spLocks noChangeShapeType="1"/>
            </p:cNvSpPr>
            <p:nvPr/>
          </p:nvSpPr>
          <p:spPr bwMode="auto">
            <a:xfrm flipV="1">
              <a:off x="2202" y="2804"/>
              <a:ext cx="24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2" name="Line 71"/>
            <p:cNvSpPr>
              <a:spLocks noChangeShapeType="1"/>
            </p:cNvSpPr>
            <p:nvPr/>
          </p:nvSpPr>
          <p:spPr bwMode="auto">
            <a:xfrm flipH="1" flipV="1">
              <a:off x="2805" y="2812"/>
              <a:ext cx="24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599" name="Group 47"/>
          <p:cNvGrpSpPr>
            <a:grpSpLocks/>
          </p:cNvGrpSpPr>
          <p:nvPr/>
        </p:nvGrpSpPr>
        <p:grpSpPr bwMode="auto">
          <a:xfrm>
            <a:off x="1889126" y="2514236"/>
            <a:ext cx="4283076" cy="3706812"/>
            <a:chOff x="1190" y="1793"/>
            <a:chExt cx="2698" cy="2335"/>
          </a:xfrm>
        </p:grpSpPr>
        <p:sp>
          <p:nvSpPr>
            <p:cNvPr id="37900" name="Line 30"/>
            <p:cNvSpPr>
              <a:spLocks noChangeShapeType="1"/>
            </p:cNvSpPr>
            <p:nvPr/>
          </p:nvSpPr>
          <p:spPr bwMode="auto">
            <a:xfrm flipV="1">
              <a:off x="1614" y="1968"/>
              <a:ext cx="1930" cy="161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5567" name="Rectangle 31"/>
            <p:cNvSpPr>
              <a:spLocks noChangeArrowheads="1"/>
            </p:cNvSpPr>
            <p:nvPr/>
          </p:nvSpPr>
          <p:spPr bwMode="auto">
            <a:xfrm>
              <a:off x="3560" y="2014"/>
              <a:ext cx="149" cy="18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chemeClr val="tx1"/>
                  </a:solidFill>
                  <a:effectLst>
                    <a:outerShdw blurRad="38100" dist="38100" dir="2700000" algn="tl">
                      <a:srgbClr val="C0C0C0"/>
                    </a:outerShdw>
                  </a:effectLst>
                  <a:latin typeface="Times New Roman" pitchFamily="18" charset="0"/>
                  <a:ea typeface="宋体" pitchFamily="2" charset="-122"/>
                </a:rPr>
                <a:t>S</a:t>
              </a:r>
            </a:p>
          </p:txBody>
        </p:sp>
        <p:grpSp>
          <p:nvGrpSpPr>
            <p:cNvPr id="37902" name="Group 32"/>
            <p:cNvGrpSpPr>
              <a:grpSpLocks/>
            </p:cNvGrpSpPr>
            <p:nvPr/>
          </p:nvGrpSpPr>
          <p:grpSpPr bwMode="auto">
            <a:xfrm>
              <a:off x="1842" y="2142"/>
              <a:ext cx="1818" cy="1384"/>
              <a:chOff x="1872" y="2064"/>
              <a:chExt cx="2352" cy="1440"/>
            </a:xfrm>
          </p:grpSpPr>
          <p:sp>
            <p:nvSpPr>
              <p:cNvPr id="37914" name="Line 33"/>
              <p:cNvSpPr>
                <a:spLocks noChangeShapeType="1"/>
              </p:cNvSpPr>
              <p:nvPr/>
            </p:nvSpPr>
            <p:spPr bwMode="auto">
              <a:xfrm>
                <a:off x="1872" y="2064"/>
                <a:ext cx="2064" cy="134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5570" name="Rectangle 34"/>
              <p:cNvSpPr>
                <a:spLocks noChangeArrowheads="1"/>
              </p:cNvSpPr>
              <p:nvPr/>
            </p:nvSpPr>
            <p:spPr bwMode="auto">
              <a:xfrm>
                <a:off x="4033" y="3312"/>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D</a:t>
                </a:r>
              </a:p>
            </p:txBody>
          </p:sp>
        </p:grpSp>
        <p:sp>
          <p:nvSpPr>
            <p:cNvPr id="37903" name="Line 43"/>
            <p:cNvSpPr>
              <a:spLocks noChangeShapeType="1"/>
            </p:cNvSpPr>
            <p:nvPr/>
          </p:nvSpPr>
          <p:spPr bwMode="auto">
            <a:xfrm flipV="1">
              <a:off x="1488" y="1824"/>
              <a:ext cx="0" cy="20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7904" name="Line 44"/>
            <p:cNvSpPr>
              <a:spLocks noChangeShapeType="1"/>
            </p:cNvSpPr>
            <p:nvPr/>
          </p:nvSpPr>
          <p:spPr bwMode="auto">
            <a:xfrm>
              <a:off x="1488" y="3895"/>
              <a:ext cx="237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5581" name="Rectangle 45"/>
            <p:cNvSpPr>
              <a:spLocks noChangeArrowheads="1"/>
            </p:cNvSpPr>
            <p:nvPr/>
          </p:nvSpPr>
          <p:spPr bwMode="auto">
            <a:xfrm>
              <a:off x="1263" y="1793"/>
              <a:ext cx="149" cy="18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P</a:t>
              </a:r>
            </a:p>
          </p:txBody>
        </p:sp>
        <p:sp>
          <p:nvSpPr>
            <p:cNvPr id="65582" name="Rectangle 46"/>
            <p:cNvSpPr>
              <a:spLocks noChangeArrowheads="1"/>
            </p:cNvSpPr>
            <p:nvPr/>
          </p:nvSpPr>
          <p:spPr bwMode="auto">
            <a:xfrm>
              <a:off x="1301" y="3869"/>
              <a:ext cx="148" cy="185"/>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O</a:t>
              </a:r>
            </a:p>
          </p:txBody>
        </p:sp>
        <p:grpSp>
          <p:nvGrpSpPr>
            <p:cNvPr id="37907" name="Group 47"/>
            <p:cNvGrpSpPr>
              <a:grpSpLocks/>
            </p:cNvGrpSpPr>
            <p:nvPr/>
          </p:nvGrpSpPr>
          <p:grpSpPr bwMode="auto">
            <a:xfrm>
              <a:off x="1190" y="2696"/>
              <a:ext cx="1449" cy="184"/>
              <a:chOff x="1030" y="2640"/>
              <a:chExt cx="1874" cy="192"/>
            </a:xfrm>
          </p:grpSpPr>
          <p:sp>
            <p:nvSpPr>
              <p:cNvPr id="65584" name="Rectangle 48"/>
              <p:cNvSpPr>
                <a:spLocks noChangeArrowheads="1"/>
              </p:cNvSpPr>
              <p:nvPr/>
            </p:nvSpPr>
            <p:spPr bwMode="auto">
              <a:xfrm>
                <a:off x="1030" y="2640"/>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600" b="1" dirty="0">
                    <a:solidFill>
                      <a:srgbClr val="FF0000"/>
                    </a:solidFill>
                    <a:effectLst>
                      <a:outerShdw blurRad="38100" dist="38100" dir="2700000" algn="tl">
                        <a:srgbClr val="C0C0C0"/>
                      </a:outerShdw>
                    </a:effectLst>
                    <a:latin typeface="Times New Roman" pitchFamily="18" charset="0"/>
                    <a:ea typeface="宋体" pitchFamily="2" charset="-122"/>
                  </a:rPr>
                  <a:t>P</a:t>
                </a:r>
                <a:r>
                  <a:rPr kumimoji="1" lang="en-US" altLang="zh-CN" sz="2600" b="1" baseline="-25000" dirty="0">
                    <a:solidFill>
                      <a:srgbClr val="FF0000"/>
                    </a:solidFill>
                    <a:effectLst>
                      <a:outerShdw blurRad="38100" dist="38100" dir="2700000" algn="tl">
                        <a:srgbClr val="C0C0C0"/>
                      </a:outerShdw>
                    </a:effectLst>
                    <a:latin typeface="Times New Roman" pitchFamily="18" charset="0"/>
                    <a:ea typeface="宋体" pitchFamily="2" charset="-122"/>
                  </a:rPr>
                  <a:t>E</a:t>
                </a:r>
                <a:endParaRPr kumimoji="1" lang="en-US" altLang="zh-CN" sz="2600" b="1" dirty="0">
                  <a:solidFill>
                    <a:srgbClr val="FF0000"/>
                  </a:solidFill>
                  <a:effectLst>
                    <a:outerShdw blurRad="38100" dist="38100" dir="2700000" algn="tl">
                      <a:srgbClr val="C0C0C0"/>
                    </a:outerShdw>
                  </a:effectLst>
                  <a:latin typeface="Times New Roman" pitchFamily="18" charset="0"/>
                  <a:ea typeface="宋体" pitchFamily="2" charset="-122"/>
                </a:endParaRPr>
              </a:p>
            </p:txBody>
          </p:sp>
          <p:sp>
            <p:nvSpPr>
              <p:cNvPr id="37913" name="Line 49"/>
              <p:cNvSpPr>
                <a:spLocks noChangeShapeType="1"/>
              </p:cNvSpPr>
              <p:nvPr/>
            </p:nvSpPr>
            <p:spPr bwMode="auto">
              <a:xfrm>
                <a:off x="1464" y="2736"/>
                <a:ext cx="1440" cy="0"/>
              </a:xfrm>
              <a:prstGeom prst="line">
                <a:avLst/>
              </a:prstGeom>
              <a:noFill/>
              <a:ln w="57150" cap="rnd">
                <a:solidFill>
                  <a:srgbClr val="FF00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sp>
          <p:nvSpPr>
            <p:cNvPr id="37908" name="Line 51"/>
            <p:cNvSpPr>
              <a:spLocks noChangeShapeType="1"/>
            </p:cNvSpPr>
            <p:nvPr/>
          </p:nvSpPr>
          <p:spPr bwMode="auto">
            <a:xfrm>
              <a:off x="2612" y="2879"/>
              <a:ext cx="0" cy="1015"/>
            </a:xfrm>
            <a:prstGeom prst="line">
              <a:avLst/>
            </a:prstGeom>
            <a:noFill/>
            <a:ln w="57150" cap="rnd">
              <a:solidFill>
                <a:srgbClr val="FF00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5588" name="Rectangle 52"/>
            <p:cNvSpPr>
              <a:spLocks noChangeArrowheads="1"/>
            </p:cNvSpPr>
            <p:nvPr/>
          </p:nvSpPr>
          <p:spPr bwMode="auto">
            <a:xfrm>
              <a:off x="2547" y="3943"/>
              <a:ext cx="141" cy="185"/>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600" b="1">
                  <a:solidFill>
                    <a:srgbClr val="FF0000"/>
                  </a:solidFill>
                  <a:effectLst>
                    <a:outerShdw blurRad="38100" dist="38100" dir="2700000" algn="tl">
                      <a:srgbClr val="C0C0C0"/>
                    </a:outerShdw>
                  </a:effectLst>
                  <a:latin typeface="Times New Roman" pitchFamily="18" charset="0"/>
                  <a:ea typeface="宋体" pitchFamily="2" charset="-122"/>
                </a:rPr>
                <a:t>Q</a:t>
              </a:r>
              <a:r>
                <a:rPr kumimoji="1" lang="en-US" altLang="zh-CN" sz="2600" b="1" baseline="-25000">
                  <a:solidFill>
                    <a:srgbClr val="FF0000"/>
                  </a:solidFill>
                  <a:effectLst>
                    <a:outerShdw blurRad="38100" dist="38100" dir="2700000" algn="tl">
                      <a:srgbClr val="C0C0C0"/>
                    </a:outerShdw>
                  </a:effectLst>
                  <a:latin typeface="Times New Roman" pitchFamily="18" charset="0"/>
                  <a:ea typeface="宋体" pitchFamily="2" charset="-122"/>
                </a:rPr>
                <a:t>E</a:t>
              </a:r>
              <a:endParaRPr kumimoji="1" lang="en-US" altLang="zh-CN" sz="2600" b="1">
                <a:solidFill>
                  <a:srgbClr val="FF0000"/>
                </a:solidFill>
                <a:effectLst>
                  <a:outerShdw blurRad="38100" dist="38100" dir="2700000" algn="tl">
                    <a:srgbClr val="C0C0C0"/>
                  </a:outerShdw>
                </a:effectLst>
                <a:latin typeface="Times New Roman" pitchFamily="18" charset="0"/>
                <a:ea typeface="宋体" pitchFamily="2" charset="-122"/>
              </a:endParaRPr>
            </a:p>
          </p:txBody>
        </p:sp>
        <p:sp>
          <p:nvSpPr>
            <p:cNvPr id="65593" name="Rectangle 57"/>
            <p:cNvSpPr>
              <a:spLocks noChangeArrowheads="1"/>
            </p:cNvSpPr>
            <p:nvPr/>
          </p:nvSpPr>
          <p:spPr bwMode="auto">
            <a:xfrm>
              <a:off x="3696" y="3936"/>
              <a:ext cx="192"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Q</a:t>
              </a:r>
            </a:p>
          </p:txBody>
        </p:sp>
        <p:pic>
          <p:nvPicPr>
            <p:cNvPr id="37911" name="Picture 42" descr="2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2688"/>
              <a:ext cx="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897" name="AutoShape 75">
            <a:hlinkClick r:id="rId6" action="ppaction://hlinksldjump"/>
          </p:cNvPr>
          <p:cNvSpPr>
            <a:spLocks noChangeArrowheads="1"/>
          </p:cNvSpPr>
          <p:nvPr/>
        </p:nvSpPr>
        <p:spPr bwMode="auto">
          <a:xfrm rot="5400000">
            <a:off x="7658100" y="6210300"/>
            <a:ext cx="457200" cy="533400"/>
          </a:xfrm>
          <a:prstGeom prst="triangle">
            <a:avLst>
              <a:gd name="adj" fmla="val 50000"/>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23597" name="Text Box 45"/>
          <p:cNvSpPr txBox="1">
            <a:spLocks noChangeArrowheads="1"/>
          </p:cNvSpPr>
          <p:nvPr/>
        </p:nvSpPr>
        <p:spPr bwMode="auto">
          <a:xfrm>
            <a:off x="625475" y="3919173"/>
            <a:ext cx="1206500" cy="396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eaLnBrk="0" hangingPunct="0">
              <a:defRPr sz="2000">
                <a:solidFill>
                  <a:srgbClr val="3366FF"/>
                </a:solidFill>
                <a:latin typeface="Times New Roman" pitchFamily="18" charset="0"/>
                <a:ea typeface="楷体_GB2312" pitchFamily="49" charset="-122"/>
              </a:defRPr>
            </a:lvl1pPr>
            <a:lvl2pPr eaLnBrk="0" hangingPunct="0">
              <a:defRPr sz="2000">
                <a:solidFill>
                  <a:srgbClr val="3366FF"/>
                </a:solidFill>
                <a:latin typeface="Times New Roman" pitchFamily="18" charset="0"/>
                <a:ea typeface="楷体_GB2312" pitchFamily="49" charset="-122"/>
              </a:defRPr>
            </a:lvl2pPr>
            <a:lvl3pPr eaLnBrk="0" hangingPunct="0">
              <a:defRPr sz="2000">
                <a:solidFill>
                  <a:srgbClr val="3366FF"/>
                </a:solidFill>
                <a:latin typeface="Times New Roman" pitchFamily="18" charset="0"/>
                <a:ea typeface="楷体_GB2312" pitchFamily="49" charset="-122"/>
              </a:defRPr>
            </a:lvl3pPr>
            <a:lvl4pPr eaLnBrk="0" hangingPunct="0">
              <a:defRPr sz="2000">
                <a:solidFill>
                  <a:srgbClr val="3366FF"/>
                </a:solidFill>
                <a:latin typeface="Times New Roman" pitchFamily="18" charset="0"/>
                <a:ea typeface="楷体_GB2312" pitchFamily="49" charset="-122"/>
              </a:defRPr>
            </a:lvl4pPr>
            <a:lvl5pPr eaLnBrk="0" hangingPunct="0">
              <a:defRPr sz="2000">
                <a:solidFill>
                  <a:srgbClr val="3366FF"/>
                </a:solidFill>
                <a:latin typeface="Times New Roman" pitchFamily="18" charset="0"/>
                <a:ea typeface="楷体_GB2312" pitchFamily="49" charset="-122"/>
              </a:defRPr>
            </a:lvl5pPr>
            <a:lvl6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defRPr/>
            </a:pPr>
            <a:r>
              <a:rPr lang="zh-CN" altLang="en-US" b="1" dirty="0" smtClean="0">
                <a:solidFill>
                  <a:srgbClr val="FF0000"/>
                </a:solidFill>
              </a:rPr>
              <a:t>均衡价格</a:t>
            </a:r>
          </a:p>
        </p:txBody>
      </p:sp>
      <p:sp>
        <p:nvSpPr>
          <p:cNvPr id="23598" name="Text Box 46"/>
          <p:cNvSpPr txBox="1">
            <a:spLocks noChangeArrowheads="1"/>
          </p:cNvSpPr>
          <p:nvPr/>
        </p:nvSpPr>
        <p:spPr bwMode="auto">
          <a:xfrm>
            <a:off x="3635896" y="6272485"/>
            <a:ext cx="1206500" cy="396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eaLnBrk="0" hangingPunct="0">
              <a:defRPr sz="2000">
                <a:solidFill>
                  <a:srgbClr val="3366FF"/>
                </a:solidFill>
                <a:latin typeface="Times New Roman" pitchFamily="18" charset="0"/>
                <a:ea typeface="楷体_GB2312" pitchFamily="49" charset="-122"/>
              </a:defRPr>
            </a:lvl1pPr>
            <a:lvl2pPr eaLnBrk="0" hangingPunct="0">
              <a:defRPr sz="2000">
                <a:solidFill>
                  <a:srgbClr val="3366FF"/>
                </a:solidFill>
                <a:latin typeface="Times New Roman" pitchFamily="18" charset="0"/>
                <a:ea typeface="楷体_GB2312" pitchFamily="49" charset="-122"/>
              </a:defRPr>
            </a:lvl2pPr>
            <a:lvl3pPr eaLnBrk="0" hangingPunct="0">
              <a:defRPr sz="2000">
                <a:solidFill>
                  <a:srgbClr val="3366FF"/>
                </a:solidFill>
                <a:latin typeface="Times New Roman" pitchFamily="18" charset="0"/>
                <a:ea typeface="楷体_GB2312" pitchFamily="49" charset="-122"/>
              </a:defRPr>
            </a:lvl3pPr>
            <a:lvl4pPr eaLnBrk="0" hangingPunct="0">
              <a:defRPr sz="2000">
                <a:solidFill>
                  <a:srgbClr val="3366FF"/>
                </a:solidFill>
                <a:latin typeface="Times New Roman" pitchFamily="18" charset="0"/>
                <a:ea typeface="楷体_GB2312" pitchFamily="49" charset="-122"/>
              </a:defRPr>
            </a:lvl4pPr>
            <a:lvl5pPr eaLnBrk="0" hangingPunct="0">
              <a:defRPr sz="2000">
                <a:solidFill>
                  <a:srgbClr val="3366FF"/>
                </a:solidFill>
                <a:latin typeface="Times New Roman" pitchFamily="18" charset="0"/>
                <a:ea typeface="楷体_GB2312" pitchFamily="49" charset="-122"/>
              </a:defRPr>
            </a:lvl5pPr>
            <a:lvl6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defRPr/>
            </a:pPr>
            <a:r>
              <a:rPr lang="zh-CN" altLang="en-US" b="1" dirty="0" smtClean="0">
                <a:solidFill>
                  <a:srgbClr val="FF0000"/>
                </a:solidFill>
              </a:rPr>
              <a:t>均衡数量</a:t>
            </a:r>
          </a:p>
        </p:txBody>
      </p:sp>
    </p:spTree>
    <p:extLst>
      <p:ext uri="{BB962C8B-B14F-4D97-AF65-F5344CB8AC3E}">
        <p14:creationId xmlns:p14="http://schemas.microsoft.com/office/powerpoint/2010/main" val="2579508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603"/>
                                        </p:tgtEl>
                                        <p:attrNameLst>
                                          <p:attrName>style.visibility</p:attrName>
                                        </p:attrNameLst>
                                      </p:cBhvr>
                                      <p:to>
                                        <p:strVal val="visible"/>
                                      </p:to>
                                    </p:set>
                                    <p:anim calcmode="lin" valueType="num">
                                      <p:cBhvr additive="base">
                                        <p:cTn id="17" dur="500" fill="hold"/>
                                        <p:tgtEl>
                                          <p:spTgt spid="23603"/>
                                        </p:tgtEl>
                                        <p:attrNameLst>
                                          <p:attrName>ppt_x</p:attrName>
                                        </p:attrNameLst>
                                      </p:cBhvr>
                                      <p:tavLst>
                                        <p:tav tm="0">
                                          <p:val>
                                            <p:strVal val="#ppt_x"/>
                                          </p:val>
                                        </p:tav>
                                        <p:tav tm="100000">
                                          <p:val>
                                            <p:strVal val="#ppt_x"/>
                                          </p:val>
                                        </p:tav>
                                      </p:tavLst>
                                    </p:anim>
                                    <p:anim calcmode="lin" valueType="num">
                                      <p:cBhvr additive="base">
                                        <p:cTn id="18" dur="500" fill="hold"/>
                                        <p:tgtEl>
                                          <p:spTgt spid="2360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3601"/>
                                        </p:tgtEl>
                                        <p:attrNameLst>
                                          <p:attrName>style.visibility</p:attrName>
                                        </p:attrNameLst>
                                      </p:cBhvr>
                                      <p:to>
                                        <p:strVal val="visible"/>
                                      </p:to>
                                    </p:set>
                                    <p:anim calcmode="lin" valueType="num">
                                      <p:cBhvr additive="base">
                                        <p:cTn id="23" dur="500" fill="hold"/>
                                        <p:tgtEl>
                                          <p:spTgt spid="23601"/>
                                        </p:tgtEl>
                                        <p:attrNameLst>
                                          <p:attrName>ppt_x</p:attrName>
                                        </p:attrNameLst>
                                      </p:cBhvr>
                                      <p:tavLst>
                                        <p:tav tm="0">
                                          <p:val>
                                            <p:strVal val="#ppt_x"/>
                                          </p:val>
                                        </p:tav>
                                        <p:tav tm="100000">
                                          <p:val>
                                            <p:strVal val="#ppt_x"/>
                                          </p:val>
                                        </p:tav>
                                      </p:tavLst>
                                    </p:anim>
                                    <p:anim calcmode="lin" valueType="num">
                                      <p:cBhvr additive="base">
                                        <p:cTn id="24" dur="500" fill="hold"/>
                                        <p:tgtEl>
                                          <p:spTgt spid="2360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65564"/>
                                        </p:tgtEl>
                                        <p:attrNameLst>
                                          <p:attrName>style.visibility</p:attrName>
                                        </p:attrNameLst>
                                      </p:cBhvr>
                                      <p:to>
                                        <p:strVal val="visible"/>
                                      </p:to>
                                    </p:set>
                                    <p:anim calcmode="lin" valueType="num">
                                      <p:cBhvr>
                                        <p:cTn id="29" dur="500" fill="hold"/>
                                        <p:tgtEl>
                                          <p:spTgt spid="65564"/>
                                        </p:tgtEl>
                                        <p:attrNameLst>
                                          <p:attrName>ppt_w</p:attrName>
                                        </p:attrNameLst>
                                      </p:cBhvr>
                                      <p:tavLst>
                                        <p:tav tm="0">
                                          <p:val>
                                            <p:fltVal val="0"/>
                                          </p:val>
                                        </p:tav>
                                        <p:tav tm="100000">
                                          <p:val>
                                            <p:strVal val="#ppt_w"/>
                                          </p:val>
                                        </p:tav>
                                      </p:tavLst>
                                    </p:anim>
                                    <p:anim calcmode="lin" valueType="num">
                                      <p:cBhvr>
                                        <p:cTn id="30" dur="500" fill="hold"/>
                                        <p:tgtEl>
                                          <p:spTgt spid="65564"/>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23560"/>
                                        </p:tgtEl>
                                        <p:attrNameLst>
                                          <p:attrName>style.visibility</p:attrName>
                                        </p:attrNameLst>
                                      </p:cBhvr>
                                      <p:to>
                                        <p:strVal val="visible"/>
                                      </p:to>
                                    </p:set>
                                    <p:anim calcmode="lin" valueType="num">
                                      <p:cBhvr>
                                        <p:cTn id="33" dur="500" fill="hold"/>
                                        <p:tgtEl>
                                          <p:spTgt spid="23560"/>
                                        </p:tgtEl>
                                        <p:attrNameLst>
                                          <p:attrName>ppt_w</p:attrName>
                                        </p:attrNameLst>
                                      </p:cBhvr>
                                      <p:tavLst>
                                        <p:tav tm="0">
                                          <p:val>
                                            <p:fltVal val="0"/>
                                          </p:val>
                                        </p:tav>
                                        <p:tav tm="100000">
                                          <p:val>
                                            <p:strVal val="#ppt_w"/>
                                          </p:val>
                                        </p:tav>
                                      </p:tavLst>
                                    </p:anim>
                                    <p:anim calcmode="lin" valueType="num">
                                      <p:cBhvr>
                                        <p:cTn id="34" dur="500" fill="hold"/>
                                        <p:tgtEl>
                                          <p:spTgt spid="235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64" grpId="0" animBg="1"/>
      <p:bldP spid="23597" grpId="0"/>
      <p:bldP spid="2359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sz="half" idx="2"/>
          </p:nvPr>
        </p:nvSpPr>
        <p:spPr>
          <a:xfrm>
            <a:off x="539552" y="1484784"/>
            <a:ext cx="7918648" cy="4763616"/>
          </a:xfrm>
        </p:spPr>
        <p:txBody>
          <a:bodyPr/>
          <a:lstStyle/>
          <a:p>
            <a:r>
              <a:rPr lang="zh-CN" altLang="en-US" b="1" dirty="0" smtClean="0">
                <a:latin typeface="Times New Roman" charset="0"/>
                <a:ea typeface="楷体_GB2312" pitchFamily="49" charset="-122"/>
              </a:rPr>
              <a:t>供给不变，需求变动</a:t>
            </a:r>
          </a:p>
        </p:txBody>
      </p:sp>
      <p:sp>
        <p:nvSpPr>
          <p:cNvPr id="39"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B9FB1ADE-B821-46CA-BB4C-DBD3D2F4DE53}" type="slidenum">
              <a:rPr lang="en-US" altLang="zh-CN" sz="2600" b="1">
                <a:solidFill>
                  <a:schemeClr val="bg1"/>
                </a:solidFill>
                <a:latin typeface="+mn-lt"/>
                <a:ea typeface="+mn-ea"/>
              </a:rPr>
              <a:pPr algn="l">
                <a:spcBef>
                  <a:spcPct val="0"/>
                </a:spcBef>
                <a:buClrTx/>
                <a:buSzTx/>
                <a:buFontTx/>
                <a:buNone/>
                <a:defRPr/>
              </a:pPr>
              <a:t>25</a:t>
            </a:fld>
            <a:endParaRPr lang="en-US" altLang="zh-CN" sz="2600" b="1">
              <a:solidFill>
                <a:schemeClr val="bg1"/>
              </a:solidFill>
              <a:latin typeface="+mn-lt"/>
              <a:ea typeface="+mn-ea"/>
            </a:endParaRPr>
          </a:p>
        </p:txBody>
      </p:sp>
      <p:grpSp>
        <p:nvGrpSpPr>
          <p:cNvPr id="2" name="组合 41"/>
          <p:cNvGrpSpPr>
            <a:grpSpLocks/>
          </p:cNvGrpSpPr>
          <p:nvPr/>
        </p:nvGrpSpPr>
        <p:grpSpPr bwMode="auto">
          <a:xfrm>
            <a:off x="2555777" y="2740025"/>
            <a:ext cx="3613250" cy="3586163"/>
            <a:chOff x="2555397" y="2740214"/>
            <a:chExt cx="3613821" cy="3585888"/>
          </a:xfrm>
        </p:grpSpPr>
        <p:sp>
          <p:nvSpPr>
            <p:cNvPr id="38942" name="Line 17"/>
            <p:cNvSpPr>
              <a:spLocks noChangeShapeType="1"/>
            </p:cNvSpPr>
            <p:nvPr/>
          </p:nvSpPr>
          <p:spPr bwMode="auto">
            <a:xfrm>
              <a:off x="3982196" y="2740214"/>
              <a:ext cx="1906982" cy="20170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6578" name="Rectangle 18"/>
            <p:cNvSpPr>
              <a:spLocks noChangeArrowheads="1"/>
            </p:cNvSpPr>
            <p:nvPr/>
          </p:nvSpPr>
          <p:spPr bwMode="auto">
            <a:xfrm>
              <a:off x="5983452" y="4608559"/>
              <a:ext cx="185766" cy="29842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D</a:t>
              </a:r>
              <a:r>
                <a:rPr kumimoji="1" lang="en-US" altLang="zh-CN" sz="2800" b="1" baseline="-25000" dirty="0">
                  <a:solidFill>
                    <a:srgbClr val="0000FF"/>
                  </a:solidFill>
                  <a:effectLst>
                    <a:outerShdw blurRad="38100" dist="38100" dir="2700000" algn="tl">
                      <a:srgbClr val="C0C0C0"/>
                    </a:outerShdw>
                  </a:effectLst>
                  <a:latin typeface="Times New Roman" pitchFamily="18" charset="0"/>
                  <a:ea typeface="宋体" pitchFamily="2" charset="-122"/>
                </a:rPr>
                <a:t>1</a:t>
              </a:r>
              <a:endParaRPr kumimoji="1"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66589" name="Rectangle 29"/>
            <p:cNvSpPr>
              <a:spLocks noChangeArrowheads="1"/>
            </p:cNvSpPr>
            <p:nvPr/>
          </p:nvSpPr>
          <p:spPr bwMode="auto">
            <a:xfrm>
              <a:off x="2555397" y="3487870"/>
              <a:ext cx="185767" cy="29842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chemeClr val="tx1"/>
                  </a:solidFill>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solidFill>
                    <a:schemeClr val="tx1"/>
                  </a:solidFill>
                  <a:effectLst>
                    <a:outerShdw blurRad="38100" dist="38100" dir="2700000" algn="tl">
                      <a:srgbClr val="C0C0C0"/>
                    </a:outerShdw>
                  </a:effectLst>
                  <a:latin typeface="Times New Roman" pitchFamily="18" charset="0"/>
                  <a:ea typeface="宋体" pitchFamily="2" charset="-122"/>
                </a:rPr>
                <a:t>E1</a:t>
              </a:r>
              <a:endParaRPr kumimoji="1" lang="en-US" altLang="zh-CN" sz="2200" b="1" dirty="0">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38945" name="Line 30"/>
            <p:cNvSpPr>
              <a:spLocks noChangeShapeType="1"/>
            </p:cNvSpPr>
            <p:nvPr/>
          </p:nvSpPr>
          <p:spPr bwMode="auto">
            <a:xfrm>
              <a:off x="3144984" y="3711392"/>
              <a:ext cx="1813959" cy="0"/>
            </a:xfrm>
            <a:prstGeom prst="line">
              <a:avLst/>
            </a:prstGeom>
            <a:noFill/>
            <a:ln w="57150"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8946" name="Line 31"/>
            <p:cNvSpPr>
              <a:spLocks noChangeShapeType="1"/>
            </p:cNvSpPr>
            <p:nvPr/>
          </p:nvSpPr>
          <p:spPr bwMode="auto">
            <a:xfrm>
              <a:off x="4958942" y="3711392"/>
              <a:ext cx="0" cy="2315886"/>
            </a:xfrm>
            <a:prstGeom prst="line">
              <a:avLst/>
            </a:prstGeom>
            <a:noFill/>
            <a:ln w="57150"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6592" name="Rectangle 32"/>
            <p:cNvSpPr>
              <a:spLocks noChangeArrowheads="1"/>
            </p:cNvSpPr>
            <p:nvPr/>
          </p:nvSpPr>
          <p:spPr bwMode="auto">
            <a:xfrm>
              <a:off x="4865675" y="6027675"/>
              <a:ext cx="185766" cy="29842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solidFill>
                    <a:srgbClr val="0000FF"/>
                  </a:solidFill>
                  <a:effectLst>
                    <a:outerShdw blurRad="38100" dist="38100" dir="2700000" algn="tl">
                      <a:srgbClr val="C0C0C0"/>
                    </a:outerShdw>
                  </a:effectLst>
                  <a:latin typeface="Times New Roman" pitchFamily="18" charset="0"/>
                  <a:ea typeface="宋体" pitchFamily="2" charset="-122"/>
                </a:rPr>
                <a:t>E1</a:t>
              </a:r>
              <a:endPar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pic>
          <p:nvPicPr>
            <p:cNvPr id="38948" name="Picture 33" descr="2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5919" y="3636686"/>
              <a:ext cx="139535" cy="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43"/>
          <p:cNvGrpSpPr>
            <a:grpSpLocks/>
          </p:cNvGrpSpPr>
          <p:nvPr/>
        </p:nvGrpSpPr>
        <p:grpSpPr bwMode="auto">
          <a:xfrm>
            <a:off x="2555776" y="2590800"/>
            <a:ext cx="3845024" cy="3810000"/>
            <a:chOff x="2555776" y="2590800"/>
            <a:chExt cx="3845024" cy="3810000"/>
          </a:xfrm>
        </p:grpSpPr>
        <p:sp>
          <p:nvSpPr>
            <p:cNvPr id="38927" name="Line 13"/>
            <p:cNvSpPr>
              <a:spLocks noChangeShapeType="1"/>
            </p:cNvSpPr>
            <p:nvPr/>
          </p:nvSpPr>
          <p:spPr bwMode="auto">
            <a:xfrm>
              <a:off x="3132405" y="4191000"/>
              <a:ext cx="1395351" cy="0"/>
            </a:xfrm>
            <a:prstGeom prst="line">
              <a:avLst/>
            </a:prstGeom>
            <a:noFill/>
            <a:ln w="57150" cap="rnd">
              <a:solidFill>
                <a:srgbClr val="FF00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nvGrpSpPr>
            <p:cNvPr id="38928" name="组合 40"/>
            <p:cNvGrpSpPr>
              <a:grpSpLocks/>
            </p:cNvGrpSpPr>
            <p:nvPr/>
          </p:nvGrpSpPr>
          <p:grpSpPr bwMode="auto">
            <a:xfrm>
              <a:off x="2555776" y="2590800"/>
              <a:ext cx="3845024" cy="3810000"/>
              <a:chOff x="2555776" y="2590800"/>
              <a:chExt cx="3845024" cy="3810000"/>
            </a:xfrm>
          </p:grpSpPr>
          <p:sp>
            <p:nvSpPr>
              <p:cNvPr id="38929" name="Line 8"/>
              <p:cNvSpPr>
                <a:spLocks noChangeShapeType="1"/>
              </p:cNvSpPr>
              <p:nvPr/>
            </p:nvSpPr>
            <p:spPr bwMode="auto">
              <a:xfrm flipV="1">
                <a:off x="3284517" y="2889624"/>
                <a:ext cx="2418608" cy="26147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6569" name="Rectangle 9"/>
              <p:cNvSpPr>
                <a:spLocks noChangeArrowheads="1"/>
              </p:cNvSpPr>
              <p:nvPr/>
            </p:nvSpPr>
            <p:spPr bwMode="auto">
              <a:xfrm>
                <a:off x="5791200" y="2895600"/>
                <a:ext cx="185738" cy="30003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S</a:t>
                </a:r>
              </a:p>
            </p:txBody>
          </p:sp>
          <p:sp>
            <p:nvSpPr>
              <p:cNvPr id="38931" name="Line 10"/>
              <p:cNvSpPr>
                <a:spLocks noChangeShapeType="1"/>
              </p:cNvSpPr>
              <p:nvPr/>
            </p:nvSpPr>
            <p:spPr bwMode="auto">
              <a:xfrm>
                <a:off x="3581400" y="3188447"/>
                <a:ext cx="1860468" cy="194235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6571" name="Rectangle 11"/>
              <p:cNvSpPr>
                <a:spLocks noChangeArrowheads="1"/>
              </p:cNvSpPr>
              <p:nvPr/>
            </p:nvSpPr>
            <p:spPr bwMode="auto">
              <a:xfrm>
                <a:off x="5564188" y="5130800"/>
                <a:ext cx="185737" cy="2984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rgbClr val="008000"/>
                    </a:solidFill>
                    <a:effectLst>
                      <a:outerShdw blurRad="38100" dist="38100" dir="2700000" algn="tl">
                        <a:srgbClr val="C0C0C0"/>
                      </a:outerShdw>
                    </a:effectLst>
                    <a:latin typeface="Times New Roman" pitchFamily="18" charset="0"/>
                    <a:ea typeface="宋体" pitchFamily="2" charset="-122"/>
                  </a:rPr>
                  <a:t>D</a:t>
                </a:r>
                <a:r>
                  <a:rPr kumimoji="1" lang="en-US" altLang="zh-CN" sz="2800" b="1" baseline="-25000" dirty="0">
                    <a:solidFill>
                      <a:srgbClr val="008000"/>
                    </a:solidFill>
                    <a:effectLst>
                      <a:outerShdw blurRad="38100" dist="38100" dir="2700000" algn="tl">
                        <a:srgbClr val="C0C0C0"/>
                      </a:outerShdw>
                    </a:effectLst>
                    <a:latin typeface="Times New Roman" pitchFamily="18" charset="0"/>
                    <a:ea typeface="宋体" pitchFamily="2" charset="-122"/>
                  </a:rPr>
                  <a:t>0</a:t>
                </a:r>
                <a:endParaRPr kumimoji="1" lang="en-US" altLang="zh-CN" sz="2800" b="1" dirty="0">
                  <a:solidFill>
                    <a:srgbClr val="008000"/>
                  </a:solidFill>
                  <a:effectLst>
                    <a:outerShdw blurRad="38100" dist="38100" dir="2700000" algn="tl">
                      <a:srgbClr val="C0C0C0"/>
                    </a:outerShdw>
                  </a:effectLst>
                  <a:latin typeface="Times New Roman" pitchFamily="18" charset="0"/>
                  <a:ea typeface="宋体" pitchFamily="2" charset="-122"/>
                </a:endParaRPr>
              </a:p>
            </p:txBody>
          </p:sp>
          <p:sp>
            <p:nvSpPr>
              <p:cNvPr id="66572" name="Rectangle 12"/>
              <p:cNvSpPr>
                <a:spLocks noChangeArrowheads="1"/>
              </p:cNvSpPr>
              <p:nvPr/>
            </p:nvSpPr>
            <p:spPr bwMode="auto">
              <a:xfrm>
                <a:off x="2555776" y="4010025"/>
                <a:ext cx="185738" cy="2984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FF0000"/>
                    </a:solidFill>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solidFill>
                      <a:srgbClr val="FF0000"/>
                    </a:solidFill>
                    <a:effectLst>
                      <a:outerShdw blurRad="38100" dist="38100" dir="2700000" algn="tl">
                        <a:srgbClr val="C0C0C0"/>
                      </a:outerShdw>
                    </a:effectLst>
                    <a:latin typeface="Times New Roman" pitchFamily="18" charset="0"/>
                    <a:ea typeface="宋体" pitchFamily="2" charset="-122"/>
                  </a:rPr>
                  <a:t>E0</a:t>
                </a:r>
                <a:endParaRPr kumimoji="1" lang="en-US" altLang="zh-CN" sz="2200" b="1" dirty="0">
                  <a:solidFill>
                    <a:srgbClr val="FF0000"/>
                  </a:solidFill>
                  <a:effectLst>
                    <a:outerShdw blurRad="38100" dist="38100" dir="2700000" algn="tl">
                      <a:srgbClr val="C0C0C0"/>
                    </a:outerShdw>
                  </a:effectLst>
                  <a:latin typeface="Times New Roman" pitchFamily="18" charset="0"/>
                  <a:ea typeface="宋体" pitchFamily="2" charset="-122"/>
                </a:endParaRPr>
              </a:p>
            </p:txBody>
          </p:sp>
          <p:sp>
            <p:nvSpPr>
              <p:cNvPr id="38934" name="Line 14"/>
              <p:cNvSpPr>
                <a:spLocks noChangeShapeType="1"/>
              </p:cNvSpPr>
              <p:nvPr/>
            </p:nvSpPr>
            <p:spPr bwMode="auto">
              <a:xfrm>
                <a:off x="4540332" y="4383741"/>
                <a:ext cx="0" cy="1643529"/>
              </a:xfrm>
              <a:prstGeom prst="line">
                <a:avLst/>
              </a:prstGeom>
              <a:noFill/>
              <a:ln w="57150" cap="rnd">
                <a:solidFill>
                  <a:srgbClr val="FF00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6575" name="Rectangle 15"/>
              <p:cNvSpPr>
                <a:spLocks noChangeArrowheads="1"/>
              </p:cNvSpPr>
              <p:nvPr/>
            </p:nvSpPr>
            <p:spPr bwMode="auto">
              <a:xfrm>
                <a:off x="4446588" y="6027738"/>
                <a:ext cx="187325" cy="2984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FF0000"/>
                    </a:solidFill>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solidFill>
                      <a:srgbClr val="FF0000"/>
                    </a:solidFill>
                    <a:effectLst>
                      <a:outerShdw blurRad="38100" dist="38100" dir="2700000" algn="tl">
                        <a:srgbClr val="C0C0C0"/>
                      </a:outerShdw>
                    </a:effectLst>
                    <a:latin typeface="Times New Roman" pitchFamily="18" charset="0"/>
                    <a:ea typeface="宋体" pitchFamily="2" charset="-122"/>
                  </a:rPr>
                  <a:t>E0</a:t>
                </a:r>
                <a:endParaRPr kumimoji="1" lang="en-US" altLang="zh-CN" sz="2200" b="1" dirty="0">
                  <a:solidFill>
                    <a:srgbClr val="FF0000"/>
                  </a:solidFill>
                  <a:effectLst>
                    <a:outerShdw blurRad="38100" dist="38100" dir="2700000" algn="tl">
                      <a:srgbClr val="C0C0C0"/>
                    </a:outerShdw>
                  </a:effectLst>
                  <a:latin typeface="Times New Roman" pitchFamily="18" charset="0"/>
                  <a:ea typeface="宋体" pitchFamily="2" charset="-122"/>
                </a:endParaRPr>
              </a:p>
            </p:txBody>
          </p:sp>
          <p:pic>
            <p:nvPicPr>
              <p:cNvPr id="38936" name="Picture 34"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9600" y="4084918"/>
                <a:ext cx="139535" cy="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7" name="Line 35"/>
              <p:cNvSpPr>
                <a:spLocks noChangeShapeType="1"/>
              </p:cNvSpPr>
              <p:nvPr/>
            </p:nvSpPr>
            <p:spPr bwMode="auto">
              <a:xfrm flipV="1">
                <a:off x="3098470" y="2665506"/>
                <a:ext cx="0" cy="338044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8938" name="Line 36"/>
              <p:cNvSpPr>
                <a:spLocks noChangeShapeType="1"/>
              </p:cNvSpPr>
              <p:nvPr/>
            </p:nvSpPr>
            <p:spPr bwMode="auto">
              <a:xfrm>
                <a:off x="3098470" y="6027271"/>
                <a:ext cx="330233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6597" name="Rectangle 37"/>
              <p:cNvSpPr>
                <a:spLocks noChangeArrowheads="1"/>
              </p:cNvSpPr>
              <p:nvPr/>
            </p:nvSpPr>
            <p:spPr bwMode="auto">
              <a:xfrm>
                <a:off x="2819400" y="2590800"/>
                <a:ext cx="185738" cy="2984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P</a:t>
                </a:r>
              </a:p>
            </p:txBody>
          </p:sp>
          <p:sp>
            <p:nvSpPr>
              <p:cNvPr id="66598" name="Rectangle 38"/>
              <p:cNvSpPr>
                <a:spLocks noChangeArrowheads="1"/>
              </p:cNvSpPr>
              <p:nvPr/>
            </p:nvSpPr>
            <p:spPr bwMode="auto">
              <a:xfrm>
                <a:off x="2865438" y="5953125"/>
                <a:ext cx="185737" cy="2984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66599" name="Rectangle 39"/>
              <p:cNvSpPr>
                <a:spLocks noChangeArrowheads="1"/>
              </p:cNvSpPr>
              <p:nvPr/>
            </p:nvSpPr>
            <p:spPr bwMode="auto">
              <a:xfrm>
                <a:off x="6169025" y="6102350"/>
                <a:ext cx="185738" cy="2984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Q</a:t>
                </a:r>
              </a:p>
            </p:txBody>
          </p:sp>
        </p:grpSp>
      </p:grpSp>
      <p:sp>
        <p:nvSpPr>
          <p:cNvPr id="66600" name="Text Box 40"/>
          <p:cNvSpPr txBox="1">
            <a:spLocks noChangeArrowheads="1"/>
          </p:cNvSpPr>
          <p:nvPr/>
        </p:nvSpPr>
        <p:spPr bwMode="auto">
          <a:xfrm>
            <a:off x="1331640" y="2204864"/>
            <a:ext cx="584775" cy="465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squar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sz="2600" b="1" dirty="0" smtClean="0">
                <a:solidFill>
                  <a:srgbClr val="FF0000"/>
                </a:solidFill>
              </a:rPr>
              <a:t>近</a:t>
            </a:r>
            <a:r>
              <a:rPr lang="zh-CN" altLang="en-US" sz="2600" b="1" dirty="0">
                <a:solidFill>
                  <a:srgbClr val="FF0000"/>
                </a:solidFill>
              </a:rPr>
              <a:t>十年</a:t>
            </a:r>
            <a:r>
              <a:rPr lang="zh-CN" altLang="en-US" sz="2600" b="1" dirty="0" smtClean="0">
                <a:solidFill>
                  <a:srgbClr val="FF0000"/>
                </a:solidFill>
              </a:rPr>
              <a:t>来</a:t>
            </a:r>
            <a:r>
              <a:rPr lang="zh-CN" altLang="en-US" sz="2600" b="1" dirty="0">
                <a:solidFill>
                  <a:srgbClr val="FF0000"/>
                </a:solidFill>
              </a:rPr>
              <a:t>世界原油市场</a:t>
            </a:r>
            <a:r>
              <a:rPr lang="zh-CN" altLang="en-US" sz="2600" b="1" dirty="0" smtClean="0">
                <a:solidFill>
                  <a:srgbClr val="FF0000"/>
                </a:solidFill>
              </a:rPr>
              <a:t>变动</a:t>
            </a:r>
            <a:endParaRPr lang="zh-CN" altLang="en-US" sz="2600" b="1" dirty="0">
              <a:solidFill>
                <a:srgbClr val="FF0000"/>
              </a:solidFill>
            </a:endParaRPr>
          </a:p>
        </p:txBody>
      </p:sp>
      <p:grpSp>
        <p:nvGrpSpPr>
          <p:cNvPr id="5" name="组合 42"/>
          <p:cNvGrpSpPr>
            <a:grpSpLocks/>
          </p:cNvGrpSpPr>
          <p:nvPr/>
        </p:nvGrpSpPr>
        <p:grpSpPr bwMode="auto">
          <a:xfrm>
            <a:off x="2555776" y="3860800"/>
            <a:ext cx="2821087" cy="2465388"/>
            <a:chOff x="2555354" y="3860800"/>
            <a:chExt cx="2822189" cy="2465302"/>
          </a:xfrm>
        </p:grpSpPr>
        <p:sp>
          <p:nvSpPr>
            <p:cNvPr id="66583" name="Rectangle 23"/>
            <p:cNvSpPr>
              <a:spLocks noChangeArrowheads="1"/>
            </p:cNvSpPr>
            <p:nvPr/>
          </p:nvSpPr>
          <p:spPr bwMode="auto">
            <a:xfrm>
              <a:off x="2555354" y="4457679"/>
              <a:ext cx="185811" cy="30002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FF6600"/>
                  </a:solidFill>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solidFill>
                    <a:srgbClr val="FF6600"/>
                  </a:solidFill>
                  <a:effectLst>
                    <a:outerShdw blurRad="38100" dist="38100" dir="2700000" algn="tl">
                      <a:srgbClr val="C0C0C0"/>
                    </a:outerShdw>
                  </a:effectLst>
                  <a:latin typeface="Times New Roman" pitchFamily="18" charset="0"/>
                  <a:ea typeface="宋体" pitchFamily="2" charset="-122"/>
                </a:rPr>
                <a:t>E2</a:t>
              </a:r>
              <a:endParaRPr kumimoji="1" lang="en-US" altLang="zh-CN" sz="2200" b="1" dirty="0">
                <a:solidFill>
                  <a:srgbClr val="FF6600"/>
                </a:solidFill>
                <a:effectLst>
                  <a:outerShdw blurRad="38100" dist="38100" dir="2700000" algn="tl">
                    <a:srgbClr val="C0C0C0"/>
                  </a:outerShdw>
                </a:effectLst>
                <a:latin typeface="Times New Roman" pitchFamily="18" charset="0"/>
                <a:ea typeface="宋体" pitchFamily="2" charset="-122"/>
              </a:endParaRPr>
            </a:p>
          </p:txBody>
        </p:sp>
        <p:sp>
          <p:nvSpPr>
            <p:cNvPr id="38921" name="Line 24"/>
            <p:cNvSpPr>
              <a:spLocks noChangeShapeType="1"/>
            </p:cNvSpPr>
            <p:nvPr/>
          </p:nvSpPr>
          <p:spPr bwMode="auto">
            <a:xfrm>
              <a:off x="3127968" y="4637360"/>
              <a:ext cx="976747" cy="0"/>
            </a:xfrm>
            <a:prstGeom prst="line">
              <a:avLst/>
            </a:prstGeom>
            <a:noFill/>
            <a:ln w="57150" cap="rnd">
              <a:solidFill>
                <a:srgbClr val="FF99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8922" name="Line 25"/>
            <p:cNvSpPr>
              <a:spLocks noChangeShapeType="1"/>
            </p:cNvSpPr>
            <p:nvPr/>
          </p:nvSpPr>
          <p:spPr bwMode="auto">
            <a:xfrm>
              <a:off x="4121731" y="4533158"/>
              <a:ext cx="0" cy="1494120"/>
            </a:xfrm>
            <a:prstGeom prst="line">
              <a:avLst/>
            </a:prstGeom>
            <a:noFill/>
            <a:ln w="57150" cap="rnd">
              <a:solidFill>
                <a:srgbClr val="FF99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6586" name="Rectangle 26"/>
            <p:cNvSpPr>
              <a:spLocks noChangeArrowheads="1"/>
            </p:cNvSpPr>
            <p:nvPr/>
          </p:nvSpPr>
          <p:spPr bwMode="auto">
            <a:xfrm>
              <a:off x="4029228" y="6027662"/>
              <a:ext cx="185811" cy="298440"/>
            </a:xfrm>
            <a:prstGeom prst="rect">
              <a:avLst/>
            </a:prstGeom>
            <a:noFill/>
            <a:ln w="9525">
              <a:noFill/>
              <a:miter lim="800000"/>
              <a:headEnd/>
              <a:tailEnd/>
            </a:ln>
            <a:effectLst/>
          </p:spPr>
          <p:txBody>
            <a:bodyPr wrap="none" lIns="90000" tIns="46800" rIns="90000" bIns="46800" anchor="ctr"/>
            <a:lstStyle/>
            <a:p>
              <a:pPr>
                <a:spcBef>
                  <a:spcPct val="0"/>
                </a:spcBef>
                <a:buClrTx/>
                <a:buSzTx/>
                <a:defRPr/>
              </a:pPr>
              <a:r>
                <a:rPr kumimoji="1" lang="en-US" altLang="zh-CN" sz="2200" b="1" dirty="0">
                  <a:solidFill>
                    <a:srgbClr val="FF6600"/>
                  </a:solidFill>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solidFill>
                    <a:srgbClr val="FF6600"/>
                  </a:solidFill>
                  <a:effectLst>
                    <a:outerShdw blurRad="38100" dist="38100" dir="2700000" algn="tl">
                      <a:srgbClr val="C0C0C0"/>
                    </a:outerShdw>
                  </a:effectLst>
                  <a:latin typeface="Times New Roman" pitchFamily="18" charset="0"/>
                  <a:ea typeface="宋体" pitchFamily="2" charset="-122"/>
                </a:rPr>
                <a:t>E2</a:t>
              </a:r>
            </a:p>
          </p:txBody>
        </p:sp>
        <p:sp>
          <p:nvSpPr>
            <p:cNvPr id="38924" name="Line 20"/>
            <p:cNvSpPr>
              <a:spLocks noChangeShapeType="1"/>
            </p:cNvSpPr>
            <p:nvPr/>
          </p:nvSpPr>
          <p:spPr bwMode="auto">
            <a:xfrm>
              <a:off x="3377540" y="3860800"/>
              <a:ext cx="1720933" cy="1792941"/>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6581" name="Rectangle 21"/>
            <p:cNvSpPr>
              <a:spLocks noChangeArrowheads="1"/>
            </p:cNvSpPr>
            <p:nvPr/>
          </p:nvSpPr>
          <p:spPr bwMode="auto">
            <a:xfrm>
              <a:off x="5191732" y="5505393"/>
              <a:ext cx="185811" cy="30002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rgbClr val="FF6600"/>
                  </a:solidFill>
                  <a:effectLst>
                    <a:outerShdw blurRad="38100" dist="38100" dir="2700000" algn="tl">
                      <a:srgbClr val="C0C0C0"/>
                    </a:outerShdw>
                  </a:effectLst>
                  <a:latin typeface="Times New Roman" pitchFamily="18" charset="0"/>
                  <a:ea typeface="宋体" pitchFamily="2" charset="-122"/>
                </a:rPr>
                <a:t>D</a:t>
              </a:r>
              <a:r>
                <a:rPr kumimoji="1" lang="en-US" altLang="zh-CN" sz="2800" b="1" baseline="-25000" dirty="0">
                  <a:solidFill>
                    <a:srgbClr val="FF6600"/>
                  </a:solidFill>
                  <a:effectLst>
                    <a:outerShdw blurRad="38100" dist="38100" dir="2700000" algn="tl">
                      <a:srgbClr val="C0C0C0"/>
                    </a:outerShdw>
                  </a:effectLst>
                  <a:latin typeface="Times New Roman" pitchFamily="18" charset="0"/>
                  <a:ea typeface="宋体" pitchFamily="2" charset="-122"/>
                </a:rPr>
                <a:t>2</a:t>
              </a:r>
              <a:endParaRPr kumimoji="1" lang="en-US" altLang="zh-CN" sz="2800" b="1" dirty="0">
                <a:solidFill>
                  <a:srgbClr val="FF6600"/>
                </a:solidFill>
                <a:effectLst>
                  <a:outerShdw blurRad="38100" dist="38100" dir="2700000" algn="tl">
                    <a:srgbClr val="C0C0C0"/>
                  </a:outerShdw>
                </a:effectLst>
                <a:latin typeface="Times New Roman" pitchFamily="18" charset="0"/>
                <a:ea typeface="宋体" pitchFamily="2" charset="-122"/>
              </a:endParaRPr>
            </a:p>
          </p:txBody>
        </p:sp>
        <p:pic>
          <p:nvPicPr>
            <p:cNvPr id="38926" name="Picture 27" descr="2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28707" y="4533158"/>
              <a:ext cx="139535" cy="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43396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600"/>
                                        </p:tgtEl>
                                        <p:attrNameLst>
                                          <p:attrName>style.visibility</p:attrName>
                                        </p:attrNameLst>
                                      </p:cBhvr>
                                      <p:to>
                                        <p:strVal val="visible"/>
                                      </p:to>
                                    </p:set>
                                    <p:anim calcmode="lin" valueType="num">
                                      <p:cBhvr additive="base">
                                        <p:cTn id="7" dur="500" fill="hold"/>
                                        <p:tgtEl>
                                          <p:spTgt spid="66600"/>
                                        </p:tgtEl>
                                        <p:attrNameLst>
                                          <p:attrName>ppt_x</p:attrName>
                                        </p:attrNameLst>
                                      </p:cBhvr>
                                      <p:tavLst>
                                        <p:tav tm="0">
                                          <p:val>
                                            <p:strVal val="#ppt_x"/>
                                          </p:val>
                                        </p:tav>
                                        <p:tav tm="100000">
                                          <p:val>
                                            <p:strVal val="#ppt_x"/>
                                          </p:val>
                                        </p:tav>
                                      </p:tavLst>
                                    </p:anim>
                                    <p:anim calcmode="lin" valueType="num">
                                      <p:cBhvr additive="base">
                                        <p:cTn id="8" dur="500" fill="hold"/>
                                        <p:tgtEl>
                                          <p:spTgt spid="666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r>
              <a:rPr lang="zh-CN" altLang="en-US" b="1" smtClean="0">
                <a:latin typeface="Times New Roman" charset="0"/>
                <a:ea typeface="楷体_GB2312" pitchFamily="49" charset="-122"/>
              </a:rPr>
              <a:t>需求不变，供给变动</a:t>
            </a:r>
          </a:p>
        </p:txBody>
      </p:sp>
      <p:sp>
        <p:nvSpPr>
          <p:cNvPr id="45"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B73D4B99-1499-412C-AD23-E55308547122}" type="slidenum">
              <a:rPr lang="en-US" altLang="zh-CN" sz="2600" b="1">
                <a:solidFill>
                  <a:schemeClr val="bg1"/>
                </a:solidFill>
                <a:latin typeface="+mn-lt"/>
                <a:ea typeface="+mn-ea"/>
              </a:rPr>
              <a:pPr algn="l">
                <a:spcBef>
                  <a:spcPct val="0"/>
                </a:spcBef>
                <a:buClrTx/>
                <a:buSzTx/>
                <a:buFontTx/>
                <a:buNone/>
                <a:defRPr/>
              </a:pPr>
              <a:t>26</a:t>
            </a:fld>
            <a:endParaRPr lang="en-US" altLang="zh-CN" sz="2600" b="1">
              <a:solidFill>
                <a:schemeClr val="bg1"/>
              </a:solidFill>
              <a:latin typeface="+mn-lt"/>
              <a:ea typeface="+mn-ea"/>
            </a:endParaRPr>
          </a:p>
        </p:txBody>
      </p:sp>
      <p:grpSp>
        <p:nvGrpSpPr>
          <p:cNvPr id="2" name="组合 45"/>
          <p:cNvGrpSpPr>
            <a:grpSpLocks/>
          </p:cNvGrpSpPr>
          <p:nvPr/>
        </p:nvGrpSpPr>
        <p:grpSpPr bwMode="auto">
          <a:xfrm>
            <a:off x="1853208" y="2743200"/>
            <a:ext cx="3870920" cy="3657600"/>
            <a:chOff x="1691680" y="2743200"/>
            <a:chExt cx="3870920" cy="3657600"/>
          </a:xfrm>
        </p:grpSpPr>
        <p:sp>
          <p:nvSpPr>
            <p:cNvPr id="39962" name="Line 28"/>
            <p:cNvSpPr>
              <a:spLocks noChangeShapeType="1"/>
            </p:cNvSpPr>
            <p:nvPr/>
          </p:nvSpPr>
          <p:spPr bwMode="auto">
            <a:xfrm>
              <a:off x="2450910" y="3320796"/>
              <a:ext cx="2511188" cy="222046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7613" name="Rectangle 29"/>
            <p:cNvSpPr>
              <a:spLocks noChangeArrowheads="1"/>
            </p:cNvSpPr>
            <p:nvPr/>
          </p:nvSpPr>
          <p:spPr bwMode="auto">
            <a:xfrm>
              <a:off x="5016500" y="5541963"/>
              <a:ext cx="219075" cy="28416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rgbClr val="009900"/>
                  </a:solidFill>
                  <a:effectLst>
                    <a:outerShdw blurRad="38100" dist="38100" dir="2700000" algn="tl">
                      <a:srgbClr val="C0C0C0"/>
                    </a:outerShdw>
                  </a:effectLst>
                  <a:latin typeface="Times New Roman" pitchFamily="18" charset="0"/>
                  <a:ea typeface="宋体" pitchFamily="2" charset="-122"/>
                </a:rPr>
                <a:t>D</a:t>
              </a:r>
            </a:p>
          </p:txBody>
        </p:sp>
        <p:sp>
          <p:nvSpPr>
            <p:cNvPr id="39964" name="Line 30"/>
            <p:cNvSpPr>
              <a:spLocks noChangeShapeType="1"/>
            </p:cNvSpPr>
            <p:nvPr/>
          </p:nvSpPr>
          <p:spPr bwMode="auto">
            <a:xfrm flipV="1">
              <a:off x="2743200" y="2895600"/>
              <a:ext cx="1419367" cy="18623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7615" name="Rectangle 31"/>
            <p:cNvSpPr>
              <a:spLocks noChangeArrowheads="1"/>
            </p:cNvSpPr>
            <p:nvPr/>
          </p:nvSpPr>
          <p:spPr bwMode="auto">
            <a:xfrm>
              <a:off x="4191000" y="2743200"/>
              <a:ext cx="217488" cy="2857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rgbClr val="008000"/>
                  </a:solidFill>
                  <a:effectLst>
                    <a:outerShdw blurRad="38100" dist="38100" dir="2700000" algn="tl">
                      <a:srgbClr val="C0C0C0"/>
                    </a:outerShdw>
                  </a:effectLst>
                  <a:latin typeface="Times New Roman" pitchFamily="18" charset="0"/>
                  <a:ea typeface="宋体" pitchFamily="2" charset="-122"/>
                </a:rPr>
                <a:t>S</a:t>
              </a:r>
              <a:r>
                <a:rPr kumimoji="1" lang="en-US" altLang="zh-CN" sz="2800" b="1" baseline="-25000" dirty="0">
                  <a:solidFill>
                    <a:srgbClr val="008000"/>
                  </a:solidFill>
                  <a:effectLst>
                    <a:outerShdw blurRad="38100" dist="38100" dir="2700000" algn="tl">
                      <a:srgbClr val="C0C0C0"/>
                    </a:outerShdw>
                  </a:effectLst>
                  <a:latin typeface="Times New Roman" pitchFamily="18" charset="0"/>
                  <a:ea typeface="宋体" pitchFamily="2" charset="-122"/>
                </a:rPr>
                <a:t>0</a:t>
              </a:r>
              <a:endParaRPr kumimoji="1" lang="en-US" altLang="zh-CN" sz="2800" b="1" dirty="0">
                <a:solidFill>
                  <a:srgbClr val="008000"/>
                </a:solidFill>
                <a:effectLst>
                  <a:outerShdw blurRad="38100" dist="38100" dir="2700000" algn="tl">
                    <a:srgbClr val="C0C0C0"/>
                  </a:outerShdw>
                </a:effectLst>
                <a:latin typeface="Times New Roman" pitchFamily="18" charset="0"/>
                <a:ea typeface="宋体" pitchFamily="2" charset="-122"/>
              </a:endParaRPr>
            </a:p>
          </p:txBody>
        </p:sp>
        <p:sp>
          <p:nvSpPr>
            <p:cNvPr id="67616" name="Rectangle 32"/>
            <p:cNvSpPr>
              <a:spLocks noChangeArrowheads="1"/>
            </p:cNvSpPr>
            <p:nvPr/>
          </p:nvSpPr>
          <p:spPr bwMode="auto">
            <a:xfrm>
              <a:off x="1691680" y="3903663"/>
              <a:ext cx="219075" cy="287337"/>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9900"/>
                  </a:solidFill>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solidFill>
                    <a:srgbClr val="009900"/>
                  </a:solidFill>
                  <a:effectLst>
                    <a:outerShdw blurRad="38100" dist="38100" dir="2700000" algn="tl">
                      <a:srgbClr val="C0C0C0"/>
                    </a:outerShdw>
                  </a:effectLst>
                  <a:latin typeface="Times New Roman" pitchFamily="18" charset="0"/>
                  <a:ea typeface="宋体" pitchFamily="2" charset="-122"/>
                </a:rPr>
                <a:t>E0</a:t>
              </a:r>
              <a:endParaRPr kumimoji="1" lang="en-US" altLang="zh-CN" sz="2200" b="1" dirty="0">
                <a:solidFill>
                  <a:srgbClr val="009900"/>
                </a:solidFill>
                <a:effectLst>
                  <a:outerShdw blurRad="38100" dist="38100" dir="2700000" algn="tl">
                    <a:srgbClr val="C0C0C0"/>
                  </a:outerShdw>
                </a:effectLst>
                <a:latin typeface="Times New Roman" pitchFamily="18" charset="0"/>
                <a:ea typeface="宋体" pitchFamily="2" charset="-122"/>
              </a:endParaRPr>
            </a:p>
          </p:txBody>
        </p:sp>
        <p:sp>
          <p:nvSpPr>
            <p:cNvPr id="39967" name="Line 44"/>
            <p:cNvSpPr>
              <a:spLocks noChangeShapeType="1"/>
            </p:cNvSpPr>
            <p:nvPr/>
          </p:nvSpPr>
          <p:spPr bwMode="auto">
            <a:xfrm>
              <a:off x="2232546" y="4037076"/>
              <a:ext cx="1037230" cy="0"/>
            </a:xfrm>
            <a:prstGeom prst="line">
              <a:avLst/>
            </a:prstGeom>
            <a:noFill/>
            <a:ln w="57150" cap="rnd">
              <a:solidFill>
                <a:srgbClr val="0099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9968" name="Line 45"/>
            <p:cNvSpPr>
              <a:spLocks noChangeShapeType="1"/>
            </p:cNvSpPr>
            <p:nvPr/>
          </p:nvSpPr>
          <p:spPr bwMode="auto">
            <a:xfrm>
              <a:off x="3269776" y="4037076"/>
              <a:ext cx="0" cy="2077212"/>
            </a:xfrm>
            <a:prstGeom prst="line">
              <a:avLst/>
            </a:prstGeom>
            <a:noFill/>
            <a:ln w="57150" cap="rnd">
              <a:solidFill>
                <a:srgbClr val="009900"/>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7630" name="Rectangle 46"/>
            <p:cNvSpPr>
              <a:spLocks noChangeArrowheads="1"/>
            </p:cNvSpPr>
            <p:nvPr/>
          </p:nvSpPr>
          <p:spPr bwMode="auto">
            <a:xfrm>
              <a:off x="3042320" y="6115050"/>
              <a:ext cx="220662" cy="2857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9900"/>
                  </a:solidFill>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solidFill>
                    <a:srgbClr val="009900"/>
                  </a:solidFill>
                  <a:effectLst>
                    <a:outerShdw blurRad="38100" dist="38100" dir="2700000" algn="tl">
                      <a:srgbClr val="C0C0C0"/>
                    </a:outerShdw>
                  </a:effectLst>
                  <a:latin typeface="Times New Roman" pitchFamily="18" charset="0"/>
                  <a:ea typeface="宋体" pitchFamily="2" charset="-122"/>
                </a:rPr>
                <a:t>E0</a:t>
              </a:r>
              <a:endParaRPr kumimoji="1" lang="en-US" altLang="zh-CN" sz="2200" b="1" dirty="0">
                <a:solidFill>
                  <a:srgbClr val="009900"/>
                </a:solidFill>
                <a:effectLst>
                  <a:outerShdw blurRad="38100" dist="38100" dir="2700000" algn="tl">
                    <a:srgbClr val="C0C0C0"/>
                  </a:outerShdw>
                </a:effectLst>
                <a:latin typeface="Times New Roman" pitchFamily="18" charset="0"/>
                <a:ea typeface="宋体" pitchFamily="2" charset="-122"/>
              </a:endParaRPr>
            </a:p>
          </p:txBody>
        </p:sp>
        <p:pic>
          <p:nvPicPr>
            <p:cNvPr id="39970" name="Picture 54" descr="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00400" y="3962400"/>
              <a:ext cx="163773" cy="21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1" name="Line 55"/>
            <p:cNvSpPr>
              <a:spLocks noChangeShapeType="1"/>
            </p:cNvSpPr>
            <p:nvPr/>
          </p:nvSpPr>
          <p:spPr bwMode="auto">
            <a:xfrm flipV="1">
              <a:off x="2232546" y="2891028"/>
              <a:ext cx="0" cy="324116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9972" name="Line 56"/>
            <p:cNvSpPr>
              <a:spLocks noChangeShapeType="1"/>
            </p:cNvSpPr>
            <p:nvPr/>
          </p:nvSpPr>
          <p:spPr bwMode="auto">
            <a:xfrm>
              <a:off x="2232546" y="6114288"/>
              <a:ext cx="33300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7641" name="Rectangle 57"/>
            <p:cNvSpPr>
              <a:spLocks noChangeArrowheads="1"/>
            </p:cNvSpPr>
            <p:nvPr/>
          </p:nvSpPr>
          <p:spPr bwMode="auto">
            <a:xfrm>
              <a:off x="1905000" y="2819400"/>
              <a:ext cx="219075" cy="2857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chemeClr val="tx1"/>
                  </a:solidFill>
                  <a:effectLst>
                    <a:outerShdw blurRad="38100" dist="38100" dir="2700000" algn="tl">
                      <a:srgbClr val="C0C0C0"/>
                    </a:outerShdw>
                  </a:effectLst>
                  <a:latin typeface="Times New Roman" pitchFamily="18" charset="0"/>
                  <a:ea typeface="宋体" pitchFamily="2" charset="-122"/>
                </a:rPr>
                <a:t>P</a:t>
              </a:r>
            </a:p>
          </p:txBody>
        </p:sp>
        <p:sp>
          <p:nvSpPr>
            <p:cNvPr id="67642" name="Rectangle 58"/>
            <p:cNvSpPr>
              <a:spLocks noChangeArrowheads="1"/>
            </p:cNvSpPr>
            <p:nvPr/>
          </p:nvSpPr>
          <p:spPr bwMode="auto">
            <a:xfrm>
              <a:off x="1958975" y="6042025"/>
              <a:ext cx="219075" cy="288925"/>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67643" name="Rectangle 59"/>
            <p:cNvSpPr>
              <a:spLocks noChangeArrowheads="1"/>
            </p:cNvSpPr>
            <p:nvPr/>
          </p:nvSpPr>
          <p:spPr bwMode="auto">
            <a:xfrm>
              <a:off x="5289550" y="6115050"/>
              <a:ext cx="219075" cy="2857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Q</a:t>
              </a:r>
            </a:p>
          </p:txBody>
        </p:sp>
      </p:grpSp>
      <p:sp>
        <p:nvSpPr>
          <p:cNvPr id="67645" name="Text Box 61"/>
          <p:cNvSpPr txBox="1">
            <a:spLocks noChangeArrowheads="1"/>
          </p:cNvSpPr>
          <p:nvPr/>
        </p:nvSpPr>
        <p:spPr bwMode="auto">
          <a:xfrm>
            <a:off x="953095" y="2253208"/>
            <a:ext cx="923330" cy="441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squar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sz="2400" b="1" dirty="0" smtClean="0">
                <a:solidFill>
                  <a:srgbClr val="FF0000"/>
                </a:solidFill>
              </a:rPr>
              <a:t>1999</a:t>
            </a:r>
            <a:r>
              <a:rPr lang="zh-CN" altLang="en-US" sz="2400" b="1" dirty="0" smtClean="0">
                <a:solidFill>
                  <a:srgbClr val="FF0000"/>
                </a:solidFill>
              </a:rPr>
              <a:t>年以来高校</a:t>
            </a:r>
            <a:r>
              <a:rPr lang="zh-CN" altLang="en-US" sz="2400" b="1" dirty="0">
                <a:solidFill>
                  <a:srgbClr val="FF0000"/>
                </a:solidFill>
              </a:rPr>
              <a:t>招生规模</a:t>
            </a:r>
            <a:r>
              <a:rPr lang="zh-CN" altLang="en-US" sz="2400" b="1" dirty="0" smtClean="0">
                <a:solidFill>
                  <a:srgbClr val="FF0000"/>
                </a:solidFill>
              </a:rPr>
              <a:t>的变化</a:t>
            </a:r>
            <a:r>
              <a:rPr lang="zh-CN" altLang="en-US" sz="2400" b="1" dirty="0">
                <a:solidFill>
                  <a:srgbClr val="FF0000"/>
                </a:solidFill>
              </a:rPr>
              <a:t>案例：</a:t>
            </a:r>
          </a:p>
        </p:txBody>
      </p:sp>
      <p:grpSp>
        <p:nvGrpSpPr>
          <p:cNvPr id="3" name="Group 74"/>
          <p:cNvGrpSpPr>
            <a:grpSpLocks/>
          </p:cNvGrpSpPr>
          <p:nvPr/>
        </p:nvGrpSpPr>
        <p:grpSpPr bwMode="auto">
          <a:xfrm>
            <a:off x="5632450" y="2514600"/>
            <a:ext cx="2943225" cy="2514600"/>
            <a:chOff x="3548" y="1584"/>
            <a:chExt cx="1854" cy="1584"/>
          </a:xfrm>
        </p:grpSpPr>
        <p:sp>
          <p:nvSpPr>
            <p:cNvPr id="39959" name="Text Box 65"/>
            <p:cNvSpPr txBox="1">
              <a:spLocks noChangeArrowheads="1"/>
            </p:cNvSpPr>
            <p:nvPr/>
          </p:nvSpPr>
          <p:spPr bwMode="auto">
            <a:xfrm>
              <a:off x="3548" y="1632"/>
              <a:ext cx="1396"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zh-CN" altLang="en-US" sz="2200" b="1">
                  <a:solidFill>
                    <a:srgbClr val="0000FF"/>
                  </a:solidFill>
                </a:rPr>
                <a:t>均衡价格、产量与需求同向变动；均衡价格与供给反向变动，均衡产量与供给同向变动</a:t>
              </a:r>
            </a:p>
          </p:txBody>
        </p:sp>
        <p:sp>
          <p:nvSpPr>
            <p:cNvPr id="39960" name="Oval 70"/>
            <p:cNvSpPr>
              <a:spLocks noChangeArrowheads="1"/>
            </p:cNvSpPr>
            <p:nvPr/>
          </p:nvSpPr>
          <p:spPr bwMode="auto">
            <a:xfrm>
              <a:off x="4992" y="1584"/>
              <a:ext cx="384" cy="1584"/>
            </a:xfrm>
            <a:prstGeom prst="ellipse">
              <a:avLst/>
            </a:prstGeom>
            <a:solidFill>
              <a:schemeClr val="accent1"/>
            </a:solidFill>
            <a:ln w="9525" algn="ctr">
              <a:solidFill>
                <a:schemeClr val="tx1"/>
              </a:solidFill>
              <a:round/>
              <a:headEnd/>
              <a:tailEnd/>
            </a:ln>
          </p:spPr>
          <p:txBody>
            <a:bodyPr wrap="none" anchor="ctr"/>
            <a:lstStyle/>
            <a:p>
              <a:pPr marL="342900" indent="-342900"/>
              <a:endParaRPr lang="zh-CN" altLang="zh-CN" b="1">
                <a:solidFill>
                  <a:srgbClr val="FF0000"/>
                </a:solidFill>
              </a:endParaRPr>
            </a:p>
          </p:txBody>
        </p:sp>
        <p:sp>
          <p:nvSpPr>
            <p:cNvPr id="39961" name="Text Box 72"/>
            <p:cNvSpPr txBox="1">
              <a:spLocks noChangeArrowheads="1"/>
            </p:cNvSpPr>
            <p:nvPr/>
          </p:nvSpPr>
          <p:spPr bwMode="auto">
            <a:xfrm>
              <a:off x="5017" y="1833"/>
              <a:ext cx="385"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sz="2800" b="1">
                  <a:solidFill>
                    <a:srgbClr val="FF0000"/>
                  </a:solidFill>
                </a:rPr>
                <a:t>供求定律</a:t>
              </a:r>
            </a:p>
          </p:txBody>
        </p:sp>
      </p:grpSp>
      <p:grpSp>
        <p:nvGrpSpPr>
          <p:cNvPr id="4" name="组合 47"/>
          <p:cNvGrpSpPr>
            <a:grpSpLocks/>
          </p:cNvGrpSpPr>
          <p:nvPr/>
        </p:nvGrpSpPr>
        <p:grpSpPr bwMode="auto">
          <a:xfrm>
            <a:off x="1860202" y="3048000"/>
            <a:ext cx="3143846" cy="3352800"/>
            <a:chOff x="1691664" y="3048000"/>
            <a:chExt cx="3144081" cy="3352800"/>
          </a:xfrm>
        </p:grpSpPr>
        <p:sp>
          <p:nvSpPr>
            <p:cNvPr id="39952" name="Line 33"/>
            <p:cNvSpPr>
              <a:spLocks noChangeShapeType="1"/>
            </p:cNvSpPr>
            <p:nvPr/>
          </p:nvSpPr>
          <p:spPr bwMode="auto">
            <a:xfrm>
              <a:off x="2251955" y="4463844"/>
              <a:ext cx="1528549" cy="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9953" name="Line 34"/>
            <p:cNvSpPr>
              <a:spLocks noChangeShapeType="1"/>
            </p:cNvSpPr>
            <p:nvPr/>
          </p:nvSpPr>
          <p:spPr bwMode="auto">
            <a:xfrm>
              <a:off x="3706504" y="4466844"/>
              <a:ext cx="0" cy="1647444"/>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7619" name="Rectangle 35"/>
            <p:cNvSpPr>
              <a:spLocks noChangeArrowheads="1"/>
            </p:cNvSpPr>
            <p:nvPr/>
          </p:nvSpPr>
          <p:spPr bwMode="auto">
            <a:xfrm>
              <a:off x="3467491" y="6115050"/>
              <a:ext cx="219091" cy="2857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effectLst>
                    <a:outerShdw blurRad="38100" dist="38100" dir="2700000" algn="tl">
                      <a:srgbClr val="C0C0C0"/>
                    </a:outerShdw>
                  </a:effectLst>
                  <a:latin typeface="Times New Roman" pitchFamily="18" charset="0"/>
                  <a:ea typeface="宋体" pitchFamily="2" charset="-122"/>
                </a:rPr>
                <a:t>E2</a:t>
              </a:r>
              <a:endParaRPr kumimoji="1" lang="en-US" altLang="zh-CN" sz="2200" b="1" dirty="0">
                <a:effectLst>
                  <a:outerShdw blurRad="38100" dist="38100" dir="2700000" algn="tl">
                    <a:srgbClr val="C0C0C0"/>
                  </a:outerShdw>
                </a:effectLst>
                <a:latin typeface="Times New Roman" pitchFamily="18" charset="0"/>
                <a:ea typeface="宋体" pitchFamily="2" charset="-122"/>
              </a:endParaRPr>
            </a:p>
          </p:txBody>
        </p:sp>
        <p:sp>
          <p:nvSpPr>
            <p:cNvPr id="39955" name="Line 40"/>
            <p:cNvSpPr>
              <a:spLocks noChangeShapeType="1"/>
            </p:cNvSpPr>
            <p:nvPr/>
          </p:nvSpPr>
          <p:spPr bwMode="auto">
            <a:xfrm flipV="1">
              <a:off x="3124200" y="3395472"/>
              <a:ext cx="1419367" cy="18623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7625" name="Rectangle 41"/>
            <p:cNvSpPr>
              <a:spLocks noChangeArrowheads="1"/>
            </p:cNvSpPr>
            <p:nvPr/>
          </p:nvSpPr>
          <p:spPr bwMode="auto">
            <a:xfrm>
              <a:off x="4616654" y="3048000"/>
              <a:ext cx="219091" cy="28733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S</a:t>
              </a:r>
              <a:r>
                <a:rPr kumimoji="1" lang="en-US" altLang="zh-CN" sz="2800" b="1" baseline="-25000" dirty="0">
                  <a:effectLst>
                    <a:outerShdw blurRad="38100" dist="38100" dir="2700000" algn="tl">
                      <a:srgbClr val="C0C0C0"/>
                    </a:outerShdw>
                  </a:effectLst>
                  <a:latin typeface="Times New Roman" pitchFamily="18" charset="0"/>
                  <a:ea typeface="宋体" pitchFamily="2" charset="-122"/>
                </a:rPr>
                <a:t>2</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p:txBody>
        </p:sp>
        <p:sp>
          <p:nvSpPr>
            <p:cNvPr id="67627" name="Rectangle 43"/>
            <p:cNvSpPr>
              <a:spLocks noChangeArrowheads="1"/>
            </p:cNvSpPr>
            <p:nvPr/>
          </p:nvSpPr>
          <p:spPr bwMode="auto">
            <a:xfrm>
              <a:off x="1691664" y="4286250"/>
              <a:ext cx="219091" cy="2857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effectLst>
                    <a:outerShdw blurRad="38100" dist="38100" dir="2700000" algn="tl">
                      <a:srgbClr val="C0C0C0"/>
                    </a:outerShdw>
                  </a:effectLst>
                  <a:latin typeface="Times New Roman" pitchFamily="18" charset="0"/>
                  <a:ea typeface="宋体" pitchFamily="2" charset="-122"/>
                </a:rPr>
                <a:t>E2</a:t>
              </a:r>
              <a:endParaRPr kumimoji="1" lang="en-US" altLang="zh-CN" sz="2200" b="1" dirty="0">
                <a:effectLst>
                  <a:outerShdw blurRad="38100" dist="38100" dir="2700000" algn="tl">
                    <a:srgbClr val="C0C0C0"/>
                  </a:outerShdw>
                </a:effectLst>
                <a:latin typeface="Times New Roman" pitchFamily="18" charset="0"/>
                <a:ea typeface="宋体" pitchFamily="2" charset="-122"/>
              </a:endParaRPr>
            </a:p>
          </p:txBody>
        </p:sp>
        <p:pic>
          <p:nvPicPr>
            <p:cNvPr id="39958" name="Picture 47" descr="2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646227" y="4357116"/>
              <a:ext cx="163773" cy="214884"/>
            </a:xfrm>
            <a:prstGeom prst="rect">
              <a:avLst/>
            </a:prstGeom>
            <a:solidFill>
              <a:srgbClr val="FFFFFF"/>
            </a:solidFill>
            <a:ln w="9525">
              <a:solidFill>
                <a:schemeClr val="bg1"/>
              </a:solidFill>
              <a:miter lim="800000"/>
              <a:headEnd/>
              <a:tailEnd/>
            </a:ln>
            <a:extLst/>
          </p:spPr>
        </p:pic>
      </p:grpSp>
      <p:grpSp>
        <p:nvGrpSpPr>
          <p:cNvPr id="5" name="组合 46"/>
          <p:cNvGrpSpPr>
            <a:grpSpLocks/>
          </p:cNvGrpSpPr>
          <p:nvPr/>
        </p:nvGrpSpPr>
        <p:grpSpPr bwMode="auto">
          <a:xfrm>
            <a:off x="1875756" y="3321050"/>
            <a:ext cx="3488332" cy="3079750"/>
            <a:chOff x="1691651" y="3320796"/>
            <a:chExt cx="3488811" cy="3080004"/>
          </a:xfrm>
        </p:grpSpPr>
        <p:sp>
          <p:nvSpPr>
            <p:cNvPr id="39945" name="Line 37"/>
            <p:cNvSpPr>
              <a:spLocks noChangeShapeType="1"/>
            </p:cNvSpPr>
            <p:nvPr/>
          </p:nvSpPr>
          <p:spPr bwMode="auto">
            <a:xfrm flipV="1">
              <a:off x="3488140" y="3750564"/>
              <a:ext cx="1473958" cy="193395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7622" name="Rectangle 38"/>
            <p:cNvSpPr>
              <a:spLocks noChangeArrowheads="1"/>
            </p:cNvSpPr>
            <p:nvPr/>
          </p:nvSpPr>
          <p:spPr bwMode="auto">
            <a:xfrm>
              <a:off x="4961357" y="3320796"/>
              <a:ext cx="219105" cy="28577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S</a:t>
              </a:r>
              <a:r>
                <a:rPr kumimoji="1" lang="en-US" altLang="zh-CN" sz="2800" b="1" baseline="-25000" dirty="0">
                  <a:solidFill>
                    <a:srgbClr val="0000FF"/>
                  </a:solidFill>
                  <a:effectLst>
                    <a:outerShdw blurRad="38100" dist="38100" dir="2700000" algn="tl">
                      <a:srgbClr val="C0C0C0"/>
                    </a:outerShdw>
                  </a:effectLst>
                  <a:latin typeface="Times New Roman" pitchFamily="18" charset="0"/>
                  <a:ea typeface="宋体" pitchFamily="2" charset="-122"/>
                </a:rPr>
                <a:t>1</a:t>
              </a:r>
              <a:endParaRPr kumimoji="1"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67633" name="Rectangle 49"/>
            <p:cNvSpPr>
              <a:spLocks noChangeArrowheads="1"/>
            </p:cNvSpPr>
            <p:nvPr/>
          </p:nvSpPr>
          <p:spPr bwMode="auto">
            <a:xfrm>
              <a:off x="1691651" y="4681396"/>
              <a:ext cx="219105" cy="28894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solidFill>
                    <a:srgbClr val="0000FF"/>
                  </a:solidFill>
                  <a:effectLst>
                    <a:outerShdw blurRad="38100" dist="38100" dir="2700000" algn="tl">
                      <a:srgbClr val="C0C0C0"/>
                    </a:outerShdw>
                  </a:effectLst>
                  <a:latin typeface="Times New Roman" pitchFamily="18" charset="0"/>
                  <a:ea typeface="宋体" pitchFamily="2" charset="-122"/>
                </a:rPr>
                <a:t>E1</a:t>
              </a:r>
              <a:endPar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39948" name="Line 50"/>
            <p:cNvSpPr>
              <a:spLocks noChangeShapeType="1"/>
            </p:cNvSpPr>
            <p:nvPr/>
          </p:nvSpPr>
          <p:spPr bwMode="auto">
            <a:xfrm>
              <a:off x="2232546" y="4824984"/>
              <a:ext cx="1910687" cy="0"/>
            </a:xfrm>
            <a:prstGeom prst="line">
              <a:avLst/>
            </a:prstGeom>
            <a:noFill/>
            <a:ln w="57150"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39949" name="Line 51"/>
            <p:cNvSpPr>
              <a:spLocks noChangeShapeType="1"/>
            </p:cNvSpPr>
            <p:nvPr/>
          </p:nvSpPr>
          <p:spPr bwMode="auto">
            <a:xfrm>
              <a:off x="4165814" y="4828872"/>
              <a:ext cx="0" cy="1289304"/>
            </a:xfrm>
            <a:prstGeom prst="line">
              <a:avLst/>
            </a:prstGeom>
            <a:noFill/>
            <a:ln w="57150"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67636" name="Rectangle 52"/>
            <p:cNvSpPr>
              <a:spLocks noChangeArrowheads="1"/>
            </p:cNvSpPr>
            <p:nvPr/>
          </p:nvSpPr>
          <p:spPr bwMode="auto">
            <a:xfrm>
              <a:off x="4028176" y="6115026"/>
              <a:ext cx="217518" cy="285774"/>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solidFill>
                    <a:srgbClr val="0000FF"/>
                  </a:solidFill>
                  <a:effectLst>
                    <a:outerShdw blurRad="38100" dist="38100" dir="2700000" algn="tl">
                      <a:srgbClr val="C0C0C0"/>
                    </a:outerShdw>
                  </a:effectLst>
                  <a:latin typeface="Times New Roman" pitchFamily="18" charset="0"/>
                  <a:ea typeface="宋体" pitchFamily="2" charset="-122"/>
                </a:rPr>
                <a:t>E1</a:t>
              </a:r>
              <a:endPar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pic>
          <p:nvPicPr>
            <p:cNvPr id="39951" name="Picture 53" descr="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088642" y="4681728"/>
              <a:ext cx="163773" cy="21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21527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645"/>
                                        </p:tgtEl>
                                        <p:attrNameLst>
                                          <p:attrName>style.visibility</p:attrName>
                                        </p:attrNameLst>
                                      </p:cBhvr>
                                      <p:to>
                                        <p:strVal val="visible"/>
                                      </p:to>
                                    </p:set>
                                    <p:anim calcmode="lin" valueType="num">
                                      <p:cBhvr additive="base">
                                        <p:cTn id="7" dur="500" fill="hold"/>
                                        <p:tgtEl>
                                          <p:spTgt spid="67645"/>
                                        </p:tgtEl>
                                        <p:attrNameLst>
                                          <p:attrName>ppt_x</p:attrName>
                                        </p:attrNameLst>
                                      </p:cBhvr>
                                      <p:tavLst>
                                        <p:tav tm="0">
                                          <p:val>
                                            <p:strVal val="#ppt_x"/>
                                          </p:val>
                                        </p:tav>
                                        <p:tav tm="100000">
                                          <p:val>
                                            <p:strVal val="#ppt_x"/>
                                          </p:val>
                                        </p:tav>
                                      </p:tavLst>
                                    </p:anim>
                                    <p:anim calcmode="lin" valueType="num">
                                      <p:cBhvr additive="base">
                                        <p:cTn id="8" dur="500" fill="hold"/>
                                        <p:tgtEl>
                                          <p:spTgt spid="676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ox(in)">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r>
              <a:rPr lang="zh-CN" altLang="en-US" b="1" smtClean="0">
                <a:latin typeface="Times New Roman" charset="0"/>
                <a:ea typeface="楷体_GB2312" pitchFamily="49" charset="-122"/>
              </a:rPr>
              <a:t>供给和需求同时变动</a:t>
            </a:r>
          </a:p>
        </p:txBody>
      </p:sp>
      <p:sp>
        <p:nvSpPr>
          <p:cNvPr id="49"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7968D4DD-EAA2-4E25-8E60-E22F352EBEEC}" type="slidenum">
              <a:rPr lang="en-US" altLang="zh-CN" sz="2600" b="1">
                <a:solidFill>
                  <a:schemeClr val="bg1"/>
                </a:solidFill>
                <a:latin typeface="+mn-lt"/>
                <a:ea typeface="+mn-ea"/>
              </a:rPr>
              <a:pPr algn="l">
                <a:spcBef>
                  <a:spcPct val="0"/>
                </a:spcBef>
                <a:buClrTx/>
                <a:buSzTx/>
                <a:buFontTx/>
                <a:buNone/>
                <a:defRPr/>
              </a:pPr>
              <a:t>27</a:t>
            </a:fld>
            <a:endParaRPr lang="en-US" altLang="zh-CN" sz="2600" b="1">
              <a:solidFill>
                <a:schemeClr val="bg1"/>
              </a:solidFill>
              <a:latin typeface="+mn-lt"/>
              <a:ea typeface="+mn-ea"/>
            </a:endParaRPr>
          </a:p>
        </p:txBody>
      </p:sp>
      <p:sp>
        <p:nvSpPr>
          <p:cNvPr id="86055" name="Text Box 39"/>
          <p:cNvSpPr txBox="1">
            <a:spLocks noChangeArrowheads="1"/>
          </p:cNvSpPr>
          <p:nvPr/>
        </p:nvSpPr>
        <p:spPr bwMode="auto">
          <a:xfrm>
            <a:off x="1547664" y="2362199"/>
            <a:ext cx="92333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squar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sz="2400" b="1" dirty="0" smtClean="0">
                <a:solidFill>
                  <a:srgbClr val="FF0000"/>
                </a:solidFill>
              </a:rPr>
              <a:t>1998</a:t>
            </a:r>
            <a:r>
              <a:rPr lang="zh-CN" altLang="en-US" sz="2400" b="1" dirty="0" smtClean="0">
                <a:solidFill>
                  <a:srgbClr val="FF0000"/>
                </a:solidFill>
              </a:rPr>
              <a:t>年后中国</a:t>
            </a:r>
            <a:r>
              <a:rPr lang="zh-CN" altLang="en-US" sz="2400" b="1" dirty="0">
                <a:solidFill>
                  <a:srgbClr val="FF0000"/>
                </a:solidFill>
              </a:rPr>
              <a:t>民航市场</a:t>
            </a:r>
            <a:r>
              <a:rPr lang="zh-CN" altLang="en-US" sz="2400" b="1" dirty="0" smtClean="0">
                <a:solidFill>
                  <a:srgbClr val="FF0000"/>
                </a:solidFill>
              </a:rPr>
              <a:t>的变化</a:t>
            </a:r>
            <a:r>
              <a:rPr lang="zh-CN" altLang="en-US" sz="2400" b="1" dirty="0">
                <a:solidFill>
                  <a:srgbClr val="FF0000"/>
                </a:solidFill>
              </a:rPr>
              <a:t>案例：</a:t>
            </a:r>
          </a:p>
        </p:txBody>
      </p:sp>
      <p:grpSp>
        <p:nvGrpSpPr>
          <p:cNvPr id="2" name="组合 52"/>
          <p:cNvGrpSpPr>
            <a:grpSpLocks/>
          </p:cNvGrpSpPr>
          <p:nvPr/>
        </p:nvGrpSpPr>
        <p:grpSpPr bwMode="auto">
          <a:xfrm>
            <a:off x="2483768" y="2722563"/>
            <a:ext cx="3840832" cy="3819525"/>
            <a:chOff x="2483768" y="2723323"/>
            <a:chExt cx="3840832" cy="3818375"/>
          </a:xfrm>
        </p:grpSpPr>
        <p:sp>
          <p:nvSpPr>
            <p:cNvPr id="40990" name="Line 5"/>
            <p:cNvSpPr>
              <a:spLocks noChangeShapeType="1"/>
            </p:cNvSpPr>
            <p:nvPr/>
          </p:nvSpPr>
          <p:spPr bwMode="auto">
            <a:xfrm>
              <a:off x="3276600" y="3657600"/>
              <a:ext cx="2006748" cy="20773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86022" name="Rectangle 6"/>
            <p:cNvSpPr>
              <a:spLocks noChangeArrowheads="1"/>
            </p:cNvSpPr>
            <p:nvPr/>
          </p:nvSpPr>
          <p:spPr bwMode="auto">
            <a:xfrm>
              <a:off x="5334000" y="5526004"/>
              <a:ext cx="258763" cy="341209"/>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rgbClr val="009900"/>
                  </a:solidFill>
                  <a:effectLst>
                    <a:outerShdw blurRad="38100" dist="38100" dir="2700000" algn="tl">
                      <a:srgbClr val="C0C0C0"/>
                    </a:outerShdw>
                  </a:effectLst>
                  <a:latin typeface="Times New Roman" pitchFamily="18" charset="0"/>
                  <a:ea typeface="宋体" pitchFamily="2" charset="-122"/>
                </a:rPr>
                <a:t>D</a:t>
              </a:r>
              <a:r>
                <a:rPr kumimoji="1" lang="en-US" altLang="zh-CN" sz="2800" b="1" baseline="-25000" dirty="0">
                  <a:solidFill>
                    <a:srgbClr val="009900"/>
                  </a:solidFill>
                  <a:effectLst>
                    <a:outerShdw blurRad="38100" dist="38100" dir="2700000" algn="tl">
                      <a:srgbClr val="C0C0C0"/>
                    </a:outerShdw>
                  </a:effectLst>
                  <a:latin typeface="Times New Roman" pitchFamily="18" charset="0"/>
                  <a:ea typeface="宋体" pitchFamily="2" charset="-122"/>
                </a:rPr>
                <a:t>0</a:t>
              </a:r>
            </a:p>
          </p:txBody>
        </p:sp>
        <p:sp>
          <p:nvSpPr>
            <p:cNvPr id="40992" name="Line 7"/>
            <p:cNvSpPr>
              <a:spLocks noChangeShapeType="1"/>
            </p:cNvSpPr>
            <p:nvPr/>
          </p:nvSpPr>
          <p:spPr bwMode="auto">
            <a:xfrm flipV="1">
              <a:off x="3822029" y="3405176"/>
              <a:ext cx="1271559" cy="19699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86024" name="Rectangle 8"/>
            <p:cNvSpPr>
              <a:spLocks noChangeArrowheads="1"/>
            </p:cNvSpPr>
            <p:nvPr/>
          </p:nvSpPr>
          <p:spPr bwMode="auto">
            <a:xfrm>
              <a:off x="5141913" y="3102621"/>
              <a:ext cx="196850" cy="30312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rgbClr val="008000"/>
                  </a:solidFill>
                  <a:effectLst>
                    <a:outerShdw blurRad="38100" dist="38100" dir="2700000" algn="tl">
                      <a:srgbClr val="C0C0C0"/>
                    </a:outerShdw>
                  </a:effectLst>
                  <a:latin typeface="Times New Roman" pitchFamily="18" charset="0"/>
                  <a:ea typeface="宋体" pitchFamily="2" charset="-122"/>
                </a:rPr>
                <a:t>S</a:t>
              </a:r>
              <a:r>
                <a:rPr kumimoji="1" lang="en-US" altLang="zh-CN" sz="2800" b="1" baseline="-25000">
                  <a:solidFill>
                    <a:srgbClr val="008000"/>
                  </a:solidFill>
                  <a:effectLst>
                    <a:outerShdw blurRad="38100" dist="38100" dir="2700000" algn="tl">
                      <a:srgbClr val="C0C0C0"/>
                    </a:outerShdw>
                  </a:effectLst>
                  <a:latin typeface="Times New Roman" pitchFamily="18" charset="0"/>
                  <a:ea typeface="宋体" pitchFamily="2" charset="-122"/>
                </a:rPr>
                <a:t>0</a:t>
              </a:r>
              <a:endParaRPr kumimoji="1" lang="en-US" altLang="zh-CN" sz="2800" b="1">
                <a:solidFill>
                  <a:srgbClr val="008000"/>
                </a:solidFill>
                <a:effectLst>
                  <a:outerShdw blurRad="38100" dist="38100" dir="2700000" algn="tl">
                    <a:srgbClr val="C0C0C0"/>
                  </a:outerShdw>
                </a:effectLst>
                <a:latin typeface="Times New Roman" pitchFamily="18" charset="0"/>
                <a:ea typeface="宋体" pitchFamily="2" charset="-122"/>
              </a:endParaRPr>
            </a:p>
          </p:txBody>
        </p:sp>
        <p:sp>
          <p:nvSpPr>
            <p:cNvPr id="40994" name="Line 14"/>
            <p:cNvSpPr>
              <a:spLocks noChangeShapeType="1"/>
            </p:cNvSpPr>
            <p:nvPr/>
          </p:nvSpPr>
          <p:spPr bwMode="auto">
            <a:xfrm flipV="1">
              <a:off x="3087315" y="2798902"/>
              <a:ext cx="0" cy="34289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40995" name="Line 15"/>
            <p:cNvSpPr>
              <a:spLocks noChangeShapeType="1"/>
            </p:cNvSpPr>
            <p:nvPr/>
          </p:nvSpPr>
          <p:spPr bwMode="auto">
            <a:xfrm>
              <a:off x="3087315" y="6208166"/>
              <a:ext cx="31805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86032" name="Rectangle 16"/>
            <p:cNvSpPr>
              <a:spLocks noChangeArrowheads="1"/>
            </p:cNvSpPr>
            <p:nvPr/>
          </p:nvSpPr>
          <p:spPr bwMode="auto">
            <a:xfrm>
              <a:off x="2795588" y="2723323"/>
              <a:ext cx="192087" cy="30470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ea typeface="宋体" pitchFamily="2" charset="-122"/>
                </a:rPr>
                <a:t>P</a:t>
              </a:r>
            </a:p>
          </p:txBody>
        </p:sp>
        <p:sp>
          <p:nvSpPr>
            <p:cNvPr id="86033" name="Rectangle 17"/>
            <p:cNvSpPr>
              <a:spLocks noChangeArrowheads="1"/>
            </p:cNvSpPr>
            <p:nvPr/>
          </p:nvSpPr>
          <p:spPr bwMode="auto">
            <a:xfrm>
              <a:off x="2844800" y="6208423"/>
              <a:ext cx="192088" cy="303121"/>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86034" name="Rectangle 18"/>
            <p:cNvSpPr>
              <a:spLocks noChangeArrowheads="1"/>
            </p:cNvSpPr>
            <p:nvPr/>
          </p:nvSpPr>
          <p:spPr bwMode="auto">
            <a:xfrm>
              <a:off x="6072188" y="6227468"/>
              <a:ext cx="252412" cy="30470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ea typeface="宋体" pitchFamily="2" charset="-122"/>
                </a:rPr>
                <a:t>Q</a:t>
              </a:r>
            </a:p>
          </p:txBody>
        </p:sp>
        <p:sp>
          <p:nvSpPr>
            <p:cNvPr id="40999" name="Line 26"/>
            <p:cNvSpPr>
              <a:spLocks noChangeShapeType="1"/>
            </p:cNvSpPr>
            <p:nvPr/>
          </p:nvSpPr>
          <p:spPr bwMode="auto">
            <a:xfrm>
              <a:off x="3090495" y="4761878"/>
              <a:ext cx="1252096" cy="0"/>
            </a:xfrm>
            <a:prstGeom prst="line">
              <a:avLst/>
            </a:prstGeom>
            <a:noFill/>
            <a:ln w="5715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0" name="Line 27"/>
            <p:cNvSpPr>
              <a:spLocks noChangeShapeType="1"/>
            </p:cNvSpPr>
            <p:nvPr/>
          </p:nvSpPr>
          <p:spPr bwMode="auto">
            <a:xfrm flipH="1">
              <a:off x="4271292" y="4660442"/>
              <a:ext cx="14597" cy="1498433"/>
            </a:xfrm>
            <a:prstGeom prst="line">
              <a:avLst/>
            </a:prstGeom>
            <a:noFill/>
            <a:ln w="5715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4" name="Rectangle 28"/>
            <p:cNvSpPr>
              <a:spLocks noChangeArrowheads="1"/>
            </p:cNvSpPr>
            <p:nvPr/>
          </p:nvSpPr>
          <p:spPr bwMode="auto">
            <a:xfrm>
              <a:off x="2483768" y="4581725"/>
              <a:ext cx="285750" cy="380885"/>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9900"/>
                  </a:solidFill>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solidFill>
                    <a:srgbClr val="009900"/>
                  </a:solidFill>
                  <a:effectLst>
                    <a:outerShdw blurRad="38100" dist="38100" dir="2700000" algn="tl">
                      <a:srgbClr val="C0C0C0"/>
                    </a:outerShdw>
                  </a:effectLst>
                  <a:latin typeface="Times New Roman" pitchFamily="18" charset="0"/>
                  <a:ea typeface="宋体" pitchFamily="2" charset="-122"/>
                </a:rPr>
                <a:t>E0</a:t>
              </a:r>
            </a:p>
          </p:txBody>
        </p:sp>
        <p:sp>
          <p:nvSpPr>
            <p:cNvPr id="86045" name="Rectangle 29"/>
            <p:cNvSpPr>
              <a:spLocks noChangeArrowheads="1"/>
            </p:cNvSpPr>
            <p:nvPr/>
          </p:nvSpPr>
          <p:spPr bwMode="auto">
            <a:xfrm>
              <a:off x="4067175" y="6160813"/>
              <a:ext cx="285750" cy="380885"/>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9900"/>
                  </a:solidFill>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solidFill>
                    <a:srgbClr val="009900"/>
                  </a:solidFill>
                  <a:effectLst>
                    <a:outerShdw blurRad="38100" dist="38100" dir="2700000" algn="tl">
                      <a:srgbClr val="C0C0C0"/>
                    </a:outerShdw>
                  </a:effectLst>
                  <a:latin typeface="Times New Roman" pitchFamily="18" charset="0"/>
                  <a:ea typeface="宋体" pitchFamily="2" charset="-122"/>
                </a:rPr>
                <a:t>E0</a:t>
              </a:r>
            </a:p>
          </p:txBody>
        </p:sp>
        <p:pic>
          <p:nvPicPr>
            <p:cNvPr id="41003" name="Picture 41" descr="2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188576" y="4589792"/>
              <a:ext cx="145970" cy="22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53"/>
          <p:cNvGrpSpPr>
            <a:grpSpLocks/>
          </p:cNvGrpSpPr>
          <p:nvPr/>
        </p:nvGrpSpPr>
        <p:grpSpPr bwMode="auto">
          <a:xfrm>
            <a:off x="2483769" y="2881313"/>
            <a:ext cx="3588419" cy="3659187"/>
            <a:chOff x="2484000" y="2881053"/>
            <a:chExt cx="3587585" cy="3659002"/>
          </a:xfrm>
        </p:grpSpPr>
        <p:sp>
          <p:nvSpPr>
            <p:cNvPr id="40981" name="Line 9"/>
            <p:cNvSpPr>
              <a:spLocks noChangeShapeType="1"/>
            </p:cNvSpPr>
            <p:nvPr/>
          </p:nvSpPr>
          <p:spPr bwMode="auto">
            <a:xfrm flipV="1">
              <a:off x="4213054" y="3709686"/>
              <a:ext cx="1320493" cy="204459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pPr>
                <a:defRPr/>
              </a:pPr>
              <a:endParaRPr lang="zh-CN" altLang="en-US">
                <a:ln>
                  <a:solidFill>
                    <a:srgbClr val="0000FF"/>
                  </a:solidFill>
                </a:ln>
              </a:endParaRPr>
            </a:p>
          </p:txBody>
        </p:sp>
        <p:sp>
          <p:nvSpPr>
            <p:cNvPr id="86026" name="Rectangle 10"/>
            <p:cNvSpPr>
              <a:spLocks noChangeArrowheads="1"/>
            </p:cNvSpPr>
            <p:nvPr/>
          </p:nvSpPr>
          <p:spPr bwMode="auto">
            <a:xfrm>
              <a:off x="5533547" y="3254096"/>
              <a:ext cx="195218" cy="30161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S</a:t>
              </a:r>
              <a:r>
                <a:rPr kumimoji="1" lang="en-US" altLang="zh-CN" sz="2800" b="1" baseline="-25000" dirty="0">
                  <a:solidFill>
                    <a:srgbClr val="0000FF"/>
                  </a:solidFill>
                  <a:effectLst>
                    <a:outerShdw blurRad="38100" dist="38100" dir="2700000" algn="tl">
                      <a:srgbClr val="C0C0C0"/>
                    </a:outerShdw>
                  </a:effectLst>
                  <a:latin typeface="Times New Roman" pitchFamily="18" charset="0"/>
                  <a:ea typeface="宋体" pitchFamily="2" charset="-122"/>
                </a:rPr>
                <a:t>1</a:t>
              </a:r>
              <a:endParaRPr kumimoji="1"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40983" name="Line 19"/>
            <p:cNvSpPr>
              <a:spLocks noChangeShapeType="1"/>
            </p:cNvSpPr>
            <p:nvPr/>
          </p:nvSpPr>
          <p:spPr bwMode="auto">
            <a:xfrm>
              <a:off x="3762308" y="2881053"/>
              <a:ext cx="2006134" cy="204618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pPr>
                <a:defRPr/>
              </a:pPr>
              <a:endParaRPr lang="zh-CN" altLang="en-US">
                <a:ln>
                  <a:solidFill>
                    <a:srgbClr val="0000FF"/>
                  </a:solidFill>
                </a:ln>
              </a:endParaRPr>
            </a:p>
          </p:txBody>
        </p:sp>
        <p:sp>
          <p:nvSpPr>
            <p:cNvPr id="86036" name="Rectangle 20"/>
            <p:cNvSpPr>
              <a:spLocks noChangeArrowheads="1"/>
            </p:cNvSpPr>
            <p:nvPr/>
          </p:nvSpPr>
          <p:spPr bwMode="auto">
            <a:xfrm>
              <a:off x="5876367" y="4768495"/>
              <a:ext cx="195218" cy="304785"/>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D</a:t>
              </a:r>
              <a:r>
                <a:rPr kumimoji="1" lang="en-US" altLang="zh-CN" sz="2800" b="1" baseline="-25000" dirty="0">
                  <a:solidFill>
                    <a:srgbClr val="0000FF"/>
                  </a:solidFill>
                  <a:effectLst>
                    <a:outerShdw blurRad="38100" dist="38100" dir="2700000" algn="tl">
                      <a:srgbClr val="C0C0C0"/>
                    </a:outerShdw>
                  </a:effectLst>
                  <a:latin typeface="Times New Roman" pitchFamily="18" charset="0"/>
                  <a:ea typeface="宋体" pitchFamily="2" charset="-122"/>
                </a:rPr>
                <a:t>1</a:t>
              </a:r>
              <a:endParaRPr kumimoji="1"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40985" name="Line 33"/>
            <p:cNvSpPr>
              <a:spLocks noChangeShapeType="1"/>
            </p:cNvSpPr>
            <p:nvPr/>
          </p:nvSpPr>
          <p:spPr bwMode="auto">
            <a:xfrm>
              <a:off x="3101778" y="4290763"/>
              <a:ext cx="2106830" cy="0"/>
            </a:xfrm>
            <a:prstGeom prst="line">
              <a:avLst/>
            </a:prstGeom>
            <a:noFill/>
            <a:ln w="57150"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34"/>
            <p:cNvSpPr>
              <a:spLocks noChangeShapeType="1"/>
            </p:cNvSpPr>
            <p:nvPr/>
          </p:nvSpPr>
          <p:spPr bwMode="auto">
            <a:xfrm>
              <a:off x="5186036" y="4300621"/>
              <a:ext cx="0" cy="1892758"/>
            </a:xfrm>
            <a:prstGeom prst="line">
              <a:avLst/>
            </a:prstGeom>
            <a:noFill/>
            <a:ln w="57150"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2" name="Rectangle 36"/>
            <p:cNvSpPr>
              <a:spLocks noChangeArrowheads="1"/>
            </p:cNvSpPr>
            <p:nvPr/>
          </p:nvSpPr>
          <p:spPr bwMode="auto">
            <a:xfrm>
              <a:off x="5128829" y="6159074"/>
              <a:ext cx="284096" cy="380981"/>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solidFill>
                    <a:srgbClr val="0000FF"/>
                  </a:solidFill>
                  <a:effectLst>
                    <a:outerShdw blurRad="38100" dist="38100" dir="2700000" algn="tl">
                      <a:srgbClr val="C0C0C0"/>
                    </a:outerShdw>
                  </a:effectLst>
                  <a:latin typeface="Times New Roman" pitchFamily="18" charset="0"/>
                  <a:ea typeface="宋体" pitchFamily="2" charset="-122"/>
                </a:rPr>
                <a:t>E1</a:t>
              </a:r>
            </a:p>
          </p:txBody>
        </p:sp>
        <p:sp>
          <p:nvSpPr>
            <p:cNvPr id="86053" name="Rectangle 37"/>
            <p:cNvSpPr>
              <a:spLocks noChangeArrowheads="1"/>
            </p:cNvSpPr>
            <p:nvPr/>
          </p:nvSpPr>
          <p:spPr bwMode="auto">
            <a:xfrm>
              <a:off x="2484000" y="4038281"/>
              <a:ext cx="284096" cy="380981"/>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solidFill>
                    <a:srgbClr val="0000FF"/>
                  </a:solidFill>
                  <a:effectLst>
                    <a:outerShdw blurRad="38100" dist="38100" dir="2700000" algn="tl">
                      <a:srgbClr val="C0C0C0"/>
                    </a:outerShdw>
                  </a:effectLst>
                  <a:latin typeface="Times New Roman" pitchFamily="18" charset="0"/>
                  <a:ea typeface="宋体" pitchFamily="2" charset="-122"/>
                </a:rPr>
                <a:t>E1</a:t>
              </a:r>
            </a:p>
          </p:txBody>
        </p:sp>
        <p:pic>
          <p:nvPicPr>
            <p:cNvPr id="40989" name="Picture 53" descr="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079279" y="4252452"/>
              <a:ext cx="163773" cy="21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54"/>
          <p:cNvGrpSpPr>
            <a:grpSpLocks/>
          </p:cNvGrpSpPr>
          <p:nvPr/>
        </p:nvGrpSpPr>
        <p:grpSpPr bwMode="auto">
          <a:xfrm>
            <a:off x="2483768" y="2874963"/>
            <a:ext cx="2791496" cy="3678237"/>
            <a:chOff x="2483944" y="2874481"/>
            <a:chExt cx="2791064" cy="3678719"/>
          </a:xfrm>
        </p:grpSpPr>
        <p:sp>
          <p:nvSpPr>
            <p:cNvPr id="40972" name="Line 11"/>
            <p:cNvSpPr>
              <a:spLocks noChangeShapeType="1"/>
            </p:cNvSpPr>
            <p:nvPr/>
          </p:nvSpPr>
          <p:spPr bwMode="auto">
            <a:xfrm flipV="1">
              <a:off x="3333842" y="3102860"/>
              <a:ext cx="1271559" cy="19699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86028" name="Rectangle 12"/>
            <p:cNvSpPr>
              <a:spLocks noChangeArrowheads="1"/>
            </p:cNvSpPr>
            <p:nvPr/>
          </p:nvSpPr>
          <p:spPr bwMode="auto">
            <a:xfrm>
              <a:off x="4654391" y="2874481"/>
              <a:ext cx="192058" cy="30325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S</a:t>
              </a:r>
              <a:r>
                <a:rPr kumimoji="1" lang="en-US" altLang="zh-CN" sz="2800" b="1" baseline="-25000" dirty="0">
                  <a:effectLst>
                    <a:outerShdw blurRad="38100" dist="38100" dir="2700000" algn="tl">
                      <a:srgbClr val="C0C0C0"/>
                    </a:outerShdw>
                  </a:effectLst>
                  <a:latin typeface="Times New Roman" pitchFamily="18" charset="0"/>
                  <a:ea typeface="宋体" pitchFamily="2" charset="-122"/>
                </a:rPr>
                <a:t>2</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p:txBody>
        </p:sp>
        <p:sp>
          <p:nvSpPr>
            <p:cNvPr id="40974" name="Line 21"/>
            <p:cNvSpPr>
              <a:spLocks noChangeShapeType="1"/>
            </p:cNvSpPr>
            <p:nvPr/>
          </p:nvSpPr>
          <p:spPr bwMode="auto">
            <a:xfrm>
              <a:off x="3200400" y="4124778"/>
              <a:ext cx="1810025" cy="18188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86038" name="Rectangle 22"/>
            <p:cNvSpPr>
              <a:spLocks noChangeArrowheads="1"/>
            </p:cNvSpPr>
            <p:nvPr/>
          </p:nvSpPr>
          <p:spPr bwMode="auto">
            <a:xfrm>
              <a:off x="5078188" y="5792688"/>
              <a:ext cx="196820" cy="30325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D</a:t>
              </a:r>
              <a:r>
                <a:rPr kumimoji="1" lang="en-US" altLang="zh-CN" sz="2800" b="1" baseline="-25000" dirty="0">
                  <a:effectLst>
                    <a:outerShdw blurRad="38100" dist="38100" dir="2700000" algn="tl">
                      <a:srgbClr val="C0C0C0"/>
                    </a:outerShdw>
                  </a:effectLst>
                  <a:latin typeface="Times New Roman" pitchFamily="18" charset="0"/>
                  <a:ea typeface="宋体" pitchFamily="2" charset="-122"/>
                </a:rPr>
                <a:t>2</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p:txBody>
        </p:sp>
        <p:sp>
          <p:nvSpPr>
            <p:cNvPr id="40976" name="Line 30"/>
            <p:cNvSpPr>
              <a:spLocks noChangeShapeType="1"/>
            </p:cNvSpPr>
            <p:nvPr/>
          </p:nvSpPr>
          <p:spPr bwMode="auto">
            <a:xfrm>
              <a:off x="3145084" y="4593078"/>
              <a:ext cx="512516" cy="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31"/>
            <p:cNvSpPr>
              <a:spLocks noChangeShapeType="1"/>
            </p:cNvSpPr>
            <p:nvPr/>
          </p:nvSpPr>
          <p:spPr bwMode="auto">
            <a:xfrm>
              <a:off x="3648488" y="4616081"/>
              <a:ext cx="0" cy="1577298"/>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8" name="Rectangle 32"/>
            <p:cNvSpPr>
              <a:spLocks noChangeArrowheads="1"/>
            </p:cNvSpPr>
            <p:nvPr/>
          </p:nvSpPr>
          <p:spPr bwMode="auto">
            <a:xfrm>
              <a:off x="2483944" y="4343855"/>
              <a:ext cx="285706" cy="3810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effectLst>
                    <a:outerShdw blurRad="38100" dist="38100" dir="2700000" algn="tl">
                      <a:srgbClr val="C0C0C0"/>
                    </a:outerShdw>
                  </a:effectLst>
                  <a:latin typeface="Times New Roman" pitchFamily="18" charset="0"/>
                  <a:ea typeface="宋体" pitchFamily="2" charset="-122"/>
                </a:rPr>
                <a:t>P</a:t>
              </a:r>
              <a:r>
                <a:rPr kumimoji="1" lang="en-US" altLang="zh-CN" sz="2200" b="1" baseline="-25000" dirty="0">
                  <a:effectLst>
                    <a:outerShdw blurRad="38100" dist="38100" dir="2700000" algn="tl">
                      <a:srgbClr val="C0C0C0"/>
                    </a:outerShdw>
                  </a:effectLst>
                  <a:latin typeface="Times New Roman" pitchFamily="18" charset="0"/>
                  <a:ea typeface="宋体" pitchFamily="2" charset="-122"/>
                </a:rPr>
                <a:t>E2</a:t>
              </a:r>
            </a:p>
          </p:txBody>
        </p:sp>
        <p:sp>
          <p:nvSpPr>
            <p:cNvPr id="86051" name="Rectangle 35"/>
            <p:cNvSpPr>
              <a:spLocks noChangeArrowheads="1"/>
            </p:cNvSpPr>
            <p:nvPr/>
          </p:nvSpPr>
          <p:spPr bwMode="auto">
            <a:xfrm>
              <a:off x="3419903" y="6172150"/>
              <a:ext cx="284119" cy="38105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effectLst>
                    <a:outerShdw blurRad="38100" dist="38100" dir="2700000" algn="tl">
                      <a:srgbClr val="C0C0C0"/>
                    </a:outerShdw>
                  </a:effectLst>
                  <a:latin typeface="Times New Roman" pitchFamily="18" charset="0"/>
                  <a:ea typeface="宋体" pitchFamily="2" charset="-122"/>
                </a:rPr>
                <a:t>Q</a:t>
              </a:r>
              <a:r>
                <a:rPr kumimoji="1" lang="en-US" altLang="zh-CN" sz="2200" b="1" baseline="-25000" dirty="0">
                  <a:effectLst>
                    <a:outerShdw blurRad="38100" dist="38100" dir="2700000" algn="tl">
                      <a:srgbClr val="C0C0C0"/>
                    </a:outerShdw>
                  </a:effectLst>
                  <a:latin typeface="Times New Roman" pitchFamily="18" charset="0"/>
                  <a:ea typeface="宋体" pitchFamily="2" charset="-122"/>
                </a:rPr>
                <a:t>E2</a:t>
              </a:r>
            </a:p>
          </p:txBody>
        </p:sp>
        <p:pic>
          <p:nvPicPr>
            <p:cNvPr id="40980" name="Picture 47" descr="2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570027" y="4509516"/>
              <a:ext cx="163773" cy="2148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56" name="Line 19"/>
          <p:cNvSpPr>
            <a:spLocks noChangeShapeType="1"/>
          </p:cNvSpPr>
          <p:nvPr/>
        </p:nvSpPr>
        <p:spPr bwMode="auto">
          <a:xfrm>
            <a:off x="3352800" y="3505200"/>
            <a:ext cx="2006600" cy="20462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pic>
        <p:nvPicPr>
          <p:cNvPr id="57" name="Picture 53" descr="2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2488" y="4814888"/>
            <a:ext cx="163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Line 21"/>
          <p:cNvSpPr>
            <a:spLocks noChangeShapeType="1"/>
          </p:cNvSpPr>
          <p:nvPr/>
        </p:nvSpPr>
        <p:spPr bwMode="auto">
          <a:xfrm>
            <a:off x="3733800" y="3124200"/>
            <a:ext cx="1809750" cy="18192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pic>
        <p:nvPicPr>
          <p:cNvPr id="59" name="Picture 47" descr="2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8" y="3581400"/>
            <a:ext cx="1635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132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55"/>
                                        </p:tgtEl>
                                        <p:attrNameLst>
                                          <p:attrName>style.visibility</p:attrName>
                                        </p:attrNameLst>
                                      </p:cBhvr>
                                      <p:to>
                                        <p:strVal val="visible"/>
                                      </p:to>
                                    </p:set>
                                    <p:anim calcmode="lin" valueType="num">
                                      <p:cBhvr additive="base">
                                        <p:cTn id="7" dur="500" fill="hold"/>
                                        <p:tgtEl>
                                          <p:spTgt spid="86055"/>
                                        </p:tgtEl>
                                        <p:attrNameLst>
                                          <p:attrName>ppt_x</p:attrName>
                                        </p:attrNameLst>
                                      </p:cBhvr>
                                      <p:tavLst>
                                        <p:tav tm="0">
                                          <p:val>
                                            <p:strVal val="#ppt_x"/>
                                          </p:val>
                                        </p:tav>
                                        <p:tav tm="100000">
                                          <p:val>
                                            <p:strVal val="#ppt_x"/>
                                          </p:val>
                                        </p:tav>
                                      </p:tavLst>
                                    </p:anim>
                                    <p:anim calcmode="lin" valueType="num">
                                      <p:cBhvr additive="base">
                                        <p:cTn id="8" dur="500" fill="hold"/>
                                        <p:tgtEl>
                                          <p:spTgt spid="860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ppt_x"/>
                                          </p:val>
                                        </p:tav>
                                        <p:tav tm="100000">
                                          <p:val>
                                            <p:strVal val="#ppt_x"/>
                                          </p:val>
                                        </p:tav>
                                      </p:tavLst>
                                    </p:anim>
                                    <p:anim calcmode="lin" valueType="num">
                                      <p:cBhvr additive="base">
                                        <p:cTn id="24" dur="500" fill="hold"/>
                                        <p:tgtEl>
                                          <p:spTgt spid="5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ppt_x"/>
                                          </p:val>
                                        </p:tav>
                                        <p:tav tm="100000">
                                          <p:val>
                                            <p:strVal val="#ppt_x"/>
                                          </p:val>
                                        </p:tav>
                                      </p:tavLst>
                                    </p:anim>
                                    <p:anim calcmode="lin" valueType="num">
                                      <p:cBhvr additive="base">
                                        <p:cTn id="40" dur="500" fill="hold"/>
                                        <p:tgtEl>
                                          <p:spTgt spid="5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fill="hold"/>
                                        <p:tgtEl>
                                          <p:spTgt spid="59"/>
                                        </p:tgtEl>
                                        <p:attrNameLst>
                                          <p:attrName>ppt_x</p:attrName>
                                        </p:attrNameLst>
                                      </p:cBhvr>
                                      <p:tavLst>
                                        <p:tav tm="0">
                                          <p:val>
                                            <p:strVal val="#ppt_x"/>
                                          </p:val>
                                        </p:tav>
                                        <p:tav tm="100000">
                                          <p:val>
                                            <p:strVal val="#ppt_x"/>
                                          </p:val>
                                        </p:tav>
                                      </p:tavLst>
                                    </p:anim>
                                    <p:anim calcmode="lin" valueType="num">
                                      <p:cBhvr additive="base">
                                        <p:cTn id="4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55" grpId="0"/>
      <p:bldP spid="56"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p:txBody>
          <a:bodyPr>
            <a:normAutofit/>
          </a:bodyPr>
          <a:lstStyle/>
          <a:p>
            <a:r>
              <a:rPr lang="zh-CN" altLang="en-US" b="1" dirty="0" smtClean="0">
                <a:latin typeface="Times New Roman" charset="0"/>
                <a:ea typeface="楷体_GB2312" pitchFamily="49" charset="-122"/>
              </a:rPr>
              <a:t>供需变动时的均衡价格与数量</a:t>
            </a:r>
          </a:p>
          <a:p>
            <a:pPr>
              <a:spcBef>
                <a:spcPct val="80000"/>
              </a:spcBef>
              <a:buFont typeface="Wingdings" pitchFamily="2" charset="2"/>
              <a:buNone/>
            </a:pPr>
            <a:r>
              <a:rPr lang="zh-CN" altLang="en-US" sz="2400" b="1" dirty="0" smtClean="0">
                <a:latin typeface="Times New Roman" charset="0"/>
              </a:rPr>
              <a:t>          </a:t>
            </a:r>
            <a:r>
              <a:rPr lang="zh-CN" altLang="en-US" sz="2600" b="1" dirty="0" smtClean="0">
                <a:solidFill>
                  <a:srgbClr val="0000FF"/>
                </a:solidFill>
                <a:latin typeface="Times New Roman" charset="0"/>
              </a:rPr>
              <a:t>一定一升</a:t>
            </a:r>
            <a:r>
              <a:rPr lang="en-US" altLang="zh-CN" sz="2600" b="1" dirty="0" smtClean="0">
                <a:solidFill>
                  <a:srgbClr val="0000FF"/>
                </a:solidFill>
                <a:latin typeface="Times New Roman" charset="0"/>
              </a:rPr>
              <a:t>Q</a:t>
            </a:r>
            <a:r>
              <a:rPr lang="zh-CN" altLang="en-US" sz="2600" b="1" dirty="0" smtClean="0">
                <a:solidFill>
                  <a:srgbClr val="0000FF"/>
                </a:solidFill>
                <a:latin typeface="Times New Roman" charset="0"/>
              </a:rPr>
              <a:t>必增，一定一降</a:t>
            </a:r>
            <a:r>
              <a:rPr lang="en-US" altLang="zh-CN" sz="2600" b="1" dirty="0" smtClean="0">
                <a:solidFill>
                  <a:srgbClr val="0000FF"/>
                </a:solidFill>
                <a:latin typeface="Times New Roman" charset="0"/>
              </a:rPr>
              <a:t>Q</a:t>
            </a:r>
            <a:r>
              <a:rPr lang="zh-CN" altLang="en-US" sz="2600" b="1" dirty="0" smtClean="0">
                <a:solidFill>
                  <a:srgbClr val="0000FF"/>
                </a:solidFill>
                <a:latin typeface="Times New Roman" charset="0"/>
              </a:rPr>
              <a:t>必减；</a:t>
            </a:r>
          </a:p>
          <a:p>
            <a:pPr>
              <a:buFont typeface="Wingdings" pitchFamily="2" charset="2"/>
              <a:buNone/>
            </a:pPr>
            <a:r>
              <a:rPr lang="zh-CN" altLang="en-US" sz="2600" b="1" dirty="0" smtClean="0">
                <a:solidFill>
                  <a:srgbClr val="0000FF"/>
                </a:solidFill>
                <a:latin typeface="Times New Roman" charset="0"/>
              </a:rPr>
              <a:t>          同向变动</a:t>
            </a:r>
            <a:r>
              <a:rPr lang="en-US" altLang="zh-CN" sz="2600" b="1" dirty="0" smtClean="0">
                <a:solidFill>
                  <a:srgbClr val="0000FF"/>
                </a:solidFill>
                <a:latin typeface="Times New Roman" charset="0"/>
              </a:rPr>
              <a:t>P </a:t>
            </a:r>
            <a:r>
              <a:rPr lang="zh-CN" altLang="en-US" sz="2600" b="1" dirty="0" smtClean="0">
                <a:solidFill>
                  <a:srgbClr val="0000FF"/>
                </a:solidFill>
                <a:latin typeface="Times New Roman" charset="0"/>
              </a:rPr>
              <a:t>不定，反向变动</a:t>
            </a:r>
            <a:r>
              <a:rPr lang="en-US" altLang="zh-CN" sz="2600" b="1" dirty="0" smtClean="0">
                <a:solidFill>
                  <a:srgbClr val="0000FF"/>
                </a:solidFill>
                <a:latin typeface="Times New Roman" charset="0"/>
              </a:rPr>
              <a:t>Q</a:t>
            </a:r>
            <a:r>
              <a:rPr lang="zh-CN" altLang="en-US" sz="2600" b="1" dirty="0" smtClean="0">
                <a:solidFill>
                  <a:srgbClr val="0000FF"/>
                </a:solidFill>
                <a:latin typeface="Times New Roman" charset="0"/>
              </a:rPr>
              <a:t>不定</a:t>
            </a:r>
            <a:r>
              <a:rPr lang="zh-CN" altLang="en-US" sz="2600" b="1" dirty="0" smtClean="0">
                <a:solidFill>
                  <a:srgbClr val="0000FF"/>
                </a:solidFill>
                <a:latin typeface="Times New Roman" charset="0"/>
              </a:rPr>
              <a:t>。</a:t>
            </a:r>
            <a:endParaRPr lang="en-US" altLang="zh-CN" sz="2600" b="1" dirty="0" smtClean="0">
              <a:solidFill>
                <a:srgbClr val="0000FF"/>
              </a:solidFill>
              <a:latin typeface="Times New Roman" charset="0"/>
            </a:endParaRPr>
          </a:p>
          <a:p>
            <a:r>
              <a:rPr lang="zh-CN" altLang="en-US" b="1" dirty="0">
                <a:latin typeface="Times New Roman" charset="0"/>
                <a:ea typeface="楷体_GB2312" pitchFamily="49" charset="-122"/>
              </a:rPr>
              <a:t>分析均衡变动的三个步骤</a:t>
            </a:r>
          </a:p>
          <a:p>
            <a:pPr lvl="1">
              <a:buSzPct val="100000"/>
              <a:buFont typeface="Wingdings" panose="05000000000000000000" pitchFamily="2" charset="2"/>
              <a:buChar char="Ø"/>
            </a:pPr>
            <a:r>
              <a:rPr lang="zh-CN" altLang="en-US" sz="2600" b="1" dirty="0">
                <a:solidFill>
                  <a:srgbClr val="0000FF"/>
                </a:solidFill>
                <a:latin typeface="Times New Roman" charset="0"/>
              </a:rPr>
              <a:t>确定该事件是移动供给曲线还是需求曲线，亦或两者都发生了移动。</a:t>
            </a:r>
          </a:p>
          <a:p>
            <a:pPr lvl="1">
              <a:buSzPct val="100000"/>
              <a:buFont typeface="Wingdings" panose="05000000000000000000" pitchFamily="2" charset="2"/>
              <a:buChar char="Ø"/>
            </a:pPr>
            <a:r>
              <a:rPr lang="zh-CN" altLang="en-US" sz="2600" b="1" dirty="0">
                <a:solidFill>
                  <a:srgbClr val="0000FF"/>
                </a:solidFill>
                <a:latin typeface="Times New Roman" charset="0"/>
              </a:rPr>
              <a:t>确定曲线移动的方向。</a:t>
            </a:r>
          </a:p>
          <a:p>
            <a:pPr lvl="1">
              <a:buSzPct val="100000"/>
              <a:buFont typeface="Wingdings" panose="05000000000000000000" pitchFamily="2" charset="2"/>
              <a:buChar char="Ø"/>
            </a:pPr>
            <a:r>
              <a:rPr lang="zh-CN" altLang="en-US" sz="2600" b="1" dirty="0">
                <a:solidFill>
                  <a:srgbClr val="0000FF"/>
                </a:solidFill>
                <a:latin typeface="Times New Roman" charset="0"/>
              </a:rPr>
              <a:t>用供求图说明这种移动如何改变均衡价格和均衡数量</a:t>
            </a:r>
            <a:r>
              <a:rPr lang="zh-CN" altLang="en-US" sz="2600" b="1" dirty="0" smtClean="0">
                <a:solidFill>
                  <a:srgbClr val="0000FF"/>
                </a:solidFill>
                <a:latin typeface="Times New Roman" charset="0"/>
              </a:rPr>
              <a:t>。</a:t>
            </a:r>
            <a:endParaRPr lang="en-US" altLang="zh-CN" sz="2600" b="1" dirty="0" smtClean="0">
              <a:latin typeface="Times New Roman" charset="0"/>
            </a:endParaRPr>
          </a:p>
        </p:txBody>
      </p:sp>
      <p:sp>
        <p:nvSpPr>
          <p:cNvPr id="8"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7A848F6B-EA54-43E5-B9DD-30704EBE475A}" type="slidenum">
              <a:rPr lang="en-US" altLang="zh-CN" sz="2600" b="1">
                <a:solidFill>
                  <a:schemeClr val="bg1"/>
                </a:solidFill>
                <a:latin typeface="+mn-lt"/>
                <a:ea typeface="+mn-ea"/>
              </a:rPr>
              <a:pPr algn="l">
                <a:spcBef>
                  <a:spcPct val="0"/>
                </a:spcBef>
                <a:buClrTx/>
                <a:buSzTx/>
                <a:buFontTx/>
                <a:buNone/>
                <a:defRPr/>
              </a:pPr>
              <a:t>28</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453003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 calcmode="lin" valueType="num">
                                      <p:cBhvr additive="base">
                                        <p:cTn id="7"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anim calcmode="lin" valueType="num">
                                      <p:cBhvr additive="base">
                                        <p:cTn id="11" dur="5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7043">
                                            <p:txEl>
                                              <p:pRg st="4" end="4"/>
                                            </p:txEl>
                                          </p:spTgt>
                                        </p:tgtEl>
                                        <p:attrNameLst>
                                          <p:attrName>style.visibility</p:attrName>
                                        </p:attrNameLst>
                                      </p:cBhvr>
                                      <p:to>
                                        <p:strVal val="visible"/>
                                      </p:to>
                                    </p:set>
                                    <p:anim calcmode="lin" valueType="num">
                                      <p:cBhvr additive="base">
                                        <p:cTn id="21" dur="5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704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7043">
                                            <p:txEl>
                                              <p:pRg st="5" end="5"/>
                                            </p:txEl>
                                          </p:spTgt>
                                        </p:tgtEl>
                                        <p:attrNameLst>
                                          <p:attrName>style.visibility</p:attrName>
                                        </p:attrNameLst>
                                      </p:cBhvr>
                                      <p:to>
                                        <p:strVal val="visible"/>
                                      </p:to>
                                    </p:set>
                                    <p:anim calcmode="lin" valueType="num">
                                      <p:cBhvr additive="base">
                                        <p:cTn id="25" dur="5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7043">
                                            <p:txEl>
                                              <p:pRg st="6" end="6"/>
                                            </p:txEl>
                                          </p:spTgt>
                                        </p:tgtEl>
                                        <p:attrNameLst>
                                          <p:attrName>style.visibility</p:attrName>
                                        </p:attrNameLst>
                                      </p:cBhvr>
                                      <p:to>
                                        <p:strVal val="visible"/>
                                      </p:to>
                                    </p:set>
                                    <p:anim calcmode="lin" valueType="num">
                                      <p:cBhvr additive="base">
                                        <p:cTn id="29" dur="500" fill="hold"/>
                                        <p:tgtEl>
                                          <p:spTgt spid="8704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70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a:spLocks noGrp="1" noChangeArrowheads="1"/>
          </p:cNvSpPr>
          <p:nvPr>
            <p:ph idx="1"/>
          </p:nvPr>
        </p:nvSpPr>
        <p:spPr/>
        <p:txBody>
          <a:bodyPr rtlCol="0">
            <a:normAutofit lnSpcReduction="10000"/>
          </a:bodyPr>
          <a:lstStyle/>
          <a:p>
            <a:pPr fontAlgn="auto">
              <a:lnSpc>
                <a:spcPct val="90000"/>
              </a:lnSpc>
              <a:spcAft>
                <a:spcPts val="0"/>
              </a:spcAft>
              <a:buFont typeface="Wingdings 2"/>
              <a:buChar char="ß"/>
              <a:defRPr/>
            </a:pPr>
            <a:r>
              <a:rPr lang="zh-CN" altLang="en-US" b="1" smtClean="0">
                <a:latin typeface="Times New Roman" pitchFamily="18" charset="0"/>
                <a:ea typeface="楷体_GB2312" pitchFamily="49" charset="-122"/>
              </a:rPr>
              <a:t>政府干预对市场均衡的影响</a:t>
            </a:r>
          </a:p>
          <a:p>
            <a:pPr lvl="1" fontAlgn="auto">
              <a:lnSpc>
                <a:spcPct val="90000"/>
              </a:lnSpc>
              <a:spcAft>
                <a:spcPts val="0"/>
              </a:spcAft>
              <a:buFont typeface="Wingdings 2"/>
              <a:buChar char="Þ"/>
              <a:defRPr/>
            </a:pPr>
            <a:r>
              <a:rPr lang="zh-CN" altLang="en-US" b="1" smtClean="0">
                <a:solidFill>
                  <a:srgbClr val="0000FF"/>
                </a:solidFill>
                <a:latin typeface="Times New Roman" pitchFamily="18" charset="0"/>
              </a:rPr>
              <a:t>价格下限</a:t>
            </a:r>
            <a:r>
              <a:rPr lang="en-US" altLang="zh-CN" b="1" smtClean="0">
                <a:solidFill>
                  <a:srgbClr val="0000FF"/>
                </a:solidFill>
                <a:latin typeface="Times New Roman" pitchFamily="18" charset="0"/>
              </a:rPr>
              <a:t>-</a:t>
            </a:r>
            <a:r>
              <a:rPr lang="zh-CN" altLang="en-US" b="1" smtClean="0">
                <a:solidFill>
                  <a:srgbClr val="0000FF"/>
                </a:solidFill>
                <a:latin typeface="Times New Roman" pitchFamily="18" charset="0"/>
              </a:rPr>
              <a:t>支持价格或保护价格</a:t>
            </a:r>
          </a:p>
          <a:p>
            <a:pPr lvl="1" fontAlgn="auto">
              <a:lnSpc>
                <a:spcPct val="90000"/>
              </a:lnSpc>
              <a:spcBef>
                <a:spcPct val="80000"/>
              </a:spcBef>
              <a:spcAft>
                <a:spcPts val="0"/>
              </a:spcAft>
              <a:buFont typeface="Wingdings" pitchFamily="2" charset="2"/>
              <a:buNone/>
              <a:defRPr/>
            </a:pPr>
            <a:r>
              <a:rPr lang="zh-CN" altLang="en-US" b="1" smtClean="0">
                <a:solidFill>
                  <a:srgbClr val="FF3300"/>
                </a:solidFill>
                <a:latin typeface="华文行楷" pitchFamily="2" charset="-122"/>
                <a:ea typeface="华文行楷" pitchFamily="2" charset="-122"/>
              </a:rPr>
              <a:t>典型情况：</a:t>
            </a:r>
          </a:p>
          <a:p>
            <a:pPr lvl="1" fontAlgn="auto">
              <a:lnSpc>
                <a:spcPct val="90000"/>
              </a:lnSpc>
              <a:spcAft>
                <a:spcPts val="0"/>
              </a:spcAft>
              <a:buFont typeface="Wingdings" pitchFamily="2" charset="2"/>
              <a:buNone/>
              <a:defRPr/>
            </a:pPr>
            <a:r>
              <a:rPr lang="zh-CN" altLang="en-US" b="1" smtClean="0">
                <a:solidFill>
                  <a:srgbClr val="FF3300"/>
                </a:solidFill>
                <a:latin typeface="华文行楷" pitchFamily="2" charset="-122"/>
                <a:ea typeface="华文行楷" pitchFamily="2" charset="-122"/>
              </a:rPr>
              <a:t>         农产品保护价格</a:t>
            </a:r>
          </a:p>
          <a:p>
            <a:pPr lvl="1" fontAlgn="auto">
              <a:lnSpc>
                <a:spcPct val="90000"/>
              </a:lnSpc>
              <a:spcAft>
                <a:spcPts val="0"/>
              </a:spcAft>
              <a:buFont typeface="Wingdings 2"/>
              <a:buChar char="Þ"/>
              <a:defRPr/>
            </a:pPr>
            <a:endParaRPr lang="zh-CN" altLang="en-US" b="1" smtClean="0">
              <a:latin typeface="Times New Roman" pitchFamily="18" charset="0"/>
            </a:endParaRPr>
          </a:p>
          <a:p>
            <a:pPr lvl="1" fontAlgn="auto">
              <a:lnSpc>
                <a:spcPct val="90000"/>
              </a:lnSpc>
              <a:spcAft>
                <a:spcPts val="0"/>
              </a:spcAft>
              <a:buFont typeface="Wingdings 2"/>
              <a:buChar char="Þ"/>
              <a:defRPr/>
            </a:pPr>
            <a:r>
              <a:rPr lang="zh-CN" altLang="en-US" b="1" smtClean="0">
                <a:solidFill>
                  <a:srgbClr val="0000FF"/>
                </a:solidFill>
                <a:latin typeface="Times New Roman" pitchFamily="18" charset="0"/>
              </a:rPr>
              <a:t>价格上限</a:t>
            </a:r>
            <a:r>
              <a:rPr lang="en-US" altLang="zh-CN" b="1" smtClean="0">
                <a:solidFill>
                  <a:srgbClr val="0000FF"/>
                </a:solidFill>
                <a:latin typeface="Times New Roman" pitchFamily="18" charset="0"/>
              </a:rPr>
              <a:t>-</a:t>
            </a:r>
            <a:r>
              <a:rPr lang="zh-CN" altLang="en-US" b="1" smtClean="0">
                <a:solidFill>
                  <a:srgbClr val="0000FF"/>
                </a:solidFill>
                <a:latin typeface="Times New Roman" pitchFamily="18" charset="0"/>
              </a:rPr>
              <a:t>限制价格或规制价格</a:t>
            </a:r>
          </a:p>
          <a:p>
            <a:pPr lvl="1" fontAlgn="auto">
              <a:lnSpc>
                <a:spcPct val="90000"/>
              </a:lnSpc>
              <a:spcBef>
                <a:spcPct val="80000"/>
              </a:spcBef>
              <a:spcAft>
                <a:spcPts val="0"/>
              </a:spcAft>
              <a:buFont typeface="Wingdings" pitchFamily="2" charset="2"/>
              <a:buNone/>
              <a:defRPr/>
            </a:pPr>
            <a:r>
              <a:rPr lang="zh-CN" altLang="en-US" b="1" smtClean="0">
                <a:solidFill>
                  <a:srgbClr val="FF3300"/>
                </a:solidFill>
                <a:latin typeface="华文行楷" pitchFamily="2" charset="-122"/>
                <a:ea typeface="华文行楷" pitchFamily="2" charset="-122"/>
              </a:rPr>
              <a:t>典型情况：</a:t>
            </a:r>
          </a:p>
          <a:p>
            <a:pPr lvl="1" fontAlgn="auto">
              <a:lnSpc>
                <a:spcPct val="90000"/>
              </a:lnSpc>
              <a:spcAft>
                <a:spcPts val="0"/>
              </a:spcAft>
              <a:buFont typeface="Wingdings" pitchFamily="2" charset="2"/>
              <a:buNone/>
              <a:defRPr/>
            </a:pPr>
            <a:r>
              <a:rPr lang="zh-CN" altLang="en-US" b="1" smtClean="0">
                <a:solidFill>
                  <a:srgbClr val="FF3300"/>
                </a:solidFill>
                <a:latin typeface="华文行楷" pitchFamily="2" charset="-122"/>
                <a:ea typeface="华文行楷" pitchFamily="2" charset="-122"/>
              </a:rPr>
              <a:t>         中国大多数规制产业产品价格，如电价、天然气价格、石油价格等</a:t>
            </a:r>
          </a:p>
        </p:txBody>
      </p:sp>
      <p:sp>
        <p:nvSpPr>
          <p:cNvPr id="8"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2AAEE3B2-3F5F-4D4F-9D5F-BD9EBB719A40}" type="slidenum">
              <a:rPr lang="en-US" altLang="zh-CN" sz="2600" b="1">
                <a:solidFill>
                  <a:schemeClr val="bg1"/>
                </a:solidFill>
                <a:latin typeface="+mn-lt"/>
                <a:ea typeface="+mn-ea"/>
              </a:rPr>
              <a:pPr algn="l">
                <a:spcBef>
                  <a:spcPct val="0"/>
                </a:spcBef>
                <a:buClrTx/>
                <a:buSzTx/>
                <a:buFontTx/>
                <a:buNone/>
                <a:defRPr/>
              </a:pPr>
              <a:t>29</a:t>
            </a:fld>
            <a:endParaRPr lang="en-US" altLang="zh-CN" sz="2600" b="1">
              <a:solidFill>
                <a:schemeClr val="bg1"/>
              </a:solidFill>
              <a:latin typeface="+mn-lt"/>
              <a:ea typeface="+mn-ea"/>
            </a:endParaRPr>
          </a:p>
        </p:txBody>
      </p:sp>
      <p:sp>
        <p:nvSpPr>
          <p:cNvPr id="88069" name="AutoShape 5">
            <a:hlinkClick r:id="rId2" action="ppaction://hlinksldjump"/>
          </p:cNvPr>
          <p:cNvSpPr>
            <a:spLocks noChangeArrowheads="1"/>
          </p:cNvSpPr>
          <p:nvPr/>
        </p:nvSpPr>
        <p:spPr bwMode="auto">
          <a:xfrm rot="5400000">
            <a:off x="5219700" y="5600700"/>
            <a:ext cx="609600" cy="685800"/>
          </a:xfrm>
          <a:prstGeom prst="triangle">
            <a:avLst>
              <a:gd name="adj" fmla="val 45833"/>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88070" name="AutoShape 6">
            <a:hlinkClick r:id="rId2" action="ppaction://hlinksldjump"/>
          </p:cNvPr>
          <p:cNvSpPr>
            <a:spLocks noChangeArrowheads="1"/>
          </p:cNvSpPr>
          <p:nvPr/>
        </p:nvSpPr>
        <p:spPr bwMode="auto">
          <a:xfrm rot="5400000">
            <a:off x="5219700" y="3314700"/>
            <a:ext cx="609600" cy="685800"/>
          </a:xfrm>
          <a:prstGeom prst="triangle">
            <a:avLst>
              <a:gd name="adj" fmla="val 45833"/>
            </a:avLst>
          </a:pr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612625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8">
                                            <p:txEl>
                                              <p:pRg st="1" end="1"/>
                                            </p:txEl>
                                          </p:spTgt>
                                        </p:tgtEl>
                                        <p:attrNameLst>
                                          <p:attrName>style.visibility</p:attrName>
                                        </p:attrNameLst>
                                      </p:cBhvr>
                                      <p:to>
                                        <p:strVal val="visible"/>
                                      </p:to>
                                    </p:set>
                                    <p:anim calcmode="lin" valueType="num">
                                      <p:cBhvr additive="base">
                                        <p:cTn id="7" dur="500" fill="hold"/>
                                        <p:tgtEl>
                                          <p:spTgt spid="8806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88068">
                                            <p:txEl>
                                              <p:pRg st="2" end="2"/>
                                            </p:txEl>
                                          </p:spTgt>
                                        </p:tgtEl>
                                        <p:attrNameLst>
                                          <p:attrName>style.visibility</p:attrName>
                                        </p:attrNameLst>
                                      </p:cBhvr>
                                      <p:to>
                                        <p:strVal val="visible"/>
                                      </p:to>
                                    </p:set>
                                    <p:animEffect transition="in" filter="diamond(in)">
                                      <p:cBhvr>
                                        <p:cTn id="13" dur="1000"/>
                                        <p:tgtEl>
                                          <p:spTgt spid="88068">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88068">
                                            <p:txEl>
                                              <p:pRg st="3" end="3"/>
                                            </p:txEl>
                                          </p:spTgt>
                                        </p:tgtEl>
                                        <p:attrNameLst>
                                          <p:attrName>style.visibility</p:attrName>
                                        </p:attrNameLst>
                                      </p:cBhvr>
                                      <p:to>
                                        <p:strVal val="visible"/>
                                      </p:to>
                                    </p:set>
                                    <p:animEffect transition="in" filter="diamond(in)">
                                      <p:cBhvr>
                                        <p:cTn id="16" dur="1000"/>
                                        <p:tgtEl>
                                          <p:spTgt spid="8806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8070"/>
                                        </p:tgtEl>
                                        <p:attrNameLst>
                                          <p:attrName>style.visibility</p:attrName>
                                        </p:attrNameLst>
                                      </p:cBhvr>
                                      <p:to>
                                        <p:strVal val="visible"/>
                                      </p:to>
                                    </p:set>
                                    <p:animEffect transition="in" filter="checkerboard(across)">
                                      <p:cBhvr>
                                        <p:cTn id="21" dur="500"/>
                                        <p:tgtEl>
                                          <p:spTgt spid="880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88068">
                                            <p:txEl>
                                              <p:pRg st="5" end="5"/>
                                            </p:txEl>
                                          </p:spTgt>
                                        </p:tgtEl>
                                        <p:attrNameLst>
                                          <p:attrName>style.visibility</p:attrName>
                                        </p:attrNameLst>
                                      </p:cBhvr>
                                      <p:to>
                                        <p:strVal val="visible"/>
                                      </p:to>
                                    </p:set>
                                    <p:anim calcmode="lin" valueType="num">
                                      <p:cBhvr additive="base">
                                        <p:cTn id="26" dur="500" fill="hold"/>
                                        <p:tgtEl>
                                          <p:spTgt spid="88068">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80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88068">
                                            <p:txEl>
                                              <p:pRg st="6" end="6"/>
                                            </p:txEl>
                                          </p:spTgt>
                                        </p:tgtEl>
                                        <p:attrNameLst>
                                          <p:attrName>style.visibility</p:attrName>
                                        </p:attrNameLst>
                                      </p:cBhvr>
                                      <p:to>
                                        <p:strVal val="visible"/>
                                      </p:to>
                                    </p:set>
                                    <p:animEffect transition="in" filter="diamond(in)">
                                      <p:cBhvr>
                                        <p:cTn id="32" dur="1000"/>
                                        <p:tgtEl>
                                          <p:spTgt spid="88068">
                                            <p:txEl>
                                              <p:pRg st="6" end="6"/>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88068">
                                            <p:txEl>
                                              <p:pRg st="7" end="7"/>
                                            </p:txEl>
                                          </p:spTgt>
                                        </p:tgtEl>
                                        <p:attrNameLst>
                                          <p:attrName>style.visibility</p:attrName>
                                        </p:attrNameLst>
                                      </p:cBhvr>
                                      <p:to>
                                        <p:strVal val="visible"/>
                                      </p:to>
                                    </p:set>
                                    <p:animEffect transition="in" filter="diamond(in)">
                                      <p:cBhvr>
                                        <p:cTn id="35" dur="1000"/>
                                        <p:tgtEl>
                                          <p:spTgt spid="88068">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88069"/>
                                        </p:tgtEl>
                                        <p:attrNameLst>
                                          <p:attrName>style.visibility</p:attrName>
                                        </p:attrNameLst>
                                      </p:cBhvr>
                                      <p:to>
                                        <p:strVal val="visible"/>
                                      </p:to>
                                    </p:set>
                                    <p:animEffect transition="in" filter="checkerboard(across)">
                                      <p:cBhvr>
                                        <p:cTn id="40"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P spid="880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r>
              <a:rPr lang="zh-CN" altLang="en-US" smtClean="0">
                <a:latin typeface="Times New Roman" charset="0"/>
              </a:rPr>
              <a:t>本章概要</a:t>
            </a:r>
          </a:p>
        </p:txBody>
      </p:sp>
      <p:sp>
        <p:nvSpPr>
          <p:cNvPr id="16387" name="Rectangle 3"/>
          <p:cNvSpPr>
            <a:spLocks noGrp="1" noChangeArrowheads="1"/>
          </p:cNvSpPr>
          <p:nvPr>
            <p:ph idx="1"/>
          </p:nvPr>
        </p:nvSpPr>
        <p:spPr>
          <a:xfrm>
            <a:off x="838200" y="1981200"/>
            <a:ext cx="7693025" cy="4648200"/>
          </a:xfrm>
        </p:spPr>
        <p:txBody>
          <a:bodyPr/>
          <a:lstStyle/>
          <a:p>
            <a:pPr>
              <a:spcBef>
                <a:spcPct val="100000"/>
              </a:spcBef>
            </a:pPr>
            <a:r>
              <a:rPr lang="zh-CN" altLang="en-US" b="1" smtClean="0"/>
              <a:t>需求理论</a:t>
            </a:r>
          </a:p>
          <a:p>
            <a:r>
              <a:rPr lang="zh-CN" altLang="en-US" b="1" smtClean="0"/>
              <a:t>供给理论</a:t>
            </a:r>
          </a:p>
          <a:p>
            <a:r>
              <a:rPr lang="zh-CN" altLang="en-US" b="1" smtClean="0"/>
              <a:t>市场均衡</a:t>
            </a:r>
          </a:p>
          <a:p>
            <a:r>
              <a:rPr lang="zh-CN" altLang="en-US" b="1" smtClean="0"/>
              <a:t>弹性理论</a:t>
            </a:r>
          </a:p>
        </p:txBody>
      </p:sp>
      <p:sp>
        <p:nvSpPr>
          <p:cNvPr id="24"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49CA655C-3550-4170-AB41-5171BE7BFC48}" type="slidenum">
              <a:rPr lang="en-US" altLang="zh-CN" sz="2600" b="1">
                <a:solidFill>
                  <a:schemeClr val="bg1"/>
                </a:solidFill>
                <a:latin typeface="+mn-lt"/>
                <a:ea typeface="+mn-ea"/>
              </a:rPr>
              <a:pPr algn="l">
                <a:spcBef>
                  <a:spcPct val="0"/>
                </a:spcBef>
                <a:buClrTx/>
                <a:buSzTx/>
                <a:buFontTx/>
                <a:buNone/>
                <a:defRPr/>
              </a:pPr>
              <a:t>3</a:t>
            </a:fld>
            <a:endParaRPr lang="en-US" altLang="zh-CN" sz="2600" b="1">
              <a:solidFill>
                <a:schemeClr val="bg1"/>
              </a:solidFill>
              <a:latin typeface="+mn-lt"/>
              <a:ea typeface="+mn-ea"/>
            </a:endParaRPr>
          </a:p>
        </p:txBody>
      </p:sp>
      <p:grpSp>
        <p:nvGrpSpPr>
          <p:cNvPr id="2" name="Group 18"/>
          <p:cNvGrpSpPr>
            <a:grpSpLocks/>
          </p:cNvGrpSpPr>
          <p:nvPr/>
        </p:nvGrpSpPr>
        <p:grpSpPr bwMode="auto">
          <a:xfrm>
            <a:off x="3962400" y="2286000"/>
            <a:ext cx="3962400" cy="3673475"/>
            <a:chOff x="2496" y="1440"/>
            <a:chExt cx="2496" cy="2314"/>
          </a:xfrm>
        </p:grpSpPr>
        <p:sp>
          <p:nvSpPr>
            <p:cNvPr id="16394" name="Line 4"/>
            <p:cNvSpPr>
              <a:spLocks noChangeShapeType="1"/>
            </p:cNvSpPr>
            <p:nvPr/>
          </p:nvSpPr>
          <p:spPr bwMode="auto">
            <a:xfrm>
              <a:off x="2784" y="3442"/>
              <a:ext cx="206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Line 5"/>
            <p:cNvSpPr>
              <a:spLocks noChangeShapeType="1"/>
            </p:cNvSpPr>
            <p:nvPr/>
          </p:nvSpPr>
          <p:spPr bwMode="auto">
            <a:xfrm flipV="1">
              <a:off x="2784" y="1584"/>
              <a:ext cx="0" cy="18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6"/>
            <p:cNvSpPr>
              <a:spLocks noChangeShapeType="1"/>
            </p:cNvSpPr>
            <p:nvPr/>
          </p:nvSpPr>
          <p:spPr bwMode="auto">
            <a:xfrm flipV="1">
              <a:off x="3024" y="1872"/>
              <a:ext cx="1488" cy="124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7"/>
            <p:cNvSpPr>
              <a:spLocks noChangeShapeType="1"/>
            </p:cNvSpPr>
            <p:nvPr/>
          </p:nvSpPr>
          <p:spPr bwMode="auto">
            <a:xfrm>
              <a:off x="3072" y="1920"/>
              <a:ext cx="1536" cy="1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Text Box 8"/>
            <p:cNvSpPr txBox="1">
              <a:spLocks noChangeArrowheads="1"/>
            </p:cNvSpPr>
            <p:nvPr/>
          </p:nvSpPr>
          <p:spPr bwMode="auto">
            <a:xfrm>
              <a:off x="2544" y="144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P</a:t>
              </a:r>
            </a:p>
          </p:txBody>
        </p:sp>
        <p:sp>
          <p:nvSpPr>
            <p:cNvPr id="16399" name="Text Box 9"/>
            <p:cNvSpPr txBox="1">
              <a:spLocks noChangeArrowheads="1"/>
            </p:cNvSpPr>
            <p:nvPr/>
          </p:nvSpPr>
          <p:spPr bwMode="auto">
            <a:xfrm>
              <a:off x="4656" y="349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Q</a:t>
              </a:r>
            </a:p>
          </p:txBody>
        </p:sp>
        <p:sp>
          <p:nvSpPr>
            <p:cNvPr id="16400" name="Text Box 10"/>
            <p:cNvSpPr txBox="1">
              <a:spLocks noChangeArrowheads="1"/>
            </p:cNvSpPr>
            <p:nvPr/>
          </p:nvSpPr>
          <p:spPr bwMode="auto">
            <a:xfrm>
              <a:off x="2592" y="350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0</a:t>
              </a:r>
            </a:p>
          </p:txBody>
        </p:sp>
        <p:sp>
          <p:nvSpPr>
            <p:cNvPr id="16401" name="Line 11"/>
            <p:cNvSpPr>
              <a:spLocks noChangeShapeType="1"/>
            </p:cNvSpPr>
            <p:nvPr/>
          </p:nvSpPr>
          <p:spPr bwMode="auto">
            <a:xfrm flipH="1">
              <a:off x="2784" y="2489"/>
              <a:ext cx="100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Line 12"/>
            <p:cNvSpPr>
              <a:spLocks noChangeShapeType="1"/>
            </p:cNvSpPr>
            <p:nvPr/>
          </p:nvSpPr>
          <p:spPr bwMode="auto">
            <a:xfrm>
              <a:off x="3792" y="2475"/>
              <a:ext cx="0" cy="96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Text Box 13"/>
            <p:cNvSpPr txBox="1">
              <a:spLocks noChangeArrowheads="1"/>
            </p:cNvSpPr>
            <p:nvPr/>
          </p:nvSpPr>
          <p:spPr bwMode="auto">
            <a:xfrm>
              <a:off x="4464" y="157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S</a:t>
              </a:r>
            </a:p>
          </p:txBody>
        </p:sp>
        <p:sp>
          <p:nvSpPr>
            <p:cNvPr id="16404" name="Text Box 14"/>
            <p:cNvSpPr txBox="1">
              <a:spLocks noChangeArrowheads="1"/>
            </p:cNvSpPr>
            <p:nvPr/>
          </p:nvSpPr>
          <p:spPr bwMode="auto">
            <a:xfrm>
              <a:off x="4512" y="296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D</a:t>
              </a:r>
            </a:p>
          </p:txBody>
        </p:sp>
        <p:sp>
          <p:nvSpPr>
            <p:cNvPr id="16405" name="Text Box 15"/>
            <p:cNvSpPr txBox="1">
              <a:spLocks noChangeArrowheads="1"/>
            </p:cNvSpPr>
            <p:nvPr/>
          </p:nvSpPr>
          <p:spPr bwMode="auto">
            <a:xfrm>
              <a:off x="3614" y="215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E</a:t>
              </a:r>
            </a:p>
          </p:txBody>
        </p:sp>
        <p:sp>
          <p:nvSpPr>
            <p:cNvPr id="16406" name="Text Box 16"/>
            <p:cNvSpPr txBox="1">
              <a:spLocks noChangeArrowheads="1"/>
            </p:cNvSpPr>
            <p:nvPr/>
          </p:nvSpPr>
          <p:spPr bwMode="auto">
            <a:xfrm>
              <a:off x="2496" y="235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P</a:t>
              </a:r>
              <a:r>
                <a:rPr lang="en-US" altLang="zh-CN" b="1" baseline="-25000">
                  <a:solidFill>
                    <a:schemeClr val="tx1"/>
                  </a:solidFill>
                </a:rPr>
                <a:t>E</a:t>
              </a:r>
            </a:p>
          </p:txBody>
        </p:sp>
        <p:sp>
          <p:nvSpPr>
            <p:cNvPr id="16407" name="Text Box 17"/>
            <p:cNvSpPr txBox="1">
              <a:spLocks noChangeArrowheads="1"/>
            </p:cNvSpPr>
            <p:nvPr/>
          </p:nvSpPr>
          <p:spPr bwMode="auto">
            <a:xfrm>
              <a:off x="3648" y="349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b="1">
                  <a:solidFill>
                    <a:schemeClr val="tx1"/>
                  </a:solidFill>
                </a:rPr>
                <a:t>Q</a:t>
              </a:r>
              <a:r>
                <a:rPr lang="en-US" altLang="zh-CN" b="1" baseline="-25000">
                  <a:solidFill>
                    <a:schemeClr val="tx1"/>
                  </a:solidFill>
                </a:rPr>
                <a:t>E</a:t>
              </a:r>
            </a:p>
          </p:txBody>
        </p:sp>
      </p:grpSp>
      <p:sp>
        <p:nvSpPr>
          <p:cNvPr id="16390" name="AutoShape 21">
            <a:hlinkClick r:id="rId2" action="ppaction://hlinksldjump"/>
          </p:cNvPr>
          <p:cNvSpPr>
            <a:spLocks noChangeArrowheads="1"/>
          </p:cNvSpPr>
          <p:nvPr/>
        </p:nvSpPr>
        <p:spPr bwMode="auto">
          <a:xfrm rot="5400000">
            <a:off x="2971800" y="2057400"/>
            <a:ext cx="457200" cy="457200"/>
          </a:xfrm>
          <a:prstGeom prst="triangle">
            <a:avLst>
              <a:gd name="adj" fmla="val 50000"/>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16391" name="AutoShape 22">
            <a:hlinkClick r:id="rId3" action="ppaction://hlinksldjump"/>
          </p:cNvPr>
          <p:cNvSpPr>
            <a:spLocks noChangeArrowheads="1"/>
          </p:cNvSpPr>
          <p:nvPr/>
        </p:nvSpPr>
        <p:spPr bwMode="auto">
          <a:xfrm rot="5400000">
            <a:off x="2971800" y="2667000"/>
            <a:ext cx="457200" cy="457200"/>
          </a:xfrm>
          <a:prstGeom prst="triangle">
            <a:avLst>
              <a:gd name="adj" fmla="val 50000"/>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16392" name="AutoShape 23">
            <a:hlinkClick r:id="rId4" action="ppaction://hlinksldjump"/>
          </p:cNvPr>
          <p:cNvSpPr>
            <a:spLocks noChangeArrowheads="1"/>
          </p:cNvSpPr>
          <p:nvPr/>
        </p:nvSpPr>
        <p:spPr bwMode="auto">
          <a:xfrm rot="5400000">
            <a:off x="2971800" y="3276600"/>
            <a:ext cx="457200" cy="457200"/>
          </a:xfrm>
          <a:prstGeom prst="triangle">
            <a:avLst>
              <a:gd name="adj" fmla="val 50000"/>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16393" name="AutoShape 24">
            <a:hlinkClick r:id="rId5" action="ppaction://hlinksldjump"/>
          </p:cNvPr>
          <p:cNvSpPr>
            <a:spLocks noChangeArrowheads="1"/>
          </p:cNvSpPr>
          <p:nvPr/>
        </p:nvSpPr>
        <p:spPr bwMode="auto">
          <a:xfrm rot="5400000">
            <a:off x="2971800" y="3838575"/>
            <a:ext cx="457200" cy="457200"/>
          </a:xfrm>
          <a:prstGeom prst="triangle">
            <a:avLst>
              <a:gd name="adj" fmla="val 50000"/>
            </a:avLst>
          </a:pr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953203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p:txBody>
          <a:bodyPr/>
          <a:lstStyle/>
          <a:p>
            <a:r>
              <a:rPr lang="zh-CN" altLang="en-US" smtClean="0">
                <a:latin typeface="Times New Roman" charset="0"/>
              </a:rPr>
              <a:t>弹性理论</a:t>
            </a:r>
          </a:p>
        </p:txBody>
      </p:sp>
      <p:sp>
        <p:nvSpPr>
          <p:cNvPr id="91139" name="Rectangle 3"/>
          <p:cNvSpPr>
            <a:spLocks noGrp="1" noChangeArrowheads="1"/>
          </p:cNvSpPr>
          <p:nvPr>
            <p:ph idx="1"/>
          </p:nvPr>
        </p:nvSpPr>
        <p:spPr/>
        <p:txBody>
          <a:bodyPr/>
          <a:lstStyle/>
          <a:p>
            <a:r>
              <a:rPr lang="zh-CN" altLang="en-US" b="1" smtClean="0">
                <a:latin typeface="Times New Roman" charset="0"/>
                <a:ea typeface="楷体_GB2312" pitchFamily="49" charset="-122"/>
              </a:rPr>
              <a:t>从两句俗语说起</a:t>
            </a:r>
          </a:p>
          <a:p>
            <a:pPr lvl="1">
              <a:spcBef>
                <a:spcPct val="80000"/>
              </a:spcBef>
            </a:pPr>
            <a:r>
              <a:rPr lang="zh-CN" altLang="en-US" b="1" smtClean="0">
                <a:solidFill>
                  <a:srgbClr val="0000FF"/>
                </a:solidFill>
                <a:latin typeface="Times New Roman" charset="0"/>
              </a:rPr>
              <a:t>薄利多销</a:t>
            </a:r>
          </a:p>
          <a:p>
            <a:pPr lvl="1">
              <a:spcBef>
                <a:spcPct val="80000"/>
              </a:spcBef>
              <a:buFont typeface="Wingdings" pitchFamily="2" charset="2"/>
              <a:buNone/>
            </a:pPr>
            <a:endParaRPr lang="zh-CN" altLang="en-US" smtClean="0"/>
          </a:p>
          <a:p>
            <a:pPr lvl="1">
              <a:spcBef>
                <a:spcPct val="80000"/>
              </a:spcBef>
            </a:pPr>
            <a:endParaRPr lang="zh-CN" altLang="en-US" smtClean="0"/>
          </a:p>
          <a:p>
            <a:pPr lvl="1">
              <a:spcBef>
                <a:spcPct val="80000"/>
              </a:spcBef>
            </a:pPr>
            <a:r>
              <a:rPr lang="zh-CN" altLang="en-US" b="1" smtClean="0">
                <a:solidFill>
                  <a:srgbClr val="0000FF"/>
                </a:solidFill>
                <a:latin typeface="Times New Roman" charset="0"/>
              </a:rPr>
              <a:t>谷贱伤农</a:t>
            </a:r>
          </a:p>
        </p:txBody>
      </p:sp>
      <p:sp>
        <p:nvSpPr>
          <p:cNvPr id="7"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FC3D1C7F-AC78-40A5-8CBA-BFFE0B81A9B0}" type="slidenum">
              <a:rPr lang="en-US" altLang="zh-CN" sz="2600" b="1">
                <a:solidFill>
                  <a:schemeClr val="bg1"/>
                </a:solidFill>
                <a:latin typeface="+mn-lt"/>
                <a:ea typeface="+mn-ea"/>
              </a:rPr>
              <a:pPr algn="l">
                <a:spcBef>
                  <a:spcPct val="0"/>
                </a:spcBef>
                <a:buClrTx/>
                <a:buSzTx/>
                <a:buFontTx/>
                <a:buNone/>
                <a:defRPr/>
              </a:pPr>
              <a:t>30</a:t>
            </a:fld>
            <a:endParaRPr lang="en-US" altLang="zh-CN" sz="2600" b="1">
              <a:solidFill>
                <a:schemeClr val="bg1"/>
              </a:solidFill>
              <a:latin typeface="+mn-lt"/>
              <a:ea typeface="+mn-ea"/>
            </a:endParaRPr>
          </a:p>
        </p:txBody>
      </p:sp>
      <p:pic>
        <p:nvPicPr>
          <p:cNvPr id="9114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363" y="4691063"/>
            <a:ext cx="1544637"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8" name="Picture 1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5" y="2743200"/>
            <a:ext cx="2206625"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AutoShape 30">
            <a:hlinkClick r:id="rId5" action="ppaction://hlinksldjump"/>
          </p:cNvPr>
          <p:cNvSpPr>
            <a:spLocks noChangeArrowheads="1"/>
          </p:cNvSpPr>
          <p:nvPr/>
        </p:nvSpPr>
        <p:spPr bwMode="auto">
          <a:xfrm rot="5400000">
            <a:off x="7620000" y="6172200"/>
            <a:ext cx="533400" cy="533400"/>
          </a:xfrm>
          <a:prstGeom prst="triangle">
            <a:avLst>
              <a:gd name="adj" fmla="val 47319"/>
            </a:avLst>
          </a:pr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038924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 calcmode="lin" valueType="num">
                                      <p:cBhvr additive="base">
                                        <p:cTn id="12"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91148"/>
                                        </p:tgtEl>
                                        <p:attrNameLst>
                                          <p:attrName>style.visibility</p:attrName>
                                        </p:attrNameLst>
                                      </p:cBhvr>
                                      <p:to>
                                        <p:strVal val="visible"/>
                                      </p:to>
                                    </p:set>
                                    <p:animEffect transition="in" filter="checkerboard(across)">
                                      <p:cBhvr>
                                        <p:cTn id="18" dur="500"/>
                                        <p:tgtEl>
                                          <p:spTgt spid="911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anim calcmode="lin" valueType="num">
                                      <p:cBhvr additive="base">
                                        <p:cTn id="23" dur="500" fill="hold"/>
                                        <p:tgtEl>
                                          <p:spTgt spid="911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1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91144"/>
                                        </p:tgtEl>
                                        <p:attrNameLst>
                                          <p:attrName>style.visibility</p:attrName>
                                        </p:attrNameLst>
                                      </p:cBhvr>
                                      <p:to>
                                        <p:strVal val="visible"/>
                                      </p:to>
                                    </p:set>
                                    <p:animEffect transition="in" filter="checkerboard(across)">
                                      <p:cBhvr>
                                        <p:cTn id="29" dur="500"/>
                                        <p:tgtEl>
                                          <p:spTgt spid="9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sz="half" idx="1"/>
          </p:nvPr>
        </p:nvSpPr>
        <p:spPr>
          <a:xfrm>
            <a:off x="838200" y="1828800"/>
            <a:ext cx="7696200" cy="4419600"/>
          </a:xfrm>
        </p:spPr>
        <p:txBody>
          <a:bodyPr/>
          <a:lstStyle/>
          <a:p>
            <a:r>
              <a:rPr lang="zh-CN" altLang="en-US" b="1" dirty="0" smtClean="0">
                <a:latin typeface="Times New Roman" charset="0"/>
                <a:ea typeface="楷体_GB2312" pitchFamily="49" charset="-122"/>
              </a:rPr>
              <a:t>需求（价格）弹性</a:t>
            </a:r>
          </a:p>
          <a:p>
            <a:pPr>
              <a:buFont typeface="Wingdings" pitchFamily="2" charset="2"/>
              <a:buNone/>
            </a:pPr>
            <a:r>
              <a:rPr lang="zh-CN" altLang="en-US" sz="2000" b="1" dirty="0" smtClean="0">
                <a:latin typeface="Times New Roman" charset="0"/>
              </a:rPr>
              <a:t>              </a:t>
            </a:r>
            <a:r>
              <a:rPr lang="zh-CN" altLang="en-US" sz="2400" b="1" dirty="0" smtClean="0">
                <a:latin typeface="Times New Roman" charset="0"/>
              </a:rPr>
              <a:t>一种商品的需求量对其价格变动的反应程度。经济学中通常用弹性系数表示弹性大小。</a:t>
            </a:r>
          </a:p>
          <a:p>
            <a:pPr>
              <a:buFont typeface="Wingdings" pitchFamily="2" charset="2"/>
              <a:buNone/>
            </a:pPr>
            <a:endParaRPr lang="zh-CN" altLang="en-US" sz="2000" b="1" dirty="0" smtClean="0">
              <a:latin typeface="Times New Roman" charset="0"/>
            </a:endParaRPr>
          </a:p>
          <a:p>
            <a:pPr>
              <a:buFont typeface="Wingdings" pitchFamily="2" charset="2"/>
              <a:buNone/>
            </a:pPr>
            <a:r>
              <a:rPr lang="zh-CN" altLang="en-US" sz="2400" b="1" dirty="0" smtClean="0">
                <a:latin typeface="Times New Roman" charset="0"/>
              </a:rPr>
              <a:t>            需求价格弹性 </a:t>
            </a:r>
            <a:r>
              <a:rPr lang="en-US" altLang="zh-CN" sz="2400" b="1" dirty="0" smtClean="0">
                <a:latin typeface="Times New Roman" charset="0"/>
              </a:rPr>
              <a:t>E</a:t>
            </a:r>
            <a:r>
              <a:rPr lang="en-US" altLang="zh-CN" sz="2400" b="1" baseline="-25000" dirty="0" smtClean="0">
                <a:latin typeface="Times New Roman" charset="0"/>
              </a:rPr>
              <a:t>d</a:t>
            </a:r>
            <a:r>
              <a:rPr lang="en-US" altLang="zh-CN" sz="2400" b="1" dirty="0" smtClean="0">
                <a:latin typeface="Times New Roman" charset="0"/>
              </a:rPr>
              <a:t>=</a:t>
            </a:r>
          </a:p>
          <a:p>
            <a:pPr>
              <a:buFont typeface="Wingdings" pitchFamily="2" charset="2"/>
              <a:buNone/>
            </a:pPr>
            <a:endParaRPr lang="en-US" altLang="zh-CN" sz="2000" b="1" dirty="0" smtClean="0">
              <a:latin typeface="Times New Roman" charset="0"/>
            </a:endParaRPr>
          </a:p>
          <a:p>
            <a:pPr>
              <a:buFont typeface="Wingdings" pitchFamily="2" charset="2"/>
              <a:buNone/>
            </a:pPr>
            <a:r>
              <a:rPr lang="en-US" altLang="zh-CN" sz="2000" b="1" dirty="0" smtClean="0">
                <a:latin typeface="Times New Roman" charset="0"/>
              </a:rPr>
              <a:t>                                               </a:t>
            </a:r>
          </a:p>
          <a:p>
            <a:pPr>
              <a:buFont typeface="Wingdings" pitchFamily="2" charset="2"/>
              <a:buNone/>
            </a:pPr>
            <a:r>
              <a:rPr lang="en-US" altLang="zh-CN" sz="2000" b="1" dirty="0" smtClean="0">
                <a:latin typeface="Times New Roman" charset="0"/>
              </a:rPr>
              <a:t>                                                </a:t>
            </a:r>
          </a:p>
          <a:p>
            <a:pPr>
              <a:buFont typeface="Wingdings" pitchFamily="2" charset="2"/>
              <a:buNone/>
            </a:pPr>
            <a:endParaRPr lang="en-US" altLang="zh-CN" sz="2000" b="1" dirty="0" smtClean="0">
              <a:latin typeface="Times New Roman" charset="0"/>
            </a:endParaRPr>
          </a:p>
          <a:p>
            <a:pPr>
              <a:buFont typeface="Wingdings" pitchFamily="2" charset="2"/>
              <a:buNone/>
            </a:pPr>
            <a:r>
              <a:rPr lang="en-US" altLang="zh-CN" sz="2000" b="1" dirty="0" smtClean="0">
                <a:latin typeface="Times New Roman" charset="0"/>
              </a:rPr>
              <a:t>                                                  </a:t>
            </a:r>
            <a:endParaRPr lang="en-US" altLang="zh-CN" sz="2400" b="1" dirty="0" smtClean="0">
              <a:latin typeface="Times New Roman" charset="0"/>
            </a:endParaRPr>
          </a:p>
        </p:txBody>
      </p:sp>
      <p:graphicFrame>
        <p:nvGraphicFramePr>
          <p:cNvPr id="90124" name="Object 12"/>
          <p:cNvGraphicFramePr>
            <a:graphicFrameLocks noGrp="1" noChangeAspect="1"/>
          </p:cNvGraphicFramePr>
          <p:nvPr>
            <p:ph sz="quarter" idx="2"/>
            <p:extLst>
              <p:ext uri="{D42A27DB-BD31-4B8C-83A1-F6EECF244321}">
                <p14:modId xmlns:p14="http://schemas.microsoft.com/office/powerpoint/2010/main" val="3387342855"/>
              </p:ext>
            </p:extLst>
          </p:nvPr>
        </p:nvGraphicFramePr>
        <p:xfrm>
          <a:off x="4459288" y="3278188"/>
          <a:ext cx="2890837" cy="954087"/>
        </p:xfrm>
        <a:graphic>
          <a:graphicData uri="http://schemas.openxmlformats.org/presentationml/2006/ole">
            <mc:AlternateContent xmlns:mc="http://schemas.openxmlformats.org/markup-compatibility/2006">
              <mc:Choice xmlns:v="urn:schemas-microsoft-com:vml" Requires="v">
                <p:oleObj spid="_x0000_s1082" name="Equation" r:id="rId3" imgW="1269720" imgH="419040" progId="Equation.DSMT4">
                  <p:embed/>
                </p:oleObj>
              </mc:Choice>
              <mc:Fallback>
                <p:oleObj name="Equation" r:id="rId3" imgW="1269720" imgH="419040" progId="Equation.DSMT4">
                  <p:embed/>
                  <p:pic>
                    <p:nvPicPr>
                      <p:cNvPr id="0" name=""/>
                      <p:cNvPicPr>
                        <a:picLocks noGrp="1" noChangeAspect="1" noChangeArrowheads="1"/>
                      </p:cNvPicPr>
                      <p:nvPr/>
                    </p:nvPicPr>
                    <p:blipFill>
                      <a:blip r:embed="rId4"/>
                      <a:srcRect/>
                      <a:stretch>
                        <a:fillRect/>
                      </a:stretch>
                    </p:blipFill>
                    <p:spPr bwMode="auto">
                      <a:xfrm>
                        <a:off x="4459288" y="3278188"/>
                        <a:ext cx="2890837"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6" name="Object 14"/>
          <p:cNvGraphicFramePr>
            <a:graphicFrameLocks noGrp="1" noChangeAspect="1"/>
          </p:cNvGraphicFramePr>
          <p:nvPr>
            <p:ph sz="quarter" idx="3"/>
            <p:extLst>
              <p:ext uri="{D42A27DB-BD31-4B8C-83A1-F6EECF244321}">
                <p14:modId xmlns:p14="http://schemas.microsoft.com/office/powerpoint/2010/main" val="3113129457"/>
              </p:ext>
            </p:extLst>
          </p:nvPr>
        </p:nvGraphicFramePr>
        <p:xfrm>
          <a:off x="4052888" y="4719638"/>
          <a:ext cx="1062037" cy="1606550"/>
        </p:xfrm>
        <a:graphic>
          <a:graphicData uri="http://schemas.openxmlformats.org/presentationml/2006/ole">
            <mc:AlternateContent xmlns:mc="http://schemas.openxmlformats.org/markup-compatibility/2006">
              <mc:Choice xmlns:v="urn:schemas-microsoft-com:vml" Requires="v">
                <p:oleObj spid="_x0000_s1083" name="Equation" r:id="rId5" imgW="520560" imgH="787320" progId="Equation.DSMT4">
                  <p:embed/>
                </p:oleObj>
              </mc:Choice>
              <mc:Fallback>
                <p:oleObj name="Equation" r:id="rId5" imgW="520560" imgH="787320" progId="Equation.DSMT4">
                  <p:embed/>
                  <p:pic>
                    <p:nvPicPr>
                      <p:cNvPr id="0" name=""/>
                      <p:cNvPicPr>
                        <a:picLocks noGrp="1" noChangeAspect="1" noChangeArrowheads="1"/>
                      </p:cNvPicPr>
                      <p:nvPr/>
                    </p:nvPicPr>
                    <p:blipFill>
                      <a:blip r:embed="rId6"/>
                      <a:srcRect/>
                      <a:stretch>
                        <a:fillRect/>
                      </a:stretch>
                    </p:blipFill>
                    <p:spPr bwMode="auto">
                      <a:xfrm>
                        <a:off x="4052888" y="4719638"/>
                        <a:ext cx="1062037"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0B9FC807-E961-4209-9EF2-C41F80B7E3A7}" type="slidenum">
              <a:rPr lang="en-US" altLang="zh-CN" sz="2600" b="1">
                <a:solidFill>
                  <a:schemeClr val="bg1"/>
                </a:solidFill>
                <a:latin typeface="+mn-lt"/>
                <a:ea typeface="+mn-ea"/>
              </a:rPr>
              <a:pPr algn="l">
                <a:spcBef>
                  <a:spcPct val="0"/>
                </a:spcBef>
                <a:buClrTx/>
                <a:buSzTx/>
                <a:buFontTx/>
                <a:buNone/>
                <a:defRPr/>
              </a:pPr>
              <a:t>31</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194677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 calcmode="lin" valueType="num">
                                      <p:cBhvr additive="base">
                                        <p:cTn id="7" dur="500" fill="hold"/>
                                        <p:tgtEl>
                                          <p:spTgt spid="90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90115">
                                            <p:txEl>
                                              <p:pRg st="3" end="3"/>
                                            </p:txEl>
                                          </p:spTgt>
                                        </p:tgtEl>
                                        <p:attrNameLst>
                                          <p:attrName>style.visibility</p:attrName>
                                        </p:attrNameLst>
                                      </p:cBhvr>
                                      <p:to>
                                        <p:strVal val="visible"/>
                                      </p:to>
                                    </p:set>
                                    <p:animEffect transition="in" filter="box(in)">
                                      <p:cBhvr>
                                        <p:cTn id="13" dur="500"/>
                                        <p:tgtEl>
                                          <p:spTgt spid="9011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90124"/>
                                        </p:tgtEl>
                                        <p:attrNameLst>
                                          <p:attrName>style.visibility</p:attrName>
                                        </p:attrNameLst>
                                      </p:cBhvr>
                                      <p:to>
                                        <p:strVal val="visible"/>
                                      </p:to>
                                    </p:set>
                                    <p:animEffect transition="in" filter="diamond(in)">
                                      <p:cBhvr>
                                        <p:cTn id="18" dur="1000"/>
                                        <p:tgtEl>
                                          <p:spTgt spid="90124"/>
                                        </p:tgtEl>
                                      </p:cBhvr>
                                    </p:animEffect>
                                  </p:childTnLst>
                                </p:cTn>
                              </p:par>
                              <p:par>
                                <p:cTn id="19" presetID="8" presetClass="entr" presetSubtype="16" fill="hold" nodeType="withEffect">
                                  <p:stCondLst>
                                    <p:cond delay="0"/>
                                  </p:stCondLst>
                                  <p:childTnLst>
                                    <p:set>
                                      <p:cBhvr>
                                        <p:cTn id="20" dur="1" fill="hold">
                                          <p:stCondLst>
                                            <p:cond delay="0"/>
                                          </p:stCondLst>
                                        </p:cTn>
                                        <p:tgtEl>
                                          <p:spTgt spid="90126"/>
                                        </p:tgtEl>
                                        <p:attrNameLst>
                                          <p:attrName>style.visibility</p:attrName>
                                        </p:attrNameLst>
                                      </p:cBhvr>
                                      <p:to>
                                        <p:strVal val="visible"/>
                                      </p:to>
                                    </p:set>
                                    <p:animEffect transition="in" filter="diamond(in)">
                                      <p:cBhvr>
                                        <p:cTn id="21" dur="1000"/>
                                        <p:tgtEl>
                                          <p:spTgt spid="90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sz="half" idx="1"/>
          </p:nvPr>
        </p:nvSpPr>
        <p:spPr>
          <a:xfrm>
            <a:off x="838200" y="1052736"/>
            <a:ext cx="7696200" cy="5195664"/>
          </a:xfrm>
        </p:spPr>
        <p:txBody>
          <a:bodyPr/>
          <a:lstStyle/>
          <a:p>
            <a:pPr lvl="1"/>
            <a:r>
              <a:rPr lang="zh-CN" altLang="en-US" b="1" dirty="0" smtClean="0">
                <a:latin typeface="Times New Roman" charset="0"/>
              </a:rPr>
              <a:t>点弹性</a:t>
            </a:r>
          </a:p>
          <a:p>
            <a:pPr lvl="1"/>
            <a:endParaRPr lang="zh-CN" altLang="en-US" b="1" dirty="0" smtClean="0">
              <a:latin typeface="Times New Roman" charset="0"/>
            </a:endParaRPr>
          </a:p>
          <a:p>
            <a:pPr lvl="1"/>
            <a:endParaRPr lang="zh-CN" altLang="en-US" b="1" dirty="0" smtClean="0">
              <a:latin typeface="Times New Roman" charset="0"/>
            </a:endParaRPr>
          </a:p>
          <a:p>
            <a:pPr lvl="1">
              <a:buFont typeface="Wingdings" pitchFamily="2" charset="2"/>
              <a:buNone/>
            </a:pPr>
            <a:r>
              <a:rPr lang="zh-CN" altLang="en-US" b="1" dirty="0" smtClean="0">
                <a:latin typeface="Times New Roman" charset="0"/>
              </a:rPr>
              <a:t>     </a:t>
            </a:r>
          </a:p>
          <a:p>
            <a:pPr lvl="1">
              <a:buFont typeface="Wingdings" pitchFamily="2" charset="2"/>
              <a:buNone/>
            </a:pPr>
            <a:r>
              <a:rPr lang="zh-CN" altLang="en-US" sz="2200" b="1" dirty="0" smtClean="0">
                <a:solidFill>
                  <a:srgbClr val="FF0000"/>
                </a:solidFill>
                <a:latin typeface="Times New Roman" charset="0"/>
                <a:ea typeface="楷体_GB2312" pitchFamily="49" charset="-122"/>
              </a:rPr>
              <a:t>    求需求曲线</a:t>
            </a:r>
            <a:r>
              <a:rPr lang="en-US" altLang="zh-CN" sz="2200" b="1" dirty="0" smtClean="0">
                <a:solidFill>
                  <a:srgbClr val="FF0000"/>
                </a:solidFill>
                <a:latin typeface="Times New Roman" charset="0"/>
                <a:ea typeface="楷体_GB2312" pitchFamily="49" charset="-122"/>
              </a:rPr>
              <a:t>Q=12-3P</a:t>
            </a:r>
            <a:r>
              <a:rPr lang="zh-CN" altLang="en-US" sz="2200" b="1" dirty="0" smtClean="0">
                <a:solidFill>
                  <a:srgbClr val="FF0000"/>
                </a:solidFill>
                <a:latin typeface="Times New Roman" charset="0"/>
                <a:ea typeface="楷体_GB2312" pitchFamily="49" charset="-122"/>
              </a:rPr>
              <a:t>在</a:t>
            </a:r>
            <a:r>
              <a:rPr lang="en-US" altLang="zh-CN" sz="2200" b="1" dirty="0" smtClean="0">
                <a:solidFill>
                  <a:srgbClr val="FF0000"/>
                </a:solidFill>
                <a:latin typeface="Times New Roman" charset="0"/>
                <a:ea typeface="楷体_GB2312" pitchFamily="49" charset="-122"/>
              </a:rPr>
              <a:t>P=2</a:t>
            </a:r>
            <a:r>
              <a:rPr lang="zh-CN" altLang="en-US" sz="2200" b="1" dirty="0" smtClean="0">
                <a:solidFill>
                  <a:srgbClr val="FF0000"/>
                </a:solidFill>
                <a:latin typeface="Times New Roman" charset="0"/>
                <a:ea typeface="楷体_GB2312" pitchFamily="49" charset="-122"/>
              </a:rPr>
              <a:t>处的弹性</a:t>
            </a:r>
          </a:p>
          <a:p>
            <a:pPr lvl="1"/>
            <a:r>
              <a:rPr lang="zh-CN" altLang="en-US" b="1" dirty="0" smtClean="0">
                <a:latin typeface="Times New Roman" charset="0"/>
              </a:rPr>
              <a:t>弧弹性</a:t>
            </a:r>
          </a:p>
          <a:p>
            <a:pPr lvl="1"/>
            <a:endParaRPr lang="zh-CN" altLang="en-US" b="1" dirty="0" smtClean="0">
              <a:latin typeface="Times New Roman" charset="0"/>
            </a:endParaRPr>
          </a:p>
          <a:p>
            <a:endParaRPr lang="zh-CN" altLang="en-US" sz="2400" dirty="0" smtClean="0"/>
          </a:p>
          <a:p>
            <a:endParaRPr lang="en-US" altLang="zh-CN" sz="2400" dirty="0" smtClean="0"/>
          </a:p>
        </p:txBody>
      </p:sp>
      <p:graphicFrame>
        <p:nvGraphicFramePr>
          <p:cNvPr id="89092" name="Object 4"/>
          <p:cNvGraphicFramePr>
            <a:graphicFrameLocks noGrp="1" noChangeAspect="1"/>
          </p:cNvGraphicFramePr>
          <p:nvPr>
            <p:ph sz="quarter" idx="2"/>
            <p:extLst>
              <p:ext uri="{D42A27DB-BD31-4B8C-83A1-F6EECF244321}">
                <p14:modId xmlns:p14="http://schemas.microsoft.com/office/powerpoint/2010/main" val="4270963809"/>
              </p:ext>
            </p:extLst>
          </p:nvPr>
        </p:nvGraphicFramePr>
        <p:xfrm>
          <a:off x="1498600" y="1854200"/>
          <a:ext cx="3933825" cy="854075"/>
        </p:xfrm>
        <a:graphic>
          <a:graphicData uri="http://schemas.openxmlformats.org/presentationml/2006/ole">
            <mc:AlternateContent xmlns:mc="http://schemas.openxmlformats.org/markup-compatibility/2006">
              <mc:Choice xmlns:v="urn:schemas-microsoft-com:vml" Requires="v">
                <p:oleObj spid="_x0000_s2108" name="Equation" r:id="rId3" imgW="1930320" imgH="419040" progId="Equation.DSMT4">
                  <p:embed/>
                </p:oleObj>
              </mc:Choice>
              <mc:Fallback>
                <p:oleObj name="Equation" r:id="rId3" imgW="1930320" imgH="419040" progId="Equation.DSMT4">
                  <p:embed/>
                  <p:pic>
                    <p:nvPicPr>
                      <p:cNvPr id="0" name=""/>
                      <p:cNvPicPr>
                        <a:picLocks noGrp="1" noChangeAspect="1" noChangeArrowheads="1"/>
                      </p:cNvPicPr>
                      <p:nvPr/>
                    </p:nvPicPr>
                    <p:blipFill>
                      <a:blip r:embed="rId4"/>
                      <a:srcRect/>
                      <a:stretch>
                        <a:fillRect/>
                      </a:stretch>
                    </p:blipFill>
                    <p:spPr bwMode="auto">
                      <a:xfrm>
                        <a:off x="1498600" y="1854200"/>
                        <a:ext cx="3933825"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6" name="Object 8"/>
          <p:cNvGraphicFramePr>
            <a:graphicFrameLocks noGrp="1" noChangeAspect="1"/>
          </p:cNvGraphicFramePr>
          <p:nvPr>
            <p:ph sz="quarter" idx="3"/>
            <p:extLst>
              <p:ext uri="{D42A27DB-BD31-4B8C-83A1-F6EECF244321}">
                <p14:modId xmlns:p14="http://schemas.microsoft.com/office/powerpoint/2010/main" val="1790052506"/>
              </p:ext>
            </p:extLst>
          </p:nvPr>
        </p:nvGraphicFramePr>
        <p:xfrm>
          <a:off x="1382713" y="4076700"/>
          <a:ext cx="4775200" cy="1484313"/>
        </p:xfrm>
        <a:graphic>
          <a:graphicData uri="http://schemas.openxmlformats.org/presentationml/2006/ole">
            <mc:AlternateContent xmlns:mc="http://schemas.openxmlformats.org/markup-compatibility/2006">
              <mc:Choice xmlns:v="urn:schemas-microsoft-com:vml" Requires="v">
                <p:oleObj spid="_x0000_s2109" name="Equation" r:id="rId5" imgW="2450880" imgH="761760" progId="Equation.DSMT4">
                  <p:embed/>
                </p:oleObj>
              </mc:Choice>
              <mc:Fallback>
                <p:oleObj name="Equation" r:id="rId5" imgW="2450880" imgH="761760" progId="Equation.DSMT4">
                  <p:embed/>
                  <p:pic>
                    <p:nvPicPr>
                      <p:cNvPr id="0" name=""/>
                      <p:cNvPicPr>
                        <a:picLocks noGrp="1" noChangeAspect="1" noChangeArrowheads="1"/>
                      </p:cNvPicPr>
                      <p:nvPr/>
                    </p:nvPicPr>
                    <p:blipFill>
                      <a:blip r:embed="rId6"/>
                      <a:srcRect/>
                      <a:stretch>
                        <a:fillRect/>
                      </a:stretch>
                    </p:blipFill>
                    <p:spPr bwMode="auto">
                      <a:xfrm>
                        <a:off x="1382713" y="4076700"/>
                        <a:ext cx="4775200" cy="148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灯片编号占位符 6"/>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79B8740-83DA-4881-ACA4-66016EED6293}" type="slidenum">
              <a:rPr lang="en-US" altLang="zh-CN" sz="2600" b="1">
                <a:solidFill>
                  <a:schemeClr val="bg1"/>
                </a:solidFill>
                <a:latin typeface="+mn-lt"/>
                <a:ea typeface="+mn-ea"/>
              </a:rPr>
              <a:pPr algn="l">
                <a:spcBef>
                  <a:spcPct val="0"/>
                </a:spcBef>
                <a:buClrTx/>
                <a:buSzTx/>
                <a:buFontTx/>
                <a:buNone/>
                <a:defRPr/>
              </a:pPr>
              <a:t>32</a:t>
            </a:fld>
            <a:endParaRPr lang="en-US" altLang="zh-CN" sz="2600" b="1">
              <a:solidFill>
                <a:schemeClr val="bg1"/>
              </a:solidFill>
              <a:latin typeface="+mn-lt"/>
              <a:ea typeface="+mn-ea"/>
            </a:endParaRPr>
          </a:p>
        </p:txBody>
      </p:sp>
      <p:grpSp>
        <p:nvGrpSpPr>
          <p:cNvPr id="4" name="组合 3"/>
          <p:cNvGrpSpPr/>
          <p:nvPr/>
        </p:nvGrpSpPr>
        <p:grpSpPr>
          <a:xfrm>
            <a:off x="6413500" y="2270125"/>
            <a:ext cx="2425700" cy="2625725"/>
            <a:chOff x="6413500" y="2270125"/>
            <a:chExt cx="2425700" cy="2625725"/>
          </a:xfrm>
        </p:grpSpPr>
        <p:sp>
          <p:nvSpPr>
            <p:cNvPr id="47114" name="Line 109"/>
            <p:cNvSpPr>
              <a:spLocks noChangeShapeType="1"/>
            </p:cNvSpPr>
            <p:nvPr/>
          </p:nvSpPr>
          <p:spPr bwMode="auto">
            <a:xfrm>
              <a:off x="6780213" y="44958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5" name="Line 110"/>
            <p:cNvSpPr>
              <a:spLocks noChangeShapeType="1"/>
            </p:cNvSpPr>
            <p:nvPr/>
          </p:nvSpPr>
          <p:spPr bwMode="auto">
            <a:xfrm flipV="1">
              <a:off x="6794500" y="2362200"/>
              <a:ext cx="0" cy="213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Line 111"/>
            <p:cNvSpPr>
              <a:spLocks noChangeShapeType="1"/>
            </p:cNvSpPr>
            <p:nvPr/>
          </p:nvSpPr>
          <p:spPr bwMode="auto">
            <a:xfrm>
              <a:off x="6946900" y="2743200"/>
              <a:ext cx="1447800" cy="1295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7" name="Line 112"/>
            <p:cNvSpPr>
              <a:spLocks noChangeShapeType="1"/>
            </p:cNvSpPr>
            <p:nvPr/>
          </p:nvSpPr>
          <p:spPr bwMode="auto">
            <a:xfrm>
              <a:off x="6794500" y="3276600"/>
              <a:ext cx="685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113"/>
            <p:cNvSpPr>
              <a:spLocks noChangeShapeType="1"/>
            </p:cNvSpPr>
            <p:nvPr/>
          </p:nvSpPr>
          <p:spPr bwMode="auto">
            <a:xfrm>
              <a:off x="6794500" y="3810000"/>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Text Box 114"/>
            <p:cNvSpPr txBox="1">
              <a:spLocks noChangeArrowheads="1"/>
            </p:cNvSpPr>
            <p:nvPr/>
          </p:nvSpPr>
          <p:spPr bwMode="auto">
            <a:xfrm>
              <a:off x="6469063" y="22701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a:solidFill>
                    <a:schemeClr val="tx1"/>
                  </a:solidFill>
                </a:rPr>
                <a:t>P</a:t>
              </a:r>
            </a:p>
          </p:txBody>
        </p:sp>
        <p:sp>
          <p:nvSpPr>
            <p:cNvPr id="47120" name="Text Box 115"/>
            <p:cNvSpPr txBox="1">
              <a:spLocks noChangeArrowheads="1"/>
            </p:cNvSpPr>
            <p:nvPr/>
          </p:nvSpPr>
          <p:spPr bwMode="auto">
            <a:xfrm>
              <a:off x="6594475" y="4495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dirty="0">
                  <a:solidFill>
                    <a:schemeClr val="tx1"/>
                  </a:solidFill>
                </a:rPr>
                <a:t>0</a:t>
              </a:r>
            </a:p>
          </p:txBody>
        </p:sp>
        <p:sp>
          <p:nvSpPr>
            <p:cNvPr id="47121" name="Text Box 116"/>
            <p:cNvSpPr txBox="1">
              <a:spLocks noChangeArrowheads="1"/>
            </p:cNvSpPr>
            <p:nvPr/>
          </p:nvSpPr>
          <p:spPr bwMode="auto">
            <a:xfrm>
              <a:off x="8470900" y="44989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a:solidFill>
                    <a:schemeClr val="tx1"/>
                  </a:solidFill>
                </a:rPr>
                <a:t>Q</a:t>
              </a:r>
            </a:p>
          </p:txBody>
        </p:sp>
        <p:sp>
          <p:nvSpPr>
            <p:cNvPr id="47122" name="Text Box 117"/>
            <p:cNvSpPr txBox="1">
              <a:spLocks noChangeArrowheads="1"/>
            </p:cNvSpPr>
            <p:nvPr/>
          </p:nvSpPr>
          <p:spPr bwMode="auto">
            <a:xfrm>
              <a:off x="7515225" y="3032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a:solidFill>
                    <a:srgbClr val="FF0000"/>
                  </a:solidFill>
                </a:rPr>
                <a:t>A</a:t>
              </a:r>
            </a:p>
          </p:txBody>
        </p:sp>
        <p:sp>
          <p:nvSpPr>
            <p:cNvPr id="47123" name="Text Box 118"/>
            <p:cNvSpPr txBox="1">
              <a:spLocks noChangeArrowheads="1"/>
            </p:cNvSpPr>
            <p:nvPr/>
          </p:nvSpPr>
          <p:spPr bwMode="auto">
            <a:xfrm>
              <a:off x="8108950" y="34893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a:solidFill>
                    <a:schemeClr val="tx1"/>
                  </a:solidFill>
                </a:rPr>
                <a:t>B</a:t>
              </a:r>
            </a:p>
          </p:txBody>
        </p:sp>
        <p:sp>
          <p:nvSpPr>
            <p:cNvPr id="47124" name="Text Box 119"/>
            <p:cNvSpPr txBox="1">
              <a:spLocks noChangeArrowheads="1"/>
            </p:cNvSpPr>
            <p:nvPr/>
          </p:nvSpPr>
          <p:spPr bwMode="auto">
            <a:xfrm>
              <a:off x="6427788" y="3036888"/>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a:solidFill>
                    <a:schemeClr val="tx1"/>
                  </a:solidFill>
                </a:rPr>
                <a:t>P</a:t>
              </a:r>
              <a:r>
                <a:rPr lang="en-US" altLang="zh-CN" baseline="-25000">
                  <a:solidFill>
                    <a:schemeClr val="tx1"/>
                  </a:solidFill>
                </a:rPr>
                <a:t>1</a:t>
              </a:r>
            </a:p>
          </p:txBody>
        </p:sp>
        <p:sp>
          <p:nvSpPr>
            <p:cNvPr id="47125" name="Text Box 120"/>
            <p:cNvSpPr txBox="1">
              <a:spLocks noChangeArrowheads="1"/>
            </p:cNvSpPr>
            <p:nvPr/>
          </p:nvSpPr>
          <p:spPr bwMode="auto">
            <a:xfrm>
              <a:off x="6413500" y="3565525"/>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a:solidFill>
                    <a:schemeClr val="tx1"/>
                  </a:solidFill>
                </a:rPr>
                <a:t>P</a:t>
              </a:r>
              <a:r>
                <a:rPr lang="en-US" altLang="zh-CN" baseline="-25000">
                  <a:solidFill>
                    <a:schemeClr val="tx1"/>
                  </a:solidFill>
                </a:rPr>
                <a:t>2</a:t>
              </a:r>
            </a:p>
          </p:txBody>
        </p:sp>
        <p:sp>
          <p:nvSpPr>
            <p:cNvPr id="47126" name="Line 121"/>
            <p:cNvSpPr>
              <a:spLocks noChangeShapeType="1"/>
            </p:cNvSpPr>
            <p:nvPr/>
          </p:nvSpPr>
          <p:spPr bwMode="auto">
            <a:xfrm>
              <a:off x="7508875" y="3276600"/>
              <a:ext cx="0" cy="1219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122"/>
            <p:cNvSpPr>
              <a:spLocks noChangeShapeType="1"/>
            </p:cNvSpPr>
            <p:nvPr/>
          </p:nvSpPr>
          <p:spPr bwMode="auto">
            <a:xfrm>
              <a:off x="8118475" y="3810000"/>
              <a:ext cx="0" cy="6858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Text Box 123"/>
            <p:cNvSpPr txBox="1">
              <a:spLocks noChangeArrowheads="1"/>
            </p:cNvSpPr>
            <p:nvPr/>
          </p:nvSpPr>
          <p:spPr bwMode="auto">
            <a:xfrm>
              <a:off x="7286625" y="4495800"/>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a:solidFill>
                    <a:schemeClr val="tx1"/>
                  </a:solidFill>
                </a:rPr>
                <a:t>Q</a:t>
              </a:r>
              <a:r>
                <a:rPr lang="en-US" altLang="zh-CN" baseline="-25000">
                  <a:solidFill>
                    <a:schemeClr val="tx1"/>
                  </a:solidFill>
                </a:rPr>
                <a:t>1</a:t>
              </a:r>
            </a:p>
          </p:txBody>
        </p:sp>
        <p:sp>
          <p:nvSpPr>
            <p:cNvPr id="47129" name="Text Box 124"/>
            <p:cNvSpPr txBox="1">
              <a:spLocks noChangeArrowheads="1"/>
            </p:cNvSpPr>
            <p:nvPr/>
          </p:nvSpPr>
          <p:spPr bwMode="auto">
            <a:xfrm>
              <a:off x="7943850" y="4495800"/>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en-US" altLang="zh-CN">
                  <a:solidFill>
                    <a:schemeClr val="tx1"/>
                  </a:solidFill>
                </a:rPr>
                <a:t>Q</a:t>
              </a:r>
              <a:r>
                <a:rPr lang="en-US" altLang="zh-CN" baseline="-25000">
                  <a:solidFill>
                    <a:schemeClr val="tx1"/>
                  </a:solidFill>
                </a:rPr>
                <a:t>2</a:t>
              </a:r>
            </a:p>
          </p:txBody>
        </p:sp>
      </p:grpSp>
      <p:sp>
        <p:nvSpPr>
          <p:cNvPr id="47130" name="Arc 126"/>
          <p:cNvSpPr>
            <a:spLocks/>
          </p:cNvSpPr>
          <p:nvPr/>
        </p:nvSpPr>
        <p:spPr bwMode="auto">
          <a:xfrm rot="11694346">
            <a:off x="7489825" y="3278188"/>
            <a:ext cx="600075" cy="457200"/>
          </a:xfrm>
          <a:custGeom>
            <a:avLst/>
            <a:gdLst>
              <a:gd name="T0" fmla="*/ 0 w 21267"/>
              <a:gd name="T1" fmla="*/ 0 h 21600"/>
              <a:gd name="T2" fmla="*/ 0 w 21267"/>
              <a:gd name="T3" fmla="*/ 0 h 21600"/>
              <a:gd name="T4" fmla="*/ 0 w 21267"/>
              <a:gd name="T5" fmla="*/ 0 h 21600"/>
              <a:gd name="T6" fmla="*/ 0 60000 65536"/>
              <a:gd name="T7" fmla="*/ 0 60000 65536"/>
              <a:gd name="T8" fmla="*/ 0 60000 65536"/>
              <a:gd name="T9" fmla="*/ 0 w 21267"/>
              <a:gd name="T10" fmla="*/ 0 h 21600"/>
              <a:gd name="T11" fmla="*/ 21267 w 21267"/>
              <a:gd name="T12" fmla="*/ 21600 h 21600"/>
            </a:gdLst>
            <a:ahLst/>
            <a:cxnLst>
              <a:cxn ang="T6">
                <a:pos x="T0" y="T1"/>
              </a:cxn>
              <a:cxn ang="T7">
                <a:pos x="T2" y="T3"/>
              </a:cxn>
              <a:cxn ang="T8">
                <a:pos x="T4" y="T5"/>
              </a:cxn>
            </a:cxnLst>
            <a:rect l="T9" t="T10" r="T11" b="T12"/>
            <a:pathLst>
              <a:path w="21267" h="21600" fill="none" extrusionOk="0">
                <a:moveTo>
                  <a:pt x="-1" y="0"/>
                </a:moveTo>
                <a:cubicBezTo>
                  <a:pt x="10471" y="0"/>
                  <a:pt x="19434" y="7510"/>
                  <a:pt x="21266" y="17820"/>
                </a:cubicBezTo>
              </a:path>
              <a:path w="21267" h="21600" stroke="0" extrusionOk="0">
                <a:moveTo>
                  <a:pt x="-1" y="0"/>
                </a:moveTo>
                <a:cubicBezTo>
                  <a:pt x="10471" y="0"/>
                  <a:pt x="19434" y="7510"/>
                  <a:pt x="21266" y="17820"/>
                </a:cubicBezTo>
                <a:lnTo>
                  <a:pt x="0" y="21600"/>
                </a:lnTo>
                <a:lnTo>
                  <a:pt x="-1" y="0"/>
                </a:lnTo>
                <a:close/>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pic>
        <p:nvPicPr>
          <p:cNvPr id="89216" name="Picture 1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2016" y="5562600"/>
            <a:ext cx="8080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217" name="Text Box 129"/>
          <p:cNvSpPr txBox="1">
            <a:spLocks noChangeArrowheads="1"/>
          </p:cNvSpPr>
          <p:nvPr/>
        </p:nvSpPr>
        <p:spPr bwMode="auto">
          <a:xfrm>
            <a:off x="1828800" y="5562600"/>
            <a:ext cx="61722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spcBef>
                <a:spcPct val="50000"/>
              </a:spcBef>
            </a:pPr>
            <a:r>
              <a:rPr lang="en-US" altLang="zh-CN" sz="2200"/>
              <a:t>     </a:t>
            </a:r>
            <a:r>
              <a:rPr lang="zh-CN" altLang="en-US" sz="2200" b="1">
                <a:solidFill>
                  <a:srgbClr val="FF0000"/>
                </a:solidFill>
              </a:rPr>
              <a:t>牛奶的价格从</a:t>
            </a:r>
            <a:r>
              <a:rPr lang="en-US" altLang="zh-CN" sz="2200" b="1">
                <a:solidFill>
                  <a:srgbClr val="FF0000"/>
                </a:solidFill>
              </a:rPr>
              <a:t>1</a:t>
            </a:r>
            <a:r>
              <a:rPr lang="zh-CN" altLang="en-US" sz="2200" b="1">
                <a:solidFill>
                  <a:srgbClr val="FF0000"/>
                </a:solidFill>
              </a:rPr>
              <a:t>元上升到</a:t>
            </a:r>
            <a:r>
              <a:rPr lang="en-US" altLang="zh-CN" sz="2200" b="1">
                <a:solidFill>
                  <a:srgbClr val="FF0000"/>
                </a:solidFill>
              </a:rPr>
              <a:t>2</a:t>
            </a:r>
            <a:r>
              <a:rPr lang="zh-CN" altLang="en-US" sz="2200" b="1">
                <a:solidFill>
                  <a:srgbClr val="FF0000"/>
                </a:solidFill>
              </a:rPr>
              <a:t>元，你每月的购买量从</a:t>
            </a:r>
            <a:r>
              <a:rPr lang="en-US" altLang="zh-CN" sz="2200" b="1">
                <a:solidFill>
                  <a:srgbClr val="FF0000"/>
                </a:solidFill>
              </a:rPr>
              <a:t>20</a:t>
            </a:r>
            <a:r>
              <a:rPr lang="zh-CN" altLang="en-US" sz="2200" b="1">
                <a:solidFill>
                  <a:srgbClr val="FF0000"/>
                </a:solidFill>
              </a:rPr>
              <a:t>包减少为</a:t>
            </a:r>
            <a:r>
              <a:rPr lang="en-US" altLang="zh-CN" sz="2200" b="1">
                <a:solidFill>
                  <a:srgbClr val="FF0000"/>
                </a:solidFill>
              </a:rPr>
              <a:t>15</a:t>
            </a:r>
            <a:r>
              <a:rPr lang="zh-CN" altLang="en-US" sz="2200" b="1">
                <a:solidFill>
                  <a:srgbClr val="FF0000"/>
                </a:solidFill>
              </a:rPr>
              <a:t>包，牛奶的需求价格弹性为多少？</a:t>
            </a:r>
          </a:p>
        </p:txBody>
      </p:sp>
      <p:pic>
        <p:nvPicPr>
          <p:cNvPr id="3" name="Picture 1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636912"/>
            <a:ext cx="8080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379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2"/>
                                        </p:tgtEl>
                                        <p:attrNameLst>
                                          <p:attrName>style.visibility</p:attrName>
                                        </p:attrNameLst>
                                      </p:cBhvr>
                                      <p:to>
                                        <p:strVal val="visible"/>
                                      </p:to>
                                    </p:set>
                                    <p:anim calcmode="lin" valueType="num">
                                      <p:cBhvr additive="base">
                                        <p:cTn id="7" dur="500" fill="hold"/>
                                        <p:tgtEl>
                                          <p:spTgt spid="89092"/>
                                        </p:tgtEl>
                                        <p:attrNameLst>
                                          <p:attrName>ppt_x</p:attrName>
                                        </p:attrNameLst>
                                      </p:cBhvr>
                                      <p:tavLst>
                                        <p:tav tm="0">
                                          <p:val>
                                            <p:strVal val="#ppt_x"/>
                                          </p:val>
                                        </p:tav>
                                        <p:tav tm="100000">
                                          <p:val>
                                            <p:strVal val="#ppt_x"/>
                                          </p:val>
                                        </p:tav>
                                      </p:tavLst>
                                    </p:anim>
                                    <p:anim calcmode="lin" valueType="num">
                                      <p:cBhvr additive="base">
                                        <p:cTn id="8" dur="500" fill="hold"/>
                                        <p:tgtEl>
                                          <p:spTgt spid="890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amond(in)">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2" dur="500"/>
                                        <p:tgtEl>
                                          <p:spTgt spid="890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27" dur="500"/>
                                        <p:tgtEl>
                                          <p:spTgt spid="890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1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89216"/>
                                        </p:tgtEl>
                                        <p:attrNameLst>
                                          <p:attrName>style.visibility</p:attrName>
                                        </p:attrNameLst>
                                      </p:cBhvr>
                                      <p:to>
                                        <p:strVal val="visible"/>
                                      </p:to>
                                    </p:set>
                                    <p:animEffect transition="in" filter="diamond(in)">
                                      <p:cBhvr>
                                        <p:cTn id="36" dur="1000"/>
                                        <p:tgtEl>
                                          <p:spTgt spid="8921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89217"/>
                                        </p:tgtEl>
                                        <p:attrNameLst>
                                          <p:attrName>style.visibility</p:attrName>
                                        </p:attrNameLst>
                                      </p:cBhvr>
                                      <p:to>
                                        <p:strVal val="visible"/>
                                      </p:to>
                                    </p:set>
                                    <p:animEffect transition="in" filter="box(in)">
                                      <p:cBhvr>
                                        <p:cTn id="41" dur="500"/>
                                        <p:tgtEl>
                                          <p:spTgt spid="8921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9096"/>
                                        </p:tgtEl>
                                        <p:attrNameLst>
                                          <p:attrName>style.visibility</p:attrName>
                                        </p:attrNameLst>
                                      </p:cBhvr>
                                      <p:to>
                                        <p:strVal val="visible"/>
                                      </p:to>
                                    </p:set>
                                    <p:anim calcmode="lin" valueType="num">
                                      <p:cBhvr additive="base">
                                        <p:cTn id="46" dur="500" fill="hold"/>
                                        <p:tgtEl>
                                          <p:spTgt spid="89096"/>
                                        </p:tgtEl>
                                        <p:attrNameLst>
                                          <p:attrName>ppt_x</p:attrName>
                                        </p:attrNameLst>
                                      </p:cBhvr>
                                      <p:tavLst>
                                        <p:tav tm="0">
                                          <p:val>
                                            <p:strVal val="#ppt_x"/>
                                          </p:val>
                                        </p:tav>
                                        <p:tav tm="100000">
                                          <p:val>
                                            <p:strVal val="#ppt_x"/>
                                          </p:val>
                                        </p:tav>
                                      </p:tavLst>
                                    </p:anim>
                                    <p:anim calcmode="lin" valueType="num">
                                      <p:cBhvr additive="base">
                                        <p:cTn id="47"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0" grpId="0" animBg="1"/>
      <p:bldP spid="892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838200" y="1828800"/>
            <a:ext cx="7848600" cy="4724400"/>
          </a:xfrm>
        </p:spPr>
        <p:txBody>
          <a:bodyPr rtlCol="0">
            <a:normAutofit fontScale="92500" lnSpcReduction="10000"/>
          </a:bodyPr>
          <a:lstStyle/>
          <a:p>
            <a:pPr fontAlgn="auto">
              <a:spcAft>
                <a:spcPts val="0"/>
              </a:spcAft>
              <a:buFont typeface="Wingdings 2"/>
              <a:buChar char="ß"/>
              <a:defRPr/>
            </a:pPr>
            <a:r>
              <a:rPr lang="zh-CN" altLang="en-US" b="1" smtClean="0">
                <a:latin typeface="Times New Roman" pitchFamily="18" charset="0"/>
                <a:ea typeface="楷体_GB2312" pitchFamily="49" charset="-122"/>
              </a:rPr>
              <a:t>需求弹性取值范围</a:t>
            </a:r>
          </a:p>
          <a:p>
            <a:pPr lvl="1" fontAlgn="auto">
              <a:spcAft>
                <a:spcPts val="0"/>
              </a:spcAft>
              <a:buFont typeface="Wingdings 2"/>
              <a:buChar char="Þ"/>
              <a:defRPr/>
            </a:pPr>
            <a:r>
              <a:rPr lang="en-US" altLang="zh-CN" b="1" smtClean="0">
                <a:solidFill>
                  <a:srgbClr val="0000FF"/>
                </a:solidFill>
                <a:latin typeface="Times New Roman" pitchFamily="18" charset="0"/>
              </a:rPr>
              <a:t>E</a:t>
            </a:r>
            <a:r>
              <a:rPr lang="en-US" altLang="zh-CN" b="1" baseline="-25000" smtClean="0">
                <a:solidFill>
                  <a:srgbClr val="0000FF"/>
                </a:solidFill>
                <a:latin typeface="Times New Roman" pitchFamily="18" charset="0"/>
              </a:rPr>
              <a:t>d</a:t>
            </a:r>
            <a:r>
              <a:rPr lang="en-US" altLang="zh-CN" b="1" smtClean="0">
                <a:solidFill>
                  <a:srgbClr val="0000FF"/>
                </a:solidFill>
                <a:latin typeface="Times New Roman" pitchFamily="18" charset="0"/>
              </a:rPr>
              <a:t>=0</a:t>
            </a:r>
            <a:r>
              <a:rPr lang="zh-CN" altLang="en-US" b="1" smtClean="0">
                <a:solidFill>
                  <a:srgbClr val="0000FF"/>
                </a:solidFill>
                <a:latin typeface="Times New Roman" pitchFamily="18" charset="0"/>
              </a:rPr>
              <a:t>，</a:t>
            </a:r>
            <a:r>
              <a:rPr lang="zh-CN" altLang="en-US" b="1" smtClean="0">
                <a:solidFill>
                  <a:srgbClr val="0000FF"/>
                </a:solidFill>
              </a:rPr>
              <a:t>完全无弹性</a:t>
            </a:r>
          </a:p>
          <a:p>
            <a:pPr lvl="1" fontAlgn="auto">
              <a:spcAft>
                <a:spcPts val="0"/>
              </a:spcAft>
              <a:buFont typeface="Wingdings 2"/>
              <a:buChar char="Þ"/>
              <a:defRPr/>
            </a:pPr>
            <a:endParaRPr lang="zh-CN" altLang="en-US" smtClean="0">
              <a:solidFill>
                <a:srgbClr val="0000FF"/>
              </a:solidFill>
            </a:endParaRPr>
          </a:p>
          <a:p>
            <a:pPr lvl="1" fontAlgn="auto">
              <a:spcAft>
                <a:spcPts val="0"/>
              </a:spcAft>
              <a:buFont typeface="Wingdings 2"/>
              <a:buChar char="Þ"/>
              <a:defRPr/>
            </a:pPr>
            <a:r>
              <a:rPr lang="en-US" altLang="zh-CN" b="1" smtClean="0">
                <a:solidFill>
                  <a:srgbClr val="0000FF"/>
                </a:solidFill>
                <a:latin typeface="Times New Roman" pitchFamily="18" charset="0"/>
              </a:rPr>
              <a:t>E</a:t>
            </a:r>
            <a:r>
              <a:rPr lang="en-US" altLang="zh-CN" b="1" baseline="-25000" smtClean="0">
                <a:solidFill>
                  <a:srgbClr val="0000FF"/>
                </a:solidFill>
                <a:latin typeface="Times New Roman" pitchFamily="18" charset="0"/>
              </a:rPr>
              <a:t>d</a:t>
            </a:r>
            <a:r>
              <a:rPr lang="en-US" altLang="zh-CN" b="1" smtClean="0">
                <a:solidFill>
                  <a:srgbClr val="0000FF"/>
                </a:solidFill>
                <a:latin typeface="Times New Roman" pitchFamily="18" charset="0"/>
              </a:rPr>
              <a:t>=</a:t>
            </a:r>
            <a:r>
              <a:rPr lang="en-US" altLang="zh-CN" b="1" smtClean="0">
                <a:solidFill>
                  <a:srgbClr val="0000FF"/>
                </a:solidFill>
              </a:rPr>
              <a:t>∞</a:t>
            </a:r>
            <a:r>
              <a:rPr lang="zh-CN" altLang="en-US" b="1" smtClean="0">
                <a:solidFill>
                  <a:srgbClr val="0000FF"/>
                </a:solidFill>
              </a:rPr>
              <a:t>，完全弹性            </a:t>
            </a:r>
            <a:r>
              <a:rPr lang="zh-CN" altLang="en-US" b="1" smtClean="0">
                <a:solidFill>
                  <a:srgbClr val="FF3300"/>
                </a:solidFill>
              </a:rPr>
              <a:t>完全竞争市场</a:t>
            </a:r>
          </a:p>
          <a:p>
            <a:pPr lvl="1" fontAlgn="auto">
              <a:spcAft>
                <a:spcPts val="0"/>
              </a:spcAft>
              <a:buFont typeface="Wingdings 2"/>
              <a:buChar char="Þ"/>
              <a:defRPr/>
            </a:pPr>
            <a:endParaRPr lang="zh-CN" altLang="en-US" b="1" smtClean="0">
              <a:solidFill>
                <a:srgbClr val="0000FF"/>
              </a:solidFill>
            </a:endParaRPr>
          </a:p>
          <a:p>
            <a:pPr lvl="1" fontAlgn="auto">
              <a:spcAft>
                <a:spcPts val="0"/>
              </a:spcAft>
              <a:buFont typeface="Wingdings 2"/>
              <a:buChar char="Þ"/>
              <a:defRPr/>
            </a:pPr>
            <a:r>
              <a:rPr lang="en-US" altLang="zh-CN" b="1" smtClean="0">
                <a:solidFill>
                  <a:srgbClr val="0000FF"/>
                </a:solidFill>
                <a:latin typeface="Times New Roman" pitchFamily="18" charset="0"/>
              </a:rPr>
              <a:t>1 </a:t>
            </a:r>
            <a:r>
              <a:rPr lang="en-US" altLang="en-US" b="1" smtClean="0">
                <a:solidFill>
                  <a:srgbClr val="0000FF"/>
                </a:solidFill>
              </a:rPr>
              <a:t>＜</a:t>
            </a:r>
            <a:r>
              <a:rPr lang="en-US" altLang="zh-CN" b="1" smtClean="0">
                <a:solidFill>
                  <a:srgbClr val="0000FF"/>
                </a:solidFill>
                <a:latin typeface="Times New Roman" pitchFamily="18" charset="0"/>
              </a:rPr>
              <a:t>E</a:t>
            </a:r>
            <a:r>
              <a:rPr lang="en-US" altLang="zh-CN" b="1" baseline="-25000" smtClean="0">
                <a:solidFill>
                  <a:srgbClr val="0000FF"/>
                </a:solidFill>
                <a:latin typeface="Times New Roman" pitchFamily="18" charset="0"/>
              </a:rPr>
              <a:t>d</a:t>
            </a:r>
            <a:r>
              <a:rPr lang="en-US" altLang="en-US" b="1" smtClean="0">
                <a:solidFill>
                  <a:srgbClr val="0000FF"/>
                </a:solidFill>
              </a:rPr>
              <a:t>＜</a:t>
            </a:r>
            <a:r>
              <a:rPr lang="zh-CN" altLang="en-US" b="1" baseline="-25000" smtClean="0">
                <a:solidFill>
                  <a:srgbClr val="0000FF"/>
                </a:solidFill>
                <a:latin typeface="Times New Roman" pitchFamily="18" charset="0"/>
              </a:rPr>
              <a:t> </a:t>
            </a:r>
            <a:r>
              <a:rPr lang="zh-CN" altLang="en-US" b="1" smtClean="0">
                <a:solidFill>
                  <a:srgbClr val="0000FF"/>
                </a:solidFill>
              </a:rPr>
              <a:t>∞</a:t>
            </a:r>
            <a:r>
              <a:rPr lang="zh-CN" altLang="en-US" b="1" baseline="-25000" smtClean="0">
                <a:solidFill>
                  <a:srgbClr val="0000FF"/>
                </a:solidFill>
                <a:latin typeface="Times New Roman" pitchFamily="18" charset="0"/>
              </a:rPr>
              <a:t> </a:t>
            </a:r>
            <a:r>
              <a:rPr lang="zh-CN" altLang="en-US" b="1" smtClean="0">
                <a:solidFill>
                  <a:srgbClr val="0000FF"/>
                </a:solidFill>
                <a:latin typeface="Times New Roman" pitchFamily="18" charset="0"/>
              </a:rPr>
              <a:t>，富有弹性</a:t>
            </a:r>
          </a:p>
          <a:p>
            <a:pPr lvl="1" fontAlgn="auto">
              <a:spcAft>
                <a:spcPts val="0"/>
              </a:spcAft>
              <a:buFont typeface="Wingdings 2"/>
              <a:buChar char="Þ"/>
              <a:defRPr/>
            </a:pPr>
            <a:endParaRPr lang="zh-CN" altLang="en-US" b="1" smtClean="0">
              <a:solidFill>
                <a:srgbClr val="0000FF"/>
              </a:solidFill>
              <a:latin typeface="Times New Roman" pitchFamily="18" charset="0"/>
            </a:endParaRPr>
          </a:p>
          <a:p>
            <a:pPr lvl="1" fontAlgn="auto">
              <a:spcAft>
                <a:spcPts val="0"/>
              </a:spcAft>
              <a:buFont typeface="Wingdings 2"/>
              <a:buChar char="Þ"/>
              <a:defRPr/>
            </a:pPr>
            <a:r>
              <a:rPr lang="en-US" altLang="zh-CN" b="1" smtClean="0">
                <a:solidFill>
                  <a:srgbClr val="0000FF"/>
                </a:solidFill>
                <a:latin typeface="Times New Roman" pitchFamily="18" charset="0"/>
              </a:rPr>
              <a:t>0</a:t>
            </a:r>
            <a:r>
              <a:rPr lang="en-US" altLang="en-US" b="1" smtClean="0">
                <a:solidFill>
                  <a:srgbClr val="0000FF"/>
                </a:solidFill>
                <a:latin typeface="Times New Roman" pitchFamily="18" charset="0"/>
              </a:rPr>
              <a:t>＜</a:t>
            </a:r>
            <a:r>
              <a:rPr lang="en-US" altLang="zh-CN" b="1" smtClean="0">
                <a:solidFill>
                  <a:srgbClr val="0000FF"/>
                </a:solidFill>
                <a:latin typeface="Times New Roman" pitchFamily="18" charset="0"/>
              </a:rPr>
              <a:t>E</a:t>
            </a:r>
            <a:r>
              <a:rPr lang="en-US" altLang="zh-CN" b="1" baseline="-25000" smtClean="0">
                <a:solidFill>
                  <a:srgbClr val="0000FF"/>
                </a:solidFill>
                <a:latin typeface="Times New Roman" pitchFamily="18" charset="0"/>
              </a:rPr>
              <a:t>d</a:t>
            </a:r>
            <a:r>
              <a:rPr lang="en-US" altLang="en-US" b="1" smtClean="0">
                <a:solidFill>
                  <a:srgbClr val="0000FF"/>
                </a:solidFill>
                <a:latin typeface="Times New Roman" pitchFamily="18" charset="0"/>
              </a:rPr>
              <a:t>＜</a:t>
            </a:r>
            <a:r>
              <a:rPr lang="zh-CN" altLang="en-US" b="1" smtClean="0">
                <a:solidFill>
                  <a:srgbClr val="0000FF"/>
                </a:solidFill>
                <a:latin typeface="Times New Roman" pitchFamily="18" charset="0"/>
              </a:rPr>
              <a:t> </a:t>
            </a:r>
            <a:r>
              <a:rPr lang="en-US" altLang="zh-CN" b="1" smtClean="0">
                <a:solidFill>
                  <a:srgbClr val="0000FF"/>
                </a:solidFill>
                <a:latin typeface="Times New Roman" pitchFamily="18" charset="0"/>
              </a:rPr>
              <a:t>1</a:t>
            </a:r>
            <a:r>
              <a:rPr lang="zh-CN" altLang="en-US" b="1" smtClean="0">
                <a:solidFill>
                  <a:srgbClr val="0000FF"/>
                </a:solidFill>
                <a:latin typeface="Times New Roman" pitchFamily="18" charset="0"/>
              </a:rPr>
              <a:t>，缺乏弹性</a:t>
            </a:r>
          </a:p>
          <a:p>
            <a:pPr lvl="1" fontAlgn="auto">
              <a:spcAft>
                <a:spcPts val="0"/>
              </a:spcAft>
              <a:buFont typeface="Wingdings 2"/>
              <a:buChar char="Þ"/>
              <a:defRPr/>
            </a:pPr>
            <a:endParaRPr lang="zh-CN" altLang="en-US" b="1" smtClean="0">
              <a:solidFill>
                <a:srgbClr val="0000FF"/>
              </a:solidFill>
              <a:latin typeface="Times New Roman" pitchFamily="18" charset="0"/>
            </a:endParaRPr>
          </a:p>
          <a:p>
            <a:pPr lvl="1" fontAlgn="auto">
              <a:spcAft>
                <a:spcPts val="0"/>
              </a:spcAft>
              <a:buFont typeface="Wingdings 2"/>
              <a:buChar char="Þ"/>
              <a:defRPr/>
            </a:pPr>
            <a:r>
              <a:rPr lang="en-US" altLang="zh-CN" b="1" smtClean="0">
                <a:solidFill>
                  <a:srgbClr val="0000FF"/>
                </a:solidFill>
                <a:latin typeface="Times New Roman" pitchFamily="18" charset="0"/>
              </a:rPr>
              <a:t>E</a:t>
            </a:r>
            <a:r>
              <a:rPr lang="en-US" altLang="zh-CN" b="1" baseline="-25000" smtClean="0">
                <a:solidFill>
                  <a:srgbClr val="0000FF"/>
                </a:solidFill>
                <a:latin typeface="Times New Roman" pitchFamily="18" charset="0"/>
              </a:rPr>
              <a:t>d</a:t>
            </a:r>
            <a:r>
              <a:rPr lang="en-US" altLang="zh-CN" b="1" smtClean="0">
                <a:solidFill>
                  <a:srgbClr val="0000FF"/>
                </a:solidFill>
                <a:latin typeface="Times New Roman" pitchFamily="18" charset="0"/>
              </a:rPr>
              <a:t>=1</a:t>
            </a:r>
            <a:r>
              <a:rPr lang="zh-CN" altLang="en-US" b="1" smtClean="0">
                <a:solidFill>
                  <a:srgbClr val="0000FF"/>
                </a:solidFill>
                <a:latin typeface="Times New Roman" pitchFamily="18" charset="0"/>
              </a:rPr>
              <a:t>，单位弹性    </a:t>
            </a:r>
            <a:r>
              <a:rPr lang="zh-CN" altLang="en-US" b="1" smtClean="0">
                <a:solidFill>
                  <a:srgbClr val="FF00FF"/>
                </a:solidFill>
                <a:latin typeface="Times New Roman" pitchFamily="18" charset="0"/>
              </a:rPr>
              <a:t>主要起标尺作用</a:t>
            </a:r>
            <a:endParaRPr lang="zh-CN" altLang="en-US" smtClean="0">
              <a:solidFill>
                <a:srgbClr val="FF00FF"/>
              </a:solidFill>
            </a:endParaRPr>
          </a:p>
        </p:txBody>
      </p:sp>
      <p:sp>
        <p:nvSpPr>
          <p:cNvPr id="9"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E209AB14-26EC-45B7-AA09-D769B8E278F6}" type="slidenum">
              <a:rPr lang="en-US" altLang="zh-CN" sz="2600" b="1">
                <a:solidFill>
                  <a:schemeClr val="bg1"/>
                </a:solidFill>
                <a:latin typeface="+mn-lt"/>
                <a:ea typeface="+mn-ea"/>
              </a:rPr>
              <a:pPr algn="l">
                <a:spcBef>
                  <a:spcPct val="0"/>
                </a:spcBef>
                <a:buClrTx/>
                <a:buSzTx/>
                <a:buFontTx/>
                <a:buNone/>
                <a:defRPr/>
              </a:pPr>
              <a:t>33</a:t>
            </a:fld>
            <a:endParaRPr lang="en-US" altLang="zh-CN" sz="2600" b="1">
              <a:solidFill>
                <a:schemeClr val="bg1"/>
              </a:solidFill>
              <a:latin typeface="+mn-lt"/>
              <a:ea typeface="+mn-ea"/>
            </a:endParaRPr>
          </a:p>
        </p:txBody>
      </p:sp>
      <p:pic>
        <p:nvPicPr>
          <p:cNvPr id="98330" name="Picture 26" descr="20081211336468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772816"/>
            <a:ext cx="2133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32" name="Picture 28" descr="u=2947735306,598895361&amp;fm=4&amp;gp=1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562" y="3657600"/>
            <a:ext cx="1047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33"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573" y="4581128"/>
            <a:ext cx="1017587"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34" name="AutoShape 30">
            <a:hlinkClick r:id="rId6" action="ppaction://hlinksldjump"/>
          </p:cNvPr>
          <p:cNvSpPr>
            <a:spLocks noChangeArrowheads="1"/>
          </p:cNvSpPr>
          <p:nvPr/>
        </p:nvSpPr>
        <p:spPr bwMode="auto">
          <a:xfrm rot="-5400000">
            <a:off x="6858000" y="5334000"/>
            <a:ext cx="533400" cy="533400"/>
          </a:xfrm>
          <a:prstGeom prst="triangle">
            <a:avLst>
              <a:gd name="adj" fmla="val 47319"/>
            </a:avLst>
          </a:pr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308401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98330"/>
                                        </p:tgtEl>
                                        <p:attrNameLst>
                                          <p:attrName>style.visibility</p:attrName>
                                        </p:attrNameLst>
                                      </p:cBhvr>
                                      <p:to>
                                        <p:strVal val="visible"/>
                                      </p:to>
                                    </p:set>
                                    <p:animEffect transition="in" filter="checkerboard(across)">
                                      <p:cBhvr>
                                        <p:cTn id="13" dur="500"/>
                                        <p:tgtEl>
                                          <p:spTgt spid="983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8307">
                                            <p:txEl>
                                              <p:pRg st="3" end="3"/>
                                            </p:txEl>
                                          </p:spTgt>
                                        </p:tgtEl>
                                        <p:attrNameLst>
                                          <p:attrName>style.visibility</p:attrName>
                                        </p:attrNameLst>
                                      </p:cBhvr>
                                      <p:to>
                                        <p:strVal val="visible"/>
                                      </p:to>
                                    </p:set>
                                    <p:anim calcmode="lin" valueType="num">
                                      <p:cBhvr additive="base">
                                        <p:cTn id="18"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98307">
                                            <p:txEl>
                                              <p:pRg st="5" end="5"/>
                                            </p:txEl>
                                          </p:spTgt>
                                        </p:tgtEl>
                                        <p:attrNameLst>
                                          <p:attrName>style.visibility</p:attrName>
                                        </p:attrNameLst>
                                      </p:cBhvr>
                                      <p:to>
                                        <p:strVal val="visible"/>
                                      </p:to>
                                    </p:set>
                                    <p:anim calcmode="lin" valueType="num">
                                      <p:cBhvr additive="base">
                                        <p:cTn id="24"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98332"/>
                                        </p:tgtEl>
                                        <p:attrNameLst>
                                          <p:attrName>style.visibility</p:attrName>
                                        </p:attrNameLst>
                                      </p:cBhvr>
                                      <p:to>
                                        <p:strVal val="visible"/>
                                      </p:to>
                                    </p:set>
                                    <p:animEffect transition="in" filter="checkerboard(across)">
                                      <p:cBhvr>
                                        <p:cTn id="30" dur="500"/>
                                        <p:tgtEl>
                                          <p:spTgt spid="9833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98307">
                                            <p:txEl>
                                              <p:pRg st="7" end="7"/>
                                            </p:txEl>
                                          </p:spTgt>
                                        </p:tgtEl>
                                        <p:attrNameLst>
                                          <p:attrName>style.visibility</p:attrName>
                                        </p:attrNameLst>
                                      </p:cBhvr>
                                      <p:to>
                                        <p:strVal val="visible"/>
                                      </p:to>
                                    </p:set>
                                    <p:anim calcmode="lin" valueType="num">
                                      <p:cBhvr additive="base">
                                        <p:cTn id="35" dur="500" fill="hold"/>
                                        <p:tgtEl>
                                          <p:spTgt spid="9830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83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98333"/>
                                        </p:tgtEl>
                                        <p:attrNameLst>
                                          <p:attrName>style.visibility</p:attrName>
                                        </p:attrNameLst>
                                      </p:cBhvr>
                                      <p:to>
                                        <p:strVal val="visible"/>
                                      </p:to>
                                    </p:set>
                                    <p:animEffect transition="in" filter="checkerboard(across)">
                                      <p:cBhvr>
                                        <p:cTn id="41" dur="500"/>
                                        <p:tgtEl>
                                          <p:spTgt spid="983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98334"/>
                                        </p:tgtEl>
                                        <p:attrNameLst>
                                          <p:attrName>style.visibility</p:attrName>
                                        </p:attrNameLst>
                                      </p:cBhvr>
                                      <p:to>
                                        <p:strVal val="visible"/>
                                      </p:to>
                                    </p:set>
                                    <p:animEffect transition="in" filter="diamond(in)">
                                      <p:cBhvr>
                                        <p:cTn id="46" dur="1000"/>
                                        <p:tgtEl>
                                          <p:spTgt spid="9833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98307">
                                            <p:txEl>
                                              <p:pRg st="9" end="9"/>
                                            </p:txEl>
                                          </p:spTgt>
                                        </p:tgtEl>
                                        <p:attrNameLst>
                                          <p:attrName>style.visibility</p:attrName>
                                        </p:attrNameLst>
                                      </p:cBhvr>
                                      <p:to>
                                        <p:strVal val="visible"/>
                                      </p:to>
                                    </p:set>
                                    <p:anim calcmode="lin" valueType="num">
                                      <p:cBhvr additive="base">
                                        <p:cTn id="51" dur="500" fill="hold"/>
                                        <p:tgtEl>
                                          <p:spTgt spid="98307">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83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p:txBody>
          <a:bodyPr/>
          <a:lstStyle/>
          <a:p>
            <a:r>
              <a:rPr lang="zh-CN" altLang="en-US" b="1" smtClean="0">
                <a:latin typeface="Times New Roman" charset="0"/>
                <a:ea typeface="楷体_GB2312" pitchFamily="49" charset="-122"/>
              </a:rPr>
              <a:t>需求弹性影响因素</a:t>
            </a:r>
          </a:p>
          <a:p>
            <a:pPr>
              <a:buFont typeface="Wingdings" pitchFamily="2" charset="2"/>
              <a:buNone/>
            </a:pPr>
            <a:endParaRPr lang="en-US" altLang="zh-CN" smtClean="0"/>
          </a:p>
        </p:txBody>
      </p:sp>
      <p:sp>
        <p:nvSpPr>
          <p:cNvPr id="21"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DCC828E5-BC03-4FB0-9EC7-373F7965743E}" type="slidenum">
              <a:rPr lang="en-US" altLang="zh-CN" sz="2600" b="1">
                <a:solidFill>
                  <a:schemeClr val="bg1"/>
                </a:solidFill>
                <a:latin typeface="+mn-lt"/>
                <a:ea typeface="+mn-ea"/>
              </a:rPr>
              <a:pPr algn="l">
                <a:spcBef>
                  <a:spcPct val="0"/>
                </a:spcBef>
                <a:buClrTx/>
                <a:buSzTx/>
                <a:buFontTx/>
                <a:buNone/>
                <a:defRPr/>
              </a:pPr>
              <a:t>34</a:t>
            </a:fld>
            <a:endParaRPr lang="en-US" altLang="zh-CN" sz="2600" b="1">
              <a:solidFill>
                <a:schemeClr val="bg1"/>
              </a:solidFill>
              <a:latin typeface="+mn-lt"/>
              <a:ea typeface="+mn-ea"/>
            </a:endParaRPr>
          </a:p>
        </p:txBody>
      </p:sp>
      <p:sp>
        <p:nvSpPr>
          <p:cNvPr id="50180" name="Rectangle 4"/>
          <p:cNvSpPr>
            <a:spLocks noChangeArrowheads="1"/>
          </p:cNvSpPr>
          <p:nvPr/>
        </p:nvSpPr>
        <p:spPr bwMode="auto">
          <a:xfrm>
            <a:off x="1447800" y="2590800"/>
            <a:ext cx="525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zh-CN" altLang="en-US"/>
          </a:p>
        </p:txBody>
      </p:sp>
      <p:grpSp>
        <p:nvGrpSpPr>
          <p:cNvPr id="2" name="Group 15"/>
          <p:cNvGrpSpPr>
            <a:grpSpLocks/>
          </p:cNvGrpSpPr>
          <p:nvPr/>
        </p:nvGrpSpPr>
        <p:grpSpPr bwMode="auto">
          <a:xfrm>
            <a:off x="1524000" y="2667000"/>
            <a:ext cx="2743200" cy="457200"/>
            <a:chOff x="960" y="1680"/>
            <a:chExt cx="1728" cy="288"/>
          </a:xfrm>
        </p:grpSpPr>
        <p:pic>
          <p:nvPicPr>
            <p:cNvPr id="50197" name="Picture 5" descr="0577"/>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96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8" name="Rectangle 10"/>
            <p:cNvSpPr>
              <a:spLocks noChangeArrowheads="1"/>
            </p:cNvSpPr>
            <p:nvPr/>
          </p:nvSpPr>
          <p:spPr bwMode="auto">
            <a:xfrm>
              <a:off x="1344" y="1692"/>
              <a:ext cx="13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l">
                <a:spcBef>
                  <a:spcPct val="0"/>
                </a:spcBef>
                <a:buClrTx/>
                <a:buSzTx/>
                <a:buFontTx/>
                <a:buNone/>
              </a:pPr>
              <a:r>
                <a:rPr lang="zh-CN" altLang="en-US" sz="2400" b="1">
                  <a:solidFill>
                    <a:schemeClr val="tx1"/>
                  </a:solidFill>
                  <a:latin typeface="Arial" charset="0"/>
                  <a:ea typeface="宋体" pitchFamily="2" charset="-122"/>
                </a:rPr>
                <a:t>商品的替代性</a:t>
              </a:r>
            </a:p>
          </p:txBody>
        </p:sp>
      </p:grpSp>
      <p:grpSp>
        <p:nvGrpSpPr>
          <p:cNvPr id="3" name="Group 16"/>
          <p:cNvGrpSpPr>
            <a:grpSpLocks/>
          </p:cNvGrpSpPr>
          <p:nvPr/>
        </p:nvGrpSpPr>
        <p:grpSpPr bwMode="auto">
          <a:xfrm>
            <a:off x="1524000" y="3276600"/>
            <a:ext cx="3581400" cy="476250"/>
            <a:chOff x="960" y="2064"/>
            <a:chExt cx="2256" cy="300"/>
          </a:xfrm>
        </p:grpSpPr>
        <p:pic>
          <p:nvPicPr>
            <p:cNvPr id="50195" name="Picture 8" descr="0583"/>
            <p:cNvPicPr>
              <a:picLocks noChangeAspect="1" noChangeArrowheads="1"/>
            </p:cNvPicPr>
            <p:nvPr/>
          </p:nvPicPr>
          <p:blipFill>
            <a:blip r:embed="rId3">
              <a:clrChange>
                <a:clrFrom>
                  <a:srgbClr val="FCFCFA"/>
                </a:clrFrom>
                <a:clrTo>
                  <a:srgbClr val="FCFCFA">
                    <a:alpha val="0"/>
                  </a:srgbClr>
                </a:clrTo>
              </a:clrChange>
              <a:extLst>
                <a:ext uri="{28A0092B-C50C-407E-A947-70E740481C1C}">
                  <a14:useLocalDpi xmlns:a14="http://schemas.microsoft.com/office/drawing/2010/main" val="0"/>
                </a:ext>
              </a:extLst>
            </a:blip>
            <a:srcRect/>
            <a:stretch>
              <a:fillRect/>
            </a:stretch>
          </p:blipFill>
          <p:spPr bwMode="auto">
            <a:xfrm>
              <a:off x="960" y="20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6" name="Rectangle 11"/>
            <p:cNvSpPr>
              <a:spLocks noChangeArrowheads="1"/>
            </p:cNvSpPr>
            <p:nvPr/>
          </p:nvSpPr>
          <p:spPr bwMode="auto">
            <a:xfrm>
              <a:off x="1344" y="2076"/>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l">
                <a:spcBef>
                  <a:spcPct val="0"/>
                </a:spcBef>
                <a:buClrTx/>
                <a:buSzTx/>
                <a:buFontTx/>
                <a:buNone/>
              </a:pPr>
              <a:r>
                <a:rPr lang="zh-CN" altLang="en-US" sz="2400" b="1">
                  <a:solidFill>
                    <a:schemeClr val="tx1"/>
                  </a:solidFill>
                  <a:latin typeface="Arial" charset="0"/>
                  <a:ea typeface="宋体" pitchFamily="2" charset="-122"/>
                </a:rPr>
                <a:t>商品用途的广泛程度</a:t>
              </a:r>
            </a:p>
          </p:txBody>
        </p:sp>
      </p:grpSp>
      <p:grpSp>
        <p:nvGrpSpPr>
          <p:cNvPr id="4" name="Group 17"/>
          <p:cNvGrpSpPr>
            <a:grpSpLocks/>
          </p:cNvGrpSpPr>
          <p:nvPr/>
        </p:nvGrpSpPr>
        <p:grpSpPr bwMode="auto">
          <a:xfrm>
            <a:off x="1524000" y="3962400"/>
            <a:ext cx="4191000" cy="457200"/>
            <a:chOff x="960" y="2496"/>
            <a:chExt cx="2640" cy="288"/>
          </a:xfrm>
        </p:grpSpPr>
        <p:pic>
          <p:nvPicPr>
            <p:cNvPr id="50193" name="Picture 7" descr="05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4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4" name="Rectangle 12"/>
            <p:cNvSpPr>
              <a:spLocks noChangeArrowheads="1"/>
            </p:cNvSpPr>
            <p:nvPr/>
          </p:nvSpPr>
          <p:spPr bwMode="auto">
            <a:xfrm>
              <a:off x="1344" y="2496"/>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l">
                <a:spcBef>
                  <a:spcPct val="0"/>
                </a:spcBef>
                <a:buClrTx/>
                <a:buSzTx/>
                <a:buFontTx/>
                <a:buNone/>
              </a:pPr>
              <a:r>
                <a:rPr lang="zh-CN" altLang="en-US" sz="2400" b="1">
                  <a:solidFill>
                    <a:schemeClr val="tx1"/>
                  </a:solidFill>
                  <a:latin typeface="Arial" charset="0"/>
                  <a:ea typeface="宋体" pitchFamily="2" charset="-122"/>
                </a:rPr>
                <a:t>商品对消费者的重要程度</a:t>
              </a:r>
            </a:p>
          </p:txBody>
        </p:sp>
      </p:grpSp>
      <p:grpSp>
        <p:nvGrpSpPr>
          <p:cNvPr id="5" name="Group 18"/>
          <p:cNvGrpSpPr>
            <a:grpSpLocks/>
          </p:cNvGrpSpPr>
          <p:nvPr/>
        </p:nvGrpSpPr>
        <p:grpSpPr bwMode="auto">
          <a:xfrm>
            <a:off x="1524000" y="4648200"/>
            <a:ext cx="4114800" cy="457200"/>
            <a:chOff x="960" y="2928"/>
            <a:chExt cx="2592" cy="288"/>
          </a:xfrm>
        </p:grpSpPr>
        <p:pic>
          <p:nvPicPr>
            <p:cNvPr id="50191" name="Picture 9" descr="0581"/>
            <p:cNvPicPr>
              <a:picLocks noChangeAspect="1" noChangeArrowheads="1"/>
            </p:cNvPicPr>
            <p:nvPr/>
          </p:nvPicPr>
          <p:blipFill>
            <a:blip r:embed="rId5">
              <a:clrChange>
                <a:clrFrom>
                  <a:srgbClr val="FBFCEC"/>
                </a:clrFrom>
                <a:clrTo>
                  <a:srgbClr val="FBFCEC">
                    <a:alpha val="0"/>
                  </a:srgbClr>
                </a:clrTo>
              </a:clrChange>
              <a:extLst>
                <a:ext uri="{28A0092B-C50C-407E-A947-70E740481C1C}">
                  <a14:useLocalDpi xmlns:a14="http://schemas.microsoft.com/office/drawing/2010/main" val="0"/>
                </a:ext>
              </a:extLst>
            </a:blip>
            <a:srcRect/>
            <a:stretch>
              <a:fillRect/>
            </a:stretch>
          </p:blipFill>
          <p:spPr bwMode="auto">
            <a:xfrm>
              <a:off x="960" y="292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2" name="Rectangle 13"/>
            <p:cNvSpPr>
              <a:spLocks noChangeArrowheads="1"/>
            </p:cNvSpPr>
            <p:nvPr/>
          </p:nvSpPr>
          <p:spPr bwMode="auto">
            <a:xfrm>
              <a:off x="1344" y="2928"/>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l">
                <a:spcBef>
                  <a:spcPct val="0"/>
                </a:spcBef>
                <a:buClrTx/>
                <a:buSzTx/>
                <a:buFontTx/>
                <a:buNone/>
              </a:pPr>
              <a:r>
                <a:rPr lang="zh-CN" altLang="en-US" sz="2400" b="1">
                  <a:solidFill>
                    <a:schemeClr val="tx1"/>
                  </a:solidFill>
                  <a:latin typeface="Arial" charset="0"/>
                  <a:ea typeface="宋体" pitchFamily="2" charset="-122"/>
                </a:rPr>
                <a:t>商品消费支出所占的比重</a:t>
              </a:r>
            </a:p>
          </p:txBody>
        </p:sp>
      </p:grpSp>
      <p:grpSp>
        <p:nvGrpSpPr>
          <p:cNvPr id="6" name="Group 19"/>
          <p:cNvGrpSpPr>
            <a:grpSpLocks/>
          </p:cNvGrpSpPr>
          <p:nvPr/>
        </p:nvGrpSpPr>
        <p:grpSpPr bwMode="auto">
          <a:xfrm>
            <a:off x="1524000" y="5334000"/>
            <a:ext cx="4495800" cy="457200"/>
            <a:chOff x="960" y="3360"/>
            <a:chExt cx="2832" cy="288"/>
          </a:xfrm>
        </p:grpSpPr>
        <p:pic>
          <p:nvPicPr>
            <p:cNvPr id="50189" name="Picture 6" descr="0579"/>
            <p:cNvPicPr>
              <a:picLocks noChangeAspect="1" noChangeArrowheads="1"/>
            </p:cNvPicPr>
            <p:nvPr/>
          </p:nvPicPr>
          <p:blipFill>
            <a:blip r:embed="rId6">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960" y="3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0" name="Rectangle 14"/>
            <p:cNvSpPr>
              <a:spLocks noChangeArrowheads="1"/>
            </p:cNvSpPr>
            <p:nvPr/>
          </p:nvSpPr>
          <p:spPr bwMode="auto">
            <a:xfrm>
              <a:off x="1344" y="336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l">
                <a:spcBef>
                  <a:spcPct val="0"/>
                </a:spcBef>
                <a:buClrTx/>
                <a:buSzTx/>
                <a:buFontTx/>
                <a:buNone/>
              </a:pPr>
              <a:r>
                <a:rPr lang="zh-CN" altLang="en-US" sz="2400" b="1">
                  <a:solidFill>
                    <a:schemeClr val="tx1"/>
                  </a:solidFill>
                  <a:latin typeface="Arial" charset="0"/>
                  <a:ea typeface="宋体" pitchFamily="2" charset="-122"/>
                </a:rPr>
                <a:t>消费者调整需求的时间长短</a:t>
              </a:r>
            </a:p>
          </p:txBody>
        </p:sp>
      </p:grpSp>
    </p:spTree>
    <p:extLst>
      <p:ext uri="{BB962C8B-B14F-4D97-AF65-F5344CB8AC3E}">
        <p14:creationId xmlns:p14="http://schemas.microsoft.com/office/powerpoint/2010/main" val="2816839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zh-CN" altLang="en-US" b="1" smtClean="0">
                <a:latin typeface="Times New Roman" charset="0"/>
                <a:ea typeface="楷体_GB2312" pitchFamily="49" charset="-122"/>
              </a:rPr>
              <a:t>其他弹性</a:t>
            </a:r>
          </a:p>
          <a:p>
            <a:pPr lvl="1"/>
            <a:r>
              <a:rPr lang="zh-CN" altLang="en-US" b="1" smtClean="0"/>
              <a:t>需求收入弹性</a:t>
            </a:r>
          </a:p>
          <a:p>
            <a:pPr lvl="1"/>
            <a:endParaRPr lang="zh-CN" altLang="en-US" b="1" smtClean="0">
              <a:latin typeface="Times New Roman" charset="0"/>
              <a:ea typeface="楷体_GB2312" pitchFamily="49" charset="-122"/>
            </a:endParaRPr>
          </a:p>
          <a:p>
            <a:pPr lvl="1"/>
            <a:endParaRPr lang="zh-CN" altLang="en-US" b="1" smtClean="0"/>
          </a:p>
          <a:p>
            <a:pPr lvl="1"/>
            <a:endParaRPr lang="zh-CN" altLang="en-US" b="1" smtClean="0"/>
          </a:p>
          <a:p>
            <a:pPr lvl="1"/>
            <a:r>
              <a:rPr lang="zh-CN" altLang="en-US" b="1" smtClean="0"/>
              <a:t>需求交叉弹性</a:t>
            </a:r>
            <a:endParaRPr lang="zh-CN" altLang="en-US" b="1" smtClean="0">
              <a:latin typeface="Times New Roman" charset="0"/>
              <a:ea typeface="楷体_GB2312" pitchFamily="49" charset="-122"/>
            </a:endParaRPr>
          </a:p>
          <a:p>
            <a:pPr lvl="1"/>
            <a:endParaRPr lang="zh-CN" altLang="en-US" b="1" smtClean="0">
              <a:latin typeface="Times New Roman" charset="0"/>
              <a:ea typeface="楷体_GB2312" pitchFamily="49" charset="-122"/>
            </a:endParaRPr>
          </a:p>
          <a:p>
            <a:pPr lvl="1"/>
            <a:r>
              <a:rPr lang="zh-CN" altLang="en-US" b="1" smtClean="0"/>
              <a:t>供给（价格）弹性</a:t>
            </a:r>
          </a:p>
        </p:txBody>
      </p:sp>
      <p:sp>
        <p:nvSpPr>
          <p:cNvPr id="13"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EF27BF04-A956-4DB4-B0E9-EF5ACA9CFCF5}" type="slidenum">
              <a:rPr lang="en-US" altLang="zh-CN" sz="2600" b="1">
                <a:solidFill>
                  <a:schemeClr val="bg1"/>
                </a:solidFill>
                <a:latin typeface="+mn-lt"/>
                <a:ea typeface="+mn-ea"/>
              </a:rPr>
              <a:pPr algn="l">
                <a:spcBef>
                  <a:spcPct val="0"/>
                </a:spcBef>
                <a:buClrTx/>
                <a:buSzTx/>
                <a:buFontTx/>
                <a:buNone/>
                <a:defRPr/>
              </a:pPr>
              <a:t>35</a:t>
            </a:fld>
            <a:endParaRPr lang="en-US" altLang="zh-CN" sz="2600" b="1">
              <a:solidFill>
                <a:schemeClr val="bg1"/>
              </a:solidFill>
              <a:latin typeface="+mn-lt"/>
              <a:ea typeface="+mn-ea"/>
            </a:endParaRPr>
          </a:p>
        </p:txBody>
      </p:sp>
      <p:grpSp>
        <p:nvGrpSpPr>
          <p:cNvPr id="2" name="Group 11"/>
          <p:cNvGrpSpPr>
            <a:grpSpLocks/>
          </p:cNvGrpSpPr>
          <p:nvPr/>
        </p:nvGrpSpPr>
        <p:grpSpPr bwMode="auto">
          <a:xfrm>
            <a:off x="4495800" y="2362200"/>
            <a:ext cx="3352800" cy="685800"/>
            <a:chOff x="2832" y="1488"/>
            <a:chExt cx="2112" cy="432"/>
          </a:xfrm>
        </p:grpSpPr>
        <p:sp>
          <p:nvSpPr>
            <p:cNvPr id="51218" name="Oval 4"/>
            <p:cNvSpPr>
              <a:spLocks noChangeArrowheads="1"/>
            </p:cNvSpPr>
            <p:nvPr/>
          </p:nvSpPr>
          <p:spPr bwMode="auto">
            <a:xfrm>
              <a:off x="2832" y="1488"/>
              <a:ext cx="816" cy="432"/>
            </a:xfrm>
            <a:prstGeom prst="ellipse">
              <a:avLst/>
            </a:prstGeom>
            <a:solidFill>
              <a:schemeClr val="accent1"/>
            </a:solidFill>
            <a:ln w="9525" algn="ctr">
              <a:solidFill>
                <a:schemeClr val="tx1"/>
              </a:solidFill>
              <a:round/>
              <a:headEnd/>
              <a:tailEnd/>
            </a:ln>
          </p:spPr>
          <p:txBody>
            <a:bodyPr wrap="none" anchor="ctr"/>
            <a:lstStyle/>
            <a:p>
              <a:pPr marL="342900" indent="-342900"/>
              <a:r>
                <a:rPr lang="zh-CN" altLang="en-US">
                  <a:solidFill>
                    <a:srgbClr val="FF0000"/>
                  </a:solidFill>
                </a:rPr>
                <a:t>正常品</a:t>
              </a:r>
            </a:p>
          </p:txBody>
        </p:sp>
        <p:sp>
          <p:nvSpPr>
            <p:cNvPr id="51219" name="Oval 5"/>
            <p:cNvSpPr>
              <a:spLocks noChangeArrowheads="1"/>
            </p:cNvSpPr>
            <p:nvPr/>
          </p:nvSpPr>
          <p:spPr bwMode="auto">
            <a:xfrm>
              <a:off x="4128" y="1488"/>
              <a:ext cx="816" cy="432"/>
            </a:xfrm>
            <a:prstGeom prst="ellipse">
              <a:avLst/>
            </a:prstGeom>
            <a:solidFill>
              <a:schemeClr val="accent1"/>
            </a:solidFill>
            <a:ln w="9525" algn="ctr">
              <a:solidFill>
                <a:schemeClr val="tx1"/>
              </a:solidFill>
              <a:round/>
              <a:headEnd/>
              <a:tailEnd/>
            </a:ln>
          </p:spPr>
          <p:txBody>
            <a:bodyPr wrap="none" anchor="ctr"/>
            <a:lstStyle/>
            <a:p>
              <a:pPr marL="342900" indent="-342900"/>
              <a:r>
                <a:rPr lang="zh-CN" altLang="en-US">
                  <a:solidFill>
                    <a:srgbClr val="FF0000"/>
                  </a:solidFill>
                </a:rPr>
                <a:t>低档品</a:t>
              </a:r>
            </a:p>
          </p:txBody>
        </p:sp>
        <p:sp>
          <p:nvSpPr>
            <p:cNvPr id="51220" name="Text Box 9"/>
            <p:cNvSpPr txBox="1">
              <a:spLocks noChangeArrowheads="1"/>
            </p:cNvSpPr>
            <p:nvPr/>
          </p:nvSpPr>
          <p:spPr bwMode="auto">
            <a:xfrm>
              <a:off x="3696" y="15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sz="2400" b="1">
                  <a:solidFill>
                    <a:schemeClr val="tx1"/>
                  </a:solidFill>
                </a:rPr>
                <a:t>VS.</a:t>
              </a:r>
            </a:p>
          </p:txBody>
        </p:sp>
      </p:grpSp>
      <p:grpSp>
        <p:nvGrpSpPr>
          <p:cNvPr id="3" name="Group 12"/>
          <p:cNvGrpSpPr>
            <a:grpSpLocks/>
          </p:cNvGrpSpPr>
          <p:nvPr/>
        </p:nvGrpSpPr>
        <p:grpSpPr bwMode="auto">
          <a:xfrm>
            <a:off x="4495800" y="4114800"/>
            <a:ext cx="3352800" cy="685800"/>
            <a:chOff x="2832" y="2112"/>
            <a:chExt cx="2112" cy="432"/>
          </a:xfrm>
        </p:grpSpPr>
        <p:sp>
          <p:nvSpPr>
            <p:cNvPr id="51215" name="Oval 6"/>
            <p:cNvSpPr>
              <a:spLocks noChangeArrowheads="1"/>
            </p:cNvSpPr>
            <p:nvPr/>
          </p:nvSpPr>
          <p:spPr bwMode="auto">
            <a:xfrm>
              <a:off x="2832" y="2112"/>
              <a:ext cx="816" cy="432"/>
            </a:xfrm>
            <a:prstGeom prst="ellipse">
              <a:avLst/>
            </a:prstGeom>
            <a:solidFill>
              <a:schemeClr val="accent1"/>
            </a:solidFill>
            <a:ln w="9525" algn="ctr">
              <a:solidFill>
                <a:schemeClr val="tx1"/>
              </a:solidFill>
              <a:round/>
              <a:headEnd/>
              <a:tailEnd/>
            </a:ln>
          </p:spPr>
          <p:txBody>
            <a:bodyPr wrap="none" anchor="ctr"/>
            <a:lstStyle/>
            <a:p>
              <a:pPr marL="342900" indent="-342900"/>
              <a:r>
                <a:rPr lang="zh-CN" altLang="en-US">
                  <a:solidFill>
                    <a:srgbClr val="FF0000"/>
                  </a:solidFill>
                </a:rPr>
                <a:t>互补品</a:t>
              </a:r>
            </a:p>
          </p:txBody>
        </p:sp>
        <p:sp>
          <p:nvSpPr>
            <p:cNvPr id="51216" name="Oval 7"/>
            <p:cNvSpPr>
              <a:spLocks noChangeArrowheads="1"/>
            </p:cNvSpPr>
            <p:nvPr/>
          </p:nvSpPr>
          <p:spPr bwMode="auto">
            <a:xfrm>
              <a:off x="4128" y="2112"/>
              <a:ext cx="816" cy="432"/>
            </a:xfrm>
            <a:prstGeom prst="ellipse">
              <a:avLst/>
            </a:prstGeom>
            <a:solidFill>
              <a:schemeClr val="accent1"/>
            </a:solidFill>
            <a:ln w="9525" algn="ctr">
              <a:solidFill>
                <a:schemeClr val="tx1"/>
              </a:solidFill>
              <a:round/>
              <a:headEnd/>
              <a:tailEnd/>
            </a:ln>
          </p:spPr>
          <p:txBody>
            <a:bodyPr wrap="none" anchor="ctr"/>
            <a:lstStyle/>
            <a:p>
              <a:pPr marL="342900" indent="-342900"/>
              <a:r>
                <a:rPr lang="zh-CN" altLang="en-US">
                  <a:solidFill>
                    <a:srgbClr val="FF0000"/>
                  </a:solidFill>
                </a:rPr>
                <a:t>替代品</a:t>
              </a:r>
            </a:p>
          </p:txBody>
        </p:sp>
        <p:sp>
          <p:nvSpPr>
            <p:cNvPr id="51217" name="Text Box 10"/>
            <p:cNvSpPr txBox="1">
              <a:spLocks noChangeArrowheads="1"/>
            </p:cNvSpPr>
            <p:nvPr/>
          </p:nvSpPr>
          <p:spPr bwMode="auto">
            <a:xfrm>
              <a:off x="3696" y="217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sz="2400" b="1">
                  <a:solidFill>
                    <a:schemeClr val="tx1"/>
                  </a:solidFill>
                </a:rPr>
                <a:t>VS.</a:t>
              </a:r>
            </a:p>
          </p:txBody>
        </p:sp>
      </p:grpSp>
      <p:grpSp>
        <p:nvGrpSpPr>
          <p:cNvPr id="4" name="Group 11"/>
          <p:cNvGrpSpPr>
            <a:grpSpLocks/>
          </p:cNvGrpSpPr>
          <p:nvPr/>
        </p:nvGrpSpPr>
        <p:grpSpPr bwMode="auto">
          <a:xfrm>
            <a:off x="4495800" y="3200400"/>
            <a:ext cx="3352800" cy="685800"/>
            <a:chOff x="2832" y="1488"/>
            <a:chExt cx="2112" cy="432"/>
          </a:xfrm>
        </p:grpSpPr>
        <p:sp>
          <p:nvSpPr>
            <p:cNvPr id="51212" name="Oval 4"/>
            <p:cNvSpPr>
              <a:spLocks noChangeArrowheads="1"/>
            </p:cNvSpPr>
            <p:nvPr/>
          </p:nvSpPr>
          <p:spPr bwMode="auto">
            <a:xfrm>
              <a:off x="2832" y="1488"/>
              <a:ext cx="816" cy="432"/>
            </a:xfrm>
            <a:prstGeom prst="ellipse">
              <a:avLst/>
            </a:prstGeom>
            <a:solidFill>
              <a:schemeClr val="accent1"/>
            </a:solidFill>
            <a:ln w="9525" algn="ctr">
              <a:solidFill>
                <a:schemeClr val="tx1"/>
              </a:solidFill>
              <a:round/>
              <a:headEnd/>
              <a:tailEnd/>
            </a:ln>
          </p:spPr>
          <p:txBody>
            <a:bodyPr wrap="none" anchor="ctr"/>
            <a:lstStyle/>
            <a:p>
              <a:pPr marL="342900" indent="-342900"/>
              <a:r>
                <a:rPr lang="zh-CN" altLang="en-US" b="1">
                  <a:solidFill>
                    <a:srgbClr val="FFFF00"/>
                  </a:solidFill>
                  <a:ea typeface="黑体" pitchFamily="2" charset="-122"/>
                </a:rPr>
                <a:t>奢侈品</a:t>
              </a:r>
            </a:p>
          </p:txBody>
        </p:sp>
        <p:sp>
          <p:nvSpPr>
            <p:cNvPr id="51213" name="Oval 5"/>
            <p:cNvSpPr>
              <a:spLocks noChangeArrowheads="1"/>
            </p:cNvSpPr>
            <p:nvPr/>
          </p:nvSpPr>
          <p:spPr bwMode="auto">
            <a:xfrm>
              <a:off x="4128" y="1488"/>
              <a:ext cx="816" cy="432"/>
            </a:xfrm>
            <a:prstGeom prst="ellipse">
              <a:avLst/>
            </a:prstGeom>
            <a:solidFill>
              <a:schemeClr val="accent1"/>
            </a:solidFill>
            <a:ln w="9525" algn="ctr">
              <a:solidFill>
                <a:schemeClr val="tx1"/>
              </a:solidFill>
              <a:round/>
              <a:headEnd/>
              <a:tailEnd/>
            </a:ln>
          </p:spPr>
          <p:txBody>
            <a:bodyPr wrap="none" anchor="ctr"/>
            <a:lstStyle/>
            <a:p>
              <a:pPr marL="342900" indent="-342900"/>
              <a:r>
                <a:rPr lang="zh-CN" altLang="en-US" b="1">
                  <a:solidFill>
                    <a:srgbClr val="FFFF00"/>
                  </a:solidFill>
                  <a:ea typeface="黑体" pitchFamily="2" charset="-122"/>
                </a:rPr>
                <a:t>必需品</a:t>
              </a:r>
            </a:p>
          </p:txBody>
        </p:sp>
        <p:sp>
          <p:nvSpPr>
            <p:cNvPr id="51214" name="Text Box 9"/>
            <p:cNvSpPr txBox="1">
              <a:spLocks noChangeArrowheads="1"/>
            </p:cNvSpPr>
            <p:nvPr/>
          </p:nvSpPr>
          <p:spPr bwMode="auto">
            <a:xfrm>
              <a:off x="3696" y="15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sz="2400" b="1">
                  <a:solidFill>
                    <a:schemeClr val="tx1"/>
                  </a:solidFill>
                </a:rPr>
                <a:t>VS.</a:t>
              </a:r>
            </a:p>
          </p:txBody>
        </p:sp>
      </p:grpSp>
      <p:sp>
        <p:nvSpPr>
          <p:cNvPr id="32786" name="Text Box 18"/>
          <p:cNvSpPr txBox="1">
            <a:spLocks noChangeArrowheads="1"/>
          </p:cNvSpPr>
          <p:nvPr/>
        </p:nvSpPr>
        <p:spPr bwMode="auto">
          <a:xfrm>
            <a:off x="1235075" y="5715000"/>
            <a:ext cx="1462088" cy="762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eaLnBrk="0" hangingPunct="0">
              <a:defRPr sz="2000">
                <a:solidFill>
                  <a:srgbClr val="3366FF"/>
                </a:solidFill>
                <a:latin typeface="Times New Roman" pitchFamily="18" charset="0"/>
                <a:ea typeface="楷体_GB2312" pitchFamily="49" charset="-122"/>
              </a:defRPr>
            </a:lvl1pPr>
            <a:lvl2pPr eaLnBrk="0" hangingPunct="0">
              <a:defRPr sz="2000">
                <a:solidFill>
                  <a:srgbClr val="3366FF"/>
                </a:solidFill>
                <a:latin typeface="Times New Roman" pitchFamily="18" charset="0"/>
                <a:ea typeface="楷体_GB2312" pitchFamily="49" charset="-122"/>
              </a:defRPr>
            </a:lvl2pPr>
            <a:lvl3pPr eaLnBrk="0" hangingPunct="0">
              <a:defRPr sz="2000">
                <a:solidFill>
                  <a:srgbClr val="3366FF"/>
                </a:solidFill>
                <a:latin typeface="Times New Roman" pitchFamily="18" charset="0"/>
                <a:ea typeface="楷体_GB2312" pitchFamily="49" charset="-122"/>
              </a:defRPr>
            </a:lvl3pPr>
            <a:lvl4pPr eaLnBrk="0" hangingPunct="0">
              <a:defRPr sz="2000">
                <a:solidFill>
                  <a:srgbClr val="3366FF"/>
                </a:solidFill>
                <a:latin typeface="Times New Roman" pitchFamily="18" charset="0"/>
                <a:ea typeface="楷体_GB2312" pitchFamily="49" charset="-122"/>
              </a:defRPr>
            </a:lvl4pPr>
            <a:lvl5pPr eaLnBrk="0" hangingPunct="0">
              <a:defRPr sz="2000">
                <a:solidFill>
                  <a:srgbClr val="3366FF"/>
                </a:solidFill>
                <a:latin typeface="Times New Roman" pitchFamily="18" charset="0"/>
                <a:ea typeface="楷体_GB2312" pitchFamily="49" charset="-122"/>
              </a:defRPr>
            </a:lvl5pPr>
            <a:lvl6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defRPr/>
            </a:pPr>
            <a:r>
              <a:rPr lang="zh-CN" altLang="en-US" b="1" smtClean="0">
                <a:solidFill>
                  <a:srgbClr val="FF3300"/>
                </a:solidFill>
              </a:rPr>
              <a:t>影响供给</a:t>
            </a:r>
          </a:p>
          <a:p>
            <a:pPr eaLnBrk="1" hangingPunct="1">
              <a:defRPr/>
            </a:pPr>
            <a:r>
              <a:rPr lang="zh-CN" altLang="en-US" b="1" smtClean="0">
                <a:solidFill>
                  <a:srgbClr val="FF3300"/>
                </a:solidFill>
              </a:rPr>
              <a:t>弹性的因素</a:t>
            </a:r>
          </a:p>
        </p:txBody>
      </p:sp>
      <p:sp>
        <p:nvSpPr>
          <p:cNvPr id="32787" name="Line 19"/>
          <p:cNvSpPr>
            <a:spLocks noChangeShapeType="1"/>
          </p:cNvSpPr>
          <p:nvPr/>
        </p:nvSpPr>
        <p:spPr bwMode="auto">
          <a:xfrm>
            <a:off x="2743200" y="6096000"/>
            <a:ext cx="457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1F3D"/>
                  </a:outerShdw>
                </a:effectLst>
              </a14:hiddenEffects>
            </a:ext>
          </a:extLst>
        </p:spPr>
        <p:txBody>
          <a:bodyPr wrap="none" anchor="ctr"/>
          <a:lstStyle/>
          <a:p>
            <a:endParaRPr lang="zh-CN" altLang="en-US"/>
          </a:p>
        </p:txBody>
      </p:sp>
      <p:sp>
        <p:nvSpPr>
          <p:cNvPr id="32788" name="Text Box 20"/>
          <p:cNvSpPr txBox="1">
            <a:spLocks noChangeArrowheads="1"/>
          </p:cNvSpPr>
          <p:nvPr/>
        </p:nvSpPr>
        <p:spPr bwMode="auto">
          <a:xfrm>
            <a:off x="3468688" y="5635625"/>
            <a:ext cx="1717675" cy="396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defRPr/>
            </a:pPr>
            <a:r>
              <a:rPr lang="zh-CN" altLang="en-US" b="1" smtClean="0">
                <a:solidFill>
                  <a:srgbClr val="000000"/>
                </a:solidFill>
                <a:ea typeface="黑体" pitchFamily="49" charset="-122"/>
              </a:rPr>
              <a:t>生产时间长短</a:t>
            </a:r>
          </a:p>
        </p:txBody>
      </p:sp>
      <p:sp>
        <p:nvSpPr>
          <p:cNvPr id="32789" name="Text Box 21"/>
          <p:cNvSpPr txBox="1">
            <a:spLocks noChangeArrowheads="1"/>
          </p:cNvSpPr>
          <p:nvPr/>
        </p:nvSpPr>
        <p:spPr bwMode="auto">
          <a:xfrm>
            <a:off x="3462338" y="5943600"/>
            <a:ext cx="1717675" cy="396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defRPr/>
            </a:pPr>
            <a:r>
              <a:rPr lang="zh-CN" altLang="en-US" b="1" smtClean="0">
                <a:solidFill>
                  <a:srgbClr val="000000"/>
                </a:solidFill>
                <a:ea typeface="黑体" pitchFamily="49" charset="-122"/>
              </a:rPr>
              <a:t>生产难易程度</a:t>
            </a:r>
          </a:p>
        </p:txBody>
      </p:sp>
      <p:sp>
        <p:nvSpPr>
          <p:cNvPr id="32790" name="Text Box 22"/>
          <p:cNvSpPr txBox="1">
            <a:spLocks noChangeArrowheads="1"/>
          </p:cNvSpPr>
          <p:nvPr/>
        </p:nvSpPr>
        <p:spPr bwMode="auto">
          <a:xfrm>
            <a:off x="3429000" y="6232525"/>
            <a:ext cx="2228850" cy="396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342900" indent="-342900"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defRPr/>
            </a:pPr>
            <a:r>
              <a:rPr lang="zh-CN" altLang="en-US" b="1" smtClean="0">
                <a:solidFill>
                  <a:srgbClr val="000000"/>
                </a:solidFill>
                <a:ea typeface="黑体" pitchFamily="49" charset="-122"/>
              </a:rPr>
              <a:t>扩大生产规模可能</a:t>
            </a:r>
          </a:p>
        </p:txBody>
      </p:sp>
    </p:spTree>
    <p:extLst>
      <p:ext uri="{BB962C8B-B14F-4D97-AF65-F5344CB8AC3E}">
        <p14:creationId xmlns:p14="http://schemas.microsoft.com/office/powerpoint/2010/main" val="2584411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 calcmode="lin" valueType="num">
                                      <p:cBhvr additive="base">
                                        <p:cTn id="7"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0355">
                                            <p:txEl>
                                              <p:pRg st="5" end="5"/>
                                            </p:txEl>
                                          </p:spTgt>
                                        </p:tgtEl>
                                        <p:attrNameLst>
                                          <p:attrName>style.visibility</p:attrName>
                                        </p:attrNameLst>
                                      </p:cBhvr>
                                      <p:to>
                                        <p:strVal val="visible"/>
                                      </p:to>
                                    </p:set>
                                    <p:anim calcmode="lin" valueType="num">
                                      <p:cBhvr additive="base">
                                        <p:cTn id="23"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heckerboard(across)">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100355">
                                            <p:txEl>
                                              <p:pRg st="7" end="7"/>
                                            </p:txEl>
                                          </p:spTgt>
                                        </p:tgtEl>
                                        <p:attrNameLst>
                                          <p:attrName>style.visibility</p:attrName>
                                        </p:attrNameLst>
                                      </p:cBhvr>
                                      <p:to>
                                        <p:strVal val="visible"/>
                                      </p:to>
                                    </p:set>
                                    <p:anim calcmode="lin" valueType="num">
                                      <p:cBhvr additive="base">
                                        <p:cTn id="34" dur="500" fill="hold"/>
                                        <p:tgtEl>
                                          <p:spTgt spid="100355">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2786"/>
                                        </p:tgtEl>
                                        <p:attrNameLst>
                                          <p:attrName>style.visibility</p:attrName>
                                        </p:attrNameLst>
                                      </p:cBhvr>
                                      <p:to>
                                        <p:strVal val="visible"/>
                                      </p:to>
                                    </p:set>
                                    <p:animEffect transition="in" filter="box(in)">
                                      <p:cBhvr>
                                        <p:cTn id="40" dur="500"/>
                                        <p:tgtEl>
                                          <p:spTgt spid="32786"/>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2787"/>
                                        </p:tgtEl>
                                        <p:attrNameLst>
                                          <p:attrName>style.visibility</p:attrName>
                                        </p:attrNameLst>
                                      </p:cBhvr>
                                      <p:to>
                                        <p:strVal val="visible"/>
                                      </p:to>
                                    </p:set>
                                    <p:animEffect transition="in" filter="box(in)">
                                      <p:cBhvr>
                                        <p:cTn id="43" dur="500"/>
                                        <p:tgtEl>
                                          <p:spTgt spid="327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2788"/>
                                        </p:tgtEl>
                                        <p:attrNameLst>
                                          <p:attrName>style.visibility</p:attrName>
                                        </p:attrNameLst>
                                      </p:cBhvr>
                                      <p:to>
                                        <p:strVal val="visible"/>
                                      </p:to>
                                    </p:set>
                                    <p:anim calcmode="lin" valueType="num">
                                      <p:cBhvr additive="base">
                                        <p:cTn id="48" dur="500" fill="hold"/>
                                        <p:tgtEl>
                                          <p:spTgt spid="32788"/>
                                        </p:tgtEl>
                                        <p:attrNameLst>
                                          <p:attrName>ppt_x</p:attrName>
                                        </p:attrNameLst>
                                      </p:cBhvr>
                                      <p:tavLst>
                                        <p:tav tm="0">
                                          <p:val>
                                            <p:strVal val="#ppt_x"/>
                                          </p:val>
                                        </p:tav>
                                        <p:tav tm="100000">
                                          <p:val>
                                            <p:strVal val="#ppt_x"/>
                                          </p:val>
                                        </p:tav>
                                      </p:tavLst>
                                    </p:anim>
                                    <p:anim calcmode="lin" valueType="num">
                                      <p:cBhvr additive="base">
                                        <p:cTn id="49" dur="500" fill="hold"/>
                                        <p:tgtEl>
                                          <p:spTgt spid="32788"/>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32789"/>
                                        </p:tgtEl>
                                        <p:attrNameLst>
                                          <p:attrName>style.visibility</p:attrName>
                                        </p:attrNameLst>
                                      </p:cBhvr>
                                      <p:to>
                                        <p:strVal val="visible"/>
                                      </p:to>
                                    </p:set>
                                    <p:anim calcmode="lin" valueType="num">
                                      <p:cBhvr additive="base">
                                        <p:cTn id="53" dur="500" fill="hold"/>
                                        <p:tgtEl>
                                          <p:spTgt spid="32789"/>
                                        </p:tgtEl>
                                        <p:attrNameLst>
                                          <p:attrName>ppt_x</p:attrName>
                                        </p:attrNameLst>
                                      </p:cBhvr>
                                      <p:tavLst>
                                        <p:tav tm="0">
                                          <p:val>
                                            <p:strVal val="#ppt_x"/>
                                          </p:val>
                                        </p:tav>
                                        <p:tav tm="100000">
                                          <p:val>
                                            <p:strVal val="#ppt_x"/>
                                          </p:val>
                                        </p:tav>
                                      </p:tavLst>
                                    </p:anim>
                                    <p:anim calcmode="lin" valueType="num">
                                      <p:cBhvr additive="base">
                                        <p:cTn id="54" dur="500" fill="hold"/>
                                        <p:tgtEl>
                                          <p:spTgt spid="32789"/>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1000"/>
                            </p:stCondLst>
                            <p:childTnLst>
                              <p:par>
                                <p:cTn id="56" presetID="2" presetClass="entr" presetSubtype="4" fill="hold" grpId="0" nodeType="afterEffect">
                                  <p:stCondLst>
                                    <p:cond delay="0"/>
                                  </p:stCondLst>
                                  <p:childTnLst>
                                    <p:set>
                                      <p:cBhvr>
                                        <p:cTn id="57" dur="1" fill="hold">
                                          <p:stCondLst>
                                            <p:cond delay="0"/>
                                          </p:stCondLst>
                                        </p:cTn>
                                        <p:tgtEl>
                                          <p:spTgt spid="32790"/>
                                        </p:tgtEl>
                                        <p:attrNameLst>
                                          <p:attrName>style.visibility</p:attrName>
                                        </p:attrNameLst>
                                      </p:cBhvr>
                                      <p:to>
                                        <p:strVal val="visible"/>
                                      </p:to>
                                    </p:set>
                                    <p:anim calcmode="lin" valueType="num">
                                      <p:cBhvr additive="base">
                                        <p:cTn id="58" dur="500" fill="hold"/>
                                        <p:tgtEl>
                                          <p:spTgt spid="32790"/>
                                        </p:tgtEl>
                                        <p:attrNameLst>
                                          <p:attrName>ppt_x</p:attrName>
                                        </p:attrNameLst>
                                      </p:cBhvr>
                                      <p:tavLst>
                                        <p:tav tm="0">
                                          <p:val>
                                            <p:strVal val="#ppt_x"/>
                                          </p:val>
                                        </p:tav>
                                        <p:tav tm="100000">
                                          <p:val>
                                            <p:strVal val="#ppt_x"/>
                                          </p:val>
                                        </p:tav>
                                      </p:tavLst>
                                    </p:anim>
                                    <p:anim calcmode="lin" valueType="num">
                                      <p:cBhvr additive="base">
                                        <p:cTn id="59" dur="500" fill="hold"/>
                                        <p:tgtEl>
                                          <p:spTgt spid="32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6" grpId="0"/>
      <p:bldP spid="32787" grpId="0" animBg="1"/>
      <p:bldP spid="32788" grpId="0"/>
      <p:bldP spid="32789" grpId="0"/>
      <p:bldP spid="3279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p:txBody>
          <a:bodyPr/>
          <a:lstStyle/>
          <a:p>
            <a:r>
              <a:rPr lang="zh-CN" altLang="en-US" b="1" dirty="0" smtClean="0">
                <a:latin typeface="Times New Roman" charset="0"/>
                <a:ea typeface="楷体_GB2312" pitchFamily="49" charset="-122"/>
              </a:rPr>
              <a:t>弹性理论的应用之一</a:t>
            </a:r>
            <a:r>
              <a:rPr lang="en-US" altLang="zh-CN" b="1" dirty="0" smtClean="0">
                <a:latin typeface="Times New Roman" charset="0"/>
                <a:ea typeface="楷体_GB2312" pitchFamily="49" charset="-122"/>
              </a:rPr>
              <a:t>——</a:t>
            </a:r>
            <a:r>
              <a:rPr lang="zh-CN" altLang="en-US" b="1" dirty="0" smtClean="0">
                <a:latin typeface="Times New Roman" charset="0"/>
                <a:ea typeface="楷体_GB2312" pitchFamily="49" charset="-122"/>
              </a:rPr>
              <a:t>税负转嫁</a:t>
            </a:r>
          </a:p>
        </p:txBody>
      </p:sp>
      <p:sp>
        <p:nvSpPr>
          <p:cNvPr id="72"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2707AB6B-D49E-49B6-A984-728DD69479A5}" type="slidenum">
              <a:rPr lang="en-US" altLang="zh-CN" sz="2600" b="1">
                <a:solidFill>
                  <a:schemeClr val="bg1"/>
                </a:solidFill>
                <a:latin typeface="+mn-lt"/>
                <a:ea typeface="+mn-ea"/>
              </a:rPr>
              <a:pPr algn="l">
                <a:spcBef>
                  <a:spcPct val="0"/>
                </a:spcBef>
                <a:buClrTx/>
                <a:buSzTx/>
                <a:buFontTx/>
                <a:buNone/>
                <a:defRPr/>
              </a:pPr>
              <a:t>36</a:t>
            </a:fld>
            <a:endParaRPr lang="en-US" altLang="zh-CN" sz="2600" b="1" dirty="0">
              <a:solidFill>
                <a:schemeClr val="bg1"/>
              </a:solidFill>
              <a:latin typeface="+mn-lt"/>
              <a:ea typeface="+mn-ea"/>
            </a:endParaRPr>
          </a:p>
        </p:txBody>
      </p:sp>
      <p:grpSp>
        <p:nvGrpSpPr>
          <p:cNvPr id="2" name="Group 98"/>
          <p:cNvGrpSpPr>
            <a:grpSpLocks/>
          </p:cNvGrpSpPr>
          <p:nvPr/>
        </p:nvGrpSpPr>
        <p:grpSpPr bwMode="auto">
          <a:xfrm>
            <a:off x="755650" y="2514600"/>
            <a:ext cx="7550150" cy="533400"/>
            <a:chOff x="476" y="1584"/>
            <a:chExt cx="4756" cy="336"/>
          </a:xfrm>
        </p:grpSpPr>
        <p:sp>
          <p:nvSpPr>
            <p:cNvPr id="52286" name="Line 8"/>
            <p:cNvSpPr>
              <a:spLocks noChangeShapeType="1"/>
            </p:cNvSpPr>
            <p:nvPr/>
          </p:nvSpPr>
          <p:spPr bwMode="auto">
            <a:xfrm>
              <a:off x="1824" y="1678"/>
              <a:ext cx="0" cy="158"/>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87" name="Line 9"/>
            <p:cNvSpPr>
              <a:spLocks noChangeShapeType="1"/>
            </p:cNvSpPr>
            <p:nvPr/>
          </p:nvSpPr>
          <p:spPr bwMode="auto">
            <a:xfrm>
              <a:off x="3648" y="1680"/>
              <a:ext cx="0" cy="15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386" name="Rectangle 10"/>
            <p:cNvSpPr>
              <a:spLocks noChangeArrowheads="1"/>
            </p:cNvSpPr>
            <p:nvPr/>
          </p:nvSpPr>
          <p:spPr bwMode="auto">
            <a:xfrm>
              <a:off x="1872" y="1632"/>
              <a:ext cx="1536" cy="24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黑体" pitchFamily="2" charset="-122"/>
                </a:rPr>
                <a:t>消费者税收负担</a:t>
              </a:r>
            </a:p>
          </p:txBody>
        </p:sp>
        <p:sp>
          <p:nvSpPr>
            <p:cNvPr id="101387" name="Rectangle 11"/>
            <p:cNvSpPr>
              <a:spLocks noChangeArrowheads="1"/>
            </p:cNvSpPr>
            <p:nvPr/>
          </p:nvSpPr>
          <p:spPr bwMode="auto">
            <a:xfrm>
              <a:off x="3744" y="1584"/>
              <a:ext cx="1488" cy="288"/>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黑体" pitchFamily="2" charset="-122"/>
                </a:rPr>
                <a:t>生产者税收负担</a:t>
              </a:r>
            </a:p>
          </p:txBody>
        </p:sp>
        <p:sp>
          <p:nvSpPr>
            <p:cNvPr id="52290" name="Line 12"/>
            <p:cNvSpPr>
              <a:spLocks noChangeShapeType="1"/>
            </p:cNvSpPr>
            <p:nvPr/>
          </p:nvSpPr>
          <p:spPr bwMode="auto">
            <a:xfrm>
              <a:off x="672" y="1635"/>
              <a:ext cx="0" cy="237"/>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389" name="Rectangle 13"/>
            <p:cNvSpPr>
              <a:spLocks noChangeArrowheads="1"/>
            </p:cNvSpPr>
            <p:nvPr/>
          </p:nvSpPr>
          <p:spPr bwMode="auto">
            <a:xfrm>
              <a:off x="476" y="1632"/>
              <a:ext cx="148" cy="24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ea typeface="宋体" pitchFamily="2" charset="-122"/>
                </a:rPr>
                <a:t>t</a:t>
              </a:r>
            </a:p>
          </p:txBody>
        </p:sp>
        <p:sp>
          <p:nvSpPr>
            <p:cNvPr id="52292" name="Rectangle 14"/>
            <p:cNvSpPr>
              <a:spLocks noChangeArrowheads="1"/>
            </p:cNvSpPr>
            <p:nvPr/>
          </p:nvSpPr>
          <p:spPr bwMode="auto">
            <a:xfrm>
              <a:off x="720" y="1584"/>
              <a:ext cx="10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l">
                <a:spcBef>
                  <a:spcPct val="0"/>
                </a:spcBef>
                <a:buClrTx/>
                <a:buSzTx/>
                <a:buFontTx/>
                <a:buNone/>
              </a:pPr>
              <a:r>
                <a:rPr lang="zh-CN" altLang="en-US" sz="2400" b="1">
                  <a:solidFill>
                    <a:schemeClr val="tx1"/>
                  </a:solidFill>
                  <a:latin typeface="Arial" charset="0"/>
                  <a:ea typeface="黑体" pitchFamily="2" charset="-122"/>
                </a:rPr>
                <a:t>征收税额</a:t>
              </a:r>
            </a:p>
          </p:txBody>
        </p:sp>
      </p:grpSp>
      <p:grpSp>
        <p:nvGrpSpPr>
          <p:cNvPr id="3" name="Group 94"/>
          <p:cNvGrpSpPr>
            <a:grpSpLocks/>
          </p:cNvGrpSpPr>
          <p:nvPr/>
        </p:nvGrpSpPr>
        <p:grpSpPr bwMode="auto">
          <a:xfrm>
            <a:off x="4714875" y="3276600"/>
            <a:ext cx="3303588" cy="3200400"/>
            <a:chOff x="2970" y="2064"/>
            <a:chExt cx="2081" cy="2016"/>
          </a:xfrm>
        </p:grpSpPr>
        <p:sp>
          <p:nvSpPr>
            <p:cNvPr id="52257" name="Line 65"/>
            <p:cNvSpPr>
              <a:spLocks noChangeShapeType="1"/>
            </p:cNvSpPr>
            <p:nvPr/>
          </p:nvSpPr>
          <p:spPr bwMode="auto">
            <a:xfrm flipV="1">
              <a:off x="3650" y="2160"/>
              <a:ext cx="424" cy="129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nvGrpSpPr>
            <p:cNvPr id="52258" name="Group 66"/>
            <p:cNvGrpSpPr>
              <a:grpSpLocks/>
            </p:cNvGrpSpPr>
            <p:nvPr/>
          </p:nvGrpSpPr>
          <p:grpSpPr bwMode="auto">
            <a:xfrm>
              <a:off x="3013" y="2688"/>
              <a:ext cx="934" cy="1342"/>
              <a:chOff x="3072" y="2784"/>
              <a:chExt cx="1056" cy="1342"/>
            </a:xfrm>
          </p:grpSpPr>
          <p:sp>
            <p:nvSpPr>
              <p:cNvPr id="52282" name="Line 67"/>
              <p:cNvSpPr>
                <a:spLocks noChangeShapeType="1"/>
              </p:cNvSpPr>
              <p:nvPr/>
            </p:nvSpPr>
            <p:spPr bwMode="auto">
              <a:xfrm>
                <a:off x="3312" y="2928"/>
                <a:ext cx="720" cy="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44" name="Rectangle 68"/>
              <p:cNvSpPr>
                <a:spLocks noChangeArrowheads="1"/>
              </p:cNvSpPr>
              <p:nvPr/>
            </p:nvSpPr>
            <p:spPr bwMode="auto">
              <a:xfrm>
                <a:off x="3936" y="3934"/>
                <a:ext cx="192"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dirty="0">
                    <a:solidFill>
                      <a:srgbClr val="0000FF"/>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101445" name="Rectangle 69"/>
              <p:cNvSpPr>
                <a:spLocks noChangeArrowheads="1"/>
              </p:cNvSpPr>
              <p:nvPr/>
            </p:nvSpPr>
            <p:spPr bwMode="auto">
              <a:xfrm>
                <a:off x="3072" y="2784"/>
                <a:ext cx="192"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0000FF"/>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52285" name="Line 70"/>
              <p:cNvSpPr>
                <a:spLocks noChangeShapeType="1"/>
              </p:cNvSpPr>
              <p:nvPr/>
            </p:nvSpPr>
            <p:spPr bwMode="auto">
              <a:xfrm>
                <a:off x="4032" y="2928"/>
                <a:ext cx="0" cy="1056"/>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grpSp>
          <p:nvGrpSpPr>
            <p:cNvPr id="52259" name="Group 71"/>
            <p:cNvGrpSpPr>
              <a:grpSpLocks/>
            </p:cNvGrpSpPr>
            <p:nvPr/>
          </p:nvGrpSpPr>
          <p:grpSpPr bwMode="auto">
            <a:xfrm>
              <a:off x="3013" y="3216"/>
              <a:ext cx="849" cy="192"/>
              <a:chOff x="624" y="1200"/>
              <a:chExt cx="960" cy="192"/>
            </a:xfrm>
          </p:grpSpPr>
          <p:sp>
            <p:nvSpPr>
              <p:cNvPr id="101448" name="Rectangle 72"/>
              <p:cNvSpPr>
                <a:spLocks noChangeArrowheads="1"/>
              </p:cNvSpPr>
              <p:nvPr/>
            </p:nvSpPr>
            <p:spPr bwMode="auto">
              <a:xfrm>
                <a:off x="624" y="1200"/>
                <a:ext cx="192"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0000FF"/>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52281" name="Line 73"/>
              <p:cNvSpPr>
                <a:spLocks noChangeShapeType="1"/>
              </p:cNvSpPr>
              <p:nvPr/>
            </p:nvSpPr>
            <p:spPr bwMode="auto">
              <a:xfrm>
                <a:off x="864" y="1296"/>
                <a:ext cx="720" cy="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sp>
          <p:nvSpPr>
            <p:cNvPr id="52260" name="Line 74"/>
            <p:cNvSpPr>
              <a:spLocks noChangeShapeType="1"/>
            </p:cNvSpPr>
            <p:nvPr/>
          </p:nvSpPr>
          <p:spPr bwMode="auto">
            <a:xfrm>
              <a:off x="3862" y="292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nvGrpSpPr>
            <p:cNvPr id="52261" name="Group 75"/>
            <p:cNvGrpSpPr>
              <a:grpSpLocks/>
            </p:cNvGrpSpPr>
            <p:nvPr/>
          </p:nvGrpSpPr>
          <p:grpSpPr bwMode="auto">
            <a:xfrm>
              <a:off x="3905" y="2352"/>
              <a:ext cx="127" cy="384"/>
              <a:chOff x="1824" y="384"/>
              <a:chExt cx="144" cy="384"/>
            </a:xfrm>
          </p:grpSpPr>
          <p:sp>
            <p:nvSpPr>
              <p:cNvPr id="52278" name="Line 76"/>
              <p:cNvSpPr>
                <a:spLocks noChangeShapeType="1"/>
              </p:cNvSpPr>
              <p:nvPr/>
            </p:nvSpPr>
            <p:spPr bwMode="auto">
              <a:xfrm>
                <a:off x="1968" y="384"/>
                <a:ext cx="0" cy="384"/>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53" name="Rectangle 77"/>
              <p:cNvSpPr>
                <a:spLocks noChangeArrowheads="1"/>
              </p:cNvSpPr>
              <p:nvPr/>
            </p:nvSpPr>
            <p:spPr bwMode="auto">
              <a:xfrm>
                <a:off x="1824" y="528"/>
                <a:ext cx="144"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t</a:t>
                </a:r>
              </a:p>
            </p:txBody>
          </p:sp>
        </p:grpSp>
        <p:grpSp>
          <p:nvGrpSpPr>
            <p:cNvPr id="52262" name="Group 78"/>
            <p:cNvGrpSpPr>
              <a:grpSpLocks/>
            </p:cNvGrpSpPr>
            <p:nvPr/>
          </p:nvGrpSpPr>
          <p:grpSpPr bwMode="auto">
            <a:xfrm>
              <a:off x="2970" y="2064"/>
              <a:ext cx="2081" cy="2016"/>
              <a:chOff x="3024" y="2160"/>
              <a:chExt cx="2352" cy="2016"/>
            </a:xfrm>
          </p:grpSpPr>
          <p:sp>
            <p:nvSpPr>
              <p:cNvPr id="52265" name="Line 79"/>
              <p:cNvSpPr>
                <a:spLocks noChangeShapeType="1"/>
              </p:cNvSpPr>
              <p:nvPr/>
            </p:nvSpPr>
            <p:spPr bwMode="auto">
              <a:xfrm>
                <a:off x="3312" y="3024"/>
                <a:ext cx="912"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56" name="Rectangle 80"/>
              <p:cNvSpPr>
                <a:spLocks noChangeArrowheads="1"/>
              </p:cNvSpPr>
              <p:nvPr/>
            </p:nvSpPr>
            <p:spPr bwMode="auto">
              <a:xfrm>
                <a:off x="4416" y="2400"/>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rgbClr val="0000FF"/>
                    </a:solidFill>
                    <a:effectLst>
                      <a:outerShdw blurRad="38100" dist="38100" dir="2700000" algn="tl">
                        <a:srgbClr val="C0C0C0"/>
                      </a:outerShdw>
                    </a:effectLst>
                    <a:latin typeface="Times New Roman" pitchFamily="18" charset="0"/>
                    <a:ea typeface="宋体" pitchFamily="2" charset="-122"/>
                  </a:rPr>
                  <a:t>S</a:t>
                </a:r>
              </a:p>
            </p:txBody>
          </p:sp>
          <p:sp>
            <p:nvSpPr>
              <p:cNvPr id="101457" name="Rectangle 81"/>
              <p:cNvSpPr>
                <a:spLocks noChangeArrowheads="1"/>
              </p:cNvSpPr>
              <p:nvPr/>
            </p:nvSpPr>
            <p:spPr bwMode="auto">
              <a:xfrm>
                <a:off x="4800" y="3312"/>
                <a:ext cx="192"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rPr>
                  <a:t>D</a:t>
                </a:r>
              </a:p>
            </p:txBody>
          </p:sp>
          <p:sp>
            <p:nvSpPr>
              <p:cNvPr id="101458" name="Rectangle 82"/>
              <p:cNvSpPr>
                <a:spLocks noChangeArrowheads="1"/>
              </p:cNvSpPr>
              <p:nvPr/>
            </p:nvSpPr>
            <p:spPr bwMode="auto">
              <a:xfrm>
                <a:off x="3071" y="2928"/>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a:solidFill>
                      <a:schemeClr val="tx1"/>
                    </a:solidFill>
                    <a:effectLst>
                      <a:outerShdw blurRad="38100" dist="38100" dir="2700000" algn="tl">
                        <a:srgbClr val="C0C0C0"/>
                      </a:outerShdw>
                    </a:effectLst>
                    <a:latin typeface="Times New Roman" pitchFamily="18" charset="0"/>
                    <a:ea typeface="宋体" pitchFamily="2" charset="-122"/>
                  </a:rPr>
                  <a:t>0</a:t>
                </a:r>
                <a:endPar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52269" name="Line 83"/>
              <p:cNvSpPr>
                <a:spLocks noChangeShapeType="1"/>
              </p:cNvSpPr>
              <p:nvPr/>
            </p:nvSpPr>
            <p:spPr bwMode="auto">
              <a:xfrm flipV="1">
                <a:off x="3888" y="2352"/>
                <a:ext cx="528" cy="14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70" name="Line 84"/>
              <p:cNvSpPr>
                <a:spLocks noChangeShapeType="1"/>
              </p:cNvSpPr>
              <p:nvPr/>
            </p:nvSpPr>
            <p:spPr bwMode="auto">
              <a:xfrm>
                <a:off x="3312" y="3984"/>
                <a:ext cx="206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61" name="Rectangle 85"/>
              <p:cNvSpPr>
                <a:spLocks noChangeArrowheads="1"/>
              </p:cNvSpPr>
              <p:nvPr/>
            </p:nvSpPr>
            <p:spPr bwMode="auto">
              <a:xfrm>
                <a:off x="3024" y="2208"/>
                <a:ext cx="192"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P</a:t>
                </a:r>
              </a:p>
            </p:txBody>
          </p:sp>
          <p:sp>
            <p:nvSpPr>
              <p:cNvPr id="101462" name="Rectangle 86"/>
              <p:cNvSpPr>
                <a:spLocks noChangeArrowheads="1"/>
              </p:cNvSpPr>
              <p:nvPr/>
            </p:nvSpPr>
            <p:spPr bwMode="auto">
              <a:xfrm>
                <a:off x="3071" y="3936"/>
                <a:ext cx="191"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101463" name="Rectangle 87"/>
              <p:cNvSpPr>
                <a:spLocks noChangeArrowheads="1"/>
              </p:cNvSpPr>
              <p:nvPr/>
            </p:nvSpPr>
            <p:spPr bwMode="auto">
              <a:xfrm>
                <a:off x="5088" y="3984"/>
                <a:ext cx="192"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Q</a:t>
                </a:r>
              </a:p>
            </p:txBody>
          </p:sp>
          <p:sp>
            <p:nvSpPr>
              <p:cNvPr id="52274" name="Line 88"/>
              <p:cNvSpPr>
                <a:spLocks noChangeShapeType="1"/>
              </p:cNvSpPr>
              <p:nvPr/>
            </p:nvSpPr>
            <p:spPr bwMode="auto">
              <a:xfrm>
                <a:off x="4176" y="3072"/>
                <a:ext cx="0" cy="912"/>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65" name="Rectangle 89"/>
              <p:cNvSpPr>
                <a:spLocks noChangeArrowheads="1"/>
              </p:cNvSpPr>
              <p:nvPr/>
            </p:nvSpPr>
            <p:spPr bwMode="auto">
              <a:xfrm>
                <a:off x="4176" y="3984"/>
                <a:ext cx="192"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chemeClr val="tx1"/>
                    </a:solidFill>
                    <a:effectLst>
                      <a:outerShdw blurRad="38100" dist="38100" dir="2700000" algn="tl">
                        <a:srgbClr val="C0C0C0"/>
                      </a:outerShdw>
                    </a:effectLst>
                    <a:latin typeface="Times New Roman" pitchFamily="18" charset="0"/>
                    <a:ea typeface="宋体" pitchFamily="2" charset="-122"/>
                  </a:rPr>
                  <a:t>0</a:t>
                </a:r>
                <a:endPar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52276" name="Line 90"/>
              <p:cNvSpPr>
                <a:spLocks noChangeShapeType="1"/>
              </p:cNvSpPr>
              <p:nvPr/>
            </p:nvSpPr>
            <p:spPr bwMode="auto">
              <a:xfrm flipV="1">
                <a:off x="3312" y="2160"/>
                <a:ext cx="0" cy="18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77" name="Line 91"/>
              <p:cNvSpPr>
                <a:spLocks noChangeShapeType="1"/>
              </p:cNvSpPr>
              <p:nvPr/>
            </p:nvSpPr>
            <p:spPr bwMode="auto">
              <a:xfrm>
                <a:off x="3456" y="2592"/>
                <a:ext cx="1344" cy="81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sp>
          <p:nvSpPr>
            <p:cNvPr id="52263" name="Line 92"/>
            <p:cNvSpPr>
              <a:spLocks noChangeShapeType="1"/>
            </p:cNvSpPr>
            <p:nvPr/>
          </p:nvSpPr>
          <p:spPr bwMode="auto">
            <a:xfrm>
              <a:off x="3862" y="2832"/>
              <a:ext cx="0" cy="9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69" name="Rectangle 93"/>
            <p:cNvSpPr>
              <a:spLocks noChangeArrowheads="1"/>
            </p:cNvSpPr>
            <p:nvPr/>
          </p:nvSpPr>
          <p:spPr bwMode="auto">
            <a:xfrm>
              <a:off x="4372" y="2736"/>
              <a:ext cx="594"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zh-CN" altLang="en-US" sz="1600" b="1">
                  <a:solidFill>
                    <a:schemeClr val="tx1"/>
                  </a:solidFill>
                  <a:effectLst>
                    <a:outerShdw blurRad="38100" dist="38100" dir="2700000" algn="tl">
                      <a:srgbClr val="C0C0C0"/>
                    </a:outerShdw>
                  </a:effectLst>
                  <a:latin typeface="Times New Roman" pitchFamily="18" charset="0"/>
                  <a:ea typeface="宋体" pitchFamily="2" charset="-122"/>
                </a:rPr>
                <a:t>供给弹性小</a:t>
              </a:r>
            </a:p>
          </p:txBody>
        </p:sp>
      </p:grpSp>
      <p:grpSp>
        <p:nvGrpSpPr>
          <p:cNvPr id="8" name="Group 99"/>
          <p:cNvGrpSpPr>
            <a:grpSpLocks/>
          </p:cNvGrpSpPr>
          <p:nvPr/>
        </p:nvGrpSpPr>
        <p:grpSpPr bwMode="auto">
          <a:xfrm>
            <a:off x="1285875" y="3276600"/>
            <a:ext cx="3303588" cy="3200400"/>
            <a:chOff x="810" y="2064"/>
            <a:chExt cx="2081" cy="2016"/>
          </a:xfrm>
        </p:grpSpPr>
        <p:sp>
          <p:nvSpPr>
            <p:cNvPr id="52231" name="Line 34"/>
            <p:cNvSpPr>
              <a:spLocks noChangeShapeType="1"/>
            </p:cNvSpPr>
            <p:nvPr/>
          </p:nvSpPr>
          <p:spPr bwMode="auto">
            <a:xfrm flipV="1">
              <a:off x="1278" y="2544"/>
              <a:ext cx="976" cy="91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12" name="Rectangle 36"/>
            <p:cNvSpPr>
              <a:spLocks noChangeArrowheads="1"/>
            </p:cNvSpPr>
            <p:nvPr/>
          </p:nvSpPr>
          <p:spPr bwMode="auto">
            <a:xfrm>
              <a:off x="1712" y="3888"/>
              <a:ext cx="170"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dirty="0">
                  <a:solidFill>
                    <a:srgbClr val="0000FF"/>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101413" name="Rectangle 37"/>
            <p:cNvSpPr>
              <a:spLocks noChangeArrowheads="1"/>
            </p:cNvSpPr>
            <p:nvPr/>
          </p:nvSpPr>
          <p:spPr bwMode="auto">
            <a:xfrm>
              <a:off x="853" y="2832"/>
              <a:ext cx="170"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0000FF"/>
                  </a:solidFill>
                  <a:effectLst>
                    <a:outerShdw blurRad="38100" dist="38100" dir="2700000" algn="tl">
                      <a:srgbClr val="C0C0C0"/>
                    </a:outerShdw>
                  </a:effectLst>
                  <a:latin typeface="Times New Roman" pitchFamily="18" charset="0"/>
                  <a:ea typeface="宋体" pitchFamily="2" charset="-122"/>
                </a:rPr>
                <a:t>1</a:t>
              </a:r>
              <a:endPar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52234" name="Line 38"/>
            <p:cNvSpPr>
              <a:spLocks noChangeShapeType="1"/>
            </p:cNvSpPr>
            <p:nvPr/>
          </p:nvSpPr>
          <p:spPr bwMode="auto">
            <a:xfrm>
              <a:off x="1065" y="2928"/>
              <a:ext cx="722" cy="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35" name="Line 39"/>
            <p:cNvSpPr>
              <a:spLocks noChangeShapeType="1"/>
            </p:cNvSpPr>
            <p:nvPr/>
          </p:nvSpPr>
          <p:spPr bwMode="auto">
            <a:xfrm>
              <a:off x="1830" y="2928"/>
              <a:ext cx="0" cy="96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17" name="Rectangle 41"/>
            <p:cNvSpPr>
              <a:spLocks noChangeArrowheads="1"/>
            </p:cNvSpPr>
            <p:nvPr/>
          </p:nvSpPr>
          <p:spPr bwMode="auto">
            <a:xfrm>
              <a:off x="853" y="3312"/>
              <a:ext cx="170"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dirty="0">
                  <a:solidFill>
                    <a:srgbClr val="0000FF"/>
                  </a:solidFill>
                  <a:effectLst>
                    <a:outerShdw blurRad="38100" dist="38100" dir="2700000" algn="tl">
                      <a:srgbClr val="C0C0C0"/>
                    </a:outerShdw>
                  </a:effectLst>
                  <a:latin typeface="Times New Roman" pitchFamily="18" charset="0"/>
                  <a:ea typeface="宋体" pitchFamily="2" charset="-122"/>
                </a:rPr>
                <a:t>2</a:t>
              </a:r>
              <a:endParaRPr kumimoji="1" lang="en-US" altLang="zh-CN" sz="18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101419" name="Rectangle 43"/>
            <p:cNvSpPr>
              <a:spLocks noChangeArrowheads="1"/>
            </p:cNvSpPr>
            <p:nvPr/>
          </p:nvSpPr>
          <p:spPr bwMode="auto">
            <a:xfrm>
              <a:off x="2382" y="2592"/>
              <a:ext cx="169"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rPr>
                <a:t>S</a:t>
              </a:r>
            </a:p>
          </p:txBody>
        </p:sp>
        <p:sp>
          <p:nvSpPr>
            <p:cNvPr id="101420" name="Rectangle 44"/>
            <p:cNvSpPr>
              <a:spLocks noChangeArrowheads="1"/>
            </p:cNvSpPr>
            <p:nvPr/>
          </p:nvSpPr>
          <p:spPr bwMode="auto">
            <a:xfrm>
              <a:off x="2084" y="3504"/>
              <a:ext cx="170"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dirty="0">
                  <a:solidFill>
                    <a:srgbClr val="0000FF"/>
                  </a:solidFill>
                  <a:effectLst>
                    <a:outerShdw blurRad="38100" dist="38100" dir="2700000" algn="tl">
                      <a:srgbClr val="C0C0C0"/>
                    </a:outerShdw>
                  </a:effectLst>
                  <a:latin typeface="Times New Roman" pitchFamily="18" charset="0"/>
                  <a:ea typeface="宋体" pitchFamily="2" charset="-122"/>
                </a:rPr>
                <a:t>D</a:t>
              </a:r>
            </a:p>
          </p:txBody>
        </p:sp>
        <p:sp>
          <p:nvSpPr>
            <p:cNvPr id="101421" name="Rectangle 45"/>
            <p:cNvSpPr>
              <a:spLocks noChangeArrowheads="1"/>
            </p:cNvSpPr>
            <p:nvPr/>
          </p:nvSpPr>
          <p:spPr bwMode="auto">
            <a:xfrm>
              <a:off x="853" y="3072"/>
              <a:ext cx="170"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P</a:t>
              </a:r>
              <a:r>
                <a:rPr kumimoji="1" lang="en-US" altLang="zh-CN" sz="1800" b="1" baseline="-25000">
                  <a:solidFill>
                    <a:schemeClr val="tx1"/>
                  </a:solidFill>
                  <a:effectLst>
                    <a:outerShdw blurRad="38100" dist="38100" dir="2700000" algn="tl">
                      <a:srgbClr val="C0C0C0"/>
                    </a:outerShdw>
                  </a:effectLst>
                  <a:latin typeface="Times New Roman" pitchFamily="18" charset="0"/>
                  <a:ea typeface="宋体" pitchFamily="2" charset="-122"/>
                </a:rPr>
                <a:t>0</a:t>
              </a:r>
              <a:endPar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52240" name="Line 46"/>
            <p:cNvSpPr>
              <a:spLocks noChangeShapeType="1"/>
            </p:cNvSpPr>
            <p:nvPr/>
          </p:nvSpPr>
          <p:spPr bwMode="auto">
            <a:xfrm flipV="1">
              <a:off x="1447" y="2839"/>
              <a:ext cx="935" cy="86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41" name="Line 47"/>
            <p:cNvSpPr>
              <a:spLocks noChangeShapeType="1"/>
            </p:cNvSpPr>
            <p:nvPr/>
          </p:nvSpPr>
          <p:spPr bwMode="auto">
            <a:xfrm>
              <a:off x="1575" y="2352"/>
              <a:ext cx="509" cy="12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42" name="Line 48"/>
            <p:cNvSpPr>
              <a:spLocks noChangeShapeType="1"/>
            </p:cNvSpPr>
            <p:nvPr/>
          </p:nvSpPr>
          <p:spPr bwMode="auto">
            <a:xfrm>
              <a:off x="1065" y="3888"/>
              <a:ext cx="18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25" name="Rectangle 49"/>
            <p:cNvSpPr>
              <a:spLocks noChangeArrowheads="1"/>
            </p:cNvSpPr>
            <p:nvPr/>
          </p:nvSpPr>
          <p:spPr bwMode="auto">
            <a:xfrm>
              <a:off x="810" y="2112"/>
              <a:ext cx="170"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P</a:t>
              </a:r>
            </a:p>
          </p:txBody>
        </p:sp>
        <p:sp>
          <p:nvSpPr>
            <p:cNvPr id="101426" name="Rectangle 50"/>
            <p:cNvSpPr>
              <a:spLocks noChangeArrowheads="1"/>
            </p:cNvSpPr>
            <p:nvPr/>
          </p:nvSpPr>
          <p:spPr bwMode="auto">
            <a:xfrm>
              <a:off x="853" y="3840"/>
              <a:ext cx="170"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O</a:t>
              </a:r>
            </a:p>
          </p:txBody>
        </p:sp>
        <p:sp>
          <p:nvSpPr>
            <p:cNvPr id="101427" name="Rectangle 51"/>
            <p:cNvSpPr>
              <a:spLocks noChangeArrowheads="1"/>
            </p:cNvSpPr>
            <p:nvPr/>
          </p:nvSpPr>
          <p:spPr bwMode="auto">
            <a:xfrm>
              <a:off x="2636" y="3888"/>
              <a:ext cx="170"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2200" b="1">
                  <a:solidFill>
                    <a:schemeClr val="tx1"/>
                  </a:solidFill>
                  <a:effectLst>
                    <a:outerShdw blurRad="38100" dist="38100" dir="2700000" algn="tl">
                      <a:srgbClr val="C0C0C0"/>
                    </a:outerShdw>
                  </a:effectLst>
                  <a:latin typeface="Times New Roman" pitchFamily="18" charset="0"/>
                  <a:ea typeface="宋体" pitchFamily="2" charset="-122"/>
                </a:rPr>
                <a:t>Q</a:t>
              </a:r>
            </a:p>
          </p:txBody>
        </p:sp>
        <p:sp>
          <p:nvSpPr>
            <p:cNvPr id="52246" name="Line 52"/>
            <p:cNvSpPr>
              <a:spLocks noChangeShapeType="1"/>
            </p:cNvSpPr>
            <p:nvPr/>
          </p:nvSpPr>
          <p:spPr bwMode="auto">
            <a:xfrm>
              <a:off x="1072" y="3223"/>
              <a:ext cx="849"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47" name="Line 53"/>
            <p:cNvSpPr>
              <a:spLocks noChangeShapeType="1"/>
            </p:cNvSpPr>
            <p:nvPr/>
          </p:nvSpPr>
          <p:spPr bwMode="auto">
            <a:xfrm flipH="1">
              <a:off x="1949" y="3216"/>
              <a:ext cx="8" cy="672"/>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30" name="Rectangle 54"/>
            <p:cNvSpPr>
              <a:spLocks noChangeArrowheads="1"/>
            </p:cNvSpPr>
            <p:nvPr/>
          </p:nvSpPr>
          <p:spPr bwMode="auto">
            <a:xfrm>
              <a:off x="1895" y="3888"/>
              <a:ext cx="169"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rPr>
                <a:t>Q</a:t>
              </a:r>
              <a:r>
                <a:rPr kumimoji="1" lang="en-US" altLang="zh-CN" sz="1800" b="1" baseline="-25000">
                  <a:solidFill>
                    <a:schemeClr val="tx1"/>
                  </a:solidFill>
                  <a:effectLst>
                    <a:outerShdw blurRad="38100" dist="38100" dir="2700000" algn="tl">
                      <a:srgbClr val="C0C0C0"/>
                    </a:outerShdw>
                  </a:effectLst>
                  <a:latin typeface="Times New Roman" pitchFamily="18" charset="0"/>
                  <a:ea typeface="宋体" pitchFamily="2" charset="-122"/>
                </a:rPr>
                <a:t>0</a:t>
              </a:r>
              <a:endParaRPr kumimoji="1" lang="en-US" altLang="zh-CN" sz="18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52249" name="Line 55"/>
            <p:cNvSpPr>
              <a:spLocks noChangeShapeType="1"/>
            </p:cNvSpPr>
            <p:nvPr/>
          </p:nvSpPr>
          <p:spPr bwMode="auto">
            <a:xfrm flipV="1">
              <a:off x="1065" y="2064"/>
              <a:ext cx="0" cy="18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50" name="Line 56"/>
            <p:cNvSpPr>
              <a:spLocks noChangeShapeType="1"/>
            </p:cNvSpPr>
            <p:nvPr/>
          </p:nvSpPr>
          <p:spPr bwMode="auto">
            <a:xfrm>
              <a:off x="1830" y="2928"/>
              <a:ext cx="0" cy="288"/>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52251" name="Line 57"/>
            <p:cNvSpPr>
              <a:spLocks noChangeShapeType="1"/>
            </p:cNvSpPr>
            <p:nvPr/>
          </p:nvSpPr>
          <p:spPr bwMode="auto">
            <a:xfrm>
              <a:off x="1830" y="321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nvGrpSpPr>
            <p:cNvPr id="52252" name="Group 58"/>
            <p:cNvGrpSpPr>
              <a:grpSpLocks/>
            </p:cNvGrpSpPr>
            <p:nvPr/>
          </p:nvGrpSpPr>
          <p:grpSpPr bwMode="auto">
            <a:xfrm>
              <a:off x="1914" y="2736"/>
              <a:ext cx="128" cy="384"/>
              <a:chOff x="1824" y="384"/>
              <a:chExt cx="144" cy="384"/>
            </a:xfrm>
          </p:grpSpPr>
          <p:sp>
            <p:nvSpPr>
              <p:cNvPr id="52255" name="Line 59"/>
              <p:cNvSpPr>
                <a:spLocks noChangeShapeType="1"/>
              </p:cNvSpPr>
              <p:nvPr/>
            </p:nvSpPr>
            <p:spPr bwMode="auto">
              <a:xfrm>
                <a:off x="1968" y="384"/>
                <a:ext cx="0" cy="384"/>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1436" name="Rectangle 60"/>
              <p:cNvSpPr>
                <a:spLocks noChangeArrowheads="1"/>
              </p:cNvSpPr>
              <p:nvPr/>
            </p:nvSpPr>
            <p:spPr bwMode="auto">
              <a:xfrm>
                <a:off x="1824" y="528"/>
                <a:ext cx="144"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en-US" altLang="zh-CN" sz="1800" b="1" dirty="0">
                    <a:solidFill>
                      <a:schemeClr val="tx1"/>
                    </a:solidFill>
                    <a:effectLst>
                      <a:outerShdw blurRad="38100" dist="38100" dir="2700000" algn="tl">
                        <a:srgbClr val="C0C0C0"/>
                      </a:outerShdw>
                    </a:effectLst>
                    <a:latin typeface="Times New Roman" pitchFamily="18" charset="0"/>
                    <a:ea typeface="宋体" pitchFamily="2" charset="-122"/>
                  </a:rPr>
                  <a:t>t</a:t>
                </a:r>
              </a:p>
            </p:txBody>
          </p:sp>
        </p:grpSp>
        <p:sp>
          <p:nvSpPr>
            <p:cNvPr id="101437" name="Rectangle 61"/>
            <p:cNvSpPr>
              <a:spLocks noChangeArrowheads="1"/>
            </p:cNvSpPr>
            <p:nvPr/>
          </p:nvSpPr>
          <p:spPr bwMode="auto">
            <a:xfrm>
              <a:off x="2212" y="3120"/>
              <a:ext cx="594" cy="192"/>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zh-CN" altLang="en-US" sz="1600" b="1">
                  <a:solidFill>
                    <a:schemeClr val="tx1"/>
                  </a:solidFill>
                  <a:effectLst>
                    <a:outerShdw blurRad="38100" dist="38100" dir="2700000" algn="tl">
                      <a:srgbClr val="C0C0C0"/>
                    </a:outerShdw>
                  </a:effectLst>
                  <a:latin typeface="Times New Roman" pitchFamily="18" charset="0"/>
                  <a:ea typeface="宋体" pitchFamily="2" charset="-122"/>
                </a:rPr>
                <a:t>需求弹性小</a:t>
              </a:r>
            </a:p>
          </p:txBody>
        </p:sp>
        <p:sp>
          <p:nvSpPr>
            <p:cNvPr id="52254" name="Line 96"/>
            <p:cNvSpPr>
              <a:spLocks noChangeShapeType="1"/>
            </p:cNvSpPr>
            <p:nvPr/>
          </p:nvSpPr>
          <p:spPr bwMode="auto">
            <a:xfrm>
              <a:off x="1102" y="3350"/>
              <a:ext cx="722" cy="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grpSp>
    </p:spTree>
    <p:extLst>
      <p:ext uri="{BB962C8B-B14F-4D97-AF65-F5344CB8AC3E}">
        <p14:creationId xmlns:p14="http://schemas.microsoft.com/office/powerpoint/2010/main" val="751775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lstStyle/>
          <a:p>
            <a:r>
              <a:rPr lang="zh-CN" altLang="en-US" b="1" smtClean="0">
                <a:latin typeface="Times New Roman" charset="0"/>
                <a:ea typeface="楷体_GB2312" pitchFamily="49" charset="-122"/>
              </a:rPr>
              <a:t>弹性理论的应用之二</a:t>
            </a:r>
            <a:r>
              <a:rPr lang="en-US" altLang="zh-CN" b="1" smtClean="0">
                <a:latin typeface="Times New Roman" charset="0"/>
                <a:ea typeface="楷体_GB2312" pitchFamily="49" charset="-122"/>
              </a:rPr>
              <a:t>——</a:t>
            </a:r>
            <a:r>
              <a:rPr lang="zh-CN" altLang="en-US" b="1" smtClean="0">
                <a:latin typeface="Times New Roman" charset="0"/>
                <a:ea typeface="楷体_GB2312" pitchFamily="49" charset="-122"/>
              </a:rPr>
              <a:t>禁毒与犯罪</a:t>
            </a:r>
          </a:p>
        </p:txBody>
      </p:sp>
      <p:grpSp>
        <p:nvGrpSpPr>
          <p:cNvPr id="53291" name="Group 43"/>
          <p:cNvGrpSpPr>
            <a:grpSpLocks/>
          </p:cNvGrpSpPr>
          <p:nvPr/>
        </p:nvGrpSpPr>
        <p:grpSpPr bwMode="auto">
          <a:xfrm>
            <a:off x="4876800" y="2632075"/>
            <a:ext cx="3505200" cy="3387725"/>
            <a:chOff x="3072" y="1680"/>
            <a:chExt cx="2208" cy="2134"/>
          </a:xfrm>
        </p:grpSpPr>
        <p:sp>
          <p:nvSpPr>
            <p:cNvPr id="53269" name="Text Box 26"/>
            <p:cNvSpPr txBox="1">
              <a:spLocks noChangeArrowheads="1"/>
            </p:cNvSpPr>
            <p:nvPr/>
          </p:nvSpPr>
          <p:spPr bwMode="auto">
            <a:xfrm>
              <a:off x="4734" y="2189"/>
              <a:ext cx="440" cy="377"/>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r>
                <a:rPr lang="en-US" altLang="zh-CN" sz="2200" b="1">
                  <a:solidFill>
                    <a:srgbClr val="FF3300"/>
                  </a:solidFill>
                  <a:ea typeface="宋体" pitchFamily="2" charset="-122"/>
                </a:rPr>
                <a:t>S</a:t>
              </a:r>
              <a:endParaRPr lang="en-US" altLang="zh-CN" sz="2200">
                <a:solidFill>
                  <a:srgbClr val="FF3300"/>
                </a:solidFill>
              </a:endParaRPr>
            </a:p>
          </p:txBody>
        </p:sp>
        <p:sp>
          <p:nvSpPr>
            <p:cNvPr id="53270" name="Text Box 27"/>
            <p:cNvSpPr txBox="1">
              <a:spLocks noChangeArrowheads="1"/>
            </p:cNvSpPr>
            <p:nvPr/>
          </p:nvSpPr>
          <p:spPr bwMode="auto">
            <a:xfrm>
              <a:off x="3390" y="1764"/>
              <a:ext cx="440" cy="377"/>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r>
                <a:rPr lang="en-US" altLang="zh-CN" sz="2200" b="1">
                  <a:solidFill>
                    <a:srgbClr val="000066"/>
                  </a:solidFill>
                  <a:ea typeface="宋体" pitchFamily="2" charset="-122"/>
                </a:rPr>
                <a:t>D</a:t>
              </a:r>
              <a:r>
                <a:rPr lang="en-US" altLang="zh-CN" sz="2200" b="1" baseline="-25000">
                  <a:solidFill>
                    <a:srgbClr val="000066"/>
                  </a:solidFill>
                  <a:ea typeface="宋体" pitchFamily="2" charset="-122"/>
                </a:rPr>
                <a:t>1</a:t>
              </a:r>
              <a:endParaRPr lang="en-US" altLang="zh-CN" sz="2200">
                <a:solidFill>
                  <a:srgbClr val="000066"/>
                </a:solidFill>
              </a:endParaRPr>
            </a:p>
          </p:txBody>
        </p:sp>
        <p:sp>
          <p:nvSpPr>
            <p:cNvPr id="53271" name="Text Box 28"/>
            <p:cNvSpPr txBox="1">
              <a:spLocks noChangeArrowheads="1"/>
            </p:cNvSpPr>
            <p:nvPr/>
          </p:nvSpPr>
          <p:spPr bwMode="auto">
            <a:xfrm>
              <a:off x="3772" y="1756"/>
              <a:ext cx="440" cy="404"/>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r>
                <a:rPr lang="en-US" altLang="zh-CN" sz="2200" b="1">
                  <a:solidFill>
                    <a:srgbClr val="000066"/>
                  </a:solidFill>
                  <a:ea typeface="宋体" pitchFamily="2" charset="-122"/>
                </a:rPr>
                <a:t>D</a:t>
              </a:r>
              <a:r>
                <a:rPr lang="en-US" altLang="zh-CN" sz="2200" b="1" baseline="-25000">
                  <a:solidFill>
                    <a:srgbClr val="000066"/>
                  </a:solidFill>
                  <a:ea typeface="宋体" pitchFamily="2" charset="-122"/>
                </a:rPr>
                <a:t>0</a:t>
              </a:r>
              <a:endParaRPr lang="en-US" altLang="zh-CN" sz="2200">
                <a:solidFill>
                  <a:srgbClr val="000066"/>
                </a:solidFill>
              </a:endParaRPr>
            </a:p>
          </p:txBody>
        </p:sp>
        <p:sp>
          <p:nvSpPr>
            <p:cNvPr id="53272" name="Text Box 29"/>
            <p:cNvSpPr txBox="1">
              <a:spLocks noChangeArrowheads="1"/>
            </p:cNvSpPr>
            <p:nvPr/>
          </p:nvSpPr>
          <p:spPr bwMode="auto">
            <a:xfrm>
              <a:off x="3517" y="3438"/>
              <a:ext cx="1763" cy="376"/>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lvl="1" algn="just" eaLnBrk="1" hangingPunct="1"/>
              <a:r>
                <a:rPr lang="en-US" altLang="zh-CN" sz="2200" b="1" dirty="0">
                  <a:solidFill>
                    <a:srgbClr val="000066"/>
                  </a:solidFill>
                  <a:ea typeface="宋体" pitchFamily="2" charset="-122"/>
                </a:rPr>
                <a:t>Q</a:t>
              </a:r>
              <a:r>
                <a:rPr lang="en-US" altLang="zh-CN" sz="2200" b="1" baseline="-25000" dirty="0">
                  <a:solidFill>
                    <a:srgbClr val="000066"/>
                  </a:solidFill>
                  <a:ea typeface="宋体" pitchFamily="2" charset="-122"/>
                </a:rPr>
                <a:t>1</a:t>
              </a:r>
              <a:r>
                <a:rPr lang="en-US" altLang="zh-CN" sz="2200" b="1" dirty="0">
                  <a:solidFill>
                    <a:srgbClr val="000066"/>
                  </a:solidFill>
                  <a:ea typeface="宋体" pitchFamily="2" charset="-122"/>
                </a:rPr>
                <a:t>  Q</a:t>
              </a:r>
              <a:r>
                <a:rPr lang="en-US" altLang="zh-CN" sz="2200" b="1" baseline="-25000" dirty="0">
                  <a:solidFill>
                    <a:srgbClr val="000066"/>
                  </a:solidFill>
                  <a:ea typeface="宋体" pitchFamily="2" charset="-122"/>
                </a:rPr>
                <a:t>0</a:t>
              </a:r>
              <a:r>
                <a:rPr lang="en-US" altLang="zh-CN" sz="2200" b="1" dirty="0">
                  <a:solidFill>
                    <a:srgbClr val="000066"/>
                  </a:solidFill>
                  <a:ea typeface="宋体" pitchFamily="2" charset="-122"/>
                </a:rPr>
                <a:t>                Q</a:t>
              </a:r>
              <a:endParaRPr lang="en-US" altLang="zh-CN" sz="2200" dirty="0">
                <a:solidFill>
                  <a:srgbClr val="000066"/>
                </a:solidFill>
              </a:endParaRPr>
            </a:p>
          </p:txBody>
        </p:sp>
        <p:sp>
          <p:nvSpPr>
            <p:cNvPr id="53273" name="Text Box 30"/>
            <p:cNvSpPr txBox="1">
              <a:spLocks noChangeArrowheads="1"/>
            </p:cNvSpPr>
            <p:nvPr/>
          </p:nvSpPr>
          <p:spPr bwMode="auto">
            <a:xfrm>
              <a:off x="3072" y="1680"/>
              <a:ext cx="376" cy="2076"/>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r>
                <a:rPr lang="en-US" altLang="zh-CN" sz="2200" b="1" dirty="0">
                  <a:solidFill>
                    <a:srgbClr val="000066"/>
                  </a:solidFill>
                  <a:ea typeface="宋体" pitchFamily="2" charset="-122"/>
                </a:rPr>
                <a:t>P</a:t>
              </a:r>
            </a:p>
            <a:p>
              <a:pPr algn="just" eaLnBrk="1" hangingPunct="1"/>
              <a:endParaRPr lang="en-US" altLang="zh-CN" sz="2200" b="1" dirty="0">
                <a:solidFill>
                  <a:srgbClr val="000066"/>
                </a:solidFill>
                <a:ea typeface="宋体" pitchFamily="2" charset="-122"/>
              </a:endParaRPr>
            </a:p>
            <a:p>
              <a:pPr algn="just" eaLnBrk="1" hangingPunct="1"/>
              <a:endParaRPr lang="en-US" altLang="zh-CN" sz="2200" b="1" dirty="0">
                <a:solidFill>
                  <a:srgbClr val="000066"/>
                </a:solidFill>
                <a:ea typeface="宋体" pitchFamily="2" charset="-122"/>
              </a:endParaRPr>
            </a:p>
            <a:p>
              <a:pPr algn="just" eaLnBrk="1" hangingPunct="1"/>
              <a:endParaRPr lang="en-US" altLang="zh-CN" sz="2200" b="1" dirty="0">
                <a:solidFill>
                  <a:srgbClr val="000066"/>
                </a:solidFill>
                <a:ea typeface="宋体" pitchFamily="2" charset="-122"/>
              </a:endParaRPr>
            </a:p>
            <a:p>
              <a:pPr algn="just" eaLnBrk="1" hangingPunct="1"/>
              <a:r>
                <a:rPr lang="en-US" altLang="zh-CN" sz="2200" b="1" dirty="0">
                  <a:solidFill>
                    <a:srgbClr val="000066"/>
                  </a:solidFill>
                  <a:ea typeface="宋体" pitchFamily="2" charset="-122"/>
                </a:rPr>
                <a:t>P</a:t>
              </a:r>
              <a:r>
                <a:rPr lang="en-US" altLang="zh-CN" sz="2200" b="1" baseline="-25000" dirty="0">
                  <a:solidFill>
                    <a:srgbClr val="000066"/>
                  </a:solidFill>
                  <a:ea typeface="宋体" pitchFamily="2" charset="-122"/>
                </a:rPr>
                <a:t>0</a:t>
              </a:r>
            </a:p>
            <a:p>
              <a:pPr algn="just" eaLnBrk="1" hangingPunct="1"/>
              <a:r>
                <a:rPr lang="en-US" altLang="zh-CN" sz="2200" b="1" dirty="0">
                  <a:solidFill>
                    <a:srgbClr val="000066"/>
                  </a:solidFill>
                  <a:ea typeface="宋体" pitchFamily="2" charset="-122"/>
                </a:rPr>
                <a:t>P</a:t>
              </a:r>
              <a:r>
                <a:rPr lang="en-US" altLang="zh-CN" sz="2200" b="1" baseline="-25000" dirty="0">
                  <a:solidFill>
                    <a:srgbClr val="000066"/>
                  </a:solidFill>
                  <a:ea typeface="宋体" pitchFamily="2" charset="-122"/>
                </a:rPr>
                <a:t>1</a:t>
              </a:r>
              <a:endParaRPr lang="en-US" altLang="zh-CN" sz="2200" b="1" dirty="0">
                <a:solidFill>
                  <a:srgbClr val="000066"/>
                </a:solidFill>
                <a:ea typeface="宋体" pitchFamily="2" charset="-122"/>
              </a:endParaRPr>
            </a:p>
            <a:p>
              <a:pPr algn="just" eaLnBrk="1" hangingPunct="1"/>
              <a:endParaRPr lang="en-US" altLang="zh-CN" sz="2200" b="1" dirty="0">
                <a:solidFill>
                  <a:srgbClr val="000066"/>
                </a:solidFill>
                <a:ea typeface="宋体" pitchFamily="2" charset="-122"/>
              </a:endParaRPr>
            </a:p>
            <a:p>
              <a:pPr algn="just" eaLnBrk="1" hangingPunct="1"/>
              <a:r>
                <a:rPr lang="en-US" altLang="zh-CN" sz="2200" b="1" dirty="0">
                  <a:solidFill>
                    <a:srgbClr val="000066"/>
                  </a:solidFill>
                  <a:ea typeface="宋体" pitchFamily="2" charset="-122"/>
                </a:rPr>
                <a:t>O</a:t>
              </a:r>
              <a:endParaRPr lang="en-US" altLang="zh-CN" sz="2200" dirty="0">
                <a:solidFill>
                  <a:srgbClr val="000066"/>
                </a:solidFill>
              </a:endParaRPr>
            </a:p>
          </p:txBody>
        </p:sp>
        <p:sp>
          <p:nvSpPr>
            <p:cNvPr id="53274" name="Line 31"/>
            <p:cNvSpPr>
              <a:spLocks noChangeShapeType="1"/>
            </p:cNvSpPr>
            <p:nvPr/>
          </p:nvSpPr>
          <p:spPr bwMode="auto">
            <a:xfrm>
              <a:off x="3371" y="3486"/>
              <a:ext cx="1760" cy="0"/>
            </a:xfrm>
            <a:prstGeom prst="line">
              <a:avLst/>
            </a:prstGeom>
            <a:noFill/>
            <a:ln w="38100">
              <a:solidFill>
                <a:srgbClr val="00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75" name="Line 32"/>
            <p:cNvSpPr>
              <a:spLocks noChangeShapeType="1"/>
            </p:cNvSpPr>
            <p:nvPr/>
          </p:nvSpPr>
          <p:spPr bwMode="auto">
            <a:xfrm flipV="1">
              <a:off x="3380" y="1843"/>
              <a:ext cx="0" cy="1633"/>
            </a:xfrm>
            <a:prstGeom prst="line">
              <a:avLst/>
            </a:prstGeom>
            <a:noFill/>
            <a:ln w="38100">
              <a:solidFill>
                <a:srgbClr val="00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76" name="Line 33"/>
            <p:cNvSpPr>
              <a:spLocks noChangeShapeType="1"/>
            </p:cNvSpPr>
            <p:nvPr/>
          </p:nvSpPr>
          <p:spPr bwMode="auto">
            <a:xfrm>
              <a:off x="4055" y="1843"/>
              <a:ext cx="303" cy="1467"/>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53277" name="AutoShape 34"/>
            <p:cNvCxnSpPr>
              <a:cxnSpLocks noChangeShapeType="1"/>
            </p:cNvCxnSpPr>
            <p:nvPr/>
          </p:nvCxnSpPr>
          <p:spPr bwMode="auto">
            <a:xfrm>
              <a:off x="3380" y="3103"/>
              <a:ext cx="539" cy="0"/>
            </a:xfrm>
            <a:prstGeom prst="straightConnector1">
              <a:avLst/>
            </a:prstGeom>
            <a:noFill/>
            <a:ln w="28575">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78" name="AutoShape 35"/>
            <p:cNvCxnSpPr>
              <a:cxnSpLocks noChangeShapeType="1"/>
            </p:cNvCxnSpPr>
            <p:nvPr/>
          </p:nvCxnSpPr>
          <p:spPr bwMode="auto">
            <a:xfrm>
              <a:off x="3390" y="2817"/>
              <a:ext cx="860" cy="0"/>
            </a:xfrm>
            <a:prstGeom prst="straightConnector1">
              <a:avLst/>
            </a:prstGeom>
            <a:noFill/>
            <a:ln w="28575">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79" name="AutoShape 36"/>
            <p:cNvCxnSpPr>
              <a:cxnSpLocks noChangeShapeType="1"/>
            </p:cNvCxnSpPr>
            <p:nvPr/>
          </p:nvCxnSpPr>
          <p:spPr bwMode="auto">
            <a:xfrm>
              <a:off x="4250" y="2807"/>
              <a:ext cx="8" cy="669"/>
            </a:xfrm>
            <a:prstGeom prst="straightConnector1">
              <a:avLst/>
            </a:prstGeom>
            <a:noFill/>
            <a:ln w="28575">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80" name="AutoShape 37"/>
            <p:cNvCxnSpPr>
              <a:cxnSpLocks noChangeShapeType="1"/>
            </p:cNvCxnSpPr>
            <p:nvPr/>
          </p:nvCxnSpPr>
          <p:spPr bwMode="auto">
            <a:xfrm flipV="1">
              <a:off x="3769" y="2386"/>
              <a:ext cx="996" cy="849"/>
            </a:xfrm>
            <a:prstGeom prst="straightConnector1">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81" name="AutoShape 38"/>
            <p:cNvCxnSpPr>
              <a:cxnSpLocks noChangeShapeType="1"/>
            </p:cNvCxnSpPr>
            <p:nvPr/>
          </p:nvCxnSpPr>
          <p:spPr bwMode="auto">
            <a:xfrm>
              <a:off x="3919" y="3114"/>
              <a:ext cx="0" cy="362"/>
            </a:xfrm>
            <a:prstGeom prst="straightConnector1">
              <a:avLst/>
            </a:prstGeom>
            <a:noFill/>
            <a:ln w="28575">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282" name="Line 39"/>
            <p:cNvSpPr>
              <a:spLocks noChangeShapeType="1"/>
            </p:cNvSpPr>
            <p:nvPr/>
          </p:nvSpPr>
          <p:spPr bwMode="auto">
            <a:xfrm>
              <a:off x="3684" y="1940"/>
              <a:ext cx="302" cy="1466"/>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53283" name="AutoShape 40"/>
            <p:cNvCxnSpPr>
              <a:cxnSpLocks noChangeShapeType="1"/>
            </p:cNvCxnSpPr>
            <p:nvPr/>
          </p:nvCxnSpPr>
          <p:spPr bwMode="auto">
            <a:xfrm flipH="1">
              <a:off x="3791" y="2344"/>
              <a:ext cx="342" cy="0"/>
            </a:xfrm>
            <a:prstGeom prst="straightConnector1">
              <a:avLst/>
            </a:prstGeom>
            <a:noFill/>
            <a:ln w="28575">
              <a:solidFill>
                <a:srgbClr val="00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53290" name="Group 42"/>
          <p:cNvGrpSpPr>
            <a:grpSpLocks/>
          </p:cNvGrpSpPr>
          <p:nvPr/>
        </p:nvGrpSpPr>
        <p:grpSpPr bwMode="auto">
          <a:xfrm>
            <a:off x="914400" y="2590800"/>
            <a:ext cx="3429000" cy="3509963"/>
            <a:chOff x="576" y="1632"/>
            <a:chExt cx="2160" cy="2211"/>
          </a:xfrm>
        </p:grpSpPr>
        <p:sp>
          <p:nvSpPr>
            <p:cNvPr id="53254" name="Text Box 9"/>
            <p:cNvSpPr txBox="1">
              <a:spLocks noChangeArrowheads="1"/>
            </p:cNvSpPr>
            <p:nvPr/>
          </p:nvSpPr>
          <p:spPr bwMode="auto">
            <a:xfrm>
              <a:off x="1179" y="3466"/>
              <a:ext cx="1557" cy="377"/>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lvl="1" algn="just" eaLnBrk="1" hangingPunct="1"/>
              <a:r>
                <a:rPr lang="en-US" altLang="zh-CN" sz="2200" b="1" dirty="0">
                  <a:solidFill>
                    <a:srgbClr val="000066"/>
                  </a:solidFill>
                  <a:ea typeface="宋体" pitchFamily="2" charset="-122"/>
                </a:rPr>
                <a:t>Q</a:t>
              </a:r>
              <a:r>
                <a:rPr lang="en-US" altLang="zh-CN" sz="2200" b="1" baseline="-25000" dirty="0">
                  <a:solidFill>
                    <a:srgbClr val="000066"/>
                  </a:solidFill>
                  <a:ea typeface="宋体" pitchFamily="2" charset="-122"/>
                </a:rPr>
                <a:t>1</a:t>
              </a:r>
              <a:r>
                <a:rPr lang="en-US" altLang="zh-CN" sz="2200" b="1" dirty="0">
                  <a:solidFill>
                    <a:srgbClr val="000066"/>
                  </a:solidFill>
                  <a:ea typeface="宋体" pitchFamily="2" charset="-122"/>
                </a:rPr>
                <a:t>Q</a:t>
              </a:r>
              <a:r>
                <a:rPr lang="en-US" altLang="zh-CN" sz="2200" b="1" baseline="-25000" dirty="0">
                  <a:solidFill>
                    <a:srgbClr val="000066"/>
                  </a:solidFill>
                  <a:ea typeface="宋体" pitchFamily="2" charset="-122"/>
                </a:rPr>
                <a:t>0</a:t>
              </a:r>
              <a:r>
                <a:rPr lang="en-US" altLang="zh-CN" sz="2200" b="1" dirty="0">
                  <a:solidFill>
                    <a:srgbClr val="000066"/>
                  </a:solidFill>
                  <a:ea typeface="宋体" pitchFamily="2" charset="-122"/>
                </a:rPr>
                <a:t>          Q</a:t>
              </a:r>
              <a:endParaRPr lang="en-US" altLang="zh-CN" sz="2200" dirty="0">
                <a:solidFill>
                  <a:srgbClr val="000066"/>
                </a:solidFill>
              </a:endParaRPr>
            </a:p>
          </p:txBody>
        </p:sp>
        <p:sp>
          <p:nvSpPr>
            <p:cNvPr id="53255" name="Text Box 6"/>
            <p:cNvSpPr txBox="1">
              <a:spLocks noChangeArrowheads="1"/>
            </p:cNvSpPr>
            <p:nvPr/>
          </p:nvSpPr>
          <p:spPr bwMode="auto">
            <a:xfrm>
              <a:off x="2202" y="2142"/>
              <a:ext cx="437" cy="429"/>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r>
                <a:rPr lang="en-US" altLang="zh-CN" sz="2200" b="1">
                  <a:solidFill>
                    <a:srgbClr val="FF3300"/>
                  </a:solidFill>
                  <a:ea typeface="宋体" pitchFamily="2" charset="-122"/>
                </a:rPr>
                <a:t>S</a:t>
              </a:r>
              <a:r>
                <a:rPr lang="en-US" altLang="zh-CN" sz="2200" b="1" baseline="-25000">
                  <a:solidFill>
                    <a:srgbClr val="FF3300"/>
                  </a:solidFill>
                  <a:ea typeface="宋体" pitchFamily="2" charset="-122"/>
                </a:rPr>
                <a:t>0</a:t>
              </a:r>
              <a:endParaRPr lang="en-US" altLang="zh-CN" sz="2200">
                <a:solidFill>
                  <a:srgbClr val="FF3300"/>
                </a:solidFill>
              </a:endParaRPr>
            </a:p>
          </p:txBody>
        </p:sp>
        <p:sp>
          <p:nvSpPr>
            <p:cNvPr id="53256" name="Text Box 7"/>
            <p:cNvSpPr txBox="1">
              <a:spLocks noChangeArrowheads="1"/>
            </p:cNvSpPr>
            <p:nvPr/>
          </p:nvSpPr>
          <p:spPr bwMode="auto">
            <a:xfrm>
              <a:off x="2026" y="1686"/>
              <a:ext cx="438" cy="379"/>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r>
                <a:rPr lang="en-US" altLang="zh-CN" sz="2200" b="1">
                  <a:solidFill>
                    <a:srgbClr val="FF3300"/>
                  </a:solidFill>
                  <a:ea typeface="宋体" pitchFamily="2" charset="-122"/>
                </a:rPr>
                <a:t>S</a:t>
              </a:r>
              <a:r>
                <a:rPr lang="en-US" altLang="zh-CN" sz="2200" b="1" baseline="-25000">
                  <a:solidFill>
                    <a:srgbClr val="FF3300"/>
                  </a:solidFill>
                  <a:ea typeface="宋体" pitchFamily="2" charset="-122"/>
                </a:rPr>
                <a:t>1</a:t>
              </a:r>
              <a:endParaRPr lang="en-US" altLang="zh-CN" sz="2200">
                <a:solidFill>
                  <a:srgbClr val="FF3300"/>
                </a:solidFill>
              </a:endParaRPr>
            </a:p>
          </p:txBody>
        </p:sp>
        <p:sp>
          <p:nvSpPr>
            <p:cNvPr id="53257" name="Text Box 8"/>
            <p:cNvSpPr txBox="1">
              <a:spLocks noChangeArrowheads="1"/>
            </p:cNvSpPr>
            <p:nvPr/>
          </p:nvSpPr>
          <p:spPr bwMode="auto">
            <a:xfrm>
              <a:off x="1300" y="1709"/>
              <a:ext cx="438" cy="377"/>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r>
                <a:rPr lang="en-US" altLang="zh-CN" sz="2200" b="1" dirty="0">
                  <a:solidFill>
                    <a:schemeClr val="tx1"/>
                  </a:solidFill>
                  <a:ea typeface="宋体" pitchFamily="2" charset="-122"/>
                </a:rPr>
                <a:t>D</a:t>
              </a:r>
              <a:endParaRPr lang="en-US" altLang="zh-CN" sz="2200" dirty="0">
                <a:solidFill>
                  <a:schemeClr val="tx1"/>
                </a:solidFill>
              </a:endParaRPr>
            </a:p>
          </p:txBody>
        </p:sp>
        <p:sp>
          <p:nvSpPr>
            <p:cNvPr id="53258" name="Text Box 10"/>
            <p:cNvSpPr txBox="1">
              <a:spLocks noChangeArrowheads="1"/>
            </p:cNvSpPr>
            <p:nvPr/>
          </p:nvSpPr>
          <p:spPr bwMode="auto">
            <a:xfrm>
              <a:off x="576" y="1632"/>
              <a:ext cx="374" cy="2083"/>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just" eaLnBrk="1" hangingPunct="1"/>
              <a:r>
                <a:rPr lang="en-US" altLang="zh-CN" sz="2200" b="1" dirty="0">
                  <a:solidFill>
                    <a:schemeClr val="tx1"/>
                  </a:solidFill>
                  <a:ea typeface="宋体" pitchFamily="2" charset="-122"/>
                </a:rPr>
                <a:t>P</a:t>
              </a:r>
            </a:p>
            <a:p>
              <a:pPr algn="just" eaLnBrk="1" hangingPunct="1"/>
              <a:endParaRPr lang="en-US" altLang="zh-CN" sz="2200" b="1" dirty="0">
                <a:solidFill>
                  <a:schemeClr val="tx1"/>
                </a:solidFill>
                <a:ea typeface="宋体" pitchFamily="2" charset="-122"/>
              </a:endParaRPr>
            </a:p>
            <a:p>
              <a:pPr algn="just" eaLnBrk="1" hangingPunct="1"/>
              <a:r>
                <a:rPr lang="en-US" altLang="zh-CN" sz="2200" b="1" dirty="0">
                  <a:solidFill>
                    <a:schemeClr val="tx1"/>
                  </a:solidFill>
                  <a:ea typeface="宋体" pitchFamily="2" charset="-122"/>
                </a:rPr>
                <a:t>P</a:t>
              </a:r>
              <a:r>
                <a:rPr lang="en-US" altLang="zh-CN" sz="2200" b="1" baseline="-25000" dirty="0">
                  <a:solidFill>
                    <a:schemeClr val="tx1"/>
                  </a:solidFill>
                  <a:ea typeface="宋体" pitchFamily="2" charset="-122"/>
                </a:rPr>
                <a:t>1</a:t>
              </a:r>
            </a:p>
            <a:p>
              <a:pPr algn="just" eaLnBrk="1" hangingPunct="1"/>
              <a:endParaRPr lang="en-US" altLang="zh-CN" sz="2200" b="1" dirty="0">
                <a:solidFill>
                  <a:schemeClr val="tx1"/>
                </a:solidFill>
                <a:ea typeface="宋体" pitchFamily="2" charset="-122"/>
              </a:endParaRPr>
            </a:p>
            <a:p>
              <a:pPr algn="just" eaLnBrk="1" hangingPunct="1"/>
              <a:r>
                <a:rPr lang="en-US" altLang="zh-CN" sz="2200" b="1" dirty="0">
                  <a:solidFill>
                    <a:schemeClr val="tx1"/>
                  </a:solidFill>
                  <a:ea typeface="宋体" pitchFamily="2" charset="-122"/>
                </a:rPr>
                <a:t>P</a:t>
              </a:r>
              <a:r>
                <a:rPr lang="en-US" altLang="zh-CN" sz="2200" b="1" baseline="-25000" dirty="0">
                  <a:solidFill>
                    <a:schemeClr val="tx1"/>
                  </a:solidFill>
                  <a:ea typeface="宋体" pitchFamily="2" charset="-122"/>
                </a:rPr>
                <a:t>0</a:t>
              </a:r>
              <a:endParaRPr lang="en-US" altLang="zh-CN" sz="2200" b="1" dirty="0">
                <a:solidFill>
                  <a:schemeClr val="tx1"/>
                </a:solidFill>
                <a:ea typeface="宋体" pitchFamily="2" charset="-122"/>
              </a:endParaRPr>
            </a:p>
            <a:p>
              <a:pPr algn="just" eaLnBrk="1" hangingPunct="1"/>
              <a:endParaRPr lang="en-US" altLang="zh-CN" sz="2200" b="1" dirty="0">
                <a:solidFill>
                  <a:schemeClr val="tx1"/>
                </a:solidFill>
                <a:ea typeface="宋体" pitchFamily="2" charset="-122"/>
              </a:endParaRPr>
            </a:p>
            <a:p>
              <a:pPr algn="just" eaLnBrk="1" hangingPunct="1"/>
              <a:endParaRPr lang="en-US" altLang="zh-CN" sz="2200" b="1" dirty="0">
                <a:solidFill>
                  <a:schemeClr val="tx1"/>
                </a:solidFill>
                <a:ea typeface="宋体" pitchFamily="2" charset="-122"/>
              </a:endParaRPr>
            </a:p>
            <a:p>
              <a:pPr algn="just" eaLnBrk="1" hangingPunct="1"/>
              <a:r>
                <a:rPr lang="en-US" altLang="zh-CN" sz="2200" b="1" dirty="0">
                  <a:solidFill>
                    <a:schemeClr val="tx1"/>
                  </a:solidFill>
                  <a:ea typeface="宋体" pitchFamily="2" charset="-122"/>
                </a:rPr>
                <a:t>O</a:t>
              </a:r>
              <a:endParaRPr lang="en-US" altLang="zh-CN" sz="2200" dirty="0">
                <a:solidFill>
                  <a:schemeClr val="tx1"/>
                </a:solidFill>
              </a:endParaRPr>
            </a:p>
          </p:txBody>
        </p:sp>
        <p:sp>
          <p:nvSpPr>
            <p:cNvPr id="53259" name="Line 11"/>
            <p:cNvSpPr>
              <a:spLocks noChangeShapeType="1"/>
            </p:cNvSpPr>
            <p:nvPr/>
          </p:nvSpPr>
          <p:spPr bwMode="auto">
            <a:xfrm>
              <a:off x="872" y="3443"/>
              <a:ext cx="1749" cy="0"/>
            </a:xfrm>
            <a:prstGeom prst="line">
              <a:avLst/>
            </a:prstGeom>
            <a:noFill/>
            <a:ln w="38100">
              <a:solidFill>
                <a:srgbClr val="00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0" name="Line 12"/>
            <p:cNvSpPr>
              <a:spLocks noChangeShapeType="1"/>
            </p:cNvSpPr>
            <p:nvPr/>
          </p:nvSpPr>
          <p:spPr bwMode="auto">
            <a:xfrm flipV="1">
              <a:off x="882" y="1796"/>
              <a:ext cx="0" cy="1638"/>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1" name="Line 13"/>
            <p:cNvSpPr>
              <a:spLocks noChangeShapeType="1"/>
            </p:cNvSpPr>
            <p:nvPr/>
          </p:nvSpPr>
          <p:spPr bwMode="auto">
            <a:xfrm>
              <a:off x="1552" y="1796"/>
              <a:ext cx="301" cy="147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53262" name="AutoShape 14"/>
            <p:cNvCxnSpPr>
              <a:cxnSpLocks noChangeShapeType="1"/>
            </p:cNvCxnSpPr>
            <p:nvPr/>
          </p:nvCxnSpPr>
          <p:spPr bwMode="auto">
            <a:xfrm>
              <a:off x="882" y="2304"/>
              <a:ext cx="768" cy="0"/>
            </a:xfrm>
            <a:prstGeom prst="straightConnector1">
              <a:avLst/>
            </a:prstGeom>
            <a:noFill/>
            <a:ln w="28575">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3" name="AutoShape 15"/>
            <p:cNvCxnSpPr>
              <a:cxnSpLocks noChangeShapeType="1"/>
            </p:cNvCxnSpPr>
            <p:nvPr/>
          </p:nvCxnSpPr>
          <p:spPr bwMode="auto">
            <a:xfrm>
              <a:off x="892" y="2773"/>
              <a:ext cx="854" cy="0"/>
            </a:xfrm>
            <a:prstGeom prst="straightConnector1">
              <a:avLst/>
            </a:prstGeom>
            <a:noFill/>
            <a:ln w="28575">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4" name="AutoShape 16"/>
            <p:cNvCxnSpPr>
              <a:cxnSpLocks noChangeShapeType="1"/>
            </p:cNvCxnSpPr>
            <p:nvPr/>
          </p:nvCxnSpPr>
          <p:spPr bwMode="auto">
            <a:xfrm>
              <a:off x="1746" y="2763"/>
              <a:ext cx="8" cy="671"/>
            </a:xfrm>
            <a:prstGeom prst="straightConnector1">
              <a:avLst/>
            </a:prstGeom>
            <a:noFill/>
            <a:ln w="28575">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5" name="AutoShape 17"/>
            <p:cNvCxnSpPr>
              <a:cxnSpLocks noChangeShapeType="1"/>
            </p:cNvCxnSpPr>
            <p:nvPr/>
          </p:nvCxnSpPr>
          <p:spPr bwMode="auto">
            <a:xfrm flipV="1">
              <a:off x="1056" y="1946"/>
              <a:ext cx="1028" cy="866"/>
            </a:xfrm>
            <a:prstGeom prst="straightConnector1">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6" name="AutoShape 18"/>
            <p:cNvCxnSpPr>
              <a:cxnSpLocks noChangeShapeType="1"/>
            </p:cNvCxnSpPr>
            <p:nvPr/>
          </p:nvCxnSpPr>
          <p:spPr bwMode="auto">
            <a:xfrm flipV="1">
              <a:off x="1268" y="2340"/>
              <a:ext cx="990" cy="852"/>
            </a:xfrm>
            <a:prstGeom prst="straightConnector1">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7" name="AutoShape 19"/>
            <p:cNvCxnSpPr>
              <a:cxnSpLocks noChangeShapeType="1"/>
            </p:cNvCxnSpPr>
            <p:nvPr/>
          </p:nvCxnSpPr>
          <p:spPr bwMode="auto">
            <a:xfrm>
              <a:off x="1650" y="2304"/>
              <a:ext cx="0" cy="1130"/>
            </a:xfrm>
            <a:prstGeom prst="straightConnector1">
              <a:avLst/>
            </a:prstGeom>
            <a:noFill/>
            <a:ln w="28575">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8" name="AutoShape 41"/>
            <p:cNvCxnSpPr>
              <a:cxnSpLocks noChangeShapeType="1"/>
            </p:cNvCxnSpPr>
            <p:nvPr/>
          </p:nvCxnSpPr>
          <p:spPr bwMode="auto">
            <a:xfrm flipH="1">
              <a:off x="1776" y="2352"/>
              <a:ext cx="342" cy="0"/>
            </a:xfrm>
            <a:prstGeom prst="straightConnector1">
              <a:avLst/>
            </a:prstGeom>
            <a:noFill/>
            <a:ln w="28575">
              <a:solidFill>
                <a:srgbClr val="00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37"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283FC0D0-C9B7-4346-BD1F-46E592046A84}" type="slidenum">
              <a:rPr lang="en-US" altLang="zh-CN" sz="2600" b="1">
                <a:solidFill>
                  <a:schemeClr val="bg1"/>
                </a:solidFill>
                <a:latin typeface="+mn-lt"/>
                <a:ea typeface="+mn-ea"/>
              </a:rPr>
              <a:pPr algn="l">
                <a:spcBef>
                  <a:spcPct val="0"/>
                </a:spcBef>
                <a:buClrTx/>
                <a:buSzTx/>
                <a:buFontTx/>
                <a:buNone/>
                <a:defRPr/>
              </a:pPr>
              <a:t>37</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2393395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90"/>
                                        </p:tgtEl>
                                        <p:attrNameLst>
                                          <p:attrName>style.visibility</p:attrName>
                                        </p:attrNameLst>
                                      </p:cBhvr>
                                      <p:to>
                                        <p:strVal val="visible"/>
                                      </p:to>
                                    </p:set>
                                    <p:anim calcmode="lin" valueType="num">
                                      <p:cBhvr additive="base">
                                        <p:cTn id="7" dur="500" fill="hold"/>
                                        <p:tgtEl>
                                          <p:spTgt spid="53290"/>
                                        </p:tgtEl>
                                        <p:attrNameLst>
                                          <p:attrName>ppt_x</p:attrName>
                                        </p:attrNameLst>
                                      </p:cBhvr>
                                      <p:tavLst>
                                        <p:tav tm="0">
                                          <p:val>
                                            <p:strVal val="#ppt_x"/>
                                          </p:val>
                                        </p:tav>
                                        <p:tav tm="100000">
                                          <p:val>
                                            <p:strVal val="#ppt_x"/>
                                          </p:val>
                                        </p:tav>
                                      </p:tavLst>
                                    </p:anim>
                                    <p:anim calcmode="lin" valueType="num">
                                      <p:cBhvr additive="base">
                                        <p:cTn id="8" dur="500" fill="hold"/>
                                        <p:tgtEl>
                                          <p:spTgt spid="53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91"/>
                                        </p:tgtEl>
                                        <p:attrNameLst>
                                          <p:attrName>style.visibility</p:attrName>
                                        </p:attrNameLst>
                                      </p:cBhvr>
                                      <p:to>
                                        <p:strVal val="visible"/>
                                      </p:to>
                                    </p:set>
                                    <p:anim calcmode="lin" valueType="num">
                                      <p:cBhvr additive="base">
                                        <p:cTn id="13" dur="500" fill="hold"/>
                                        <p:tgtEl>
                                          <p:spTgt spid="53291"/>
                                        </p:tgtEl>
                                        <p:attrNameLst>
                                          <p:attrName>ppt_x</p:attrName>
                                        </p:attrNameLst>
                                      </p:cBhvr>
                                      <p:tavLst>
                                        <p:tav tm="0">
                                          <p:val>
                                            <p:strVal val="#ppt_x"/>
                                          </p:val>
                                        </p:tav>
                                        <p:tav tm="100000">
                                          <p:val>
                                            <p:strVal val="#ppt_x"/>
                                          </p:val>
                                        </p:tav>
                                      </p:tavLst>
                                    </p:anim>
                                    <p:anim calcmode="lin" valueType="num">
                                      <p:cBhvr additive="base">
                                        <p:cTn id="14" dur="500" fill="hold"/>
                                        <p:tgtEl>
                                          <p:spTgt spid="53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rrowheads="1"/>
          </p:cNvSpPr>
          <p:nvPr>
            <p:ph type="title"/>
          </p:nvPr>
        </p:nvSpPr>
        <p:spPr/>
        <p:txBody>
          <a:bodyPr/>
          <a:lstStyle/>
          <a:p>
            <a:r>
              <a:rPr lang="zh-CN" altLang="en-US" dirty="0"/>
              <a:t>作业</a:t>
            </a:r>
            <a:endParaRPr lang="zh-CN" altLang="en-US" dirty="0" smtClean="0"/>
          </a:p>
        </p:txBody>
      </p:sp>
      <p:sp>
        <p:nvSpPr>
          <p:cNvPr id="54275" name="Rectangle 3"/>
          <p:cNvSpPr>
            <a:spLocks noGrp="1" noChangeArrowheads="1"/>
          </p:cNvSpPr>
          <p:nvPr>
            <p:ph idx="1"/>
          </p:nvPr>
        </p:nvSpPr>
        <p:spPr/>
        <p:txBody>
          <a:bodyPr/>
          <a:lstStyle/>
          <a:p>
            <a:pPr marL="0" indent="0">
              <a:buNone/>
            </a:pPr>
            <a:r>
              <a:rPr lang="en-US" altLang="zh-CN" b="1" dirty="0" smtClean="0">
                <a:latin typeface="Times New Roman" charset="0"/>
                <a:ea typeface="楷体_GB2312" pitchFamily="49" charset="-122"/>
              </a:rPr>
              <a:t>1.</a:t>
            </a:r>
            <a:r>
              <a:rPr lang="zh-CN" altLang="en-US" b="1" dirty="0" smtClean="0">
                <a:latin typeface="Times New Roman" charset="0"/>
                <a:ea typeface="楷体_GB2312" pitchFamily="49" charset="-122"/>
              </a:rPr>
              <a:t>考虑家用旅行车市场。分析下面所列的各个事件对家用旅行车的供给或需求的影响，并指出是哪一种供给或需求的决定因素受到了影响。</a:t>
            </a:r>
          </a:p>
          <a:p>
            <a:pPr lvl="1"/>
            <a:r>
              <a:rPr lang="zh-CN" altLang="en-US" b="1" dirty="0" smtClean="0">
                <a:solidFill>
                  <a:srgbClr val="0000FF"/>
                </a:solidFill>
              </a:rPr>
              <a:t>钢铁工人的罢工提高了钢铁的价格。</a:t>
            </a:r>
          </a:p>
          <a:p>
            <a:pPr lvl="1"/>
            <a:r>
              <a:rPr lang="zh-CN" altLang="en-US" b="1" dirty="0" smtClean="0">
                <a:solidFill>
                  <a:srgbClr val="0000FF"/>
                </a:solidFill>
              </a:rPr>
              <a:t>工程师开发出用于家庭旅行车生产的新的自动化设备。</a:t>
            </a:r>
          </a:p>
          <a:p>
            <a:pPr lvl="1"/>
            <a:r>
              <a:rPr lang="zh-CN" altLang="en-US" b="1" dirty="0" smtClean="0">
                <a:solidFill>
                  <a:srgbClr val="0000FF"/>
                </a:solidFill>
              </a:rPr>
              <a:t>股市崩溃减少了人们的财产。</a:t>
            </a:r>
            <a:endParaRPr lang="en-US" altLang="zh-CN" dirty="0" smtClean="0">
              <a:solidFill>
                <a:srgbClr val="0000FF"/>
              </a:solidFill>
            </a:endParaRPr>
          </a:p>
        </p:txBody>
      </p:sp>
      <p:sp>
        <p:nvSpPr>
          <p:cNvPr id="6"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ABA2EA2C-16F8-44B9-90EA-0FF326868508}" type="slidenum">
              <a:rPr lang="en-US" altLang="zh-CN" sz="2600" b="1">
                <a:solidFill>
                  <a:schemeClr val="bg1"/>
                </a:solidFill>
                <a:latin typeface="+mn-lt"/>
                <a:ea typeface="+mn-ea"/>
              </a:rPr>
              <a:pPr algn="l">
                <a:spcBef>
                  <a:spcPct val="0"/>
                </a:spcBef>
                <a:buClrTx/>
                <a:buSzTx/>
                <a:buFontTx/>
                <a:buNone/>
                <a:defRPr/>
              </a:pPr>
              <a:t>38</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31572143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marL="0" indent="0">
              <a:buNone/>
            </a:pPr>
            <a:r>
              <a:rPr lang="en-US" altLang="zh-CN" b="1" dirty="0" smtClean="0">
                <a:latin typeface="Times New Roman" charset="0"/>
                <a:ea typeface="楷体_GB2312" pitchFamily="49" charset="-122"/>
              </a:rPr>
              <a:t>2.</a:t>
            </a:r>
            <a:r>
              <a:rPr lang="zh-CN" altLang="en-US" b="1" dirty="0" smtClean="0">
                <a:latin typeface="Times New Roman" charset="0"/>
                <a:ea typeface="楷体_GB2312" pitchFamily="49" charset="-122"/>
              </a:rPr>
              <a:t>技术创新降低了电脑芯片的生产成本。运用供求图说明这种技术变化对下列市场均衡价格和均衡数量的影响。</a:t>
            </a:r>
          </a:p>
          <a:p>
            <a:pPr lvl="1"/>
            <a:r>
              <a:rPr lang="zh-CN" altLang="en-US" b="1" dirty="0" smtClean="0">
                <a:solidFill>
                  <a:srgbClr val="0000FF"/>
                </a:solidFill>
              </a:rPr>
              <a:t>电脑市场</a:t>
            </a:r>
          </a:p>
          <a:p>
            <a:pPr lvl="1"/>
            <a:r>
              <a:rPr lang="zh-CN" altLang="en-US" b="1" dirty="0" smtClean="0">
                <a:solidFill>
                  <a:srgbClr val="0000FF"/>
                </a:solidFill>
              </a:rPr>
              <a:t>电脑软件市场</a:t>
            </a:r>
            <a:endParaRPr lang="en-US" altLang="zh-CN" b="1" dirty="0" smtClean="0">
              <a:solidFill>
                <a:srgbClr val="0000FF"/>
              </a:solidFill>
            </a:endParaRPr>
          </a:p>
          <a:p>
            <a:pPr marL="0" indent="0">
              <a:buNone/>
            </a:pPr>
            <a:r>
              <a:rPr lang="en-US" altLang="zh-CN" b="1" smtClean="0">
                <a:latin typeface="Times New Roman" charset="0"/>
                <a:ea typeface="楷体_GB2312" pitchFamily="49" charset="-122"/>
              </a:rPr>
              <a:t>3.</a:t>
            </a:r>
            <a:r>
              <a:rPr lang="zh-CN" altLang="en-US" b="1" smtClean="0">
                <a:latin typeface="Times New Roman" charset="0"/>
                <a:ea typeface="楷体_GB2312" pitchFamily="49" charset="-122"/>
              </a:rPr>
              <a:t>为什么</a:t>
            </a:r>
            <a:r>
              <a:rPr lang="zh-CN" altLang="en-US" b="1" dirty="0">
                <a:latin typeface="Times New Roman" charset="0"/>
                <a:ea typeface="楷体_GB2312" pitchFamily="49" charset="-122"/>
              </a:rPr>
              <a:t>巧克力的价格下降会导致需求量的增加？</a:t>
            </a:r>
          </a:p>
        </p:txBody>
      </p:sp>
      <p:sp>
        <p:nvSpPr>
          <p:cNvPr id="5"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FD51C5B3-05B4-4D84-92D6-514DA598F16C}" type="slidenum">
              <a:rPr lang="en-US" altLang="zh-CN" sz="2600" b="1">
                <a:solidFill>
                  <a:schemeClr val="bg1"/>
                </a:solidFill>
                <a:latin typeface="+mn-lt"/>
                <a:ea typeface="+mn-ea"/>
              </a:rPr>
              <a:pPr algn="l">
                <a:spcBef>
                  <a:spcPct val="0"/>
                </a:spcBef>
                <a:buClrTx/>
                <a:buSzTx/>
                <a:buFontTx/>
                <a:buNone/>
                <a:defRPr/>
              </a:pPr>
              <a:t>39</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4246663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r>
              <a:rPr lang="zh-CN" altLang="en-US" smtClean="0">
                <a:latin typeface="Times New Roman" charset="0"/>
              </a:rPr>
              <a:t>需求理论</a:t>
            </a:r>
          </a:p>
        </p:txBody>
      </p:sp>
      <p:sp>
        <p:nvSpPr>
          <p:cNvPr id="48131" name="Rectangle 3"/>
          <p:cNvSpPr>
            <a:spLocks noGrp="1" noChangeArrowheads="1"/>
          </p:cNvSpPr>
          <p:nvPr>
            <p:ph idx="1"/>
          </p:nvPr>
        </p:nvSpPr>
        <p:spPr>
          <a:xfrm>
            <a:off x="762000" y="1447800"/>
            <a:ext cx="7693025" cy="4648200"/>
          </a:xfrm>
        </p:spPr>
        <p:txBody>
          <a:bodyPr rtlCol="0">
            <a:normAutofit fontScale="92500" lnSpcReduction="10000"/>
          </a:bodyPr>
          <a:lstStyle/>
          <a:p>
            <a:pPr fontAlgn="auto">
              <a:spcAft>
                <a:spcPts val="0"/>
              </a:spcAft>
              <a:buFont typeface="Wingdings 2"/>
              <a:buChar char="ß"/>
              <a:defRPr/>
            </a:pPr>
            <a:r>
              <a:rPr lang="zh-CN" altLang="en-US" b="1" dirty="0" smtClean="0">
                <a:latin typeface="Times New Roman" pitchFamily="18" charset="0"/>
                <a:ea typeface="楷体_GB2312" pitchFamily="49" charset="-122"/>
              </a:rPr>
              <a:t>需求量</a:t>
            </a:r>
          </a:p>
          <a:p>
            <a:pPr fontAlgn="auto">
              <a:spcAft>
                <a:spcPts val="0"/>
              </a:spcAft>
              <a:buFont typeface="Wingdings" pitchFamily="2" charset="2"/>
              <a:buNone/>
              <a:defRPr/>
            </a:pPr>
            <a:r>
              <a:rPr lang="zh-CN" altLang="en-US" b="1" dirty="0" smtClean="0"/>
              <a:t>          </a:t>
            </a:r>
            <a:r>
              <a:rPr lang="zh-CN" altLang="en-US" sz="2400" b="1" dirty="0" smtClean="0">
                <a:solidFill>
                  <a:srgbClr val="0000FF"/>
                </a:solidFill>
                <a:latin typeface="Times New Roman" pitchFamily="18" charset="0"/>
              </a:rPr>
              <a:t>既定时期内，某一价格水平上，消费者愿意并且能够购买的某种商品（服务）的数量。</a:t>
            </a:r>
          </a:p>
          <a:p>
            <a:pPr fontAlgn="auto">
              <a:spcAft>
                <a:spcPts val="0"/>
              </a:spcAft>
              <a:buFont typeface="Wingdings" pitchFamily="2" charset="2"/>
              <a:buNone/>
              <a:defRPr/>
            </a:pPr>
            <a:r>
              <a:rPr lang="zh-CN" altLang="en-US" b="1" dirty="0" smtClean="0">
                <a:latin typeface="Times New Roman" pitchFamily="18" charset="0"/>
              </a:rPr>
              <a:t>             </a:t>
            </a:r>
            <a:r>
              <a:rPr lang="zh-CN" altLang="en-US" sz="2400" b="1" dirty="0" smtClean="0">
                <a:solidFill>
                  <a:srgbClr val="FF0000"/>
                </a:solidFill>
                <a:latin typeface="Times New Roman" pitchFamily="18" charset="0"/>
              </a:rPr>
              <a:t>请注意：</a:t>
            </a:r>
          </a:p>
          <a:p>
            <a:pPr lvl="1" fontAlgn="auto">
              <a:spcBef>
                <a:spcPct val="60000"/>
              </a:spcBef>
              <a:spcAft>
                <a:spcPts val="0"/>
              </a:spcAft>
              <a:buFont typeface="Wingdings 2"/>
              <a:buChar char="Þ"/>
              <a:defRPr/>
            </a:pPr>
            <a:r>
              <a:rPr lang="zh-CN" altLang="en-US" b="1" dirty="0" smtClean="0">
                <a:latin typeface="Times New Roman" pitchFamily="18" charset="0"/>
              </a:rPr>
              <a:t>时间概念：时期既定</a:t>
            </a:r>
          </a:p>
          <a:p>
            <a:pPr lvl="1" fontAlgn="auto">
              <a:spcBef>
                <a:spcPct val="60000"/>
              </a:spcBef>
              <a:spcAft>
                <a:spcPts val="0"/>
              </a:spcAft>
              <a:buFont typeface="Wingdings 2"/>
              <a:buChar char="Þ"/>
              <a:defRPr/>
            </a:pPr>
            <a:r>
              <a:rPr lang="zh-CN" altLang="en-US" b="1" dirty="0" smtClean="0">
                <a:latin typeface="Times New Roman" pitchFamily="18" charset="0"/>
              </a:rPr>
              <a:t>购买意愿：愿意购买 </a:t>
            </a:r>
            <a:endParaRPr lang="zh-CN" altLang="en-US" b="1" dirty="0" smtClean="0">
              <a:latin typeface="Times New Roman" pitchFamily="18" charset="0"/>
              <a:sym typeface="Wingdings" pitchFamily="2" charset="2"/>
            </a:endParaRPr>
          </a:p>
          <a:p>
            <a:pPr lvl="1" fontAlgn="auto">
              <a:spcBef>
                <a:spcPct val="60000"/>
              </a:spcBef>
              <a:spcAft>
                <a:spcPts val="0"/>
              </a:spcAft>
              <a:buFont typeface="Wingdings 2"/>
              <a:buChar char="Þ"/>
              <a:defRPr/>
            </a:pPr>
            <a:r>
              <a:rPr lang="zh-CN" altLang="en-US" b="1" dirty="0">
                <a:latin typeface="Times New Roman" pitchFamily="18" charset="0"/>
                <a:sym typeface="Wingdings" pitchFamily="2" charset="2"/>
              </a:rPr>
              <a:t>支付</a:t>
            </a:r>
            <a:r>
              <a:rPr lang="zh-CN" altLang="en-US" b="1" dirty="0" smtClean="0">
                <a:latin typeface="Times New Roman" pitchFamily="18" charset="0"/>
                <a:sym typeface="Wingdings" pitchFamily="2" charset="2"/>
              </a:rPr>
              <a:t>能力：足够货币</a:t>
            </a:r>
          </a:p>
          <a:p>
            <a:pPr lvl="1" fontAlgn="auto">
              <a:spcAft>
                <a:spcPts val="0"/>
              </a:spcAft>
              <a:buFont typeface="Wingdings" pitchFamily="2" charset="2"/>
              <a:buNone/>
              <a:defRPr/>
            </a:pPr>
            <a:r>
              <a:rPr lang="zh-CN" altLang="en-US" b="1" dirty="0" smtClean="0">
                <a:latin typeface="Times New Roman" pitchFamily="18" charset="0"/>
                <a:sym typeface="Wingdings" pitchFamily="2" charset="2"/>
              </a:rPr>
              <a:t>                     </a:t>
            </a:r>
            <a:r>
              <a:rPr lang="zh-CN" altLang="en-US" b="1" dirty="0" smtClean="0">
                <a:solidFill>
                  <a:srgbClr val="FF0000"/>
                </a:solidFill>
                <a:latin typeface="Times New Roman" pitchFamily="18" charset="0"/>
                <a:sym typeface="Wingdings" pitchFamily="2" charset="2"/>
              </a:rPr>
              <a:t>需求</a:t>
            </a:r>
            <a:r>
              <a:rPr lang="zh-CN" altLang="en-US" b="1" dirty="0" smtClean="0">
                <a:solidFill>
                  <a:srgbClr val="FF0000"/>
                </a:solidFill>
                <a:sym typeface="Wingdings" pitchFamily="2" charset="2"/>
              </a:rPr>
              <a:t>≠需要</a:t>
            </a:r>
          </a:p>
          <a:p>
            <a:pPr lvl="1" fontAlgn="auto">
              <a:spcAft>
                <a:spcPts val="0"/>
              </a:spcAft>
              <a:buFont typeface="Wingdings" pitchFamily="2" charset="2"/>
              <a:buNone/>
              <a:defRPr/>
            </a:pPr>
            <a:r>
              <a:rPr lang="zh-CN" altLang="en-US" b="1" dirty="0" smtClean="0">
                <a:sym typeface="Wingdings" pitchFamily="2" charset="2"/>
              </a:rPr>
              <a:t>                     </a:t>
            </a:r>
            <a:r>
              <a:rPr lang="zh-CN" altLang="en-US" b="1" dirty="0" smtClean="0">
                <a:solidFill>
                  <a:srgbClr val="FF0000"/>
                </a:solidFill>
                <a:sym typeface="Wingdings" pitchFamily="2" charset="2"/>
              </a:rPr>
              <a:t>需求≠欲望</a:t>
            </a:r>
          </a:p>
        </p:txBody>
      </p:sp>
      <p:sp>
        <p:nvSpPr>
          <p:cNvPr id="9"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60BED59E-4141-4F73-AE1C-DC8C1C36CBE5}" type="slidenum">
              <a:rPr lang="en-US" altLang="zh-CN" sz="2600" b="1">
                <a:solidFill>
                  <a:schemeClr val="bg1"/>
                </a:solidFill>
                <a:latin typeface="+mn-lt"/>
                <a:ea typeface="+mn-ea"/>
              </a:rPr>
              <a:pPr algn="l">
                <a:spcBef>
                  <a:spcPct val="0"/>
                </a:spcBef>
                <a:buClrTx/>
                <a:buSzTx/>
                <a:buFontTx/>
                <a:buNone/>
                <a:defRPr/>
              </a:pPr>
              <a:t>4</a:t>
            </a:fld>
            <a:endParaRPr lang="en-US" altLang="zh-CN" sz="2600" b="1" dirty="0">
              <a:solidFill>
                <a:schemeClr val="bg1"/>
              </a:solidFill>
              <a:latin typeface="+mn-lt"/>
              <a:ea typeface="+mn-ea"/>
            </a:endParaRPr>
          </a:p>
        </p:txBody>
      </p:sp>
      <p:sp>
        <p:nvSpPr>
          <p:cNvPr id="48132" name="AutoShape 4">
            <a:hlinkClick r:id="" action="ppaction://noaction" highlightClick="1"/>
          </p:cNvPr>
          <p:cNvSpPr>
            <a:spLocks noChangeArrowheads="1"/>
          </p:cNvSpPr>
          <p:nvPr/>
        </p:nvSpPr>
        <p:spPr bwMode="auto">
          <a:xfrm>
            <a:off x="1600200" y="2819400"/>
            <a:ext cx="457200" cy="457200"/>
          </a:xfrm>
          <a:prstGeom prst="actionButtonInformation">
            <a:avLst/>
          </a:prstGeom>
          <a:solidFill>
            <a:schemeClr val="tx1"/>
          </a:solidFill>
          <a:ln w="9525">
            <a:solidFill>
              <a:schemeClr val="bg1"/>
            </a:solidFill>
            <a:miter lim="800000"/>
            <a:headEnd/>
            <a:tailEnd/>
          </a:ln>
          <a:extLst/>
        </p:spPr>
        <p:txBody>
          <a:bodyPr wrap="none" anchor="ctr"/>
          <a:lstStyle/>
          <a:p>
            <a:endParaRPr lang="zh-CN" altLang="en-US"/>
          </a:p>
        </p:txBody>
      </p:sp>
      <p:pic>
        <p:nvPicPr>
          <p:cNvPr id="48139" name="Picture 11" descr="文件名: j0079135.wmf&#10;关键字: 家, 建筑, 房子 ...&#10;文件大小: 34 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876800"/>
            <a:ext cx="18605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8" descr="u=2584273896,4015907630&amp;fm=0&amp;gp=18">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124200"/>
            <a:ext cx="990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0" descr="u=3340995170,3323145659&amp;fm=3&amp;gp=41">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124200"/>
            <a:ext cx="10763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078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additive="base">
                                        <p:cTn id="12"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8132"/>
                                        </p:tgtEl>
                                        <p:attrNameLst>
                                          <p:attrName>style.visibility</p:attrName>
                                        </p:attrNameLst>
                                      </p:cBhvr>
                                      <p:to>
                                        <p:strVal val="visible"/>
                                      </p:to>
                                    </p:set>
                                    <p:animEffect transition="in" filter="box(in)">
                                      <p:cBhvr>
                                        <p:cTn id="18" dur="500"/>
                                        <p:tgtEl>
                                          <p:spTgt spid="481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48131">
                                            <p:txEl>
                                              <p:pRg st="2" end="2"/>
                                            </p:txEl>
                                          </p:spTgt>
                                        </p:tgtEl>
                                        <p:attrNameLst>
                                          <p:attrName>style.visibility</p:attrName>
                                        </p:attrNameLst>
                                      </p:cBhvr>
                                      <p:to>
                                        <p:strVal val="visible"/>
                                      </p:to>
                                    </p:set>
                                    <p:animEffect transition="in" filter="box(in)">
                                      <p:cBhvr>
                                        <p:cTn id="23" dur="500"/>
                                        <p:tgtEl>
                                          <p:spTgt spid="4813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8131">
                                            <p:txEl>
                                              <p:pRg st="3" end="3"/>
                                            </p:txEl>
                                          </p:spTgt>
                                        </p:tgtEl>
                                        <p:attrNameLst>
                                          <p:attrName>style.visibility</p:attrName>
                                        </p:attrNameLst>
                                      </p:cBhvr>
                                      <p:to>
                                        <p:strVal val="visible"/>
                                      </p:to>
                                    </p:set>
                                    <p:anim calcmode="lin" valueType="num">
                                      <p:cBhvr additive="base">
                                        <p:cTn id="28"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48131">
                                            <p:txEl>
                                              <p:pRg st="4" end="4"/>
                                            </p:txEl>
                                          </p:spTgt>
                                        </p:tgtEl>
                                        <p:attrNameLst>
                                          <p:attrName>style.visibility</p:attrName>
                                        </p:attrNameLst>
                                      </p:cBhvr>
                                      <p:to>
                                        <p:strVal val="visible"/>
                                      </p:to>
                                    </p:set>
                                    <p:anim calcmode="lin" valueType="num">
                                      <p:cBhvr additive="base">
                                        <p:cTn id="34"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48136"/>
                                        </p:tgtEl>
                                        <p:attrNameLst>
                                          <p:attrName>style.visibility</p:attrName>
                                        </p:attrNameLst>
                                      </p:cBhvr>
                                      <p:to>
                                        <p:strVal val="visible"/>
                                      </p:to>
                                    </p:set>
                                    <p:animEffect transition="in" filter="checkerboard(across)">
                                      <p:cBhvr>
                                        <p:cTn id="40" dur="500"/>
                                        <p:tgtEl>
                                          <p:spTgt spid="4813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48138"/>
                                        </p:tgtEl>
                                        <p:attrNameLst>
                                          <p:attrName>style.visibility</p:attrName>
                                        </p:attrNameLst>
                                      </p:cBhvr>
                                      <p:to>
                                        <p:strVal val="visible"/>
                                      </p:to>
                                    </p:set>
                                    <p:animEffect transition="in" filter="checkerboard(across)">
                                      <p:cBhvr>
                                        <p:cTn id="45" dur="500"/>
                                        <p:tgtEl>
                                          <p:spTgt spid="481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48131">
                                            <p:txEl>
                                              <p:pRg st="5" end="5"/>
                                            </p:txEl>
                                          </p:spTgt>
                                        </p:tgtEl>
                                        <p:attrNameLst>
                                          <p:attrName>style.visibility</p:attrName>
                                        </p:attrNameLst>
                                      </p:cBhvr>
                                      <p:to>
                                        <p:strVal val="visible"/>
                                      </p:to>
                                    </p:set>
                                    <p:anim calcmode="lin" valueType="num">
                                      <p:cBhvr additive="base">
                                        <p:cTn id="50"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nodeType="clickEffect">
                                  <p:stCondLst>
                                    <p:cond delay="0"/>
                                  </p:stCondLst>
                                  <p:childTnLst>
                                    <p:set>
                                      <p:cBhvr>
                                        <p:cTn id="55" dur="1" fill="hold">
                                          <p:stCondLst>
                                            <p:cond delay="0"/>
                                          </p:stCondLst>
                                        </p:cTn>
                                        <p:tgtEl>
                                          <p:spTgt spid="48139"/>
                                        </p:tgtEl>
                                        <p:attrNameLst>
                                          <p:attrName>style.visibility</p:attrName>
                                        </p:attrNameLst>
                                      </p:cBhvr>
                                      <p:to>
                                        <p:strVal val="visible"/>
                                      </p:to>
                                    </p:set>
                                    <p:animEffect transition="in" filter="checkerboard(across)">
                                      <p:cBhvr>
                                        <p:cTn id="56" dur="500"/>
                                        <p:tgtEl>
                                          <p:spTgt spid="4813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7" presetClass="entr" presetSubtype="4" fill="hold" nodeType="clickEffect">
                                  <p:stCondLst>
                                    <p:cond delay="0"/>
                                  </p:stCondLst>
                                  <p:childTnLst>
                                    <p:set>
                                      <p:cBhvr>
                                        <p:cTn id="60" dur="1" fill="hold">
                                          <p:stCondLst>
                                            <p:cond delay="0"/>
                                          </p:stCondLst>
                                        </p:cTn>
                                        <p:tgtEl>
                                          <p:spTgt spid="48131">
                                            <p:txEl>
                                              <p:pRg st="6" end="6"/>
                                            </p:txEl>
                                          </p:spTgt>
                                        </p:tgtEl>
                                        <p:attrNameLst>
                                          <p:attrName>style.visibility</p:attrName>
                                        </p:attrNameLst>
                                      </p:cBhvr>
                                      <p:to>
                                        <p:strVal val="visible"/>
                                      </p:to>
                                    </p:set>
                                    <p:anim calcmode="lin" valueType="num">
                                      <p:cBhvr additive="base">
                                        <p:cTn id="61" dur="10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62" dur="1000" fill="hold"/>
                                        <p:tgtEl>
                                          <p:spTgt spid="48131">
                                            <p:txEl>
                                              <p:pRg st="6" end="6"/>
                                            </p:txEl>
                                          </p:spTgt>
                                        </p:tgtEl>
                                        <p:attrNameLst>
                                          <p:attrName>ppt_y</p:attrName>
                                        </p:attrNameLst>
                                      </p:cBhvr>
                                      <p:tavLst>
                                        <p:tav tm="0">
                                          <p:val>
                                            <p:strVal val="1+#ppt_h/2"/>
                                          </p:val>
                                        </p:tav>
                                        <p:tav tm="100000">
                                          <p:val>
                                            <p:strVal val="#ppt_y"/>
                                          </p:val>
                                        </p:tav>
                                      </p:tavLst>
                                    </p:anim>
                                  </p:childTnLst>
                                </p:cTn>
                              </p:par>
                              <p:par>
                                <p:cTn id="63" presetID="7" presetClass="entr" presetSubtype="4" fill="hold" nodeType="withEffect">
                                  <p:stCondLst>
                                    <p:cond delay="0"/>
                                  </p:stCondLst>
                                  <p:childTnLst>
                                    <p:set>
                                      <p:cBhvr>
                                        <p:cTn id="64" dur="1" fill="hold">
                                          <p:stCondLst>
                                            <p:cond delay="0"/>
                                          </p:stCondLst>
                                        </p:cTn>
                                        <p:tgtEl>
                                          <p:spTgt spid="48131">
                                            <p:txEl>
                                              <p:pRg st="7" end="7"/>
                                            </p:txEl>
                                          </p:spTgt>
                                        </p:tgtEl>
                                        <p:attrNameLst>
                                          <p:attrName>style.visibility</p:attrName>
                                        </p:attrNameLst>
                                      </p:cBhvr>
                                      <p:to>
                                        <p:strVal val="visible"/>
                                      </p:to>
                                    </p:set>
                                    <p:anim calcmode="lin" valueType="num">
                                      <p:cBhvr additive="base">
                                        <p:cTn id="65" dur="10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66" dur="10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sz="half" idx="1"/>
          </p:nvPr>
        </p:nvSpPr>
        <p:spPr>
          <a:xfrm>
            <a:off x="838200" y="1295400"/>
            <a:ext cx="7391400" cy="4495800"/>
          </a:xfrm>
        </p:spPr>
        <p:txBody>
          <a:bodyPr/>
          <a:lstStyle/>
          <a:p>
            <a:r>
              <a:rPr lang="zh-CN" altLang="en-US" b="1" dirty="0" smtClean="0">
                <a:latin typeface="Times New Roman" charset="0"/>
                <a:ea typeface="楷体_GB2312" pitchFamily="49" charset="-122"/>
              </a:rPr>
              <a:t>需求</a:t>
            </a:r>
          </a:p>
          <a:p>
            <a:pPr>
              <a:buFont typeface="Wingdings" pitchFamily="2" charset="2"/>
              <a:buNone/>
            </a:pPr>
            <a:r>
              <a:rPr lang="zh-CN" altLang="en-US" sz="2400" dirty="0" smtClean="0"/>
              <a:t>           </a:t>
            </a:r>
            <a:r>
              <a:rPr lang="zh-CN" altLang="en-US" sz="2400" b="1" dirty="0" smtClean="0">
                <a:solidFill>
                  <a:srgbClr val="0000FF"/>
                </a:solidFill>
                <a:latin typeface="Times New Roman" charset="0"/>
              </a:rPr>
              <a:t>既定时期内，各个价格水平下，消费者愿意而且能够购买的某种商品（服务）的数量。需求描述的是某种商品（服务）的需求量与价格之间的</a:t>
            </a:r>
            <a:r>
              <a:rPr lang="zh-CN" altLang="en-US" sz="2400" b="1" dirty="0" smtClean="0">
                <a:solidFill>
                  <a:srgbClr val="FF0000"/>
                </a:solidFill>
                <a:latin typeface="Times New Roman" charset="0"/>
              </a:rPr>
              <a:t>一一对应</a:t>
            </a:r>
            <a:r>
              <a:rPr lang="zh-CN" altLang="en-US" sz="2400" b="1" dirty="0" smtClean="0">
                <a:solidFill>
                  <a:srgbClr val="0000FF"/>
                </a:solidFill>
                <a:latin typeface="Times New Roman" charset="0"/>
              </a:rPr>
              <a:t>关系。</a:t>
            </a:r>
          </a:p>
          <a:p>
            <a:r>
              <a:rPr lang="zh-CN" altLang="en-US" b="1" dirty="0" smtClean="0">
                <a:latin typeface="Times New Roman" charset="0"/>
                <a:ea typeface="楷体_GB2312" pitchFamily="49" charset="-122"/>
              </a:rPr>
              <a:t>需求的表示法：</a:t>
            </a:r>
          </a:p>
          <a:p>
            <a:pPr lvl="1"/>
            <a:r>
              <a:rPr lang="zh-CN" altLang="en-US" b="1" dirty="0" smtClean="0">
                <a:latin typeface="Times New Roman" charset="0"/>
              </a:rPr>
              <a:t>需求表</a:t>
            </a:r>
            <a:endParaRPr lang="zh-CN" altLang="en-US" b="1" dirty="0" smtClean="0">
              <a:solidFill>
                <a:srgbClr val="FF00FF"/>
              </a:solidFill>
              <a:latin typeface="Times New Roman" charset="0"/>
            </a:endParaRPr>
          </a:p>
          <a:p>
            <a:pPr lvl="1"/>
            <a:endParaRPr lang="zh-CN" altLang="en-US" sz="2000" b="1" dirty="0" smtClean="0">
              <a:latin typeface="Times New Roman" charset="0"/>
              <a:ea typeface="楷体_GB2312" pitchFamily="49" charset="-122"/>
            </a:endParaRPr>
          </a:p>
          <a:p>
            <a:pPr lvl="1"/>
            <a:endParaRPr lang="zh-CN" altLang="en-US" sz="2000" b="1" dirty="0" smtClean="0">
              <a:latin typeface="Times New Roman" charset="0"/>
              <a:ea typeface="楷体_GB2312" pitchFamily="49" charset="-122"/>
            </a:endParaRPr>
          </a:p>
          <a:p>
            <a:pPr>
              <a:buFont typeface="Wingdings" pitchFamily="2" charset="2"/>
              <a:buNone/>
            </a:pPr>
            <a:endParaRPr lang="en-US" altLang="zh-CN" sz="2000" b="1" dirty="0" smtClean="0">
              <a:latin typeface="Times New Roman" charset="0"/>
            </a:endParaRPr>
          </a:p>
        </p:txBody>
      </p:sp>
      <p:sp>
        <p:nvSpPr>
          <p:cNvPr id="35"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64407325-8FC5-484C-B0A6-CE47B9052E2C}" type="slidenum">
              <a:rPr lang="en-US" altLang="zh-CN" sz="2600" b="1">
                <a:solidFill>
                  <a:schemeClr val="bg1"/>
                </a:solidFill>
                <a:latin typeface="+mn-lt"/>
                <a:ea typeface="+mn-ea"/>
              </a:rPr>
              <a:pPr algn="l">
                <a:spcBef>
                  <a:spcPct val="0"/>
                </a:spcBef>
                <a:buClrTx/>
                <a:buSzTx/>
                <a:buFontTx/>
                <a:buNone/>
                <a:defRPr/>
              </a:pPr>
              <a:t>5</a:t>
            </a:fld>
            <a:endParaRPr lang="en-US" altLang="zh-CN" sz="2600" b="1">
              <a:solidFill>
                <a:schemeClr val="bg1"/>
              </a:solidFill>
              <a:latin typeface="+mn-lt"/>
              <a:ea typeface="+mn-ea"/>
            </a:endParaRPr>
          </a:p>
        </p:txBody>
      </p:sp>
      <p:sp>
        <p:nvSpPr>
          <p:cNvPr id="18436" name="Text Box 125"/>
          <p:cNvSpPr txBox="1">
            <a:spLocks noChangeArrowheads="1"/>
          </p:cNvSpPr>
          <p:nvPr/>
        </p:nvSpPr>
        <p:spPr bwMode="auto">
          <a:xfrm>
            <a:off x="136525" y="5635625"/>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endParaRPr lang="zh-CN" altLang="zh-CN"/>
          </a:p>
        </p:txBody>
      </p:sp>
      <p:grpSp>
        <p:nvGrpSpPr>
          <p:cNvPr id="2" name="Group 128"/>
          <p:cNvGrpSpPr>
            <a:grpSpLocks/>
          </p:cNvGrpSpPr>
          <p:nvPr/>
        </p:nvGrpSpPr>
        <p:grpSpPr bwMode="auto">
          <a:xfrm>
            <a:off x="3352800" y="3886200"/>
            <a:ext cx="4572000" cy="2741613"/>
            <a:chOff x="2304" y="2832"/>
            <a:chExt cx="2496" cy="1343"/>
          </a:xfrm>
        </p:grpSpPr>
        <p:sp>
          <p:nvSpPr>
            <p:cNvPr id="18438" name="Rectangle 66"/>
            <p:cNvSpPr>
              <a:spLocks noChangeArrowheads="1"/>
            </p:cNvSpPr>
            <p:nvPr/>
          </p:nvSpPr>
          <p:spPr bwMode="auto">
            <a:xfrm>
              <a:off x="3552" y="3964"/>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dirty="0">
                  <a:solidFill>
                    <a:schemeClr val="tx1"/>
                  </a:solidFill>
                  <a:latin typeface="Arial" charset="0"/>
                  <a:ea typeface="宋体" pitchFamily="2" charset="-122"/>
                </a:rPr>
                <a:t>5</a:t>
              </a:r>
            </a:p>
          </p:txBody>
        </p:sp>
        <p:sp>
          <p:nvSpPr>
            <p:cNvPr id="18439" name="Rectangle 67"/>
            <p:cNvSpPr>
              <a:spLocks noChangeArrowheads="1"/>
            </p:cNvSpPr>
            <p:nvPr/>
          </p:nvSpPr>
          <p:spPr bwMode="auto">
            <a:xfrm>
              <a:off x="2304" y="3964"/>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dirty="0">
                  <a:solidFill>
                    <a:schemeClr val="tx1"/>
                  </a:solidFill>
                  <a:latin typeface="Arial" charset="0"/>
                  <a:ea typeface="宋体" pitchFamily="2" charset="-122"/>
                </a:rPr>
                <a:t>6</a:t>
              </a:r>
            </a:p>
          </p:txBody>
        </p:sp>
        <p:sp>
          <p:nvSpPr>
            <p:cNvPr id="18440" name="Rectangle 68"/>
            <p:cNvSpPr>
              <a:spLocks noChangeArrowheads="1"/>
            </p:cNvSpPr>
            <p:nvPr/>
          </p:nvSpPr>
          <p:spPr bwMode="auto">
            <a:xfrm>
              <a:off x="3552" y="3753"/>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dirty="0">
                  <a:solidFill>
                    <a:schemeClr val="tx1"/>
                  </a:solidFill>
                  <a:latin typeface="Arial" charset="0"/>
                  <a:ea typeface="宋体" pitchFamily="2" charset="-122"/>
                </a:rPr>
                <a:t>4</a:t>
              </a:r>
            </a:p>
          </p:txBody>
        </p:sp>
        <p:sp>
          <p:nvSpPr>
            <p:cNvPr id="18441" name="Rectangle 69"/>
            <p:cNvSpPr>
              <a:spLocks noChangeArrowheads="1"/>
            </p:cNvSpPr>
            <p:nvPr/>
          </p:nvSpPr>
          <p:spPr bwMode="auto">
            <a:xfrm>
              <a:off x="2304" y="3753"/>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dirty="0">
                  <a:solidFill>
                    <a:schemeClr val="tx1"/>
                  </a:solidFill>
                  <a:latin typeface="Arial" charset="0"/>
                  <a:ea typeface="宋体" pitchFamily="2" charset="-122"/>
                </a:rPr>
                <a:t>8</a:t>
              </a:r>
            </a:p>
          </p:txBody>
        </p:sp>
        <p:sp>
          <p:nvSpPr>
            <p:cNvPr id="18442" name="Rectangle 70"/>
            <p:cNvSpPr>
              <a:spLocks noChangeArrowheads="1"/>
            </p:cNvSpPr>
            <p:nvPr/>
          </p:nvSpPr>
          <p:spPr bwMode="auto">
            <a:xfrm>
              <a:off x="3552" y="3542"/>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dirty="0">
                  <a:solidFill>
                    <a:schemeClr val="tx1"/>
                  </a:solidFill>
                  <a:latin typeface="Arial" charset="0"/>
                  <a:ea typeface="宋体" pitchFamily="2" charset="-122"/>
                </a:rPr>
                <a:t>3</a:t>
              </a:r>
            </a:p>
          </p:txBody>
        </p:sp>
        <p:sp>
          <p:nvSpPr>
            <p:cNvPr id="18443" name="Rectangle 71"/>
            <p:cNvSpPr>
              <a:spLocks noChangeArrowheads="1"/>
            </p:cNvSpPr>
            <p:nvPr/>
          </p:nvSpPr>
          <p:spPr bwMode="auto">
            <a:xfrm>
              <a:off x="2304" y="3542"/>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dirty="0">
                  <a:solidFill>
                    <a:schemeClr val="tx1"/>
                  </a:solidFill>
                  <a:latin typeface="Arial" charset="0"/>
                  <a:ea typeface="宋体" pitchFamily="2" charset="-122"/>
                </a:rPr>
                <a:t>10</a:t>
              </a:r>
            </a:p>
          </p:txBody>
        </p:sp>
        <p:sp>
          <p:nvSpPr>
            <p:cNvPr id="18444" name="Rectangle 72"/>
            <p:cNvSpPr>
              <a:spLocks noChangeArrowheads="1"/>
            </p:cNvSpPr>
            <p:nvPr/>
          </p:nvSpPr>
          <p:spPr bwMode="auto">
            <a:xfrm>
              <a:off x="3552" y="3331"/>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dirty="0">
                  <a:solidFill>
                    <a:schemeClr val="tx1"/>
                  </a:solidFill>
                  <a:latin typeface="Arial" charset="0"/>
                  <a:ea typeface="宋体" pitchFamily="2" charset="-122"/>
                </a:rPr>
                <a:t>2</a:t>
              </a:r>
            </a:p>
          </p:txBody>
        </p:sp>
        <p:sp>
          <p:nvSpPr>
            <p:cNvPr id="18445" name="Rectangle 73"/>
            <p:cNvSpPr>
              <a:spLocks noChangeArrowheads="1"/>
            </p:cNvSpPr>
            <p:nvPr/>
          </p:nvSpPr>
          <p:spPr bwMode="auto">
            <a:xfrm>
              <a:off x="2304" y="3331"/>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2000" dirty="0">
                  <a:solidFill>
                    <a:schemeClr val="tx1"/>
                  </a:solidFill>
                  <a:latin typeface="Arial" charset="0"/>
                  <a:ea typeface="宋体" pitchFamily="2" charset="-122"/>
                </a:rPr>
                <a:t>12</a:t>
              </a:r>
            </a:p>
          </p:txBody>
        </p:sp>
        <p:sp>
          <p:nvSpPr>
            <p:cNvPr id="18446" name="Rectangle 74"/>
            <p:cNvSpPr>
              <a:spLocks noChangeArrowheads="1"/>
            </p:cNvSpPr>
            <p:nvPr/>
          </p:nvSpPr>
          <p:spPr bwMode="auto">
            <a:xfrm>
              <a:off x="3552" y="3120"/>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zh-CN" altLang="en-US" sz="1600" b="1">
                  <a:solidFill>
                    <a:schemeClr val="tx1"/>
                  </a:solidFill>
                  <a:latin typeface="Arial" charset="0"/>
                  <a:ea typeface="宋体" pitchFamily="2" charset="-122"/>
                </a:rPr>
                <a:t>需求量（千克）</a:t>
              </a:r>
            </a:p>
          </p:txBody>
        </p:sp>
        <p:sp>
          <p:nvSpPr>
            <p:cNvPr id="18447" name="Rectangle 75"/>
            <p:cNvSpPr>
              <a:spLocks noChangeArrowheads="1"/>
            </p:cNvSpPr>
            <p:nvPr/>
          </p:nvSpPr>
          <p:spPr bwMode="auto">
            <a:xfrm>
              <a:off x="2304" y="3120"/>
              <a:ext cx="124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zh-CN" altLang="en-US" sz="1600" b="1">
                  <a:solidFill>
                    <a:schemeClr val="tx1"/>
                  </a:solidFill>
                  <a:latin typeface="Arial" charset="0"/>
                  <a:ea typeface="宋体" pitchFamily="2" charset="-122"/>
                </a:rPr>
                <a:t>价格（元</a:t>
              </a:r>
              <a:r>
                <a:rPr lang="en-US" altLang="zh-CN" sz="1600" b="1">
                  <a:solidFill>
                    <a:schemeClr val="tx1"/>
                  </a:solidFill>
                  <a:latin typeface="Arial" charset="0"/>
                  <a:ea typeface="宋体" pitchFamily="2" charset="-122"/>
                </a:rPr>
                <a:t>/</a:t>
              </a:r>
              <a:r>
                <a:rPr lang="zh-CN" altLang="en-US" sz="1600" b="1">
                  <a:solidFill>
                    <a:schemeClr val="tx1"/>
                  </a:solidFill>
                  <a:latin typeface="Arial" charset="0"/>
                  <a:ea typeface="宋体" pitchFamily="2" charset="-122"/>
                </a:rPr>
                <a:t>千克）</a:t>
              </a:r>
            </a:p>
          </p:txBody>
        </p:sp>
        <p:sp>
          <p:nvSpPr>
            <p:cNvPr id="18448" name="Line 76"/>
            <p:cNvSpPr>
              <a:spLocks noChangeShapeType="1"/>
            </p:cNvSpPr>
            <p:nvPr/>
          </p:nvSpPr>
          <p:spPr bwMode="auto">
            <a:xfrm>
              <a:off x="2304" y="3120"/>
              <a:ext cx="24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8449" name="Line 77"/>
            <p:cNvSpPr>
              <a:spLocks noChangeShapeType="1"/>
            </p:cNvSpPr>
            <p:nvPr/>
          </p:nvSpPr>
          <p:spPr bwMode="auto">
            <a:xfrm>
              <a:off x="2304" y="3331"/>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8450" name="Line 78"/>
            <p:cNvSpPr>
              <a:spLocks noChangeShapeType="1"/>
            </p:cNvSpPr>
            <p:nvPr/>
          </p:nvSpPr>
          <p:spPr bwMode="auto">
            <a:xfrm>
              <a:off x="2304" y="3542"/>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8451" name="Line 79"/>
            <p:cNvSpPr>
              <a:spLocks noChangeShapeType="1"/>
            </p:cNvSpPr>
            <p:nvPr/>
          </p:nvSpPr>
          <p:spPr bwMode="auto">
            <a:xfrm>
              <a:off x="2304" y="3753"/>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8452" name="Line 80"/>
            <p:cNvSpPr>
              <a:spLocks noChangeShapeType="1"/>
            </p:cNvSpPr>
            <p:nvPr/>
          </p:nvSpPr>
          <p:spPr bwMode="auto">
            <a:xfrm>
              <a:off x="2304" y="3964"/>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8453" name="Line 81"/>
            <p:cNvSpPr>
              <a:spLocks noChangeShapeType="1"/>
            </p:cNvSpPr>
            <p:nvPr/>
          </p:nvSpPr>
          <p:spPr bwMode="auto">
            <a:xfrm>
              <a:off x="2304" y="4175"/>
              <a:ext cx="24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8454" name="Line 82"/>
            <p:cNvSpPr>
              <a:spLocks noChangeShapeType="1"/>
            </p:cNvSpPr>
            <p:nvPr/>
          </p:nvSpPr>
          <p:spPr bwMode="auto">
            <a:xfrm>
              <a:off x="2304" y="3120"/>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55" name="Line 83"/>
            <p:cNvSpPr>
              <a:spLocks noChangeShapeType="1"/>
            </p:cNvSpPr>
            <p:nvPr/>
          </p:nvSpPr>
          <p:spPr bwMode="auto">
            <a:xfrm>
              <a:off x="3552" y="3120"/>
              <a:ext cx="0" cy="10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8456" name="Line 84"/>
            <p:cNvSpPr>
              <a:spLocks noChangeShapeType="1"/>
            </p:cNvSpPr>
            <p:nvPr/>
          </p:nvSpPr>
          <p:spPr bwMode="auto">
            <a:xfrm>
              <a:off x="4800" y="3120"/>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57" name="Line 89"/>
            <p:cNvSpPr>
              <a:spLocks noChangeShapeType="1"/>
            </p:cNvSpPr>
            <p:nvPr/>
          </p:nvSpPr>
          <p:spPr bwMode="auto">
            <a:xfrm>
              <a:off x="2304" y="3331"/>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58" name="Line 91"/>
            <p:cNvSpPr>
              <a:spLocks noChangeShapeType="1"/>
            </p:cNvSpPr>
            <p:nvPr/>
          </p:nvSpPr>
          <p:spPr bwMode="auto">
            <a:xfrm>
              <a:off x="4800" y="3331"/>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59" name="Line 93"/>
            <p:cNvSpPr>
              <a:spLocks noChangeShapeType="1"/>
            </p:cNvSpPr>
            <p:nvPr/>
          </p:nvSpPr>
          <p:spPr bwMode="auto">
            <a:xfrm>
              <a:off x="2304" y="3542"/>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60" name="Line 97"/>
            <p:cNvSpPr>
              <a:spLocks noChangeShapeType="1"/>
            </p:cNvSpPr>
            <p:nvPr/>
          </p:nvSpPr>
          <p:spPr bwMode="auto">
            <a:xfrm>
              <a:off x="4800" y="3542"/>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61" name="Line 99"/>
            <p:cNvSpPr>
              <a:spLocks noChangeShapeType="1"/>
            </p:cNvSpPr>
            <p:nvPr/>
          </p:nvSpPr>
          <p:spPr bwMode="auto">
            <a:xfrm>
              <a:off x="2304" y="3753"/>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62" name="Line 103"/>
            <p:cNvSpPr>
              <a:spLocks noChangeShapeType="1"/>
            </p:cNvSpPr>
            <p:nvPr/>
          </p:nvSpPr>
          <p:spPr bwMode="auto">
            <a:xfrm>
              <a:off x="4800" y="3753"/>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63" name="Line 105"/>
            <p:cNvSpPr>
              <a:spLocks noChangeShapeType="1"/>
            </p:cNvSpPr>
            <p:nvPr/>
          </p:nvSpPr>
          <p:spPr bwMode="auto">
            <a:xfrm>
              <a:off x="2304" y="3964"/>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64" name="Line 109"/>
            <p:cNvSpPr>
              <a:spLocks noChangeShapeType="1"/>
            </p:cNvSpPr>
            <p:nvPr/>
          </p:nvSpPr>
          <p:spPr bwMode="auto">
            <a:xfrm>
              <a:off x="4800" y="3964"/>
              <a:ext cx="0" cy="2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nchor="ctr"/>
            <a:lstStyle/>
            <a:p>
              <a:pPr algn="ctr"/>
              <a:endParaRPr lang="zh-CN" altLang="en-US"/>
            </a:p>
          </p:txBody>
        </p:sp>
        <p:sp>
          <p:nvSpPr>
            <p:cNvPr id="18465" name="Rectangle 127"/>
            <p:cNvSpPr>
              <a:spLocks noChangeArrowheads="1"/>
            </p:cNvSpPr>
            <p:nvPr/>
          </p:nvSpPr>
          <p:spPr bwMode="auto">
            <a:xfrm>
              <a:off x="2611" y="2832"/>
              <a:ext cx="162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lgn="ctr"/>
              <a:r>
                <a:rPr lang="zh-CN" altLang="en-US" sz="2400" b="1" dirty="0" smtClean="0">
                  <a:solidFill>
                    <a:srgbClr val="FF00FF"/>
                  </a:solidFill>
                </a:rPr>
                <a:t>刘星对</a:t>
              </a:r>
              <a:r>
                <a:rPr lang="zh-CN" altLang="en-US" sz="2400" b="1" dirty="0">
                  <a:solidFill>
                    <a:srgbClr val="FF00FF"/>
                  </a:solidFill>
                </a:rPr>
                <a:t>蛋糕的需求表</a:t>
              </a:r>
            </a:p>
          </p:txBody>
        </p:sp>
      </p:grpSp>
    </p:spTree>
    <p:extLst>
      <p:ext uri="{BB962C8B-B14F-4D97-AF65-F5344CB8AC3E}">
        <p14:creationId xmlns:p14="http://schemas.microsoft.com/office/powerpoint/2010/main" val="3160059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 calcmode="lin" valueType="num">
                                      <p:cBhvr additive="base">
                                        <p:cTn id="7"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3" dur="500"/>
                                        <p:tgtEl>
                                          <p:spTgt spid="460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 calcmode="lin" valueType="num">
                                      <p:cBhvr additive="base">
                                        <p:cTn id="18"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amond(in)">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sz="half" idx="2"/>
          </p:nvPr>
        </p:nvSpPr>
        <p:spPr>
          <a:xfrm>
            <a:off x="914400" y="1828800"/>
            <a:ext cx="7543800" cy="4419600"/>
          </a:xfrm>
        </p:spPr>
        <p:txBody>
          <a:bodyPr/>
          <a:lstStyle/>
          <a:p>
            <a:pPr lvl="1"/>
            <a:r>
              <a:rPr lang="zh-CN" altLang="en-US" b="1" smtClean="0">
                <a:latin typeface="Times New Roman" charset="0"/>
              </a:rPr>
              <a:t>需求曲线</a:t>
            </a:r>
          </a:p>
          <a:p>
            <a:pPr lvl="1"/>
            <a:endParaRPr lang="zh-CN" altLang="en-US" b="1" smtClean="0">
              <a:latin typeface="Times New Roman" charset="0"/>
            </a:endParaRPr>
          </a:p>
          <a:p>
            <a:pPr lvl="1"/>
            <a:endParaRPr lang="zh-CN" altLang="en-US" b="1" smtClean="0">
              <a:latin typeface="Times New Roman" charset="0"/>
            </a:endParaRPr>
          </a:p>
          <a:p>
            <a:pPr lvl="1"/>
            <a:endParaRPr lang="zh-CN" altLang="en-US" b="1" smtClean="0">
              <a:latin typeface="Times New Roman" charset="0"/>
            </a:endParaRPr>
          </a:p>
          <a:p>
            <a:pPr lvl="1"/>
            <a:endParaRPr lang="zh-CN" altLang="en-US" b="1" smtClean="0">
              <a:latin typeface="Times New Roman" charset="0"/>
            </a:endParaRPr>
          </a:p>
          <a:p>
            <a:pPr lvl="1"/>
            <a:endParaRPr lang="zh-CN" altLang="en-US" b="1" smtClean="0">
              <a:latin typeface="Times New Roman" charset="0"/>
            </a:endParaRPr>
          </a:p>
          <a:p>
            <a:pPr lvl="1"/>
            <a:r>
              <a:rPr lang="zh-CN" altLang="en-US" b="1" smtClean="0">
                <a:latin typeface="Times New Roman" charset="0"/>
              </a:rPr>
              <a:t>需求函数</a:t>
            </a:r>
          </a:p>
          <a:p>
            <a:pPr lvl="1">
              <a:buFont typeface="Wingdings" pitchFamily="2" charset="2"/>
              <a:buNone/>
            </a:pPr>
            <a:r>
              <a:rPr lang="zh-CN" altLang="en-US" b="1" smtClean="0">
                <a:latin typeface="Times New Roman" charset="0"/>
              </a:rPr>
              <a:t>         </a:t>
            </a:r>
            <a:r>
              <a:rPr lang="en-US" altLang="zh-CN" b="1" i="1" smtClean="0">
                <a:latin typeface="Times New Roman" charset="0"/>
              </a:rPr>
              <a:t>Q=8-P/2</a:t>
            </a:r>
            <a:r>
              <a:rPr lang="zh-CN" altLang="en-US" b="1" i="1" smtClean="0">
                <a:latin typeface="Times New Roman" charset="0"/>
              </a:rPr>
              <a:t>（</a:t>
            </a:r>
            <a:r>
              <a:rPr lang="en-US" altLang="zh-CN" b="1" i="1" smtClean="0">
                <a:latin typeface="Times New Roman" charset="0"/>
              </a:rPr>
              <a:t>0</a:t>
            </a:r>
            <a:r>
              <a:rPr lang="en-US" altLang="en-US" b="1" i="1" smtClean="0">
                <a:latin typeface="Times New Roman" charset="0"/>
                <a:ea typeface="黑体" pitchFamily="2" charset="-122"/>
              </a:rPr>
              <a:t>≤</a:t>
            </a:r>
            <a:r>
              <a:rPr lang="en-US" altLang="zh-CN" b="1" i="1" smtClean="0">
                <a:latin typeface="Times New Roman" charset="0"/>
              </a:rPr>
              <a:t>P≤16</a:t>
            </a:r>
            <a:r>
              <a:rPr lang="zh-CN" altLang="en-US" b="1" i="1" smtClean="0">
                <a:latin typeface="Times New Roman" charset="0"/>
              </a:rPr>
              <a:t>）</a:t>
            </a:r>
          </a:p>
          <a:p>
            <a:pPr lvl="1">
              <a:buFont typeface="Wingdings" pitchFamily="2" charset="2"/>
              <a:buNone/>
            </a:pPr>
            <a:endParaRPr lang="en-US" altLang="zh-CN" smtClean="0">
              <a:solidFill>
                <a:srgbClr val="000000"/>
              </a:solidFill>
              <a:latin typeface="Times New Roman" charset="0"/>
            </a:endParaRPr>
          </a:p>
        </p:txBody>
      </p:sp>
      <p:sp>
        <p:nvSpPr>
          <p:cNvPr id="31"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F5DFEE3D-B707-4D02-A4EE-E0A2410249CF}" type="slidenum">
              <a:rPr lang="en-US" altLang="zh-CN" sz="2600" b="1">
                <a:solidFill>
                  <a:schemeClr val="bg1"/>
                </a:solidFill>
                <a:latin typeface="+mn-lt"/>
                <a:ea typeface="+mn-ea"/>
              </a:rPr>
              <a:pPr algn="l">
                <a:spcBef>
                  <a:spcPct val="0"/>
                </a:spcBef>
                <a:buClrTx/>
                <a:buSzTx/>
                <a:buFontTx/>
                <a:buNone/>
                <a:defRPr/>
              </a:pPr>
              <a:t>6</a:t>
            </a:fld>
            <a:endParaRPr lang="en-US" altLang="zh-CN" sz="2600" b="1" dirty="0">
              <a:solidFill>
                <a:schemeClr val="bg1"/>
              </a:solidFill>
              <a:latin typeface="+mn-lt"/>
              <a:ea typeface="+mn-ea"/>
            </a:endParaRPr>
          </a:p>
        </p:txBody>
      </p:sp>
      <p:grpSp>
        <p:nvGrpSpPr>
          <p:cNvPr id="2" name="Group 109"/>
          <p:cNvGrpSpPr>
            <a:grpSpLocks/>
          </p:cNvGrpSpPr>
          <p:nvPr/>
        </p:nvGrpSpPr>
        <p:grpSpPr bwMode="auto">
          <a:xfrm>
            <a:off x="4114800" y="1905000"/>
            <a:ext cx="3398838" cy="2522538"/>
            <a:chOff x="2592" y="1266"/>
            <a:chExt cx="2141" cy="1589"/>
          </a:xfrm>
        </p:grpSpPr>
        <p:sp>
          <p:nvSpPr>
            <p:cNvPr id="19461" name="Text Box 67"/>
            <p:cNvSpPr txBox="1">
              <a:spLocks noChangeArrowheads="1"/>
            </p:cNvSpPr>
            <p:nvPr/>
          </p:nvSpPr>
          <p:spPr bwMode="auto">
            <a:xfrm>
              <a:off x="2723" y="2605"/>
              <a:ext cx="18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      2      4     6     8</a:t>
              </a:r>
            </a:p>
          </p:txBody>
        </p:sp>
        <p:sp>
          <p:nvSpPr>
            <p:cNvPr id="19462" name="Line 68"/>
            <p:cNvSpPr>
              <a:spLocks noChangeShapeType="1"/>
            </p:cNvSpPr>
            <p:nvPr/>
          </p:nvSpPr>
          <p:spPr bwMode="auto">
            <a:xfrm>
              <a:off x="3381" y="1390"/>
              <a:ext cx="0" cy="122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3" name="Line 69"/>
            <p:cNvSpPr>
              <a:spLocks noChangeShapeType="1"/>
            </p:cNvSpPr>
            <p:nvPr/>
          </p:nvSpPr>
          <p:spPr bwMode="auto">
            <a:xfrm>
              <a:off x="2855" y="1308"/>
              <a:ext cx="0" cy="1294"/>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72"/>
            <p:cNvSpPr>
              <a:spLocks noChangeShapeType="1"/>
            </p:cNvSpPr>
            <p:nvPr/>
          </p:nvSpPr>
          <p:spPr bwMode="auto">
            <a:xfrm>
              <a:off x="2855" y="1914"/>
              <a:ext cx="131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Line 73"/>
            <p:cNvSpPr>
              <a:spLocks noChangeShapeType="1"/>
            </p:cNvSpPr>
            <p:nvPr/>
          </p:nvSpPr>
          <p:spPr bwMode="auto">
            <a:xfrm>
              <a:off x="3118" y="1385"/>
              <a:ext cx="0" cy="122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Line 74"/>
            <p:cNvSpPr>
              <a:spLocks noChangeShapeType="1"/>
            </p:cNvSpPr>
            <p:nvPr/>
          </p:nvSpPr>
          <p:spPr bwMode="auto">
            <a:xfrm>
              <a:off x="2855" y="2140"/>
              <a:ext cx="131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7" name="Line 75"/>
            <p:cNvSpPr>
              <a:spLocks noChangeShapeType="1"/>
            </p:cNvSpPr>
            <p:nvPr/>
          </p:nvSpPr>
          <p:spPr bwMode="auto">
            <a:xfrm>
              <a:off x="3644" y="1400"/>
              <a:ext cx="0" cy="120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76"/>
            <p:cNvSpPr>
              <a:spLocks noChangeShapeType="1"/>
            </p:cNvSpPr>
            <p:nvPr/>
          </p:nvSpPr>
          <p:spPr bwMode="auto">
            <a:xfrm>
              <a:off x="2855" y="2376"/>
              <a:ext cx="131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Text Box 77"/>
            <p:cNvSpPr txBox="1">
              <a:spLocks noChangeArrowheads="1"/>
            </p:cNvSpPr>
            <p:nvPr/>
          </p:nvSpPr>
          <p:spPr bwMode="auto">
            <a:xfrm>
              <a:off x="2636" y="1275"/>
              <a:ext cx="1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P</a:t>
              </a:r>
            </a:p>
          </p:txBody>
        </p:sp>
        <p:sp>
          <p:nvSpPr>
            <p:cNvPr id="19470" name="Text Box 78"/>
            <p:cNvSpPr txBox="1">
              <a:spLocks noChangeArrowheads="1"/>
            </p:cNvSpPr>
            <p:nvPr/>
          </p:nvSpPr>
          <p:spPr bwMode="auto">
            <a:xfrm>
              <a:off x="4170" y="2598"/>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Q</a:t>
              </a:r>
            </a:p>
          </p:txBody>
        </p:sp>
        <p:sp>
          <p:nvSpPr>
            <p:cNvPr id="19471" name="Line 79"/>
            <p:cNvSpPr>
              <a:spLocks noChangeShapeType="1"/>
            </p:cNvSpPr>
            <p:nvPr/>
          </p:nvSpPr>
          <p:spPr bwMode="auto">
            <a:xfrm>
              <a:off x="3907" y="1385"/>
              <a:ext cx="0" cy="122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Line 80"/>
            <p:cNvSpPr>
              <a:spLocks noChangeShapeType="1"/>
            </p:cNvSpPr>
            <p:nvPr/>
          </p:nvSpPr>
          <p:spPr bwMode="auto">
            <a:xfrm>
              <a:off x="2855" y="1670"/>
              <a:ext cx="131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3" name="Rectangle 81"/>
            <p:cNvSpPr>
              <a:spLocks noChangeArrowheads="1"/>
            </p:cNvSpPr>
            <p:nvPr/>
          </p:nvSpPr>
          <p:spPr bwMode="auto">
            <a:xfrm>
              <a:off x="2636" y="2533"/>
              <a:ext cx="21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0</a:t>
              </a:r>
            </a:p>
          </p:txBody>
        </p:sp>
        <p:sp>
          <p:nvSpPr>
            <p:cNvPr id="19474" name="Rectangle 83"/>
            <p:cNvSpPr>
              <a:spLocks noChangeArrowheads="1"/>
            </p:cNvSpPr>
            <p:nvPr/>
          </p:nvSpPr>
          <p:spPr bwMode="auto">
            <a:xfrm>
              <a:off x="2592" y="1801"/>
              <a:ext cx="21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12</a:t>
              </a:r>
            </a:p>
          </p:txBody>
        </p:sp>
        <p:sp>
          <p:nvSpPr>
            <p:cNvPr id="19475" name="Rectangle 84"/>
            <p:cNvSpPr>
              <a:spLocks noChangeArrowheads="1"/>
            </p:cNvSpPr>
            <p:nvPr/>
          </p:nvSpPr>
          <p:spPr bwMode="auto">
            <a:xfrm>
              <a:off x="2592" y="2053"/>
              <a:ext cx="21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8</a:t>
              </a:r>
            </a:p>
          </p:txBody>
        </p:sp>
        <p:sp>
          <p:nvSpPr>
            <p:cNvPr id="19476" name="Rectangle 85"/>
            <p:cNvSpPr>
              <a:spLocks noChangeArrowheads="1"/>
            </p:cNvSpPr>
            <p:nvPr/>
          </p:nvSpPr>
          <p:spPr bwMode="auto">
            <a:xfrm>
              <a:off x="2592" y="2278"/>
              <a:ext cx="21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4</a:t>
              </a:r>
            </a:p>
          </p:txBody>
        </p:sp>
        <p:sp>
          <p:nvSpPr>
            <p:cNvPr id="19477" name="Rectangle 86"/>
            <p:cNvSpPr>
              <a:spLocks noChangeArrowheads="1"/>
            </p:cNvSpPr>
            <p:nvPr/>
          </p:nvSpPr>
          <p:spPr bwMode="auto">
            <a:xfrm>
              <a:off x="2592" y="1563"/>
              <a:ext cx="21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b="1">
                  <a:solidFill>
                    <a:schemeClr val="tx1"/>
                  </a:solidFill>
                  <a:ea typeface="宋体" pitchFamily="2" charset="-122"/>
                </a:rPr>
                <a:t>16</a:t>
              </a:r>
            </a:p>
          </p:txBody>
        </p:sp>
        <p:sp>
          <p:nvSpPr>
            <p:cNvPr id="19478" name="Line 87"/>
            <p:cNvSpPr>
              <a:spLocks noChangeShapeType="1"/>
            </p:cNvSpPr>
            <p:nvPr/>
          </p:nvSpPr>
          <p:spPr bwMode="auto">
            <a:xfrm>
              <a:off x="2849" y="2607"/>
              <a:ext cx="1446"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9" name="AutoShape 100"/>
            <p:cNvSpPr>
              <a:spLocks/>
            </p:cNvSpPr>
            <p:nvPr/>
          </p:nvSpPr>
          <p:spPr bwMode="auto">
            <a:xfrm>
              <a:off x="4032" y="1266"/>
              <a:ext cx="701" cy="374"/>
            </a:xfrm>
            <a:prstGeom prst="borderCallout2">
              <a:avLst>
                <a:gd name="adj1" fmla="val 19250"/>
                <a:gd name="adj2" fmla="val -6847"/>
                <a:gd name="adj3" fmla="val 19250"/>
                <a:gd name="adj4" fmla="val -6847"/>
                <a:gd name="adj5" fmla="val 188769"/>
                <a:gd name="adj6" fmla="val -117546"/>
              </a:avLst>
            </a:prstGeom>
            <a:solidFill>
              <a:srgbClr val="D60093"/>
            </a:solidFill>
            <a:ln w="12700" cap="sq">
              <a:solidFill>
                <a:schemeClr val="tx1"/>
              </a:solidFill>
              <a:miter lim="800000"/>
              <a:headEnd/>
              <a:tailEnd/>
            </a:ln>
            <a:effectLst>
              <a:outerShdw dist="107763" dir="18900000" algn="ctr" rotWithShape="0">
                <a:schemeClr val="bg2"/>
              </a:outerShdw>
            </a:effectLst>
          </p:spPr>
          <p:txBody>
            <a:bodyPr>
              <a:spAutoFit/>
            </a:bodyPr>
            <a:lstStyle/>
            <a:p>
              <a:pPr algn="l">
                <a:spcBef>
                  <a:spcPct val="50000"/>
                </a:spcBef>
                <a:buClrTx/>
                <a:buSzTx/>
                <a:buFontTx/>
                <a:buNone/>
              </a:pPr>
              <a:r>
                <a:rPr kumimoji="1" lang="zh-CN" altLang="en-US" sz="1600" b="1" dirty="0" smtClean="0">
                  <a:solidFill>
                    <a:srgbClr val="FFFF00"/>
                  </a:solidFill>
                  <a:ea typeface="宋体" pitchFamily="2" charset="-122"/>
                </a:rPr>
                <a:t>刘星蛋糕</a:t>
              </a:r>
              <a:r>
                <a:rPr kumimoji="1" lang="zh-CN" altLang="en-US" sz="1600" b="1" dirty="0">
                  <a:solidFill>
                    <a:srgbClr val="FFFF00"/>
                  </a:solidFill>
                  <a:ea typeface="宋体" pitchFamily="2" charset="-122"/>
                </a:rPr>
                <a:t>需求曲线</a:t>
              </a:r>
            </a:p>
          </p:txBody>
        </p:sp>
        <p:sp>
          <p:nvSpPr>
            <p:cNvPr id="19480" name="Oval 101"/>
            <p:cNvSpPr>
              <a:spLocks noChangeArrowheads="1"/>
            </p:cNvSpPr>
            <p:nvPr/>
          </p:nvSpPr>
          <p:spPr bwMode="auto">
            <a:xfrm>
              <a:off x="3068" y="1868"/>
              <a:ext cx="87" cy="72"/>
            </a:xfrm>
            <a:prstGeom prst="ellipse">
              <a:avLst/>
            </a:prstGeom>
            <a:solidFill>
              <a:srgbClr val="FFFF00"/>
            </a:solidFill>
            <a:ln w="9525">
              <a:solidFill>
                <a:schemeClr val="tx1"/>
              </a:solidFill>
              <a:miter lim="800000"/>
              <a:headEnd/>
              <a:tailEnd/>
            </a:ln>
          </p:spPr>
          <p:txBody>
            <a:bodyPr wrap="none" anchor="ctr"/>
            <a:lstStyle/>
            <a:p>
              <a:endParaRPr lang="zh-CN" altLang="en-US"/>
            </a:p>
          </p:txBody>
        </p:sp>
        <p:sp>
          <p:nvSpPr>
            <p:cNvPr id="19481" name="Oval 103"/>
            <p:cNvSpPr>
              <a:spLocks noChangeArrowheads="1"/>
            </p:cNvSpPr>
            <p:nvPr/>
          </p:nvSpPr>
          <p:spPr bwMode="auto">
            <a:xfrm>
              <a:off x="3343" y="2109"/>
              <a:ext cx="88" cy="72"/>
            </a:xfrm>
            <a:prstGeom prst="ellipse">
              <a:avLst/>
            </a:prstGeom>
            <a:solidFill>
              <a:srgbClr val="FFFF00"/>
            </a:solidFill>
            <a:ln w="9525">
              <a:solidFill>
                <a:schemeClr val="tx1"/>
              </a:solidFill>
              <a:miter lim="800000"/>
              <a:headEnd/>
              <a:tailEnd/>
            </a:ln>
          </p:spPr>
          <p:txBody>
            <a:bodyPr wrap="none" anchor="ctr"/>
            <a:lstStyle/>
            <a:p>
              <a:endParaRPr lang="zh-CN" altLang="en-US"/>
            </a:p>
          </p:txBody>
        </p:sp>
        <p:sp>
          <p:nvSpPr>
            <p:cNvPr id="19482" name="Oval 104"/>
            <p:cNvSpPr>
              <a:spLocks noChangeArrowheads="1"/>
            </p:cNvSpPr>
            <p:nvPr/>
          </p:nvSpPr>
          <p:spPr bwMode="auto">
            <a:xfrm>
              <a:off x="3606" y="2345"/>
              <a:ext cx="88" cy="72"/>
            </a:xfrm>
            <a:prstGeom prst="ellipse">
              <a:avLst/>
            </a:prstGeom>
            <a:solidFill>
              <a:srgbClr val="FFFF00"/>
            </a:solidFill>
            <a:ln w="9525">
              <a:solidFill>
                <a:schemeClr val="tx1"/>
              </a:solidFill>
              <a:miter lim="800000"/>
              <a:headEnd/>
              <a:tailEnd/>
            </a:ln>
          </p:spPr>
          <p:txBody>
            <a:bodyPr wrap="none" anchor="ctr"/>
            <a:lstStyle/>
            <a:p>
              <a:endParaRPr lang="zh-CN" altLang="en-US"/>
            </a:p>
          </p:txBody>
        </p:sp>
        <p:sp>
          <p:nvSpPr>
            <p:cNvPr id="19483" name="Oval 105"/>
            <p:cNvSpPr>
              <a:spLocks noChangeArrowheads="1"/>
            </p:cNvSpPr>
            <p:nvPr/>
          </p:nvSpPr>
          <p:spPr bwMode="auto">
            <a:xfrm>
              <a:off x="2811" y="1637"/>
              <a:ext cx="88" cy="72"/>
            </a:xfrm>
            <a:prstGeom prst="ellipse">
              <a:avLst/>
            </a:prstGeom>
            <a:solidFill>
              <a:srgbClr val="FFFF00"/>
            </a:solidFill>
            <a:ln w="9525">
              <a:solidFill>
                <a:schemeClr val="tx1"/>
              </a:solidFill>
              <a:miter lim="800000"/>
              <a:headEnd/>
              <a:tailEnd/>
            </a:ln>
          </p:spPr>
          <p:txBody>
            <a:bodyPr wrap="none" anchor="ctr"/>
            <a:lstStyle/>
            <a:p>
              <a:endParaRPr lang="zh-CN" altLang="en-US"/>
            </a:p>
          </p:txBody>
        </p:sp>
        <p:sp>
          <p:nvSpPr>
            <p:cNvPr id="19484" name="Oval 106"/>
            <p:cNvSpPr>
              <a:spLocks noChangeArrowheads="1"/>
            </p:cNvSpPr>
            <p:nvPr/>
          </p:nvSpPr>
          <p:spPr bwMode="auto">
            <a:xfrm>
              <a:off x="3857" y="2566"/>
              <a:ext cx="87" cy="72"/>
            </a:xfrm>
            <a:prstGeom prst="ellipse">
              <a:avLst/>
            </a:prstGeom>
            <a:solidFill>
              <a:srgbClr val="FFFF00"/>
            </a:solidFill>
            <a:ln w="9525">
              <a:solidFill>
                <a:schemeClr val="tx1"/>
              </a:solidFill>
              <a:miter lim="800000"/>
              <a:headEnd/>
              <a:tailEnd/>
            </a:ln>
          </p:spPr>
          <p:txBody>
            <a:bodyPr wrap="none" anchor="ctr"/>
            <a:lstStyle/>
            <a:p>
              <a:endParaRPr lang="zh-CN" altLang="en-US"/>
            </a:p>
          </p:txBody>
        </p:sp>
        <p:sp>
          <p:nvSpPr>
            <p:cNvPr id="19485" name="Line 107"/>
            <p:cNvSpPr>
              <a:spLocks noChangeShapeType="1"/>
            </p:cNvSpPr>
            <p:nvPr/>
          </p:nvSpPr>
          <p:spPr bwMode="auto">
            <a:xfrm>
              <a:off x="2855" y="1673"/>
              <a:ext cx="1052" cy="934"/>
            </a:xfrm>
            <a:prstGeom prst="line">
              <a:avLst/>
            </a:prstGeom>
            <a:noFill/>
            <a:ln w="57150" cap="sq">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482502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123">
                                            <p:txEl>
                                              <p:pRg st="6" end="6"/>
                                            </p:txEl>
                                          </p:spTgt>
                                        </p:tgtEl>
                                        <p:attrNameLst>
                                          <p:attrName>style.visibility</p:attrName>
                                        </p:attrNameLst>
                                      </p:cBhvr>
                                      <p:to>
                                        <p:strVal val="visible"/>
                                      </p:to>
                                    </p:set>
                                    <p:anim calcmode="lin" valueType="num">
                                      <p:cBhvr additive="base">
                                        <p:cTn id="12"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5123">
                                            <p:txEl>
                                              <p:pRg st="7" end="7"/>
                                            </p:txEl>
                                          </p:spTgt>
                                        </p:tgtEl>
                                        <p:attrNameLst>
                                          <p:attrName>style.visibility</p:attrName>
                                        </p:attrNameLst>
                                      </p:cBhvr>
                                      <p:to>
                                        <p:strVal val="visible"/>
                                      </p:to>
                                    </p:set>
                                    <p:animEffect transition="in" filter="diamond(in)">
                                      <p:cBhvr>
                                        <p:cTn id="18" dur="10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76C6761B-8CF9-443A-887E-01CEF6A6D7B4}" type="slidenum">
              <a:rPr lang="en-US" altLang="zh-CN" sz="2600" b="1">
                <a:solidFill>
                  <a:schemeClr val="bg1"/>
                </a:solidFill>
                <a:latin typeface="+mn-lt"/>
                <a:ea typeface="+mn-ea"/>
              </a:rPr>
              <a:pPr algn="l">
                <a:spcBef>
                  <a:spcPct val="0"/>
                </a:spcBef>
                <a:buClrTx/>
                <a:buSzTx/>
                <a:buFontTx/>
                <a:buNone/>
                <a:defRPr/>
              </a:pPr>
              <a:t>7</a:t>
            </a:fld>
            <a:endParaRPr lang="en-US" altLang="zh-CN" sz="2600" b="1">
              <a:solidFill>
                <a:schemeClr val="bg1"/>
              </a:solidFill>
              <a:latin typeface="+mn-lt"/>
              <a:ea typeface="+mn-ea"/>
            </a:endParaRPr>
          </a:p>
        </p:txBody>
      </p:sp>
      <p:sp>
        <p:nvSpPr>
          <p:cNvPr id="20483" name="Rectangle 28"/>
          <p:cNvSpPr>
            <a:spLocks noChangeArrowheads="1"/>
          </p:cNvSpPr>
          <p:nvPr/>
        </p:nvSpPr>
        <p:spPr bwMode="auto">
          <a:xfrm>
            <a:off x="1066800" y="1981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 typeface="Wingdings" pitchFamily="2" charset="2"/>
              <a:buChar char="l"/>
            </a:pPr>
            <a:r>
              <a:rPr lang="zh-CN" altLang="en-US" sz="2800" b="1">
                <a:solidFill>
                  <a:schemeClr val="tx1"/>
                </a:solidFill>
              </a:rPr>
              <a:t>需求数量的影响因素</a:t>
            </a:r>
          </a:p>
        </p:txBody>
      </p:sp>
      <p:grpSp>
        <p:nvGrpSpPr>
          <p:cNvPr id="2" name="Group 39"/>
          <p:cNvGrpSpPr>
            <a:grpSpLocks/>
          </p:cNvGrpSpPr>
          <p:nvPr/>
        </p:nvGrpSpPr>
        <p:grpSpPr bwMode="auto">
          <a:xfrm>
            <a:off x="4419600" y="2209800"/>
            <a:ext cx="4343400" cy="3567113"/>
            <a:chOff x="2400" y="1392"/>
            <a:chExt cx="3024" cy="2247"/>
          </a:xfrm>
        </p:grpSpPr>
        <p:sp>
          <p:nvSpPr>
            <p:cNvPr id="80926" name="Rectangle 30"/>
            <p:cNvSpPr>
              <a:spLocks noChangeArrowheads="1"/>
            </p:cNvSpPr>
            <p:nvPr/>
          </p:nvSpPr>
          <p:spPr bwMode="auto">
            <a:xfrm>
              <a:off x="3264" y="2784"/>
              <a:ext cx="1871" cy="480"/>
            </a:xfrm>
            <a:prstGeom prst="rect">
              <a:avLst/>
            </a:prstGeom>
            <a:noFill/>
            <a:ln w="9525">
              <a:noFill/>
              <a:miter lim="800000"/>
              <a:headEnd/>
              <a:tailEnd/>
            </a:ln>
            <a:effectLst/>
          </p:spPr>
          <p:txBody>
            <a:bodyPr wrap="none" lIns="90000" tIns="46800" rIns="90000" bIns="46800" anchor="ctr"/>
            <a:lstStyle/>
            <a:p>
              <a:pPr>
                <a:spcBef>
                  <a:spcPct val="0"/>
                </a:spcBef>
                <a:buClrTx/>
                <a:buSzTx/>
                <a:buFontTx/>
                <a:buNone/>
                <a:defRPr/>
              </a:pPr>
              <a:r>
                <a:rPr kumimoji="1" lang="zh-CN" altLang="en-US" sz="3600" b="1" dirty="0">
                  <a:solidFill>
                    <a:srgbClr val="0000FF"/>
                  </a:solidFill>
                  <a:effectLst>
                    <a:outerShdw blurRad="38100" dist="38100" dir="2700000" algn="tl">
                      <a:srgbClr val="C0C0C0"/>
                    </a:outerShdw>
                  </a:effectLst>
                  <a:latin typeface="Times New Roman" pitchFamily="18" charset="0"/>
                  <a:ea typeface="华文新魏" pitchFamily="2" charset="-122"/>
                </a:rPr>
                <a:t>需求函数</a:t>
              </a:r>
            </a:p>
          </p:txBody>
        </p:sp>
        <p:cxnSp>
          <p:nvCxnSpPr>
            <p:cNvPr id="20496" name="AutoShape 31"/>
            <p:cNvCxnSpPr>
              <a:cxnSpLocks noChangeShapeType="1"/>
            </p:cNvCxnSpPr>
            <p:nvPr/>
          </p:nvCxnSpPr>
          <p:spPr bwMode="auto">
            <a:xfrm>
              <a:off x="2400" y="1392"/>
              <a:ext cx="1800" cy="1488"/>
            </a:xfrm>
            <a:prstGeom prst="bentConnector2">
              <a:avLst/>
            </a:prstGeom>
            <a:noFill/>
            <a:ln w="38100">
              <a:solidFill>
                <a:srgbClr val="0000FF"/>
              </a:solidFill>
              <a:prstDash val="sysDot"/>
              <a:miter lim="800000"/>
              <a:headEnd/>
              <a:tailEnd type="stealth" w="med" len="med"/>
            </a:ln>
            <a:extLst>
              <a:ext uri="{909E8E84-426E-40DD-AFC4-6F175D3DCCD1}">
                <a14:hiddenFill xmlns:a14="http://schemas.microsoft.com/office/drawing/2010/main">
                  <a:noFill/>
                </a14:hiddenFill>
              </a:ext>
            </a:extLst>
          </p:spPr>
        </p:cxnSp>
        <p:sp>
          <p:nvSpPr>
            <p:cNvPr id="80929" name="Rectangle 33"/>
            <p:cNvSpPr>
              <a:spLocks noChangeArrowheads="1"/>
            </p:cNvSpPr>
            <p:nvPr/>
          </p:nvSpPr>
          <p:spPr bwMode="auto">
            <a:xfrm>
              <a:off x="3888" y="1440"/>
              <a:ext cx="336" cy="1344"/>
            </a:xfrm>
            <a:prstGeom prst="rect">
              <a:avLst/>
            </a:prstGeom>
            <a:noFill/>
            <a:ln w="9525">
              <a:noFill/>
              <a:miter lim="800000"/>
              <a:headEnd/>
              <a:tailEnd/>
            </a:ln>
            <a:effectLst/>
          </p:spPr>
          <p:txBody>
            <a:bodyPr lIns="90000" tIns="46800" rIns="90000" bIns="46800" anchor="ctr"/>
            <a:lstStyle/>
            <a:p>
              <a:pPr>
                <a:spcBef>
                  <a:spcPct val="0"/>
                </a:spcBef>
                <a:buClrTx/>
                <a:buSzTx/>
                <a:buFontTx/>
                <a:buNone/>
                <a:defRPr/>
              </a:pPr>
              <a:r>
                <a:rPr kumimoji="1" lang="zh-CN" altLang="en-US" b="1" dirty="0">
                  <a:solidFill>
                    <a:schemeClr val="tx1"/>
                  </a:solidFill>
                  <a:effectLst>
                    <a:outerShdw blurRad="38100" dist="38100" dir="2700000" algn="tl">
                      <a:srgbClr val="C0C0C0"/>
                    </a:outerShdw>
                  </a:effectLst>
                  <a:latin typeface="Times New Roman" pitchFamily="18" charset="0"/>
                </a:rPr>
                <a:t>与</a:t>
              </a:r>
              <a:r>
                <a:rPr kumimoji="1" lang="zh-CN" altLang="en-US" b="1" dirty="0" smtClean="0">
                  <a:solidFill>
                    <a:schemeClr val="tx1"/>
                  </a:solidFill>
                  <a:effectLst>
                    <a:outerShdw blurRad="38100" dist="38100" dir="2700000" algn="tl">
                      <a:srgbClr val="C0C0C0"/>
                    </a:outerShdw>
                  </a:effectLst>
                  <a:latin typeface="Times New Roman" pitchFamily="18" charset="0"/>
                </a:rPr>
                <a:t>需求数量</a:t>
              </a:r>
              <a:r>
                <a:rPr kumimoji="1" lang="zh-CN" altLang="en-US" b="1" dirty="0">
                  <a:solidFill>
                    <a:schemeClr val="tx1"/>
                  </a:solidFill>
                  <a:effectLst>
                    <a:outerShdw blurRad="38100" dist="38100" dir="2700000" algn="tl">
                      <a:srgbClr val="C0C0C0"/>
                    </a:outerShdw>
                  </a:effectLst>
                  <a:latin typeface="Times New Roman" pitchFamily="18" charset="0"/>
                </a:rPr>
                <a:t>的关系</a:t>
              </a:r>
            </a:p>
          </p:txBody>
        </p:sp>
        <p:sp>
          <p:nvSpPr>
            <p:cNvPr id="20498" name="Text Box 38"/>
            <p:cNvSpPr txBox="1">
              <a:spLocks noChangeArrowheads="1"/>
            </p:cNvSpPr>
            <p:nvPr/>
          </p:nvSpPr>
          <p:spPr bwMode="auto">
            <a:xfrm>
              <a:off x="2736" y="3312"/>
              <a:ext cx="2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en-US" altLang="zh-CN" sz="2800" i="1">
                  <a:solidFill>
                    <a:srgbClr val="FF0000"/>
                  </a:solidFill>
                </a:rPr>
                <a:t>Q=f</a:t>
              </a:r>
              <a:r>
                <a:rPr lang="zh-CN" altLang="en-US" sz="2800" i="1">
                  <a:solidFill>
                    <a:srgbClr val="FF0000"/>
                  </a:solidFill>
                </a:rPr>
                <a:t>（</a:t>
              </a:r>
              <a:r>
                <a:rPr lang="en-US" altLang="zh-CN" sz="2800" i="1">
                  <a:solidFill>
                    <a:srgbClr val="FF0000"/>
                  </a:solidFill>
                </a:rPr>
                <a:t>P, P</a:t>
              </a:r>
              <a:r>
                <a:rPr lang="en-US" altLang="zh-CN" sz="2800" i="1" baseline="-25000">
                  <a:solidFill>
                    <a:srgbClr val="FF0000"/>
                  </a:solidFill>
                </a:rPr>
                <a:t>c</a:t>
              </a:r>
              <a:r>
                <a:rPr lang="en-US" altLang="zh-CN" sz="2800" i="1">
                  <a:solidFill>
                    <a:srgbClr val="FF0000"/>
                  </a:solidFill>
                </a:rPr>
                <a:t>, P</a:t>
              </a:r>
              <a:r>
                <a:rPr lang="en-US" altLang="zh-CN" sz="2800" i="1" baseline="-25000">
                  <a:solidFill>
                    <a:srgbClr val="FF0000"/>
                  </a:solidFill>
                </a:rPr>
                <a:t>s</a:t>
              </a:r>
              <a:r>
                <a:rPr lang="en-US" altLang="zh-CN" sz="2800" i="1">
                  <a:solidFill>
                    <a:srgbClr val="FF0000"/>
                  </a:solidFill>
                </a:rPr>
                <a:t>, T, I, E, …</a:t>
              </a:r>
              <a:r>
                <a:rPr lang="zh-CN" altLang="en-US" sz="2800" i="1">
                  <a:solidFill>
                    <a:srgbClr val="FF0000"/>
                  </a:solidFill>
                </a:rPr>
                <a:t>）</a:t>
              </a:r>
            </a:p>
          </p:txBody>
        </p:sp>
      </p:grpSp>
      <p:grpSp>
        <p:nvGrpSpPr>
          <p:cNvPr id="11286" name="Group 22"/>
          <p:cNvGrpSpPr>
            <a:grpSpLocks/>
          </p:cNvGrpSpPr>
          <p:nvPr/>
        </p:nvGrpSpPr>
        <p:grpSpPr bwMode="auto">
          <a:xfrm>
            <a:off x="1143000" y="2590800"/>
            <a:ext cx="2714625" cy="3962400"/>
            <a:chOff x="720" y="1632"/>
            <a:chExt cx="1710" cy="2496"/>
          </a:xfrm>
        </p:grpSpPr>
        <p:pic>
          <p:nvPicPr>
            <p:cNvPr id="20486" name="Picture 19" descr="0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632"/>
              <a:ext cx="1710" cy="2496"/>
            </a:xfrm>
            <a:prstGeom prst="rect">
              <a:avLst/>
            </a:prstGeom>
            <a:noFill/>
            <a:ln>
              <a:noFill/>
            </a:ln>
            <a:effectLst>
              <a:outerShdw dist="71842"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6" name="Rectangle 20"/>
            <p:cNvSpPr>
              <a:spLocks noChangeArrowheads="1"/>
            </p:cNvSpPr>
            <p:nvPr/>
          </p:nvSpPr>
          <p:spPr bwMode="auto">
            <a:xfrm>
              <a:off x="885" y="1859"/>
              <a:ext cx="1467" cy="253"/>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商品自身的价格</a:t>
              </a:r>
            </a:p>
          </p:txBody>
        </p:sp>
        <p:sp>
          <p:nvSpPr>
            <p:cNvPr id="80917" name="Rectangle 21"/>
            <p:cNvSpPr>
              <a:spLocks noChangeArrowheads="1"/>
            </p:cNvSpPr>
            <p:nvPr/>
          </p:nvSpPr>
          <p:spPr bwMode="auto">
            <a:xfrm>
              <a:off x="885" y="2208"/>
              <a:ext cx="1467" cy="224"/>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相关商品的价格</a:t>
              </a:r>
            </a:p>
          </p:txBody>
        </p:sp>
        <p:sp>
          <p:nvSpPr>
            <p:cNvPr id="80918" name="Rectangle 22"/>
            <p:cNvSpPr>
              <a:spLocks noChangeArrowheads="1"/>
            </p:cNvSpPr>
            <p:nvPr/>
          </p:nvSpPr>
          <p:spPr bwMode="auto">
            <a:xfrm>
              <a:off x="885" y="2935"/>
              <a:ext cx="1467" cy="237"/>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消费者的收入</a:t>
              </a:r>
            </a:p>
          </p:txBody>
        </p:sp>
        <p:sp>
          <p:nvSpPr>
            <p:cNvPr id="80919" name="Rectangle 23"/>
            <p:cNvSpPr>
              <a:spLocks noChangeArrowheads="1"/>
            </p:cNvSpPr>
            <p:nvPr/>
          </p:nvSpPr>
          <p:spPr bwMode="auto">
            <a:xfrm>
              <a:off x="885" y="3417"/>
              <a:ext cx="1467" cy="222"/>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对未来价格的预期</a:t>
              </a:r>
            </a:p>
          </p:txBody>
        </p:sp>
        <p:sp>
          <p:nvSpPr>
            <p:cNvPr id="80920" name="Rectangle 24"/>
            <p:cNvSpPr>
              <a:spLocks noChangeArrowheads="1"/>
            </p:cNvSpPr>
            <p:nvPr/>
          </p:nvSpPr>
          <p:spPr bwMode="auto">
            <a:xfrm>
              <a:off x="885" y="2674"/>
              <a:ext cx="1467" cy="210"/>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消费者的偏好</a:t>
              </a:r>
            </a:p>
          </p:txBody>
        </p:sp>
        <p:sp>
          <p:nvSpPr>
            <p:cNvPr id="80921" name="Rectangle 25"/>
            <p:cNvSpPr>
              <a:spLocks noChangeArrowheads="1"/>
            </p:cNvSpPr>
            <p:nvPr/>
          </p:nvSpPr>
          <p:spPr bwMode="auto">
            <a:xfrm>
              <a:off x="885" y="3678"/>
              <a:ext cx="1467" cy="215"/>
            </a:xfrm>
            <a:prstGeom prst="rect">
              <a:avLst/>
            </a:prstGeom>
            <a:solidFill>
              <a:schemeClr val="bg1"/>
            </a:solidFill>
            <a:ln w="3175">
              <a:noFill/>
              <a:miter lim="800000"/>
              <a:headEnd/>
              <a:tailEnd/>
            </a:ln>
            <a:effectLst>
              <a:prstShdw prst="shdw17" dist="17961" dir="2700000">
                <a:schemeClr val="hlink"/>
              </a:prstShdw>
            </a:effectLst>
          </p:spPr>
          <p:txBody>
            <a:bodyPr wrap="none" anchor="ctr"/>
            <a:lstStyle/>
            <a:p>
              <a:pPr>
                <a:spcBef>
                  <a:spcPct val="0"/>
                </a:spcBef>
                <a:buClrTx/>
                <a:buSzTx/>
                <a:buFontTx/>
                <a:buNone/>
                <a:defRPr/>
              </a:pPr>
              <a:r>
                <a:rPr kumimoji="1" lang="zh-CN" altLang="en-US" sz="1800" b="1">
                  <a:solidFill>
                    <a:schemeClr val="tx1"/>
                  </a:solidFill>
                  <a:effectLst>
                    <a:outerShdw blurRad="38100" dist="38100" dir="2700000" algn="tl">
                      <a:srgbClr val="C0C0C0"/>
                    </a:outerShdw>
                  </a:effectLst>
                  <a:latin typeface="Times New Roman" pitchFamily="18" charset="0"/>
                  <a:ea typeface="宋体" pitchFamily="2" charset="-122"/>
                </a:rPr>
                <a:t>其      他      因      素</a:t>
              </a:r>
            </a:p>
          </p:txBody>
        </p:sp>
        <p:sp>
          <p:nvSpPr>
            <p:cNvPr id="80932" name="Rectangle 36"/>
            <p:cNvSpPr>
              <a:spLocks noChangeArrowheads="1"/>
            </p:cNvSpPr>
            <p:nvPr/>
          </p:nvSpPr>
          <p:spPr bwMode="auto">
            <a:xfrm>
              <a:off x="1122" y="2441"/>
              <a:ext cx="1231" cy="194"/>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600" b="1">
                  <a:solidFill>
                    <a:srgbClr val="FF0000"/>
                  </a:solidFill>
                  <a:effectLst>
                    <a:outerShdw blurRad="38100" dist="38100" dir="2700000" algn="tl">
                      <a:srgbClr val="C0C0C0"/>
                    </a:outerShdw>
                  </a:effectLst>
                  <a:latin typeface="Times New Roman" pitchFamily="18" charset="0"/>
                  <a:ea typeface="宋体" pitchFamily="2" charset="-122"/>
                </a:rPr>
                <a:t>替代品</a:t>
              </a:r>
              <a:r>
                <a:rPr kumimoji="1" lang="en-US" altLang="zh-CN" sz="1600" b="1">
                  <a:solidFill>
                    <a:srgbClr val="FF0000"/>
                  </a:solidFill>
                  <a:effectLst>
                    <a:outerShdw blurRad="38100" dist="38100" dir="2700000" algn="tl">
                      <a:srgbClr val="C0C0C0"/>
                    </a:outerShdw>
                  </a:effectLst>
                  <a:latin typeface="Times New Roman" pitchFamily="18" charset="0"/>
                  <a:ea typeface="宋体" pitchFamily="2" charset="-122"/>
                </a:rPr>
                <a:t>/</a:t>
              </a:r>
              <a:r>
                <a:rPr kumimoji="1" lang="zh-CN" altLang="en-US" sz="1600" b="1">
                  <a:solidFill>
                    <a:srgbClr val="FF0000"/>
                  </a:solidFill>
                  <a:effectLst>
                    <a:outerShdw blurRad="38100" dist="38100" dir="2700000" algn="tl">
                      <a:srgbClr val="C0C0C0"/>
                    </a:outerShdw>
                  </a:effectLst>
                  <a:latin typeface="Times New Roman" pitchFamily="18" charset="0"/>
                  <a:ea typeface="宋体" pitchFamily="2" charset="-122"/>
                </a:rPr>
                <a:t>互补品</a:t>
              </a:r>
            </a:p>
          </p:txBody>
        </p:sp>
        <p:sp>
          <p:nvSpPr>
            <p:cNvPr id="80936" name="Rectangle 40"/>
            <p:cNvSpPr>
              <a:spLocks noChangeArrowheads="1"/>
            </p:cNvSpPr>
            <p:nvPr/>
          </p:nvSpPr>
          <p:spPr bwMode="auto">
            <a:xfrm>
              <a:off x="1122" y="3181"/>
              <a:ext cx="1231" cy="194"/>
            </a:xfrm>
            <a:prstGeom prst="rect">
              <a:avLst/>
            </a:prstGeom>
            <a:solidFill>
              <a:schemeClr val="bg1"/>
            </a:solidFill>
            <a:ln w="3175">
              <a:noFill/>
              <a:miter lim="800000"/>
              <a:headEnd/>
              <a:tailEnd/>
            </a:ln>
            <a:effectLst>
              <a:prstShdw prst="shdw17" dist="17961" dir="2700000">
                <a:schemeClr val="hlink"/>
              </a:prstShdw>
            </a:effectLst>
          </p:spPr>
          <p:txBody>
            <a:bodyPr lIns="198000" rIns="198000" anchor="ctr"/>
            <a:lstStyle/>
            <a:p>
              <a:pPr algn="dist">
                <a:spcBef>
                  <a:spcPct val="0"/>
                </a:spcBef>
                <a:buClrTx/>
                <a:buSzTx/>
                <a:buFontTx/>
                <a:buNone/>
                <a:defRPr/>
              </a:pPr>
              <a:r>
                <a:rPr kumimoji="1" lang="zh-CN" altLang="en-US" sz="1600" b="1">
                  <a:solidFill>
                    <a:srgbClr val="FF0000"/>
                  </a:solidFill>
                  <a:effectLst>
                    <a:outerShdw blurRad="38100" dist="38100" dir="2700000" algn="tl">
                      <a:srgbClr val="C0C0C0"/>
                    </a:outerShdw>
                  </a:effectLst>
                  <a:latin typeface="Times New Roman" pitchFamily="18" charset="0"/>
                  <a:ea typeface="宋体" pitchFamily="2" charset="-122"/>
                </a:rPr>
                <a:t>正常品</a:t>
              </a:r>
              <a:r>
                <a:rPr kumimoji="1" lang="en-US" altLang="zh-CN" sz="1600" b="1">
                  <a:solidFill>
                    <a:srgbClr val="FF0000"/>
                  </a:solidFill>
                  <a:effectLst>
                    <a:outerShdw blurRad="38100" dist="38100" dir="2700000" algn="tl">
                      <a:srgbClr val="C0C0C0"/>
                    </a:outerShdw>
                  </a:effectLst>
                  <a:latin typeface="Times New Roman" pitchFamily="18" charset="0"/>
                  <a:ea typeface="宋体" pitchFamily="2" charset="-122"/>
                </a:rPr>
                <a:t>/</a:t>
              </a:r>
              <a:r>
                <a:rPr kumimoji="1" lang="zh-CN" altLang="en-US" sz="1600" b="1">
                  <a:solidFill>
                    <a:srgbClr val="FF0000"/>
                  </a:solidFill>
                  <a:effectLst>
                    <a:outerShdw blurRad="38100" dist="38100" dir="2700000" algn="tl">
                      <a:srgbClr val="C0C0C0"/>
                    </a:outerShdw>
                  </a:effectLst>
                  <a:latin typeface="Times New Roman" pitchFamily="18" charset="0"/>
                  <a:ea typeface="宋体" pitchFamily="2" charset="-122"/>
                </a:rPr>
                <a:t>低档品</a:t>
              </a:r>
            </a:p>
          </p:txBody>
        </p:sp>
      </p:grpSp>
    </p:spTree>
    <p:extLst>
      <p:ext uri="{BB962C8B-B14F-4D97-AF65-F5344CB8AC3E}">
        <p14:creationId xmlns:p14="http://schemas.microsoft.com/office/powerpoint/2010/main" val="3809662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86"/>
                                        </p:tgtEl>
                                        <p:attrNameLst>
                                          <p:attrName>style.visibility</p:attrName>
                                        </p:attrNameLst>
                                      </p:cBhvr>
                                      <p:to>
                                        <p:strVal val="visible"/>
                                      </p:to>
                                    </p:set>
                                    <p:anim calcmode="lin" valueType="num">
                                      <p:cBhvr additive="base">
                                        <p:cTn id="7" dur="500" fill="hold"/>
                                        <p:tgtEl>
                                          <p:spTgt spid="11286"/>
                                        </p:tgtEl>
                                        <p:attrNameLst>
                                          <p:attrName>ppt_x</p:attrName>
                                        </p:attrNameLst>
                                      </p:cBhvr>
                                      <p:tavLst>
                                        <p:tav tm="0">
                                          <p:val>
                                            <p:strVal val="#ppt_x"/>
                                          </p:val>
                                        </p:tav>
                                        <p:tav tm="100000">
                                          <p:val>
                                            <p:strVal val="#ppt_x"/>
                                          </p:val>
                                        </p:tav>
                                      </p:tavLst>
                                    </p:anim>
                                    <p:anim calcmode="lin" valueType="num">
                                      <p:cBhvr additive="base">
                                        <p:cTn id="8" dur="500" fill="hold"/>
                                        <p:tgtEl>
                                          <p:spTgt spid="112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2362200"/>
            <a:ext cx="11445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5"/>
          <p:cNvSpPr>
            <a:spLocks noChangeArrowheads="1"/>
          </p:cNvSpPr>
          <p:nvPr/>
        </p:nvSpPr>
        <p:spPr bwMode="auto">
          <a:xfrm>
            <a:off x="990600" y="3352800"/>
            <a:ext cx="7467600" cy="9461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marL="342900" indent="-342900" algn="l">
              <a:defRPr/>
            </a:pPr>
            <a:r>
              <a:rPr kumimoji="1" lang="zh-CN" altLang="en-US" sz="2800" b="1" dirty="0">
                <a:solidFill>
                  <a:srgbClr val="FF3300"/>
                </a:solidFill>
                <a:latin typeface="Times New Roman" pitchFamily="18" charset="0"/>
              </a:rPr>
              <a:t>        </a:t>
            </a:r>
            <a:r>
              <a:rPr kumimoji="1" lang="zh-CN" altLang="en-US" sz="2800" b="1" dirty="0" smtClean="0">
                <a:solidFill>
                  <a:srgbClr val="FF3300"/>
                </a:solidFill>
                <a:latin typeface="Times New Roman" pitchFamily="18" charset="0"/>
              </a:rPr>
              <a:t>在奥林匹克</a:t>
            </a:r>
            <a:r>
              <a:rPr kumimoji="1" lang="zh-CN" altLang="en-US" sz="2800" b="1" dirty="0">
                <a:solidFill>
                  <a:srgbClr val="FF3300"/>
                </a:solidFill>
                <a:latin typeface="Times New Roman" pitchFamily="18" charset="0"/>
              </a:rPr>
              <a:t>电子商城这类卖电脑硬件的地方，盗版软件屡禁不绝，为什么？</a:t>
            </a:r>
          </a:p>
        </p:txBody>
      </p:sp>
      <p:sp>
        <p:nvSpPr>
          <p:cNvPr id="6" name="灯片编号占位符 4"/>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3CF3811-D6EE-43BA-B332-3D5D865833B3}" type="slidenum">
              <a:rPr lang="en-US" altLang="zh-CN" sz="2600" b="1">
                <a:solidFill>
                  <a:schemeClr val="bg1"/>
                </a:solidFill>
                <a:latin typeface="+mn-lt"/>
                <a:ea typeface="+mn-ea"/>
              </a:rPr>
              <a:pPr algn="l">
                <a:spcBef>
                  <a:spcPct val="0"/>
                </a:spcBef>
                <a:buClrTx/>
                <a:buSzTx/>
                <a:buFontTx/>
                <a:buNone/>
                <a:defRPr/>
              </a:pPr>
              <a:t>8</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228654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278" name="Group 126"/>
          <p:cNvGraphicFramePr>
            <a:graphicFrameLocks noGrp="1"/>
          </p:cNvGraphicFramePr>
          <p:nvPr>
            <p:ph sz="half" idx="2"/>
          </p:nvPr>
        </p:nvGraphicFramePr>
        <p:xfrm>
          <a:off x="1524000" y="1981200"/>
          <a:ext cx="3581400" cy="1447800"/>
        </p:xfrm>
        <a:graphic>
          <a:graphicData uri="http://schemas.openxmlformats.org/drawingml/2006/table">
            <a:tbl>
              <a:tblPr/>
              <a:tblGrid>
                <a:gridCol w="895350"/>
                <a:gridCol w="895350"/>
                <a:gridCol w="895350"/>
                <a:gridCol w="895350"/>
              </a:tblGrid>
              <a:tr h="406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rPr>
                        <a:t>价格</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rPr>
                        <a:t>市场</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 name="灯片编号占位符 5"/>
          <p:cNvSpPr txBox="1">
            <a:spLocks noGrp="1"/>
          </p:cNvSpPr>
          <p:nvPr/>
        </p:nvSpPr>
        <p:spPr bwMode="auto">
          <a:xfrm>
            <a:off x="8480425"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C2B1056D-5577-471B-8654-9848D892704E}" type="slidenum">
              <a:rPr lang="en-US" altLang="zh-CN" sz="2600" b="1">
                <a:solidFill>
                  <a:schemeClr val="bg1"/>
                </a:solidFill>
                <a:latin typeface="+mn-lt"/>
                <a:ea typeface="+mn-ea"/>
              </a:rPr>
              <a:pPr algn="l">
                <a:spcBef>
                  <a:spcPct val="0"/>
                </a:spcBef>
                <a:buClrTx/>
                <a:buSzTx/>
                <a:buFontTx/>
                <a:buNone/>
                <a:defRPr/>
              </a:pPr>
              <a:t>9</a:t>
            </a:fld>
            <a:endParaRPr lang="en-US" altLang="zh-CN" sz="2600" b="1">
              <a:solidFill>
                <a:schemeClr val="bg1"/>
              </a:solidFill>
              <a:latin typeface="+mn-lt"/>
              <a:ea typeface="+mn-ea"/>
            </a:endParaRPr>
          </a:p>
        </p:txBody>
      </p:sp>
      <p:grpSp>
        <p:nvGrpSpPr>
          <p:cNvPr id="12364" name="Group 76"/>
          <p:cNvGrpSpPr>
            <a:grpSpLocks/>
          </p:cNvGrpSpPr>
          <p:nvPr/>
        </p:nvGrpSpPr>
        <p:grpSpPr bwMode="auto">
          <a:xfrm>
            <a:off x="4953000" y="3905564"/>
            <a:ext cx="3048000" cy="2801937"/>
            <a:chOff x="3120" y="2507"/>
            <a:chExt cx="1920" cy="1765"/>
          </a:xfrm>
        </p:grpSpPr>
        <p:sp>
          <p:nvSpPr>
            <p:cNvPr id="22586" name="Line 43"/>
            <p:cNvSpPr>
              <a:spLocks noChangeShapeType="1"/>
            </p:cNvSpPr>
            <p:nvPr/>
          </p:nvSpPr>
          <p:spPr bwMode="auto">
            <a:xfrm>
              <a:off x="3342" y="2536"/>
              <a:ext cx="0" cy="1472"/>
            </a:xfrm>
            <a:prstGeom prst="line">
              <a:avLst/>
            </a:prstGeom>
            <a:noFill/>
            <a:ln w="38100"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587" name="Group 75"/>
            <p:cNvGrpSpPr>
              <a:grpSpLocks/>
            </p:cNvGrpSpPr>
            <p:nvPr/>
          </p:nvGrpSpPr>
          <p:grpSpPr bwMode="auto">
            <a:xfrm>
              <a:off x="3120" y="2507"/>
              <a:ext cx="1920" cy="1765"/>
              <a:chOff x="3120" y="2507"/>
              <a:chExt cx="1920" cy="1765"/>
            </a:xfrm>
          </p:grpSpPr>
          <p:sp>
            <p:nvSpPr>
              <p:cNvPr id="22588" name="Text Box 39"/>
              <p:cNvSpPr txBox="1">
                <a:spLocks noChangeArrowheads="1"/>
              </p:cNvSpPr>
              <p:nvPr/>
            </p:nvSpPr>
            <p:spPr bwMode="auto">
              <a:xfrm>
                <a:off x="4787" y="4022"/>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latin typeface="华文新魏" pitchFamily="2" charset="-122"/>
                    <a:ea typeface="华文新魏" pitchFamily="2" charset="-122"/>
                  </a:rPr>
                  <a:t>Q</a:t>
                </a:r>
              </a:p>
            </p:txBody>
          </p:sp>
          <p:sp>
            <p:nvSpPr>
              <p:cNvPr id="22589" name="Line 40"/>
              <p:cNvSpPr>
                <a:spLocks noChangeShapeType="1"/>
              </p:cNvSpPr>
              <p:nvPr/>
            </p:nvSpPr>
            <p:spPr bwMode="auto">
              <a:xfrm>
                <a:off x="3342" y="4029"/>
                <a:ext cx="1584"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0" name="Line 41"/>
              <p:cNvSpPr>
                <a:spLocks noChangeShapeType="1"/>
              </p:cNvSpPr>
              <p:nvPr/>
            </p:nvSpPr>
            <p:spPr bwMode="auto">
              <a:xfrm>
                <a:off x="3346" y="2763"/>
                <a:ext cx="1352" cy="126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1" name="Text Box 42"/>
              <p:cNvSpPr txBox="1">
                <a:spLocks noChangeArrowheads="1"/>
              </p:cNvSpPr>
              <p:nvPr/>
            </p:nvSpPr>
            <p:spPr bwMode="auto">
              <a:xfrm>
                <a:off x="3582" y="2733"/>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D</a:t>
                </a:r>
                <a:r>
                  <a:rPr kumimoji="1" lang="en-US" altLang="zh-CN" sz="1400" b="1" baseline="-25000">
                    <a:solidFill>
                      <a:schemeClr val="tx1"/>
                    </a:solidFill>
                    <a:ea typeface="宋体" pitchFamily="2" charset="-122"/>
                  </a:rPr>
                  <a:t>M</a:t>
                </a:r>
              </a:p>
            </p:txBody>
          </p:sp>
          <p:sp>
            <p:nvSpPr>
              <p:cNvPr id="22592" name="Text Box 44"/>
              <p:cNvSpPr txBox="1">
                <a:spLocks noChangeArrowheads="1"/>
              </p:cNvSpPr>
              <p:nvPr/>
            </p:nvSpPr>
            <p:spPr bwMode="auto">
              <a:xfrm>
                <a:off x="3120" y="250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华文新魏" pitchFamily="2" charset="-122"/>
                  </a:rPr>
                  <a:t>P</a:t>
                </a:r>
                <a:endParaRPr kumimoji="1" lang="en-US" altLang="zh-CN" b="1">
                  <a:solidFill>
                    <a:schemeClr val="tx1"/>
                  </a:solidFill>
                  <a:ea typeface="宋体" pitchFamily="2" charset="-122"/>
                </a:endParaRPr>
              </a:p>
            </p:txBody>
          </p:sp>
          <p:sp>
            <p:nvSpPr>
              <p:cNvPr id="22593" name="Line 45"/>
              <p:cNvSpPr>
                <a:spLocks noChangeShapeType="1"/>
              </p:cNvSpPr>
              <p:nvPr/>
            </p:nvSpPr>
            <p:spPr bwMode="auto">
              <a:xfrm>
                <a:off x="3342" y="3578"/>
                <a:ext cx="816"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94" name="Line 46"/>
              <p:cNvSpPr>
                <a:spLocks noChangeShapeType="1"/>
              </p:cNvSpPr>
              <p:nvPr/>
            </p:nvSpPr>
            <p:spPr bwMode="auto">
              <a:xfrm>
                <a:off x="4200" y="3522"/>
                <a:ext cx="0" cy="528"/>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95" name="Line 47"/>
              <p:cNvSpPr>
                <a:spLocks noChangeShapeType="1"/>
              </p:cNvSpPr>
              <p:nvPr/>
            </p:nvSpPr>
            <p:spPr bwMode="auto">
              <a:xfrm>
                <a:off x="3342" y="3817"/>
                <a:ext cx="1104"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96" name="Line 48"/>
              <p:cNvSpPr>
                <a:spLocks noChangeShapeType="1"/>
              </p:cNvSpPr>
              <p:nvPr/>
            </p:nvSpPr>
            <p:spPr bwMode="auto">
              <a:xfrm>
                <a:off x="4446" y="3789"/>
                <a:ext cx="0" cy="24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97" name="Rectangle 49"/>
              <p:cNvSpPr>
                <a:spLocks noChangeArrowheads="1"/>
              </p:cNvSpPr>
              <p:nvPr/>
            </p:nvSpPr>
            <p:spPr bwMode="auto">
              <a:xfrm>
                <a:off x="3152" y="3309"/>
                <a:ext cx="9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sz="2400" dirty="0">
                    <a:solidFill>
                      <a:schemeClr val="tx1"/>
                    </a:solidFill>
                    <a:ea typeface="宋体" pitchFamily="2" charset="-122"/>
                  </a:rPr>
                  <a:t>2</a:t>
                </a:r>
              </a:p>
              <a:p>
                <a:pPr>
                  <a:spcBef>
                    <a:spcPct val="0"/>
                  </a:spcBef>
                  <a:buClrTx/>
                  <a:buSzTx/>
                  <a:buFontTx/>
                  <a:buNone/>
                </a:pPr>
                <a:r>
                  <a:rPr kumimoji="1" lang="en-US" altLang="zh-CN" sz="2400" dirty="0">
                    <a:solidFill>
                      <a:schemeClr val="tx1"/>
                    </a:solidFill>
                    <a:ea typeface="宋体" pitchFamily="2" charset="-122"/>
                  </a:rPr>
                  <a:t>1</a:t>
                </a:r>
              </a:p>
            </p:txBody>
          </p:sp>
          <p:sp>
            <p:nvSpPr>
              <p:cNvPr id="22598" name="Rectangle 50"/>
              <p:cNvSpPr>
                <a:spLocks noChangeArrowheads="1"/>
              </p:cNvSpPr>
              <p:nvPr/>
            </p:nvSpPr>
            <p:spPr bwMode="auto">
              <a:xfrm>
                <a:off x="3966" y="4077"/>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sz="2400">
                    <a:solidFill>
                      <a:schemeClr val="tx1"/>
                    </a:solidFill>
                    <a:ea typeface="宋体" pitchFamily="2" charset="-122"/>
                  </a:rPr>
                  <a:t>7   11</a:t>
                </a:r>
              </a:p>
            </p:txBody>
          </p:sp>
          <p:sp>
            <p:nvSpPr>
              <p:cNvPr id="22599" name="Oval 51"/>
              <p:cNvSpPr>
                <a:spLocks noChangeArrowheads="1"/>
              </p:cNvSpPr>
              <p:nvPr/>
            </p:nvSpPr>
            <p:spPr bwMode="auto">
              <a:xfrm>
                <a:off x="4145" y="3523"/>
                <a:ext cx="96" cy="96"/>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22600" name="Oval 52"/>
              <p:cNvSpPr>
                <a:spLocks noChangeArrowheads="1"/>
              </p:cNvSpPr>
              <p:nvPr/>
            </p:nvSpPr>
            <p:spPr bwMode="auto">
              <a:xfrm>
                <a:off x="4398" y="3741"/>
                <a:ext cx="96" cy="96"/>
              </a:xfrm>
              <a:prstGeom prst="ellipse">
                <a:avLst/>
              </a:prstGeom>
              <a:solidFill>
                <a:srgbClr val="FF0066"/>
              </a:solidFill>
              <a:ln w="9525">
                <a:solidFill>
                  <a:schemeClr val="tx1"/>
                </a:solidFill>
                <a:miter lim="800000"/>
                <a:headEnd/>
                <a:tailEnd/>
              </a:ln>
            </p:spPr>
            <p:txBody>
              <a:bodyPr wrap="none" anchor="ctr"/>
              <a:lstStyle/>
              <a:p>
                <a:endParaRPr lang="zh-CN" altLang="en-US"/>
              </a:p>
            </p:txBody>
          </p:sp>
        </p:grpSp>
      </p:grpSp>
      <p:grpSp>
        <p:nvGrpSpPr>
          <p:cNvPr id="12362" name="Group 74"/>
          <p:cNvGrpSpPr>
            <a:grpSpLocks/>
          </p:cNvGrpSpPr>
          <p:nvPr/>
        </p:nvGrpSpPr>
        <p:grpSpPr bwMode="auto">
          <a:xfrm>
            <a:off x="3276600" y="3861048"/>
            <a:ext cx="2009775" cy="2819400"/>
            <a:chOff x="2064" y="2496"/>
            <a:chExt cx="1266" cy="1776"/>
          </a:xfrm>
        </p:grpSpPr>
        <p:sp>
          <p:nvSpPr>
            <p:cNvPr id="22572" name="Line 26"/>
            <p:cNvSpPr>
              <a:spLocks noChangeShapeType="1"/>
            </p:cNvSpPr>
            <p:nvPr/>
          </p:nvSpPr>
          <p:spPr bwMode="auto">
            <a:xfrm>
              <a:off x="2270" y="2563"/>
              <a:ext cx="0" cy="1472"/>
            </a:xfrm>
            <a:prstGeom prst="line">
              <a:avLst/>
            </a:prstGeom>
            <a:noFill/>
            <a:ln w="38100"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3" name="Line 28"/>
            <p:cNvSpPr>
              <a:spLocks noChangeShapeType="1"/>
            </p:cNvSpPr>
            <p:nvPr/>
          </p:nvSpPr>
          <p:spPr bwMode="auto">
            <a:xfrm>
              <a:off x="2277" y="2797"/>
              <a:ext cx="768" cy="12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4" name="Text Box 29"/>
            <p:cNvSpPr txBox="1">
              <a:spLocks noChangeArrowheads="1"/>
            </p:cNvSpPr>
            <p:nvPr/>
          </p:nvSpPr>
          <p:spPr bwMode="auto">
            <a:xfrm>
              <a:off x="2478" y="285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D</a:t>
              </a:r>
              <a:r>
                <a:rPr kumimoji="1" lang="en-US" altLang="zh-CN" sz="1400" b="1" baseline="-25000">
                  <a:solidFill>
                    <a:schemeClr val="tx1"/>
                  </a:solidFill>
                  <a:ea typeface="宋体" pitchFamily="2" charset="-122"/>
                </a:rPr>
                <a:t>B</a:t>
              </a:r>
            </a:p>
          </p:txBody>
        </p:sp>
        <p:sp>
          <p:nvSpPr>
            <p:cNvPr id="22575" name="Text Box 30"/>
            <p:cNvSpPr txBox="1">
              <a:spLocks noChangeArrowheads="1"/>
            </p:cNvSpPr>
            <p:nvPr/>
          </p:nvSpPr>
          <p:spPr bwMode="auto">
            <a:xfrm>
              <a:off x="3072" y="402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latin typeface="华文新魏" pitchFamily="2" charset="-122"/>
                  <a:ea typeface="华文新魏" pitchFamily="2" charset="-122"/>
                </a:rPr>
                <a:t>Q</a:t>
              </a:r>
            </a:p>
          </p:txBody>
        </p:sp>
        <p:sp>
          <p:nvSpPr>
            <p:cNvPr id="22576" name="Line 31"/>
            <p:cNvSpPr>
              <a:spLocks noChangeShapeType="1"/>
            </p:cNvSpPr>
            <p:nvPr/>
          </p:nvSpPr>
          <p:spPr bwMode="auto">
            <a:xfrm>
              <a:off x="2286" y="3576"/>
              <a:ext cx="480"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7" name="Line 32"/>
            <p:cNvSpPr>
              <a:spLocks noChangeShapeType="1"/>
            </p:cNvSpPr>
            <p:nvPr/>
          </p:nvSpPr>
          <p:spPr bwMode="auto">
            <a:xfrm>
              <a:off x="2766" y="3576"/>
              <a:ext cx="0" cy="48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8" name="Line 33"/>
            <p:cNvSpPr>
              <a:spLocks noChangeShapeType="1"/>
            </p:cNvSpPr>
            <p:nvPr/>
          </p:nvSpPr>
          <p:spPr bwMode="auto">
            <a:xfrm>
              <a:off x="2286" y="3816"/>
              <a:ext cx="624"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9" name="Line 34"/>
            <p:cNvSpPr>
              <a:spLocks noChangeShapeType="1"/>
            </p:cNvSpPr>
            <p:nvPr/>
          </p:nvSpPr>
          <p:spPr bwMode="auto">
            <a:xfrm>
              <a:off x="2910" y="3816"/>
              <a:ext cx="0" cy="24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80" name="Rectangle 36"/>
            <p:cNvSpPr>
              <a:spLocks noChangeArrowheads="1"/>
            </p:cNvSpPr>
            <p:nvPr/>
          </p:nvSpPr>
          <p:spPr bwMode="auto">
            <a:xfrm>
              <a:off x="2478" y="4104"/>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sz="2400">
                  <a:solidFill>
                    <a:schemeClr val="tx1"/>
                  </a:solidFill>
                  <a:ea typeface="宋体" pitchFamily="2" charset="-122"/>
                </a:rPr>
                <a:t> 3   5</a:t>
              </a:r>
            </a:p>
          </p:txBody>
        </p:sp>
        <p:sp>
          <p:nvSpPr>
            <p:cNvPr id="22581" name="Oval 37"/>
            <p:cNvSpPr>
              <a:spLocks noChangeArrowheads="1"/>
            </p:cNvSpPr>
            <p:nvPr/>
          </p:nvSpPr>
          <p:spPr bwMode="auto">
            <a:xfrm>
              <a:off x="2718" y="3528"/>
              <a:ext cx="96" cy="96"/>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22582" name="Oval 38"/>
            <p:cNvSpPr>
              <a:spLocks noChangeArrowheads="1"/>
            </p:cNvSpPr>
            <p:nvPr/>
          </p:nvSpPr>
          <p:spPr bwMode="auto">
            <a:xfrm>
              <a:off x="2862" y="3768"/>
              <a:ext cx="96" cy="96"/>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22583" name="Line 53"/>
            <p:cNvSpPr>
              <a:spLocks noChangeShapeType="1"/>
            </p:cNvSpPr>
            <p:nvPr/>
          </p:nvSpPr>
          <p:spPr bwMode="auto">
            <a:xfrm>
              <a:off x="2256" y="4041"/>
              <a:ext cx="9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4" name="Rectangle 35"/>
            <p:cNvSpPr>
              <a:spLocks noChangeArrowheads="1"/>
            </p:cNvSpPr>
            <p:nvPr/>
          </p:nvSpPr>
          <p:spPr bwMode="auto">
            <a:xfrm>
              <a:off x="2094" y="3336"/>
              <a:ext cx="9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sz="2400">
                  <a:solidFill>
                    <a:schemeClr val="tx1"/>
                  </a:solidFill>
                  <a:ea typeface="宋体" pitchFamily="2" charset="-122"/>
                </a:rPr>
                <a:t>2</a:t>
              </a:r>
            </a:p>
            <a:p>
              <a:pPr>
                <a:spcBef>
                  <a:spcPct val="0"/>
                </a:spcBef>
                <a:buClrTx/>
                <a:buSzTx/>
                <a:buFontTx/>
                <a:buNone/>
              </a:pPr>
              <a:r>
                <a:rPr kumimoji="1" lang="en-US" altLang="zh-CN" sz="2400">
                  <a:solidFill>
                    <a:schemeClr val="tx1"/>
                  </a:solidFill>
                  <a:ea typeface="宋体" pitchFamily="2" charset="-122"/>
                </a:rPr>
                <a:t>1</a:t>
              </a:r>
            </a:p>
          </p:txBody>
        </p:sp>
        <p:sp>
          <p:nvSpPr>
            <p:cNvPr id="22585" name="Text Box 55"/>
            <p:cNvSpPr txBox="1">
              <a:spLocks noChangeArrowheads="1"/>
            </p:cNvSpPr>
            <p:nvPr/>
          </p:nvSpPr>
          <p:spPr bwMode="auto">
            <a:xfrm>
              <a:off x="2064" y="249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华文新魏" pitchFamily="2" charset="-122"/>
                </a:rPr>
                <a:t>P</a:t>
              </a:r>
              <a:endParaRPr kumimoji="1" lang="en-US" altLang="zh-CN" b="1">
                <a:solidFill>
                  <a:schemeClr val="tx1"/>
                </a:solidFill>
                <a:ea typeface="宋体" pitchFamily="2" charset="-122"/>
              </a:endParaRPr>
            </a:p>
          </p:txBody>
        </p:sp>
      </p:grpSp>
      <p:grpSp>
        <p:nvGrpSpPr>
          <p:cNvPr id="12361" name="Group 73"/>
          <p:cNvGrpSpPr>
            <a:grpSpLocks/>
          </p:cNvGrpSpPr>
          <p:nvPr/>
        </p:nvGrpSpPr>
        <p:grpSpPr bwMode="auto">
          <a:xfrm>
            <a:off x="1066800" y="3861048"/>
            <a:ext cx="2543175" cy="2819400"/>
            <a:chOff x="672" y="2496"/>
            <a:chExt cx="1602" cy="1776"/>
          </a:xfrm>
        </p:grpSpPr>
        <p:sp>
          <p:nvSpPr>
            <p:cNvPr id="22558" name="Line 13"/>
            <p:cNvSpPr>
              <a:spLocks noChangeShapeType="1"/>
            </p:cNvSpPr>
            <p:nvPr/>
          </p:nvSpPr>
          <p:spPr bwMode="auto">
            <a:xfrm flipV="1">
              <a:off x="878" y="4047"/>
              <a:ext cx="1304"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Line 14"/>
            <p:cNvSpPr>
              <a:spLocks noChangeShapeType="1"/>
            </p:cNvSpPr>
            <p:nvPr/>
          </p:nvSpPr>
          <p:spPr bwMode="auto">
            <a:xfrm>
              <a:off x="878" y="2563"/>
              <a:ext cx="0" cy="1472"/>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0" name="Line 15"/>
            <p:cNvSpPr>
              <a:spLocks noChangeShapeType="1"/>
            </p:cNvSpPr>
            <p:nvPr/>
          </p:nvSpPr>
          <p:spPr bwMode="auto">
            <a:xfrm>
              <a:off x="887" y="2817"/>
              <a:ext cx="1119" cy="1227"/>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Text Box 16"/>
            <p:cNvSpPr txBox="1">
              <a:spLocks noChangeArrowheads="1"/>
            </p:cNvSpPr>
            <p:nvPr/>
          </p:nvSpPr>
          <p:spPr bwMode="auto">
            <a:xfrm>
              <a:off x="1134" y="285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D</a:t>
              </a:r>
              <a:r>
                <a:rPr kumimoji="1" lang="en-US" altLang="zh-CN" sz="1400" b="1" baseline="-25000">
                  <a:solidFill>
                    <a:schemeClr val="tx1"/>
                  </a:solidFill>
                  <a:ea typeface="宋体" pitchFamily="2" charset="-122"/>
                </a:rPr>
                <a:t>A</a:t>
              </a:r>
            </a:p>
          </p:txBody>
        </p:sp>
        <p:sp>
          <p:nvSpPr>
            <p:cNvPr id="22562" name="Text Box 17"/>
            <p:cNvSpPr txBox="1">
              <a:spLocks noChangeArrowheads="1"/>
            </p:cNvSpPr>
            <p:nvPr/>
          </p:nvSpPr>
          <p:spPr bwMode="auto">
            <a:xfrm>
              <a:off x="2016" y="402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latin typeface="华文新魏" pitchFamily="2" charset="-122"/>
                  <a:ea typeface="华文新魏" pitchFamily="2" charset="-122"/>
                </a:rPr>
                <a:t>Q</a:t>
              </a:r>
            </a:p>
          </p:txBody>
        </p:sp>
        <p:sp>
          <p:nvSpPr>
            <p:cNvPr id="22563" name="Line 18"/>
            <p:cNvSpPr>
              <a:spLocks noChangeShapeType="1"/>
            </p:cNvSpPr>
            <p:nvPr/>
          </p:nvSpPr>
          <p:spPr bwMode="auto">
            <a:xfrm>
              <a:off x="894" y="3576"/>
              <a:ext cx="672"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4" name="Line 19"/>
            <p:cNvSpPr>
              <a:spLocks noChangeShapeType="1"/>
            </p:cNvSpPr>
            <p:nvPr/>
          </p:nvSpPr>
          <p:spPr bwMode="auto">
            <a:xfrm>
              <a:off x="1566" y="3576"/>
              <a:ext cx="0" cy="48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5" name="Line 20"/>
            <p:cNvSpPr>
              <a:spLocks noChangeShapeType="1"/>
            </p:cNvSpPr>
            <p:nvPr/>
          </p:nvSpPr>
          <p:spPr bwMode="auto">
            <a:xfrm>
              <a:off x="894" y="3816"/>
              <a:ext cx="912"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6" name="Line 21"/>
            <p:cNvSpPr>
              <a:spLocks noChangeShapeType="1"/>
            </p:cNvSpPr>
            <p:nvPr/>
          </p:nvSpPr>
          <p:spPr bwMode="auto">
            <a:xfrm>
              <a:off x="1806" y="3816"/>
              <a:ext cx="0" cy="24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7" name="Rectangle 22"/>
            <p:cNvSpPr>
              <a:spLocks noChangeArrowheads="1"/>
            </p:cNvSpPr>
            <p:nvPr/>
          </p:nvSpPr>
          <p:spPr bwMode="auto">
            <a:xfrm>
              <a:off x="697" y="3336"/>
              <a:ext cx="9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sz="2400" dirty="0">
                  <a:solidFill>
                    <a:schemeClr val="tx1"/>
                  </a:solidFill>
                  <a:ea typeface="宋体" pitchFamily="2" charset="-122"/>
                </a:rPr>
                <a:t>2</a:t>
              </a:r>
            </a:p>
            <a:p>
              <a:pPr>
                <a:spcBef>
                  <a:spcPct val="0"/>
                </a:spcBef>
                <a:buClrTx/>
                <a:buSzTx/>
                <a:buFontTx/>
                <a:buNone/>
              </a:pPr>
              <a:r>
                <a:rPr kumimoji="1" lang="en-US" altLang="zh-CN" sz="2400" dirty="0">
                  <a:solidFill>
                    <a:schemeClr val="tx1"/>
                  </a:solidFill>
                  <a:ea typeface="宋体" pitchFamily="2" charset="-122"/>
                </a:rPr>
                <a:t>1</a:t>
              </a:r>
            </a:p>
          </p:txBody>
        </p:sp>
        <p:sp>
          <p:nvSpPr>
            <p:cNvPr id="22568" name="Rectangle 23"/>
            <p:cNvSpPr>
              <a:spLocks noChangeArrowheads="1"/>
            </p:cNvSpPr>
            <p:nvPr/>
          </p:nvSpPr>
          <p:spPr bwMode="auto">
            <a:xfrm>
              <a:off x="1326" y="4104"/>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buClrTx/>
                <a:buSzTx/>
                <a:buFontTx/>
                <a:buNone/>
              </a:pPr>
              <a:r>
                <a:rPr kumimoji="1" lang="en-US" altLang="zh-CN" sz="2400">
                  <a:solidFill>
                    <a:schemeClr val="tx1"/>
                  </a:solidFill>
                  <a:ea typeface="宋体" pitchFamily="2" charset="-122"/>
                </a:rPr>
                <a:t> 4   6</a:t>
              </a:r>
            </a:p>
          </p:txBody>
        </p:sp>
        <p:sp>
          <p:nvSpPr>
            <p:cNvPr id="22569" name="Oval 24"/>
            <p:cNvSpPr>
              <a:spLocks noChangeArrowheads="1"/>
            </p:cNvSpPr>
            <p:nvPr/>
          </p:nvSpPr>
          <p:spPr bwMode="auto">
            <a:xfrm>
              <a:off x="1518" y="3528"/>
              <a:ext cx="96" cy="96"/>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22570" name="Oval 25"/>
            <p:cNvSpPr>
              <a:spLocks noChangeArrowheads="1"/>
            </p:cNvSpPr>
            <p:nvPr/>
          </p:nvSpPr>
          <p:spPr bwMode="auto">
            <a:xfrm>
              <a:off x="1758" y="3768"/>
              <a:ext cx="96" cy="96"/>
            </a:xfrm>
            <a:prstGeom prst="ellipse">
              <a:avLst/>
            </a:prstGeom>
            <a:solidFill>
              <a:srgbClr val="FF0066"/>
            </a:solidFill>
            <a:ln w="9525">
              <a:solidFill>
                <a:schemeClr val="tx1"/>
              </a:solidFill>
              <a:miter lim="800000"/>
              <a:headEnd/>
              <a:tailEnd/>
            </a:ln>
          </p:spPr>
          <p:txBody>
            <a:bodyPr wrap="none" anchor="ctr"/>
            <a:lstStyle/>
            <a:p>
              <a:endParaRPr lang="zh-CN" altLang="en-US"/>
            </a:p>
          </p:txBody>
        </p:sp>
        <p:sp>
          <p:nvSpPr>
            <p:cNvPr id="22571" name="Text Box 56"/>
            <p:cNvSpPr txBox="1">
              <a:spLocks noChangeArrowheads="1"/>
            </p:cNvSpPr>
            <p:nvPr/>
          </p:nvSpPr>
          <p:spPr bwMode="auto">
            <a:xfrm>
              <a:off x="672" y="249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华文新魏" pitchFamily="2" charset="-122"/>
                </a:rPr>
                <a:t>P</a:t>
              </a:r>
              <a:endParaRPr kumimoji="1" lang="en-US" altLang="zh-CN" b="1">
                <a:solidFill>
                  <a:schemeClr val="tx1"/>
                </a:solidFill>
                <a:ea typeface="宋体" pitchFamily="2" charset="-122"/>
              </a:endParaRPr>
            </a:p>
          </p:txBody>
        </p:sp>
      </p:grpSp>
      <p:grpSp>
        <p:nvGrpSpPr>
          <p:cNvPr id="22554" name="Group 127"/>
          <p:cNvGrpSpPr>
            <a:grpSpLocks/>
          </p:cNvGrpSpPr>
          <p:nvPr/>
        </p:nvGrpSpPr>
        <p:grpSpPr bwMode="auto">
          <a:xfrm>
            <a:off x="762000" y="1281113"/>
            <a:ext cx="4432300" cy="533400"/>
            <a:chOff x="480" y="1143"/>
            <a:chExt cx="2792" cy="336"/>
          </a:xfrm>
        </p:grpSpPr>
        <p:sp>
          <p:nvSpPr>
            <p:cNvPr id="22555" name="Line 11"/>
            <p:cNvSpPr>
              <a:spLocks noChangeShapeType="1"/>
            </p:cNvSpPr>
            <p:nvPr/>
          </p:nvSpPr>
          <p:spPr bwMode="auto">
            <a:xfrm>
              <a:off x="1671" y="1326"/>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6" name="Text Box 123"/>
            <p:cNvSpPr txBox="1">
              <a:spLocks noChangeArrowheads="1"/>
            </p:cNvSpPr>
            <p:nvPr/>
          </p:nvSpPr>
          <p:spPr bwMode="auto">
            <a:xfrm>
              <a:off x="480" y="1143"/>
              <a:ext cx="12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buFont typeface="Wingdings" pitchFamily="2" charset="2"/>
                <a:buChar char="l"/>
              </a:pPr>
              <a:r>
                <a:rPr lang="zh-CN" altLang="en-US" sz="2800" b="1">
                  <a:solidFill>
                    <a:schemeClr val="tx1"/>
                  </a:solidFill>
                </a:rPr>
                <a:t>个人需求</a:t>
              </a:r>
            </a:p>
          </p:txBody>
        </p:sp>
        <p:sp>
          <p:nvSpPr>
            <p:cNvPr id="22557" name="Text Box 124"/>
            <p:cNvSpPr txBox="1">
              <a:spLocks noChangeArrowheads="1"/>
            </p:cNvSpPr>
            <p:nvPr/>
          </p:nvSpPr>
          <p:spPr bwMode="auto">
            <a:xfrm>
              <a:off x="2256" y="1152"/>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r>
                <a:rPr lang="zh-CN" altLang="en-US" sz="2800" b="1">
                  <a:solidFill>
                    <a:schemeClr val="tx1"/>
                  </a:solidFill>
                </a:rPr>
                <a:t>市场需求</a:t>
              </a:r>
            </a:p>
          </p:txBody>
        </p:sp>
      </p:grpSp>
    </p:spTree>
    <p:extLst>
      <p:ext uri="{BB962C8B-B14F-4D97-AF65-F5344CB8AC3E}">
        <p14:creationId xmlns:p14="http://schemas.microsoft.com/office/powerpoint/2010/main" val="2610296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9278"/>
                                        </p:tgtEl>
                                        <p:attrNameLst>
                                          <p:attrName>style.visibility</p:attrName>
                                        </p:attrNameLst>
                                      </p:cBhvr>
                                      <p:to>
                                        <p:strVal val="visible"/>
                                      </p:to>
                                    </p:set>
                                    <p:animEffect transition="in" filter="diamond(in)">
                                      <p:cBhvr>
                                        <p:cTn id="7" dur="1000"/>
                                        <p:tgtEl>
                                          <p:spTgt spid="49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2361"/>
                                        </p:tgtEl>
                                        <p:attrNameLst>
                                          <p:attrName>style.visibility</p:attrName>
                                        </p:attrNameLst>
                                      </p:cBhvr>
                                      <p:to>
                                        <p:strVal val="visible"/>
                                      </p:to>
                                    </p:set>
                                  </p:childTnLst>
                                </p:cTn>
                              </p:par>
                            </p:childTnLst>
                          </p:cTn>
                        </p:par>
                        <p:par>
                          <p:cTn id="12" fill="hold" nodeType="afterGroup">
                            <p:stCondLst>
                              <p:cond delay="0"/>
                            </p:stCondLst>
                            <p:childTnLst>
                              <p:par>
                                <p:cTn id="13" presetID="2" presetClass="entr" presetSubtype="4" fill="hold" nodeType="afterEffect">
                                  <p:stCondLst>
                                    <p:cond delay="0"/>
                                  </p:stCondLst>
                                  <p:childTnLst>
                                    <p:set>
                                      <p:cBhvr>
                                        <p:cTn id="14" dur="1" fill="hold">
                                          <p:stCondLst>
                                            <p:cond delay="0"/>
                                          </p:stCondLst>
                                        </p:cTn>
                                        <p:tgtEl>
                                          <p:spTgt spid="12362"/>
                                        </p:tgtEl>
                                        <p:attrNameLst>
                                          <p:attrName>style.visibility</p:attrName>
                                        </p:attrNameLst>
                                      </p:cBhvr>
                                      <p:to>
                                        <p:strVal val="visible"/>
                                      </p:to>
                                    </p:set>
                                    <p:anim calcmode="lin" valueType="num">
                                      <p:cBhvr additive="base">
                                        <p:cTn id="15" dur="500" fill="hold"/>
                                        <p:tgtEl>
                                          <p:spTgt spid="12362"/>
                                        </p:tgtEl>
                                        <p:attrNameLst>
                                          <p:attrName>ppt_x</p:attrName>
                                        </p:attrNameLst>
                                      </p:cBhvr>
                                      <p:tavLst>
                                        <p:tav tm="0">
                                          <p:val>
                                            <p:strVal val="#ppt_x"/>
                                          </p:val>
                                        </p:tav>
                                        <p:tav tm="100000">
                                          <p:val>
                                            <p:strVal val="#ppt_x"/>
                                          </p:val>
                                        </p:tav>
                                      </p:tavLst>
                                    </p:anim>
                                    <p:anim calcmode="lin" valueType="num">
                                      <p:cBhvr additive="base">
                                        <p:cTn id="16" dur="500" fill="hold"/>
                                        <p:tgtEl>
                                          <p:spTgt spid="1236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12364"/>
                                        </p:tgtEl>
                                        <p:attrNameLst>
                                          <p:attrName>style.visibility</p:attrName>
                                        </p:attrNameLst>
                                      </p:cBhvr>
                                      <p:to>
                                        <p:strVal val="visible"/>
                                      </p:to>
                                    </p:set>
                                    <p:anim calcmode="lin" valueType="num">
                                      <p:cBhvr>
                                        <p:cTn id="21" dur="500" fill="hold"/>
                                        <p:tgtEl>
                                          <p:spTgt spid="12364"/>
                                        </p:tgtEl>
                                        <p:attrNameLst>
                                          <p:attrName>ppt_w</p:attrName>
                                        </p:attrNameLst>
                                      </p:cBhvr>
                                      <p:tavLst>
                                        <p:tav tm="0">
                                          <p:val>
                                            <p:fltVal val="0"/>
                                          </p:val>
                                        </p:tav>
                                        <p:tav tm="100000">
                                          <p:val>
                                            <p:strVal val="#ppt_w"/>
                                          </p:val>
                                        </p:tav>
                                      </p:tavLst>
                                    </p:anim>
                                    <p:anim calcmode="lin" valueType="num">
                                      <p:cBhvr>
                                        <p:cTn id="22" dur="500" fill="hold"/>
                                        <p:tgtEl>
                                          <p:spTgt spid="123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668</TotalTime>
  <Words>1818</Words>
  <Application>Microsoft Office PowerPoint</Application>
  <PresentationFormat>全屏显示(4:3)</PresentationFormat>
  <Paragraphs>534</Paragraphs>
  <Slides>39</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5" baseType="lpstr">
      <vt:lpstr>仿宋_GB2312</vt:lpstr>
      <vt:lpstr>黑体</vt:lpstr>
      <vt:lpstr>华文行楷</vt:lpstr>
      <vt:lpstr>华文新魏</vt:lpstr>
      <vt:lpstr>楷体_GB2312</vt:lpstr>
      <vt:lpstr>宋体</vt:lpstr>
      <vt:lpstr>微软雅黑</vt:lpstr>
      <vt:lpstr>Arial</vt:lpstr>
      <vt:lpstr>Calibri</vt:lpstr>
      <vt:lpstr>Franklin Gothic Book</vt:lpstr>
      <vt:lpstr>Franklin Gothic Medium</vt:lpstr>
      <vt:lpstr>Times New Roman</vt:lpstr>
      <vt:lpstr>Wingdings</vt:lpstr>
      <vt:lpstr>Wingdings 2</vt:lpstr>
      <vt:lpstr>暗香扑面</vt:lpstr>
      <vt:lpstr>Equation</vt:lpstr>
      <vt:lpstr>第2章  供需理论</vt:lpstr>
      <vt:lpstr>本章的重要性</vt:lpstr>
      <vt:lpstr>本章概要</vt:lpstr>
      <vt:lpstr>需求理论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供给理论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市场均衡</vt:lpstr>
      <vt:lpstr>PowerPoint 演示文稿</vt:lpstr>
      <vt:lpstr>PowerPoint 演示文稿</vt:lpstr>
      <vt:lpstr>PowerPoint 演示文稿</vt:lpstr>
      <vt:lpstr>PowerPoint 演示文稿</vt:lpstr>
      <vt:lpstr>PowerPoint 演示文稿</vt:lpstr>
      <vt:lpstr>PowerPoint 演示文稿</vt:lpstr>
      <vt:lpstr>弹性理论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供需理论</dc:title>
  <dc:creator>wgdxgn</dc:creator>
  <cp:lastModifiedBy>wgdxgn</cp:lastModifiedBy>
  <cp:revision>33</cp:revision>
  <dcterms:created xsi:type="dcterms:W3CDTF">2014-09-09T00:45:04Z</dcterms:created>
  <dcterms:modified xsi:type="dcterms:W3CDTF">2017-09-11T06:57:51Z</dcterms:modified>
</cp:coreProperties>
</file>