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9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61F423-6082-4E68-A449-EB25F4A766CF}" type="datetimeFigureOut">
              <a:rPr lang="zh-CN" altLang="en-US" smtClean="0"/>
              <a:t>2017/9/18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168ABB-B9DC-4E6C-9A5B-13EA6D1C573F}" type="slidenum">
              <a:rPr lang="zh-CN" altLang="en-US" smtClean="0"/>
              <a:t>‹#›</a:t>
            </a:fld>
            <a:endParaRPr lang="zh-CN" altLang="en-US"/>
          </a:p>
        </p:txBody>
      </p:sp>
    </p:spTree>
    <p:extLst>
      <p:ext uri="{BB962C8B-B14F-4D97-AF65-F5344CB8AC3E}">
        <p14:creationId xmlns:p14="http://schemas.microsoft.com/office/powerpoint/2010/main" val="183148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168ABB-B9DC-4E6C-9A5B-13EA6D1C573F}" type="slidenum">
              <a:rPr lang="zh-CN" altLang="en-US" smtClean="0"/>
              <a:t>11</a:t>
            </a:fld>
            <a:endParaRPr lang="zh-CN" altLang="en-US"/>
          </a:p>
        </p:txBody>
      </p:sp>
    </p:spTree>
    <p:extLst>
      <p:ext uri="{BB962C8B-B14F-4D97-AF65-F5344CB8AC3E}">
        <p14:creationId xmlns:p14="http://schemas.microsoft.com/office/powerpoint/2010/main" val="199325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fld id="{077D1B7D-A516-4272-92AC-70C553B37FAA}" type="slidenum">
              <a:rPr lang="en-US" altLang="zh-CN" sz="1200" smtClean="0">
                <a:solidFill>
                  <a:schemeClr val="tx1"/>
                </a:solidFill>
                <a:latin typeface="Arial" charset="0"/>
                <a:ea typeface="宋体" pitchFamily="2" charset="-122"/>
              </a:rPr>
              <a:pPr eaLnBrk="1" hangingPunct="1"/>
              <a:t>16</a:t>
            </a:fld>
            <a:endParaRPr lang="en-US" altLang="zh-CN" sz="1200" smtClean="0">
              <a:solidFill>
                <a:schemeClr val="tx1"/>
              </a:solidFill>
              <a:latin typeface="Arial" charset="0"/>
              <a:ea typeface="宋体" pitchFamily="2" charset="-122"/>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499146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168ABB-B9DC-4E6C-9A5B-13EA6D1C573F}" type="slidenum">
              <a:rPr lang="zh-CN" altLang="en-US" smtClean="0"/>
              <a:t>23</a:t>
            </a:fld>
            <a:endParaRPr lang="zh-CN" altLang="en-US"/>
          </a:p>
        </p:txBody>
      </p:sp>
    </p:spTree>
    <p:extLst>
      <p:ext uri="{BB962C8B-B14F-4D97-AF65-F5344CB8AC3E}">
        <p14:creationId xmlns:p14="http://schemas.microsoft.com/office/powerpoint/2010/main" val="356179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358775"/>
            <a:ext cx="7924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8800"/>
            <a:ext cx="3733800" cy="4419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4400" y="1828800"/>
            <a:ext cx="3733800" cy="4419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fld id="{85E5F4AF-2848-4181-AED9-0B58077D5559}" type="datetime1">
              <a:rPr lang="zh-CN" altLang="en-US"/>
              <a:pPr>
                <a:defRPr/>
              </a:pPr>
              <a:t>2017/9/18</a:t>
            </a:fld>
            <a:endParaRPr lang="en-US" altLang="zh-CN"/>
          </a:p>
        </p:txBody>
      </p:sp>
      <p:sp>
        <p:nvSpPr>
          <p:cNvPr id="6" name="Rectangle 15"/>
          <p:cNvSpPr>
            <a:spLocks noGrp="1" noChangeArrowheads="1"/>
          </p:cNvSpPr>
          <p:nvPr>
            <p:ph type="sldNum" sz="quarter" idx="11"/>
          </p:nvPr>
        </p:nvSpPr>
        <p:spPr>
          <a:xfrm>
            <a:off x="4114800" y="6400800"/>
            <a:ext cx="914400" cy="284163"/>
          </a:xfrm>
          <a:prstGeom prst="rect">
            <a:avLst/>
          </a:prstGeom>
        </p:spPr>
        <p:txBody>
          <a:bodyPr/>
          <a:lstStyle>
            <a:lvl1pPr>
              <a:defRPr/>
            </a:lvl1pPr>
          </a:lstStyle>
          <a:p>
            <a:pPr>
              <a:defRPr/>
            </a:pPr>
            <a:fld id="{94FF4D73-AA4A-4486-AD4C-C868A4E50397}" type="slidenum">
              <a:rPr lang="en-US" altLang="zh-CN"/>
              <a:pPr>
                <a:defRPr/>
              </a:pPr>
              <a:t>‹#›</a:t>
            </a:fld>
            <a:endParaRPr lang="en-US" altLang="zh-CN"/>
          </a:p>
        </p:txBody>
      </p:sp>
    </p:spTree>
    <p:extLst>
      <p:ext uri="{BB962C8B-B14F-4D97-AF65-F5344CB8AC3E}">
        <p14:creationId xmlns:p14="http://schemas.microsoft.com/office/powerpoint/2010/main" val="1688217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358775"/>
            <a:ext cx="7924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8800"/>
            <a:ext cx="3733800" cy="4419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24400" y="1828800"/>
            <a:ext cx="3733800" cy="2133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24400" y="4114800"/>
            <a:ext cx="3733800" cy="2133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p:txBody>
          <a:bodyPr/>
          <a:lstStyle>
            <a:lvl1pPr>
              <a:defRPr/>
            </a:lvl1pPr>
          </a:lstStyle>
          <a:p>
            <a:pPr>
              <a:defRPr/>
            </a:pPr>
            <a:fld id="{E3E7592F-C910-4018-B283-971C39283CED}" type="datetime1">
              <a:rPr lang="zh-CN" altLang="en-US"/>
              <a:pPr>
                <a:defRPr/>
              </a:pPr>
              <a:t>2017/9/18</a:t>
            </a:fld>
            <a:endParaRPr lang="en-US" altLang="zh-CN"/>
          </a:p>
        </p:txBody>
      </p:sp>
      <p:sp>
        <p:nvSpPr>
          <p:cNvPr id="7" name="Rectangle 15"/>
          <p:cNvSpPr>
            <a:spLocks noGrp="1" noChangeArrowheads="1"/>
          </p:cNvSpPr>
          <p:nvPr>
            <p:ph type="sldNum" sz="quarter" idx="11"/>
          </p:nvPr>
        </p:nvSpPr>
        <p:spPr>
          <a:xfrm>
            <a:off x="4114800" y="6400800"/>
            <a:ext cx="914400" cy="284163"/>
          </a:xfrm>
          <a:prstGeom prst="rect">
            <a:avLst/>
          </a:prstGeom>
        </p:spPr>
        <p:txBody>
          <a:bodyPr/>
          <a:lstStyle>
            <a:lvl1pPr>
              <a:defRPr/>
            </a:lvl1pPr>
          </a:lstStyle>
          <a:p>
            <a:pPr>
              <a:defRPr/>
            </a:pPr>
            <a:fld id="{C14D6752-B621-47B0-BDB5-EECC19DEE119}" type="slidenum">
              <a:rPr lang="en-US" altLang="zh-CN"/>
              <a:pPr>
                <a:defRPr/>
              </a:pPr>
              <a:t>‹#›</a:t>
            </a:fld>
            <a:endParaRPr lang="en-US" altLang="zh-CN"/>
          </a:p>
        </p:txBody>
      </p:sp>
    </p:spTree>
    <p:extLst>
      <p:ext uri="{BB962C8B-B14F-4D97-AF65-F5344CB8AC3E}">
        <p14:creationId xmlns:p14="http://schemas.microsoft.com/office/powerpoint/2010/main" val="2828922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530820CF-B880-4189-942D-D702A7CBA730}" type="datetimeFigureOut">
              <a:rPr lang="zh-CN" altLang="en-US" smtClean="0"/>
              <a:t>2017/9/18</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2017/9/18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2017/9/18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2017/9/18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t>2017/9/18</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image.baidu.com/i?ct=503316480&amp;z=0&amp;tn=baiduimagedetail&amp;word=%C8%F6%C7%D0%B6%FB%B7%F2%C8%CB&amp;in=386&amp;cl=2&amp;lm=-1&amp;pn=6&amp;rn=1&amp;di=32378764890&amp;ln=1&amp;fr=&amp;ic=&amp;s=&amp;se=&amp;sme=0"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8.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7.wmf"/><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20.emf"/><Relationship Id="rId5" Type="http://schemas.openxmlformats.org/officeDocument/2006/relationships/oleObject" Target="../embeddings/oleObject9.bin"/><Relationship Id="rId4" Type="http://schemas.openxmlformats.org/officeDocument/2006/relationships/image" Target="../media/image19.emf"/></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slide" Target="slide4.xml"/><Relationship Id="rId2" Type="http://schemas.openxmlformats.org/officeDocument/2006/relationships/hyperlink" Target="http://image.baidu.com/i?ct=503316480&amp;z=0&amp;tn=baiduimagedetail&amp;word=%D7%EA%CA%AF&amp;in=24752&amp;cl=2&amp;cm=1&amp;sc=0&amp;lm=-1&amp;pn=38&amp;rn=1&amp;di=479735321&amp;ln=2000&amp;fr=" TargetMode="Externa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hyperlink" Target="http://image.baidu.com/i?ct=503316480&amp;z=0&amp;tn=baiduimagedetail&amp;word=%CB%AE&amp;in=9379&amp;cl=2&amp;cm=1&amp;sc=0&amp;lm=-1&amp;pn=22&amp;rn=1&amp;di=177186161&amp;ln=2000&amp;fr=" TargetMode="Externa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image" Target="../media/image29.png"/><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oleObject" Target="../embeddings/oleObject12.bin"/><Relationship Id="rId7" Type="http://schemas.openxmlformats.org/officeDocument/2006/relationships/slide" Target="slide9.xml"/><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31.emf"/><Relationship Id="rId5" Type="http://schemas.openxmlformats.org/officeDocument/2006/relationships/oleObject" Target="../embeddings/oleObject13.bin"/><Relationship Id="rId10" Type="http://schemas.openxmlformats.org/officeDocument/2006/relationships/image" Target="../media/image34.png"/><Relationship Id="rId4" Type="http://schemas.openxmlformats.org/officeDocument/2006/relationships/image" Target="../media/image30.emf"/><Relationship Id="rId9"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hyperlink" Target="http://image.baidu.com/i?ct=503316480&amp;z=0&amp;tn=baiduimagedetail&amp;word=%C4%A7%B7%BD&amp;in=6507&amp;cl=2&amp;cm=1&amp;sc=0&amp;lm=-1&amp;pn=37&amp;rn=1&amp;di=1580794964&amp;ln=2000&amp;fr=" TargetMode="External"/><Relationship Id="rId1" Type="http://schemas.openxmlformats.org/officeDocument/2006/relationships/slideLayout" Target="../slideLayouts/slideLayout12.xml"/><Relationship Id="rId6" Type="http://schemas.openxmlformats.org/officeDocument/2006/relationships/image" Target="../media/image36.png"/><Relationship Id="rId5" Type="http://schemas.openxmlformats.org/officeDocument/2006/relationships/image" Target="../media/image6.gif"/><Relationship Id="rId4" Type="http://schemas.openxmlformats.org/officeDocument/2006/relationships/slide" Target="slide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image.baidu.com/i?ct=503316480&amp;z=0&amp;tn=baiduimagedetail&amp;word=%C8%F8%E7%D1%B6%FB%C9%AD&amp;in=3565&amp;cl=2&amp;cm=1&amp;sc=0&amp;lm=-1&amp;pn=20&amp;rn=1&amp;di=273371724&amp;ln=240&amp;fr=" TargetMode="External"/><Relationship Id="rId2" Type="http://schemas.openxmlformats.org/officeDocument/2006/relationships/image" Target="../media/image3.gif"/><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2.emf"/><Relationship Id="rId5" Type="http://schemas.openxmlformats.org/officeDocument/2006/relationships/oleObject" Target="../embeddings/oleObject4.bin"/><Relationship Id="rId4" Type="http://schemas.openxmlformats.org/officeDocument/2006/relationships/image" Target="../media/image11.emf"/><Relationship Id="rId9" Type="http://schemas.openxmlformats.org/officeDocument/2006/relationships/slide" Target="slide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Grp="1" noChangeArrowheads="1"/>
          </p:cNvSpPr>
          <p:nvPr>
            <p:ph type="ctrTitle"/>
          </p:nvPr>
        </p:nvSpPr>
        <p:spPr>
          <a:xfrm>
            <a:off x="685800" y="914400"/>
            <a:ext cx="7772400" cy="2057400"/>
          </a:xfrm>
        </p:spPr>
        <p:txBody>
          <a:bodyPr/>
          <a:lstStyle/>
          <a:p>
            <a:r>
              <a:rPr lang="zh-CN" altLang="en-US" sz="6000" smtClean="0">
                <a:latin typeface="Times New Roman" charset="0"/>
                <a:ea typeface="黑体" pitchFamily="2" charset="-122"/>
              </a:rPr>
              <a:t>第</a:t>
            </a:r>
            <a:r>
              <a:rPr lang="en-US" altLang="zh-CN" sz="6000" smtClean="0">
                <a:latin typeface="Times New Roman" charset="0"/>
                <a:ea typeface="黑体" pitchFamily="2" charset="-122"/>
              </a:rPr>
              <a:t>3</a:t>
            </a:r>
            <a:r>
              <a:rPr lang="zh-CN" altLang="en-US" sz="6000" smtClean="0">
                <a:latin typeface="Times New Roman" charset="0"/>
                <a:ea typeface="黑体" pitchFamily="2" charset="-122"/>
              </a:rPr>
              <a:t>章   </a:t>
            </a:r>
            <a:br>
              <a:rPr lang="zh-CN" altLang="en-US" sz="6000" smtClean="0">
                <a:latin typeface="Times New Roman" charset="0"/>
                <a:ea typeface="黑体" pitchFamily="2" charset="-122"/>
              </a:rPr>
            </a:br>
            <a:r>
              <a:rPr lang="zh-CN" altLang="en-US" sz="6000" smtClean="0">
                <a:latin typeface="Times New Roman" charset="0"/>
                <a:ea typeface="黑体" pitchFamily="2" charset="-122"/>
              </a:rPr>
              <a:t>消费者行为理论</a:t>
            </a:r>
          </a:p>
        </p:txBody>
      </p:sp>
      <p:sp>
        <p:nvSpPr>
          <p:cNvPr id="4" name="Rectangle 11"/>
          <p:cNvSpPr txBox="1">
            <a:spLocks noGrp="1" noChangeArrowheads="1"/>
          </p:cNvSpPr>
          <p:nvPr/>
        </p:nvSpPr>
        <p:spPr bwMode="auto">
          <a:xfrm>
            <a:off x="8480425" y="6248400"/>
            <a:ext cx="587375" cy="488950"/>
          </a:xfrm>
          <a:prstGeom prst="rect">
            <a:avLst/>
          </a:prstGeom>
          <a:solidFill>
            <a:srgbClr val="000000"/>
          </a:solidFill>
          <a:ln>
            <a:miter lim="800000"/>
            <a:headEnd/>
            <a:tailEnd/>
          </a:ln>
        </p:spPr>
        <p:txBody>
          <a:bodyPr anchor="b"/>
          <a:lstStyle/>
          <a:p>
            <a:pPr algn="ctr">
              <a:spcBef>
                <a:spcPct val="0"/>
              </a:spcBef>
              <a:buClrTx/>
              <a:buSzTx/>
              <a:buFontTx/>
              <a:buNone/>
              <a:defRPr/>
            </a:pPr>
            <a:fld id="{08C1133E-05A8-4009-A00D-BD319E1C3643}" type="slidenum">
              <a:rPr lang="en-US" altLang="zh-CN" sz="2600" b="1">
                <a:solidFill>
                  <a:schemeClr val="bg1"/>
                </a:solidFill>
                <a:latin typeface="+mn-lt"/>
                <a:ea typeface="+mn-ea"/>
              </a:rPr>
              <a:pPr algn="ctr">
                <a:spcBef>
                  <a:spcPct val="0"/>
                </a:spcBef>
                <a:buClrTx/>
                <a:buSzTx/>
                <a:buFontTx/>
                <a:buNone/>
                <a:defRPr/>
              </a:pPr>
              <a:t>1</a:t>
            </a:fld>
            <a:endParaRPr lang="en-US" altLang="zh-CN" sz="2600" b="1" dirty="0">
              <a:solidFill>
                <a:schemeClr val="bg1"/>
              </a:solidFill>
              <a:latin typeface="+mn-lt"/>
              <a:ea typeface="+mn-ea"/>
            </a:endParaRPr>
          </a:p>
        </p:txBody>
      </p:sp>
    </p:spTree>
    <p:extLst>
      <p:ext uri="{BB962C8B-B14F-4D97-AF65-F5344CB8AC3E}">
        <p14:creationId xmlns:p14="http://schemas.microsoft.com/office/powerpoint/2010/main" val="664770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5"/>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ctr">
              <a:spcBef>
                <a:spcPct val="0"/>
              </a:spcBef>
              <a:buClrTx/>
              <a:buSzTx/>
              <a:buFontTx/>
              <a:buNone/>
              <a:defRPr/>
            </a:pPr>
            <a:fld id="{E89449D5-A577-4B59-A715-403839A5B5AF}" type="slidenum">
              <a:rPr lang="en-US" altLang="zh-CN" sz="2600" b="1">
                <a:solidFill>
                  <a:schemeClr val="bg1"/>
                </a:solidFill>
                <a:latin typeface="+mn-lt"/>
                <a:ea typeface="+mn-ea"/>
              </a:rPr>
              <a:pPr algn="ctr">
                <a:spcBef>
                  <a:spcPct val="0"/>
                </a:spcBef>
                <a:buClrTx/>
                <a:buSzTx/>
                <a:buFontTx/>
                <a:buNone/>
                <a:defRPr/>
              </a:pPr>
              <a:t>10</a:t>
            </a:fld>
            <a:endParaRPr lang="en-US" altLang="zh-CN" sz="2600" b="1" dirty="0">
              <a:solidFill>
                <a:schemeClr val="bg1"/>
              </a:solidFill>
              <a:latin typeface="+mn-lt"/>
              <a:ea typeface="+mn-ea"/>
            </a:endParaRPr>
          </a:p>
        </p:txBody>
      </p:sp>
      <p:sp>
        <p:nvSpPr>
          <p:cNvPr id="49281" name="Rectangle 129"/>
          <p:cNvSpPr>
            <a:spLocks noChangeArrowheads="1"/>
          </p:cNvSpPr>
          <p:nvPr/>
        </p:nvSpPr>
        <p:spPr bwMode="auto">
          <a:xfrm>
            <a:off x="838200" y="12192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lnSpc>
                <a:spcPct val="150000"/>
              </a:lnSpc>
              <a:spcBef>
                <a:spcPts val="600"/>
              </a:spcBef>
              <a:spcAft>
                <a:spcPts val="600"/>
              </a:spcAft>
              <a:buFont typeface="Wingdings" pitchFamily="2" charset="2"/>
              <a:buChar char="l"/>
            </a:pPr>
            <a:r>
              <a:rPr lang="zh-CN" altLang="en-US" sz="2800" b="1" dirty="0">
                <a:solidFill>
                  <a:schemeClr val="tx1"/>
                </a:solidFill>
                <a:sym typeface="Wingdings" pitchFamily="2" charset="2"/>
              </a:rPr>
              <a:t>消费者均衡的经济学含义</a:t>
            </a:r>
          </a:p>
          <a:p>
            <a:pPr marL="342900" indent="-342900" algn="l">
              <a:lnSpc>
                <a:spcPct val="90000"/>
              </a:lnSpc>
            </a:pPr>
            <a:r>
              <a:rPr lang="zh-CN" altLang="en-US" sz="2400" b="1" dirty="0">
                <a:solidFill>
                  <a:schemeClr val="tx1"/>
                </a:solidFill>
                <a:sym typeface="Wingdings" pitchFamily="2" charset="2"/>
              </a:rPr>
              <a:t>           </a:t>
            </a:r>
            <a:r>
              <a:rPr lang="zh-CN" altLang="en-US" sz="2400" b="1" dirty="0">
                <a:solidFill>
                  <a:srgbClr val="0000FF"/>
                </a:solidFill>
                <a:ea typeface="宋体" pitchFamily="2" charset="-122"/>
                <a:sym typeface="Wingdings" pitchFamily="2" charset="2"/>
              </a:rPr>
              <a:t>消费者花费在任何一种商品上最后一元钱所带来的边际效用都相等（均等于货币的边际效用）。</a:t>
            </a:r>
            <a:endParaRPr lang="en-US" altLang="zh-CN" sz="2300" b="1" dirty="0">
              <a:solidFill>
                <a:srgbClr val="0000FF"/>
              </a:solidFill>
              <a:ea typeface="宋体" pitchFamily="2" charset="-122"/>
              <a:sym typeface="Wingdings" pitchFamily="2" charset="2"/>
            </a:endParaRPr>
          </a:p>
        </p:txBody>
      </p:sp>
      <p:sp>
        <p:nvSpPr>
          <p:cNvPr id="49282" name="Rectangle 130"/>
          <p:cNvSpPr>
            <a:spLocks noChangeArrowheads="1"/>
          </p:cNvSpPr>
          <p:nvPr/>
        </p:nvSpPr>
        <p:spPr bwMode="auto">
          <a:xfrm>
            <a:off x="8001000" y="0"/>
            <a:ext cx="1143000" cy="1066800"/>
          </a:xfrm>
          <a:prstGeom prst="rect">
            <a:avLst/>
          </a:prstGeom>
          <a:solidFill>
            <a:srgbClr val="FF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marL="342900" indent="-342900"/>
            <a:endParaRPr lang="zh-CN" altLang="zh-CN">
              <a:solidFill>
                <a:srgbClr val="FF0000"/>
              </a:solidFill>
            </a:endParaRPr>
          </a:p>
        </p:txBody>
      </p:sp>
      <p:sp>
        <p:nvSpPr>
          <p:cNvPr id="4114" name="Rectangle 18"/>
          <p:cNvSpPr>
            <a:spLocks noChangeArrowheads="1"/>
          </p:cNvSpPr>
          <p:nvPr/>
        </p:nvSpPr>
        <p:spPr bwMode="auto">
          <a:xfrm>
            <a:off x="1644650" y="2895600"/>
            <a:ext cx="6508750" cy="10318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a:spAutoFit/>
          </a:bodyPr>
          <a:lstStyle/>
          <a:p>
            <a:pPr marL="342900" indent="-342900">
              <a:defRPr/>
            </a:pPr>
            <a:r>
              <a:rPr kumimoji="1" lang="zh-CN" altLang="en-US" sz="2800" dirty="0">
                <a:solidFill>
                  <a:srgbClr val="FF0000"/>
                </a:solidFill>
                <a:latin typeface="Times New Roman" pitchFamily="18" charset="0"/>
                <a:ea typeface="华文隶书" pitchFamily="2" charset="-122"/>
              </a:rPr>
              <a:t>中间阶层的人越多，社会越稳定。</a:t>
            </a:r>
          </a:p>
          <a:p>
            <a:pPr marL="342900" indent="-342900">
              <a:defRPr/>
            </a:pPr>
            <a:r>
              <a:rPr kumimoji="1" lang="zh-CN" altLang="en-US" sz="2800" dirty="0">
                <a:solidFill>
                  <a:srgbClr val="FF0000"/>
                </a:solidFill>
                <a:latin typeface="Times New Roman" pitchFamily="18" charset="0"/>
                <a:ea typeface="华文隶书" pitchFamily="2" charset="-122"/>
              </a:rPr>
              <a:t>                                        </a:t>
            </a:r>
            <a:r>
              <a:rPr kumimoji="1" lang="en-US" altLang="zh-CN" sz="2800" dirty="0">
                <a:solidFill>
                  <a:schemeClr val="tx1"/>
                </a:solidFill>
                <a:latin typeface="Times New Roman" pitchFamily="18" charset="0"/>
                <a:ea typeface="华文隶书" pitchFamily="2" charset="-122"/>
              </a:rPr>
              <a:t>——</a:t>
            </a:r>
            <a:r>
              <a:rPr kumimoji="1" lang="zh-CN" altLang="en-US" sz="2800" dirty="0">
                <a:solidFill>
                  <a:schemeClr val="tx1"/>
                </a:solidFill>
                <a:latin typeface="Times New Roman" pitchFamily="18" charset="0"/>
                <a:ea typeface="华文隶书" pitchFamily="2" charset="-122"/>
              </a:rPr>
              <a:t>撒切尔夫人</a:t>
            </a:r>
          </a:p>
        </p:txBody>
      </p:sp>
      <p:pic>
        <p:nvPicPr>
          <p:cNvPr id="4118" name="Picture 22" descr="u=1234808780,1159877226&amp;fm=0&amp;gp=0">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62538"/>
            <a:ext cx="1905000" cy="179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3600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9281">
                                            <p:txEl>
                                              <p:pRg st="1" end="1"/>
                                            </p:txEl>
                                          </p:spTgt>
                                        </p:tgtEl>
                                        <p:attrNameLst>
                                          <p:attrName>style.visibility</p:attrName>
                                        </p:attrNameLst>
                                      </p:cBhvr>
                                      <p:to>
                                        <p:strVal val="visible"/>
                                      </p:to>
                                    </p:set>
                                    <p:anim calcmode="lin" valueType="num">
                                      <p:cBhvr additive="base">
                                        <p:cTn id="7" dur="500" fill="hold"/>
                                        <p:tgtEl>
                                          <p:spTgt spid="4928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28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49282"/>
                                        </p:tgtEl>
                                        <p:attrNameLst>
                                          <p:attrName>style.visibility</p:attrName>
                                        </p:attrNameLst>
                                      </p:cBhvr>
                                      <p:to>
                                        <p:strVal val="visible"/>
                                      </p:to>
                                    </p:set>
                                    <p:animEffect transition="in" filter="checkerboard(across)">
                                      <p:cBhvr>
                                        <p:cTn id="13" dur="500"/>
                                        <p:tgtEl>
                                          <p:spTgt spid="4928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4118"/>
                                        </p:tgtEl>
                                        <p:attrNameLst>
                                          <p:attrName>style.visibility</p:attrName>
                                        </p:attrNameLst>
                                      </p:cBhvr>
                                      <p:to>
                                        <p:strVal val="visible"/>
                                      </p:to>
                                    </p:set>
                                    <p:animEffect transition="in" filter="checkerboard(across)">
                                      <p:cBhvr>
                                        <p:cTn id="18" dur="500"/>
                                        <p:tgtEl>
                                          <p:spTgt spid="4118"/>
                                        </p:tgtEl>
                                      </p:cBhvr>
                                    </p:animEffect>
                                  </p:childTnLst>
                                </p:cTn>
                              </p:par>
                            </p:childTnLst>
                          </p:cTn>
                        </p:par>
                        <p:par>
                          <p:cTn id="19" fill="hold" nodeType="afterGroup">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4114"/>
                                        </p:tgtEl>
                                        <p:attrNameLst>
                                          <p:attrName>style.visibility</p:attrName>
                                        </p:attrNameLst>
                                      </p:cBhvr>
                                      <p:to>
                                        <p:strVal val="visible"/>
                                      </p:to>
                                    </p:set>
                                    <p:anim calcmode="lin" valueType="num">
                                      <p:cBhvr additive="base">
                                        <p:cTn id="22" dur="500" fill="hold"/>
                                        <p:tgtEl>
                                          <p:spTgt spid="4114"/>
                                        </p:tgtEl>
                                        <p:attrNameLst>
                                          <p:attrName>ppt_x</p:attrName>
                                        </p:attrNameLst>
                                      </p:cBhvr>
                                      <p:tavLst>
                                        <p:tav tm="0">
                                          <p:val>
                                            <p:strVal val="#ppt_x"/>
                                          </p:val>
                                        </p:tav>
                                        <p:tav tm="100000">
                                          <p:val>
                                            <p:strVal val="#ppt_x"/>
                                          </p:val>
                                        </p:tav>
                                      </p:tavLst>
                                    </p:anim>
                                    <p:anim calcmode="lin" valueType="num">
                                      <p:cBhvr additive="base">
                                        <p:cTn id="23" dur="500" fill="hold"/>
                                        <p:tgtEl>
                                          <p:spTgt spid="41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82" grpId="0" animBg="1"/>
      <p:bldP spid="41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sz="half" idx="1"/>
          </p:nvPr>
        </p:nvSpPr>
        <p:spPr>
          <a:xfrm>
            <a:off x="838200" y="1066800"/>
            <a:ext cx="7467600" cy="4419600"/>
          </a:xfrm>
        </p:spPr>
        <p:txBody>
          <a:bodyPr/>
          <a:lstStyle/>
          <a:p>
            <a:pPr>
              <a:buSzPct val="100000"/>
              <a:buFont typeface="Wingdings" panose="05000000000000000000" pitchFamily="2" charset="2"/>
              <a:buChar char="l"/>
            </a:pPr>
            <a:r>
              <a:rPr lang="zh-CN" altLang="en-US" b="1" dirty="0" smtClean="0">
                <a:latin typeface="Times New Roman" charset="0"/>
                <a:ea typeface="楷体_GB2312" pitchFamily="49" charset="-122"/>
                <a:sym typeface="Wingdings" pitchFamily="2" charset="2"/>
              </a:rPr>
              <a:t>消费者均衡的实现</a:t>
            </a:r>
          </a:p>
        </p:txBody>
      </p:sp>
      <p:graphicFrame>
        <p:nvGraphicFramePr>
          <p:cNvPr id="39041" name="Group 129"/>
          <p:cNvGraphicFramePr>
            <a:graphicFrameLocks noGrp="1"/>
          </p:cNvGraphicFramePr>
          <p:nvPr>
            <p:ph sz="half" idx="2"/>
            <p:extLst>
              <p:ext uri="{D42A27DB-BD31-4B8C-83A1-F6EECF244321}">
                <p14:modId xmlns:p14="http://schemas.microsoft.com/office/powerpoint/2010/main" val="1771548717"/>
              </p:ext>
            </p:extLst>
          </p:nvPr>
        </p:nvGraphicFramePr>
        <p:xfrm>
          <a:off x="1524000" y="3124200"/>
          <a:ext cx="6172200" cy="2754312"/>
        </p:xfrm>
        <a:graphic>
          <a:graphicData uri="http://schemas.openxmlformats.org/drawingml/2006/table">
            <a:tbl>
              <a:tblPr/>
              <a:tblGrid>
                <a:gridCol w="728663"/>
                <a:gridCol w="719137"/>
                <a:gridCol w="628650"/>
                <a:gridCol w="508000"/>
                <a:gridCol w="561975"/>
                <a:gridCol w="606425"/>
                <a:gridCol w="604838"/>
                <a:gridCol w="604837"/>
                <a:gridCol w="603250"/>
                <a:gridCol w="606425"/>
              </a:tblGrid>
              <a:tr h="39840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4</a:t>
                      </a:r>
                    </a:p>
                  </a:txBody>
                  <a:tcPr marL="90000" marR="90000" marT="46801" marB="4680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dirty="0" smtClean="0">
                          <a:ln>
                            <a:noFill/>
                          </a:ln>
                          <a:solidFill>
                            <a:srgbClr val="0000FF"/>
                          </a:solidFill>
                          <a:effectLst/>
                          <a:latin typeface="Times New Roman" pitchFamily="18" charset="0"/>
                          <a:ea typeface="宋体" pitchFamily="2" charset="-122"/>
                        </a:rPr>
                        <a:t>12</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dirty="0" smtClean="0">
                          <a:ln>
                            <a:noFill/>
                          </a:ln>
                          <a:solidFill>
                            <a:srgbClr val="0000FF"/>
                          </a:solidFill>
                          <a:effectLst/>
                          <a:latin typeface="Times New Roman" pitchFamily="18" charset="0"/>
                          <a:ea typeface="宋体" pitchFamily="2" charset="-122"/>
                        </a:rPr>
                        <a:t>13.5</a:t>
                      </a:r>
                    </a:p>
                  </a:txBody>
                  <a:tcPr marL="90000" marR="90000" marT="46801" marB="46801" anchor="ctr" anchorCtr="1" horzOverflow="overflow">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dirty="0" smtClean="0">
                          <a:ln>
                            <a:noFill/>
                          </a:ln>
                          <a:solidFill>
                            <a:srgbClr val="0000FF"/>
                          </a:solidFill>
                          <a:effectLst/>
                          <a:latin typeface="Times New Roman" pitchFamily="18" charset="0"/>
                          <a:ea typeface="宋体" pitchFamily="2" charset="-122"/>
                        </a:rPr>
                        <a:t>15</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dirty="0" smtClean="0">
                          <a:ln>
                            <a:noFill/>
                          </a:ln>
                          <a:solidFill>
                            <a:srgbClr val="0000FF"/>
                          </a:solidFill>
                          <a:effectLst/>
                          <a:latin typeface="Times New Roman" pitchFamily="18" charset="0"/>
                          <a:ea typeface="宋体" pitchFamily="2" charset="-122"/>
                        </a:rPr>
                        <a:t>16.5</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宋体" pitchFamily="2" charset="-122"/>
                        </a:rPr>
                        <a:t>18</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宋体" pitchFamily="2" charset="-122"/>
                        </a:rPr>
                        <a:t>19.5</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宋体" pitchFamily="2" charset="-122"/>
                        </a:rPr>
                        <a:t>21</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宋体" pitchFamily="2" charset="-122"/>
                        </a:rPr>
                        <a:t>22.5</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宋体" pitchFamily="2" charset="-122"/>
                        </a:rPr>
                        <a:t>24</a:t>
                      </a:r>
                    </a:p>
                  </a:txBody>
                  <a:tcPr marL="90000" marR="90000" marT="46801" marB="4680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973">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3</a:t>
                      </a:r>
                    </a:p>
                  </a:txBody>
                  <a:tcPr marL="90000" marR="90000" marT="46801" marB="4680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宋体" pitchFamily="2" charset="-122"/>
                        </a:rPr>
                        <a:t>9</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宋体" pitchFamily="2" charset="-122"/>
                        </a:rPr>
                        <a:t>10.5</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dirty="0" smtClean="0">
                          <a:ln>
                            <a:noFill/>
                          </a:ln>
                          <a:solidFill>
                            <a:srgbClr val="0000FF"/>
                          </a:solidFill>
                          <a:effectLst/>
                          <a:latin typeface="Times New Roman" pitchFamily="18" charset="0"/>
                          <a:ea typeface="宋体" pitchFamily="2" charset="-122"/>
                        </a:rPr>
                        <a:t>12</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dirty="0" smtClean="0">
                          <a:ln>
                            <a:noFill/>
                          </a:ln>
                          <a:solidFill>
                            <a:srgbClr val="0000FF"/>
                          </a:solidFill>
                          <a:effectLst/>
                          <a:latin typeface="Times New Roman" pitchFamily="18" charset="0"/>
                          <a:ea typeface="宋体" pitchFamily="2" charset="-122"/>
                        </a:rPr>
                        <a:t>13.5</a:t>
                      </a:r>
                    </a:p>
                  </a:txBody>
                  <a:tcPr marL="90000" marR="90000" marT="46801" marB="46801" anchor="ctr" anchorCtr="1" horzOverflow="overflow">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dirty="0" smtClean="0">
                          <a:ln>
                            <a:noFill/>
                          </a:ln>
                          <a:solidFill>
                            <a:srgbClr val="0000FF"/>
                          </a:solidFill>
                          <a:effectLst/>
                          <a:latin typeface="Times New Roman" pitchFamily="18" charset="0"/>
                          <a:ea typeface="宋体" pitchFamily="2" charset="-122"/>
                        </a:rPr>
                        <a:t>15</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宋体" pitchFamily="2" charset="-122"/>
                        </a:rPr>
                        <a:t>16.5</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宋体" pitchFamily="2" charset="-122"/>
                        </a:rPr>
                        <a:t>18</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宋体" pitchFamily="2" charset="-122"/>
                        </a:rPr>
                        <a:t>19.5</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宋体" pitchFamily="2" charset="-122"/>
                        </a:rPr>
                        <a:t>21</a:t>
                      </a:r>
                    </a:p>
                  </a:txBody>
                  <a:tcPr marL="90000" marR="90000" marT="46801" marB="4680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7997">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2</a:t>
                      </a:r>
                    </a:p>
                  </a:txBody>
                  <a:tcPr marL="90000" marR="90000" marT="46801" marB="4680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宋体" pitchFamily="2" charset="-122"/>
                        </a:rPr>
                        <a:t>6</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宋体" pitchFamily="2" charset="-122"/>
                        </a:rPr>
                        <a:t>7.5</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宋体" pitchFamily="2" charset="-122"/>
                        </a:rPr>
                        <a:t>9</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宋体" pitchFamily="2" charset="-122"/>
                        </a:rPr>
                        <a:t>10.5</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dirty="0" smtClean="0">
                          <a:ln>
                            <a:noFill/>
                          </a:ln>
                          <a:solidFill>
                            <a:srgbClr val="0000FF"/>
                          </a:solidFill>
                          <a:effectLst/>
                          <a:latin typeface="Times New Roman" pitchFamily="18" charset="0"/>
                          <a:ea typeface="宋体" pitchFamily="2" charset="-122"/>
                        </a:rPr>
                        <a:t>12</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dirty="0" smtClean="0">
                          <a:ln>
                            <a:noFill/>
                          </a:ln>
                          <a:solidFill>
                            <a:srgbClr val="0000FF"/>
                          </a:solidFill>
                          <a:effectLst/>
                          <a:latin typeface="Times New Roman" pitchFamily="18" charset="0"/>
                          <a:ea typeface="宋体" pitchFamily="2" charset="-122"/>
                        </a:rPr>
                        <a:t>13.5</a:t>
                      </a:r>
                    </a:p>
                  </a:txBody>
                  <a:tcPr marL="90000" marR="90000" marT="46801" marB="46801" anchor="ctr" anchorCtr="1" horzOverflow="overflow">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dirty="0" smtClean="0">
                          <a:ln>
                            <a:noFill/>
                          </a:ln>
                          <a:solidFill>
                            <a:srgbClr val="0000FF"/>
                          </a:solidFill>
                          <a:effectLst/>
                          <a:latin typeface="Times New Roman" pitchFamily="18" charset="0"/>
                          <a:ea typeface="宋体" pitchFamily="2" charset="-122"/>
                        </a:rPr>
                        <a:t>15</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dirty="0" smtClean="0">
                          <a:ln>
                            <a:noFill/>
                          </a:ln>
                          <a:solidFill>
                            <a:srgbClr val="0000FF"/>
                          </a:solidFill>
                          <a:effectLst/>
                          <a:latin typeface="Times New Roman" pitchFamily="18" charset="0"/>
                          <a:ea typeface="宋体" pitchFamily="2" charset="-122"/>
                        </a:rPr>
                        <a:t>16.5</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宋体" pitchFamily="2" charset="-122"/>
                        </a:rPr>
                        <a:t>18</a:t>
                      </a:r>
                    </a:p>
                  </a:txBody>
                  <a:tcPr marL="90000" marR="90000" marT="46801" marB="4680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87">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1" marB="4680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宋体" pitchFamily="2" charset="-122"/>
                        </a:rPr>
                        <a:t>3</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宋体" pitchFamily="2" charset="-122"/>
                        </a:rPr>
                        <a:t>4.5</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宋体" pitchFamily="2" charset="-122"/>
                        </a:rPr>
                        <a:t>6</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宋体" pitchFamily="2" charset="-122"/>
                        </a:rPr>
                        <a:t>7.5</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宋体" pitchFamily="2" charset="-122"/>
                        </a:rPr>
                        <a:t>9</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宋体" pitchFamily="2" charset="-122"/>
                        </a:rPr>
                        <a:t>10.5</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dirty="0" smtClean="0">
                          <a:ln>
                            <a:noFill/>
                          </a:ln>
                          <a:solidFill>
                            <a:srgbClr val="0000FF"/>
                          </a:solidFill>
                          <a:effectLst/>
                          <a:latin typeface="Times New Roman" pitchFamily="18" charset="0"/>
                          <a:ea typeface="宋体" pitchFamily="2" charset="-122"/>
                        </a:rPr>
                        <a:t>12</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dirty="0" smtClean="0">
                          <a:ln>
                            <a:noFill/>
                          </a:ln>
                          <a:solidFill>
                            <a:srgbClr val="0000FF"/>
                          </a:solidFill>
                          <a:effectLst/>
                          <a:latin typeface="Times New Roman" pitchFamily="18" charset="0"/>
                          <a:ea typeface="宋体" pitchFamily="2" charset="-122"/>
                        </a:rPr>
                        <a:t>13.5</a:t>
                      </a:r>
                    </a:p>
                  </a:txBody>
                  <a:tcPr marL="90000" marR="90000" marT="46801" marB="46801" anchor="ctr" anchorCtr="1" horzOverflow="overflow">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宋体" pitchFamily="2" charset="-122"/>
                        </a:rPr>
                        <a:t>15</a:t>
                      </a:r>
                    </a:p>
                  </a:txBody>
                  <a:tcPr marL="90000" marR="90000" marT="46801" marB="4680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r>
              <a:tr h="468323">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1" marB="4680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宋体" pitchFamily="2" charset="-122"/>
                        </a:rPr>
                        <a:t>0</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宋体" pitchFamily="2" charset="-122"/>
                        </a:rPr>
                        <a:t>1.5</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宋体" pitchFamily="2" charset="-122"/>
                        </a:rPr>
                        <a:t>3</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宋体" pitchFamily="2" charset="-122"/>
                        </a:rPr>
                        <a:t>4.5</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宋体" pitchFamily="2" charset="-122"/>
                        </a:rPr>
                        <a:t>6</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宋体" pitchFamily="2" charset="-122"/>
                        </a:rPr>
                        <a:t>7.5</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宋体" pitchFamily="2" charset="-122"/>
                        </a:rPr>
                        <a:t>9</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dirty="0" smtClean="0">
                          <a:ln>
                            <a:noFill/>
                          </a:ln>
                          <a:solidFill>
                            <a:srgbClr val="0000FF"/>
                          </a:solidFill>
                          <a:effectLst/>
                          <a:latin typeface="Times New Roman" pitchFamily="18" charset="0"/>
                          <a:ea typeface="宋体" pitchFamily="2" charset="-122"/>
                        </a:rPr>
                        <a:t>10.5</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dirty="0" smtClean="0">
                          <a:ln>
                            <a:noFill/>
                          </a:ln>
                          <a:solidFill>
                            <a:srgbClr val="0000FF"/>
                          </a:solidFill>
                          <a:effectLst/>
                          <a:latin typeface="Times New Roman" pitchFamily="18" charset="0"/>
                          <a:ea typeface="宋体" pitchFamily="2" charset="-122"/>
                        </a:rPr>
                        <a:t>12</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23">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1" marB="4680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2</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3</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4</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5</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6</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7</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8</a:t>
                      </a:r>
                    </a:p>
                  </a:txBody>
                  <a:tcPr marL="90000" marR="90000" marT="46801" marB="4680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926" name="Text Box 14"/>
          <p:cNvSpPr txBox="1">
            <a:spLocks noChangeArrowheads="1"/>
          </p:cNvSpPr>
          <p:nvPr/>
        </p:nvSpPr>
        <p:spPr bwMode="auto">
          <a:xfrm>
            <a:off x="1143000" y="1828800"/>
            <a:ext cx="7391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0"/>
              </a:spcBef>
              <a:buClrTx/>
              <a:buSzTx/>
              <a:buFontTx/>
              <a:buNone/>
            </a:pPr>
            <a:r>
              <a:rPr kumimoji="1" lang="zh-CN" altLang="en-US" sz="2400" b="1">
                <a:solidFill>
                  <a:srgbClr val="0000FF"/>
                </a:solidFill>
                <a:ea typeface="宋体" pitchFamily="2" charset="-122"/>
              </a:rPr>
              <a:t>假设：</a:t>
            </a:r>
            <a:r>
              <a:rPr kumimoji="1" lang="en-US" altLang="zh-CN" sz="2400" b="1">
                <a:solidFill>
                  <a:srgbClr val="0000FF"/>
                </a:solidFill>
                <a:ea typeface="宋体" pitchFamily="2" charset="-122"/>
              </a:rPr>
              <a:t>1.</a:t>
            </a:r>
            <a:r>
              <a:rPr kumimoji="1" lang="zh-CN" altLang="en-US" sz="2400" b="1">
                <a:solidFill>
                  <a:srgbClr val="0000FF"/>
                </a:solidFill>
                <a:ea typeface="宋体" pitchFamily="2" charset="-122"/>
              </a:rPr>
              <a:t>每周有</a:t>
            </a:r>
            <a:r>
              <a:rPr kumimoji="1" lang="en-US" altLang="zh-CN" sz="2400" b="1">
                <a:solidFill>
                  <a:srgbClr val="0000FF"/>
                </a:solidFill>
                <a:ea typeface="宋体" pitchFamily="2" charset="-122"/>
              </a:rPr>
              <a:t>12</a:t>
            </a:r>
            <a:r>
              <a:rPr kumimoji="1" lang="zh-CN" altLang="en-US" sz="2400" b="1">
                <a:solidFill>
                  <a:srgbClr val="0000FF"/>
                </a:solidFill>
                <a:ea typeface="宋体" pitchFamily="2" charset="-122"/>
              </a:rPr>
              <a:t>元钱用于消遣</a:t>
            </a:r>
          </a:p>
          <a:p>
            <a:pPr algn="l" eaLnBrk="1" hangingPunct="1">
              <a:spcBef>
                <a:spcPct val="0"/>
              </a:spcBef>
              <a:buClrTx/>
              <a:buSzTx/>
              <a:buFontTx/>
              <a:buNone/>
            </a:pPr>
            <a:r>
              <a:rPr kumimoji="1" lang="zh-CN" altLang="en-US" sz="2400" b="1">
                <a:solidFill>
                  <a:srgbClr val="0000FF"/>
                </a:solidFill>
                <a:ea typeface="宋体" pitchFamily="2" charset="-122"/>
              </a:rPr>
              <a:t>	</a:t>
            </a:r>
            <a:r>
              <a:rPr kumimoji="1" lang="en-US" altLang="zh-CN" sz="2400" b="1">
                <a:solidFill>
                  <a:srgbClr val="0000FF"/>
                </a:solidFill>
                <a:ea typeface="宋体" pitchFamily="2" charset="-122"/>
              </a:rPr>
              <a:t>2.</a:t>
            </a:r>
            <a:r>
              <a:rPr kumimoji="1" lang="zh-CN" altLang="en-US" sz="2400" b="1">
                <a:solidFill>
                  <a:srgbClr val="0000FF"/>
                </a:solidFill>
                <a:ea typeface="宋体" pitchFamily="2" charset="-122"/>
              </a:rPr>
              <a:t>有</a:t>
            </a:r>
            <a:r>
              <a:rPr kumimoji="1" lang="en-US" altLang="zh-CN" sz="2400" b="1">
                <a:solidFill>
                  <a:srgbClr val="0000FF"/>
                </a:solidFill>
                <a:ea typeface="宋体" pitchFamily="2" charset="-122"/>
              </a:rPr>
              <a:t>2</a:t>
            </a:r>
            <a:r>
              <a:rPr kumimoji="1" lang="zh-CN" altLang="en-US" sz="2400" b="1">
                <a:solidFill>
                  <a:srgbClr val="0000FF"/>
                </a:solidFill>
                <a:ea typeface="宋体" pitchFamily="2" charset="-122"/>
              </a:rPr>
              <a:t>种选择：看电影、上网</a:t>
            </a:r>
          </a:p>
          <a:p>
            <a:pPr algn="l" eaLnBrk="1" hangingPunct="1">
              <a:spcBef>
                <a:spcPct val="0"/>
              </a:spcBef>
              <a:buClrTx/>
              <a:buSzTx/>
              <a:buFontTx/>
              <a:buNone/>
            </a:pPr>
            <a:r>
              <a:rPr kumimoji="1" lang="zh-CN" altLang="en-US" sz="2400" b="1">
                <a:solidFill>
                  <a:srgbClr val="0000FF"/>
                </a:solidFill>
                <a:ea typeface="宋体" pitchFamily="2" charset="-122"/>
              </a:rPr>
              <a:t>	</a:t>
            </a:r>
            <a:r>
              <a:rPr kumimoji="1" lang="en-US" altLang="zh-CN" sz="2400" b="1">
                <a:solidFill>
                  <a:srgbClr val="0000FF"/>
                </a:solidFill>
                <a:ea typeface="宋体" pitchFamily="2" charset="-122"/>
              </a:rPr>
              <a:t>3.</a:t>
            </a:r>
            <a:r>
              <a:rPr kumimoji="1" lang="zh-CN" altLang="en-US" sz="2400" b="1">
                <a:solidFill>
                  <a:srgbClr val="0000FF"/>
                </a:solidFill>
                <a:ea typeface="宋体" pitchFamily="2" charset="-122"/>
              </a:rPr>
              <a:t>价格：电影</a:t>
            </a:r>
            <a:r>
              <a:rPr kumimoji="1" lang="en-US" altLang="zh-CN" sz="2400" b="1">
                <a:solidFill>
                  <a:srgbClr val="0000FF"/>
                </a:solidFill>
                <a:ea typeface="宋体" pitchFamily="2" charset="-122"/>
              </a:rPr>
              <a:t>3</a:t>
            </a:r>
            <a:r>
              <a:rPr kumimoji="1" lang="zh-CN" altLang="en-US" sz="2400" b="1">
                <a:solidFill>
                  <a:srgbClr val="0000FF"/>
                </a:solidFill>
                <a:ea typeface="宋体" pitchFamily="2" charset="-122"/>
              </a:rPr>
              <a:t>元</a:t>
            </a:r>
            <a:r>
              <a:rPr kumimoji="1" lang="en-US" altLang="zh-CN" sz="2400" b="1">
                <a:solidFill>
                  <a:srgbClr val="0000FF"/>
                </a:solidFill>
                <a:ea typeface="宋体" pitchFamily="2" charset="-122"/>
              </a:rPr>
              <a:t>/</a:t>
            </a:r>
            <a:r>
              <a:rPr kumimoji="1" lang="zh-CN" altLang="en-US" sz="2400" b="1">
                <a:solidFill>
                  <a:srgbClr val="0000FF"/>
                </a:solidFill>
                <a:ea typeface="宋体" pitchFamily="2" charset="-122"/>
              </a:rPr>
              <a:t>场，上网</a:t>
            </a:r>
            <a:r>
              <a:rPr kumimoji="1" lang="en-US" altLang="zh-CN" sz="2400" b="1">
                <a:solidFill>
                  <a:srgbClr val="0000FF"/>
                </a:solidFill>
                <a:ea typeface="宋体" pitchFamily="2" charset="-122"/>
              </a:rPr>
              <a:t>1.5</a:t>
            </a:r>
            <a:r>
              <a:rPr kumimoji="1" lang="zh-CN" altLang="en-US" sz="2400" b="1">
                <a:solidFill>
                  <a:srgbClr val="0000FF"/>
                </a:solidFill>
                <a:ea typeface="宋体" pitchFamily="2" charset="-122"/>
              </a:rPr>
              <a:t>元</a:t>
            </a:r>
            <a:r>
              <a:rPr kumimoji="1" lang="en-US" altLang="zh-CN" sz="2400" b="1">
                <a:solidFill>
                  <a:srgbClr val="0000FF"/>
                </a:solidFill>
                <a:ea typeface="宋体" pitchFamily="2" charset="-122"/>
              </a:rPr>
              <a:t>/</a:t>
            </a:r>
            <a:r>
              <a:rPr kumimoji="1" lang="zh-CN" altLang="en-US" sz="2400" b="1">
                <a:solidFill>
                  <a:srgbClr val="0000FF"/>
                </a:solidFill>
                <a:ea typeface="宋体" pitchFamily="2" charset="-122"/>
              </a:rPr>
              <a:t>小时</a:t>
            </a:r>
          </a:p>
        </p:txBody>
      </p:sp>
      <p:sp>
        <p:nvSpPr>
          <p:cNvPr id="38927" name="Text Box 15"/>
          <p:cNvSpPr txBox="1">
            <a:spLocks noChangeArrowheads="1"/>
          </p:cNvSpPr>
          <p:nvPr/>
        </p:nvSpPr>
        <p:spPr bwMode="auto">
          <a:xfrm>
            <a:off x="838200" y="4603750"/>
            <a:ext cx="533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buClrTx/>
              <a:buSzTx/>
              <a:buFontTx/>
              <a:buNone/>
            </a:pPr>
            <a:r>
              <a:rPr kumimoji="1" lang="zh-CN" altLang="en-US" sz="2400" b="1">
                <a:solidFill>
                  <a:schemeClr val="tx1"/>
                </a:solidFill>
                <a:ea typeface="宋体" pitchFamily="2" charset="-122"/>
              </a:rPr>
              <a:t>看电影</a:t>
            </a:r>
          </a:p>
        </p:txBody>
      </p:sp>
      <p:sp>
        <p:nvSpPr>
          <p:cNvPr id="39040" name="Text Box 128"/>
          <p:cNvSpPr txBox="1">
            <a:spLocks noChangeArrowheads="1"/>
          </p:cNvSpPr>
          <p:nvPr/>
        </p:nvSpPr>
        <p:spPr bwMode="auto">
          <a:xfrm>
            <a:off x="3810000" y="63246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buClrTx/>
              <a:buSzTx/>
              <a:buFontTx/>
              <a:buNone/>
            </a:pPr>
            <a:r>
              <a:rPr kumimoji="1" lang="zh-CN" altLang="en-US" sz="2400" b="1">
                <a:solidFill>
                  <a:schemeClr val="tx1"/>
                </a:solidFill>
                <a:ea typeface="宋体" pitchFamily="2" charset="-122"/>
              </a:rPr>
              <a:t>上网</a:t>
            </a:r>
          </a:p>
        </p:txBody>
      </p:sp>
      <p:grpSp>
        <p:nvGrpSpPr>
          <p:cNvPr id="2" name="Group 130"/>
          <p:cNvGrpSpPr>
            <a:grpSpLocks/>
          </p:cNvGrpSpPr>
          <p:nvPr/>
        </p:nvGrpSpPr>
        <p:grpSpPr bwMode="auto">
          <a:xfrm>
            <a:off x="3048000" y="3116560"/>
            <a:ext cx="4648200" cy="1752600"/>
            <a:chOff x="2160" y="1839"/>
            <a:chExt cx="3312" cy="1296"/>
          </a:xfrm>
        </p:grpSpPr>
        <p:sp>
          <p:nvSpPr>
            <p:cNvPr id="25705" name="Line 131"/>
            <p:cNvSpPr>
              <a:spLocks noChangeShapeType="1"/>
            </p:cNvSpPr>
            <p:nvPr/>
          </p:nvSpPr>
          <p:spPr bwMode="auto">
            <a:xfrm>
              <a:off x="5136" y="1887"/>
              <a:ext cx="288" cy="240"/>
            </a:xfrm>
            <a:prstGeom prst="line">
              <a:avLst/>
            </a:prstGeom>
            <a:noFill/>
            <a:ln w="28575">
              <a:solidFill>
                <a:srgbClr val="0099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6" name="Line 132"/>
            <p:cNvSpPr>
              <a:spLocks noChangeShapeType="1"/>
            </p:cNvSpPr>
            <p:nvPr/>
          </p:nvSpPr>
          <p:spPr bwMode="auto">
            <a:xfrm>
              <a:off x="4656" y="1887"/>
              <a:ext cx="816" cy="576"/>
            </a:xfrm>
            <a:prstGeom prst="line">
              <a:avLst/>
            </a:prstGeom>
            <a:noFill/>
            <a:ln w="28575">
              <a:solidFill>
                <a:srgbClr val="0099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7" name="Line 133"/>
            <p:cNvSpPr>
              <a:spLocks noChangeShapeType="1"/>
            </p:cNvSpPr>
            <p:nvPr/>
          </p:nvSpPr>
          <p:spPr bwMode="auto">
            <a:xfrm>
              <a:off x="4224" y="1887"/>
              <a:ext cx="1248" cy="864"/>
            </a:xfrm>
            <a:prstGeom prst="line">
              <a:avLst/>
            </a:prstGeom>
            <a:noFill/>
            <a:ln w="28575">
              <a:solidFill>
                <a:srgbClr val="0099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8" name="Line 134"/>
            <p:cNvSpPr>
              <a:spLocks noChangeShapeType="1"/>
            </p:cNvSpPr>
            <p:nvPr/>
          </p:nvSpPr>
          <p:spPr bwMode="auto">
            <a:xfrm>
              <a:off x="3840" y="1887"/>
              <a:ext cx="1632" cy="1248"/>
            </a:xfrm>
            <a:prstGeom prst="line">
              <a:avLst/>
            </a:prstGeom>
            <a:noFill/>
            <a:ln w="28575">
              <a:solidFill>
                <a:srgbClr val="0099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9" name="Line 135"/>
            <p:cNvSpPr>
              <a:spLocks noChangeShapeType="1"/>
            </p:cNvSpPr>
            <p:nvPr/>
          </p:nvSpPr>
          <p:spPr bwMode="auto">
            <a:xfrm>
              <a:off x="3504" y="1887"/>
              <a:ext cx="1488" cy="1248"/>
            </a:xfrm>
            <a:prstGeom prst="line">
              <a:avLst/>
            </a:prstGeom>
            <a:noFill/>
            <a:ln w="28575">
              <a:solidFill>
                <a:srgbClr val="0099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0" name="Line 136"/>
            <p:cNvSpPr>
              <a:spLocks noChangeShapeType="1"/>
            </p:cNvSpPr>
            <p:nvPr/>
          </p:nvSpPr>
          <p:spPr bwMode="auto">
            <a:xfrm>
              <a:off x="2928" y="1839"/>
              <a:ext cx="1248" cy="912"/>
            </a:xfrm>
            <a:prstGeom prst="line">
              <a:avLst/>
            </a:prstGeom>
            <a:noFill/>
            <a:ln w="28575">
              <a:solidFill>
                <a:srgbClr val="0099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1" name="Line 137"/>
            <p:cNvSpPr>
              <a:spLocks noChangeShapeType="1"/>
            </p:cNvSpPr>
            <p:nvPr/>
          </p:nvSpPr>
          <p:spPr bwMode="auto">
            <a:xfrm>
              <a:off x="2544" y="1839"/>
              <a:ext cx="768" cy="624"/>
            </a:xfrm>
            <a:prstGeom prst="line">
              <a:avLst/>
            </a:prstGeom>
            <a:noFill/>
            <a:ln w="28575">
              <a:solidFill>
                <a:srgbClr val="0099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2" name="Line 138"/>
            <p:cNvSpPr>
              <a:spLocks noChangeShapeType="1"/>
            </p:cNvSpPr>
            <p:nvPr/>
          </p:nvSpPr>
          <p:spPr bwMode="auto">
            <a:xfrm>
              <a:off x="2160" y="1887"/>
              <a:ext cx="384" cy="240"/>
            </a:xfrm>
            <a:prstGeom prst="line">
              <a:avLst/>
            </a:prstGeom>
            <a:noFill/>
            <a:ln w="28575">
              <a:solidFill>
                <a:srgbClr val="0099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pic>
        <p:nvPicPr>
          <p:cNvPr id="49285" name="Picture 133" descr="`I}}~[%F`B~Q$MUSVVYYD[O"/>
          <p:cNvPicPr>
            <a:picLocks noChangeAspect="1" noChangeArrowheads="1" noCrop="1"/>
          </p:cNvPicPr>
          <p:nvPr/>
        </p:nvPicPr>
        <p:blipFill>
          <a:blip r:embed="rId3">
            <a:lum bright="6000" contrast="18000"/>
            <a:extLst>
              <a:ext uri="{28A0092B-C50C-407E-A947-70E740481C1C}">
                <a14:useLocalDpi xmlns:a14="http://schemas.microsoft.com/office/drawing/2010/main" val="0"/>
              </a:ext>
            </a:extLst>
          </a:blip>
          <a:srcRect/>
          <a:stretch>
            <a:fillRect/>
          </a:stretch>
        </p:blipFill>
        <p:spPr bwMode="auto">
          <a:xfrm>
            <a:off x="5944704" y="0"/>
            <a:ext cx="1612307"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1"/>
          <p:cNvSpPr txBox="1">
            <a:spLocks noGrp="1" noChangeArrowheads="1"/>
          </p:cNvSpPr>
          <p:nvPr/>
        </p:nvSpPr>
        <p:spPr bwMode="auto">
          <a:xfrm>
            <a:off x="8480425" y="6248400"/>
            <a:ext cx="587375" cy="488950"/>
          </a:xfrm>
          <a:prstGeom prst="rect">
            <a:avLst/>
          </a:prstGeom>
          <a:solidFill>
            <a:srgbClr val="000000"/>
          </a:solidFill>
          <a:ln>
            <a:miter lim="800000"/>
            <a:headEnd/>
            <a:tailEnd/>
          </a:ln>
        </p:spPr>
        <p:txBody>
          <a:bodyPr anchor="b"/>
          <a:lstStyle/>
          <a:p>
            <a:pPr algn="ctr">
              <a:spcBef>
                <a:spcPct val="0"/>
              </a:spcBef>
              <a:buClrTx/>
              <a:buSzTx/>
              <a:buFontTx/>
              <a:buNone/>
              <a:defRPr/>
            </a:pPr>
            <a:fld id="{BA3251E2-CEC6-4C04-8697-06DFEC3341A2}" type="slidenum">
              <a:rPr lang="en-US" altLang="zh-CN" sz="2600" b="1">
                <a:solidFill>
                  <a:schemeClr val="bg1"/>
                </a:solidFill>
                <a:latin typeface="+mn-lt"/>
                <a:ea typeface="+mn-ea"/>
              </a:rPr>
              <a:pPr algn="ctr">
                <a:spcBef>
                  <a:spcPct val="0"/>
                </a:spcBef>
                <a:buClrTx/>
                <a:buSzTx/>
                <a:buFontTx/>
                <a:buNone/>
                <a:defRPr/>
              </a:pPr>
              <a:t>11</a:t>
            </a:fld>
            <a:endParaRPr lang="en-US" altLang="zh-CN" sz="2600" b="1" dirty="0">
              <a:solidFill>
                <a:schemeClr val="bg1"/>
              </a:solidFill>
              <a:latin typeface="+mn-lt"/>
              <a:ea typeface="+mn-ea"/>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7011" y="1"/>
            <a:ext cx="1586989" cy="1524000"/>
          </a:xfrm>
          <a:prstGeom prst="rect">
            <a:avLst/>
          </a:prstGeom>
        </p:spPr>
      </p:pic>
    </p:spTree>
    <p:extLst>
      <p:ext uri="{BB962C8B-B14F-4D97-AF65-F5344CB8AC3E}">
        <p14:creationId xmlns:p14="http://schemas.microsoft.com/office/powerpoint/2010/main" val="1131296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26"/>
                                        </p:tgtEl>
                                        <p:attrNameLst>
                                          <p:attrName>style.visibility</p:attrName>
                                        </p:attrNameLst>
                                      </p:cBhvr>
                                      <p:to>
                                        <p:strVal val="visible"/>
                                      </p:to>
                                    </p:set>
                                  </p:childTnLst>
                                </p:cTn>
                              </p:par>
                            </p:childTnLst>
                          </p:cTn>
                        </p:par>
                        <p:par>
                          <p:cTn id="7" fill="hold">
                            <p:stCondLst>
                              <p:cond delay="0"/>
                            </p:stCondLst>
                            <p:childTnLst>
                              <p:par>
                                <p:cTn id="8" presetID="5" presetClass="entr" presetSubtype="10" fill="hold" nodeType="afterEffect">
                                  <p:stCondLst>
                                    <p:cond delay="0"/>
                                  </p:stCondLst>
                                  <p:childTnLst>
                                    <p:set>
                                      <p:cBhvr>
                                        <p:cTn id="9" dur="1" fill="hold">
                                          <p:stCondLst>
                                            <p:cond delay="0"/>
                                          </p:stCondLst>
                                        </p:cTn>
                                        <p:tgtEl>
                                          <p:spTgt spid="49285"/>
                                        </p:tgtEl>
                                        <p:attrNameLst>
                                          <p:attrName>style.visibility</p:attrName>
                                        </p:attrNameLst>
                                      </p:cBhvr>
                                      <p:to>
                                        <p:strVal val="visible"/>
                                      </p:to>
                                    </p:set>
                                    <p:animEffect transition="in" filter="checkerboard(across)">
                                      <p:cBhvr>
                                        <p:cTn id="10" dur="500"/>
                                        <p:tgtEl>
                                          <p:spTgt spid="49285"/>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9040"/>
                                        </p:tgtEl>
                                        <p:attrNameLst>
                                          <p:attrName>style.visibility</p:attrName>
                                        </p:attrNameLst>
                                      </p:cBhvr>
                                      <p:to>
                                        <p:strVal val="visible"/>
                                      </p:to>
                                    </p:set>
                                    <p:animEffect transition="in" filter="blinds(horizontal)">
                                      <p:cBhvr>
                                        <p:cTn id="18" dur="500"/>
                                        <p:tgtEl>
                                          <p:spTgt spid="3904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8927"/>
                                        </p:tgtEl>
                                        <p:attrNameLst>
                                          <p:attrName>style.visibility</p:attrName>
                                        </p:attrNameLst>
                                      </p:cBhvr>
                                      <p:to>
                                        <p:strVal val="visible"/>
                                      </p:to>
                                    </p:set>
                                    <p:animEffect transition="in" filter="blinds(horizontal)">
                                      <p:cBhvr>
                                        <p:cTn id="21" dur="500"/>
                                        <p:tgtEl>
                                          <p:spTgt spid="38927"/>
                                        </p:tgtEl>
                                      </p:cBhvr>
                                    </p:animEffect>
                                  </p:childTnLst>
                                </p:cTn>
                              </p:par>
                              <p:par>
                                <p:cTn id="22" presetID="3" presetClass="entr" presetSubtype="10" fill="hold" nodeType="withEffect">
                                  <p:stCondLst>
                                    <p:cond delay="0"/>
                                  </p:stCondLst>
                                  <p:childTnLst>
                                    <p:set>
                                      <p:cBhvr>
                                        <p:cTn id="23" dur="1" fill="hold">
                                          <p:stCondLst>
                                            <p:cond delay="0"/>
                                          </p:stCondLst>
                                        </p:cTn>
                                        <p:tgtEl>
                                          <p:spTgt spid="39041"/>
                                        </p:tgtEl>
                                        <p:attrNameLst>
                                          <p:attrName>style.visibility</p:attrName>
                                        </p:attrNameLst>
                                      </p:cBhvr>
                                      <p:to>
                                        <p:strVal val="visible"/>
                                      </p:to>
                                    </p:set>
                                    <p:animEffect transition="in" filter="blinds(horizontal)">
                                      <p:cBhvr>
                                        <p:cTn id="24" dur="500"/>
                                        <p:tgtEl>
                                          <p:spTgt spid="39041"/>
                                        </p:tgtEl>
                                      </p:cBhvr>
                                    </p:animEffect>
                                  </p:childTnLst>
                                </p:cTn>
                              </p:par>
                              <p:par>
                                <p:cTn id="25" presetID="3" presetClass="entr" presetSubtype="1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6" grpId="0"/>
      <p:bldP spid="38927" grpId="0"/>
      <p:bldP spid="390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59" name="Group 123"/>
          <p:cNvGraphicFramePr>
            <a:graphicFrameLocks noGrp="1"/>
          </p:cNvGraphicFramePr>
          <p:nvPr>
            <p:extLst>
              <p:ext uri="{D42A27DB-BD31-4B8C-83A1-F6EECF244321}">
                <p14:modId xmlns:p14="http://schemas.microsoft.com/office/powerpoint/2010/main" val="2980561204"/>
              </p:ext>
            </p:extLst>
          </p:nvPr>
        </p:nvGraphicFramePr>
        <p:xfrm>
          <a:off x="990600" y="3124200"/>
          <a:ext cx="3403600" cy="2698751"/>
        </p:xfrm>
        <a:graphic>
          <a:graphicData uri="http://schemas.openxmlformats.org/drawingml/2006/table">
            <a:tbl>
              <a:tblPr/>
              <a:tblGrid>
                <a:gridCol w="584200"/>
                <a:gridCol w="1016000"/>
                <a:gridCol w="736600"/>
                <a:gridCol w="1066800"/>
              </a:tblGrid>
              <a:tr h="82297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rPr>
                        <a:t>数量</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总效用</a:t>
                      </a:r>
                    </a:p>
                  </a:txBody>
                  <a:tcPr marT="45721" marB="4572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边际</a:t>
                      </a:r>
                      <a:endParaRPr kumimoji="0" lang="en-US" altLang="zh-CN" sz="1600" b="1" i="0" u="none" strike="noStrike" cap="none" normalizeH="0" baseline="0" smtClean="0">
                        <a:ln>
                          <a:noFill/>
                        </a:ln>
                        <a:solidFill>
                          <a:schemeClr val="tx1"/>
                        </a:solidFill>
                        <a:effectLst/>
                        <a:latin typeface="Arial" charset="0"/>
                        <a:ea typeface="宋体" pitchFamily="2" charset="-122"/>
                      </a:endParaRPr>
                    </a:p>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效用</a:t>
                      </a:r>
                    </a:p>
                  </a:txBody>
                  <a:tcPr marT="45721" marB="4572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最后一元钱增加的效用</a:t>
                      </a:r>
                    </a:p>
                  </a:txBody>
                  <a:tcPr marT="45721" marB="4572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48">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a:t>
                      </a:r>
                    </a:p>
                  </a:txBody>
                  <a:tcPr marL="90000" marR="90000" marT="46801" marB="4680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dirty="0" smtClean="0">
                          <a:ln>
                            <a:noFill/>
                          </a:ln>
                          <a:solidFill>
                            <a:srgbClr val="0000FF"/>
                          </a:solidFill>
                          <a:effectLst/>
                          <a:latin typeface="Times New Roman" charset="0"/>
                          <a:ea typeface="宋体" pitchFamily="2" charset="-122"/>
                        </a:rPr>
                        <a:t>67.5</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charset="0"/>
                          <a:ea typeface="宋体" pitchFamily="2" charset="-122"/>
                        </a:rPr>
                        <a:t>4.5</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charset="0"/>
                          <a:ea typeface="宋体" pitchFamily="2" charset="-122"/>
                        </a:rPr>
                        <a:t>1.5</a:t>
                      </a:r>
                    </a:p>
                  </a:txBody>
                  <a:tcPr marL="90000" marR="90000" marT="46801" marB="4680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a:t>
                      </a:r>
                    </a:p>
                  </a:txBody>
                  <a:tcPr marL="90000" marR="90000" marT="46801" marB="4680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charset="0"/>
                          <a:ea typeface="宋体" pitchFamily="2" charset="-122"/>
                        </a:rPr>
                        <a:t>63</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dirty="0" smtClean="0">
                          <a:ln>
                            <a:noFill/>
                          </a:ln>
                          <a:solidFill>
                            <a:srgbClr val="0000FF"/>
                          </a:solidFill>
                          <a:effectLst/>
                          <a:latin typeface="Times New Roman" charset="0"/>
                          <a:ea typeface="宋体" pitchFamily="2" charset="-122"/>
                        </a:rPr>
                        <a:t>9</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dirty="0" smtClean="0">
                          <a:ln>
                            <a:noFill/>
                          </a:ln>
                          <a:solidFill>
                            <a:srgbClr val="0000FF"/>
                          </a:solidFill>
                          <a:effectLst/>
                          <a:latin typeface="Times New Roman" charset="0"/>
                          <a:ea typeface="宋体" pitchFamily="2" charset="-122"/>
                        </a:rPr>
                        <a:t>3</a:t>
                      </a:r>
                    </a:p>
                  </a:txBody>
                  <a:tcPr marL="90000" marR="90000" marT="46801" marB="4680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a:t>
                      </a:r>
                    </a:p>
                  </a:txBody>
                  <a:tcPr marL="90000" marR="90000" marT="46801" marB="4680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charset="0"/>
                          <a:ea typeface="宋体" pitchFamily="2" charset="-122"/>
                        </a:rPr>
                        <a:t>54</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charset="0"/>
                          <a:ea typeface="宋体" pitchFamily="2" charset="-122"/>
                        </a:rPr>
                        <a:t>18</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dirty="0" smtClean="0">
                          <a:ln>
                            <a:noFill/>
                          </a:ln>
                          <a:solidFill>
                            <a:srgbClr val="0000FF"/>
                          </a:solidFill>
                          <a:effectLst/>
                          <a:latin typeface="Times New Roman" charset="0"/>
                          <a:ea typeface="宋体" pitchFamily="2" charset="-122"/>
                        </a:rPr>
                        <a:t>6</a:t>
                      </a:r>
                    </a:p>
                  </a:txBody>
                  <a:tcPr marL="90000" marR="90000" marT="46801" marB="4680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8">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a:t>
                      </a:r>
                    </a:p>
                  </a:txBody>
                  <a:tcPr marL="90000" marR="90000" marT="46801" marB="4680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charset="0"/>
                          <a:ea typeface="宋体" pitchFamily="2" charset="-122"/>
                        </a:rPr>
                        <a:t>36</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charset="0"/>
                          <a:ea typeface="宋体" pitchFamily="2" charset="-122"/>
                        </a:rPr>
                        <a:t>36</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dirty="0" smtClean="0">
                          <a:ln>
                            <a:noFill/>
                          </a:ln>
                          <a:solidFill>
                            <a:srgbClr val="0000FF"/>
                          </a:solidFill>
                          <a:effectLst/>
                          <a:latin typeface="Times New Roman" charset="0"/>
                          <a:ea typeface="宋体" pitchFamily="2" charset="-122"/>
                        </a:rPr>
                        <a:t>12</a:t>
                      </a:r>
                    </a:p>
                  </a:txBody>
                  <a:tcPr marL="90000" marR="90000" marT="46801" marB="4680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448">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90000" marR="90000" marT="46801" marB="4680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charset="0"/>
                          <a:ea typeface="宋体" pitchFamily="2" charset="-122"/>
                        </a:rPr>
                        <a:t>0</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charset="0"/>
                          <a:ea typeface="宋体" pitchFamily="2" charset="-122"/>
                        </a:rPr>
                        <a:t>/</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dirty="0" smtClean="0">
                          <a:ln>
                            <a:noFill/>
                          </a:ln>
                          <a:solidFill>
                            <a:srgbClr val="0000FF"/>
                          </a:solidFill>
                          <a:effectLst/>
                          <a:latin typeface="Times New Roman" charset="0"/>
                          <a:ea typeface="宋体" pitchFamily="2" charset="-122"/>
                        </a:rPr>
                        <a:t>/</a:t>
                      </a:r>
                    </a:p>
                  </a:txBody>
                  <a:tcPr marL="90000" marR="90000" marT="46801" marB="4680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471" name="Group 135"/>
          <p:cNvGraphicFramePr>
            <a:graphicFrameLocks noGrp="1"/>
          </p:cNvGraphicFramePr>
          <p:nvPr>
            <p:extLst>
              <p:ext uri="{D42A27DB-BD31-4B8C-83A1-F6EECF244321}">
                <p14:modId xmlns:p14="http://schemas.microsoft.com/office/powerpoint/2010/main" val="1677432872"/>
              </p:ext>
            </p:extLst>
          </p:nvPr>
        </p:nvGraphicFramePr>
        <p:xfrm>
          <a:off x="4953000" y="2209800"/>
          <a:ext cx="3124200" cy="3943349"/>
        </p:xfrm>
        <a:graphic>
          <a:graphicData uri="http://schemas.openxmlformats.org/drawingml/2006/table">
            <a:tbl>
              <a:tblPr/>
              <a:tblGrid>
                <a:gridCol w="533400"/>
                <a:gridCol w="685800"/>
                <a:gridCol w="762000"/>
                <a:gridCol w="1143000"/>
              </a:tblGrid>
              <a:tr h="823038">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rPr>
                        <a:t>数量</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总</a:t>
                      </a:r>
                    </a:p>
                    <a:p>
                      <a:pPr marL="0" marR="0" lvl="0" indent="0" algn="ctr"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效用</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边际效用</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最后一元钱增加的效用</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325">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a:t>
                      </a:r>
                    </a:p>
                  </a:txBody>
                  <a:tcPr marL="90000" marR="90000" marT="46804" marB="4680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dirty="0" smtClean="0">
                          <a:ln>
                            <a:noFill/>
                          </a:ln>
                          <a:solidFill>
                            <a:srgbClr val="0000FF"/>
                          </a:solidFill>
                          <a:effectLst/>
                          <a:latin typeface="Times New Roman" charset="0"/>
                          <a:ea typeface="微软雅黑" pitchFamily="34" charset="-122"/>
                        </a:rPr>
                        <a:t>60</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charset="0"/>
                          <a:ea typeface="微软雅黑" pitchFamily="34" charset="-122"/>
                        </a:rPr>
                        <a:t>-3</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charset="0"/>
                          <a:ea typeface="微软雅黑" pitchFamily="34" charset="-122"/>
                        </a:rPr>
                        <a:t>-2</a:t>
                      </a:r>
                    </a:p>
                  </a:txBody>
                  <a:tcPr marL="90000" marR="90000" marT="46804" marB="4680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83">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7</a:t>
                      </a:r>
                    </a:p>
                  </a:txBody>
                  <a:tcPr marL="90000" marR="90000" marT="46804" marB="4680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charset="0"/>
                          <a:ea typeface="微软雅黑" pitchFamily="34" charset="-122"/>
                        </a:rPr>
                        <a:t>63</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dirty="0" smtClean="0">
                          <a:ln>
                            <a:noFill/>
                          </a:ln>
                          <a:solidFill>
                            <a:srgbClr val="0000FF"/>
                          </a:solidFill>
                          <a:effectLst/>
                          <a:latin typeface="Times New Roman" charset="0"/>
                          <a:ea typeface="微软雅黑" pitchFamily="34" charset="-122"/>
                        </a:rPr>
                        <a:t>0</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charset="0"/>
                          <a:ea typeface="微软雅黑" pitchFamily="34" charset="-122"/>
                        </a:rPr>
                        <a:t>0</a:t>
                      </a:r>
                    </a:p>
                  </a:txBody>
                  <a:tcPr marL="90000" marR="90000" marT="46804" marB="4680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472">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a:t>
                      </a:r>
                    </a:p>
                  </a:txBody>
                  <a:tcPr marL="90000" marR="90000" marT="46804" marB="4680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charset="0"/>
                          <a:ea typeface="微软雅黑" pitchFamily="34" charset="-122"/>
                        </a:rPr>
                        <a:t>63</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charset="0"/>
                          <a:ea typeface="微软雅黑" pitchFamily="34" charset="-122"/>
                        </a:rPr>
                        <a:t>3</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dirty="0" smtClean="0">
                          <a:ln>
                            <a:noFill/>
                          </a:ln>
                          <a:solidFill>
                            <a:srgbClr val="0000FF"/>
                          </a:solidFill>
                          <a:effectLst/>
                          <a:latin typeface="Times New Roman" charset="0"/>
                          <a:ea typeface="微软雅黑" pitchFamily="34" charset="-122"/>
                        </a:rPr>
                        <a:t>2</a:t>
                      </a:r>
                    </a:p>
                  </a:txBody>
                  <a:tcPr marL="90000" marR="90000" marT="46804" marB="4680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472">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5</a:t>
                      </a:r>
                    </a:p>
                  </a:txBody>
                  <a:tcPr marL="90000" marR="90000" marT="46804" marB="4680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charset="0"/>
                          <a:ea typeface="微软雅黑" pitchFamily="34" charset="-122"/>
                        </a:rPr>
                        <a:t>60</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charset="0"/>
                          <a:ea typeface="微软雅黑" pitchFamily="34" charset="-122"/>
                        </a:rPr>
                        <a:t>6</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dirty="0" smtClean="0">
                          <a:ln>
                            <a:noFill/>
                          </a:ln>
                          <a:solidFill>
                            <a:srgbClr val="0000FF"/>
                          </a:solidFill>
                          <a:effectLst/>
                          <a:latin typeface="Times New Roman" charset="0"/>
                          <a:ea typeface="微软雅黑" pitchFamily="34" charset="-122"/>
                        </a:rPr>
                        <a:t>4</a:t>
                      </a:r>
                    </a:p>
                  </a:txBody>
                  <a:tcPr marL="90000" marR="90000" marT="46804" marB="4680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472">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a:t>
                      </a:r>
                    </a:p>
                  </a:txBody>
                  <a:tcPr marL="90000" marR="90000" marT="46804" marB="4680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charset="0"/>
                          <a:ea typeface="微软雅黑" pitchFamily="34" charset="-122"/>
                        </a:rPr>
                        <a:t>54</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charset="0"/>
                          <a:ea typeface="微软雅黑" pitchFamily="34" charset="-122"/>
                        </a:rPr>
                        <a:t>9</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dirty="0" smtClean="0">
                          <a:ln>
                            <a:noFill/>
                          </a:ln>
                          <a:solidFill>
                            <a:srgbClr val="0000FF"/>
                          </a:solidFill>
                          <a:effectLst/>
                          <a:latin typeface="Times New Roman" charset="0"/>
                          <a:ea typeface="微软雅黑" pitchFamily="34" charset="-122"/>
                        </a:rPr>
                        <a:t>6</a:t>
                      </a:r>
                    </a:p>
                  </a:txBody>
                  <a:tcPr marL="90000" marR="90000" marT="46804" marB="4680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71">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a:t>
                      </a:r>
                    </a:p>
                  </a:txBody>
                  <a:tcPr marL="90000" marR="90000" marT="46804" marB="4680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charset="0"/>
                          <a:ea typeface="微软雅黑" pitchFamily="34" charset="-122"/>
                        </a:rPr>
                        <a:t>45</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charset="0"/>
                          <a:ea typeface="微软雅黑" pitchFamily="34" charset="-122"/>
                        </a:rPr>
                        <a:t>12</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dirty="0" smtClean="0">
                          <a:ln>
                            <a:noFill/>
                          </a:ln>
                          <a:solidFill>
                            <a:srgbClr val="0000FF"/>
                          </a:solidFill>
                          <a:effectLst/>
                          <a:latin typeface="Times New Roman" charset="0"/>
                          <a:ea typeface="微软雅黑" pitchFamily="34" charset="-122"/>
                        </a:rPr>
                        <a:t>8</a:t>
                      </a:r>
                    </a:p>
                  </a:txBody>
                  <a:tcPr marL="90000" marR="90000" marT="46804" marB="4680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472">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a:t>
                      </a:r>
                    </a:p>
                  </a:txBody>
                  <a:tcPr marL="90000" marR="90000" marT="46804" marB="4680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charset="0"/>
                          <a:ea typeface="微软雅黑" pitchFamily="34" charset="-122"/>
                        </a:rPr>
                        <a:t>33</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charset="0"/>
                          <a:ea typeface="微软雅黑" pitchFamily="34" charset="-122"/>
                        </a:rPr>
                        <a:t>15</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dirty="0" smtClean="0">
                          <a:ln>
                            <a:noFill/>
                          </a:ln>
                          <a:solidFill>
                            <a:srgbClr val="0000FF"/>
                          </a:solidFill>
                          <a:effectLst/>
                          <a:latin typeface="Times New Roman" charset="0"/>
                          <a:ea typeface="微软雅黑" pitchFamily="34" charset="-122"/>
                        </a:rPr>
                        <a:t>10</a:t>
                      </a:r>
                    </a:p>
                  </a:txBody>
                  <a:tcPr marL="90000" marR="90000" marT="46804" marB="4680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472">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a:t>
                      </a:r>
                    </a:p>
                  </a:txBody>
                  <a:tcPr marL="90000" marR="90000" marT="46804" marB="4680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charset="0"/>
                          <a:ea typeface="微软雅黑" pitchFamily="34" charset="-122"/>
                        </a:rPr>
                        <a:t>18</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charset="0"/>
                          <a:ea typeface="微软雅黑" pitchFamily="34" charset="-122"/>
                        </a:rPr>
                        <a:t>18</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dirty="0" smtClean="0">
                          <a:ln>
                            <a:noFill/>
                          </a:ln>
                          <a:solidFill>
                            <a:srgbClr val="0000FF"/>
                          </a:solidFill>
                          <a:effectLst/>
                          <a:latin typeface="Times New Roman" charset="0"/>
                          <a:ea typeface="微软雅黑" pitchFamily="34" charset="-122"/>
                        </a:rPr>
                        <a:t>12</a:t>
                      </a:r>
                    </a:p>
                  </a:txBody>
                  <a:tcPr marL="90000" marR="90000" marT="46804" marB="4680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472">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90000" marR="90000" marT="46804" marB="4680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charset="0"/>
                          <a:ea typeface="微软雅黑" pitchFamily="34" charset="-122"/>
                        </a:rPr>
                        <a:t>0</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charset="0"/>
                          <a:ea typeface="微软雅黑" pitchFamily="34" charset="-122"/>
                        </a:rPr>
                        <a:t>/</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600" b="1" i="0" u="none" strike="noStrike" cap="none" normalizeH="0" baseline="0" dirty="0" smtClean="0">
                          <a:ln>
                            <a:noFill/>
                          </a:ln>
                          <a:solidFill>
                            <a:srgbClr val="0000FF"/>
                          </a:solidFill>
                          <a:effectLst/>
                          <a:latin typeface="Times New Roman" charset="0"/>
                          <a:ea typeface="微软雅黑" pitchFamily="34" charset="-122"/>
                        </a:rPr>
                        <a:t>/</a:t>
                      </a:r>
                    </a:p>
                  </a:txBody>
                  <a:tcPr marL="90000" marR="90000" marT="46804" marB="4680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720" name="Text Box 98"/>
          <p:cNvSpPr txBox="1">
            <a:spLocks noChangeArrowheads="1"/>
          </p:cNvSpPr>
          <p:nvPr/>
        </p:nvSpPr>
        <p:spPr bwMode="auto">
          <a:xfrm>
            <a:off x="1143000" y="24384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buClrTx/>
              <a:buSzTx/>
              <a:buFontTx/>
              <a:buNone/>
            </a:pPr>
            <a:r>
              <a:rPr kumimoji="1" lang="zh-CN" altLang="en-US" sz="2400" b="1">
                <a:solidFill>
                  <a:schemeClr val="tx1"/>
                </a:solidFill>
                <a:ea typeface="宋体" pitchFamily="2" charset="-122"/>
              </a:rPr>
              <a:t>看电影</a:t>
            </a:r>
          </a:p>
        </p:txBody>
      </p:sp>
      <p:sp>
        <p:nvSpPr>
          <p:cNvPr id="26721" name="Text Box 99"/>
          <p:cNvSpPr txBox="1">
            <a:spLocks noChangeArrowheads="1"/>
          </p:cNvSpPr>
          <p:nvPr/>
        </p:nvSpPr>
        <p:spPr bwMode="auto">
          <a:xfrm>
            <a:off x="8077200" y="3810000"/>
            <a:ext cx="533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buClrTx/>
              <a:buSzTx/>
              <a:buFontTx/>
              <a:buNone/>
            </a:pPr>
            <a:r>
              <a:rPr kumimoji="1" lang="zh-CN" altLang="en-US" sz="2400" b="1">
                <a:solidFill>
                  <a:schemeClr val="tx1"/>
                </a:solidFill>
                <a:ea typeface="宋体" pitchFamily="2" charset="-122"/>
              </a:rPr>
              <a:t>上网</a:t>
            </a:r>
          </a:p>
        </p:txBody>
      </p:sp>
      <p:grpSp>
        <p:nvGrpSpPr>
          <p:cNvPr id="2" name="Group 100"/>
          <p:cNvGrpSpPr>
            <a:grpSpLocks/>
          </p:cNvGrpSpPr>
          <p:nvPr/>
        </p:nvGrpSpPr>
        <p:grpSpPr bwMode="auto">
          <a:xfrm>
            <a:off x="3200400" y="304800"/>
            <a:ext cx="1987550" cy="3657600"/>
            <a:chOff x="2171" y="384"/>
            <a:chExt cx="1252" cy="1776"/>
          </a:xfrm>
        </p:grpSpPr>
        <p:sp>
          <p:nvSpPr>
            <p:cNvPr id="26736" name="Oval 101"/>
            <p:cNvSpPr>
              <a:spLocks noChangeArrowheads="1"/>
            </p:cNvSpPr>
            <p:nvPr/>
          </p:nvSpPr>
          <p:spPr bwMode="auto">
            <a:xfrm>
              <a:off x="2171" y="1584"/>
              <a:ext cx="816" cy="576"/>
            </a:xfrm>
            <a:prstGeom prst="ellipse">
              <a:avLst/>
            </a:prstGeom>
            <a:noFill/>
            <a:ln w="1587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737" name="Line 102"/>
            <p:cNvSpPr>
              <a:spLocks noChangeShapeType="1"/>
            </p:cNvSpPr>
            <p:nvPr/>
          </p:nvSpPr>
          <p:spPr bwMode="auto">
            <a:xfrm flipH="1">
              <a:off x="2592" y="864"/>
              <a:ext cx="384" cy="672"/>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6738" name="Object 103"/>
            <p:cNvGraphicFramePr>
              <a:graphicFrameLocks noChangeAspect="1"/>
            </p:cNvGraphicFramePr>
            <p:nvPr/>
          </p:nvGraphicFramePr>
          <p:xfrm>
            <a:off x="2962" y="384"/>
            <a:ext cx="461" cy="560"/>
          </p:xfrm>
          <a:graphic>
            <a:graphicData uri="http://schemas.openxmlformats.org/presentationml/2006/ole">
              <mc:AlternateContent xmlns:mc="http://schemas.openxmlformats.org/markup-compatibility/2006">
                <mc:Choice xmlns:v="urn:schemas-microsoft-com:vml" Requires="v">
                  <p:oleObj spid="_x0000_s4140" name="Equation" r:id="rId4" imgW="406224" imgH="431613" progId="Equation.3">
                    <p:embed/>
                  </p:oleObj>
                </mc:Choice>
                <mc:Fallback>
                  <p:oleObj name="Equation" r:id="rId4" imgW="406224" imgH="4316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2" y="384"/>
                          <a:ext cx="461" cy="560"/>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04"/>
          <p:cNvGrpSpPr>
            <a:grpSpLocks/>
          </p:cNvGrpSpPr>
          <p:nvPr/>
        </p:nvGrpSpPr>
        <p:grpSpPr bwMode="auto">
          <a:xfrm>
            <a:off x="5486400" y="304800"/>
            <a:ext cx="2743200" cy="2743200"/>
            <a:chOff x="3627" y="384"/>
            <a:chExt cx="1605" cy="1296"/>
          </a:xfrm>
        </p:grpSpPr>
        <p:sp>
          <p:nvSpPr>
            <p:cNvPr id="26733" name="Oval 105"/>
            <p:cNvSpPr>
              <a:spLocks noChangeArrowheads="1"/>
            </p:cNvSpPr>
            <p:nvPr/>
          </p:nvSpPr>
          <p:spPr bwMode="auto">
            <a:xfrm>
              <a:off x="4416" y="1104"/>
              <a:ext cx="816" cy="576"/>
            </a:xfrm>
            <a:prstGeom prst="ellipse">
              <a:avLst/>
            </a:prstGeom>
            <a:noFill/>
            <a:ln w="1587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6734" name="Object 106"/>
            <p:cNvGraphicFramePr>
              <a:graphicFrameLocks noChangeAspect="1"/>
            </p:cNvGraphicFramePr>
            <p:nvPr/>
          </p:nvGraphicFramePr>
          <p:xfrm>
            <a:off x="3627" y="384"/>
            <a:ext cx="418" cy="560"/>
          </p:xfrm>
          <a:graphic>
            <a:graphicData uri="http://schemas.openxmlformats.org/presentationml/2006/ole">
              <mc:AlternateContent xmlns:mc="http://schemas.openxmlformats.org/markup-compatibility/2006">
                <mc:Choice xmlns:v="urn:schemas-microsoft-com:vml" Requires="v">
                  <p:oleObj spid="_x0000_s4141" name="Equation" r:id="rId6" imgW="368140" imgH="431613" progId="Equation.3">
                    <p:embed/>
                  </p:oleObj>
                </mc:Choice>
                <mc:Fallback>
                  <p:oleObj name="Equation" r:id="rId6" imgW="368140" imgH="43161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27" y="384"/>
                          <a:ext cx="418" cy="560"/>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35" name="Line 107"/>
            <p:cNvSpPr>
              <a:spLocks noChangeShapeType="1"/>
            </p:cNvSpPr>
            <p:nvPr/>
          </p:nvSpPr>
          <p:spPr bwMode="auto">
            <a:xfrm>
              <a:off x="4176" y="768"/>
              <a:ext cx="432" cy="336"/>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2092" name="Rectangle 108"/>
          <p:cNvSpPr>
            <a:spLocks noChangeArrowheads="1"/>
          </p:cNvSpPr>
          <p:nvPr/>
        </p:nvSpPr>
        <p:spPr bwMode="auto">
          <a:xfrm>
            <a:off x="611560" y="517525"/>
            <a:ext cx="319844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spcBef>
                <a:spcPct val="0"/>
              </a:spcBef>
              <a:buClrTx/>
              <a:buSzTx/>
              <a:buFontTx/>
              <a:buNone/>
            </a:pPr>
            <a:r>
              <a:rPr kumimoji="1" lang="en-US" altLang="zh-CN" sz="2400" b="1">
                <a:solidFill>
                  <a:srgbClr val="0000FF"/>
                </a:solidFill>
                <a:latin typeface="Times New Roman" pitchFamily="18" charset="0"/>
                <a:ea typeface="宋体" pitchFamily="2" charset="-122"/>
                <a:cs typeface="Times New Roman" pitchFamily="18" charset="0"/>
              </a:rPr>
              <a:t>1</a:t>
            </a:r>
            <a:r>
              <a:rPr kumimoji="1" lang="zh-CN" altLang="en-US" sz="2400" b="1">
                <a:solidFill>
                  <a:srgbClr val="0000FF"/>
                </a:solidFill>
                <a:latin typeface="Times New Roman" pitchFamily="18" charset="0"/>
                <a:ea typeface="宋体" pitchFamily="2" charset="-122"/>
                <a:cs typeface="Times New Roman" pitchFamily="18" charset="0"/>
              </a:rPr>
              <a:t>元钱用于看电影产生的边际效用等于这</a:t>
            </a:r>
            <a:r>
              <a:rPr kumimoji="1" lang="en-US" altLang="zh-CN" sz="2400" b="1">
                <a:solidFill>
                  <a:srgbClr val="0000FF"/>
                </a:solidFill>
                <a:latin typeface="Times New Roman" pitchFamily="18" charset="0"/>
                <a:ea typeface="宋体" pitchFamily="2" charset="-122"/>
                <a:cs typeface="Times New Roman" pitchFamily="18" charset="0"/>
              </a:rPr>
              <a:t>1</a:t>
            </a:r>
            <a:r>
              <a:rPr kumimoji="1" lang="zh-CN" altLang="en-US" sz="2400" b="1">
                <a:solidFill>
                  <a:srgbClr val="0000FF"/>
                </a:solidFill>
                <a:latin typeface="Times New Roman" pitchFamily="18" charset="0"/>
                <a:ea typeface="宋体" pitchFamily="2" charset="-122"/>
                <a:cs typeface="Times New Roman" pitchFamily="18" charset="0"/>
              </a:rPr>
              <a:t>元钱用于上网产生的边际效用</a:t>
            </a:r>
          </a:p>
        </p:txBody>
      </p:sp>
      <p:sp>
        <p:nvSpPr>
          <p:cNvPr id="42097" name="Freeform 113"/>
          <p:cNvSpPr>
            <a:spLocks/>
          </p:cNvSpPr>
          <p:nvPr/>
        </p:nvSpPr>
        <p:spPr bwMode="auto">
          <a:xfrm>
            <a:off x="7620000" y="5486400"/>
            <a:ext cx="228600" cy="266700"/>
          </a:xfrm>
          <a:custGeom>
            <a:avLst/>
            <a:gdLst>
              <a:gd name="T0" fmla="*/ 0 w 144"/>
              <a:gd name="T1" fmla="*/ 2147483647 h 264"/>
              <a:gd name="T2" fmla="*/ 2147483647 w 144"/>
              <a:gd name="T3" fmla="*/ 2147483647 h 264"/>
              <a:gd name="T4" fmla="*/ 2147483647 w 144"/>
              <a:gd name="T5" fmla="*/ 0 h 264"/>
              <a:gd name="T6" fmla="*/ 0 60000 65536"/>
              <a:gd name="T7" fmla="*/ 0 60000 65536"/>
              <a:gd name="T8" fmla="*/ 0 60000 65536"/>
              <a:gd name="T9" fmla="*/ 0 w 144"/>
              <a:gd name="T10" fmla="*/ 0 h 264"/>
              <a:gd name="T11" fmla="*/ 144 w 144"/>
              <a:gd name="T12" fmla="*/ 264 h 264"/>
            </a:gdLst>
            <a:ahLst/>
            <a:cxnLst>
              <a:cxn ang="T6">
                <a:pos x="T0" y="T1"/>
              </a:cxn>
              <a:cxn ang="T7">
                <a:pos x="T2" y="T3"/>
              </a:cxn>
              <a:cxn ang="T8">
                <a:pos x="T4" y="T5"/>
              </a:cxn>
            </a:cxnLst>
            <a:rect l="T9" t="T10" r="T11" b="T12"/>
            <a:pathLst>
              <a:path w="144" h="264">
                <a:moveTo>
                  <a:pt x="0" y="144"/>
                </a:moveTo>
                <a:cubicBezTo>
                  <a:pt x="12" y="204"/>
                  <a:pt x="24" y="264"/>
                  <a:pt x="48" y="240"/>
                </a:cubicBezTo>
                <a:cubicBezTo>
                  <a:pt x="72" y="216"/>
                  <a:pt x="108" y="108"/>
                  <a:pt x="144" y="0"/>
                </a:cubicBezTo>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98" name="Freeform 114"/>
          <p:cNvSpPr>
            <a:spLocks/>
          </p:cNvSpPr>
          <p:nvPr/>
        </p:nvSpPr>
        <p:spPr bwMode="auto">
          <a:xfrm>
            <a:off x="3886200" y="5219700"/>
            <a:ext cx="228600" cy="266700"/>
          </a:xfrm>
          <a:custGeom>
            <a:avLst/>
            <a:gdLst>
              <a:gd name="T0" fmla="*/ 0 w 144"/>
              <a:gd name="T1" fmla="*/ 2147483647 h 264"/>
              <a:gd name="T2" fmla="*/ 2147483647 w 144"/>
              <a:gd name="T3" fmla="*/ 2147483647 h 264"/>
              <a:gd name="T4" fmla="*/ 2147483647 w 144"/>
              <a:gd name="T5" fmla="*/ 0 h 264"/>
              <a:gd name="T6" fmla="*/ 0 60000 65536"/>
              <a:gd name="T7" fmla="*/ 0 60000 65536"/>
              <a:gd name="T8" fmla="*/ 0 60000 65536"/>
              <a:gd name="T9" fmla="*/ 0 w 144"/>
              <a:gd name="T10" fmla="*/ 0 h 264"/>
              <a:gd name="T11" fmla="*/ 144 w 144"/>
              <a:gd name="T12" fmla="*/ 264 h 264"/>
            </a:gdLst>
            <a:ahLst/>
            <a:cxnLst>
              <a:cxn ang="T6">
                <a:pos x="T0" y="T1"/>
              </a:cxn>
              <a:cxn ang="T7">
                <a:pos x="T2" y="T3"/>
              </a:cxn>
              <a:cxn ang="T8">
                <a:pos x="T4" y="T5"/>
              </a:cxn>
            </a:cxnLst>
            <a:rect l="T9" t="T10" r="T11" b="T12"/>
            <a:pathLst>
              <a:path w="144" h="264">
                <a:moveTo>
                  <a:pt x="0" y="144"/>
                </a:moveTo>
                <a:cubicBezTo>
                  <a:pt x="12" y="204"/>
                  <a:pt x="24" y="264"/>
                  <a:pt x="48" y="240"/>
                </a:cubicBezTo>
                <a:cubicBezTo>
                  <a:pt x="72" y="216"/>
                  <a:pt x="108" y="108"/>
                  <a:pt x="144" y="0"/>
                </a:cubicBezTo>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99" name="Freeform 115"/>
          <p:cNvSpPr>
            <a:spLocks/>
          </p:cNvSpPr>
          <p:nvPr/>
        </p:nvSpPr>
        <p:spPr bwMode="auto">
          <a:xfrm>
            <a:off x="7620000" y="5181600"/>
            <a:ext cx="228600" cy="266700"/>
          </a:xfrm>
          <a:custGeom>
            <a:avLst/>
            <a:gdLst>
              <a:gd name="T0" fmla="*/ 0 w 144"/>
              <a:gd name="T1" fmla="*/ 2147483647 h 264"/>
              <a:gd name="T2" fmla="*/ 2147483647 w 144"/>
              <a:gd name="T3" fmla="*/ 2147483647 h 264"/>
              <a:gd name="T4" fmla="*/ 2147483647 w 144"/>
              <a:gd name="T5" fmla="*/ 0 h 264"/>
              <a:gd name="T6" fmla="*/ 0 60000 65536"/>
              <a:gd name="T7" fmla="*/ 0 60000 65536"/>
              <a:gd name="T8" fmla="*/ 0 60000 65536"/>
              <a:gd name="T9" fmla="*/ 0 w 144"/>
              <a:gd name="T10" fmla="*/ 0 h 264"/>
              <a:gd name="T11" fmla="*/ 144 w 144"/>
              <a:gd name="T12" fmla="*/ 264 h 264"/>
            </a:gdLst>
            <a:ahLst/>
            <a:cxnLst>
              <a:cxn ang="T6">
                <a:pos x="T0" y="T1"/>
              </a:cxn>
              <a:cxn ang="T7">
                <a:pos x="T2" y="T3"/>
              </a:cxn>
              <a:cxn ang="T8">
                <a:pos x="T4" y="T5"/>
              </a:cxn>
            </a:cxnLst>
            <a:rect l="T9" t="T10" r="T11" b="T12"/>
            <a:pathLst>
              <a:path w="144" h="264">
                <a:moveTo>
                  <a:pt x="0" y="144"/>
                </a:moveTo>
                <a:cubicBezTo>
                  <a:pt x="12" y="204"/>
                  <a:pt x="24" y="264"/>
                  <a:pt x="48" y="240"/>
                </a:cubicBezTo>
                <a:cubicBezTo>
                  <a:pt x="72" y="216"/>
                  <a:pt x="108" y="108"/>
                  <a:pt x="144" y="0"/>
                </a:cubicBezTo>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100" name="Freeform 116"/>
          <p:cNvSpPr>
            <a:spLocks/>
          </p:cNvSpPr>
          <p:nvPr/>
        </p:nvSpPr>
        <p:spPr bwMode="auto">
          <a:xfrm>
            <a:off x="7620000" y="4800600"/>
            <a:ext cx="228600" cy="266700"/>
          </a:xfrm>
          <a:custGeom>
            <a:avLst/>
            <a:gdLst>
              <a:gd name="T0" fmla="*/ 0 w 144"/>
              <a:gd name="T1" fmla="*/ 2147483647 h 264"/>
              <a:gd name="T2" fmla="*/ 2147483647 w 144"/>
              <a:gd name="T3" fmla="*/ 2147483647 h 264"/>
              <a:gd name="T4" fmla="*/ 2147483647 w 144"/>
              <a:gd name="T5" fmla="*/ 0 h 264"/>
              <a:gd name="T6" fmla="*/ 0 60000 65536"/>
              <a:gd name="T7" fmla="*/ 0 60000 65536"/>
              <a:gd name="T8" fmla="*/ 0 60000 65536"/>
              <a:gd name="T9" fmla="*/ 0 w 144"/>
              <a:gd name="T10" fmla="*/ 0 h 264"/>
              <a:gd name="T11" fmla="*/ 144 w 144"/>
              <a:gd name="T12" fmla="*/ 264 h 264"/>
            </a:gdLst>
            <a:ahLst/>
            <a:cxnLst>
              <a:cxn ang="T6">
                <a:pos x="T0" y="T1"/>
              </a:cxn>
              <a:cxn ang="T7">
                <a:pos x="T2" y="T3"/>
              </a:cxn>
              <a:cxn ang="T8">
                <a:pos x="T4" y="T5"/>
              </a:cxn>
            </a:cxnLst>
            <a:rect l="T9" t="T10" r="T11" b="T12"/>
            <a:pathLst>
              <a:path w="144" h="264">
                <a:moveTo>
                  <a:pt x="0" y="144"/>
                </a:moveTo>
                <a:cubicBezTo>
                  <a:pt x="12" y="204"/>
                  <a:pt x="24" y="264"/>
                  <a:pt x="48" y="240"/>
                </a:cubicBezTo>
                <a:cubicBezTo>
                  <a:pt x="72" y="216"/>
                  <a:pt x="108" y="108"/>
                  <a:pt x="144" y="0"/>
                </a:cubicBezTo>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101" name="Freeform 117"/>
          <p:cNvSpPr>
            <a:spLocks/>
          </p:cNvSpPr>
          <p:nvPr/>
        </p:nvSpPr>
        <p:spPr bwMode="auto">
          <a:xfrm>
            <a:off x="3886200" y="4838700"/>
            <a:ext cx="228600" cy="266700"/>
          </a:xfrm>
          <a:custGeom>
            <a:avLst/>
            <a:gdLst>
              <a:gd name="T0" fmla="*/ 0 w 144"/>
              <a:gd name="T1" fmla="*/ 2147483647 h 264"/>
              <a:gd name="T2" fmla="*/ 2147483647 w 144"/>
              <a:gd name="T3" fmla="*/ 2147483647 h 264"/>
              <a:gd name="T4" fmla="*/ 2147483647 w 144"/>
              <a:gd name="T5" fmla="*/ 0 h 264"/>
              <a:gd name="T6" fmla="*/ 0 60000 65536"/>
              <a:gd name="T7" fmla="*/ 0 60000 65536"/>
              <a:gd name="T8" fmla="*/ 0 60000 65536"/>
              <a:gd name="T9" fmla="*/ 0 w 144"/>
              <a:gd name="T10" fmla="*/ 0 h 264"/>
              <a:gd name="T11" fmla="*/ 144 w 144"/>
              <a:gd name="T12" fmla="*/ 264 h 264"/>
            </a:gdLst>
            <a:ahLst/>
            <a:cxnLst>
              <a:cxn ang="T6">
                <a:pos x="T0" y="T1"/>
              </a:cxn>
              <a:cxn ang="T7">
                <a:pos x="T2" y="T3"/>
              </a:cxn>
              <a:cxn ang="T8">
                <a:pos x="T4" y="T5"/>
              </a:cxn>
            </a:cxnLst>
            <a:rect l="T9" t="T10" r="T11" b="T12"/>
            <a:pathLst>
              <a:path w="144" h="264">
                <a:moveTo>
                  <a:pt x="0" y="144"/>
                </a:moveTo>
                <a:cubicBezTo>
                  <a:pt x="12" y="204"/>
                  <a:pt x="24" y="264"/>
                  <a:pt x="48" y="240"/>
                </a:cubicBezTo>
                <a:cubicBezTo>
                  <a:pt x="72" y="216"/>
                  <a:pt x="108" y="108"/>
                  <a:pt x="144" y="0"/>
                </a:cubicBezTo>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102" name="Freeform 118"/>
          <p:cNvSpPr>
            <a:spLocks/>
          </p:cNvSpPr>
          <p:nvPr/>
        </p:nvSpPr>
        <p:spPr bwMode="auto">
          <a:xfrm>
            <a:off x="7620000" y="4495800"/>
            <a:ext cx="228600" cy="266700"/>
          </a:xfrm>
          <a:custGeom>
            <a:avLst/>
            <a:gdLst>
              <a:gd name="T0" fmla="*/ 0 w 144"/>
              <a:gd name="T1" fmla="*/ 2147483647 h 264"/>
              <a:gd name="T2" fmla="*/ 2147483647 w 144"/>
              <a:gd name="T3" fmla="*/ 2147483647 h 264"/>
              <a:gd name="T4" fmla="*/ 2147483647 w 144"/>
              <a:gd name="T5" fmla="*/ 0 h 264"/>
              <a:gd name="T6" fmla="*/ 0 60000 65536"/>
              <a:gd name="T7" fmla="*/ 0 60000 65536"/>
              <a:gd name="T8" fmla="*/ 0 60000 65536"/>
              <a:gd name="T9" fmla="*/ 0 w 144"/>
              <a:gd name="T10" fmla="*/ 0 h 264"/>
              <a:gd name="T11" fmla="*/ 144 w 144"/>
              <a:gd name="T12" fmla="*/ 264 h 264"/>
            </a:gdLst>
            <a:ahLst/>
            <a:cxnLst>
              <a:cxn ang="T6">
                <a:pos x="T0" y="T1"/>
              </a:cxn>
              <a:cxn ang="T7">
                <a:pos x="T2" y="T3"/>
              </a:cxn>
              <a:cxn ang="T8">
                <a:pos x="T4" y="T5"/>
              </a:cxn>
            </a:cxnLst>
            <a:rect l="T9" t="T10" r="T11" b="T12"/>
            <a:pathLst>
              <a:path w="144" h="264">
                <a:moveTo>
                  <a:pt x="0" y="144"/>
                </a:moveTo>
                <a:cubicBezTo>
                  <a:pt x="12" y="204"/>
                  <a:pt x="24" y="264"/>
                  <a:pt x="48" y="240"/>
                </a:cubicBezTo>
                <a:cubicBezTo>
                  <a:pt x="72" y="216"/>
                  <a:pt x="108" y="108"/>
                  <a:pt x="144" y="0"/>
                </a:cubicBezTo>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103" name="Text Box 119"/>
          <p:cNvSpPr txBox="1">
            <a:spLocks noChangeArrowheads="1"/>
          </p:cNvSpPr>
          <p:nvPr/>
        </p:nvSpPr>
        <p:spPr bwMode="auto">
          <a:xfrm>
            <a:off x="5173960" y="76200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buClrTx/>
              <a:buSzTx/>
              <a:buFontTx/>
              <a:buNone/>
            </a:pPr>
            <a:r>
              <a:rPr kumimoji="1" lang="en-US" altLang="zh-CN" sz="2800" b="1" dirty="0">
                <a:solidFill>
                  <a:srgbClr val="FF6600"/>
                </a:solidFill>
                <a:ea typeface="宋体" pitchFamily="2" charset="-122"/>
              </a:rPr>
              <a:t>=</a:t>
            </a:r>
          </a:p>
        </p:txBody>
      </p:sp>
      <p:sp>
        <p:nvSpPr>
          <p:cNvPr id="23" name="Rectangle 11"/>
          <p:cNvSpPr txBox="1">
            <a:spLocks noGrp="1" noChangeArrowheads="1"/>
          </p:cNvSpPr>
          <p:nvPr/>
        </p:nvSpPr>
        <p:spPr bwMode="auto">
          <a:xfrm>
            <a:off x="8480425" y="6248400"/>
            <a:ext cx="587375" cy="488950"/>
          </a:xfrm>
          <a:prstGeom prst="rect">
            <a:avLst/>
          </a:prstGeom>
          <a:solidFill>
            <a:srgbClr val="000000"/>
          </a:solidFill>
          <a:ln>
            <a:miter lim="800000"/>
            <a:headEnd/>
            <a:tailEnd/>
          </a:ln>
        </p:spPr>
        <p:txBody>
          <a:bodyPr anchor="b"/>
          <a:lstStyle/>
          <a:p>
            <a:pPr>
              <a:spcBef>
                <a:spcPct val="0"/>
              </a:spcBef>
              <a:buClrTx/>
              <a:buSzTx/>
              <a:buFontTx/>
              <a:buNone/>
              <a:defRPr/>
            </a:pPr>
            <a:fld id="{E946F84B-DD66-4779-BDAC-7DA4E110FC17}" type="slidenum">
              <a:rPr lang="en-US" altLang="zh-CN" sz="2600" b="1">
                <a:solidFill>
                  <a:schemeClr val="bg1"/>
                </a:solidFill>
                <a:latin typeface="+mn-lt"/>
                <a:ea typeface="+mn-ea"/>
              </a:rPr>
              <a:pPr>
                <a:spcBef>
                  <a:spcPct val="0"/>
                </a:spcBef>
                <a:buClrTx/>
                <a:buSzTx/>
                <a:buFontTx/>
                <a:buNone/>
                <a:defRPr/>
              </a:pPr>
              <a:t>12</a:t>
            </a:fld>
            <a:endParaRPr lang="en-US" altLang="zh-CN" sz="2600" b="1" dirty="0">
              <a:solidFill>
                <a:schemeClr val="bg1"/>
              </a:solidFill>
              <a:latin typeface="+mn-lt"/>
              <a:ea typeface="+mn-ea"/>
            </a:endParaRPr>
          </a:p>
        </p:txBody>
      </p:sp>
    </p:spTree>
    <p:extLst>
      <p:ext uri="{BB962C8B-B14F-4D97-AF65-F5344CB8AC3E}">
        <p14:creationId xmlns:p14="http://schemas.microsoft.com/office/powerpoint/2010/main" val="13592567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209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209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209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4210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4210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4210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42103"/>
                                        </p:tgtEl>
                                        <p:attrNameLst>
                                          <p:attrName>style.visibility</p:attrName>
                                        </p:attrNameLst>
                                      </p:cBhvr>
                                      <p:to>
                                        <p:strVal val="visible"/>
                                      </p:to>
                                    </p:set>
                                    <p:animEffect transition="in" filter="slide(fromBottom)">
                                      <p:cBhvr>
                                        <p:cTn id="41" dur="500"/>
                                        <p:tgtEl>
                                          <p:spTgt spid="42103"/>
                                        </p:tgtEl>
                                      </p:cBhvr>
                                    </p:animEffect>
                                  </p:childTnLst>
                                  <p:subTnLst>
                                    <p:audio>
                                      <p:cMediaNode>
                                        <p:cTn display="0" masterRel="sameClick">
                                          <p:stCondLst>
                                            <p:cond evt="begin" delay="0">
                                              <p:tn val="39"/>
                                            </p:cond>
                                          </p:stCondLst>
                                          <p:endCondLst>
                                            <p:cond evt="onStopAudio" delay="0">
                                              <p:tgtEl>
                                                <p:sldTgt/>
                                              </p:tgtEl>
                                            </p:cond>
                                          </p:endCondLst>
                                        </p:cTn>
                                        <p:tgtEl>
                                          <p:sndTgt r:embed="rId3" name="chimes.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15" presetClass="entr" presetSubtype="0" fill="hold" grpId="0" nodeType="clickEffect">
                                  <p:stCondLst>
                                    <p:cond delay="0"/>
                                  </p:stCondLst>
                                  <p:childTnLst>
                                    <p:set>
                                      <p:cBhvr>
                                        <p:cTn id="45" dur="1" fill="hold">
                                          <p:stCondLst>
                                            <p:cond delay="0"/>
                                          </p:stCondLst>
                                        </p:cTn>
                                        <p:tgtEl>
                                          <p:spTgt spid="42092"/>
                                        </p:tgtEl>
                                        <p:attrNameLst>
                                          <p:attrName>style.visibility</p:attrName>
                                        </p:attrNameLst>
                                      </p:cBhvr>
                                      <p:to>
                                        <p:strVal val="visible"/>
                                      </p:to>
                                    </p:set>
                                    <p:anim calcmode="lin" valueType="num">
                                      <p:cBhvr>
                                        <p:cTn id="46" dur="1000" fill="hold"/>
                                        <p:tgtEl>
                                          <p:spTgt spid="42092"/>
                                        </p:tgtEl>
                                        <p:attrNameLst>
                                          <p:attrName>ppt_w</p:attrName>
                                        </p:attrNameLst>
                                      </p:cBhvr>
                                      <p:tavLst>
                                        <p:tav tm="0">
                                          <p:val>
                                            <p:fltVal val="0"/>
                                          </p:val>
                                        </p:tav>
                                        <p:tav tm="100000">
                                          <p:val>
                                            <p:strVal val="#ppt_w"/>
                                          </p:val>
                                        </p:tav>
                                      </p:tavLst>
                                    </p:anim>
                                    <p:anim calcmode="lin" valueType="num">
                                      <p:cBhvr>
                                        <p:cTn id="47" dur="1000" fill="hold"/>
                                        <p:tgtEl>
                                          <p:spTgt spid="42092"/>
                                        </p:tgtEl>
                                        <p:attrNameLst>
                                          <p:attrName>ppt_h</p:attrName>
                                        </p:attrNameLst>
                                      </p:cBhvr>
                                      <p:tavLst>
                                        <p:tav tm="0">
                                          <p:val>
                                            <p:fltVal val="0"/>
                                          </p:val>
                                        </p:tav>
                                        <p:tav tm="100000">
                                          <p:val>
                                            <p:strVal val="#ppt_h"/>
                                          </p:val>
                                        </p:tav>
                                      </p:tavLst>
                                    </p:anim>
                                    <p:anim calcmode="lin" valueType="num">
                                      <p:cBhvr>
                                        <p:cTn id="48" dur="1000" fill="hold"/>
                                        <p:tgtEl>
                                          <p:spTgt spid="42092"/>
                                        </p:tgtEl>
                                        <p:attrNameLst>
                                          <p:attrName>ppt_x</p:attrName>
                                        </p:attrNameLst>
                                      </p:cBhvr>
                                      <p:tavLst>
                                        <p:tav tm="0" fmla="#ppt_x+(cos(-2*pi*(1-$))*-#ppt_x-sin(-2*pi*(1-$))*(1-#ppt_y))*(1-$)">
                                          <p:val>
                                            <p:fltVal val="0"/>
                                          </p:val>
                                        </p:tav>
                                        <p:tav tm="100000">
                                          <p:val>
                                            <p:fltVal val="1"/>
                                          </p:val>
                                        </p:tav>
                                      </p:tavLst>
                                    </p:anim>
                                    <p:anim calcmode="lin" valueType="num">
                                      <p:cBhvr>
                                        <p:cTn id="49" dur="1000" fill="hold"/>
                                        <p:tgtEl>
                                          <p:spTgt spid="4209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2" grpId="0" autoUpdateAnimBg="0"/>
      <p:bldP spid="42097" grpId="0" animBg="1"/>
      <p:bldP spid="42098" grpId="0" animBg="1"/>
      <p:bldP spid="42099" grpId="0" animBg="1"/>
      <p:bldP spid="42100" grpId="0" animBg="1"/>
      <p:bldP spid="42101" grpId="0" animBg="1"/>
      <p:bldP spid="42102" grpId="0" animBg="1"/>
      <p:bldP spid="4210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133" name="Group 125"/>
          <p:cNvGraphicFramePr>
            <a:graphicFrameLocks noGrp="1"/>
          </p:cNvGraphicFramePr>
          <p:nvPr>
            <p:extLst>
              <p:ext uri="{D42A27DB-BD31-4B8C-83A1-F6EECF244321}">
                <p14:modId xmlns:p14="http://schemas.microsoft.com/office/powerpoint/2010/main" val="890265390"/>
              </p:ext>
            </p:extLst>
          </p:nvPr>
        </p:nvGraphicFramePr>
        <p:xfrm>
          <a:off x="990600" y="1874838"/>
          <a:ext cx="6858000" cy="3148014"/>
        </p:xfrm>
        <a:graphic>
          <a:graphicData uri="http://schemas.openxmlformats.org/drawingml/2006/table">
            <a:tbl>
              <a:tblPr/>
              <a:tblGrid>
                <a:gridCol w="685800"/>
                <a:gridCol w="838200"/>
                <a:gridCol w="690563"/>
                <a:gridCol w="579437"/>
                <a:gridCol w="635000"/>
                <a:gridCol w="685800"/>
                <a:gridCol w="685800"/>
                <a:gridCol w="685800"/>
                <a:gridCol w="685800"/>
                <a:gridCol w="685800"/>
              </a:tblGrid>
              <a:tr h="465138">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4</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67.5</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660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463">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3</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63</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81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96</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66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2</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54</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72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87</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99</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FF66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黑体" pitchFamily="2" charset="-122"/>
                        </a:rPr>
                        <a:t>108</a:t>
                      </a:r>
                    </a:p>
                  </a:txBody>
                  <a:tcPr marL="90000" marR="90000" marT="46800" marB="46800" anchor="ctr" anchorCtr="1" horzOverflow="overflow">
                    <a:lnL w="12700" cap="flat" cmpd="sng" algn="ctr">
                      <a:solidFill>
                        <a:schemeClr val="tx1"/>
                      </a:solidFill>
                      <a:prstDash val="solid"/>
                      <a:round/>
                      <a:headEnd type="none" w="med" len="med"/>
                      <a:tailEnd type="none" w="med" len="med"/>
                    </a:lnL>
                    <a:lnR w="38100" cap="flat" cmpd="sng" algn="ctr">
                      <a:solidFill>
                        <a:srgbClr val="FF6600"/>
                      </a:solidFill>
                      <a:prstDash val="solid"/>
                      <a:round/>
                      <a:headEnd type="none" w="med" len="med"/>
                      <a:tailEnd type="none" w="med" len="med"/>
                    </a:lnR>
                    <a:lnT w="38100" cap="flat" cmpd="sng" algn="ctr">
                      <a:solidFill>
                        <a:srgbClr val="FF66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38100" cap="flat" cmpd="sng" algn="ctr">
                      <a:solidFill>
                        <a:srgbClr val="FF66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5475">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36</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54</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69</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81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90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96</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FF66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99</a:t>
                      </a:r>
                    </a:p>
                  </a:txBody>
                  <a:tcPr marL="90000" marR="90000" marT="46800" marB="46800" anchor="ctr" anchorCtr="1" horzOverflow="overflow">
                    <a:lnL w="12700" cap="flat" cmpd="sng" algn="ctr">
                      <a:solidFill>
                        <a:schemeClr val="tx1"/>
                      </a:solidFill>
                      <a:prstDash val="solid"/>
                      <a:round/>
                      <a:headEnd type="none" w="med" len="med"/>
                      <a:tailEnd type="none" w="med" len="med"/>
                    </a:lnL>
                    <a:lnR w="38100" cap="flat" cmpd="sng" algn="ctr">
                      <a:solidFill>
                        <a:srgbClr val="FF6600"/>
                      </a:solidFill>
                      <a:prstDash val="solid"/>
                      <a:round/>
                      <a:headEnd type="none" w="med" len="med"/>
                      <a:tailEnd type="none" w="med" len="med"/>
                    </a:lnR>
                    <a:lnT w="38100" cap="flat" cmpd="sng" algn="ctr">
                      <a:solidFill>
                        <a:srgbClr val="FF66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38100" cap="flat" cmpd="sng" algn="ctr">
                      <a:solidFill>
                        <a:srgbClr val="FF66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18</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33</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45</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54</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60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63</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63</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60</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defRPr/>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0</a:t>
                      </a: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3</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4</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5</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6</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7</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8</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764" name="Text Box 122"/>
          <p:cNvSpPr txBox="1">
            <a:spLocks noChangeArrowheads="1"/>
          </p:cNvSpPr>
          <p:nvPr/>
        </p:nvSpPr>
        <p:spPr bwMode="auto">
          <a:xfrm>
            <a:off x="381000" y="2895600"/>
            <a:ext cx="533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buClrTx/>
              <a:buSzTx/>
              <a:buFontTx/>
              <a:buNone/>
            </a:pPr>
            <a:r>
              <a:rPr kumimoji="1" lang="zh-CN" altLang="en-US" sz="2400" b="1">
                <a:solidFill>
                  <a:schemeClr val="tx1"/>
                </a:solidFill>
                <a:ea typeface="宋体" pitchFamily="2" charset="-122"/>
              </a:rPr>
              <a:t>看电影</a:t>
            </a:r>
          </a:p>
        </p:txBody>
      </p:sp>
      <p:sp>
        <p:nvSpPr>
          <p:cNvPr id="27765" name="Text Box 123"/>
          <p:cNvSpPr txBox="1">
            <a:spLocks noChangeArrowheads="1"/>
          </p:cNvSpPr>
          <p:nvPr/>
        </p:nvSpPr>
        <p:spPr bwMode="auto">
          <a:xfrm>
            <a:off x="4343400" y="5301208"/>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buClrTx/>
              <a:buSzTx/>
              <a:buFontTx/>
              <a:buNone/>
            </a:pPr>
            <a:r>
              <a:rPr kumimoji="1" lang="zh-CN" altLang="en-US" sz="2400" b="1" dirty="0">
                <a:solidFill>
                  <a:schemeClr val="tx1"/>
                </a:solidFill>
                <a:ea typeface="宋体" pitchFamily="2" charset="-122"/>
              </a:rPr>
              <a:t>上网</a:t>
            </a:r>
          </a:p>
        </p:txBody>
      </p:sp>
      <p:sp>
        <p:nvSpPr>
          <p:cNvPr id="27766" name="Text Box 124"/>
          <p:cNvSpPr txBox="1">
            <a:spLocks noChangeArrowheads="1"/>
          </p:cNvSpPr>
          <p:nvPr/>
        </p:nvSpPr>
        <p:spPr bwMode="auto">
          <a:xfrm>
            <a:off x="3276600" y="990600"/>
            <a:ext cx="2667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buClrTx/>
              <a:buSzTx/>
              <a:buFontTx/>
              <a:buNone/>
            </a:pPr>
            <a:r>
              <a:rPr kumimoji="1" lang="zh-CN" altLang="en-US" sz="3200" b="1">
                <a:solidFill>
                  <a:srgbClr val="0000FF"/>
                </a:solidFill>
                <a:ea typeface="宋体" pitchFamily="2" charset="-122"/>
              </a:rPr>
              <a:t>总效用</a:t>
            </a:r>
          </a:p>
        </p:txBody>
      </p:sp>
      <p:sp>
        <p:nvSpPr>
          <p:cNvPr id="7" name="Rectangle 11"/>
          <p:cNvSpPr txBox="1">
            <a:spLocks noGrp="1" noChangeArrowheads="1"/>
          </p:cNvSpPr>
          <p:nvPr/>
        </p:nvSpPr>
        <p:spPr bwMode="auto">
          <a:xfrm>
            <a:off x="8480425" y="6248400"/>
            <a:ext cx="587375" cy="488950"/>
          </a:xfrm>
          <a:prstGeom prst="rect">
            <a:avLst/>
          </a:prstGeom>
          <a:solidFill>
            <a:srgbClr val="000000"/>
          </a:solidFill>
          <a:ln>
            <a:miter lim="800000"/>
            <a:headEnd/>
            <a:tailEnd/>
          </a:ln>
        </p:spPr>
        <p:txBody>
          <a:bodyPr anchor="b"/>
          <a:lstStyle/>
          <a:p>
            <a:pPr>
              <a:spcBef>
                <a:spcPct val="0"/>
              </a:spcBef>
              <a:buClrTx/>
              <a:buSzTx/>
              <a:buFontTx/>
              <a:buNone/>
              <a:defRPr/>
            </a:pPr>
            <a:fld id="{19472597-8495-4107-8A38-68B55E73B463}" type="slidenum">
              <a:rPr lang="en-US" altLang="zh-CN" sz="2600" b="1">
                <a:solidFill>
                  <a:schemeClr val="bg1"/>
                </a:solidFill>
                <a:latin typeface="+mn-lt"/>
                <a:ea typeface="+mn-ea"/>
              </a:rPr>
              <a:pPr>
                <a:spcBef>
                  <a:spcPct val="0"/>
                </a:spcBef>
                <a:buClrTx/>
                <a:buSzTx/>
                <a:buFontTx/>
                <a:buNone/>
                <a:defRPr/>
              </a:pPr>
              <a:t>13</a:t>
            </a:fld>
            <a:endParaRPr lang="en-US" altLang="zh-CN" sz="2600" b="1" dirty="0">
              <a:solidFill>
                <a:schemeClr val="bg1"/>
              </a:solidFill>
              <a:latin typeface="+mn-lt"/>
              <a:ea typeface="+mn-ea"/>
            </a:endParaRPr>
          </a:p>
        </p:txBody>
      </p:sp>
    </p:spTree>
    <p:extLst>
      <p:ext uri="{BB962C8B-B14F-4D97-AF65-F5344CB8AC3E}">
        <p14:creationId xmlns:p14="http://schemas.microsoft.com/office/powerpoint/2010/main" val="3460669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sz="half" idx="2"/>
          </p:nvPr>
        </p:nvSpPr>
        <p:spPr>
          <a:xfrm>
            <a:off x="533400" y="1143000"/>
            <a:ext cx="7924800" cy="5105400"/>
          </a:xfrm>
        </p:spPr>
        <p:txBody>
          <a:bodyPr/>
          <a:lstStyle/>
          <a:p>
            <a:pPr>
              <a:buSzPct val="100000"/>
              <a:buFont typeface="Wingdings" panose="05000000000000000000" pitchFamily="2" charset="2"/>
              <a:buChar char="l"/>
            </a:pPr>
            <a:r>
              <a:rPr lang="zh-CN" altLang="en-US" b="1" dirty="0" smtClean="0">
                <a:latin typeface="Times New Roman" charset="0"/>
                <a:ea typeface="楷体_GB2312" pitchFamily="49" charset="-122"/>
              </a:rPr>
              <a:t>结论</a:t>
            </a:r>
          </a:p>
          <a:p>
            <a:pPr lvl="1"/>
            <a:r>
              <a:rPr lang="zh-CN" altLang="en-US" b="1" dirty="0" smtClean="0">
                <a:solidFill>
                  <a:srgbClr val="0000FF"/>
                </a:solidFill>
              </a:rPr>
              <a:t>每元钱用于看电影产生的边际效用等于上网产生的边际效用时，总效用最大</a:t>
            </a:r>
          </a:p>
          <a:p>
            <a:endParaRPr lang="zh-CN" altLang="en-US" dirty="0" smtClean="0"/>
          </a:p>
        </p:txBody>
      </p:sp>
      <p:grpSp>
        <p:nvGrpSpPr>
          <p:cNvPr id="2" name="Group 149"/>
          <p:cNvGrpSpPr>
            <a:grpSpLocks/>
          </p:cNvGrpSpPr>
          <p:nvPr/>
        </p:nvGrpSpPr>
        <p:grpSpPr bwMode="auto">
          <a:xfrm>
            <a:off x="4572000" y="3081338"/>
            <a:ext cx="2819400" cy="457200"/>
            <a:chOff x="2784" y="2880"/>
            <a:chExt cx="1776" cy="288"/>
          </a:xfrm>
        </p:grpSpPr>
        <p:sp>
          <p:nvSpPr>
            <p:cNvPr id="28686" name="Rectangle 134"/>
            <p:cNvSpPr>
              <a:spLocks noChangeArrowheads="1"/>
            </p:cNvSpPr>
            <p:nvPr/>
          </p:nvSpPr>
          <p:spPr bwMode="auto">
            <a:xfrm>
              <a:off x="2928" y="2880"/>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0"/>
                </a:spcBef>
                <a:buClrTx/>
                <a:buSzTx/>
                <a:buFontTx/>
                <a:buNone/>
              </a:pPr>
              <a:r>
                <a:rPr kumimoji="1" lang="zh-CN" altLang="en-US" sz="2400" b="1">
                  <a:solidFill>
                    <a:schemeClr val="tx1"/>
                  </a:solidFill>
                  <a:ea typeface="宋体" pitchFamily="2" charset="-122"/>
                </a:rPr>
                <a:t>增加上网</a:t>
              </a:r>
            </a:p>
          </p:txBody>
        </p:sp>
        <p:sp>
          <p:nvSpPr>
            <p:cNvPr id="28687" name="AutoShape 135"/>
            <p:cNvSpPr>
              <a:spLocks noChangeArrowheads="1"/>
            </p:cNvSpPr>
            <p:nvPr/>
          </p:nvSpPr>
          <p:spPr bwMode="auto">
            <a:xfrm>
              <a:off x="2784" y="2880"/>
              <a:ext cx="192" cy="288"/>
            </a:xfrm>
            <a:prstGeom prst="rightArrow">
              <a:avLst>
                <a:gd name="adj1" fmla="val 50000"/>
                <a:gd name="adj2" fmla="val 25000"/>
              </a:avLst>
            </a:prstGeom>
            <a:solidFill>
              <a:schemeClr val="accent1"/>
            </a:solidFill>
            <a:ln w="9525" algn="ctr">
              <a:solidFill>
                <a:schemeClr val="tx1"/>
              </a:solidFill>
              <a:miter lim="800000"/>
              <a:headEnd/>
              <a:tailEnd/>
            </a:ln>
          </p:spPr>
          <p:txBody>
            <a:bodyPr wrap="none" anchor="ctr"/>
            <a:lstStyle/>
            <a:p>
              <a:endParaRPr lang="zh-CN" altLang="en-US"/>
            </a:p>
          </p:txBody>
        </p:sp>
      </p:grpSp>
      <p:graphicFrame>
        <p:nvGraphicFramePr>
          <p:cNvPr id="49289" name="Object 137"/>
          <p:cNvGraphicFramePr>
            <a:graphicFrameLocks noChangeAspect="1"/>
          </p:cNvGraphicFramePr>
          <p:nvPr/>
        </p:nvGraphicFramePr>
        <p:xfrm>
          <a:off x="1676400" y="2895600"/>
          <a:ext cx="2819400" cy="998538"/>
        </p:xfrm>
        <a:graphic>
          <a:graphicData uri="http://schemas.openxmlformats.org/presentationml/2006/ole">
            <mc:AlternateContent xmlns:mc="http://schemas.openxmlformats.org/markup-compatibility/2006">
              <mc:Choice xmlns:v="urn:schemas-microsoft-com:vml" Requires="v">
                <p:oleObj spid="_x0000_s5188" name="公式" r:id="rId3" imgW="1200150" imgH="409485" progId="Equation.3">
                  <p:embed/>
                </p:oleObj>
              </mc:Choice>
              <mc:Fallback>
                <p:oleObj name="公式" r:id="rId3" imgW="1200150" imgH="40948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895600"/>
                        <a:ext cx="2819400" cy="998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298" name="Object 146"/>
          <p:cNvGraphicFramePr>
            <a:graphicFrameLocks noChangeAspect="1"/>
          </p:cNvGraphicFramePr>
          <p:nvPr/>
        </p:nvGraphicFramePr>
        <p:xfrm>
          <a:off x="1676400" y="4038600"/>
          <a:ext cx="2819400" cy="998538"/>
        </p:xfrm>
        <a:graphic>
          <a:graphicData uri="http://schemas.openxmlformats.org/presentationml/2006/ole">
            <mc:AlternateContent xmlns:mc="http://schemas.openxmlformats.org/markup-compatibility/2006">
              <mc:Choice xmlns:v="urn:schemas-microsoft-com:vml" Requires="v">
                <p:oleObj spid="_x0000_s5189" name="公式" r:id="rId5" imgW="1200150" imgH="409485" progId="Equation.3">
                  <p:embed/>
                </p:oleObj>
              </mc:Choice>
              <mc:Fallback>
                <p:oleObj name="公式" r:id="rId5" imgW="1200150" imgH="40948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4038600"/>
                        <a:ext cx="2819400" cy="998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150"/>
          <p:cNvGrpSpPr>
            <a:grpSpLocks/>
          </p:cNvGrpSpPr>
          <p:nvPr/>
        </p:nvGrpSpPr>
        <p:grpSpPr bwMode="auto">
          <a:xfrm>
            <a:off x="4557713" y="4275138"/>
            <a:ext cx="2833687" cy="457200"/>
            <a:chOff x="2775" y="3600"/>
            <a:chExt cx="1785" cy="288"/>
          </a:xfrm>
        </p:grpSpPr>
        <p:sp>
          <p:nvSpPr>
            <p:cNvPr id="28684" name="Rectangle 147"/>
            <p:cNvSpPr>
              <a:spLocks noChangeArrowheads="1"/>
            </p:cNvSpPr>
            <p:nvPr/>
          </p:nvSpPr>
          <p:spPr bwMode="auto">
            <a:xfrm>
              <a:off x="2928" y="3600"/>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0"/>
                </a:spcBef>
                <a:buClrTx/>
                <a:buSzTx/>
                <a:buFontTx/>
                <a:buNone/>
              </a:pPr>
              <a:r>
                <a:rPr kumimoji="1" lang="zh-CN" altLang="en-US" sz="2400" b="1">
                  <a:solidFill>
                    <a:schemeClr val="tx1"/>
                  </a:solidFill>
                  <a:ea typeface="宋体" pitchFamily="2" charset="-122"/>
                </a:rPr>
                <a:t>增加看电影</a:t>
              </a:r>
              <a:endParaRPr kumimoji="1" lang="en-US" altLang="zh-CN" sz="2400" b="1">
                <a:solidFill>
                  <a:schemeClr val="tx1"/>
                </a:solidFill>
                <a:ea typeface="宋体" pitchFamily="2" charset="-122"/>
              </a:endParaRPr>
            </a:p>
          </p:txBody>
        </p:sp>
        <p:sp>
          <p:nvSpPr>
            <p:cNvPr id="28685" name="AutoShape 148"/>
            <p:cNvSpPr>
              <a:spLocks noChangeArrowheads="1"/>
            </p:cNvSpPr>
            <p:nvPr/>
          </p:nvSpPr>
          <p:spPr bwMode="auto">
            <a:xfrm>
              <a:off x="2775" y="3600"/>
              <a:ext cx="192" cy="288"/>
            </a:xfrm>
            <a:prstGeom prst="rightArrow">
              <a:avLst>
                <a:gd name="adj1" fmla="val 50000"/>
                <a:gd name="adj2" fmla="val 25000"/>
              </a:avLst>
            </a:prstGeom>
            <a:solidFill>
              <a:schemeClr val="accent1"/>
            </a:solidFill>
            <a:ln w="9525" algn="ctr">
              <a:solidFill>
                <a:schemeClr val="tx1"/>
              </a:solidFill>
              <a:miter lim="800000"/>
              <a:headEnd/>
              <a:tailEnd/>
            </a:ln>
          </p:spPr>
          <p:txBody>
            <a:bodyPr wrap="none" anchor="ctr"/>
            <a:lstStyle/>
            <a:p>
              <a:endParaRPr lang="zh-CN" altLang="en-US"/>
            </a:p>
          </p:txBody>
        </p:sp>
      </p:grpSp>
      <p:grpSp>
        <p:nvGrpSpPr>
          <p:cNvPr id="4" name="Group 149"/>
          <p:cNvGrpSpPr>
            <a:grpSpLocks/>
          </p:cNvGrpSpPr>
          <p:nvPr/>
        </p:nvGrpSpPr>
        <p:grpSpPr bwMode="auto">
          <a:xfrm>
            <a:off x="4592638" y="5367338"/>
            <a:ext cx="2819400" cy="457200"/>
            <a:chOff x="2784" y="2880"/>
            <a:chExt cx="1776" cy="288"/>
          </a:xfrm>
        </p:grpSpPr>
        <p:sp>
          <p:nvSpPr>
            <p:cNvPr id="28682" name="Rectangle 134"/>
            <p:cNvSpPr>
              <a:spLocks noChangeArrowheads="1"/>
            </p:cNvSpPr>
            <p:nvPr/>
          </p:nvSpPr>
          <p:spPr bwMode="auto">
            <a:xfrm>
              <a:off x="2928" y="2880"/>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0"/>
                </a:spcBef>
                <a:buClrTx/>
                <a:buSzTx/>
                <a:buFontTx/>
                <a:buNone/>
              </a:pPr>
              <a:r>
                <a:rPr kumimoji="1" lang="zh-CN" altLang="en-US" sz="2400" b="1">
                  <a:solidFill>
                    <a:schemeClr val="tx1"/>
                  </a:solidFill>
                  <a:ea typeface="宋体" pitchFamily="2" charset="-122"/>
                </a:rPr>
                <a:t>保持组合不变</a:t>
              </a:r>
            </a:p>
          </p:txBody>
        </p:sp>
        <p:sp>
          <p:nvSpPr>
            <p:cNvPr id="28683" name="AutoShape 135"/>
            <p:cNvSpPr>
              <a:spLocks noChangeArrowheads="1"/>
            </p:cNvSpPr>
            <p:nvPr/>
          </p:nvSpPr>
          <p:spPr bwMode="auto">
            <a:xfrm>
              <a:off x="2784" y="2880"/>
              <a:ext cx="192" cy="288"/>
            </a:xfrm>
            <a:prstGeom prst="rightArrow">
              <a:avLst>
                <a:gd name="adj1" fmla="val 50000"/>
                <a:gd name="adj2" fmla="val 25000"/>
              </a:avLst>
            </a:prstGeom>
            <a:solidFill>
              <a:schemeClr val="accent1"/>
            </a:solidFill>
            <a:ln w="9525" algn="ctr">
              <a:solidFill>
                <a:schemeClr val="tx1"/>
              </a:solidFill>
              <a:miter lim="800000"/>
              <a:headEnd/>
              <a:tailEnd/>
            </a:ln>
          </p:spPr>
          <p:txBody>
            <a:bodyPr wrap="none" anchor="ctr"/>
            <a:lstStyle/>
            <a:p>
              <a:endParaRPr lang="zh-CN" altLang="en-US"/>
            </a:p>
          </p:txBody>
        </p:sp>
      </p:grpSp>
      <p:graphicFrame>
        <p:nvGraphicFramePr>
          <p:cNvPr id="5" name="Object 4"/>
          <p:cNvGraphicFramePr>
            <a:graphicFrameLocks noChangeAspect="1"/>
          </p:cNvGraphicFramePr>
          <p:nvPr/>
        </p:nvGraphicFramePr>
        <p:xfrm>
          <a:off x="1697038" y="5181600"/>
          <a:ext cx="2819400" cy="998538"/>
        </p:xfrm>
        <a:graphic>
          <a:graphicData uri="http://schemas.openxmlformats.org/presentationml/2006/ole">
            <mc:AlternateContent xmlns:mc="http://schemas.openxmlformats.org/markup-compatibility/2006">
              <mc:Choice xmlns:v="urn:schemas-microsoft-com:vml" Requires="v">
                <p:oleObj spid="_x0000_s5190" name="公式" r:id="rId7" imgW="1200150" imgH="409485" progId="Equation.3">
                  <p:embed/>
                </p:oleObj>
              </mc:Choice>
              <mc:Fallback>
                <p:oleObj name="公式" r:id="rId7" imgW="1200150" imgH="40948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7038" y="5181600"/>
                        <a:ext cx="2819400" cy="998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Rectangle 11"/>
          <p:cNvSpPr txBox="1">
            <a:spLocks noGrp="1" noChangeArrowheads="1"/>
          </p:cNvSpPr>
          <p:nvPr/>
        </p:nvSpPr>
        <p:spPr bwMode="auto">
          <a:xfrm>
            <a:off x="8480425" y="6248400"/>
            <a:ext cx="587375" cy="488950"/>
          </a:xfrm>
          <a:prstGeom prst="rect">
            <a:avLst/>
          </a:prstGeom>
          <a:solidFill>
            <a:srgbClr val="000000"/>
          </a:solidFill>
          <a:ln>
            <a:miter lim="800000"/>
            <a:headEnd/>
            <a:tailEnd/>
          </a:ln>
        </p:spPr>
        <p:txBody>
          <a:bodyPr anchor="b"/>
          <a:lstStyle/>
          <a:p>
            <a:pPr>
              <a:spcBef>
                <a:spcPct val="0"/>
              </a:spcBef>
              <a:buClrTx/>
              <a:buSzTx/>
              <a:buFontTx/>
              <a:buNone/>
              <a:defRPr/>
            </a:pPr>
            <a:fld id="{55487D4E-CA9C-43B7-A72B-C7EB8754E3FB}" type="slidenum">
              <a:rPr lang="en-US" altLang="zh-CN" sz="2600" b="1">
                <a:solidFill>
                  <a:schemeClr val="bg1"/>
                </a:solidFill>
                <a:latin typeface="+mn-lt"/>
                <a:ea typeface="+mn-ea"/>
              </a:rPr>
              <a:pPr>
                <a:spcBef>
                  <a:spcPct val="0"/>
                </a:spcBef>
                <a:buClrTx/>
                <a:buSzTx/>
                <a:buFontTx/>
                <a:buNone/>
                <a:defRPr/>
              </a:pPr>
              <a:t>14</a:t>
            </a:fld>
            <a:endParaRPr lang="en-US" altLang="zh-CN" sz="2600" b="1" dirty="0">
              <a:solidFill>
                <a:schemeClr val="bg1"/>
              </a:solidFill>
              <a:latin typeface="+mn-lt"/>
              <a:ea typeface="+mn-ea"/>
            </a:endParaRPr>
          </a:p>
        </p:txBody>
      </p:sp>
    </p:spTree>
    <p:extLst>
      <p:ext uri="{BB962C8B-B14F-4D97-AF65-F5344CB8AC3E}">
        <p14:creationId xmlns:p14="http://schemas.microsoft.com/office/powerpoint/2010/main" val="4293735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9289"/>
                                        </p:tgtEl>
                                        <p:attrNameLst>
                                          <p:attrName>style.visibility</p:attrName>
                                        </p:attrNameLst>
                                      </p:cBhvr>
                                      <p:to>
                                        <p:strVal val="visible"/>
                                      </p:to>
                                    </p:set>
                                    <p:animEffect transition="in" filter="box(in)">
                                      <p:cBhvr>
                                        <p:cTn id="7" dur="500"/>
                                        <p:tgtEl>
                                          <p:spTgt spid="492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1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9298"/>
                                        </p:tgtEl>
                                        <p:attrNameLst>
                                          <p:attrName>style.visibility</p:attrName>
                                        </p:attrNameLst>
                                      </p:cBhvr>
                                      <p:to>
                                        <p:strVal val="visible"/>
                                      </p:to>
                                    </p:set>
                                    <p:animEffect transition="in" filter="box(in)">
                                      <p:cBhvr>
                                        <p:cTn id="17" dur="500"/>
                                        <p:tgtEl>
                                          <p:spTgt spid="492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amond(in)">
                                      <p:cBhvr>
                                        <p:cTn id="22" dur="10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ox(in)">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diamond(in)">
                                      <p:cBhvr>
                                        <p:cTn id="3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7" descr="u=4175967173,102578057&amp;fm=3&amp;gp=21">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1238" y="3009900"/>
            <a:ext cx="13239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44"/>
          <p:cNvSpPr>
            <a:spLocks noChangeArrowheads="1"/>
          </p:cNvSpPr>
          <p:nvPr/>
        </p:nvSpPr>
        <p:spPr bwMode="auto">
          <a:xfrm>
            <a:off x="914400" y="3162300"/>
            <a:ext cx="5410200" cy="952500"/>
          </a:xfrm>
          <a:prstGeom prst="cloudCallout">
            <a:avLst>
              <a:gd name="adj1" fmla="val -53750"/>
              <a:gd name="adj2" fmla="val 59898"/>
            </a:avLst>
          </a:prstGeom>
          <a:solidFill>
            <a:srgbClr val="FFFF00"/>
          </a:solidFill>
          <a:ln w="9525">
            <a:noFill/>
            <a:round/>
            <a:headEnd/>
            <a:tailEnd/>
          </a:ln>
          <a:effectLst>
            <a:outerShdw dist="35921" dir="2700000" algn="ctr" rotWithShape="0">
              <a:srgbClr val="808080"/>
            </a:outerShdw>
          </a:effectLst>
        </p:spPr>
        <p:txBody>
          <a:bodyPr/>
          <a:lstStyle/>
          <a:p>
            <a:pPr marL="571500" indent="-571500" algn="l">
              <a:spcAft>
                <a:spcPct val="30000"/>
              </a:spcAft>
              <a:defRPr/>
            </a:pPr>
            <a:r>
              <a:rPr kumimoji="1" lang="en-US" altLang="zh-CN" sz="2800" b="1" dirty="0">
                <a:solidFill>
                  <a:schemeClr val="tx1"/>
                </a:solidFill>
                <a:effectLst>
                  <a:outerShdw blurRad="38100" dist="38100" dir="2700000" algn="tl">
                    <a:srgbClr val="000000"/>
                  </a:outerShdw>
                </a:effectLst>
                <a:latin typeface="仿宋_GB2312" pitchFamily="49" charset="-122"/>
                <a:ea typeface="仿宋_GB2312" pitchFamily="49" charset="-122"/>
              </a:rPr>
              <a:t> </a:t>
            </a:r>
            <a:r>
              <a:rPr kumimoji="1" lang="zh-CN" altLang="en-US" sz="2800" b="1" dirty="0">
                <a:solidFill>
                  <a:schemeClr val="tx1"/>
                </a:solidFill>
                <a:effectLst>
                  <a:outerShdw blurRad="38100" dist="38100" dir="2700000" algn="tl">
                    <a:srgbClr val="000000"/>
                  </a:outerShdw>
                </a:effectLst>
                <a:latin typeface="仿宋_GB2312" pitchFamily="49" charset="-122"/>
                <a:ea typeface="仿宋_GB2312" pitchFamily="49" charset="-122"/>
              </a:rPr>
              <a:t>钻石与水的悖论？</a:t>
            </a:r>
          </a:p>
        </p:txBody>
      </p:sp>
      <p:pic>
        <p:nvPicPr>
          <p:cNvPr id="29700" name="Picture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63" y="2971800"/>
            <a:ext cx="8080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51" descr="u=2511612513,1014324530&amp;fm=3&amp;gp=11">
            <a:hlinkClick r:id="rId5"/>
          </p:cNvPr>
          <p:cNvPicPr>
            <a:picLocks noChangeAspect="1" noChangeArrowheads="1"/>
          </p:cNvPicPr>
          <p:nvPr/>
        </p:nvPicPr>
        <p:blipFill>
          <a:blip r:embed="rId6">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7415213" y="3009900"/>
            <a:ext cx="1271587"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AutoShape 151">
            <a:hlinkClick r:id="rId7" action="ppaction://hlinksldjump"/>
          </p:cNvPr>
          <p:cNvSpPr>
            <a:spLocks noChangeArrowheads="1"/>
          </p:cNvSpPr>
          <p:nvPr/>
        </p:nvSpPr>
        <p:spPr bwMode="auto">
          <a:xfrm rot="-5400000">
            <a:off x="7620000" y="6281738"/>
            <a:ext cx="457200" cy="381000"/>
          </a:xfrm>
          <a:prstGeom prst="triangle">
            <a:avLst>
              <a:gd name="adj" fmla="val 50000"/>
            </a:avLst>
          </a:prstGeom>
          <a:solidFill>
            <a:schemeClr val="accent1"/>
          </a:solidFill>
          <a:ln w="9525" algn="ctr">
            <a:solidFill>
              <a:schemeClr val="tx1"/>
            </a:solidFill>
            <a:miter lim="800000"/>
            <a:headEnd/>
            <a:tailEnd/>
          </a:ln>
        </p:spPr>
        <p:txBody>
          <a:bodyPr vert="eaVert" wrap="none" anchor="ctr"/>
          <a:lstStyle/>
          <a:p>
            <a:endParaRPr lang="zh-CN" altLang="en-US"/>
          </a:p>
        </p:txBody>
      </p:sp>
      <p:sp>
        <p:nvSpPr>
          <p:cNvPr id="8" name="Rectangle 11"/>
          <p:cNvSpPr txBox="1">
            <a:spLocks noGrp="1" noChangeArrowheads="1"/>
          </p:cNvSpPr>
          <p:nvPr/>
        </p:nvSpPr>
        <p:spPr bwMode="auto">
          <a:xfrm>
            <a:off x="8480425" y="6248400"/>
            <a:ext cx="587375" cy="488950"/>
          </a:xfrm>
          <a:prstGeom prst="rect">
            <a:avLst/>
          </a:prstGeom>
          <a:solidFill>
            <a:srgbClr val="000000"/>
          </a:solidFill>
          <a:ln>
            <a:miter lim="800000"/>
            <a:headEnd/>
            <a:tailEnd/>
          </a:ln>
        </p:spPr>
        <p:txBody>
          <a:bodyPr anchor="b"/>
          <a:lstStyle/>
          <a:p>
            <a:pPr>
              <a:spcBef>
                <a:spcPct val="0"/>
              </a:spcBef>
              <a:buClrTx/>
              <a:buSzTx/>
              <a:buFontTx/>
              <a:buNone/>
              <a:defRPr/>
            </a:pPr>
            <a:fld id="{07B9CD89-A113-4FAC-9165-BD17BA727363}" type="slidenum">
              <a:rPr lang="en-US" altLang="zh-CN" sz="2600" b="1">
                <a:solidFill>
                  <a:schemeClr val="bg1"/>
                </a:solidFill>
                <a:latin typeface="+mn-lt"/>
                <a:ea typeface="+mn-ea"/>
              </a:rPr>
              <a:pPr>
                <a:spcBef>
                  <a:spcPct val="0"/>
                </a:spcBef>
                <a:buClrTx/>
                <a:buSzTx/>
                <a:buFontTx/>
                <a:buNone/>
                <a:defRPr/>
              </a:pPr>
              <a:t>15</a:t>
            </a:fld>
            <a:endParaRPr lang="en-US" altLang="zh-CN" sz="2600" b="1" dirty="0">
              <a:solidFill>
                <a:schemeClr val="bg1"/>
              </a:solidFill>
              <a:latin typeface="+mn-lt"/>
              <a:ea typeface="+mn-ea"/>
            </a:endParaRPr>
          </a:p>
        </p:txBody>
      </p:sp>
    </p:spTree>
    <p:extLst>
      <p:ext uri="{BB962C8B-B14F-4D97-AF65-F5344CB8AC3E}">
        <p14:creationId xmlns:p14="http://schemas.microsoft.com/office/powerpoint/2010/main" val="14353084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Grp="1" noChangeArrowheads="1"/>
          </p:cNvSpPr>
          <p:nvPr>
            <p:ph type="title"/>
          </p:nvPr>
        </p:nvSpPr>
        <p:spPr/>
        <p:txBody>
          <a:bodyPr/>
          <a:lstStyle/>
          <a:p>
            <a:r>
              <a:rPr lang="zh-CN" altLang="en-US" smtClean="0">
                <a:latin typeface="Times New Roman" charset="0"/>
              </a:rPr>
              <a:t>二、序数效用论</a:t>
            </a:r>
          </a:p>
        </p:txBody>
      </p:sp>
      <p:sp>
        <p:nvSpPr>
          <p:cNvPr id="50179" name="Rectangle 3"/>
          <p:cNvSpPr>
            <a:spLocks noGrp="1" noChangeArrowheads="1"/>
          </p:cNvSpPr>
          <p:nvPr>
            <p:ph type="body" sz="half" idx="1"/>
          </p:nvPr>
        </p:nvSpPr>
        <p:spPr>
          <a:xfrm>
            <a:off x="838200" y="1371600"/>
            <a:ext cx="8077200" cy="4876800"/>
          </a:xfrm>
        </p:spPr>
        <p:txBody>
          <a:bodyPr/>
          <a:lstStyle/>
          <a:p>
            <a:pPr marL="0" indent="0">
              <a:buNone/>
            </a:pPr>
            <a:r>
              <a:rPr lang="en-US" altLang="zh-CN" b="1" dirty="0" smtClean="0">
                <a:latin typeface="Times New Roman" charset="0"/>
                <a:ea typeface="楷体_GB2312" pitchFamily="49" charset="-122"/>
                <a:sym typeface="Wingdings" pitchFamily="2" charset="2"/>
              </a:rPr>
              <a:t>1.</a:t>
            </a:r>
            <a:r>
              <a:rPr lang="zh-CN" altLang="en-US" b="1" dirty="0" smtClean="0">
                <a:latin typeface="Times New Roman" charset="0"/>
                <a:ea typeface="楷体_GB2312" pitchFamily="49" charset="-122"/>
                <a:sym typeface="Wingdings" pitchFamily="2" charset="2"/>
              </a:rPr>
              <a:t>理论出发点与基本概念</a:t>
            </a:r>
          </a:p>
          <a:p>
            <a:pPr>
              <a:buFont typeface="Wingdings" pitchFamily="2" charset="2"/>
              <a:buNone/>
            </a:pPr>
            <a:r>
              <a:rPr lang="zh-CN" altLang="en-US" b="1" dirty="0" smtClean="0">
                <a:solidFill>
                  <a:schemeClr val="hlink"/>
                </a:solidFill>
                <a:latin typeface="Times New Roman" charset="0"/>
                <a:ea typeface="楷体_GB2312" pitchFamily="49" charset="-122"/>
                <a:sym typeface="Wingdings" pitchFamily="2" charset="2"/>
              </a:rPr>
              <a:t>        </a:t>
            </a:r>
            <a:r>
              <a:rPr lang="zh-CN" altLang="en-US" sz="2400" b="1" dirty="0" smtClean="0">
                <a:solidFill>
                  <a:srgbClr val="0000FF"/>
                </a:solidFill>
                <a:latin typeface="Times New Roman" charset="0"/>
                <a:cs typeface="Times New Roman" charset="0"/>
                <a:sym typeface="Wingdings" pitchFamily="2" charset="2"/>
              </a:rPr>
              <a:t>效用无法精确度量大小，只能用第１，第２，第３</a:t>
            </a:r>
            <a:r>
              <a:rPr lang="en-US" altLang="zh-CN" sz="2400" b="1" dirty="0" smtClean="0">
                <a:solidFill>
                  <a:srgbClr val="0000FF"/>
                </a:solidFill>
                <a:latin typeface="Times New Roman" charset="0"/>
                <a:cs typeface="Times New Roman" charset="0"/>
                <a:sym typeface="Wingdings" pitchFamily="2" charset="2"/>
              </a:rPr>
              <a:t>…</a:t>
            </a:r>
            <a:r>
              <a:rPr lang="zh-CN" altLang="en-US" sz="2400" b="1" dirty="0" smtClean="0">
                <a:solidFill>
                  <a:srgbClr val="0000FF"/>
                </a:solidFill>
                <a:latin typeface="Times New Roman" charset="0"/>
                <a:cs typeface="Times New Roman" charset="0"/>
                <a:sym typeface="Wingdings" pitchFamily="2" charset="2"/>
              </a:rPr>
              <a:t>等序数词来表示大小顺序。牛肉比猪肉好，猪肉比苹果好，则牛肉、猪肉、苹果依次递减，究竟等差与否不知道。</a:t>
            </a:r>
          </a:p>
          <a:p>
            <a:r>
              <a:rPr lang="zh-CN" altLang="en-US" b="1" dirty="0" smtClean="0">
                <a:latin typeface="Times New Roman" charset="0"/>
                <a:ea typeface="楷体_GB2312" pitchFamily="49" charset="-122"/>
                <a:sym typeface="Wingdings" pitchFamily="2" charset="2"/>
              </a:rPr>
              <a:t>无差异曲线</a:t>
            </a:r>
          </a:p>
          <a:p>
            <a:pPr>
              <a:buFont typeface="Wingdings" pitchFamily="2" charset="2"/>
              <a:buNone/>
            </a:pPr>
            <a:r>
              <a:rPr lang="zh-CN" altLang="en-US" b="1" dirty="0" smtClean="0">
                <a:solidFill>
                  <a:schemeClr val="hlink"/>
                </a:solidFill>
                <a:latin typeface="Times New Roman" charset="0"/>
                <a:ea typeface="楷体_GB2312" pitchFamily="49" charset="-122"/>
                <a:sym typeface="Wingdings" pitchFamily="2" charset="2"/>
              </a:rPr>
              <a:t>     </a:t>
            </a:r>
            <a:r>
              <a:rPr lang="zh-CN" altLang="en-US" sz="2000" b="1" dirty="0" smtClean="0">
                <a:solidFill>
                  <a:srgbClr val="FF0000"/>
                </a:solidFill>
                <a:latin typeface="Times New Roman" charset="0"/>
                <a:sym typeface="Wingdings" pitchFamily="2" charset="2"/>
              </a:rPr>
              <a:t>偏好既定的条件下</a:t>
            </a:r>
            <a:r>
              <a:rPr lang="zh-CN" altLang="en-US" sz="2000" b="1" dirty="0" smtClean="0">
                <a:latin typeface="Times New Roman" charset="0"/>
                <a:sym typeface="Wingdings" pitchFamily="2" charset="2"/>
              </a:rPr>
              <a:t>，表示能够</a:t>
            </a:r>
          </a:p>
          <a:p>
            <a:pPr>
              <a:buFont typeface="Wingdings" pitchFamily="2" charset="2"/>
              <a:buNone/>
            </a:pPr>
            <a:r>
              <a:rPr lang="zh-CN" altLang="en-US" sz="2000" b="1" dirty="0" smtClean="0">
                <a:latin typeface="Times New Roman" charset="0"/>
                <a:sym typeface="Wingdings" pitchFamily="2" charset="2"/>
              </a:rPr>
              <a:t>使得消费者实现相同满足程度的两种物</a:t>
            </a:r>
          </a:p>
          <a:p>
            <a:pPr>
              <a:buFont typeface="Wingdings" pitchFamily="2" charset="2"/>
              <a:buNone/>
            </a:pPr>
            <a:r>
              <a:rPr lang="zh-CN" altLang="en-US" sz="2000" b="1" dirty="0" smtClean="0">
                <a:latin typeface="Times New Roman" charset="0"/>
                <a:sym typeface="Wingdings" pitchFamily="2" charset="2"/>
              </a:rPr>
              <a:t>品的不同数量组合的曲线。</a:t>
            </a:r>
            <a:endParaRPr lang="zh-CN" altLang="en-US" sz="2000" b="1" dirty="0" smtClean="0">
              <a:latin typeface="Times New Roman" charset="0"/>
            </a:endParaRPr>
          </a:p>
        </p:txBody>
      </p:sp>
      <p:sp>
        <p:nvSpPr>
          <p:cNvPr id="27" name="灯片编号占位符 5"/>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4EC330AF-3245-467B-B0D5-770F35C17A6F}" type="slidenum">
              <a:rPr lang="en-US" altLang="zh-CN" sz="2600" b="1">
                <a:solidFill>
                  <a:schemeClr val="bg1"/>
                </a:solidFill>
                <a:latin typeface="+mn-lt"/>
                <a:ea typeface="+mn-ea"/>
              </a:rPr>
              <a:pPr algn="l">
                <a:spcBef>
                  <a:spcPct val="0"/>
                </a:spcBef>
                <a:buClrTx/>
                <a:buSzTx/>
                <a:buFontTx/>
                <a:buNone/>
                <a:defRPr/>
              </a:pPr>
              <a:t>16</a:t>
            </a:fld>
            <a:endParaRPr lang="en-US" altLang="zh-CN" sz="2600" b="1" dirty="0">
              <a:solidFill>
                <a:schemeClr val="bg1"/>
              </a:solidFill>
              <a:latin typeface="+mn-lt"/>
              <a:ea typeface="+mn-ea"/>
            </a:endParaRPr>
          </a:p>
        </p:txBody>
      </p:sp>
      <p:graphicFrame>
        <p:nvGraphicFramePr>
          <p:cNvPr id="13419" name="Group 107"/>
          <p:cNvGraphicFramePr>
            <a:graphicFrameLocks noGrp="1"/>
          </p:cNvGraphicFramePr>
          <p:nvPr>
            <p:extLst>
              <p:ext uri="{D42A27DB-BD31-4B8C-83A1-F6EECF244321}">
                <p14:modId xmlns:p14="http://schemas.microsoft.com/office/powerpoint/2010/main" val="627633250"/>
              </p:ext>
            </p:extLst>
          </p:nvPr>
        </p:nvGraphicFramePr>
        <p:xfrm>
          <a:off x="1219200" y="5589240"/>
          <a:ext cx="3124200" cy="1143000"/>
        </p:xfrm>
        <a:graphic>
          <a:graphicData uri="http://schemas.openxmlformats.org/drawingml/2006/table">
            <a:tbl>
              <a:tblPr/>
              <a:tblGrid>
                <a:gridCol w="1041400"/>
                <a:gridCol w="1041400"/>
                <a:gridCol w="1041400"/>
              </a:tblGrid>
              <a:tr h="315913">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zh-CN" altLang="en-US" sz="1900" b="1" i="0" u="none" strike="noStrike" cap="none" normalizeH="0" baseline="0" dirty="0" smtClean="0">
                          <a:ln>
                            <a:noFill/>
                          </a:ln>
                          <a:solidFill>
                            <a:schemeClr val="tx1"/>
                          </a:solidFill>
                          <a:effectLst/>
                          <a:latin typeface="Times New Roman" pitchFamily="18" charset="0"/>
                          <a:ea typeface="宋体" pitchFamily="2" charset="-122"/>
                        </a:rPr>
                        <a:t>组合</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zh-CN" altLang="en-US" sz="1900" b="1" i="0" u="none" strike="noStrike" cap="none" normalizeH="0" baseline="0" dirty="0" smtClean="0">
                          <a:ln>
                            <a:noFill/>
                          </a:ln>
                          <a:solidFill>
                            <a:schemeClr val="tx1"/>
                          </a:solidFill>
                          <a:effectLst/>
                          <a:latin typeface="Times New Roman" pitchFamily="18" charset="0"/>
                          <a:ea typeface="宋体" pitchFamily="2" charset="-122"/>
                        </a:rPr>
                        <a:t>苹果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zh-CN" altLang="en-US" sz="1900" b="1" i="0" u="none" strike="noStrike" cap="none" normalizeH="0" baseline="0" dirty="0" smtClean="0">
                          <a:ln>
                            <a:noFill/>
                          </a:ln>
                          <a:solidFill>
                            <a:schemeClr val="tx1"/>
                          </a:solidFill>
                          <a:effectLst/>
                          <a:latin typeface="Times New Roman" pitchFamily="18" charset="0"/>
                          <a:ea typeface="宋体" pitchFamily="2" charset="-122"/>
                        </a:rPr>
                        <a:t>梨</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900" b="1" i="0" u="none" strike="noStrike" cap="none" normalizeH="0" baseline="0" smtClean="0">
                          <a:ln>
                            <a:noFill/>
                          </a:ln>
                          <a:solidFill>
                            <a:schemeClr val="tx1"/>
                          </a:solidFill>
                          <a:effectLst/>
                          <a:latin typeface="Times New Roman" pitchFamily="18" charset="0"/>
                          <a:ea typeface="宋体" pitchFamily="2" charset="-122"/>
                        </a:rPr>
                        <a:t>A</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900" b="1" i="0" u="none" strike="noStrike" cap="none" normalizeH="0" baseline="0" dirty="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900" b="1" i="0" u="none" strike="noStrike" cap="none" normalizeH="0" baseline="0" smtClean="0">
                          <a:ln>
                            <a:noFill/>
                          </a:ln>
                          <a:solidFill>
                            <a:schemeClr val="tx1"/>
                          </a:solidFill>
                          <a:effectLst/>
                          <a:latin typeface="Times New Roman" pitchFamily="18" charset="0"/>
                          <a:ea typeface="宋体" pitchFamily="2" charset="-122"/>
                        </a:rPr>
                        <a:t>10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900" b="1" i="0" u="none" strike="noStrike" cap="none" normalizeH="0" baseline="0" dirty="0" smtClean="0">
                          <a:ln>
                            <a:noFill/>
                          </a:ln>
                          <a:solidFill>
                            <a:schemeClr val="tx1"/>
                          </a:solidFill>
                          <a:effectLst/>
                          <a:latin typeface="Times New Roman" pitchFamily="18" charset="0"/>
                          <a:ea typeface="宋体" pitchFamily="2" charset="-122"/>
                        </a:rPr>
                        <a:t>B</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900" b="1" i="0"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altLang="zh-CN" sz="1900" b="1" i="0" u="none" strike="noStrike" cap="none" normalizeH="0" baseline="0" dirty="0" smtClean="0">
                          <a:ln>
                            <a:noFill/>
                          </a:ln>
                          <a:solidFill>
                            <a:schemeClr val="tx1"/>
                          </a:solidFill>
                          <a:effectLst/>
                          <a:latin typeface="Times New Roman" pitchFamily="18" charset="0"/>
                          <a:ea typeface="宋体" pitchFamily="2" charset="-122"/>
                        </a:rPr>
                        <a:t>6</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4" name="组合 3"/>
          <p:cNvGrpSpPr/>
          <p:nvPr/>
        </p:nvGrpSpPr>
        <p:grpSpPr>
          <a:xfrm>
            <a:off x="5363954" y="3284984"/>
            <a:ext cx="3322477" cy="3384376"/>
            <a:chOff x="5363954" y="3284984"/>
            <a:chExt cx="3322477" cy="3384376"/>
          </a:xfrm>
        </p:grpSpPr>
        <p:grpSp>
          <p:nvGrpSpPr>
            <p:cNvPr id="2" name="Group 55"/>
            <p:cNvGrpSpPr>
              <a:grpSpLocks/>
            </p:cNvGrpSpPr>
            <p:nvPr/>
          </p:nvGrpSpPr>
          <p:grpSpPr bwMode="auto">
            <a:xfrm>
              <a:off x="5363954" y="3284984"/>
              <a:ext cx="3322477" cy="3066489"/>
              <a:chOff x="619" y="1602"/>
              <a:chExt cx="4043" cy="2526"/>
            </a:xfrm>
          </p:grpSpPr>
          <p:sp>
            <p:nvSpPr>
              <p:cNvPr id="30742" name="Freeform 56"/>
              <p:cNvSpPr>
                <a:spLocks/>
              </p:cNvSpPr>
              <p:nvPr/>
            </p:nvSpPr>
            <p:spPr bwMode="auto">
              <a:xfrm>
                <a:off x="1728" y="1824"/>
                <a:ext cx="1457" cy="1246"/>
              </a:xfrm>
              <a:custGeom>
                <a:avLst/>
                <a:gdLst>
                  <a:gd name="T0" fmla="*/ 0 w 1457"/>
                  <a:gd name="T1" fmla="*/ 0 h 1246"/>
                  <a:gd name="T2" fmla="*/ 213 w 1457"/>
                  <a:gd name="T3" fmla="*/ 395 h 1246"/>
                  <a:gd name="T4" fmla="*/ 535 w 1457"/>
                  <a:gd name="T5" fmla="*/ 757 h 1246"/>
                  <a:gd name="T6" fmla="*/ 937 w 1457"/>
                  <a:gd name="T7" fmla="*/ 1073 h 1246"/>
                  <a:gd name="T8" fmla="*/ 1457 w 1457"/>
                  <a:gd name="T9" fmla="*/ 1246 h 1246"/>
                  <a:gd name="T10" fmla="*/ 0 60000 65536"/>
                  <a:gd name="T11" fmla="*/ 0 60000 65536"/>
                  <a:gd name="T12" fmla="*/ 0 60000 65536"/>
                  <a:gd name="T13" fmla="*/ 0 60000 65536"/>
                  <a:gd name="T14" fmla="*/ 0 60000 65536"/>
                  <a:gd name="T15" fmla="*/ 0 w 1457"/>
                  <a:gd name="T16" fmla="*/ 0 h 1246"/>
                  <a:gd name="T17" fmla="*/ 1457 w 1457"/>
                  <a:gd name="T18" fmla="*/ 1246 h 1246"/>
                </a:gdLst>
                <a:ahLst/>
                <a:cxnLst>
                  <a:cxn ang="T10">
                    <a:pos x="T0" y="T1"/>
                  </a:cxn>
                  <a:cxn ang="T11">
                    <a:pos x="T2" y="T3"/>
                  </a:cxn>
                  <a:cxn ang="T12">
                    <a:pos x="T4" y="T5"/>
                  </a:cxn>
                  <a:cxn ang="T13">
                    <a:pos x="T6" y="T7"/>
                  </a:cxn>
                  <a:cxn ang="T14">
                    <a:pos x="T8" y="T9"/>
                  </a:cxn>
                </a:cxnLst>
                <a:rect l="T15" t="T16" r="T17" b="T18"/>
                <a:pathLst>
                  <a:path w="1457" h="1246">
                    <a:moveTo>
                      <a:pt x="0" y="0"/>
                    </a:moveTo>
                    <a:cubicBezTo>
                      <a:pt x="35" y="66"/>
                      <a:pt x="124" y="269"/>
                      <a:pt x="213" y="395"/>
                    </a:cubicBezTo>
                    <a:cubicBezTo>
                      <a:pt x="302" y="521"/>
                      <a:pt x="414" y="644"/>
                      <a:pt x="535" y="757"/>
                    </a:cubicBezTo>
                    <a:cubicBezTo>
                      <a:pt x="656" y="870"/>
                      <a:pt x="783" y="992"/>
                      <a:pt x="937" y="1073"/>
                    </a:cubicBezTo>
                    <a:cubicBezTo>
                      <a:pt x="1091" y="1154"/>
                      <a:pt x="1349" y="1210"/>
                      <a:pt x="1457" y="1246"/>
                    </a:cubicBezTo>
                  </a:path>
                </a:pathLst>
              </a:custGeom>
              <a:noFill/>
              <a:ln w="3810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30743" name="Freeform 57"/>
              <p:cNvSpPr>
                <a:spLocks/>
              </p:cNvSpPr>
              <p:nvPr/>
            </p:nvSpPr>
            <p:spPr bwMode="auto">
              <a:xfrm>
                <a:off x="1538" y="2064"/>
                <a:ext cx="1553" cy="1314"/>
              </a:xfrm>
              <a:custGeom>
                <a:avLst/>
                <a:gdLst>
                  <a:gd name="T0" fmla="*/ 0 w 1553"/>
                  <a:gd name="T1" fmla="*/ 0 h 1314"/>
                  <a:gd name="T2" fmla="*/ 213 w 1553"/>
                  <a:gd name="T3" fmla="*/ 395 h 1314"/>
                  <a:gd name="T4" fmla="*/ 535 w 1553"/>
                  <a:gd name="T5" fmla="*/ 757 h 1314"/>
                  <a:gd name="T6" fmla="*/ 937 w 1553"/>
                  <a:gd name="T7" fmla="*/ 1073 h 1314"/>
                  <a:gd name="T8" fmla="*/ 1325 w 1553"/>
                  <a:gd name="T9" fmla="*/ 1247 h 1314"/>
                  <a:gd name="T10" fmla="*/ 1553 w 1553"/>
                  <a:gd name="T11" fmla="*/ 1314 h 1314"/>
                  <a:gd name="T12" fmla="*/ 0 60000 65536"/>
                  <a:gd name="T13" fmla="*/ 0 60000 65536"/>
                  <a:gd name="T14" fmla="*/ 0 60000 65536"/>
                  <a:gd name="T15" fmla="*/ 0 60000 65536"/>
                  <a:gd name="T16" fmla="*/ 0 60000 65536"/>
                  <a:gd name="T17" fmla="*/ 0 60000 65536"/>
                  <a:gd name="T18" fmla="*/ 0 w 1553"/>
                  <a:gd name="T19" fmla="*/ 0 h 1314"/>
                  <a:gd name="T20" fmla="*/ 1553 w 1553"/>
                  <a:gd name="T21" fmla="*/ 1314 h 1314"/>
                </a:gdLst>
                <a:ahLst/>
                <a:cxnLst>
                  <a:cxn ang="T12">
                    <a:pos x="T0" y="T1"/>
                  </a:cxn>
                  <a:cxn ang="T13">
                    <a:pos x="T2" y="T3"/>
                  </a:cxn>
                  <a:cxn ang="T14">
                    <a:pos x="T4" y="T5"/>
                  </a:cxn>
                  <a:cxn ang="T15">
                    <a:pos x="T6" y="T7"/>
                  </a:cxn>
                  <a:cxn ang="T16">
                    <a:pos x="T8" y="T9"/>
                  </a:cxn>
                  <a:cxn ang="T17">
                    <a:pos x="T10" y="T11"/>
                  </a:cxn>
                </a:cxnLst>
                <a:rect l="T18" t="T19" r="T20" b="T21"/>
                <a:pathLst>
                  <a:path w="1553" h="1314">
                    <a:moveTo>
                      <a:pt x="0" y="0"/>
                    </a:moveTo>
                    <a:cubicBezTo>
                      <a:pt x="35" y="66"/>
                      <a:pt x="124" y="269"/>
                      <a:pt x="213" y="395"/>
                    </a:cubicBezTo>
                    <a:cubicBezTo>
                      <a:pt x="302" y="521"/>
                      <a:pt x="414" y="644"/>
                      <a:pt x="535" y="757"/>
                    </a:cubicBezTo>
                    <a:cubicBezTo>
                      <a:pt x="656" y="870"/>
                      <a:pt x="805" y="991"/>
                      <a:pt x="937" y="1073"/>
                    </a:cubicBezTo>
                    <a:cubicBezTo>
                      <a:pt x="1069" y="1155"/>
                      <a:pt x="1222" y="1207"/>
                      <a:pt x="1325" y="1247"/>
                    </a:cubicBezTo>
                    <a:cubicBezTo>
                      <a:pt x="1428" y="1287"/>
                      <a:pt x="1506" y="1300"/>
                      <a:pt x="1553" y="1314"/>
                    </a:cubicBezTo>
                  </a:path>
                </a:pathLst>
              </a:custGeom>
              <a:noFill/>
              <a:ln w="38100">
                <a:solidFill>
                  <a:srgbClr val="CC3399"/>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30744" name="Freeform 58"/>
              <p:cNvSpPr>
                <a:spLocks/>
              </p:cNvSpPr>
              <p:nvPr/>
            </p:nvSpPr>
            <p:spPr bwMode="auto">
              <a:xfrm>
                <a:off x="1322" y="2259"/>
                <a:ext cx="1647" cy="1380"/>
              </a:xfrm>
              <a:custGeom>
                <a:avLst/>
                <a:gdLst>
                  <a:gd name="T0" fmla="*/ 0 w 1647"/>
                  <a:gd name="T1" fmla="*/ 0 h 1380"/>
                  <a:gd name="T2" fmla="*/ 174 w 1647"/>
                  <a:gd name="T3" fmla="*/ 402 h 1380"/>
                  <a:gd name="T4" fmla="*/ 335 w 1647"/>
                  <a:gd name="T5" fmla="*/ 657 h 1380"/>
                  <a:gd name="T6" fmla="*/ 904 w 1647"/>
                  <a:gd name="T7" fmla="*/ 1132 h 1380"/>
                  <a:gd name="T8" fmla="*/ 1413 w 1647"/>
                  <a:gd name="T9" fmla="*/ 1333 h 1380"/>
                  <a:gd name="T10" fmla="*/ 1647 w 1647"/>
                  <a:gd name="T11" fmla="*/ 1380 h 1380"/>
                  <a:gd name="T12" fmla="*/ 0 60000 65536"/>
                  <a:gd name="T13" fmla="*/ 0 60000 65536"/>
                  <a:gd name="T14" fmla="*/ 0 60000 65536"/>
                  <a:gd name="T15" fmla="*/ 0 60000 65536"/>
                  <a:gd name="T16" fmla="*/ 0 60000 65536"/>
                  <a:gd name="T17" fmla="*/ 0 60000 65536"/>
                  <a:gd name="T18" fmla="*/ 0 w 1647"/>
                  <a:gd name="T19" fmla="*/ 0 h 1380"/>
                  <a:gd name="T20" fmla="*/ 1647 w 1647"/>
                  <a:gd name="T21" fmla="*/ 1380 h 1380"/>
                </a:gdLst>
                <a:ahLst/>
                <a:cxnLst>
                  <a:cxn ang="T12">
                    <a:pos x="T0" y="T1"/>
                  </a:cxn>
                  <a:cxn ang="T13">
                    <a:pos x="T2" y="T3"/>
                  </a:cxn>
                  <a:cxn ang="T14">
                    <a:pos x="T4" y="T5"/>
                  </a:cxn>
                  <a:cxn ang="T15">
                    <a:pos x="T6" y="T7"/>
                  </a:cxn>
                  <a:cxn ang="T16">
                    <a:pos x="T8" y="T9"/>
                  </a:cxn>
                  <a:cxn ang="T17">
                    <a:pos x="T10" y="T11"/>
                  </a:cxn>
                </a:cxnLst>
                <a:rect l="T18" t="T19" r="T20" b="T21"/>
                <a:pathLst>
                  <a:path w="1647" h="1380">
                    <a:moveTo>
                      <a:pt x="0" y="0"/>
                    </a:moveTo>
                    <a:cubicBezTo>
                      <a:pt x="29" y="65"/>
                      <a:pt x="118" y="293"/>
                      <a:pt x="174" y="402"/>
                    </a:cubicBezTo>
                    <a:cubicBezTo>
                      <a:pt x="230" y="511"/>
                      <a:pt x="213" y="535"/>
                      <a:pt x="335" y="657"/>
                    </a:cubicBezTo>
                    <a:cubicBezTo>
                      <a:pt x="457" y="779"/>
                      <a:pt x="724" y="1019"/>
                      <a:pt x="904" y="1132"/>
                    </a:cubicBezTo>
                    <a:cubicBezTo>
                      <a:pt x="1084" y="1245"/>
                      <a:pt x="1289" y="1292"/>
                      <a:pt x="1413" y="1333"/>
                    </a:cubicBezTo>
                    <a:cubicBezTo>
                      <a:pt x="1537" y="1374"/>
                      <a:pt x="1598" y="1370"/>
                      <a:pt x="1647" y="1380"/>
                    </a:cubicBezTo>
                  </a:path>
                </a:pathLst>
              </a:custGeom>
              <a:noFill/>
              <a:ln w="38100">
                <a:solidFill>
                  <a:srgbClr val="CC99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50235" name="Rectangle 59"/>
              <p:cNvSpPr>
                <a:spLocks noChangeArrowheads="1"/>
              </p:cNvSpPr>
              <p:nvPr/>
            </p:nvSpPr>
            <p:spPr bwMode="auto">
              <a:xfrm>
                <a:off x="2284" y="2068"/>
                <a:ext cx="2378" cy="336"/>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400" b="1" dirty="0">
                    <a:solidFill>
                      <a:srgbClr val="008000"/>
                    </a:solidFill>
                    <a:effectLst>
                      <a:outerShdw blurRad="38100" dist="38100" dir="2700000" algn="tl">
                        <a:srgbClr val="C0C0C0"/>
                      </a:outerShdw>
                    </a:effectLst>
                    <a:latin typeface="Times New Roman" pitchFamily="18" charset="0"/>
                    <a:ea typeface="宋体" pitchFamily="2" charset="-122"/>
                  </a:rPr>
                  <a:t>U = f</a:t>
                </a:r>
                <a:r>
                  <a:rPr kumimoji="1" lang="zh-CN" altLang="en-US" sz="2400" b="1" dirty="0">
                    <a:solidFill>
                      <a:srgbClr val="008000"/>
                    </a:solidFill>
                    <a:effectLst>
                      <a:outerShdw blurRad="38100" dist="38100" dir="2700000" algn="tl">
                        <a:srgbClr val="C0C0C0"/>
                      </a:outerShdw>
                    </a:effectLst>
                    <a:latin typeface="Times New Roman" pitchFamily="18" charset="0"/>
                    <a:ea typeface="宋体" pitchFamily="2" charset="-122"/>
                  </a:rPr>
                  <a:t>（</a:t>
                </a:r>
                <a:r>
                  <a:rPr kumimoji="1" lang="en-US" altLang="zh-CN" sz="2400" b="1" dirty="0">
                    <a:solidFill>
                      <a:srgbClr val="008000"/>
                    </a:solidFill>
                    <a:effectLst>
                      <a:outerShdw blurRad="38100" dist="38100" dir="2700000" algn="tl">
                        <a:srgbClr val="C0C0C0"/>
                      </a:outerShdw>
                    </a:effectLst>
                    <a:latin typeface="Times New Roman" pitchFamily="18" charset="0"/>
                    <a:ea typeface="宋体" pitchFamily="2" charset="-122"/>
                  </a:rPr>
                  <a:t>x </a:t>
                </a:r>
                <a:r>
                  <a:rPr kumimoji="1" lang="zh-CN" altLang="en-US" sz="2400" b="1" dirty="0">
                    <a:solidFill>
                      <a:srgbClr val="008000"/>
                    </a:solidFill>
                    <a:effectLst>
                      <a:outerShdw blurRad="38100" dist="38100" dir="2700000" algn="tl">
                        <a:srgbClr val="C0C0C0"/>
                      </a:outerShdw>
                    </a:effectLst>
                    <a:latin typeface="Times New Roman" pitchFamily="18" charset="0"/>
                    <a:ea typeface="宋体" pitchFamily="2" charset="-122"/>
                  </a:rPr>
                  <a:t>，</a:t>
                </a:r>
                <a:r>
                  <a:rPr kumimoji="1" lang="en-US" altLang="zh-CN" sz="2400" b="1" dirty="0">
                    <a:solidFill>
                      <a:srgbClr val="008000"/>
                    </a:solidFill>
                    <a:effectLst>
                      <a:outerShdw blurRad="38100" dist="38100" dir="2700000" algn="tl">
                        <a:srgbClr val="C0C0C0"/>
                      </a:outerShdw>
                    </a:effectLst>
                    <a:latin typeface="Times New Roman" pitchFamily="18" charset="0"/>
                    <a:ea typeface="宋体" pitchFamily="2" charset="-122"/>
                  </a:rPr>
                  <a:t>y</a:t>
                </a:r>
                <a:r>
                  <a:rPr kumimoji="1" lang="zh-CN" altLang="en-US" sz="2400" b="1" dirty="0">
                    <a:solidFill>
                      <a:srgbClr val="008000"/>
                    </a:solidFill>
                    <a:effectLst>
                      <a:outerShdw blurRad="38100" dist="38100" dir="2700000" algn="tl">
                        <a:srgbClr val="C0C0C0"/>
                      </a:outerShdw>
                    </a:effectLst>
                    <a:latin typeface="Times New Roman" pitchFamily="18" charset="0"/>
                    <a:ea typeface="宋体" pitchFamily="2" charset="-122"/>
                  </a:rPr>
                  <a:t>）</a:t>
                </a:r>
              </a:p>
            </p:txBody>
          </p:sp>
          <p:sp>
            <p:nvSpPr>
              <p:cNvPr id="50236" name="Rectangle 60"/>
              <p:cNvSpPr>
                <a:spLocks noChangeArrowheads="1"/>
              </p:cNvSpPr>
              <p:nvPr/>
            </p:nvSpPr>
            <p:spPr bwMode="auto">
              <a:xfrm>
                <a:off x="3024" y="3600"/>
                <a:ext cx="191" cy="19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400" b="1">
                    <a:solidFill>
                      <a:srgbClr val="996600"/>
                    </a:solidFill>
                    <a:effectLst>
                      <a:outerShdw blurRad="38100" dist="38100" dir="2700000" algn="tl">
                        <a:srgbClr val="C0C0C0"/>
                      </a:outerShdw>
                    </a:effectLst>
                    <a:latin typeface="Times New Roman" pitchFamily="18" charset="0"/>
                    <a:ea typeface="宋体" pitchFamily="2" charset="-122"/>
                  </a:rPr>
                  <a:t>U</a:t>
                </a:r>
                <a:r>
                  <a:rPr kumimoji="1" lang="en-US" altLang="zh-CN" sz="2400" b="1" baseline="-25000">
                    <a:solidFill>
                      <a:srgbClr val="996600"/>
                    </a:solidFill>
                    <a:effectLst>
                      <a:outerShdw blurRad="38100" dist="38100" dir="2700000" algn="tl">
                        <a:srgbClr val="C0C0C0"/>
                      </a:outerShdw>
                    </a:effectLst>
                    <a:latin typeface="Times New Roman" pitchFamily="18" charset="0"/>
                    <a:ea typeface="宋体" pitchFamily="2" charset="-122"/>
                  </a:rPr>
                  <a:t>1</a:t>
                </a:r>
                <a:endParaRPr kumimoji="1" lang="en-US" altLang="zh-CN" sz="2400" b="1">
                  <a:solidFill>
                    <a:srgbClr val="996600"/>
                  </a:solidFill>
                  <a:effectLst>
                    <a:outerShdw blurRad="38100" dist="38100" dir="2700000" algn="tl">
                      <a:srgbClr val="C0C0C0"/>
                    </a:outerShdw>
                  </a:effectLst>
                  <a:latin typeface="Times New Roman" pitchFamily="18" charset="0"/>
                  <a:ea typeface="宋体" pitchFamily="2" charset="-122"/>
                </a:endParaRPr>
              </a:p>
            </p:txBody>
          </p:sp>
          <p:sp>
            <p:nvSpPr>
              <p:cNvPr id="30747" name="Line 61"/>
              <p:cNvSpPr>
                <a:spLocks noChangeShapeType="1"/>
              </p:cNvSpPr>
              <p:nvPr/>
            </p:nvSpPr>
            <p:spPr bwMode="auto">
              <a:xfrm flipV="1">
                <a:off x="1056" y="1728"/>
                <a:ext cx="0" cy="21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30748" name="Line 62"/>
              <p:cNvSpPr>
                <a:spLocks noChangeShapeType="1"/>
              </p:cNvSpPr>
              <p:nvPr/>
            </p:nvSpPr>
            <p:spPr bwMode="auto">
              <a:xfrm>
                <a:off x="1056" y="3888"/>
                <a:ext cx="273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50239" name="Rectangle 63"/>
              <p:cNvSpPr>
                <a:spLocks noChangeArrowheads="1"/>
              </p:cNvSpPr>
              <p:nvPr/>
            </p:nvSpPr>
            <p:spPr bwMode="auto">
              <a:xfrm>
                <a:off x="619" y="1602"/>
                <a:ext cx="191" cy="19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400" b="1" dirty="0">
                    <a:solidFill>
                      <a:schemeClr val="tx1"/>
                    </a:solidFill>
                    <a:effectLst>
                      <a:outerShdw blurRad="38100" dist="38100" dir="2700000" algn="tl">
                        <a:srgbClr val="C0C0C0"/>
                      </a:outerShdw>
                    </a:effectLst>
                    <a:latin typeface="Times New Roman" pitchFamily="18" charset="0"/>
                    <a:ea typeface="宋体" pitchFamily="2" charset="-122"/>
                  </a:rPr>
                  <a:t>Y</a:t>
                </a:r>
              </a:p>
            </p:txBody>
          </p:sp>
          <p:sp>
            <p:nvSpPr>
              <p:cNvPr id="50240" name="Rectangle 64"/>
              <p:cNvSpPr>
                <a:spLocks noChangeArrowheads="1"/>
              </p:cNvSpPr>
              <p:nvPr/>
            </p:nvSpPr>
            <p:spPr bwMode="auto">
              <a:xfrm>
                <a:off x="619" y="3840"/>
                <a:ext cx="191" cy="19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400" b="1" dirty="0">
                    <a:solidFill>
                      <a:schemeClr val="tx1"/>
                    </a:solidFill>
                    <a:effectLst>
                      <a:outerShdw blurRad="38100" dist="38100" dir="2700000" algn="tl">
                        <a:srgbClr val="C0C0C0"/>
                      </a:outerShdw>
                    </a:effectLst>
                    <a:latin typeface="Times New Roman" pitchFamily="18" charset="0"/>
                    <a:ea typeface="宋体" pitchFamily="2" charset="-122"/>
                  </a:rPr>
                  <a:t>O</a:t>
                </a:r>
              </a:p>
            </p:txBody>
          </p:sp>
          <p:sp>
            <p:nvSpPr>
              <p:cNvPr id="50241" name="Rectangle 65"/>
              <p:cNvSpPr>
                <a:spLocks noChangeArrowheads="1"/>
              </p:cNvSpPr>
              <p:nvPr/>
            </p:nvSpPr>
            <p:spPr bwMode="auto">
              <a:xfrm>
                <a:off x="3600" y="3936"/>
                <a:ext cx="191" cy="19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400" b="1">
                    <a:solidFill>
                      <a:schemeClr val="tx1"/>
                    </a:solidFill>
                    <a:effectLst>
                      <a:outerShdw blurRad="38100" dist="38100" dir="2700000" algn="tl">
                        <a:srgbClr val="C0C0C0"/>
                      </a:outerShdw>
                    </a:effectLst>
                    <a:latin typeface="Times New Roman" pitchFamily="18" charset="0"/>
                    <a:ea typeface="宋体" pitchFamily="2" charset="-122"/>
                  </a:rPr>
                  <a:t>X</a:t>
                </a:r>
              </a:p>
            </p:txBody>
          </p:sp>
          <p:pic>
            <p:nvPicPr>
              <p:cNvPr id="30752" name="Picture 66" descr="2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 y="2640"/>
                <a:ext cx="122"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3" name="Picture 67" descr="2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 y="2208"/>
                <a:ext cx="122"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4" name="Picture 68" descr="2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2" y="2422"/>
                <a:ext cx="122"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5" name="Picture 69" descr="2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 y="3142"/>
                <a:ext cx="122"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6" name="Picture 70" descr="2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4" y="3504"/>
                <a:ext cx="122"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7" name="Picture 71" descr="2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4" y="2854"/>
                <a:ext cx="122"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8" name="Picture 72" descr="2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4" y="3238"/>
                <a:ext cx="122"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9" name="Picture 73" descr="2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2" y="2950"/>
                <a:ext cx="122"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0" name="Picture 74" descr="2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 y="2614"/>
                <a:ext cx="122"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51" name="Rectangle 75"/>
              <p:cNvSpPr>
                <a:spLocks noChangeArrowheads="1"/>
              </p:cNvSpPr>
              <p:nvPr/>
            </p:nvSpPr>
            <p:spPr bwMode="auto">
              <a:xfrm>
                <a:off x="3167" y="3264"/>
                <a:ext cx="193" cy="19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400" b="1">
                    <a:solidFill>
                      <a:srgbClr val="CC3399"/>
                    </a:solidFill>
                    <a:effectLst>
                      <a:outerShdw blurRad="38100" dist="38100" dir="2700000" algn="tl">
                        <a:srgbClr val="C0C0C0"/>
                      </a:outerShdw>
                    </a:effectLst>
                    <a:latin typeface="Times New Roman" pitchFamily="18" charset="0"/>
                    <a:ea typeface="宋体" pitchFamily="2" charset="-122"/>
                  </a:rPr>
                  <a:t>U</a:t>
                </a:r>
                <a:r>
                  <a:rPr kumimoji="1" lang="en-US" altLang="zh-CN" sz="2400" b="1" baseline="-25000">
                    <a:solidFill>
                      <a:srgbClr val="CC3399"/>
                    </a:solidFill>
                    <a:effectLst>
                      <a:outerShdw blurRad="38100" dist="38100" dir="2700000" algn="tl">
                        <a:srgbClr val="C0C0C0"/>
                      </a:outerShdw>
                    </a:effectLst>
                    <a:latin typeface="Times New Roman" pitchFamily="18" charset="0"/>
                    <a:ea typeface="宋体" pitchFamily="2" charset="-122"/>
                  </a:rPr>
                  <a:t>2</a:t>
                </a:r>
                <a:endParaRPr kumimoji="1" lang="en-US" altLang="zh-CN" sz="2400" b="1">
                  <a:solidFill>
                    <a:srgbClr val="CC3399"/>
                  </a:solidFill>
                  <a:effectLst>
                    <a:outerShdw blurRad="38100" dist="38100" dir="2700000" algn="tl">
                      <a:srgbClr val="C0C0C0"/>
                    </a:outerShdw>
                  </a:effectLst>
                  <a:latin typeface="Times New Roman" pitchFamily="18" charset="0"/>
                  <a:ea typeface="宋体" pitchFamily="2" charset="-122"/>
                </a:endParaRPr>
              </a:p>
            </p:txBody>
          </p:sp>
          <p:sp>
            <p:nvSpPr>
              <p:cNvPr id="50252" name="Rectangle 76"/>
              <p:cNvSpPr>
                <a:spLocks noChangeArrowheads="1"/>
              </p:cNvSpPr>
              <p:nvPr/>
            </p:nvSpPr>
            <p:spPr bwMode="auto">
              <a:xfrm>
                <a:off x="3264" y="2928"/>
                <a:ext cx="191" cy="19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400" b="1">
                    <a:solidFill>
                      <a:srgbClr val="000099"/>
                    </a:solidFill>
                    <a:effectLst>
                      <a:outerShdw blurRad="38100" dist="38100" dir="2700000" algn="tl">
                        <a:srgbClr val="C0C0C0"/>
                      </a:outerShdw>
                    </a:effectLst>
                    <a:latin typeface="Times New Roman" pitchFamily="18" charset="0"/>
                    <a:ea typeface="宋体" pitchFamily="2" charset="-122"/>
                  </a:rPr>
                  <a:t>U</a:t>
                </a:r>
                <a:r>
                  <a:rPr kumimoji="1" lang="en-US" altLang="zh-CN" sz="2400" b="1" baseline="-25000">
                    <a:solidFill>
                      <a:srgbClr val="000099"/>
                    </a:solidFill>
                    <a:effectLst>
                      <a:outerShdw blurRad="38100" dist="38100" dir="2700000" algn="tl">
                        <a:srgbClr val="C0C0C0"/>
                      </a:outerShdw>
                    </a:effectLst>
                    <a:latin typeface="Times New Roman" pitchFamily="18" charset="0"/>
                    <a:ea typeface="宋体" pitchFamily="2" charset="-122"/>
                  </a:rPr>
                  <a:t>3</a:t>
                </a:r>
                <a:endParaRPr kumimoji="1" lang="en-US" altLang="zh-CN" sz="2400" b="1">
                  <a:solidFill>
                    <a:srgbClr val="000099"/>
                  </a:solidFill>
                  <a:effectLst>
                    <a:outerShdw blurRad="38100" dist="38100" dir="2700000" algn="tl">
                      <a:srgbClr val="C0C0C0"/>
                    </a:outerShdw>
                  </a:effectLst>
                  <a:latin typeface="Times New Roman" pitchFamily="18" charset="0"/>
                  <a:ea typeface="宋体" pitchFamily="2" charset="-122"/>
                </a:endParaRPr>
              </a:p>
            </p:txBody>
          </p:sp>
        </p:grpSp>
        <p:sp>
          <p:nvSpPr>
            <p:cNvPr id="3" name="文本框 2"/>
            <p:cNvSpPr txBox="1"/>
            <p:nvPr/>
          </p:nvSpPr>
          <p:spPr>
            <a:xfrm>
              <a:off x="6257508" y="6300028"/>
              <a:ext cx="1338828" cy="369332"/>
            </a:xfrm>
            <a:prstGeom prst="rect">
              <a:avLst/>
            </a:prstGeom>
            <a:noFill/>
          </p:spPr>
          <p:txBody>
            <a:bodyPr wrap="none" rtlCol="0">
              <a:spAutoFit/>
            </a:bodyPr>
            <a:lstStyle/>
            <a:p>
              <a:r>
                <a:rPr lang="zh-CN" altLang="en-US" b="1" dirty="0" smtClean="0"/>
                <a:t>无差异曲线</a:t>
              </a:r>
              <a:endParaRPr lang="zh-CN" altLang="en-US" b="1" dirty="0"/>
            </a:p>
          </p:txBody>
        </p:sp>
      </p:grpSp>
    </p:spTree>
    <p:extLst>
      <p:ext uri="{BB962C8B-B14F-4D97-AF65-F5344CB8AC3E}">
        <p14:creationId xmlns:p14="http://schemas.microsoft.com/office/powerpoint/2010/main" val="8949402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blinds(horizontal)">
                                      <p:cBhvr>
                                        <p:cTn id="7" dur="500"/>
                                        <p:tgtEl>
                                          <p:spTgt spid="501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0179">
                                            <p:txEl>
                                              <p:pRg st="1" end="1"/>
                                            </p:txEl>
                                          </p:spTgt>
                                        </p:tgtEl>
                                        <p:attrNameLst>
                                          <p:attrName>style.visibility</p:attrName>
                                        </p:attrNameLst>
                                      </p:cBhvr>
                                      <p:to>
                                        <p:strVal val="visible"/>
                                      </p:to>
                                    </p:set>
                                    <p:anim calcmode="lin" valueType="num">
                                      <p:cBhvr additive="base">
                                        <p:cTn id="12" dur="500" fill="hold"/>
                                        <p:tgtEl>
                                          <p:spTgt spid="5017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01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50179">
                                            <p:txEl>
                                              <p:pRg st="2" end="2"/>
                                            </p:txEl>
                                          </p:spTgt>
                                        </p:tgtEl>
                                        <p:attrNameLst>
                                          <p:attrName>style.visibility</p:attrName>
                                        </p:attrNameLst>
                                      </p:cBhvr>
                                      <p:to>
                                        <p:strVal val="visible"/>
                                      </p:to>
                                    </p:set>
                                    <p:animEffect transition="in" filter="blinds(horizontal)">
                                      <p:cBhvr>
                                        <p:cTn id="18" dur="500"/>
                                        <p:tgtEl>
                                          <p:spTgt spid="50179">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50179">
                                            <p:txEl>
                                              <p:pRg st="3" end="3"/>
                                            </p:txEl>
                                          </p:spTgt>
                                        </p:tgtEl>
                                        <p:attrNameLst>
                                          <p:attrName>style.visibility</p:attrName>
                                        </p:attrNameLst>
                                      </p:cBhvr>
                                      <p:to>
                                        <p:strVal val="visible"/>
                                      </p:to>
                                    </p:set>
                                    <p:anim calcmode="lin" valueType="num">
                                      <p:cBhvr additive="base">
                                        <p:cTn id="23" dur="500" fill="hold"/>
                                        <p:tgtEl>
                                          <p:spTgt spid="5017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0179">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0179">
                                            <p:txEl>
                                              <p:pRg st="4" end="4"/>
                                            </p:txEl>
                                          </p:spTgt>
                                        </p:tgtEl>
                                        <p:attrNameLst>
                                          <p:attrName>style.visibility</p:attrName>
                                        </p:attrNameLst>
                                      </p:cBhvr>
                                      <p:to>
                                        <p:strVal val="visible"/>
                                      </p:to>
                                    </p:set>
                                    <p:anim calcmode="lin" valueType="num">
                                      <p:cBhvr additive="base">
                                        <p:cTn id="27" dur="500" fill="hold"/>
                                        <p:tgtEl>
                                          <p:spTgt spid="5017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017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0179">
                                            <p:txEl>
                                              <p:pRg st="5" end="5"/>
                                            </p:txEl>
                                          </p:spTgt>
                                        </p:tgtEl>
                                        <p:attrNameLst>
                                          <p:attrName>style.visibility</p:attrName>
                                        </p:attrNameLst>
                                      </p:cBhvr>
                                      <p:to>
                                        <p:strVal val="visible"/>
                                      </p:to>
                                    </p:set>
                                    <p:anim calcmode="lin" valueType="num">
                                      <p:cBhvr additive="base">
                                        <p:cTn id="31" dur="500" fill="hold"/>
                                        <p:tgtEl>
                                          <p:spTgt spid="5017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01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3419"/>
                                        </p:tgtEl>
                                        <p:attrNameLst>
                                          <p:attrName>style.visibility</p:attrName>
                                        </p:attrNameLst>
                                      </p:cBhvr>
                                      <p:to>
                                        <p:strVal val="visible"/>
                                      </p:to>
                                    </p:set>
                                    <p:anim calcmode="lin" valueType="num">
                                      <p:cBhvr additive="base">
                                        <p:cTn id="37" dur="500" fill="hold"/>
                                        <p:tgtEl>
                                          <p:spTgt spid="13419"/>
                                        </p:tgtEl>
                                        <p:attrNameLst>
                                          <p:attrName>ppt_x</p:attrName>
                                        </p:attrNameLst>
                                      </p:cBhvr>
                                      <p:tavLst>
                                        <p:tav tm="0">
                                          <p:val>
                                            <p:strVal val="#ppt_x"/>
                                          </p:val>
                                        </p:tav>
                                        <p:tav tm="100000">
                                          <p:val>
                                            <p:strVal val="#ppt_x"/>
                                          </p:val>
                                        </p:tav>
                                      </p:tavLst>
                                    </p:anim>
                                    <p:anim calcmode="lin" valueType="num">
                                      <p:cBhvr additive="base">
                                        <p:cTn id="38" dur="500" fill="hold"/>
                                        <p:tgtEl>
                                          <p:spTgt spid="134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sz="half" idx="1"/>
          </p:nvPr>
        </p:nvSpPr>
        <p:spPr>
          <a:xfrm>
            <a:off x="533400" y="1295400"/>
            <a:ext cx="7848600" cy="4011613"/>
          </a:xfrm>
        </p:spPr>
        <p:txBody>
          <a:bodyPr rtlCol="0">
            <a:normAutofit lnSpcReduction="10000"/>
          </a:bodyPr>
          <a:lstStyle/>
          <a:p>
            <a:pPr lvl="1" fontAlgn="auto">
              <a:spcAft>
                <a:spcPts val="0"/>
              </a:spcAft>
              <a:buFont typeface="Wingdings 2"/>
              <a:buChar char="Þ"/>
              <a:defRPr/>
            </a:pPr>
            <a:r>
              <a:rPr lang="zh-CN" altLang="en-US" b="1" dirty="0" smtClean="0">
                <a:latin typeface="Times New Roman" charset="0"/>
                <a:ea typeface="楷体_GB2312" pitchFamily="49" charset="-122"/>
              </a:rPr>
              <a:t>无差异曲线的特点</a:t>
            </a:r>
          </a:p>
          <a:p>
            <a:pPr lvl="2" fontAlgn="auto">
              <a:lnSpc>
                <a:spcPct val="120000"/>
              </a:lnSpc>
              <a:spcAft>
                <a:spcPts val="0"/>
              </a:spcAft>
              <a:buFont typeface="Wingdings 2"/>
              <a:buChar char=""/>
              <a:defRPr/>
            </a:pPr>
            <a:r>
              <a:rPr lang="zh-CN" altLang="en-US" sz="2200" b="1" dirty="0" smtClean="0">
                <a:solidFill>
                  <a:srgbClr val="0000FF"/>
                </a:solidFill>
                <a:latin typeface="Times New Roman" charset="0"/>
              </a:rPr>
              <a:t>不同的无差异曲线代表不同的效用水平</a:t>
            </a:r>
          </a:p>
          <a:p>
            <a:pPr lvl="2" fontAlgn="auto">
              <a:lnSpc>
                <a:spcPct val="120000"/>
              </a:lnSpc>
              <a:spcAft>
                <a:spcPts val="0"/>
              </a:spcAft>
              <a:buFont typeface="Wingdings 2"/>
              <a:buChar char=""/>
              <a:defRPr/>
            </a:pPr>
            <a:r>
              <a:rPr lang="zh-CN" altLang="en-US" sz="2200" b="1" dirty="0" smtClean="0">
                <a:solidFill>
                  <a:srgbClr val="0000FF"/>
                </a:solidFill>
                <a:latin typeface="Times New Roman" charset="0"/>
              </a:rPr>
              <a:t>不同的无差异曲线不能相交</a:t>
            </a:r>
          </a:p>
          <a:p>
            <a:pPr lvl="2" fontAlgn="auto">
              <a:lnSpc>
                <a:spcPct val="120000"/>
              </a:lnSpc>
              <a:spcAft>
                <a:spcPts val="0"/>
              </a:spcAft>
              <a:buFont typeface="Wingdings 2"/>
              <a:buChar char=""/>
              <a:defRPr/>
            </a:pPr>
            <a:r>
              <a:rPr lang="zh-CN" altLang="en-US" sz="2200" b="1" dirty="0" smtClean="0">
                <a:solidFill>
                  <a:srgbClr val="0000FF"/>
                </a:solidFill>
                <a:latin typeface="Times New Roman" charset="0"/>
              </a:rPr>
              <a:t>向右下方倾斜并凸向原点</a:t>
            </a:r>
          </a:p>
          <a:p>
            <a:pPr lvl="2" fontAlgn="auto">
              <a:lnSpc>
                <a:spcPct val="120000"/>
              </a:lnSpc>
              <a:spcAft>
                <a:spcPts val="0"/>
              </a:spcAft>
              <a:buFont typeface="Wingdings 2"/>
              <a:buChar char=""/>
              <a:defRPr/>
            </a:pPr>
            <a:r>
              <a:rPr lang="zh-CN" altLang="en-US" sz="2200" b="1" dirty="0" smtClean="0">
                <a:solidFill>
                  <a:srgbClr val="0000FF"/>
                </a:solidFill>
                <a:latin typeface="Times New Roman" charset="0"/>
              </a:rPr>
              <a:t>越远离原点效用越高</a:t>
            </a:r>
          </a:p>
          <a:p>
            <a:pPr lvl="1" fontAlgn="auto">
              <a:spcAft>
                <a:spcPts val="0"/>
              </a:spcAft>
              <a:buFont typeface="Wingdings 2"/>
              <a:buChar char="Þ"/>
              <a:defRPr/>
            </a:pPr>
            <a:r>
              <a:rPr lang="zh-CN" altLang="en-US" b="1" dirty="0" smtClean="0">
                <a:latin typeface="Times New Roman" charset="0"/>
                <a:ea typeface="楷体_GB2312" pitchFamily="49" charset="-122"/>
              </a:rPr>
              <a:t>边际替代率（</a:t>
            </a:r>
            <a:r>
              <a:rPr lang="en-US" altLang="zh-CN" b="1" dirty="0" smtClean="0">
                <a:latin typeface="Times New Roman" charset="0"/>
                <a:ea typeface="楷体_GB2312" pitchFamily="49" charset="-122"/>
              </a:rPr>
              <a:t>MRS</a:t>
            </a:r>
            <a:r>
              <a:rPr lang="zh-CN" altLang="en-US" b="1" dirty="0" smtClean="0">
                <a:latin typeface="Times New Roman" charset="0"/>
                <a:ea typeface="楷体_GB2312" pitchFamily="49" charset="-122"/>
              </a:rPr>
              <a:t>）</a:t>
            </a:r>
          </a:p>
          <a:p>
            <a:pPr lvl="1" fontAlgn="auto">
              <a:spcAft>
                <a:spcPts val="0"/>
              </a:spcAft>
              <a:buFont typeface="Wingdings" pitchFamily="2" charset="2"/>
              <a:buNone/>
              <a:defRPr/>
            </a:pPr>
            <a:r>
              <a:rPr lang="zh-CN" altLang="en-US" sz="2000" b="1" dirty="0" smtClean="0">
                <a:latin typeface="Times New Roman" charset="0"/>
              </a:rPr>
              <a:t>        </a:t>
            </a:r>
            <a:r>
              <a:rPr lang="zh-CN" altLang="en-US" sz="2200" b="1" dirty="0" smtClean="0">
                <a:solidFill>
                  <a:srgbClr val="FF0000"/>
                </a:solidFill>
                <a:latin typeface="Times New Roman" charset="0"/>
              </a:rPr>
              <a:t>为保持总满足程度不变</a:t>
            </a:r>
            <a:r>
              <a:rPr lang="zh-CN" altLang="en-US" sz="2200" b="1" dirty="0" smtClean="0">
                <a:latin typeface="Times New Roman" charset="0"/>
              </a:rPr>
              <a:t>，消费者每增加</a:t>
            </a:r>
          </a:p>
          <a:p>
            <a:pPr lvl="1" fontAlgn="auto">
              <a:spcAft>
                <a:spcPts val="0"/>
              </a:spcAft>
              <a:buFont typeface="Wingdings" pitchFamily="2" charset="2"/>
              <a:buNone/>
              <a:defRPr/>
            </a:pPr>
            <a:r>
              <a:rPr lang="zh-CN" altLang="en-US" sz="2200" b="1" dirty="0" smtClean="0">
                <a:latin typeface="Times New Roman" charset="0"/>
              </a:rPr>
              <a:t>一个单位某种商品的消费，必须放弃的另</a:t>
            </a:r>
          </a:p>
          <a:p>
            <a:pPr lvl="1" fontAlgn="auto">
              <a:spcAft>
                <a:spcPts val="0"/>
              </a:spcAft>
              <a:buFont typeface="Wingdings" pitchFamily="2" charset="2"/>
              <a:buNone/>
              <a:defRPr/>
            </a:pPr>
            <a:r>
              <a:rPr lang="zh-CN" altLang="en-US" sz="2200" b="1" dirty="0" smtClean="0">
                <a:latin typeface="Times New Roman" charset="0"/>
              </a:rPr>
              <a:t>一种商品的数量。</a:t>
            </a:r>
            <a:endParaRPr lang="zh-CN" altLang="en-US" sz="1800" b="1" dirty="0" smtClean="0">
              <a:latin typeface="Times New Roman" charset="0"/>
            </a:endParaRPr>
          </a:p>
        </p:txBody>
      </p:sp>
      <p:graphicFrame>
        <p:nvGraphicFramePr>
          <p:cNvPr id="58756" name="Object 388"/>
          <p:cNvGraphicFramePr>
            <a:graphicFrameLocks noGrp="1" noChangeAspect="1"/>
          </p:cNvGraphicFramePr>
          <p:nvPr>
            <p:ph sz="half" idx="2"/>
          </p:nvPr>
        </p:nvGraphicFramePr>
        <p:xfrm>
          <a:off x="1319213" y="5202238"/>
          <a:ext cx="4929187" cy="1427162"/>
        </p:xfrm>
        <a:graphic>
          <a:graphicData uri="http://schemas.openxmlformats.org/presentationml/2006/ole">
            <mc:AlternateContent xmlns:mc="http://schemas.openxmlformats.org/markup-compatibility/2006">
              <mc:Choice xmlns:v="urn:schemas-microsoft-com:vml" Requires="v">
                <p:oleObj spid="_x0000_s6169" name="公式" r:id="rId3" imgW="2228850" imgH="638085" progId="Equation.3">
                  <p:embed/>
                </p:oleObj>
              </mc:Choice>
              <mc:Fallback>
                <p:oleObj name="公式" r:id="rId3" imgW="2228850" imgH="638085"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9213" y="5202238"/>
                        <a:ext cx="4929187" cy="142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 name="灯片编号占位符 5"/>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A97A0AB6-E3F1-43AC-B358-773A414F5584}" type="slidenum">
              <a:rPr lang="en-US" altLang="zh-CN" sz="2600" b="1">
                <a:solidFill>
                  <a:schemeClr val="bg1"/>
                </a:solidFill>
                <a:latin typeface="+mn-lt"/>
                <a:ea typeface="+mn-ea"/>
              </a:rPr>
              <a:pPr algn="l">
                <a:spcBef>
                  <a:spcPct val="0"/>
                </a:spcBef>
                <a:buClrTx/>
                <a:buSzTx/>
                <a:buFontTx/>
                <a:buNone/>
                <a:defRPr/>
              </a:pPr>
              <a:t>17</a:t>
            </a:fld>
            <a:endParaRPr lang="en-US" altLang="zh-CN" sz="2600" b="1">
              <a:solidFill>
                <a:schemeClr val="bg1"/>
              </a:solidFill>
              <a:latin typeface="+mn-lt"/>
              <a:ea typeface="+mn-ea"/>
            </a:endParaRPr>
          </a:p>
        </p:txBody>
      </p:sp>
      <p:grpSp>
        <p:nvGrpSpPr>
          <p:cNvPr id="4" name="组合 3"/>
          <p:cNvGrpSpPr/>
          <p:nvPr/>
        </p:nvGrpSpPr>
        <p:grpSpPr>
          <a:xfrm>
            <a:off x="6228184" y="3657600"/>
            <a:ext cx="2448209" cy="2949044"/>
            <a:chOff x="6228184" y="3657600"/>
            <a:chExt cx="2448209" cy="2949044"/>
          </a:xfrm>
        </p:grpSpPr>
        <p:grpSp>
          <p:nvGrpSpPr>
            <p:cNvPr id="2" name="Group 391"/>
            <p:cNvGrpSpPr>
              <a:grpSpLocks/>
            </p:cNvGrpSpPr>
            <p:nvPr/>
          </p:nvGrpSpPr>
          <p:grpSpPr bwMode="auto">
            <a:xfrm>
              <a:off x="6228184" y="3657600"/>
              <a:ext cx="2448209" cy="2590800"/>
              <a:chOff x="4014" y="2304"/>
              <a:chExt cx="1489" cy="1584"/>
            </a:xfrm>
          </p:grpSpPr>
          <p:sp>
            <p:nvSpPr>
              <p:cNvPr id="31750" name="Line 360"/>
              <p:cNvSpPr>
                <a:spLocks noChangeShapeType="1"/>
              </p:cNvSpPr>
              <p:nvPr/>
            </p:nvSpPr>
            <p:spPr bwMode="auto">
              <a:xfrm>
                <a:off x="4230" y="2884"/>
                <a:ext cx="364" cy="0"/>
              </a:xfrm>
              <a:prstGeom prst="line">
                <a:avLst/>
              </a:prstGeom>
              <a:noFill/>
              <a:ln w="28575" cap="rnd">
                <a:solidFill>
                  <a:srgbClr val="CC0000"/>
                </a:solidFill>
                <a:prstDash val="sysDot"/>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1751" name="Line 361"/>
              <p:cNvSpPr>
                <a:spLocks noChangeShapeType="1"/>
              </p:cNvSpPr>
              <p:nvPr/>
            </p:nvSpPr>
            <p:spPr bwMode="auto">
              <a:xfrm>
                <a:off x="4230" y="3120"/>
                <a:ext cx="556" cy="0"/>
              </a:xfrm>
              <a:prstGeom prst="line">
                <a:avLst/>
              </a:prstGeom>
              <a:noFill/>
              <a:ln w="28575" cap="rnd">
                <a:solidFill>
                  <a:srgbClr val="CC0000"/>
                </a:solidFill>
                <a:prstDash val="sysDot"/>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1752" name="Line 363"/>
              <p:cNvSpPr>
                <a:spLocks noChangeShapeType="1"/>
              </p:cNvSpPr>
              <p:nvPr/>
            </p:nvSpPr>
            <p:spPr bwMode="auto">
              <a:xfrm flipV="1">
                <a:off x="4231" y="2382"/>
                <a:ext cx="0" cy="13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31753" name="Line 364"/>
              <p:cNvSpPr>
                <a:spLocks noChangeShapeType="1"/>
              </p:cNvSpPr>
              <p:nvPr/>
            </p:nvSpPr>
            <p:spPr bwMode="auto">
              <a:xfrm>
                <a:off x="4231" y="3737"/>
                <a:ext cx="1193" cy="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58733" name="Rectangle 365"/>
              <p:cNvSpPr>
                <a:spLocks noChangeArrowheads="1"/>
              </p:cNvSpPr>
              <p:nvPr/>
            </p:nvSpPr>
            <p:spPr bwMode="auto">
              <a:xfrm>
                <a:off x="4014" y="2352"/>
                <a:ext cx="101" cy="120"/>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dirty="0">
                    <a:solidFill>
                      <a:schemeClr val="tx1"/>
                    </a:solidFill>
                    <a:effectLst>
                      <a:outerShdw blurRad="38100" dist="38100" dir="2700000" algn="tl">
                        <a:srgbClr val="C0C0C0"/>
                      </a:outerShdw>
                    </a:effectLst>
                    <a:latin typeface="Times New Roman" pitchFamily="18" charset="0"/>
                    <a:ea typeface="宋体" pitchFamily="2" charset="-122"/>
                  </a:rPr>
                  <a:t>Y</a:t>
                </a:r>
              </a:p>
            </p:txBody>
          </p:sp>
          <p:sp>
            <p:nvSpPr>
              <p:cNvPr id="58734" name="Rectangle 366"/>
              <p:cNvSpPr>
                <a:spLocks noChangeArrowheads="1"/>
              </p:cNvSpPr>
              <p:nvPr/>
            </p:nvSpPr>
            <p:spPr bwMode="auto">
              <a:xfrm>
                <a:off x="4105" y="3755"/>
                <a:ext cx="119" cy="133"/>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a:solidFill>
                      <a:schemeClr val="tx1"/>
                    </a:solidFill>
                    <a:effectLst>
                      <a:outerShdw blurRad="38100" dist="38100" dir="2700000" algn="tl">
                        <a:srgbClr val="C0C0C0"/>
                      </a:outerShdw>
                    </a:effectLst>
                    <a:latin typeface="Times New Roman" pitchFamily="18" charset="0"/>
                    <a:ea typeface="宋体" pitchFamily="2" charset="-122"/>
                  </a:rPr>
                  <a:t>O</a:t>
                </a:r>
              </a:p>
            </p:txBody>
          </p:sp>
          <p:sp>
            <p:nvSpPr>
              <p:cNvPr id="58735" name="Rectangle 367"/>
              <p:cNvSpPr>
                <a:spLocks noChangeArrowheads="1"/>
              </p:cNvSpPr>
              <p:nvPr/>
            </p:nvSpPr>
            <p:spPr bwMode="auto">
              <a:xfrm>
                <a:off x="5407" y="3744"/>
                <a:ext cx="96" cy="144"/>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dirty="0">
                    <a:solidFill>
                      <a:schemeClr val="tx1"/>
                    </a:solidFill>
                    <a:effectLst>
                      <a:outerShdw blurRad="38100" dist="38100" dir="2700000" algn="tl">
                        <a:srgbClr val="C0C0C0"/>
                      </a:outerShdw>
                    </a:effectLst>
                    <a:latin typeface="Times New Roman" pitchFamily="18" charset="0"/>
                    <a:ea typeface="宋体" pitchFamily="2" charset="-122"/>
                  </a:rPr>
                  <a:t>X</a:t>
                </a:r>
              </a:p>
            </p:txBody>
          </p:sp>
          <p:sp>
            <p:nvSpPr>
              <p:cNvPr id="31757" name="Freeform 368"/>
              <p:cNvSpPr>
                <a:spLocks/>
              </p:cNvSpPr>
              <p:nvPr/>
            </p:nvSpPr>
            <p:spPr bwMode="auto">
              <a:xfrm>
                <a:off x="4444" y="2496"/>
                <a:ext cx="861" cy="945"/>
              </a:xfrm>
              <a:custGeom>
                <a:avLst/>
                <a:gdLst>
                  <a:gd name="T0" fmla="*/ 0 w 1930"/>
                  <a:gd name="T1" fmla="*/ 0 h 1535"/>
                  <a:gd name="T2" fmla="*/ 7 w 1930"/>
                  <a:gd name="T3" fmla="*/ 57 h 1535"/>
                  <a:gd name="T4" fmla="*/ 19 w 1930"/>
                  <a:gd name="T5" fmla="*/ 115 h 1535"/>
                  <a:gd name="T6" fmla="*/ 36 w 1930"/>
                  <a:gd name="T7" fmla="*/ 167 h 1535"/>
                  <a:gd name="T8" fmla="*/ 59 w 1930"/>
                  <a:gd name="T9" fmla="*/ 207 h 1535"/>
                  <a:gd name="T10" fmla="*/ 76 w 1930"/>
                  <a:gd name="T11" fmla="*/ 220 h 1535"/>
                  <a:gd name="T12" fmla="*/ 0 60000 65536"/>
                  <a:gd name="T13" fmla="*/ 0 60000 65536"/>
                  <a:gd name="T14" fmla="*/ 0 60000 65536"/>
                  <a:gd name="T15" fmla="*/ 0 60000 65536"/>
                  <a:gd name="T16" fmla="*/ 0 60000 65536"/>
                  <a:gd name="T17" fmla="*/ 0 60000 65536"/>
                  <a:gd name="T18" fmla="*/ 0 w 1930"/>
                  <a:gd name="T19" fmla="*/ 0 h 1535"/>
                  <a:gd name="T20" fmla="*/ 1930 w 1930"/>
                  <a:gd name="T21" fmla="*/ 1535 h 1535"/>
                </a:gdLst>
                <a:ahLst/>
                <a:cxnLst>
                  <a:cxn ang="T12">
                    <a:pos x="T0" y="T1"/>
                  </a:cxn>
                  <a:cxn ang="T13">
                    <a:pos x="T2" y="T3"/>
                  </a:cxn>
                  <a:cxn ang="T14">
                    <a:pos x="T4" y="T5"/>
                  </a:cxn>
                  <a:cxn ang="T15">
                    <a:pos x="T6" y="T7"/>
                  </a:cxn>
                  <a:cxn ang="T16">
                    <a:pos x="T8" y="T9"/>
                  </a:cxn>
                  <a:cxn ang="T17">
                    <a:pos x="T10" y="T11"/>
                  </a:cxn>
                </a:cxnLst>
                <a:rect l="T18" t="T19" r="T20" b="T21"/>
                <a:pathLst>
                  <a:path w="1930" h="1535">
                    <a:moveTo>
                      <a:pt x="0" y="0"/>
                    </a:moveTo>
                    <a:cubicBezTo>
                      <a:pt x="29" y="66"/>
                      <a:pt x="97" y="264"/>
                      <a:pt x="175" y="397"/>
                    </a:cubicBezTo>
                    <a:cubicBezTo>
                      <a:pt x="253" y="530"/>
                      <a:pt x="349" y="672"/>
                      <a:pt x="470" y="799"/>
                    </a:cubicBezTo>
                    <a:cubicBezTo>
                      <a:pt x="591" y="926"/>
                      <a:pt x="730" y="1053"/>
                      <a:pt x="900" y="1160"/>
                    </a:cubicBezTo>
                    <a:cubicBezTo>
                      <a:pt x="1070" y="1267"/>
                      <a:pt x="1316" y="1380"/>
                      <a:pt x="1488" y="1442"/>
                    </a:cubicBezTo>
                    <a:cubicBezTo>
                      <a:pt x="1660" y="1504"/>
                      <a:pt x="1838" y="1516"/>
                      <a:pt x="1930" y="1535"/>
                    </a:cubicBezTo>
                  </a:path>
                </a:pathLst>
              </a:cu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pic>
            <p:nvPicPr>
              <p:cNvPr id="31758" name="Picture 370" descr="2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 y="2854"/>
                <a:ext cx="33"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9" name="Picture 371" descr="2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4" y="3104"/>
                <a:ext cx="33"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740" name="Rectangle 372"/>
              <p:cNvSpPr>
                <a:spLocks noChangeArrowheads="1"/>
              </p:cNvSpPr>
              <p:nvPr/>
            </p:nvSpPr>
            <p:spPr bwMode="auto">
              <a:xfrm>
                <a:off x="4615" y="2706"/>
                <a:ext cx="107" cy="149"/>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a:solidFill>
                      <a:srgbClr val="006600"/>
                    </a:solidFill>
                    <a:effectLst>
                      <a:outerShdw blurRad="38100" dist="38100" dir="2700000" algn="tl">
                        <a:srgbClr val="C0C0C0"/>
                      </a:outerShdw>
                    </a:effectLst>
                    <a:latin typeface="Times New Roman" pitchFamily="18" charset="0"/>
                    <a:ea typeface="宋体" pitchFamily="2" charset="-122"/>
                  </a:rPr>
                  <a:t>A</a:t>
                </a:r>
              </a:p>
            </p:txBody>
          </p:sp>
          <p:sp>
            <p:nvSpPr>
              <p:cNvPr id="58741" name="Rectangle 373"/>
              <p:cNvSpPr>
                <a:spLocks noChangeArrowheads="1"/>
              </p:cNvSpPr>
              <p:nvPr/>
            </p:nvSpPr>
            <p:spPr bwMode="auto">
              <a:xfrm>
                <a:off x="4808" y="2972"/>
                <a:ext cx="107" cy="149"/>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a:solidFill>
                      <a:srgbClr val="006600"/>
                    </a:solidFill>
                    <a:effectLst>
                      <a:outerShdw blurRad="38100" dist="38100" dir="2700000" algn="tl">
                        <a:srgbClr val="C0C0C0"/>
                      </a:outerShdw>
                    </a:effectLst>
                    <a:latin typeface="Times New Roman" pitchFamily="18" charset="0"/>
                    <a:ea typeface="宋体" pitchFamily="2" charset="-122"/>
                  </a:rPr>
                  <a:t>B</a:t>
                </a:r>
              </a:p>
            </p:txBody>
          </p:sp>
          <p:sp>
            <p:nvSpPr>
              <p:cNvPr id="58743" name="Rectangle 375"/>
              <p:cNvSpPr>
                <a:spLocks noChangeArrowheads="1"/>
              </p:cNvSpPr>
              <p:nvPr/>
            </p:nvSpPr>
            <p:spPr bwMode="auto">
              <a:xfrm>
                <a:off x="4189" y="2928"/>
                <a:ext cx="210" cy="177"/>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dirty="0">
                    <a:solidFill>
                      <a:srgbClr val="CC0000"/>
                    </a:solidFill>
                    <a:effectLst>
                      <a:outerShdw blurRad="38100" dist="38100" dir="2700000" algn="tl">
                        <a:srgbClr val="C0C0C0"/>
                      </a:outerShdw>
                    </a:effectLst>
                    <a:latin typeface="Times New Roman" pitchFamily="18" charset="0"/>
                    <a:ea typeface="宋体" pitchFamily="2" charset="-122"/>
                  </a:rPr>
                  <a:t>⊿Y</a:t>
                </a:r>
              </a:p>
            </p:txBody>
          </p:sp>
          <p:sp>
            <p:nvSpPr>
              <p:cNvPr id="31763" name="Line 376"/>
              <p:cNvSpPr>
                <a:spLocks noChangeShapeType="1"/>
              </p:cNvSpPr>
              <p:nvPr/>
            </p:nvSpPr>
            <p:spPr bwMode="auto">
              <a:xfrm>
                <a:off x="4560" y="2884"/>
                <a:ext cx="0" cy="236"/>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31764" name="Group 377"/>
              <p:cNvGrpSpPr>
                <a:grpSpLocks/>
              </p:cNvGrpSpPr>
              <p:nvPr/>
            </p:nvGrpSpPr>
            <p:grpSpPr bwMode="auto">
              <a:xfrm>
                <a:off x="4594" y="2884"/>
                <a:ext cx="171" cy="855"/>
                <a:chOff x="1920" y="2256"/>
                <a:chExt cx="384" cy="1392"/>
              </a:xfrm>
            </p:grpSpPr>
            <p:sp>
              <p:nvSpPr>
                <p:cNvPr id="31768" name="Line 378"/>
                <p:cNvSpPr>
                  <a:spLocks noChangeShapeType="1"/>
                </p:cNvSpPr>
                <p:nvPr/>
              </p:nvSpPr>
              <p:spPr bwMode="auto">
                <a:xfrm>
                  <a:off x="1920" y="2256"/>
                  <a:ext cx="0" cy="1392"/>
                </a:xfrm>
                <a:prstGeom prst="line">
                  <a:avLst/>
                </a:prstGeom>
                <a:noFill/>
                <a:ln w="28575" cap="rnd">
                  <a:solidFill>
                    <a:srgbClr val="0066FF"/>
                  </a:solidFill>
                  <a:prstDash val="sysDot"/>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1769" name="Line 379"/>
                <p:cNvSpPr>
                  <a:spLocks noChangeShapeType="1"/>
                </p:cNvSpPr>
                <p:nvPr/>
              </p:nvSpPr>
              <p:spPr bwMode="auto">
                <a:xfrm>
                  <a:off x="2304" y="2733"/>
                  <a:ext cx="0" cy="912"/>
                </a:xfrm>
                <a:prstGeom prst="line">
                  <a:avLst/>
                </a:prstGeom>
                <a:noFill/>
                <a:ln w="28575" cap="rnd">
                  <a:solidFill>
                    <a:srgbClr val="0066FF"/>
                  </a:solidFill>
                  <a:prstDash val="sysDot"/>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31765" name="Line 381"/>
              <p:cNvSpPr>
                <a:spLocks noChangeShapeType="1"/>
              </p:cNvSpPr>
              <p:nvPr/>
            </p:nvSpPr>
            <p:spPr bwMode="auto">
              <a:xfrm>
                <a:off x="4583" y="3180"/>
                <a:ext cx="169" cy="0"/>
              </a:xfrm>
              <a:prstGeom prst="line">
                <a:avLst/>
              </a:prstGeom>
              <a:noFill/>
              <a:ln w="28575">
                <a:solidFill>
                  <a:srgbClr val="0066FF"/>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8750" name="Rectangle 382"/>
              <p:cNvSpPr>
                <a:spLocks noChangeArrowheads="1"/>
              </p:cNvSpPr>
              <p:nvPr/>
            </p:nvSpPr>
            <p:spPr bwMode="auto">
              <a:xfrm>
                <a:off x="4568" y="3268"/>
                <a:ext cx="197" cy="181"/>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a:solidFill>
                      <a:srgbClr val="0000FF"/>
                    </a:solidFill>
                    <a:effectLst>
                      <a:outerShdw blurRad="38100" dist="38100" dir="2700000" algn="tl">
                        <a:srgbClr val="C0C0C0"/>
                      </a:outerShdw>
                    </a:effectLst>
                    <a:latin typeface="Times New Roman" pitchFamily="18" charset="0"/>
                    <a:ea typeface="宋体" pitchFamily="2" charset="-122"/>
                  </a:rPr>
                  <a:t>⊿X</a:t>
                </a:r>
              </a:p>
            </p:txBody>
          </p:sp>
          <p:sp>
            <p:nvSpPr>
              <p:cNvPr id="31767" name="Text Box 390"/>
              <p:cNvSpPr txBox="1">
                <a:spLocks noChangeArrowheads="1"/>
              </p:cNvSpPr>
              <p:nvPr/>
            </p:nvSpPr>
            <p:spPr bwMode="auto">
              <a:xfrm>
                <a:off x="4368" y="2304"/>
                <a:ext cx="81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pPr>
                <a:r>
                  <a:rPr lang="en-US" altLang="zh-CN" b="1">
                    <a:solidFill>
                      <a:srgbClr val="000066"/>
                    </a:solidFill>
                  </a:rPr>
                  <a:t>U=U(X,Y)</a:t>
                </a:r>
              </a:p>
            </p:txBody>
          </p:sp>
        </p:grpSp>
        <p:sp>
          <p:nvSpPr>
            <p:cNvPr id="3" name="文本框 2"/>
            <p:cNvSpPr txBox="1"/>
            <p:nvPr/>
          </p:nvSpPr>
          <p:spPr>
            <a:xfrm>
              <a:off x="6660232" y="6237312"/>
              <a:ext cx="1800493" cy="369332"/>
            </a:xfrm>
            <a:prstGeom prst="rect">
              <a:avLst/>
            </a:prstGeom>
            <a:noFill/>
          </p:spPr>
          <p:txBody>
            <a:bodyPr wrap="none" rtlCol="0">
              <a:spAutoFit/>
            </a:bodyPr>
            <a:lstStyle/>
            <a:p>
              <a:r>
                <a:rPr lang="zh-CN" altLang="en-US" b="1" dirty="0" smtClean="0"/>
                <a:t>边际技术替代率</a:t>
              </a:r>
              <a:endParaRPr lang="zh-CN" altLang="en-US" b="1" dirty="0"/>
            </a:p>
          </p:txBody>
        </p:sp>
      </p:grpSp>
    </p:spTree>
    <p:extLst>
      <p:ext uri="{BB962C8B-B14F-4D97-AF65-F5344CB8AC3E}">
        <p14:creationId xmlns:p14="http://schemas.microsoft.com/office/powerpoint/2010/main" val="27123511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animEffect transition="in" filter="box(in)">
                                      <p:cBhvr>
                                        <p:cTn id="7" dur="500"/>
                                        <p:tgtEl>
                                          <p:spTgt spid="583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8371">
                                            <p:txEl>
                                              <p:pRg st="2" end="2"/>
                                            </p:txEl>
                                          </p:spTgt>
                                        </p:tgtEl>
                                        <p:attrNameLst>
                                          <p:attrName>style.visibility</p:attrName>
                                        </p:attrNameLst>
                                      </p:cBhvr>
                                      <p:to>
                                        <p:strVal val="visible"/>
                                      </p:to>
                                    </p:set>
                                    <p:animEffect transition="in" filter="box(in)">
                                      <p:cBhvr>
                                        <p:cTn id="12" dur="500"/>
                                        <p:tgtEl>
                                          <p:spTgt spid="583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58371">
                                            <p:txEl>
                                              <p:pRg st="3" end="3"/>
                                            </p:txEl>
                                          </p:spTgt>
                                        </p:tgtEl>
                                        <p:attrNameLst>
                                          <p:attrName>style.visibility</p:attrName>
                                        </p:attrNameLst>
                                      </p:cBhvr>
                                      <p:to>
                                        <p:strVal val="visible"/>
                                      </p:to>
                                    </p:set>
                                    <p:animEffect transition="in" filter="box(in)">
                                      <p:cBhvr>
                                        <p:cTn id="17" dur="500"/>
                                        <p:tgtEl>
                                          <p:spTgt spid="5837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58371">
                                            <p:txEl>
                                              <p:pRg st="4" end="4"/>
                                            </p:txEl>
                                          </p:spTgt>
                                        </p:tgtEl>
                                        <p:attrNameLst>
                                          <p:attrName>style.visibility</p:attrName>
                                        </p:attrNameLst>
                                      </p:cBhvr>
                                      <p:to>
                                        <p:strVal val="visible"/>
                                      </p:to>
                                    </p:set>
                                    <p:animEffect transition="in" filter="box(in)">
                                      <p:cBhvr>
                                        <p:cTn id="22" dur="500"/>
                                        <p:tgtEl>
                                          <p:spTgt spid="5837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58371">
                                            <p:txEl>
                                              <p:pRg st="5" end="5"/>
                                            </p:txEl>
                                          </p:spTgt>
                                        </p:tgtEl>
                                        <p:attrNameLst>
                                          <p:attrName>style.visibility</p:attrName>
                                        </p:attrNameLst>
                                      </p:cBhvr>
                                      <p:to>
                                        <p:strVal val="visible"/>
                                      </p:to>
                                    </p:set>
                                    <p:anim calcmode="lin" valueType="num">
                                      <p:cBhvr additive="base">
                                        <p:cTn id="27" dur="500" fill="hold"/>
                                        <p:tgtEl>
                                          <p:spTgt spid="5837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83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58371">
                                            <p:txEl>
                                              <p:pRg st="6" end="6"/>
                                            </p:txEl>
                                          </p:spTgt>
                                        </p:tgtEl>
                                        <p:attrNameLst>
                                          <p:attrName>style.visibility</p:attrName>
                                        </p:attrNameLst>
                                      </p:cBhvr>
                                      <p:to>
                                        <p:strVal val="visible"/>
                                      </p:to>
                                    </p:set>
                                    <p:animEffect transition="in" filter="box(in)">
                                      <p:cBhvr>
                                        <p:cTn id="33" dur="500"/>
                                        <p:tgtEl>
                                          <p:spTgt spid="58371">
                                            <p:txEl>
                                              <p:pRg st="6" end="6"/>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58371">
                                            <p:txEl>
                                              <p:pRg st="7" end="7"/>
                                            </p:txEl>
                                          </p:spTgt>
                                        </p:tgtEl>
                                        <p:attrNameLst>
                                          <p:attrName>style.visibility</p:attrName>
                                        </p:attrNameLst>
                                      </p:cBhvr>
                                      <p:to>
                                        <p:strVal val="visible"/>
                                      </p:to>
                                    </p:set>
                                    <p:animEffect transition="in" filter="box(in)">
                                      <p:cBhvr>
                                        <p:cTn id="36" dur="500"/>
                                        <p:tgtEl>
                                          <p:spTgt spid="58371">
                                            <p:txEl>
                                              <p:pRg st="7" end="7"/>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58371">
                                            <p:txEl>
                                              <p:pRg st="8" end="8"/>
                                            </p:txEl>
                                          </p:spTgt>
                                        </p:tgtEl>
                                        <p:attrNameLst>
                                          <p:attrName>style.visibility</p:attrName>
                                        </p:attrNameLst>
                                      </p:cBhvr>
                                      <p:to>
                                        <p:strVal val="visible"/>
                                      </p:to>
                                    </p:set>
                                    <p:animEffect transition="in" filter="box(in)">
                                      <p:cBhvr>
                                        <p:cTn id="39" dur="500"/>
                                        <p:tgtEl>
                                          <p:spTgt spid="58371">
                                            <p:txEl>
                                              <p:pRg st="8" end="8"/>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8" presetClass="entr" presetSubtype="16" fill="hold" nodeType="clickEffect">
                                  <p:stCondLst>
                                    <p:cond delay="0"/>
                                  </p:stCondLst>
                                  <p:childTnLst>
                                    <p:set>
                                      <p:cBhvr>
                                        <p:cTn id="43" dur="1" fill="hold">
                                          <p:stCondLst>
                                            <p:cond delay="0"/>
                                          </p:stCondLst>
                                        </p:cTn>
                                        <p:tgtEl>
                                          <p:spTgt spid="58756"/>
                                        </p:tgtEl>
                                        <p:attrNameLst>
                                          <p:attrName>style.visibility</p:attrName>
                                        </p:attrNameLst>
                                      </p:cBhvr>
                                      <p:to>
                                        <p:strVal val="visible"/>
                                      </p:to>
                                    </p:set>
                                    <p:animEffect transition="in" filter="diamond(in)">
                                      <p:cBhvr>
                                        <p:cTn id="44" dur="1000"/>
                                        <p:tgtEl>
                                          <p:spTgt spid="58756"/>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checkerboard(across)">
                                      <p:cBhvr>
                                        <p:cTn id="4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sz="half" idx="2"/>
          </p:nvPr>
        </p:nvSpPr>
        <p:spPr>
          <a:xfrm>
            <a:off x="395536" y="1066800"/>
            <a:ext cx="7846640" cy="4419600"/>
          </a:xfrm>
        </p:spPr>
        <p:txBody>
          <a:bodyPr>
            <a:normAutofit/>
          </a:bodyPr>
          <a:lstStyle/>
          <a:p>
            <a:pPr lvl="1">
              <a:defRPr/>
            </a:pPr>
            <a:r>
              <a:rPr lang="zh-CN" altLang="en-US" b="1" dirty="0">
                <a:latin typeface="Times New Roman" charset="0"/>
                <a:ea typeface="楷体_GB2312" pitchFamily="49" charset="-122"/>
              </a:rPr>
              <a:t>几种典型的无差异曲线</a:t>
            </a:r>
          </a:p>
        </p:txBody>
      </p:sp>
      <p:grpSp>
        <p:nvGrpSpPr>
          <p:cNvPr id="2" name="Group 27"/>
          <p:cNvGrpSpPr>
            <a:grpSpLocks/>
          </p:cNvGrpSpPr>
          <p:nvPr/>
        </p:nvGrpSpPr>
        <p:grpSpPr bwMode="auto">
          <a:xfrm>
            <a:off x="4067175" y="1700586"/>
            <a:ext cx="3651250" cy="2268539"/>
            <a:chOff x="2562" y="1431"/>
            <a:chExt cx="2300" cy="1429"/>
          </a:xfrm>
        </p:grpSpPr>
        <p:sp>
          <p:nvSpPr>
            <p:cNvPr id="32787" name="Line 5"/>
            <p:cNvSpPr>
              <a:spLocks noChangeShapeType="1"/>
            </p:cNvSpPr>
            <p:nvPr/>
          </p:nvSpPr>
          <p:spPr bwMode="auto">
            <a:xfrm flipV="1">
              <a:off x="2784" y="1574"/>
              <a:ext cx="0" cy="10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8" name="Line 6"/>
            <p:cNvSpPr>
              <a:spLocks noChangeShapeType="1"/>
            </p:cNvSpPr>
            <p:nvPr/>
          </p:nvSpPr>
          <p:spPr bwMode="auto">
            <a:xfrm>
              <a:off x="2784" y="2630"/>
              <a:ext cx="16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9" name="Line 7"/>
            <p:cNvSpPr>
              <a:spLocks noChangeShapeType="1"/>
            </p:cNvSpPr>
            <p:nvPr/>
          </p:nvSpPr>
          <p:spPr bwMode="auto">
            <a:xfrm>
              <a:off x="2784" y="1814"/>
              <a:ext cx="1056"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0" name="Line 8"/>
            <p:cNvSpPr>
              <a:spLocks noChangeShapeType="1"/>
            </p:cNvSpPr>
            <p:nvPr/>
          </p:nvSpPr>
          <p:spPr bwMode="auto">
            <a:xfrm>
              <a:off x="2784" y="1958"/>
              <a:ext cx="86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1" name="Line 9"/>
            <p:cNvSpPr>
              <a:spLocks noChangeShapeType="1"/>
            </p:cNvSpPr>
            <p:nvPr/>
          </p:nvSpPr>
          <p:spPr bwMode="auto">
            <a:xfrm>
              <a:off x="2784" y="2150"/>
              <a:ext cx="62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2" name="Text Box 10"/>
            <p:cNvSpPr txBox="1">
              <a:spLocks noChangeArrowheads="1"/>
            </p:cNvSpPr>
            <p:nvPr/>
          </p:nvSpPr>
          <p:spPr bwMode="auto">
            <a:xfrm>
              <a:off x="4286" y="2610"/>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b="1" dirty="0" smtClean="0">
                  <a:solidFill>
                    <a:schemeClr val="tx1"/>
                  </a:solidFill>
                  <a:ea typeface="宋体" pitchFamily="2" charset="-122"/>
                </a:rPr>
                <a:t>X</a:t>
              </a:r>
              <a:endParaRPr kumimoji="1" lang="en-US" altLang="zh-CN" sz="2400" b="1" dirty="0">
                <a:solidFill>
                  <a:schemeClr val="tx1"/>
                </a:solidFill>
                <a:ea typeface="宋体" pitchFamily="2" charset="-122"/>
              </a:endParaRPr>
            </a:p>
          </p:txBody>
        </p:sp>
        <p:sp>
          <p:nvSpPr>
            <p:cNvPr id="32794" name="Text Box 12"/>
            <p:cNvSpPr txBox="1">
              <a:spLocks noChangeArrowheads="1"/>
            </p:cNvSpPr>
            <p:nvPr/>
          </p:nvSpPr>
          <p:spPr bwMode="auto">
            <a:xfrm>
              <a:off x="2562" y="143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sz="2400" b="1" dirty="0">
                  <a:solidFill>
                    <a:schemeClr val="tx1"/>
                  </a:solidFill>
                  <a:ea typeface="宋体" pitchFamily="2" charset="-122"/>
                </a:rPr>
                <a:t>Y</a:t>
              </a:r>
            </a:p>
          </p:txBody>
        </p:sp>
      </p:grpSp>
      <p:sp>
        <p:nvSpPr>
          <p:cNvPr id="44045" name="Text Box 13"/>
          <p:cNvSpPr txBox="1">
            <a:spLocks noChangeArrowheads="1"/>
          </p:cNvSpPr>
          <p:nvPr/>
        </p:nvSpPr>
        <p:spPr bwMode="auto">
          <a:xfrm>
            <a:off x="990600" y="3717925"/>
            <a:ext cx="2600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0"/>
              </a:spcBef>
              <a:buClrTx/>
              <a:buSzTx/>
              <a:buFont typeface="Wingdings" pitchFamily="2" charset="2"/>
              <a:buChar char="Ø"/>
            </a:pPr>
            <a:r>
              <a:rPr kumimoji="1" lang="zh-CN" altLang="en-US" sz="2800" dirty="0">
                <a:solidFill>
                  <a:srgbClr val="0000FF"/>
                </a:solidFill>
                <a:latin typeface="黑体" pitchFamily="2" charset="-122"/>
                <a:ea typeface="黑体" pitchFamily="2" charset="-122"/>
              </a:rPr>
              <a:t>完全不可替代</a:t>
            </a:r>
          </a:p>
        </p:txBody>
      </p:sp>
      <p:sp>
        <p:nvSpPr>
          <p:cNvPr id="44046" name="Rectangle 14"/>
          <p:cNvSpPr>
            <a:spLocks noChangeArrowheads="1"/>
          </p:cNvSpPr>
          <p:nvPr/>
        </p:nvSpPr>
        <p:spPr bwMode="auto">
          <a:xfrm>
            <a:off x="990600" y="1919288"/>
            <a:ext cx="2244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0"/>
              </a:spcBef>
              <a:buClrTx/>
              <a:buSzTx/>
              <a:buFont typeface="Wingdings" pitchFamily="2" charset="2"/>
              <a:buChar char="Ø"/>
            </a:pPr>
            <a:r>
              <a:rPr kumimoji="1" lang="zh-CN" altLang="en-US" sz="2800" dirty="0">
                <a:solidFill>
                  <a:srgbClr val="0000FF"/>
                </a:solidFill>
                <a:latin typeface="黑体" pitchFamily="2" charset="-122"/>
                <a:ea typeface="黑体" pitchFamily="2" charset="-122"/>
              </a:rPr>
              <a:t>完全替代品</a:t>
            </a:r>
          </a:p>
        </p:txBody>
      </p:sp>
      <p:grpSp>
        <p:nvGrpSpPr>
          <p:cNvPr id="3" name="Group 28"/>
          <p:cNvGrpSpPr>
            <a:grpSpLocks/>
          </p:cNvGrpSpPr>
          <p:nvPr/>
        </p:nvGrpSpPr>
        <p:grpSpPr bwMode="auto">
          <a:xfrm>
            <a:off x="4043363" y="4148860"/>
            <a:ext cx="3481388" cy="2447927"/>
            <a:chOff x="2547" y="2737"/>
            <a:chExt cx="2193" cy="1542"/>
          </a:xfrm>
        </p:grpSpPr>
        <p:sp>
          <p:nvSpPr>
            <p:cNvPr id="32776" name="Line 16"/>
            <p:cNvSpPr>
              <a:spLocks noChangeShapeType="1"/>
            </p:cNvSpPr>
            <p:nvPr/>
          </p:nvSpPr>
          <p:spPr bwMode="auto">
            <a:xfrm>
              <a:off x="2804" y="4128"/>
              <a:ext cx="1584"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7" name="Line 17"/>
            <p:cNvSpPr>
              <a:spLocks noChangeShapeType="1"/>
            </p:cNvSpPr>
            <p:nvPr/>
          </p:nvSpPr>
          <p:spPr bwMode="auto">
            <a:xfrm flipV="1">
              <a:off x="2804" y="2880"/>
              <a:ext cx="0" cy="12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8" name="Text Box 18"/>
            <p:cNvSpPr txBox="1">
              <a:spLocks noChangeArrowheads="1"/>
            </p:cNvSpPr>
            <p:nvPr/>
          </p:nvSpPr>
          <p:spPr bwMode="auto">
            <a:xfrm>
              <a:off x="4416" y="4029"/>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b="1" dirty="0">
                  <a:solidFill>
                    <a:schemeClr val="tx1"/>
                  </a:solidFill>
                  <a:ea typeface="宋体" pitchFamily="2" charset="-122"/>
                </a:rPr>
                <a:t>X</a:t>
              </a:r>
            </a:p>
          </p:txBody>
        </p:sp>
        <p:sp>
          <p:nvSpPr>
            <p:cNvPr id="32780" name="Line 20"/>
            <p:cNvSpPr>
              <a:spLocks noChangeShapeType="1"/>
            </p:cNvSpPr>
            <p:nvPr/>
          </p:nvSpPr>
          <p:spPr bwMode="auto">
            <a:xfrm>
              <a:off x="3044" y="2976"/>
              <a:ext cx="0" cy="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1" name="Line 21"/>
            <p:cNvSpPr>
              <a:spLocks noChangeShapeType="1"/>
            </p:cNvSpPr>
            <p:nvPr/>
          </p:nvSpPr>
          <p:spPr bwMode="auto">
            <a:xfrm>
              <a:off x="3044" y="3888"/>
              <a:ext cx="105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2" name="Line 22"/>
            <p:cNvSpPr>
              <a:spLocks noChangeShapeType="1"/>
            </p:cNvSpPr>
            <p:nvPr/>
          </p:nvSpPr>
          <p:spPr bwMode="auto">
            <a:xfrm>
              <a:off x="3236" y="2976"/>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3" name="Line 23"/>
            <p:cNvSpPr>
              <a:spLocks noChangeShapeType="1"/>
            </p:cNvSpPr>
            <p:nvPr/>
          </p:nvSpPr>
          <p:spPr bwMode="auto">
            <a:xfrm>
              <a:off x="3236" y="3696"/>
              <a:ext cx="864"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4" name="Line 24"/>
            <p:cNvSpPr>
              <a:spLocks noChangeShapeType="1"/>
            </p:cNvSpPr>
            <p:nvPr/>
          </p:nvSpPr>
          <p:spPr bwMode="auto">
            <a:xfrm>
              <a:off x="3428" y="297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5" name="Line 25"/>
            <p:cNvSpPr>
              <a:spLocks noChangeShapeType="1"/>
            </p:cNvSpPr>
            <p:nvPr/>
          </p:nvSpPr>
          <p:spPr bwMode="auto">
            <a:xfrm>
              <a:off x="3428" y="3456"/>
              <a:ext cx="624"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6" name="Text Box 26"/>
            <p:cNvSpPr txBox="1">
              <a:spLocks noChangeArrowheads="1"/>
            </p:cNvSpPr>
            <p:nvPr/>
          </p:nvSpPr>
          <p:spPr bwMode="auto">
            <a:xfrm>
              <a:off x="2547" y="273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sz="2400" b="1" dirty="0">
                  <a:solidFill>
                    <a:schemeClr val="tx1"/>
                  </a:solidFill>
                  <a:ea typeface="宋体" pitchFamily="2" charset="-122"/>
                </a:rPr>
                <a:t>Y</a:t>
              </a:r>
            </a:p>
          </p:txBody>
        </p:sp>
      </p:grpSp>
      <p:sp>
        <p:nvSpPr>
          <p:cNvPr id="27" name="Rectangle 11"/>
          <p:cNvSpPr txBox="1">
            <a:spLocks noGrp="1" noChangeArrowheads="1"/>
          </p:cNvSpPr>
          <p:nvPr/>
        </p:nvSpPr>
        <p:spPr bwMode="auto">
          <a:xfrm>
            <a:off x="8480425" y="6248400"/>
            <a:ext cx="587375" cy="488950"/>
          </a:xfrm>
          <a:prstGeom prst="rect">
            <a:avLst/>
          </a:prstGeom>
          <a:solidFill>
            <a:srgbClr val="000000"/>
          </a:solidFill>
          <a:ln>
            <a:miter lim="800000"/>
            <a:headEnd/>
            <a:tailEnd/>
          </a:ln>
        </p:spPr>
        <p:txBody>
          <a:bodyPr anchor="b"/>
          <a:lstStyle/>
          <a:p>
            <a:pPr>
              <a:spcBef>
                <a:spcPct val="0"/>
              </a:spcBef>
              <a:buClrTx/>
              <a:buSzTx/>
              <a:buFontTx/>
              <a:buNone/>
              <a:defRPr/>
            </a:pPr>
            <a:fld id="{28833382-9190-4AF6-983F-3DBCDFB4743E}" type="slidenum">
              <a:rPr lang="en-US" altLang="zh-CN" sz="2600" b="1">
                <a:solidFill>
                  <a:schemeClr val="bg1"/>
                </a:solidFill>
                <a:latin typeface="+mn-lt"/>
                <a:ea typeface="+mn-ea"/>
              </a:rPr>
              <a:pPr>
                <a:spcBef>
                  <a:spcPct val="0"/>
                </a:spcBef>
                <a:buClrTx/>
                <a:buSzTx/>
                <a:buFontTx/>
                <a:buNone/>
                <a:defRPr/>
              </a:pPr>
              <a:t>18</a:t>
            </a:fld>
            <a:endParaRPr lang="en-US" altLang="zh-CN" sz="2600" b="1" dirty="0">
              <a:solidFill>
                <a:schemeClr val="bg1"/>
              </a:solidFill>
              <a:latin typeface="+mn-lt"/>
              <a:ea typeface="+mn-ea"/>
            </a:endParaRPr>
          </a:p>
        </p:txBody>
      </p:sp>
    </p:spTree>
    <p:extLst>
      <p:ext uri="{BB962C8B-B14F-4D97-AF65-F5344CB8AC3E}">
        <p14:creationId xmlns:p14="http://schemas.microsoft.com/office/powerpoint/2010/main" val="482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404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checkerboard(across)">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40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5" grpId="0"/>
      <p:bldP spid="440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a:grpSpLocks/>
          </p:cNvGrpSpPr>
          <p:nvPr/>
        </p:nvGrpSpPr>
        <p:grpSpPr bwMode="auto">
          <a:xfrm>
            <a:off x="3827463" y="2590800"/>
            <a:ext cx="3481388" cy="3219450"/>
            <a:chOff x="1451" y="1632"/>
            <a:chExt cx="2193" cy="2028"/>
          </a:xfrm>
        </p:grpSpPr>
        <p:sp>
          <p:nvSpPr>
            <p:cNvPr id="33797" name="Line 4"/>
            <p:cNvSpPr>
              <a:spLocks noChangeShapeType="1"/>
            </p:cNvSpPr>
            <p:nvPr/>
          </p:nvSpPr>
          <p:spPr bwMode="auto">
            <a:xfrm>
              <a:off x="1680" y="3355"/>
              <a:ext cx="1728" cy="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798" name="Line 5"/>
            <p:cNvSpPr>
              <a:spLocks noChangeShapeType="1"/>
            </p:cNvSpPr>
            <p:nvPr/>
          </p:nvSpPr>
          <p:spPr bwMode="auto">
            <a:xfrm flipV="1">
              <a:off x="1680" y="1867"/>
              <a:ext cx="0" cy="14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799" name="Arc 6"/>
            <p:cNvSpPr>
              <a:spLocks/>
            </p:cNvSpPr>
            <p:nvPr/>
          </p:nvSpPr>
          <p:spPr bwMode="auto">
            <a:xfrm rot="-10700204">
              <a:off x="1920" y="2304"/>
              <a:ext cx="816" cy="76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800" name="Arc 7"/>
            <p:cNvSpPr>
              <a:spLocks/>
            </p:cNvSpPr>
            <p:nvPr/>
          </p:nvSpPr>
          <p:spPr bwMode="auto">
            <a:xfrm rot="10730575">
              <a:off x="2112" y="2208"/>
              <a:ext cx="768" cy="7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801" name="Arc 8"/>
            <p:cNvSpPr>
              <a:spLocks/>
            </p:cNvSpPr>
            <p:nvPr/>
          </p:nvSpPr>
          <p:spPr bwMode="auto">
            <a:xfrm rot="10592547">
              <a:off x="2304" y="2160"/>
              <a:ext cx="672" cy="6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802" name="Text Box 9"/>
            <p:cNvSpPr txBox="1">
              <a:spLocks noChangeArrowheads="1"/>
            </p:cNvSpPr>
            <p:nvPr/>
          </p:nvSpPr>
          <p:spPr bwMode="auto">
            <a:xfrm>
              <a:off x="1451" y="1632"/>
              <a:ext cx="28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sz="2400" b="1" dirty="0" smtClean="0">
                  <a:solidFill>
                    <a:schemeClr val="tx1"/>
                  </a:solidFill>
                  <a:ea typeface="宋体" pitchFamily="2" charset="-122"/>
                </a:rPr>
                <a:t>Y</a:t>
              </a:r>
              <a:endParaRPr kumimoji="1" lang="en-US" altLang="zh-CN" sz="2400" b="1" dirty="0">
                <a:solidFill>
                  <a:schemeClr val="tx1"/>
                </a:solidFill>
                <a:ea typeface="宋体" pitchFamily="2" charset="-122"/>
              </a:endParaRPr>
            </a:p>
          </p:txBody>
        </p:sp>
        <p:sp>
          <p:nvSpPr>
            <p:cNvPr id="33803" name="Text Box 10"/>
            <p:cNvSpPr txBox="1">
              <a:spLocks noChangeArrowheads="1"/>
            </p:cNvSpPr>
            <p:nvPr/>
          </p:nvSpPr>
          <p:spPr bwMode="auto">
            <a:xfrm>
              <a:off x="3326" y="3408"/>
              <a:ext cx="31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b="1" dirty="0">
                  <a:solidFill>
                    <a:schemeClr val="tx1"/>
                  </a:solidFill>
                  <a:ea typeface="宋体" pitchFamily="2" charset="-122"/>
                </a:rPr>
                <a:t>X</a:t>
              </a:r>
              <a:endParaRPr kumimoji="1" lang="en-US" altLang="zh-CN" sz="2400" b="1" dirty="0">
                <a:solidFill>
                  <a:schemeClr val="tx1"/>
                </a:solidFill>
                <a:ea typeface="宋体" pitchFamily="2" charset="-122"/>
              </a:endParaRPr>
            </a:p>
          </p:txBody>
        </p:sp>
      </p:grpSp>
      <p:sp>
        <p:nvSpPr>
          <p:cNvPr id="33795" name="Text Box 12"/>
          <p:cNvSpPr txBox="1">
            <a:spLocks noChangeArrowheads="1"/>
          </p:cNvSpPr>
          <p:nvPr/>
        </p:nvSpPr>
        <p:spPr bwMode="auto">
          <a:xfrm>
            <a:off x="990600" y="2438400"/>
            <a:ext cx="2244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0"/>
              </a:spcBef>
              <a:buClrTx/>
              <a:buSzTx/>
              <a:buFont typeface="Wingdings" pitchFamily="2" charset="2"/>
              <a:buChar char="Ø"/>
            </a:pPr>
            <a:r>
              <a:rPr kumimoji="1" lang="zh-CN" altLang="en-US" sz="2800">
                <a:solidFill>
                  <a:schemeClr val="tx2"/>
                </a:solidFill>
                <a:latin typeface="黑体" pitchFamily="2" charset="-122"/>
                <a:ea typeface="黑体" pitchFamily="2" charset="-122"/>
              </a:rPr>
              <a:t>不完全替代</a:t>
            </a:r>
          </a:p>
        </p:txBody>
      </p:sp>
      <p:sp>
        <p:nvSpPr>
          <p:cNvPr id="12" name="Rectangle 11"/>
          <p:cNvSpPr txBox="1">
            <a:spLocks noGrp="1" noChangeArrowheads="1"/>
          </p:cNvSpPr>
          <p:nvPr/>
        </p:nvSpPr>
        <p:spPr bwMode="auto">
          <a:xfrm>
            <a:off x="8480425" y="6248400"/>
            <a:ext cx="587375" cy="488950"/>
          </a:xfrm>
          <a:prstGeom prst="rect">
            <a:avLst/>
          </a:prstGeom>
          <a:solidFill>
            <a:srgbClr val="000000"/>
          </a:solidFill>
          <a:ln>
            <a:miter lim="800000"/>
            <a:headEnd/>
            <a:tailEnd/>
          </a:ln>
        </p:spPr>
        <p:txBody>
          <a:bodyPr anchor="b"/>
          <a:lstStyle/>
          <a:p>
            <a:pPr>
              <a:spcBef>
                <a:spcPct val="0"/>
              </a:spcBef>
              <a:buClrTx/>
              <a:buSzTx/>
              <a:buFontTx/>
              <a:buNone/>
              <a:defRPr/>
            </a:pPr>
            <a:fld id="{15658CD3-2601-47DA-AC7D-9436C718408D}" type="slidenum">
              <a:rPr lang="en-US" altLang="zh-CN" sz="2600" b="1">
                <a:solidFill>
                  <a:schemeClr val="bg1"/>
                </a:solidFill>
                <a:latin typeface="+mn-lt"/>
                <a:ea typeface="+mn-ea"/>
              </a:rPr>
              <a:pPr>
                <a:spcBef>
                  <a:spcPct val="0"/>
                </a:spcBef>
                <a:buClrTx/>
                <a:buSzTx/>
                <a:buFontTx/>
                <a:buNone/>
                <a:defRPr/>
              </a:pPr>
              <a:t>19</a:t>
            </a:fld>
            <a:endParaRPr lang="en-US" altLang="zh-CN" sz="2600" b="1" dirty="0">
              <a:solidFill>
                <a:schemeClr val="bg1"/>
              </a:solidFill>
              <a:latin typeface="+mn-lt"/>
              <a:ea typeface="+mn-ea"/>
            </a:endParaRPr>
          </a:p>
        </p:txBody>
      </p:sp>
    </p:spTree>
    <p:extLst>
      <p:ext uri="{BB962C8B-B14F-4D97-AF65-F5344CB8AC3E}">
        <p14:creationId xmlns:p14="http://schemas.microsoft.com/office/powerpoint/2010/main" val="17022320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Grp="1" noChangeArrowheads="1"/>
          </p:cNvSpPr>
          <p:nvPr>
            <p:ph type="title"/>
          </p:nvPr>
        </p:nvSpPr>
        <p:spPr/>
        <p:txBody>
          <a:bodyPr/>
          <a:lstStyle/>
          <a:p>
            <a:r>
              <a:rPr lang="zh-CN" altLang="en-US" dirty="0" smtClean="0">
                <a:latin typeface="Times New Roman" charset="0"/>
              </a:rPr>
              <a:t>大家考虑</a:t>
            </a:r>
            <a:r>
              <a:rPr lang="zh-CN" altLang="en-US" dirty="0" smtClean="0">
                <a:latin typeface="Times New Roman" charset="0"/>
              </a:rPr>
              <a:t>这样两个问题</a:t>
            </a:r>
          </a:p>
        </p:txBody>
      </p:sp>
      <p:sp>
        <p:nvSpPr>
          <p:cNvPr id="36867" name="Rectangle 3"/>
          <p:cNvSpPr>
            <a:spLocks noGrp="1" noChangeArrowheads="1"/>
          </p:cNvSpPr>
          <p:nvPr>
            <p:ph idx="1"/>
          </p:nvPr>
        </p:nvSpPr>
        <p:spPr/>
        <p:txBody>
          <a:bodyPr/>
          <a:lstStyle/>
          <a:p>
            <a:endParaRPr lang="zh-CN" altLang="en-US" sz="2400" b="1" dirty="0" smtClean="0">
              <a:latin typeface="Times New Roman" charset="0"/>
              <a:ea typeface="仿宋_GB2312" pitchFamily="49" charset="-122"/>
            </a:endParaRPr>
          </a:p>
          <a:p>
            <a:r>
              <a:rPr lang="zh-CN" altLang="en-US" sz="2400" b="1" dirty="0" smtClean="0">
                <a:latin typeface="Times New Roman" panose="02020603050405020304" pitchFamily="18" charset="0"/>
                <a:ea typeface="华文仿宋" panose="02010600040101010101" pitchFamily="2" charset="-122"/>
                <a:cs typeface="Times New Roman" panose="02020603050405020304" pitchFamily="18" charset="0"/>
              </a:rPr>
              <a:t>你揣了</a:t>
            </a:r>
            <a:r>
              <a:rPr lang="en-US" altLang="zh-CN" sz="2400" b="1" dirty="0" smtClean="0">
                <a:latin typeface="Times New Roman" panose="02020603050405020304" pitchFamily="18" charset="0"/>
                <a:ea typeface="华文仿宋" panose="02010600040101010101" pitchFamily="2" charset="-122"/>
                <a:cs typeface="Times New Roman" panose="02020603050405020304" pitchFamily="18" charset="0"/>
              </a:rPr>
              <a:t>200</a:t>
            </a:r>
            <a:r>
              <a:rPr lang="zh-CN" altLang="en-US" sz="2400" b="1" dirty="0" smtClean="0">
                <a:latin typeface="Times New Roman" panose="02020603050405020304" pitchFamily="18" charset="0"/>
                <a:ea typeface="华文仿宋" panose="02010600040101010101" pitchFamily="2" charset="-122"/>
                <a:cs typeface="Times New Roman" panose="02020603050405020304" pitchFamily="18" charset="0"/>
              </a:rPr>
              <a:t>元钱到万达广场，面对琳琅满目的商品，你会如何作出购买选择？</a:t>
            </a:r>
          </a:p>
          <a:p>
            <a:endParaRPr lang="zh-CN" altLang="en-US" sz="2400" b="1" dirty="0" smtClean="0">
              <a:latin typeface="Times New Roman" panose="02020603050405020304" pitchFamily="18" charset="0"/>
              <a:ea typeface="华文仿宋" panose="02010600040101010101" pitchFamily="2" charset="-122"/>
              <a:cs typeface="Times New Roman" panose="02020603050405020304" pitchFamily="18" charset="0"/>
            </a:endParaRPr>
          </a:p>
          <a:p>
            <a:r>
              <a:rPr lang="zh-CN" altLang="en-US" sz="2400" b="1" dirty="0" smtClean="0">
                <a:latin typeface="Times New Roman" panose="02020603050405020304" pitchFamily="18" charset="0"/>
                <a:ea typeface="华文仿宋" panose="02010600040101010101" pitchFamily="2" charset="-122"/>
                <a:cs typeface="Times New Roman" panose="02020603050405020304" pitchFamily="18" charset="0"/>
              </a:rPr>
              <a:t>我们在上一章讲过需求曲线，知道其大概形状是向右下方倾斜的，可是需求曲线究竟是如何得来的？</a:t>
            </a:r>
          </a:p>
        </p:txBody>
      </p:sp>
      <p:sp>
        <p:nvSpPr>
          <p:cNvPr id="5" name="Rectangle 11"/>
          <p:cNvSpPr txBox="1">
            <a:spLocks noGrp="1" noChangeArrowheads="1"/>
          </p:cNvSpPr>
          <p:nvPr/>
        </p:nvSpPr>
        <p:spPr bwMode="auto">
          <a:xfrm>
            <a:off x="8480425" y="6248400"/>
            <a:ext cx="587375" cy="488950"/>
          </a:xfrm>
          <a:prstGeom prst="rect">
            <a:avLst/>
          </a:prstGeom>
          <a:solidFill>
            <a:srgbClr val="000000"/>
          </a:solidFill>
          <a:ln>
            <a:miter lim="800000"/>
            <a:headEnd/>
            <a:tailEnd/>
          </a:ln>
        </p:spPr>
        <p:txBody>
          <a:bodyPr anchor="b"/>
          <a:lstStyle/>
          <a:p>
            <a:pPr algn="ctr">
              <a:spcBef>
                <a:spcPct val="0"/>
              </a:spcBef>
              <a:buClrTx/>
              <a:buSzTx/>
              <a:buFontTx/>
              <a:buNone/>
              <a:defRPr/>
            </a:pPr>
            <a:fld id="{E144171F-AA8C-4A93-B133-88EE8231BE15}" type="slidenum">
              <a:rPr lang="en-US" altLang="zh-CN" sz="2600" b="1">
                <a:solidFill>
                  <a:schemeClr val="bg1"/>
                </a:solidFill>
                <a:latin typeface="+mn-lt"/>
                <a:ea typeface="+mn-ea"/>
              </a:rPr>
              <a:pPr algn="ctr">
                <a:spcBef>
                  <a:spcPct val="0"/>
                </a:spcBef>
                <a:buClrTx/>
                <a:buSzTx/>
                <a:buFontTx/>
                <a:buNone/>
                <a:defRPr/>
              </a:pPr>
              <a:t>2</a:t>
            </a:fld>
            <a:endParaRPr lang="en-US" altLang="zh-CN" sz="2600" b="1" dirty="0">
              <a:solidFill>
                <a:schemeClr val="bg1"/>
              </a:solidFill>
              <a:latin typeface="+mn-lt"/>
              <a:ea typeface="+mn-ea"/>
            </a:endParaRPr>
          </a:p>
        </p:txBody>
      </p:sp>
    </p:spTree>
    <p:extLst>
      <p:ext uri="{BB962C8B-B14F-4D97-AF65-F5344CB8AC3E}">
        <p14:creationId xmlns:p14="http://schemas.microsoft.com/office/powerpoint/2010/main" val="2051421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 calcmode="lin" valueType="num">
                                      <p:cBhvr additive="base">
                                        <p:cTn id="7"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3" end="3"/>
                                            </p:txEl>
                                          </p:spTgt>
                                        </p:tgtEl>
                                        <p:attrNameLst>
                                          <p:attrName>style.visibility</p:attrName>
                                        </p:attrNameLst>
                                      </p:cBhvr>
                                      <p:to>
                                        <p:strVal val="visible"/>
                                      </p:to>
                                    </p:set>
                                    <p:anim calcmode="lin" valueType="num">
                                      <p:cBhvr additive="base">
                                        <p:cTn id="13"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sz="half" idx="1"/>
          </p:nvPr>
        </p:nvSpPr>
        <p:spPr>
          <a:xfrm>
            <a:off x="838200" y="1143000"/>
            <a:ext cx="7620000" cy="4419600"/>
          </a:xfrm>
        </p:spPr>
        <p:txBody>
          <a:bodyPr/>
          <a:lstStyle/>
          <a:p>
            <a:r>
              <a:rPr lang="zh-CN" altLang="en-US" b="1" smtClean="0">
                <a:latin typeface="Times New Roman" charset="0"/>
                <a:ea typeface="楷体_GB2312" pitchFamily="49" charset="-122"/>
              </a:rPr>
              <a:t>消费预算线</a:t>
            </a:r>
          </a:p>
          <a:p>
            <a:pPr>
              <a:buFont typeface="Wingdings" pitchFamily="2" charset="2"/>
              <a:buNone/>
            </a:pPr>
            <a:r>
              <a:rPr lang="zh-CN" altLang="en-US" smtClean="0">
                <a:latin typeface="Times New Roman" charset="0"/>
              </a:rPr>
              <a:t>        </a:t>
            </a:r>
            <a:r>
              <a:rPr lang="zh-CN" altLang="en-US" sz="2400" b="1" smtClean="0">
                <a:solidFill>
                  <a:srgbClr val="0000FF"/>
                </a:solidFill>
                <a:latin typeface="Times New Roman" charset="0"/>
              </a:rPr>
              <a:t>在消费者收入和商品价格为既定的条件下，消费者所能购买的不同商品之组合。当仅有两种商品</a:t>
            </a:r>
            <a:r>
              <a:rPr lang="en-US" altLang="zh-CN" sz="2400" b="1" smtClean="0">
                <a:solidFill>
                  <a:srgbClr val="0000FF"/>
                </a:solidFill>
                <a:latin typeface="Times New Roman" charset="0"/>
              </a:rPr>
              <a:t>X</a:t>
            </a:r>
            <a:r>
              <a:rPr lang="zh-CN" altLang="en-US" sz="2400" b="1" smtClean="0">
                <a:solidFill>
                  <a:srgbClr val="0000FF"/>
                </a:solidFill>
                <a:latin typeface="Times New Roman" charset="0"/>
              </a:rPr>
              <a:t>和</a:t>
            </a:r>
            <a:r>
              <a:rPr lang="en-US" altLang="zh-CN" sz="2400" b="1" smtClean="0">
                <a:solidFill>
                  <a:srgbClr val="0000FF"/>
                </a:solidFill>
                <a:latin typeface="Times New Roman" charset="0"/>
              </a:rPr>
              <a:t>Y</a:t>
            </a:r>
            <a:r>
              <a:rPr lang="zh-CN" altLang="en-US" sz="2400" b="1" smtClean="0">
                <a:solidFill>
                  <a:srgbClr val="0000FF"/>
                </a:solidFill>
                <a:latin typeface="Times New Roman" charset="0"/>
              </a:rPr>
              <a:t>时，消费预算线</a:t>
            </a:r>
          </a:p>
          <a:p>
            <a:pPr>
              <a:buFont typeface="Wingdings" pitchFamily="2" charset="2"/>
              <a:buNone/>
            </a:pPr>
            <a:endParaRPr lang="en-US" altLang="zh-CN" sz="2000" b="1" smtClean="0">
              <a:latin typeface="Times New Roman" charset="0"/>
            </a:endParaRPr>
          </a:p>
        </p:txBody>
      </p:sp>
      <p:graphicFrame>
        <p:nvGraphicFramePr>
          <p:cNvPr id="61504" name="Object 64"/>
          <p:cNvGraphicFramePr>
            <a:graphicFrameLocks noGrp="1" noChangeAspect="1"/>
          </p:cNvGraphicFramePr>
          <p:nvPr>
            <p:ph sz="quarter" idx="2"/>
          </p:nvPr>
        </p:nvGraphicFramePr>
        <p:xfrm>
          <a:off x="2057400" y="4348163"/>
          <a:ext cx="2819400" cy="1149350"/>
        </p:xfrm>
        <a:graphic>
          <a:graphicData uri="http://schemas.openxmlformats.org/presentationml/2006/ole">
            <mc:AlternateContent xmlns:mc="http://schemas.openxmlformats.org/markup-compatibility/2006">
              <mc:Choice xmlns:v="urn:schemas-microsoft-com:vml" Requires="v">
                <p:oleObj spid="_x0000_s7216" name="公式" r:id="rId3" imgW="1019250" imgH="409485" progId="Equation.3">
                  <p:embed/>
                </p:oleObj>
              </mc:Choice>
              <mc:Fallback>
                <p:oleObj name="公式" r:id="rId3" imgW="1019250" imgH="409485"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348163"/>
                        <a:ext cx="2819400"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06" name="Object 66"/>
          <p:cNvGraphicFramePr>
            <a:graphicFrameLocks noGrp="1" noChangeAspect="1"/>
          </p:cNvGraphicFramePr>
          <p:nvPr>
            <p:ph sz="quarter" idx="3"/>
          </p:nvPr>
        </p:nvGraphicFramePr>
        <p:xfrm>
          <a:off x="1981200" y="3276600"/>
          <a:ext cx="3200400" cy="538163"/>
        </p:xfrm>
        <a:graphic>
          <a:graphicData uri="http://schemas.openxmlformats.org/presentationml/2006/ole">
            <mc:AlternateContent xmlns:mc="http://schemas.openxmlformats.org/markup-compatibility/2006">
              <mc:Choice xmlns:v="urn:schemas-microsoft-com:vml" Requires="v">
                <p:oleObj spid="_x0000_s7217" name="公式" r:id="rId5" imgW="1238220" imgH="200025" progId="Equation.3">
                  <p:embed/>
                </p:oleObj>
              </mc:Choice>
              <mc:Fallback>
                <p:oleObj name="公式" r:id="rId5" imgW="1238220" imgH="200025"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3276600"/>
                        <a:ext cx="3200400"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灯片编号占位符 6"/>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8C8AC043-21EC-4C96-B07E-545F2FB59328}" type="slidenum">
              <a:rPr lang="en-US" altLang="zh-CN" sz="2600" b="1">
                <a:solidFill>
                  <a:schemeClr val="bg1"/>
                </a:solidFill>
                <a:latin typeface="+mn-lt"/>
                <a:ea typeface="+mn-ea"/>
              </a:rPr>
              <a:pPr algn="l">
                <a:spcBef>
                  <a:spcPct val="0"/>
                </a:spcBef>
                <a:buClrTx/>
                <a:buSzTx/>
                <a:buFontTx/>
                <a:buNone/>
                <a:defRPr/>
              </a:pPr>
              <a:t>20</a:t>
            </a:fld>
            <a:endParaRPr lang="en-US" altLang="zh-CN" sz="2600" b="1">
              <a:solidFill>
                <a:schemeClr val="bg1"/>
              </a:solidFill>
              <a:latin typeface="+mn-lt"/>
              <a:ea typeface="+mn-ea"/>
            </a:endParaRPr>
          </a:p>
        </p:txBody>
      </p:sp>
      <p:sp>
        <p:nvSpPr>
          <p:cNvPr id="34823" name="AutoShape 68">
            <a:hlinkClick r:id="rId7" action="ppaction://hlinksldjump"/>
          </p:cNvPr>
          <p:cNvSpPr>
            <a:spLocks noChangeArrowheads="1"/>
          </p:cNvSpPr>
          <p:nvPr/>
        </p:nvSpPr>
        <p:spPr bwMode="auto">
          <a:xfrm rot="16200000">
            <a:off x="8041332" y="6281738"/>
            <a:ext cx="457200" cy="381000"/>
          </a:xfrm>
          <a:prstGeom prst="triangle">
            <a:avLst>
              <a:gd name="adj" fmla="val 50000"/>
            </a:avLst>
          </a:prstGeom>
          <a:solidFill>
            <a:schemeClr val="accent1"/>
          </a:solidFill>
          <a:ln w="9525" algn="ctr">
            <a:solidFill>
              <a:schemeClr val="tx1"/>
            </a:solidFill>
            <a:miter lim="800000"/>
            <a:headEnd/>
            <a:tailEnd/>
          </a:ln>
        </p:spPr>
        <p:txBody>
          <a:bodyPr vert="eaVert" wrap="none" anchor="ctr"/>
          <a:lstStyle/>
          <a:p>
            <a:endParaRPr lang="zh-CN" altLang="en-US"/>
          </a:p>
        </p:txBody>
      </p:sp>
      <p:grpSp>
        <p:nvGrpSpPr>
          <p:cNvPr id="4" name="组合 3"/>
          <p:cNvGrpSpPr/>
          <p:nvPr/>
        </p:nvGrpSpPr>
        <p:grpSpPr>
          <a:xfrm>
            <a:off x="5638800" y="2924944"/>
            <a:ext cx="3200400" cy="3197969"/>
            <a:chOff x="5638800" y="2924944"/>
            <a:chExt cx="3200400" cy="3197969"/>
          </a:xfrm>
        </p:grpSpPr>
        <p:grpSp>
          <p:nvGrpSpPr>
            <p:cNvPr id="2" name="Group 58"/>
            <p:cNvGrpSpPr>
              <a:grpSpLocks/>
            </p:cNvGrpSpPr>
            <p:nvPr/>
          </p:nvGrpSpPr>
          <p:grpSpPr bwMode="auto">
            <a:xfrm>
              <a:off x="5638800" y="2924944"/>
              <a:ext cx="3200400" cy="2819400"/>
              <a:chOff x="3216" y="2447"/>
              <a:chExt cx="1866" cy="1708"/>
            </a:xfrm>
          </p:grpSpPr>
          <p:sp>
            <p:nvSpPr>
              <p:cNvPr id="34824" name="Rectangle 27" descr="25%"/>
              <p:cNvSpPr>
                <a:spLocks noChangeArrowheads="1"/>
              </p:cNvSpPr>
              <p:nvPr/>
            </p:nvSpPr>
            <p:spPr bwMode="auto">
              <a:xfrm>
                <a:off x="3456" y="2544"/>
                <a:ext cx="1439" cy="1325"/>
              </a:xfrm>
              <a:prstGeom prst="rect">
                <a:avLst/>
              </a:prstGeom>
              <a:pattFill prst="pct25">
                <a:fgClr>
                  <a:srgbClr val="F0B100"/>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zh-CN" altLang="en-US"/>
              </a:p>
            </p:txBody>
          </p:sp>
          <p:sp>
            <p:nvSpPr>
              <p:cNvPr id="34825" name="AutoShape 28" descr="60%"/>
              <p:cNvSpPr>
                <a:spLocks noChangeArrowheads="1"/>
              </p:cNvSpPr>
              <p:nvPr/>
            </p:nvSpPr>
            <p:spPr bwMode="auto">
              <a:xfrm>
                <a:off x="3449" y="2885"/>
                <a:ext cx="1011" cy="1007"/>
              </a:xfrm>
              <a:prstGeom prst="rtTriangle">
                <a:avLst/>
              </a:prstGeom>
              <a:pattFill prst="pct60">
                <a:fgClr>
                  <a:schemeClr val="accent1"/>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zh-CN" altLang="en-US"/>
              </a:p>
            </p:txBody>
          </p:sp>
          <p:sp>
            <p:nvSpPr>
              <p:cNvPr id="34826" name="Line 29"/>
              <p:cNvSpPr>
                <a:spLocks noChangeShapeType="1"/>
              </p:cNvSpPr>
              <p:nvPr/>
            </p:nvSpPr>
            <p:spPr bwMode="auto">
              <a:xfrm>
                <a:off x="3449" y="2885"/>
                <a:ext cx="1011" cy="1007"/>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4827" name="Line 30"/>
              <p:cNvSpPr>
                <a:spLocks noChangeShapeType="1"/>
              </p:cNvSpPr>
              <p:nvPr/>
            </p:nvSpPr>
            <p:spPr bwMode="auto">
              <a:xfrm>
                <a:off x="3449" y="3892"/>
                <a:ext cx="1633" cy="0"/>
              </a:xfrm>
              <a:prstGeom prst="line">
                <a:avLst/>
              </a:prstGeom>
              <a:noFill/>
              <a:ln w="38100">
                <a:solidFill>
                  <a:srgbClr val="9933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4828" name="Line 31"/>
              <p:cNvSpPr>
                <a:spLocks noChangeShapeType="1"/>
              </p:cNvSpPr>
              <p:nvPr/>
            </p:nvSpPr>
            <p:spPr bwMode="auto">
              <a:xfrm flipV="1">
                <a:off x="3449" y="2447"/>
                <a:ext cx="0" cy="1454"/>
              </a:xfrm>
              <a:prstGeom prst="line">
                <a:avLst/>
              </a:prstGeom>
              <a:noFill/>
              <a:ln w="38100">
                <a:solidFill>
                  <a:srgbClr val="9933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1472" name="Rectangle 32"/>
              <p:cNvSpPr>
                <a:spLocks noChangeArrowheads="1"/>
              </p:cNvSpPr>
              <p:nvPr/>
            </p:nvSpPr>
            <p:spPr bwMode="auto">
              <a:xfrm>
                <a:off x="3216" y="2491"/>
                <a:ext cx="194" cy="214"/>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a:solidFill>
                      <a:srgbClr val="993300"/>
                    </a:solidFill>
                    <a:effectLst>
                      <a:outerShdw blurRad="38100" dist="38100" dir="2700000" algn="tl">
                        <a:srgbClr val="C0C0C0"/>
                      </a:outerShdw>
                    </a:effectLst>
                    <a:latin typeface="Times New Roman" pitchFamily="18" charset="0"/>
                    <a:ea typeface="宋体" pitchFamily="2" charset="-122"/>
                  </a:rPr>
                  <a:t>Y</a:t>
                </a:r>
              </a:p>
            </p:txBody>
          </p:sp>
          <p:sp>
            <p:nvSpPr>
              <p:cNvPr id="61473" name="Rectangle 33"/>
              <p:cNvSpPr>
                <a:spLocks noChangeArrowheads="1"/>
              </p:cNvSpPr>
              <p:nvPr/>
            </p:nvSpPr>
            <p:spPr bwMode="auto">
              <a:xfrm>
                <a:off x="4888" y="3936"/>
                <a:ext cx="194" cy="219"/>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a:solidFill>
                      <a:srgbClr val="993300"/>
                    </a:solidFill>
                    <a:effectLst>
                      <a:outerShdw blurRad="38100" dist="38100" dir="2700000" algn="tl">
                        <a:srgbClr val="C0C0C0"/>
                      </a:outerShdw>
                    </a:effectLst>
                    <a:latin typeface="Times New Roman" pitchFamily="18" charset="0"/>
                    <a:ea typeface="宋体" pitchFamily="2" charset="-122"/>
                  </a:rPr>
                  <a:t>X</a:t>
                </a:r>
              </a:p>
            </p:txBody>
          </p:sp>
          <p:sp>
            <p:nvSpPr>
              <p:cNvPr id="61474" name="Rectangle 34"/>
              <p:cNvSpPr>
                <a:spLocks noChangeArrowheads="1"/>
              </p:cNvSpPr>
              <p:nvPr/>
            </p:nvSpPr>
            <p:spPr bwMode="auto">
              <a:xfrm>
                <a:off x="3255" y="3848"/>
                <a:ext cx="194" cy="214"/>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a:solidFill>
                      <a:srgbClr val="993300"/>
                    </a:solidFill>
                    <a:effectLst>
                      <a:outerShdw blurRad="38100" dist="38100" dir="2700000" algn="tl">
                        <a:srgbClr val="C0C0C0"/>
                      </a:outerShdw>
                    </a:effectLst>
                    <a:latin typeface="Times New Roman" pitchFamily="18" charset="0"/>
                    <a:ea typeface="宋体" pitchFamily="2" charset="-122"/>
                  </a:rPr>
                  <a:t>O</a:t>
                </a:r>
              </a:p>
            </p:txBody>
          </p:sp>
          <p:pic>
            <p:nvPicPr>
              <p:cNvPr id="34832" name="Picture 35" descr="2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0" y="2841"/>
                <a:ext cx="78"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3" name="Picture 36" descr="2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1" y="3848"/>
                <a:ext cx="78"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4" name="Line 38"/>
              <p:cNvSpPr>
                <a:spLocks noChangeShapeType="1"/>
              </p:cNvSpPr>
              <p:nvPr/>
            </p:nvSpPr>
            <p:spPr bwMode="auto">
              <a:xfrm flipH="1">
                <a:off x="3449" y="3192"/>
                <a:ext cx="311" cy="0"/>
              </a:xfrm>
              <a:prstGeom prst="line">
                <a:avLst/>
              </a:prstGeom>
              <a:noFill/>
              <a:ln w="28575" cap="rnd">
                <a:solidFill>
                  <a:srgbClr val="993300"/>
                </a:solidFill>
                <a:prstDash val="sysDot"/>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pic>
            <p:nvPicPr>
              <p:cNvPr id="34835" name="Picture 39" descr="2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21" y="3148"/>
                <a:ext cx="78"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6" name="Line 40"/>
              <p:cNvSpPr>
                <a:spLocks noChangeShapeType="1"/>
              </p:cNvSpPr>
              <p:nvPr/>
            </p:nvSpPr>
            <p:spPr bwMode="auto">
              <a:xfrm>
                <a:off x="3760" y="3192"/>
                <a:ext cx="0" cy="700"/>
              </a:xfrm>
              <a:prstGeom prst="line">
                <a:avLst/>
              </a:prstGeom>
              <a:noFill/>
              <a:ln w="28575" cap="rnd">
                <a:solidFill>
                  <a:srgbClr val="993300"/>
                </a:solidFill>
                <a:prstDash val="sysDot"/>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pic>
            <p:nvPicPr>
              <p:cNvPr id="34837" name="Picture 43" descr="2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0" y="3542"/>
                <a:ext cx="78"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8" name="Line 44"/>
              <p:cNvSpPr>
                <a:spLocks noChangeShapeType="1"/>
              </p:cNvSpPr>
              <p:nvPr/>
            </p:nvSpPr>
            <p:spPr bwMode="auto">
              <a:xfrm>
                <a:off x="4149" y="3586"/>
                <a:ext cx="0" cy="306"/>
              </a:xfrm>
              <a:prstGeom prst="line">
                <a:avLst/>
              </a:prstGeom>
              <a:noFill/>
              <a:ln w="28575" cap="rnd">
                <a:solidFill>
                  <a:srgbClr val="993300"/>
                </a:solidFill>
                <a:prstDash val="sysDot"/>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4839" name="Line 46"/>
              <p:cNvSpPr>
                <a:spLocks noChangeShapeType="1"/>
              </p:cNvSpPr>
              <p:nvPr/>
            </p:nvSpPr>
            <p:spPr bwMode="auto">
              <a:xfrm>
                <a:off x="4128" y="2928"/>
                <a:ext cx="0" cy="3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1487" name="Rectangle 47"/>
              <p:cNvSpPr>
                <a:spLocks noChangeArrowheads="1"/>
              </p:cNvSpPr>
              <p:nvPr/>
            </p:nvSpPr>
            <p:spPr bwMode="auto">
              <a:xfrm>
                <a:off x="3792" y="2963"/>
                <a:ext cx="336" cy="205"/>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zh-CN" altLang="en-US" sz="1800" b="1">
                    <a:solidFill>
                      <a:schemeClr val="tx1"/>
                    </a:solidFill>
                    <a:effectLst>
                      <a:outerShdw blurRad="38100" dist="38100" dir="2700000" algn="tl">
                        <a:srgbClr val="C0C0C0"/>
                      </a:outerShdw>
                    </a:effectLst>
                    <a:latin typeface="Times New Roman" pitchFamily="18" charset="0"/>
                    <a:ea typeface="宋体" pitchFamily="2" charset="-122"/>
                  </a:rPr>
                  <a:t>斜率</a:t>
                </a:r>
              </a:p>
            </p:txBody>
          </p:sp>
          <p:sp>
            <p:nvSpPr>
              <p:cNvPr id="34841" name="Line 48"/>
              <p:cNvSpPr>
                <a:spLocks noChangeShapeType="1"/>
              </p:cNvSpPr>
              <p:nvPr/>
            </p:nvSpPr>
            <p:spPr bwMode="auto">
              <a:xfrm>
                <a:off x="3812" y="2928"/>
                <a:ext cx="0" cy="3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1489" name="Rectangle 49"/>
              <p:cNvSpPr>
                <a:spLocks noChangeArrowheads="1"/>
              </p:cNvSpPr>
              <p:nvPr/>
            </p:nvSpPr>
            <p:spPr bwMode="auto">
              <a:xfrm>
                <a:off x="4197" y="2976"/>
                <a:ext cx="51" cy="219"/>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a:solidFill>
                      <a:schemeClr val="tx1"/>
                    </a:solidFill>
                    <a:effectLst>
                      <a:outerShdw blurRad="38100" dist="38100" dir="2700000" algn="tl">
                        <a:srgbClr val="C0C0C0"/>
                      </a:outerShdw>
                    </a:effectLst>
                    <a:latin typeface="Times New Roman" pitchFamily="18" charset="0"/>
                    <a:ea typeface="宋体" pitchFamily="2" charset="-122"/>
                  </a:rPr>
                  <a:t>=</a:t>
                </a:r>
              </a:p>
            </p:txBody>
          </p:sp>
          <p:sp>
            <p:nvSpPr>
              <p:cNvPr id="61490" name="Rectangle 50"/>
              <p:cNvSpPr>
                <a:spLocks noChangeArrowheads="1"/>
              </p:cNvSpPr>
              <p:nvPr/>
            </p:nvSpPr>
            <p:spPr bwMode="auto">
              <a:xfrm>
                <a:off x="4368" y="3095"/>
                <a:ext cx="362" cy="219"/>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400" b="1">
                    <a:solidFill>
                      <a:schemeClr val="tx1"/>
                    </a:solidFill>
                    <a:effectLst>
                      <a:outerShdw blurRad="38100" dist="38100" dir="2700000" algn="tl">
                        <a:srgbClr val="C0C0C0"/>
                      </a:outerShdw>
                    </a:effectLst>
                    <a:latin typeface="Times New Roman" pitchFamily="18" charset="0"/>
                    <a:ea typeface="宋体" pitchFamily="2" charset="-122"/>
                  </a:rPr>
                  <a:t>P</a:t>
                </a:r>
                <a:r>
                  <a:rPr kumimoji="1" lang="en-US" altLang="zh-CN" sz="2400" b="1" baseline="-25000">
                    <a:solidFill>
                      <a:schemeClr val="tx1"/>
                    </a:solidFill>
                    <a:effectLst>
                      <a:outerShdw blurRad="38100" dist="38100" dir="2700000" algn="tl">
                        <a:srgbClr val="C0C0C0"/>
                      </a:outerShdw>
                    </a:effectLst>
                    <a:latin typeface="Times New Roman" pitchFamily="18" charset="0"/>
                    <a:ea typeface="宋体" pitchFamily="2" charset="-122"/>
                  </a:rPr>
                  <a:t>Y</a:t>
                </a:r>
                <a:endParaRPr kumimoji="1" lang="en-US" altLang="zh-CN" sz="2400" b="1">
                  <a:solidFill>
                    <a:schemeClr val="tx1"/>
                  </a:solidFill>
                  <a:effectLst>
                    <a:outerShdw blurRad="38100" dist="38100" dir="2700000" algn="tl">
                      <a:srgbClr val="C0C0C0"/>
                    </a:outerShdw>
                  </a:effectLst>
                  <a:latin typeface="Times New Roman" pitchFamily="18" charset="0"/>
                  <a:ea typeface="宋体" pitchFamily="2" charset="-122"/>
                </a:endParaRPr>
              </a:p>
            </p:txBody>
          </p:sp>
          <p:sp>
            <p:nvSpPr>
              <p:cNvPr id="34844" name="Line 51"/>
              <p:cNvSpPr>
                <a:spLocks noChangeShapeType="1"/>
              </p:cNvSpPr>
              <p:nvPr/>
            </p:nvSpPr>
            <p:spPr bwMode="auto">
              <a:xfrm>
                <a:off x="4320" y="3095"/>
                <a:ext cx="362" cy="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1492" name="Rectangle 52"/>
              <p:cNvSpPr>
                <a:spLocks noChangeArrowheads="1"/>
              </p:cNvSpPr>
              <p:nvPr/>
            </p:nvSpPr>
            <p:spPr bwMode="auto">
              <a:xfrm>
                <a:off x="4368" y="2832"/>
                <a:ext cx="362" cy="219"/>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400" b="1">
                    <a:solidFill>
                      <a:schemeClr val="tx1"/>
                    </a:solidFill>
                    <a:effectLst>
                      <a:outerShdw blurRad="38100" dist="38100" dir="2700000" algn="tl">
                        <a:srgbClr val="C0C0C0"/>
                      </a:outerShdw>
                    </a:effectLst>
                    <a:latin typeface="Times New Roman" pitchFamily="18" charset="0"/>
                    <a:ea typeface="宋体" pitchFamily="2" charset="-122"/>
                  </a:rPr>
                  <a:t>P</a:t>
                </a:r>
                <a:r>
                  <a:rPr kumimoji="1" lang="en-US" altLang="zh-CN" sz="2400" b="1" baseline="-25000">
                    <a:solidFill>
                      <a:schemeClr val="tx1"/>
                    </a:solidFill>
                    <a:effectLst>
                      <a:outerShdw blurRad="38100" dist="38100" dir="2700000" algn="tl">
                        <a:srgbClr val="C0C0C0"/>
                      </a:outerShdw>
                    </a:effectLst>
                    <a:latin typeface="Times New Roman" pitchFamily="18" charset="0"/>
                    <a:ea typeface="宋体" pitchFamily="2" charset="-122"/>
                  </a:rPr>
                  <a:t>X</a:t>
                </a:r>
                <a:endParaRPr kumimoji="1" lang="en-US" altLang="zh-CN" sz="2400" b="1">
                  <a:solidFill>
                    <a:schemeClr val="tx1"/>
                  </a:solidFill>
                  <a:effectLst>
                    <a:outerShdw blurRad="38100" dist="38100" dir="2700000" algn="tl">
                      <a:srgbClr val="C0C0C0"/>
                    </a:outerShdw>
                  </a:effectLst>
                  <a:latin typeface="Times New Roman" pitchFamily="18" charset="0"/>
                  <a:ea typeface="宋体" pitchFamily="2" charset="-122"/>
                </a:endParaRPr>
              </a:p>
            </p:txBody>
          </p:sp>
          <p:sp>
            <p:nvSpPr>
              <p:cNvPr id="34846" name="Line 53"/>
              <p:cNvSpPr>
                <a:spLocks noChangeShapeType="1"/>
              </p:cNvSpPr>
              <p:nvPr/>
            </p:nvSpPr>
            <p:spPr bwMode="auto">
              <a:xfrm>
                <a:off x="3456" y="3600"/>
                <a:ext cx="672" cy="0"/>
              </a:xfrm>
              <a:prstGeom prst="line">
                <a:avLst/>
              </a:prstGeom>
              <a:noFill/>
              <a:ln w="28575" cap="rnd">
                <a:solidFill>
                  <a:srgbClr val="993300"/>
                </a:solidFill>
                <a:prstDash val="sysDot"/>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pic>
            <p:nvPicPr>
              <p:cNvPr id="34847" name="Picture 54" descr="0583"/>
              <p:cNvPicPr>
                <a:picLocks noChangeAspect="1" noChangeArrowheads="1"/>
              </p:cNvPicPr>
              <p:nvPr/>
            </p:nvPicPr>
            <p:blipFill>
              <a:blip r:embed="rId9">
                <a:clrChange>
                  <a:clrFrom>
                    <a:srgbClr val="FCFCFA"/>
                  </a:clrFrom>
                  <a:clrTo>
                    <a:srgbClr val="FCFCFA">
                      <a:alpha val="0"/>
                    </a:srgbClr>
                  </a:clrTo>
                </a:clrChange>
                <a:extLst>
                  <a:ext uri="{28A0092B-C50C-407E-A947-70E740481C1C}">
                    <a14:useLocalDpi xmlns:a14="http://schemas.microsoft.com/office/drawing/2010/main" val="0"/>
                  </a:ext>
                </a:extLst>
              </a:blip>
              <a:srcRect/>
              <a:stretch>
                <a:fillRect/>
              </a:stretch>
            </p:blipFill>
            <p:spPr bwMode="auto">
              <a:xfrm>
                <a:off x="3600" y="336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48" name="Picture 57" descr="0577"/>
              <p:cNvPicPr>
                <a:picLocks noChangeAspect="1" noChangeArrowheads="1"/>
              </p:cNvPicPr>
              <p:nvPr/>
            </p:nvPicPr>
            <p:blipFill>
              <a:blip r:embed="rId10">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4368" y="336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文本框 2"/>
            <p:cNvSpPr txBox="1"/>
            <p:nvPr/>
          </p:nvSpPr>
          <p:spPr>
            <a:xfrm>
              <a:off x="6588224" y="5661248"/>
              <a:ext cx="1723549" cy="461665"/>
            </a:xfrm>
            <a:prstGeom prst="rect">
              <a:avLst/>
            </a:prstGeom>
            <a:noFill/>
          </p:spPr>
          <p:txBody>
            <a:bodyPr wrap="none" rtlCol="0">
              <a:spAutoFit/>
            </a:bodyPr>
            <a:lstStyle/>
            <a:p>
              <a:r>
                <a:rPr lang="zh-CN" altLang="en-US" sz="2400" b="1" dirty="0" smtClean="0"/>
                <a:t>消费预算线</a:t>
              </a:r>
              <a:endParaRPr lang="zh-CN" altLang="en-US" sz="2400" b="1" dirty="0"/>
            </a:p>
          </p:txBody>
        </p:sp>
      </p:grpSp>
    </p:spTree>
    <p:extLst>
      <p:ext uri="{BB962C8B-B14F-4D97-AF65-F5344CB8AC3E}">
        <p14:creationId xmlns:p14="http://schemas.microsoft.com/office/powerpoint/2010/main" val="22469196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anim calcmode="lin" valueType="num">
                                      <p:cBhvr additive="base">
                                        <p:cTn id="7" dur="500" fill="hold"/>
                                        <p:tgtEl>
                                          <p:spTgt spid="614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61506"/>
                                        </p:tgtEl>
                                        <p:attrNameLst>
                                          <p:attrName>style.visibility</p:attrName>
                                        </p:attrNameLst>
                                      </p:cBhvr>
                                      <p:to>
                                        <p:strVal val="visible"/>
                                      </p:to>
                                    </p:set>
                                    <p:animEffect transition="in" filter="box(in)">
                                      <p:cBhvr>
                                        <p:cTn id="13" dur="500"/>
                                        <p:tgtEl>
                                          <p:spTgt spid="6150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61504"/>
                                        </p:tgtEl>
                                        <p:attrNameLst>
                                          <p:attrName>style.visibility</p:attrName>
                                        </p:attrNameLst>
                                      </p:cBhvr>
                                      <p:to>
                                        <p:strVal val="visible"/>
                                      </p:to>
                                    </p:set>
                                    <p:anim calcmode="lin" valueType="num">
                                      <p:cBhvr additive="base">
                                        <p:cTn id="18" dur="500" fill="hold"/>
                                        <p:tgtEl>
                                          <p:spTgt spid="61504"/>
                                        </p:tgtEl>
                                        <p:attrNameLst>
                                          <p:attrName>ppt_x</p:attrName>
                                        </p:attrNameLst>
                                      </p:cBhvr>
                                      <p:tavLst>
                                        <p:tav tm="0">
                                          <p:val>
                                            <p:strVal val="#ppt_x"/>
                                          </p:val>
                                        </p:tav>
                                        <p:tav tm="100000">
                                          <p:val>
                                            <p:strVal val="#ppt_x"/>
                                          </p:val>
                                        </p:tav>
                                      </p:tavLst>
                                    </p:anim>
                                    <p:anim calcmode="lin" valueType="num">
                                      <p:cBhvr additive="base">
                                        <p:cTn id="19" dur="500" fill="hold"/>
                                        <p:tgtEl>
                                          <p:spTgt spid="6150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checkerboard(across)">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sz="half" idx="1"/>
          </p:nvPr>
        </p:nvSpPr>
        <p:spPr>
          <a:xfrm>
            <a:off x="457200" y="990600"/>
            <a:ext cx="8077200" cy="5715000"/>
          </a:xfrm>
        </p:spPr>
        <p:txBody>
          <a:bodyPr/>
          <a:lstStyle/>
          <a:p>
            <a:pPr marL="0" indent="0">
              <a:buNone/>
            </a:pPr>
            <a:r>
              <a:rPr lang="en-US" altLang="zh-CN" b="1" dirty="0" smtClean="0">
                <a:latin typeface="Times New Roman" charset="0"/>
                <a:ea typeface="楷体_GB2312" pitchFamily="49" charset="-122"/>
              </a:rPr>
              <a:t>2.</a:t>
            </a:r>
            <a:r>
              <a:rPr lang="zh-CN" altLang="en-US" b="1" dirty="0" smtClean="0">
                <a:latin typeface="Times New Roman" charset="0"/>
                <a:ea typeface="楷体_GB2312" pitchFamily="49" charset="-122"/>
              </a:rPr>
              <a:t>消费者均衡</a:t>
            </a:r>
          </a:p>
          <a:p>
            <a:pPr>
              <a:buFont typeface="Wingdings" pitchFamily="2" charset="2"/>
              <a:buNone/>
            </a:pPr>
            <a:r>
              <a:rPr lang="zh-CN" altLang="en-US" sz="2400" b="1" dirty="0" smtClean="0">
                <a:latin typeface="Times New Roman" charset="0"/>
              </a:rPr>
              <a:t>          消费者目标不变，依然是既定收入下最大化效用水平。</a:t>
            </a:r>
          </a:p>
          <a:p>
            <a:pPr>
              <a:buFont typeface="Wingdings" pitchFamily="2" charset="2"/>
              <a:buNone/>
            </a:pPr>
            <a:r>
              <a:rPr lang="zh-CN" altLang="en-US" sz="2400" b="1" dirty="0" smtClean="0">
                <a:latin typeface="Times New Roman" charset="0"/>
              </a:rPr>
              <a:t>          </a:t>
            </a:r>
            <a:r>
              <a:rPr lang="zh-CN" altLang="en-US" sz="2400" b="1" dirty="0" smtClean="0">
                <a:solidFill>
                  <a:srgbClr val="FF0000"/>
                </a:solidFill>
                <a:latin typeface="Times New Roman" charset="0"/>
              </a:rPr>
              <a:t>实现条件：</a:t>
            </a:r>
          </a:p>
          <a:p>
            <a:pPr lvl="1"/>
            <a:r>
              <a:rPr lang="zh-CN" altLang="en-US" b="1" dirty="0" smtClean="0">
                <a:solidFill>
                  <a:srgbClr val="0000FF"/>
                </a:solidFill>
                <a:latin typeface="Times New Roman" charset="0"/>
                <a:ea typeface="楷体_GB2312" pitchFamily="49" charset="-122"/>
              </a:rPr>
              <a:t>钱花光（多比少好）</a:t>
            </a:r>
          </a:p>
          <a:p>
            <a:pPr lvl="1"/>
            <a:r>
              <a:rPr lang="zh-CN" altLang="en-US" b="1" dirty="0" smtClean="0">
                <a:solidFill>
                  <a:srgbClr val="0000FF"/>
                </a:solidFill>
                <a:latin typeface="Times New Roman" charset="0"/>
                <a:ea typeface="楷体_GB2312" pitchFamily="49" charset="-122"/>
              </a:rPr>
              <a:t>组合好</a:t>
            </a:r>
          </a:p>
          <a:p>
            <a:endParaRPr lang="zh-CN" altLang="en-US" b="1" dirty="0" smtClean="0">
              <a:latin typeface="Times New Roman" charset="0"/>
              <a:ea typeface="楷体_GB2312" pitchFamily="49" charset="-122"/>
            </a:endParaRPr>
          </a:p>
          <a:p>
            <a:endParaRPr lang="zh-CN" altLang="en-US" b="1" dirty="0" smtClean="0">
              <a:latin typeface="Times New Roman" charset="0"/>
              <a:ea typeface="楷体_GB2312" pitchFamily="49" charset="-122"/>
            </a:endParaRPr>
          </a:p>
          <a:p>
            <a:endParaRPr lang="en-US" altLang="zh-CN" b="1" dirty="0" smtClean="0">
              <a:latin typeface="Times New Roman" charset="0"/>
              <a:ea typeface="楷体_GB2312" pitchFamily="49" charset="-122"/>
            </a:endParaRPr>
          </a:p>
          <a:p>
            <a:endParaRPr lang="zh-CN" altLang="en-US" sz="2400" b="1" dirty="0" smtClean="0">
              <a:latin typeface="Times New Roman" charset="0"/>
              <a:ea typeface="楷体_GB2312" pitchFamily="49" charset="-122"/>
            </a:endParaRPr>
          </a:p>
          <a:p>
            <a:pPr marL="0" indent="0">
              <a:buNone/>
            </a:pPr>
            <a:r>
              <a:rPr lang="en-US" altLang="zh-CN" b="1" dirty="0" smtClean="0">
                <a:latin typeface="Times New Roman" charset="0"/>
                <a:ea typeface="楷体_GB2312" pitchFamily="49" charset="-122"/>
              </a:rPr>
              <a:t>3.</a:t>
            </a:r>
            <a:r>
              <a:rPr lang="zh-CN" altLang="en-US" b="1" dirty="0" smtClean="0">
                <a:latin typeface="Times New Roman" charset="0"/>
                <a:ea typeface="楷体_GB2312" pitchFamily="49" charset="-122"/>
              </a:rPr>
              <a:t>基数与序数效用论的比较</a:t>
            </a:r>
          </a:p>
        </p:txBody>
      </p:sp>
      <p:sp>
        <p:nvSpPr>
          <p:cNvPr id="40" name="灯片编号占位符 5"/>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87208B7F-51A5-4D22-B779-4660C957B665}" type="slidenum">
              <a:rPr lang="en-US" altLang="zh-CN" sz="2600" b="1">
                <a:solidFill>
                  <a:schemeClr val="bg1"/>
                </a:solidFill>
                <a:latin typeface="+mn-lt"/>
                <a:ea typeface="+mn-ea"/>
              </a:rPr>
              <a:pPr algn="l">
                <a:spcBef>
                  <a:spcPct val="0"/>
                </a:spcBef>
                <a:buClrTx/>
                <a:buSzTx/>
                <a:buFontTx/>
                <a:buNone/>
                <a:defRPr/>
              </a:pPr>
              <a:t>21</a:t>
            </a:fld>
            <a:endParaRPr lang="en-US" altLang="zh-CN" sz="2600" b="1">
              <a:solidFill>
                <a:schemeClr val="bg1"/>
              </a:solidFill>
              <a:latin typeface="+mn-lt"/>
              <a:ea typeface="+mn-ea"/>
            </a:endParaRPr>
          </a:p>
        </p:txBody>
      </p:sp>
      <p:pic>
        <p:nvPicPr>
          <p:cNvPr id="6270" name="Picture 126" descr="u=1144912755,576098110&amp;fm=0&amp;gp=14">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733800"/>
            <a:ext cx="1728788"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68" name="AutoShape 124">
            <a:hlinkClick r:id="" action="ppaction://noaction" highlightClick="1"/>
          </p:cNvPr>
          <p:cNvSpPr>
            <a:spLocks noChangeArrowheads="1"/>
          </p:cNvSpPr>
          <p:nvPr/>
        </p:nvSpPr>
        <p:spPr bwMode="auto">
          <a:xfrm>
            <a:off x="838200" y="1988840"/>
            <a:ext cx="457200" cy="457200"/>
          </a:xfrm>
          <a:prstGeom prst="actionButtonInformation">
            <a:avLst/>
          </a:prstGeom>
          <a:solidFill>
            <a:schemeClr val="accent1"/>
          </a:solidFill>
          <a:ln w="9525">
            <a:solidFill>
              <a:schemeClr val="bg1"/>
            </a:solidFill>
            <a:miter lim="800000"/>
            <a:headEnd/>
            <a:tailEnd/>
          </a:ln>
        </p:spPr>
        <p:txBody>
          <a:bodyPr wrap="none" anchor="ctr"/>
          <a:lstStyle/>
          <a:p>
            <a:endParaRPr lang="zh-CN" altLang="en-US">
              <a:solidFill>
                <a:schemeClr val="bg1"/>
              </a:solidFill>
            </a:endParaRPr>
          </a:p>
        </p:txBody>
      </p:sp>
      <p:sp>
        <p:nvSpPr>
          <p:cNvPr id="35847" name="AutoShape 167">
            <a:hlinkClick r:id="rId4" action="ppaction://hlinksldjump"/>
          </p:cNvPr>
          <p:cNvSpPr>
            <a:spLocks noChangeArrowheads="1"/>
          </p:cNvSpPr>
          <p:nvPr/>
        </p:nvSpPr>
        <p:spPr bwMode="auto">
          <a:xfrm rot="-5400000">
            <a:off x="7620000" y="6281738"/>
            <a:ext cx="457200" cy="381000"/>
          </a:xfrm>
          <a:prstGeom prst="triangle">
            <a:avLst>
              <a:gd name="adj" fmla="val 50000"/>
            </a:avLst>
          </a:prstGeom>
          <a:solidFill>
            <a:schemeClr val="accent1"/>
          </a:solidFill>
          <a:ln w="9525" algn="ctr">
            <a:solidFill>
              <a:schemeClr val="tx1"/>
            </a:solidFill>
            <a:miter lim="800000"/>
            <a:headEnd/>
            <a:tailEnd/>
          </a:ln>
        </p:spPr>
        <p:txBody>
          <a:bodyPr vert="eaVert" wrap="none" anchor="ctr"/>
          <a:lstStyle/>
          <a:p>
            <a:endParaRPr lang="zh-CN" altLang="en-US"/>
          </a:p>
        </p:txBody>
      </p:sp>
      <p:grpSp>
        <p:nvGrpSpPr>
          <p:cNvPr id="4" name="组合 3"/>
          <p:cNvGrpSpPr/>
          <p:nvPr/>
        </p:nvGrpSpPr>
        <p:grpSpPr>
          <a:xfrm>
            <a:off x="4902199" y="2060848"/>
            <a:ext cx="4278313" cy="3969732"/>
            <a:chOff x="4902199" y="2060848"/>
            <a:chExt cx="4278313" cy="3969732"/>
          </a:xfrm>
        </p:grpSpPr>
        <p:grpSp>
          <p:nvGrpSpPr>
            <p:cNvPr id="2" name="Group 166"/>
            <p:cNvGrpSpPr>
              <a:grpSpLocks/>
            </p:cNvGrpSpPr>
            <p:nvPr/>
          </p:nvGrpSpPr>
          <p:grpSpPr bwMode="auto">
            <a:xfrm>
              <a:off x="4902199" y="2060848"/>
              <a:ext cx="4278313" cy="3536952"/>
              <a:chOff x="2880" y="1920"/>
              <a:chExt cx="2695" cy="2228"/>
            </a:xfrm>
          </p:grpSpPr>
          <p:sp>
            <p:nvSpPr>
              <p:cNvPr id="35848" name="Freeform 128"/>
              <p:cNvSpPr>
                <a:spLocks/>
              </p:cNvSpPr>
              <p:nvPr/>
            </p:nvSpPr>
            <p:spPr bwMode="auto">
              <a:xfrm>
                <a:off x="3652" y="2370"/>
                <a:ext cx="710" cy="793"/>
              </a:xfrm>
              <a:custGeom>
                <a:avLst/>
                <a:gdLst>
                  <a:gd name="T0" fmla="*/ 0 w 1098"/>
                  <a:gd name="T1" fmla="*/ 0 h 965"/>
                  <a:gd name="T2" fmla="*/ 14 w 1098"/>
                  <a:gd name="T3" fmla="*/ 110 h 965"/>
                  <a:gd name="T4" fmla="*/ 38 w 1098"/>
                  <a:gd name="T5" fmla="*/ 232 h 965"/>
                  <a:gd name="T6" fmla="*/ 80 w 1098"/>
                  <a:gd name="T7" fmla="*/ 336 h 965"/>
                  <a:gd name="T8" fmla="*/ 129 w 1098"/>
                  <a:gd name="T9" fmla="*/ 397 h 965"/>
                  <a:gd name="T10" fmla="*/ 192 w 1098"/>
                  <a:gd name="T11" fmla="*/ 440 h 965"/>
                  <a:gd name="T12" fmla="*/ 0 60000 65536"/>
                  <a:gd name="T13" fmla="*/ 0 60000 65536"/>
                  <a:gd name="T14" fmla="*/ 0 60000 65536"/>
                  <a:gd name="T15" fmla="*/ 0 60000 65536"/>
                  <a:gd name="T16" fmla="*/ 0 60000 65536"/>
                  <a:gd name="T17" fmla="*/ 0 60000 65536"/>
                  <a:gd name="T18" fmla="*/ 0 w 1098"/>
                  <a:gd name="T19" fmla="*/ 0 h 965"/>
                  <a:gd name="T20" fmla="*/ 1098 w 1098"/>
                  <a:gd name="T21" fmla="*/ 965 h 965"/>
                </a:gdLst>
                <a:ahLst/>
                <a:cxnLst>
                  <a:cxn ang="T12">
                    <a:pos x="T0" y="T1"/>
                  </a:cxn>
                  <a:cxn ang="T13">
                    <a:pos x="T2" y="T3"/>
                  </a:cxn>
                  <a:cxn ang="T14">
                    <a:pos x="T4" y="T5"/>
                  </a:cxn>
                  <a:cxn ang="T15">
                    <a:pos x="T6" y="T7"/>
                  </a:cxn>
                  <a:cxn ang="T16">
                    <a:pos x="T8" y="T9"/>
                  </a:cxn>
                  <a:cxn ang="T17">
                    <a:pos x="T10" y="T11"/>
                  </a:cxn>
                </a:cxnLst>
                <a:rect l="T18" t="T19" r="T20" b="T21"/>
                <a:pathLst>
                  <a:path w="1098" h="965">
                    <a:moveTo>
                      <a:pt x="0" y="0"/>
                    </a:moveTo>
                    <a:cubicBezTo>
                      <a:pt x="13" y="40"/>
                      <a:pt x="44" y="156"/>
                      <a:pt x="80" y="241"/>
                    </a:cubicBezTo>
                    <a:cubicBezTo>
                      <a:pt x="116" y="326"/>
                      <a:pt x="151" y="426"/>
                      <a:pt x="214" y="509"/>
                    </a:cubicBezTo>
                    <a:cubicBezTo>
                      <a:pt x="277" y="592"/>
                      <a:pt x="368" y="677"/>
                      <a:pt x="455" y="737"/>
                    </a:cubicBezTo>
                    <a:cubicBezTo>
                      <a:pt x="542" y="797"/>
                      <a:pt x="630" y="833"/>
                      <a:pt x="737" y="871"/>
                    </a:cubicBezTo>
                    <a:cubicBezTo>
                      <a:pt x="844" y="909"/>
                      <a:pt x="1023" y="946"/>
                      <a:pt x="1098" y="965"/>
                    </a:cubicBezTo>
                  </a:path>
                </a:pathLst>
              </a:custGeom>
              <a:noFill/>
              <a:ln w="3175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6273" name="Rectangle 129"/>
              <p:cNvSpPr>
                <a:spLocks noChangeArrowheads="1"/>
              </p:cNvSpPr>
              <p:nvPr/>
            </p:nvSpPr>
            <p:spPr bwMode="auto">
              <a:xfrm>
                <a:off x="4385" y="3024"/>
                <a:ext cx="218" cy="237"/>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a:solidFill>
                      <a:schemeClr val="tx1"/>
                    </a:solidFill>
                    <a:effectLst>
                      <a:outerShdw blurRad="38100" dist="38100" dir="2700000" algn="tl">
                        <a:srgbClr val="C0C0C0"/>
                      </a:outerShdw>
                    </a:effectLst>
                    <a:latin typeface="Times New Roman" pitchFamily="18" charset="0"/>
                    <a:ea typeface="宋体" pitchFamily="2" charset="-122"/>
                  </a:rPr>
                  <a:t>U</a:t>
                </a:r>
                <a:r>
                  <a:rPr kumimoji="1" lang="en-US" altLang="zh-CN" sz="2200" b="1" baseline="-25000">
                    <a:solidFill>
                      <a:schemeClr val="tx1"/>
                    </a:solidFill>
                    <a:effectLst>
                      <a:outerShdw blurRad="38100" dist="38100" dir="2700000" algn="tl">
                        <a:srgbClr val="C0C0C0"/>
                      </a:outerShdw>
                    </a:effectLst>
                    <a:latin typeface="Times New Roman" pitchFamily="18" charset="0"/>
                    <a:ea typeface="宋体" pitchFamily="2" charset="-122"/>
                  </a:rPr>
                  <a:t>3</a:t>
                </a:r>
                <a:endParaRPr kumimoji="1" lang="en-US" altLang="zh-CN" sz="2200" b="1">
                  <a:solidFill>
                    <a:schemeClr val="tx1"/>
                  </a:solidFill>
                  <a:effectLst>
                    <a:outerShdw blurRad="38100" dist="38100" dir="2700000" algn="tl">
                      <a:srgbClr val="C0C0C0"/>
                    </a:outerShdw>
                  </a:effectLst>
                  <a:latin typeface="Times New Roman" pitchFamily="18" charset="0"/>
                  <a:ea typeface="宋体" pitchFamily="2" charset="-122"/>
                </a:endParaRPr>
              </a:p>
            </p:txBody>
          </p:sp>
          <p:sp>
            <p:nvSpPr>
              <p:cNvPr id="35850" name="Freeform 130"/>
              <p:cNvSpPr>
                <a:spLocks/>
              </p:cNvSpPr>
              <p:nvPr/>
            </p:nvSpPr>
            <p:spPr bwMode="auto">
              <a:xfrm>
                <a:off x="3501" y="2394"/>
                <a:ext cx="870" cy="985"/>
              </a:xfrm>
              <a:custGeom>
                <a:avLst/>
                <a:gdLst>
                  <a:gd name="T0" fmla="*/ 0 w 1331"/>
                  <a:gd name="T1" fmla="*/ 0 h 1218"/>
                  <a:gd name="T2" fmla="*/ 18 w 1331"/>
                  <a:gd name="T3" fmla="*/ 189 h 1218"/>
                  <a:gd name="T4" fmla="*/ 51 w 1331"/>
                  <a:gd name="T5" fmla="*/ 321 h 1218"/>
                  <a:gd name="T6" fmla="*/ 87 w 1331"/>
                  <a:gd name="T7" fmla="*/ 406 h 1218"/>
                  <a:gd name="T8" fmla="*/ 142 w 1331"/>
                  <a:gd name="T9" fmla="*/ 469 h 1218"/>
                  <a:gd name="T10" fmla="*/ 202 w 1331"/>
                  <a:gd name="T11" fmla="*/ 505 h 1218"/>
                  <a:gd name="T12" fmla="*/ 243 w 1331"/>
                  <a:gd name="T13" fmla="*/ 522 h 1218"/>
                  <a:gd name="T14" fmla="*/ 0 60000 65536"/>
                  <a:gd name="T15" fmla="*/ 0 60000 65536"/>
                  <a:gd name="T16" fmla="*/ 0 60000 65536"/>
                  <a:gd name="T17" fmla="*/ 0 60000 65536"/>
                  <a:gd name="T18" fmla="*/ 0 60000 65536"/>
                  <a:gd name="T19" fmla="*/ 0 60000 65536"/>
                  <a:gd name="T20" fmla="*/ 0 60000 65536"/>
                  <a:gd name="T21" fmla="*/ 0 w 1331"/>
                  <a:gd name="T22" fmla="*/ 0 h 1218"/>
                  <a:gd name="T23" fmla="*/ 1331 w 1331"/>
                  <a:gd name="T24" fmla="*/ 1218 h 1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1" h="1218">
                    <a:moveTo>
                      <a:pt x="0" y="0"/>
                    </a:moveTo>
                    <a:cubicBezTo>
                      <a:pt x="16" y="73"/>
                      <a:pt x="52" y="316"/>
                      <a:pt x="99" y="441"/>
                    </a:cubicBezTo>
                    <a:cubicBezTo>
                      <a:pt x="146" y="566"/>
                      <a:pt x="219" y="665"/>
                      <a:pt x="281" y="750"/>
                    </a:cubicBezTo>
                    <a:cubicBezTo>
                      <a:pt x="343" y="835"/>
                      <a:pt x="391" y="892"/>
                      <a:pt x="474" y="950"/>
                    </a:cubicBezTo>
                    <a:cubicBezTo>
                      <a:pt x="557" y="1008"/>
                      <a:pt x="677" y="1059"/>
                      <a:pt x="782" y="1097"/>
                    </a:cubicBezTo>
                    <a:cubicBezTo>
                      <a:pt x="887" y="1135"/>
                      <a:pt x="1013" y="1158"/>
                      <a:pt x="1104" y="1178"/>
                    </a:cubicBezTo>
                    <a:cubicBezTo>
                      <a:pt x="1195" y="1198"/>
                      <a:pt x="1284" y="1210"/>
                      <a:pt x="1331" y="1218"/>
                    </a:cubicBezTo>
                  </a:path>
                </a:pathLst>
              </a:custGeom>
              <a:noFill/>
              <a:ln w="3175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6275" name="Rectangle 131"/>
              <p:cNvSpPr>
                <a:spLocks noChangeArrowheads="1"/>
              </p:cNvSpPr>
              <p:nvPr/>
            </p:nvSpPr>
            <p:spPr bwMode="auto">
              <a:xfrm>
                <a:off x="4340" y="3222"/>
                <a:ext cx="217" cy="236"/>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a:solidFill>
                      <a:srgbClr val="FF0000"/>
                    </a:solidFill>
                    <a:effectLst>
                      <a:outerShdw blurRad="38100" dist="38100" dir="2700000" algn="tl">
                        <a:srgbClr val="C0C0C0"/>
                      </a:outerShdw>
                    </a:effectLst>
                    <a:latin typeface="Times New Roman" pitchFamily="18" charset="0"/>
                    <a:ea typeface="宋体" pitchFamily="2" charset="-122"/>
                  </a:rPr>
                  <a:t>U</a:t>
                </a:r>
                <a:r>
                  <a:rPr kumimoji="1" lang="en-US" altLang="zh-CN" sz="2200" b="1" baseline="-25000">
                    <a:solidFill>
                      <a:srgbClr val="FF0000"/>
                    </a:solidFill>
                    <a:effectLst>
                      <a:outerShdw blurRad="38100" dist="38100" dir="2700000" algn="tl">
                        <a:srgbClr val="C0C0C0"/>
                      </a:outerShdw>
                    </a:effectLst>
                    <a:latin typeface="Times New Roman" pitchFamily="18" charset="0"/>
                    <a:ea typeface="宋体" pitchFamily="2" charset="-122"/>
                  </a:rPr>
                  <a:t>2</a:t>
                </a:r>
                <a:endParaRPr kumimoji="1" lang="en-US" altLang="zh-CN" sz="2200" b="1">
                  <a:solidFill>
                    <a:srgbClr val="FF0000"/>
                  </a:solidFill>
                  <a:effectLst>
                    <a:outerShdw blurRad="38100" dist="38100" dir="2700000" algn="tl">
                      <a:srgbClr val="C0C0C0"/>
                    </a:outerShdw>
                  </a:effectLst>
                  <a:latin typeface="Times New Roman" pitchFamily="18" charset="0"/>
                  <a:ea typeface="宋体" pitchFamily="2" charset="-122"/>
                </a:endParaRPr>
              </a:p>
            </p:txBody>
          </p:sp>
          <p:sp>
            <p:nvSpPr>
              <p:cNvPr id="35852" name="Line 133"/>
              <p:cNvSpPr>
                <a:spLocks noChangeShapeType="1"/>
              </p:cNvSpPr>
              <p:nvPr/>
            </p:nvSpPr>
            <p:spPr bwMode="auto">
              <a:xfrm flipV="1">
                <a:off x="3099" y="1960"/>
                <a:ext cx="0" cy="182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6279" name="Rectangle 135"/>
              <p:cNvSpPr>
                <a:spLocks noChangeArrowheads="1"/>
              </p:cNvSpPr>
              <p:nvPr/>
            </p:nvSpPr>
            <p:spPr bwMode="auto">
              <a:xfrm>
                <a:off x="2880" y="1920"/>
                <a:ext cx="146" cy="161"/>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a:solidFill>
                      <a:schemeClr val="tx1"/>
                    </a:solidFill>
                    <a:effectLst>
                      <a:outerShdw blurRad="38100" dist="38100" dir="2700000" algn="tl">
                        <a:srgbClr val="C0C0C0"/>
                      </a:outerShdw>
                    </a:effectLst>
                    <a:latin typeface="Times New Roman" pitchFamily="18" charset="0"/>
                    <a:ea typeface="宋体" pitchFamily="2" charset="-122"/>
                  </a:rPr>
                  <a:t>Y</a:t>
                </a:r>
              </a:p>
            </p:txBody>
          </p:sp>
          <p:sp>
            <p:nvSpPr>
              <p:cNvPr id="6280" name="Rectangle 136"/>
              <p:cNvSpPr>
                <a:spLocks noChangeArrowheads="1"/>
              </p:cNvSpPr>
              <p:nvPr/>
            </p:nvSpPr>
            <p:spPr bwMode="auto">
              <a:xfrm>
                <a:off x="2916" y="3730"/>
                <a:ext cx="146" cy="161"/>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a:solidFill>
                      <a:schemeClr val="tx1"/>
                    </a:solidFill>
                    <a:effectLst>
                      <a:outerShdw blurRad="38100" dist="38100" dir="2700000" algn="tl">
                        <a:srgbClr val="C0C0C0"/>
                      </a:outerShdw>
                    </a:effectLst>
                    <a:latin typeface="Times New Roman" pitchFamily="18" charset="0"/>
                    <a:ea typeface="宋体" pitchFamily="2" charset="-122"/>
                  </a:rPr>
                  <a:t>O</a:t>
                </a:r>
              </a:p>
            </p:txBody>
          </p:sp>
          <p:sp>
            <p:nvSpPr>
              <p:cNvPr id="6281" name="Rectangle 137"/>
              <p:cNvSpPr>
                <a:spLocks noChangeArrowheads="1"/>
              </p:cNvSpPr>
              <p:nvPr/>
            </p:nvSpPr>
            <p:spPr bwMode="auto">
              <a:xfrm>
                <a:off x="4666" y="3810"/>
                <a:ext cx="146" cy="161"/>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a:solidFill>
                      <a:schemeClr val="tx1"/>
                    </a:solidFill>
                    <a:effectLst>
                      <a:outerShdw blurRad="38100" dist="38100" dir="2700000" algn="tl">
                        <a:srgbClr val="C0C0C0"/>
                      </a:outerShdw>
                    </a:effectLst>
                    <a:latin typeface="Times New Roman" pitchFamily="18" charset="0"/>
                    <a:ea typeface="宋体" pitchFamily="2" charset="-122"/>
                  </a:rPr>
                  <a:t>X</a:t>
                </a:r>
              </a:p>
            </p:txBody>
          </p:sp>
          <p:sp>
            <p:nvSpPr>
              <p:cNvPr id="6282" name="Rectangle 138"/>
              <p:cNvSpPr>
                <a:spLocks noChangeArrowheads="1"/>
              </p:cNvSpPr>
              <p:nvPr/>
            </p:nvSpPr>
            <p:spPr bwMode="auto">
              <a:xfrm>
                <a:off x="4333" y="3419"/>
                <a:ext cx="218" cy="236"/>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a:solidFill>
                      <a:schemeClr val="tx1"/>
                    </a:solidFill>
                    <a:effectLst>
                      <a:outerShdw blurRad="38100" dist="38100" dir="2700000" algn="tl">
                        <a:srgbClr val="C0C0C0"/>
                      </a:outerShdw>
                    </a:effectLst>
                    <a:latin typeface="Times New Roman" pitchFamily="18" charset="0"/>
                    <a:ea typeface="宋体" pitchFamily="2" charset="-122"/>
                  </a:rPr>
                  <a:t>U</a:t>
                </a:r>
                <a:r>
                  <a:rPr kumimoji="1" lang="en-US" altLang="zh-CN" sz="2200" b="1" baseline="-25000">
                    <a:solidFill>
                      <a:schemeClr val="tx1"/>
                    </a:solidFill>
                    <a:effectLst>
                      <a:outerShdw blurRad="38100" dist="38100" dir="2700000" algn="tl">
                        <a:srgbClr val="C0C0C0"/>
                      </a:outerShdw>
                    </a:effectLst>
                    <a:latin typeface="Times New Roman" pitchFamily="18" charset="0"/>
                    <a:ea typeface="宋体" pitchFamily="2" charset="-122"/>
                  </a:rPr>
                  <a:t>1</a:t>
                </a:r>
                <a:endParaRPr kumimoji="1" lang="en-US" altLang="zh-CN" sz="2200" b="1">
                  <a:solidFill>
                    <a:schemeClr val="tx1"/>
                  </a:solidFill>
                  <a:effectLst>
                    <a:outerShdw blurRad="38100" dist="38100" dir="2700000" algn="tl">
                      <a:srgbClr val="C0C0C0"/>
                    </a:outerShdw>
                  </a:effectLst>
                  <a:latin typeface="Times New Roman" pitchFamily="18" charset="0"/>
                  <a:ea typeface="宋体" pitchFamily="2" charset="-122"/>
                </a:endParaRPr>
              </a:p>
            </p:txBody>
          </p:sp>
          <p:sp>
            <p:nvSpPr>
              <p:cNvPr id="6284" name="Rectangle 140"/>
              <p:cNvSpPr>
                <a:spLocks noChangeArrowheads="1"/>
              </p:cNvSpPr>
              <p:nvPr/>
            </p:nvSpPr>
            <p:spPr bwMode="auto">
              <a:xfrm>
                <a:off x="2880" y="2314"/>
                <a:ext cx="156" cy="198"/>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dirty="0">
                    <a:solidFill>
                      <a:srgbClr val="006600"/>
                    </a:solidFill>
                    <a:effectLst>
                      <a:outerShdw blurRad="38100" dist="38100" dir="2700000" algn="tl">
                        <a:srgbClr val="C0C0C0"/>
                      </a:outerShdw>
                    </a:effectLst>
                    <a:latin typeface="Times New Roman" pitchFamily="18" charset="0"/>
                    <a:ea typeface="宋体" pitchFamily="2" charset="-122"/>
                  </a:rPr>
                  <a:t>A</a:t>
                </a:r>
              </a:p>
            </p:txBody>
          </p:sp>
          <p:sp>
            <p:nvSpPr>
              <p:cNvPr id="6285" name="Rectangle 141"/>
              <p:cNvSpPr>
                <a:spLocks noChangeArrowheads="1"/>
              </p:cNvSpPr>
              <p:nvPr/>
            </p:nvSpPr>
            <p:spPr bwMode="auto">
              <a:xfrm>
                <a:off x="4268" y="3773"/>
                <a:ext cx="155" cy="198"/>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dirty="0">
                    <a:solidFill>
                      <a:srgbClr val="006600"/>
                    </a:solidFill>
                    <a:effectLst>
                      <a:outerShdw blurRad="38100" dist="38100" dir="2700000" algn="tl">
                        <a:srgbClr val="C0C0C0"/>
                      </a:outerShdw>
                    </a:effectLst>
                    <a:latin typeface="Times New Roman" pitchFamily="18" charset="0"/>
                    <a:ea typeface="宋体" pitchFamily="2" charset="-122"/>
                  </a:rPr>
                  <a:t>B</a:t>
                </a:r>
              </a:p>
            </p:txBody>
          </p:sp>
          <p:sp>
            <p:nvSpPr>
              <p:cNvPr id="35859" name="Line 142"/>
              <p:cNvSpPr>
                <a:spLocks noChangeShapeType="1"/>
              </p:cNvSpPr>
              <p:nvPr/>
            </p:nvSpPr>
            <p:spPr bwMode="auto">
              <a:xfrm>
                <a:off x="3091" y="2433"/>
                <a:ext cx="1304" cy="134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5860" name="Freeform 143"/>
              <p:cNvSpPr>
                <a:spLocks/>
              </p:cNvSpPr>
              <p:nvPr/>
            </p:nvSpPr>
            <p:spPr bwMode="auto">
              <a:xfrm>
                <a:off x="3284" y="2385"/>
                <a:ext cx="1040" cy="1112"/>
              </a:xfrm>
              <a:custGeom>
                <a:avLst/>
                <a:gdLst>
                  <a:gd name="T0" fmla="*/ 0 w 1607"/>
                  <a:gd name="T1" fmla="*/ 0 h 1353"/>
                  <a:gd name="T2" fmla="*/ 17 w 1607"/>
                  <a:gd name="T3" fmla="*/ 173 h 1353"/>
                  <a:gd name="T4" fmla="*/ 49 w 1607"/>
                  <a:gd name="T5" fmla="*/ 342 h 1353"/>
                  <a:gd name="T6" fmla="*/ 115 w 1607"/>
                  <a:gd name="T7" fmla="*/ 489 h 1353"/>
                  <a:gd name="T8" fmla="*/ 212 w 1607"/>
                  <a:gd name="T9" fmla="*/ 581 h 1353"/>
                  <a:gd name="T10" fmla="*/ 282 w 1607"/>
                  <a:gd name="T11" fmla="*/ 617 h 1353"/>
                  <a:gd name="T12" fmla="*/ 0 60000 65536"/>
                  <a:gd name="T13" fmla="*/ 0 60000 65536"/>
                  <a:gd name="T14" fmla="*/ 0 60000 65536"/>
                  <a:gd name="T15" fmla="*/ 0 60000 65536"/>
                  <a:gd name="T16" fmla="*/ 0 60000 65536"/>
                  <a:gd name="T17" fmla="*/ 0 60000 65536"/>
                  <a:gd name="T18" fmla="*/ 0 w 1607"/>
                  <a:gd name="T19" fmla="*/ 0 h 1353"/>
                  <a:gd name="T20" fmla="*/ 1607 w 1607"/>
                  <a:gd name="T21" fmla="*/ 1353 h 1353"/>
                </a:gdLst>
                <a:ahLst/>
                <a:cxnLst>
                  <a:cxn ang="T12">
                    <a:pos x="T0" y="T1"/>
                  </a:cxn>
                  <a:cxn ang="T13">
                    <a:pos x="T2" y="T3"/>
                  </a:cxn>
                  <a:cxn ang="T14">
                    <a:pos x="T4" y="T5"/>
                  </a:cxn>
                  <a:cxn ang="T15">
                    <a:pos x="T6" y="T7"/>
                  </a:cxn>
                  <a:cxn ang="T16">
                    <a:pos x="T8" y="T9"/>
                  </a:cxn>
                  <a:cxn ang="T17">
                    <a:pos x="T10" y="T11"/>
                  </a:cxn>
                </a:cxnLst>
                <a:rect l="T18" t="T19" r="T20" b="T21"/>
                <a:pathLst>
                  <a:path w="1607" h="1353">
                    <a:moveTo>
                      <a:pt x="0" y="0"/>
                    </a:moveTo>
                    <a:cubicBezTo>
                      <a:pt x="16" y="61"/>
                      <a:pt x="52" y="256"/>
                      <a:pt x="99" y="381"/>
                    </a:cubicBezTo>
                    <a:cubicBezTo>
                      <a:pt x="146" y="506"/>
                      <a:pt x="188" y="635"/>
                      <a:pt x="281" y="750"/>
                    </a:cubicBezTo>
                    <a:cubicBezTo>
                      <a:pt x="374" y="865"/>
                      <a:pt x="502" y="985"/>
                      <a:pt x="656" y="1072"/>
                    </a:cubicBezTo>
                    <a:cubicBezTo>
                      <a:pt x="810" y="1159"/>
                      <a:pt x="1048" y="1226"/>
                      <a:pt x="1206" y="1273"/>
                    </a:cubicBezTo>
                    <a:cubicBezTo>
                      <a:pt x="1364" y="1320"/>
                      <a:pt x="1524" y="1336"/>
                      <a:pt x="1607" y="1353"/>
                    </a:cubicBezTo>
                  </a:path>
                </a:pathLst>
              </a:custGeom>
              <a:noFill/>
              <a:ln w="3175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pic>
            <p:nvPicPr>
              <p:cNvPr id="35861" name="Picture 144" descr="Circum"/>
              <p:cNvPicPr>
                <a:picLocks noChangeAspect="1" noChangeArrowheads="1" noCrop="1"/>
              </p:cNvPicPr>
              <p:nvPr/>
            </p:nvPicPr>
            <p:blipFill>
              <a:blip r:embed="rId5">
                <a:lum bright="24000" contrast="-12000"/>
                <a:extLst>
                  <a:ext uri="{28A0092B-C50C-407E-A947-70E740481C1C}">
                    <a14:useLocalDpi xmlns:a14="http://schemas.microsoft.com/office/drawing/2010/main" val="0"/>
                  </a:ext>
                </a:extLst>
              </a:blip>
              <a:srcRect/>
              <a:stretch>
                <a:fillRect/>
              </a:stretch>
            </p:blipFill>
            <p:spPr bwMode="auto">
              <a:xfrm>
                <a:off x="3718" y="3070"/>
                <a:ext cx="12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862" name="Group 145"/>
              <p:cNvGrpSpPr>
                <a:grpSpLocks/>
              </p:cNvGrpSpPr>
              <p:nvPr/>
            </p:nvGrpSpPr>
            <p:grpSpPr bwMode="auto">
              <a:xfrm>
                <a:off x="3190" y="2669"/>
                <a:ext cx="187" cy="197"/>
                <a:chOff x="1439" y="2448"/>
                <a:chExt cx="289" cy="240"/>
              </a:xfrm>
            </p:grpSpPr>
            <p:pic>
              <p:nvPicPr>
                <p:cNvPr id="35877" name="Picture 146" descr="26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43" y="2459"/>
                  <a:ext cx="85"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91" name="Rectangle 147"/>
                <p:cNvSpPr>
                  <a:spLocks noChangeArrowheads="1"/>
                </p:cNvSpPr>
                <p:nvPr/>
              </p:nvSpPr>
              <p:spPr bwMode="auto">
                <a:xfrm>
                  <a:off x="1439" y="2448"/>
                  <a:ext cx="193" cy="240"/>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a:solidFill>
                        <a:srgbClr val="CC3300"/>
                      </a:solidFill>
                      <a:effectLst>
                        <a:outerShdw blurRad="38100" dist="38100" dir="2700000" algn="tl">
                          <a:srgbClr val="C0C0C0"/>
                        </a:outerShdw>
                      </a:effectLst>
                      <a:latin typeface="Times New Roman" pitchFamily="18" charset="0"/>
                      <a:ea typeface="宋体" pitchFamily="2" charset="-122"/>
                    </a:rPr>
                    <a:t>C</a:t>
                  </a:r>
                </a:p>
              </p:txBody>
            </p:sp>
          </p:grpSp>
          <p:grpSp>
            <p:nvGrpSpPr>
              <p:cNvPr id="35863" name="Group 148"/>
              <p:cNvGrpSpPr>
                <a:grpSpLocks/>
              </p:cNvGrpSpPr>
              <p:nvPr/>
            </p:nvGrpSpPr>
            <p:grpSpPr bwMode="auto">
              <a:xfrm>
                <a:off x="3970" y="3385"/>
                <a:ext cx="128" cy="287"/>
                <a:chOff x="2636" y="3323"/>
                <a:chExt cx="197" cy="350"/>
              </a:xfrm>
            </p:grpSpPr>
            <p:pic>
              <p:nvPicPr>
                <p:cNvPr id="35875" name="Picture 149" descr="26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48" y="3323"/>
                  <a:ext cx="85"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94" name="Rectangle 150"/>
                <p:cNvSpPr>
                  <a:spLocks noChangeArrowheads="1"/>
                </p:cNvSpPr>
                <p:nvPr/>
              </p:nvSpPr>
              <p:spPr bwMode="auto">
                <a:xfrm>
                  <a:off x="2636" y="3433"/>
                  <a:ext cx="193" cy="240"/>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dirty="0">
                      <a:solidFill>
                        <a:srgbClr val="CC3300"/>
                      </a:solidFill>
                      <a:effectLst>
                        <a:outerShdw blurRad="38100" dist="38100" dir="2700000" algn="tl">
                          <a:srgbClr val="C0C0C0"/>
                        </a:outerShdw>
                      </a:effectLst>
                      <a:latin typeface="Times New Roman" pitchFamily="18" charset="0"/>
                      <a:ea typeface="宋体" pitchFamily="2" charset="-122"/>
                    </a:rPr>
                    <a:t>D</a:t>
                  </a:r>
                </a:p>
              </p:txBody>
            </p:sp>
          </p:grpSp>
          <p:sp>
            <p:nvSpPr>
              <p:cNvPr id="6295" name="Rectangle 151"/>
              <p:cNvSpPr>
                <a:spLocks noChangeArrowheads="1"/>
              </p:cNvSpPr>
              <p:nvPr/>
            </p:nvSpPr>
            <p:spPr bwMode="auto">
              <a:xfrm>
                <a:off x="3359" y="2095"/>
                <a:ext cx="829" cy="208"/>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1800" b="1" dirty="0">
                    <a:solidFill>
                      <a:schemeClr val="tx1"/>
                    </a:solidFill>
                    <a:effectLst>
                      <a:outerShdw blurRad="38100" dist="38100" dir="2700000" algn="tl">
                        <a:srgbClr val="C0C0C0"/>
                      </a:outerShdw>
                    </a:effectLst>
                    <a:latin typeface="Times New Roman" pitchFamily="18" charset="0"/>
                    <a:ea typeface="宋体" pitchFamily="2" charset="-122"/>
                  </a:rPr>
                  <a:t>MU</a:t>
                </a:r>
                <a:r>
                  <a:rPr kumimoji="1" lang="en-US" altLang="zh-CN" sz="1800" b="1" baseline="-25000" dirty="0">
                    <a:solidFill>
                      <a:schemeClr val="tx1"/>
                    </a:solidFill>
                    <a:effectLst>
                      <a:outerShdw blurRad="38100" dist="38100" dir="2700000" algn="tl">
                        <a:srgbClr val="C0C0C0"/>
                      </a:outerShdw>
                    </a:effectLst>
                    <a:latin typeface="Times New Roman" pitchFamily="18" charset="0"/>
                    <a:ea typeface="宋体" pitchFamily="2" charset="-122"/>
                  </a:rPr>
                  <a:t>X</a:t>
                </a:r>
                <a:r>
                  <a:rPr kumimoji="1" lang="en-US" altLang="zh-CN" sz="1800" b="1" dirty="0">
                    <a:solidFill>
                      <a:schemeClr val="tx1"/>
                    </a:solidFill>
                    <a:effectLst>
                      <a:outerShdw blurRad="38100" dist="38100" dir="2700000" algn="tl">
                        <a:srgbClr val="C0C0C0"/>
                      </a:outerShdw>
                    </a:effectLst>
                    <a:latin typeface="Times New Roman" pitchFamily="18" charset="0"/>
                    <a:ea typeface="宋体" pitchFamily="2" charset="-122"/>
                  </a:rPr>
                  <a:t>/MU</a:t>
                </a:r>
                <a:r>
                  <a:rPr kumimoji="1" lang="en-US" altLang="zh-CN" sz="1800" b="1" baseline="-25000" dirty="0">
                    <a:solidFill>
                      <a:schemeClr val="tx1"/>
                    </a:solidFill>
                    <a:effectLst>
                      <a:outerShdw blurRad="38100" dist="38100" dir="2700000" algn="tl">
                        <a:srgbClr val="C0C0C0"/>
                      </a:outerShdw>
                    </a:effectLst>
                    <a:latin typeface="Times New Roman" pitchFamily="18" charset="0"/>
                    <a:ea typeface="宋体" pitchFamily="2" charset="-122"/>
                  </a:rPr>
                  <a:t>Y</a:t>
                </a:r>
                <a:r>
                  <a:rPr kumimoji="1" lang="en-US" altLang="zh-CN" sz="1800" b="1" dirty="0">
                    <a:solidFill>
                      <a:schemeClr val="tx1"/>
                    </a:solidFill>
                    <a:effectLst>
                      <a:outerShdw blurRad="38100" dist="38100" dir="2700000" algn="tl">
                        <a:srgbClr val="C0C0C0"/>
                      </a:outerShdw>
                    </a:effectLst>
                    <a:latin typeface="Times New Roman" pitchFamily="18" charset="0"/>
                    <a:ea typeface="宋体" pitchFamily="2" charset="-122"/>
                  </a:rPr>
                  <a:t> &gt; P</a:t>
                </a:r>
                <a:r>
                  <a:rPr kumimoji="1" lang="en-US" altLang="zh-CN" sz="1800" b="1" baseline="-25000" dirty="0">
                    <a:solidFill>
                      <a:schemeClr val="tx1"/>
                    </a:solidFill>
                    <a:effectLst>
                      <a:outerShdw blurRad="38100" dist="38100" dir="2700000" algn="tl">
                        <a:srgbClr val="C0C0C0"/>
                      </a:outerShdw>
                    </a:effectLst>
                    <a:latin typeface="Times New Roman" pitchFamily="18" charset="0"/>
                    <a:ea typeface="宋体" pitchFamily="2" charset="-122"/>
                  </a:rPr>
                  <a:t>X</a:t>
                </a:r>
                <a:r>
                  <a:rPr kumimoji="1" lang="en-US" altLang="zh-CN" sz="1800" b="1" dirty="0">
                    <a:solidFill>
                      <a:schemeClr val="tx1"/>
                    </a:solidFill>
                    <a:effectLst>
                      <a:outerShdw blurRad="38100" dist="38100" dir="2700000" algn="tl">
                        <a:srgbClr val="C0C0C0"/>
                      </a:outerShdw>
                    </a:effectLst>
                    <a:latin typeface="Times New Roman" pitchFamily="18" charset="0"/>
                    <a:ea typeface="宋体" pitchFamily="2" charset="-122"/>
                  </a:rPr>
                  <a:t> / P</a:t>
                </a:r>
                <a:r>
                  <a:rPr kumimoji="1" lang="en-US" altLang="zh-CN" sz="1800" b="1" baseline="-25000" dirty="0">
                    <a:solidFill>
                      <a:schemeClr val="tx1"/>
                    </a:solidFill>
                    <a:effectLst>
                      <a:outerShdw blurRad="38100" dist="38100" dir="2700000" algn="tl">
                        <a:srgbClr val="C0C0C0"/>
                      </a:outerShdw>
                    </a:effectLst>
                    <a:latin typeface="Times New Roman" pitchFamily="18" charset="0"/>
                    <a:ea typeface="宋体" pitchFamily="2" charset="-122"/>
                  </a:rPr>
                  <a:t>Y</a:t>
                </a:r>
                <a:endParaRPr kumimoji="1" lang="en-US" altLang="zh-CN" sz="1800" b="1" dirty="0">
                  <a:solidFill>
                    <a:schemeClr val="tx1"/>
                  </a:solidFill>
                  <a:effectLst>
                    <a:outerShdw blurRad="38100" dist="38100" dir="2700000" algn="tl">
                      <a:srgbClr val="C0C0C0"/>
                    </a:outerShdw>
                  </a:effectLst>
                  <a:latin typeface="Times New Roman" pitchFamily="18" charset="0"/>
                  <a:ea typeface="宋体" pitchFamily="2" charset="-122"/>
                </a:endParaRPr>
              </a:p>
            </p:txBody>
          </p:sp>
          <p:sp>
            <p:nvSpPr>
              <p:cNvPr id="35865" name="Line 152"/>
              <p:cNvSpPr>
                <a:spLocks noChangeShapeType="1"/>
              </p:cNvSpPr>
              <p:nvPr/>
            </p:nvSpPr>
            <p:spPr bwMode="auto">
              <a:xfrm>
                <a:off x="3439" y="2827"/>
                <a:ext cx="186" cy="197"/>
              </a:xfrm>
              <a:prstGeom prst="line">
                <a:avLst/>
              </a:prstGeom>
              <a:noFill/>
              <a:ln w="38100">
                <a:solidFill>
                  <a:srgbClr val="CC0000"/>
                </a:solidFill>
                <a:prstDash val="sysDot"/>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5866" name="Line 153"/>
              <p:cNvSpPr>
                <a:spLocks noChangeShapeType="1"/>
              </p:cNvSpPr>
              <p:nvPr/>
            </p:nvSpPr>
            <p:spPr bwMode="auto">
              <a:xfrm flipH="1" flipV="1">
                <a:off x="3812" y="3261"/>
                <a:ext cx="155" cy="118"/>
              </a:xfrm>
              <a:prstGeom prst="line">
                <a:avLst/>
              </a:prstGeom>
              <a:noFill/>
              <a:ln w="38100">
                <a:solidFill>
                  <a:srgbClr val="CC0000"/>
                </a:solidFill>
                <a:prstDash val="sysDot"/>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299" name="Rectangle 155"/>
              <p:cNvSpPr>
                <a:spLocks noChangeArrowheads="1"/>
              </p:cNvSpPr>
              <p:nvPr/>
            </p:nvSpPr>
            <p:spPr bwMode="auto">
              <a:xfrm>
                <a:off x="3935" y="2514"/>
                <a:ext cx="1440" cy="362"/>
              </a:xfrm>
              <a:prstGeom prst="rect">
                <a:avLst/>
              </a:prstGeom>
              <a:solidFill>
                <a:srgbClr val="FFFF00">
                  <a:alpha val="61000"/>
                </a:srgbClr>
              </a:solidFill>
              <a:ln w="9525">
                <a:solidFill>
                  <a:srgbClr val="000066"/>
                </a:solidFill>
                <a:miter lim="800000"/>
                <a:headEnd/>
                <a:tailEnd/>
              </a:ln>
              <a:effectLst/>
            </p:spPr>
            <p:txBody>
              <a:bodyPr wrap="none" lIns="90000" tIns="46800" rIns="90000" bIns="46800" anchor="ctr"/>
              <a:lstStyle/>
              <a:p>
                <a:pPr>
                  <a:spcBef>
                    <a:spcPct val="0"/>
                  </a:spcBef>
                  <a:buClrTx/>
                  <a:buSzTx/>
                  <a:buFontTx/>
                  <a:buNone/>
                  <a:defRPr/>
                </a:pPr>
                <a:r>
                  <a:rPr kumimoji="1" lang="en-US" altLang="zh-CN" sz="2100" b="1">
                    <a:solidFill>
                      <a:srgbClr val="FF00FF"/>
                    </a:solidFill>
                    <a:effectLst>
                      <a:outerShdw blurRad="38100" dist="38100" dir="2700000" algn="tl">
                        <a:srgbClr val="000000"/>
                      </a:outerShdw>
                    </a:effectLst>
                    <a:latin typeface="Times New Roman" pitchFamily="18" charset="0"/>
                    <a:ea typeface="宋体" pitchFamily="2" charset="-122"/>
                  </a:rPr>
                  <a:t>MU</a:t>
                </a:r>
                <a:r>
                  <a:rPr kumimoji="1" lang="en-US" altLang="zh-CN" sz="2100" b="1" baseline="-25000">
                    <a:solidFill>
                      <a:srgbClr val="FF00FF"/>
                    </a:solidFill>
                    <a:effectLst>
                      <a:outerShdw blurRad="38100" dist="38100" dir="2700000" algn="tl">
                        <a:srgbClr val="000000"/>
                      </a:outerShdw>
                    </a:effectLst>
                    <a:latin typeface="Times New Roman" pitchFamily="18" charset="0"/>
                    <a:ea typeface="宋体" pitchFamily="2" charset="-122"/>
                  </a:rPr>
                  <a:t>X</a:t>
                </a:r>
                <a:r>
                  <a:rPr kumimoji="1" lang="en-US" altLang="zh-CN" sz="2100" b="1">
                    <a:solidFill>
                      <a:srgbClr val="FF00FF"/>
                    </a:solidFill>
                    <a:effectLst>
                      <a:outerShdw blurRad="38100" dist="38100" dir="2700000" algn="tl">
                        <a:srgbClr val="000000"/>
                      </a:outerShdw>
                    </a:effectLst>
                    <a:latin typeface="Times New Roman" pitchFamily="18" charset="0"/>
                    <a:ea typeface="宋体" pitchFamily="2" charset="-122"/>
                  </a:rPr>
                  <a:t>/MU</a:t>
                </a:r>
                <a:r>
                  <a:rPr kumimoji="1" lang="en-US" altLang="zh-CN" sz="2100" b="1" baseline="-25000">
                    <a:solidFill>
                      <a:srgbClr val="FF00FF"/>
                    </a:solidFill>
                    <a:effectLst>
                      <a:outerShdw blurRad="38100" dist="38100" dir="2700000" algn="tl">
                        <a:srgbClr val="000000"/>
                      </a:outerShdw>
                    </a:effectLst>
                    <a:latin typeface="Times New Roman" pitchFamily="18" charset="0"/>
                    <a:ea typeface="宋体" pitchFamily="2" charset="-122"/>
                  </a:rPr>
                  <a:t>Y</a:t>
                </a:r>
                <a:r>
                  <a:rPr kumimoji="1" lang="en-US" altLang="zh-CN" sz="2100" b="1">
                    <a:solidFill>
                      <a:srgbClr val="FF00FF"/>
                    </a:solidFill>
                    <a:effectLst>
                      <a:outerShdw blurRad="38100" dist="38100" dir="2700000" algn="tl">
                        <a:srgbClr val="000000"/>
                      </a:outerShdw>
                    </a:effectLst>
                    <a:latin typeface="Times New Roman" pitchFamily="18" charset="0"/>
                    <a:ea typeface="宋体" pitchFamily="2" charset="-122"/>
                  </a:rPr>
                  <a:t>= P</a:t>
                </a:r>
                <a:r>
                  <a:rPr kumimoji="1" lang="en-US" altLang="zh-CN" sz="2100" b="1" baseline="-25000">
                    <a:solidFill>
                      <a:srgbClr val="FF00FF"/>
                    </a:solidFill>
                    <a:effectLst>
                      <a:outerShdw blurRad="38100" dist="38100" dir="2700000" algn="tl">
                        <a:srgbClr val="000000"/>
                      </a:outerShdw>
                    </a:effectLst>
                    <a:latin typeface="Times New Roman" pitchFamily="18" charset="0"/>
                    <a:ea typeface="宋体" pitchFamily="2" charset="-122"/>
                  </a:rPr>
                  <a:t>X</a:t>
                </a:r>
                <a:r>
                  <a:rPr kumimoji="1" lang="en-US" altLang="zh-CN" sz="2100" b="1">
                    <a:solidFill>
                      <a:srgbClr val="FF00FF"/>
                    </a:solidFill>
                    <a:effectLst>
                      <a:outerShdw blurRad="38100" dist="38100" dir="2700000" algn="tl">
                        <a:srgbClr val="000000"/>
                      </a:outerShdw>
                    </a:effectLst>
                    <a:latin typeface="Times New Roman" pitchFamily="18" charset="0"/>
                    <a:ea typeface="宋体" pitchFamily="2" charset="-122"/>
                  </a:rPr>
                  <a:t> / P</a:t>
                </a:r>
                <a:r>
                  <a:rPr kumimoji="1" lang="en-US" altLang="zh-CN" sz="2100" b="1" baseline="-25000">
                    <a:solidFill>
                      <a:srgbClr val="FF00FF"/>
                    </a:solidFill>
                    <a:effectLst>
                      <a:outerShdw blurRad="38100" dist="38100" dir="2700000" algn="tl">
                        <a:srgbClr val="000000"/>
                      </a:outerShdw>
                    </a:effectLst>
                    <a:latin typeface="Times New Roman" pitchFamily="18" charset="0"/>
                    <a:ea typeface="宋体" pitchFamily="2" charset="-122"/>
                  </a:rPr>
                  <a:t>Y</a:t>
                </a:r>
                <a:endParaRPr kumimoji="1" lang="en-US" altLang="zh-CN" sz="2100" b="1">
                  <a:solidFill>
                    <a:srgbClr val="FF00FF"/>
                  </a:solidFill>
                  <a:effectLst>
                    <a:outerShdw blurRad="38100" dist="38100" dir="2700000" algn="tl">
                      <a:srgbClr val="000000"/>
                    </a:outerShdw>
                  </a:effectLst>
                  <a:latin typeface="Times New Roman" pitchFamily="18" charset="0"/>
                  <a:ea typeface="宋体" pitchFamily="2" charset="-122"/>
                </a:endParaRPr>
              </a:p>
            </p:txBody>
          </p:sp>
          <p:sp>
            <p:nvSpPr>
              <p:cNvPr id="35868" name="Line 157"/>
              <p:cNvSpPr>
                <a:spLocks noChangeShapeType="1"/>
              </p:cNvSpPr>
              <p:nvPr/>
            </p:nvSpPr>
            <p:spPr bwMode="auto">
              <a:xfrm>
                <a:off x="3090" y="3788"/>
                <a:ext cx="165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9" name="Line 158"/>
              <p:cNvSpPr>
                <a:spLocks noChangeShapeType="1"/>
              </p:cNvSpPr>
              <p:nvPr/>
            </p:nvSpPr>
            <p:spPr bwMode="auto">
              <a:xfrm flipV="1">
                <a:off x="3795" y="2880"/>
                <a:ext cx="261" cy="2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70" name="Line 159"/>
              <p:cNvSpPr>
                <a:spLocks noChangeShapeType="1"/>
              </p:cNvSpPr>
              <p:nvPr/>
            </p:nvSpPr>
            <p:spPr bwMode="auto">
              <a:xfrm flipV="1">
                <a:off x="3359" y="2313"/>
                <a:ext cx="131" cy="3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71" name="Text Box 160"/>
              <p:cNvSpPr txBox="1">
                <a:spLocks noChangeArrowheads="1"/>
              </p:cNvSpPr>
              <p:nvPr/>
            </p:nvSpPr>
            <p:spPr bwMode="auto">
              <a:xfrm>
                <a:off x="4558" y="2082"/>
                <a:ext cx="101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pPr>
                <a:r>
                  <a:rPr lang="zh-CN" altLang="en-US" sz="1800" b="1" dirty="0">
                    <a:solidFill>
                      <a:srgbClr val="FF0000"/>
                    </a:solidFill>
                    <a:ea typeface="宋体" pitchFamily="2" charset="-122"/>
                  </a:rPr>
                  <a:t>（</a:t>
                </a:r>
                <a:r>
                  <a:rPr lang="en-US" altLang="zh-CN" sz="1800" b="1" dirty="0">
                    <a:solidFill>
                      <a:srgbClr val="FF0000"/>
                    </a:solidFill>
                    <a:ea typeface="宋体" pitchFamily="2" charset="-122"/>
                  </a:rPr>
                  <a:t>X</a:t>
                </a:r>
                <a:r>
                  <a:rPr lang="zh-CN" altLang="en-US" sz="1800" b="1" dirty="0">
                    <a:solidFill>
                      <a:srgbClr val="FF0000"/>
                    </a:solidFill>
                    <a:ea typeface="宋体" pitchFamily="2" charset="-122"/>
                  </a:rPr>
                  <a:t>消费过少）</a:t>
                </a:r>
              </a:p>
            </p:txBody>
          </p:sp>
          <p:sp>
            <p:nvSpPr>
              <p:cNvPr id="6305" name="Rectangle 161"/>
              <p:cNvSpPr>
                <a:spLocks noChangeArrowheads="1"/>
              </p:cNvSpPr>
              <p:nvPr/>
            </p:nvSpPr>
            <p:spPr bwMode="auto">
              <a:xfrm>
                <a:off x="3134" y="3916"/>
                <a:ext cx="828" cy="208"/>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1800" b="1" dirty="0">
                    <a:solidFill>
                      <a:schemeClr val="tx1"/>
                    </a:solidFill>
                    <a:effectLst>
                      <a:outerShdw blurRad="38100" dist="38100" dir="2700000" algn="tl">
                        <a:srgbClr val="C0C0C0"/>
                      </a:outerShdw>
                    </a:effectLst>
                    <a:latin typeface="Times New Roman" pitchFamily="18" charset="0"/>
                    <a:ea typeface="宋体" pitchFamily="2" charset="-122"/>
                  </a:rPr>
                  <a:t>MU</a:t>
                </a:r>
                <a:r>
                  <a:rPr kumimoji="1" lang="en-US" altLang="zh-CN" sz="1800" b="1" baseline="-25000" dirty="0">
                    <a:solidFill>
                      <a:schemeClr val="tx1"/>
                    </a:solidFill>
                    <a:effectLst>
                      <a:outerShdw blurRad="38100" dist="38100" dir="2700000" algn="tl">
                        <a:srgbClr val="C0C0C0"/>
                      </a:outerShdw>
                    </a:effectLst>
                    <a:latin typeface="Times New Roman" pitchFamily="18" charset="0"/>
                    <a:ea typeface="宋体" pitchFamily="2" charset="-122"/>
                  </a:rPr>
                  <a:t>X</a:t>
                </a:r>
                <a:r>
                  <a:rPr kumimoji="1" lang="en-US" altLang="zh-CN" sz="1800" b="1" dirty="0">
                    <a:solidFill>
                      <a:schemeClr val="tx1"/>
                    </a:solidFill>
                    <a:effectLst>
                      <a:outerShdw blurRad="38100" dist="38100" dir="2700000" algn="tl">
                        <a:srgbClr val="C0C0C0"/>
                      </a:outerShdw>
                    </a:effectLst>
                    <a:latin typeface="Times New Roman" pitchFamily="18" charset="0"/>
                    <a:ea typeface="宋体" pitchFamily="2" charset="-122"/>
                  </a:rPr>
                  <a:t>/MU</a:t>
                </a:r>
                <a:r>
                  <a:rPr kumimoji="1" lang="en-US" altLang="zh-CN" sz="1800" b="1" baseline="-25000" dirty="0">
                    <a:solidFill>
                      <a:schemeClr val="tx1"/>
                    </a:solidFill>
                    <a:effectLst>
                      <a:outerShdw blurRad="38100" dist="38100" dir="2700000" algn="tl">
                        <a:srgbClr val="C0C0C0"/>
                      </a:outerShdw>
                    </a:effectLst>
                    <a:latin typeface="Times New Roman" pitchFamily="18" charset="0"/>
                    <a:ea typeface="宋体" pitchFamily="2" charset="-122"/>
                  </a:rPr>
                  <a:t>Y</a:t>
                </a:r>
                <a:r>
                  <a:rPr kumimoji="1" lang="en-US" altLang="zh-CN" sz="1800" b="1" dirty="0">
                    <a:solidFill>
                      <a:schemeClr val="tx1"/>
                    </a:solidFill>
                    <a:effectLst>
                      <a:outerShdw blurRad="38100" dist="38100" dir="2700000" algn="tl">
                        <a:srgbClr val="C0C0C0"/>
                      </a:outerShdw>
                    </a:effectLst>
                    <a:latin typeface="Times New Roman" pitchFamily="18" charset="0"/>
                    <a:ea typeface="宋体" pitchFamily="2" charset="-122"/>
                  </a:rPr>
                  <a:t> &lt; P</a:t>
                </a:r>
                <a:r>
                  <a:rPr kumimoji="1" lang="en-US" altLang="zh-CN" sz="1800" b="1" baseline="-25000" dirty="0">
                    <a:solidFill>
                      <a:schemeClr val="tx1"/>
                    </a:solidFill>
                    <a:effectLst>
                      <a:outerShdw blurRad="38100" dist="38100" dir="2700000" algn="tl">
                        <a:srgbClr val="C0C0C0"/>
                      </a:outerShdw>
                    </a:effectLst>
                    <a:latin typeface="Times New Roman" pitchFamily="18" charset="0"/>
                    <a:ea typeface="宋体" pitchFamily="2" charset="-122"/>
                  </a:rPr>
                  <a:t>X</a:t>
                </a:r>
                <a:r>
                  <a:rPr kumimoji="1" lang="en-US" altLang="zh-CN" sz="1800" b="1" dirty="0">
                    <a:solidFill>
                      <a:schemeClr val="tx1"/>
                    </a:solidFill>
                    <a:effectLst>
                      <a:outerShdw blurRad="38100" dist="38100" dir="2700000" algn="tl">
                        <a:srgbClr val="C0C0C0"/>
                      </a:outerShdw>
                    </a:effectLst>
                    <a:latin typeface="Times New Roman" pitchFamily="18" charset="0"/>
                    <a:ea typeface="宋体" pitchFamily="2" charset="-122"/>
                  </a:rPr>
                  <a:t> / P</a:t>
                </a:r>
                <a:r>
                  <a:rPr kumimoji="1" lang="en-US" altLang="zh-CN" sz="1800" b="1" baseline="-25000" dirty="0">
                    <a:solidFill>
                      <a:schemeClr val="tx1"/>
                    </a:solidFill>
                    <a:effectLst>
                      <a:outerShdw blurRad="38100" dist="38100" dir="2700000" algn="tl">
                        <a:srgbClr val="C0C0C0"/>
                      </a:outerShdw>
                    </a:effectLst>
                    <a:latin typeface="Times New Roman" pitchFamily="18" charset="0"/>
                    <a:ea typeface="宋体" pitchFamily="2" charset="-122"/>
                  </a:rPr>
                  <a:t>Y</a:t>
                </a:r>
                <a:endParaRPr kumimoji="1" lang="en-US" altLang="zh-CN" sz="1800" b="1" dirty="0">
                  <a:solidFill>
                    <a:schemeClr val="tx1"/>
                  </a:solidFill>
                  <a:effectLst>
                    <a:outerShdw blurRad="38100" dist="38100" dir="2700000" algn="tl">
                      <a:srgbClr val="C0C0C0"/>
                    </a:outerShdw>
                  </a:effectLst>
                  <a:latin typeface="Times New Roman" pitchFamily="18" charset="0"/>
                  <a:ea typeface="宋体" pitchFamily="2" charset="-122"/>
                </a:endParaRPr>
              </a:p>
            </p:txBody>
          </p:sp>
          <p:sp>
            <p:nvSpPr>
              <p:cNvPr id="35873" name="Text Box 162"/>
              <p:cNvSpPr txBox="1">
                <a:spLocks noChangeArrowheads="1"/>
              </p:cNvSpPr>
              <p:nvPr/>
            </p:nvSpPr>
            <p:spPr bwMode="auto">
              <a:xfrm>
                <a:off x="4355" y="3917"/>
                <a:ext cx="10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pPr>
                <a:r>
                  <a:rPr lang="zh-CN" altLang="en-US" sz="1800" b="1" dirty="0">
                    <a:solidFill>
                      <a:srgbClr val="FF0000"/>
                    </a:solidFill>
                    <a:ea typeface="宋体" pitchFamily="2" charset="-122"/>
                  </a:rPr>
                  <a:t>（</a:t>
                </a:r>
                <a:r>
                  <a:rPr lang="en-US" altLang="zh-CN" sz="1800" b="1" dirty="0">
                    <a:solidFill>
                      <a:srgbClr val="FF0000"/>
                    </a:solidFill>
                    <a:ea typeface="宋体" pitchFamily="2" charset="-122"/>
                  </a:rPr>
                  <a:t>Y</a:t>
                </a:r>
                <a:r>
                  <a:rPr lang="zh-CN" altLang="en-US" sz="1800" b="1" dirty="0">
                    <a:solidFill>
                      <a:srgbClr val="FF0000"/>
                    </a:solidFill>
                    <a:ea typeface="宋体" pitchFamily="2" charset="-122"/>
                  </a:rPr>
                  <a:t>消费过少）</a:t>
                </a:r>
              </a:p>
            </p:txBody>
          </p:sp>
          <p:sp>
            <p:nvSpPr>
              <p:cNvPr id="35874" name="Line 163"/>
              <p:cNvSpPr>
                <a:spLocks noChangeShapeType="1"/>
              </p:cNvSpPr>
              <p:nvPr/>
            </p:nvSpPr>
            <p:spPr bwMode="auto">
              <a:xfrm flipH="1">
                <a:off x="3840" y="3403"/>
                <a:ext cx="216" cy="56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 name="文本框 2"/>
            <p:cNvSpPr txBox="1"/>
            <p:nvPr/>
          </p:nvSpPr>
          <p:spPr>
            <a:xfrm>
              <a:off x="5508104" y="5661248"/>
              <a:ext cx="3416320" cy="369332"/>
            </a:xfrm>
            <a:prstGeom prst="rect">
              <a:avLst/>
            </a:prstGeom>
            <a:noFill/>
          </p:spPr>
          <p:txBody>
            <a:bodyPr wrap="none" rtlCol="0">
              <a:spAutoFit/>
            </a:bodyPr>
            <a:lstStyle/>
            <a:p>
              <a:r>
                <a:rPr lang="zh-CN" altLang="en-US" b="1" dirty="0" smtClean="0"/>
                <a:t>序数效用论下的消费者均衡形成</a:t>
              </a:r>
              <a:endParaRPr lang="zh-CN" altLang="en-US" b="1" dirty="0"/>
            </a:p>
          </p:txBody>
        </p:sp>
      </p:grpSp>
    </p:spTree>
    <p:extLst>
      <p:ext uri="{BB962C8B-B14F-4D97-AF65-F5344CB8AC3E}">
        <p14:creationId xmlns:p14="http://schemas.microsoft.com/office/powerpoint/2010/main" val="34971388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 calcmode="lin" valueType="num">
                                      <p:cBhvr additive="base">
                                        <p:cTn id="7"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6268"/>
                                        </p:tgtEl>
                                        <p:attrNameLst>
                                          <p:attrName>style.visibility</p:attrName>
                                        </p:attrNameLst>
                                      </p:cBhvr>
                                      <p:to>
                                        <p:strVal val="visible"/>
                                      </p:to>
                                    </p:set>
                                    <p:animEffect transition="in" filter="box(in)">
                                      <p:cBhvr>
                                        <p:cTn id="13" dur="500"/>
                                        <p:tgtEl>
                                          <p:spTgt spid="626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6147">
                                            <p:txEl>
                                              <p:pRg st="2" end="2"/>
                                            </p:txEl>
                                          </p:spTgt>
                                        </p:tgtEl>
                                        <p:attrNameLst>
                                          <p:attrName>style.visibility</p:attrName>
                                        </p:attrNameLst>
                                      </p:cBhvr>
                                      <p:to>
                                        <p:strVal val="visible"/>
                                      </p:to>
                                    </p:set>
                                    <p:animEffect transition="in" filter="box(in)">
                                      <p:cBhvr>
                                        <p:cTn id="18" dur="500"/>
                                        <p:tgtEl>
                                          <p:spTgt spid="6147">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6147">
                                            <p:txEl>
                                              <p:pRg st="3" end="3"/>
                                            </p:txEl>
                                          </p:spTgt>
                                        </p:tgtEl>
                                        <p:attrNameLst>
                                          <p:attrName>style.visibility</p:attrName>
                                        </p:attrNameLst>
                                      </p:cBhvr>
                                      <p:to>
                                        <p:strVal val="visible"/>
                                      </p:to>
                                    </p:set>
                                    <p:anim calcmode="lin" valueType="num">
                                      <p:cBhvr additive="base">
                                        <p:cTn id="23"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6147">
                                            <p:txEl>
                                              <p:pRg st="4" end="4"/>
                                            </p:txEl>
                                          </p:spTgt>
                                        </p:tgtEl>
                                        <p:attrNameLst>
                                          <p:attrName>style.visibility</p:attrName>
                                        </p:attrNameLst>
                                      </p:cBhvr>
                                      <p:to>
                                        <p:strVal val="visible"/>
                                      </p:to>
                                    </p:set>
                                    <p:anim calcmode="lin" valueType="num">
                                      <p:cBhvr additive="base">
                                        <p:cTn id="29" dur="500" fill="hold"/>
                                        <p:tgtEl>
                                          <p:spTgt spid="614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6270"/>
                                        </p:tgtEl>
                                        <p:attrNameLst>
                                          <p:attrName>style.visibility</p:attrName>
                                        </p:attrNameLst>
                                      </p:cBhvr>
                                      <p:to>
                                        <p:strVal val="visible"/>
                                      </p:to>
                                    </p:set>
                                    <p:animEffect transition="in" filter="box(in)">
                                      <p:cBhvr>
                                        <p:cTn id="35" dur="500"/>
                                        <p:tgtEl>
                                          <p:spTgt spid="627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1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checkerboard(across)">
                                      <p:cBhvr>
                                        <p:cTn id="40" dur="5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6147">
                                            <p:txEl>
                                              <p:pRg st="9" end="9"/>
                                            </p:txEl>
                                          </p:spTgt>
                                        </p:tgtEl>
                                        <p:attrNameLst>
                                          <p:attrName>style.visibility</p:attrName>
                                        </p:attrNameLst>
                                      </p:cBhvr>
                                      <p:to>
                                        <p:strVal val="visible"/>
                                      </p:to>
                                    </p:set>
                                    <p:animEffect transition="in" filter="blinds(horizontal)">
                                      <p:cBhvr>
                                        <p:cTn id="45" dur="500"/>
                                        <p:tgtEl>
                                          <p:spTgt spid="61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sz="half" idx="2"/>
          </p:nvPr>
        </p:nvSpPr>
        <p:spPr>
          <a:xfrm>
            <a:off x="685800" y="1219200"/>
            <a:ext cx="7772400" cy="5029200"/>
          </a:xfrm>
        </p:spPr>
        <p:txBody>
          <a:bodyPr/>
          <a:lstStyle/>
          <a:p>
            <a:pPr marL="0" indent="0">
              <a:buNone/>
            </a:pPr>
            <a:r>
              <a:rPr lang="en-US" altLang="zh-CN" b="1" dirty="0" smtClean="0">
                <a:latin typeface="Times New Roman" charset="0"/>
                <a:ea typeface="楷体_GB2312" pitchFamily="49" charset="-122"/>
              </a:rPr>
              <a:t>4.</a:t>
            </a:r>
            <a:r>
              <a:rPr lang="zh-CN" altLang="en-US" b="1" dirty="0" smtClean="0">
                <a:latin typeface="Times New Roman" charset="0"/>
                <a:ea typeface="楷体_GB2312" pitchFamily="49" charset="-122"/>
              </a:rPr>
              <a:t>收入变动与消费者均衡</a:t>
            </a:r>
          </a:p>
          <a:p>
            <a:pPr>
              <a:buFont typeface="Wingdings" pitchFamily="2" charset="2"/>
              <a:buNone/>
            </a:pPr>
            <a:endParaRPr lang="en-US" altLang="zh-CN" b="1" dirty="0" smtClean="0">
              <a:latin typeface="Times New Roman" charset="0"/>
            </a:endParaRPr>
          </a:p>
        </p:txBody>
      </p:sp>
      <p:sp>
        <p:nvSpPr>
          <p:cNvPr id="43"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3DF0D9F7-88D8-40FC-9D58-99DAC3B40B91}" type="slidenum">
              <a:rPr lang="en-US" altLang="zh-CN" sz="2600" b="1">
                <a:solidFill>
                  <a:schemeClr val="bg1"/>
                </a:solidFill>
                <a:latin typeface="+mn-lt"/>
                <a:ea typeface="+mn-ea"/>
              </a:rPr>
              <a:pPr algn="l">
                <a:spcBef>
                  <a:spcPct val="0"/>
                </a:spcBef>
                <a:buClrTx/>
                <a:buSzTx/>
                <a:buFontTx/>
                <a:buNone/>
                <a:defRPr/>
              </a:pPr>
              <a:t>22</a:t>
            </a:fld>
            <a:endParaRPr lang="en-US" altLang="zh-CN" sz="2600" b="1">
              <a:solidFill>
                <a:schemeClr val="bg1"/>
              </a:solidFill>
              <a:latin typeface="+mn-lt"/>
              <a:ea typeface="+mn-ea"/>
            </a:endParaRPr>
          </a:p>
        </p:txBody>
      </p:sp>
      <p:sp>
        <p:nvSpPr>
          <p:cNvPr id="7214" name="Text Box 46"/>
          <p:cNvSpPr txBox="1">
            <a:spLocks noChangeArrowheads="1"/>
          </p:cNvSpPr>
          <p:nvPr/>
        </p:nvSpPr>
        <p:spPr bwMode="auto">
          <a:xfrm>
            <a:off x="1371600" y="2209800"/>
            <a:ext cx="519113"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pPr>
            <a:r>
              <a:rPr lang="zh-CN" altLang="en-US" sz="2200" b="1">
                <a:solidFill>
                  <a:srgbClr val="FF0000"/>
                </a:solidFill>
                <a:ea typeface="黑体" pitchFamily="2" charset="-122"/>
              </a:rPr>
              <a:t>涨工资的效应：假定价格不变</a:t>
            </a:r>
          </a:p>
        </p:txBody>
      </p:sp>
      <p:grpSp>
        <p:nvGrpSpPr>
          <p:cNvPr id="2" name="Group 84"/>
          <p:cNvGrpSpPr>
            <a:grpSpLocks/>
          </p:cNvGrpSpPr>
          <p:nvPr/>
        </p:nvGrpSpPr>
        <p:grpSpPr bwMode="auto">
          <a:xfrm>
            <a:off x="2084388" y="1844824"/>
            <a:ext cx="2605087" cy="2724150"/>
            <a:chOff x="1920" y="1440"/>
            <a:chExt cx="1641" cy="1716"/>
          </a:xfrm>
        </p:grpSpPr>
        <p:sp>
          <p:nvSpPr>
            <p:cNvPr id="36886" name="Line 47"/>
            <p:cNvSpPr>
              <a:spLocks noChangeShapeType="1"/>
            </p:cNvSpPr>
            <p:nvPr/>
          </p:nvSpPr>
          <p:spPr bwMode="auto">
            <a:xfrm flipV="1">
              <a:off x="2102" y="1574"/>
              <a:ext cx="0" cy="1328"/>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87" name="Line 48"/>
            <p:cNvSpPr>
              <a:spLocks noChangeShapeType="1"/>
            </p:cNvSpPr>
            <p:nvPr/>
          </p:nvSpPr>
          <p:spPr bwMode="auto">
            <a:xfrm>
              <a:off x="2094" y="2902"/>
              <a:ext cx="1467" cy="0"/>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88" name="Line 49"/>
            <p:cNvSpPr>
              <a:spLocks noChangeShapeType="1"/>
            </p:cNvSpPr>
            <p:nvPr/>
          </p:nvSpPr>
          <p:spPr bwMode="auto">
            <a:xfrm>
              <a:off x="2102" y="2479"/>
              <a:ext cx="445" cy="42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9" name="Line 50"/>
            <p:cNvSpPr>
              <a:spLocks noChangeShapeType="1"/>
            </p:cNvSpPr>
            <p:nvPr/>
          </p:nvSpPr>
          <p:spPr bwMode="auto">
            <a:xfrm>
              <a:off x="2102" y="2117"/>
              <a:ext cx="828" cy="78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0" name="Line 51"/>
            <p:cNvSpPr>
              <a:spLocks noChangeShapeType="1"/>
            </p:cNvSpPr>
            <p:nvPr/>
          </p:nvSpPr>
          <p:spPr bwMode="auto">
            <a:xfrm>
              <a:off x="2102" y="1755"/>
              <a:ext cx="1147" cy="114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1" name="Arc 52"/>
            <p:cNvSpPr>
              <a:spLocks/>
            </p:cNvSpPr>
            <p:nvPr/>
          </p:nvSpPr>
          <p:spPr bwMode="auto">
            <a:xfrm flipH="1" flipV="1">
              <a:off x="2229" y="2479"/>
              <a:ext cx="318" cy="30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92" name="Arc 53"/>
            <p:cNvSpPr>
              <a:spLocks/>
            </p:cNvSpPr>
            <p:nvPr/>
          </p:nvSpPr>
          <p:spPr bwMode="auto">
            <a:xfrm flipH="1" flipV="1">
              <a:off x="2420" y="2299"/>
              <a:ext cx="320" cy="30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93" name="Arc 54"/>
            <p:cNvSpPr>
              <a:spLocks/>
            </p:cNvSpPr>
            <p:nvPr/>
          </p:nvSpPr>
          <p:spPr bwMode="auto">
            <a:xfrm flipH="1" flipV="1">
              <a:off x="2612" y="2135"/>
              <a:ext cx="318" cy="30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94" name="Freeform 55"/>
            <p:cNvSpPr>
              <a:spLocks/>
            </p:cNvSpPr>
            <p:nvPr/>
          </p:nvSpPr>
          <p:spPr bwMode="auto">
            <a:xfrm>
              <a:off x="2165" y="1755"/>
              <a:ext cx="957" cy="1027"/>
            </a:xfrm>
            <a:custGeom>
              <a:avLst/>
              <a:gdLst>
                <a:gd name="T0" fmla="*/ 0 w 2700"/>
                <a:gd name="T1" fmla="*/ 60 h 2652"/>
                <a:gd name="T2" fmla="*/ 31 w 2700"/>
                <a:gd name="T3" fmla="*/ 25 h 2652"/>
                <a:gd name="T4" fmla="*/ 43 w 2700"/>
                <a:gd name="T5" fmla="*/ 0 h 2652"/>
                <a:gd name="T6" fmla="*/ 0 60000 65536"/>
                <a:gd name="T7" fmla="*/ 0 60000 65536"/>
                <a:gd name="T8" fmla="*/ 0 60000 65536"/>
                <a:gd name="T9" fmla="*/ 0 w 2700"/>
                <a:gd name="T10" fmla="*/ 0 h 2652"/>
                <a:gd name="T11" fmla="*/ 2700 w 2700"/>
                <a:gd name="T12" fmla="*/ 2652 h 2652"/>
              </a:gdLst>
              <a:ahLst/>
              <a:cxnLst>
                <a:cxn ang="T6">
                  <a:pos x="T0" y="T1"/>
                </a:cxn>
                <a:cxn ang="T7">
                  <a:pos x="T2" y="T3"/>
                </a:cxn>
                <a:cxn ang="T8">
                  <a:pos x="T4" y="T5"/>
                </a:cxn>
              </a:cxnLst>
              <a:rect l="T9" t="T10" r="T11" b="T12"/>
              <a:pathLst>
                <a:path w="2700" h="2652">
                  <a:moveTo>
                    <a:pt x="0" y="2652"/>
                  </a:moveTo>
                  <a:cubicBezTo>
                    <a:pt x="765" y="2093"/>
                    <a:pt x="1530" y="1534"/>
                    <a:pt x="1980" y="1092"/>
                  </a:cubicBezTo>
                  <a:cubicBezTo>
                    <a:pt x="2430" y="650"/>
                    <a:pt x="2565" y="325"/>
                    <a:pt x="2700" y="0"/>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4" name="Text Box 56"/>
            <p:cNvSpPr txBox="1">
              <a:spLocks noChangeArrowheads="1"/>
            </p:cNvSpPr>
            <p:nvPr/>
          </p:nvSpPr>
          <p:spPr bwMode="auto">
            <a:xfrm>
              <a:off x="2880" y="1514"/>
              <a:ext cx="497" cy="269"/>
            </a:xfrm>
            <a:prstGeom prst="rect">
              <a:avLst/>
            </a:prstGeom>
            <a:noFill/>
            <a:ln w="28575">
              <a:noFill/>
              <a:miter lim="800000"/>
              <a:headEnd/>
              <a:tailEnd/>
            </a:ln>
            <a:effectLst/>
          </p:spPr>
          <p:txBody>
            <a:bodyPr lIns="90000" tIns="46800" rIns="90000" bIns="46800">
              <a:spAutoFit/>
            </a:bodyPr>
            <a:lstStyle/>
            <a:p>
              <a:pPr>
                <a:spcBef>
                  <a:spcPct val="50000"/>
                </a:spcBef>
                <a:buClrTx/>
                <a:buSzTx/>
                <a:buFontTx/>
                <a:buNone/>
                <a:defRPr/>
              </a:pPr>
              <a:r>
                <a:rPr kumimoji="1" lang="en-US" altLang="zh-CN" sz="2200" b="1">
                  <a:solidFill>
                    <a:schemeClr val="tx1"/>
                  </a:solidFill>
                  <a:effectLst>
                    <a:outerShdw blurRad="38100" dist="38100" dir="2700000" algn="tl">
                      <a:srgbClr val="C0C0C0"/>
                    </a:outerShdw>
                  </a:effectLst>
                  <a:latin typeface="Times New Roman" pitchFamily="18" charset="0"/>
                  <a:ea typeface="宋体" pitchFamily="2" charset="-122"/>
                </a:rPr>
                <a:t>ICC</a:t>
              </a:r>
            </a:p>
          </p:txBody>
        </p:sp>
        <p:sp>
          <p:nvSpPr>
            <p:cNvPr id="7225" name="Text Box 57"/>
            <p:cNvSpPr txBox="1">
              <a:spLocks noChangeArrowheads="1"/>
            </p:cNvSpPr>
            <p:nvPr/>
          </p:nvSpPr>
          <p:spPr bwMode="auto">
            <a:xfrm>
              <a:off x="2064" y="1440"/>
              <a:ext cx="172" cy="269"/>
            </a:xfrm>
            <a:prstGeom prst="rect">
              <a:avLst/>
            </a:prstGeom>
            <a:noFill/>
            <a:ln w="28575">
              <a:noFill/>
              <a:miter lim="800000"/>
              <a:headEnd/>
              <a:tailEnd/>
            </a:ln>
            <a:effectLst/>
          </p:spPr>
          <p:txBody>
            <a:bodyPr lIns="90000" tIns="46800" rIns="90000" bIns="46800">
              <a:spAutoFit/>
            </a:bodyPr>
            <a:lstStyle>
              <a:lvl1pPr eaLnBrk="0" hangingPunct="0">
                <a:defRPr sz="2000">
                  <a:solidFill>
                    <a:srgbClr val="3366FF"/>
                  </a:solidFill>
                  <a:latin typeface="Times New Roman" pitchFamily="18" charset="0"/>
                  <a:ea typeface="楷体_GB2312" pitchFamily="49" charset="-122"/>
                </a:defRPr>
              </a:lvl1pPr>
              <a:lvl2pPr marL="742950" indent="-285750" eaLnBrk="0" hangingPunct="0">
                <a:defRPr sz="2000">
                  <a:solidFill>
                    <a:srgbClr val="3366FF"/>
                  </a:solidFill>
                  <a:latin typeface="Times New Roman" pitchFamily="18" charset="0"/>
                  <a:ea typeface="楷体_GB2312" pitchFamily="49" charset="-122"/>
                </a:defRPr>
              </a:lvl2pPr>
              <a:lvl3pPr marL="1143000" indent="-228600" eaLnBrk="0" hangingPunct="0">
                <a:defRPr sz="2000">
                  <a:solidFill>
                    <a:srgbClr val="3366FF"/>
                  </a:solidFill>
                  <a:latin typeface="Times New Roman" pitchFamily="18" charset="0"/>
                  <a:ea typeface="楷体_GB2312" pitchFamily="49" charset="-122"/>
                </a:defRPr>
              </a:lvl3pPr>
              <a:lvl4pPr marL="1600200" indent="-228600" eaLnBrk="0" hangingPunct="0">
                <a:defRPr sz="2000">
                  <a:solidFill>
                    <a:srgbClr val="3366FF"/>
                  </a:solidFill>
                  <a:latin typeface="Times New Roman" pitchFamily="18" charset="0"/>
                  <a:ea typeface="楷体_GB2312" pitchFamily="49" charset="-122"/>
                </a:defRPr>
              </a:lvl4pPr>
              <a:lvl5pPr marL="2057400" indent="-228600" eaLnBrk="0" hangingPunct="0">
                <a:defRPr sz="2000">
                  <a:solidFill>
                    <a:srgbClr val="3366FF"/>
                  </a:solidFill>
                  <a:latin typeface="Times New Roman" pitchFamily="18"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9pPr>
            </a:lstStyle>
            <a:p>
              <a:pPr eaLnBrk="1" hangingPunct="1">
                <a:spcBef>
                  <a:spcPct val="50000"/>
                </a:spcBef>
                <a:buClrTx/>
                <a:buSzTx/>
                <a:buFontTx/>
                <a:buNone/>
                <a:defRPr/>
              </a:pPr>
              <a:r>
                <a:rPr kumimoji="1" lang="en-US" altLang="zh-CN" sz="2200" b="1" smtClean="0">
                  <a:solidFill>
                    <a:schemeClr val="tx1"/>
                  </a:solidFill>
                  <a:effectLst>
                    <a:outerShdw blurRad="38100" dist="38100" dir="2700000" algn="tl">
                      <a:srgbClr val="C0C0C0"/>
                    </a:outerShdw>
                  </a:effectLst>
                  <a:ea typeface="宋体" pitchFamily="2" charset="-122"/>
                </a:rPr>
                <a:t>Y</a:t>
              </a:r>
            </a:p>
          </p:txBody>
        </p:sp>
        <p:sp>
          <p:nvSpPr>
            <p:cNvPr id="7226" name="Text Box 58"/>
            <p:cNvSpPr txBox="1">
              <a:spLocks noChangeArrowheads="1"/>
            </p:cNvSpPr>
            <p:nvPr/>
          </p:nvSpPr>
          <p:spPr bwMode="auto">
            <a:xfrm>
              <a:off x="3360" y="2877"/>
              <a:ext cx="188" cy="269"/>
            </a:xfrm>
            <a:prstGeom prst="rect">
              <a:avLst/>
            </a:prstGeom>
            <a:noFill/>
            <a:ln w="28575">
              <a:noFill/>
              <a:miter lim="800000"/>
              <a:headEnd/>
              <a:tailEnd/>
            </a:ln>
            <a:effectLst/>
          </p:spPr>
          <p:txBody>
            <a:bodyPr lIns="90000" tIns="46800" rIns="90000" bIns="46800">
              <a:spAutoFit/>
            </a:bodyPr>
            <a:lstStyle>
              <a:lvl1pPr eaLnBrk="0" hangingPunct="0">
                <a:defRPr sz="2000">
                  <a:solidFill>
                    <a:srgbClr val="3366FF"/>
                  </a:solidFill>
                  <a:latin typeface="Times New Roman" pitchFamily="18" charset="0"/>
                  <a:ea typeface="楷体_GB2312" pitchFamily="49" charset="-122"/>
                </a:defRPr>
              </a:lvl1pPr>
              <a:lvl2pPr marL="742950" indent="-285750" eaLnBrk="0" hangingPunct="0">
                <a:defRPr sz="2000">
                  <a:solidFill>
                    <a:srgbClr val="3366FF"/>
                  </a:solidFill>
                  <a:latin typeface="Times New Roman" pitchFamily="18" charset="0"/>
                  <a:ea typeface="楷体_GB2312" pitchFamily="49" charset="-122"/>
                </a:defRPr>
              </a:lvl2pPr>
              <a:lvl3pPr marL="1143000" indent="-228600" eaLnBrk="0" hangingPunct="0">
                <a:defRPr sz="2000">
                  <a:solidFill>
                    <a:srgbClr val="3366FF"/>
                  </a:solidFill>
                  <a:latin typeface="Times New Roman" pitchFamily="18" charset="0"/>
                  <a:ea typeface="楷体_GB2312" pitchFamily="49" charset="-122"/>
                </a:defRPr>
              </a:lvl3pPr>
              <a:lvl4pPr marL="1600200" indent="-228600" eaLnBrk="0" hangingPunct="0">
                <a:defRPr sz="2000">
                  <a:solidFill>
                    <a:srgbClr val="3366FF"/>
                  </a:solidFill>
                  <a:latin typeface="Times New Roman" pitchFamily="18" charset="0"/>
                  <a:ea typeface="楷体_GB2312" pitchFamily="49" charset="-122"/>
                </a:defRPr>
              </a:lvl4pPr>
              <a:lvl5pPr marL="2057400" indent="-228600" eaLnBrk="0" hangingPunct="0">
                <a:defRPr sz="2000">
                  <a:solidFill>
                    <a:srgbClr val="3366FF"/>
                  </a:solidFill>
                  <a:latin typeface="Times New Roman" pitchFamily="18"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9pPr>
            </a:lstStyle>
            <a:p>
              <a:pPr eaLnBrk="1" hangingPunct="1">
                <a:spcBef>
                  <a:spcPct val="50000"/>
                </a:spcBef>
                <a:buClrTx/>
                <a:buSzTx/>
                <a:buFontTx/>
                <a:buNone/>
                <a:defRPr/>
              </a:pPr>
              <a:r>
                <a:rPr kumimoji="1" lang="en-US" altLang="zh-CN" sz="2200" b="1" smtClean="0">
                  <a:solidFill>
                    <a:schemeClr val="tx1"/>
                  </a:solidFill>
                  <a:effectLst>
                    <a:outerShdw blurRad="38100" dist="38100" dir="2700000" algn="tl">
                      <a:srgbClr val="C0C0C0"/>
                    </a:outerShdw>
                  </a:effectLst>
                  <a:ea typeface="宋体" pitchFamily="2" charset="-122"/>
                </a:rPr>
                <a:t>X</a:t>
              </a:r>
            </a:p>
          </p:txBody>
        </p:sp>
        <p:sp>
          <p:nvSpPr>
            <p:cNvPr id="36898" name="Line 60"/>
            <p:cNvSpPr>
              <a:spLocks noChangeShapeType="1"/>
            </p:cNvSpPr>
            <p:nvPr/>
          </p:nvSpPr>
          <p:spPr bwMode="auto">
            <a:xfrm>
              <a:off x="2112" y="2666"/>
              <a:ext cx="192"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9" name="Line 61"/>
            <p:cNvSpPr>
              <a:spLocks noChangeShapeType="1"/>
            </p:cNvSpPr>
            <p:nvPr/>
          </p:nvSpPr>
          <p:spPr bwMode="auto">
            <a:xfrm>
              <a:off x="2304" y="2666"/>
              <a:ext cx="0" cy="24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00" name="Line 62"/>
            <p:cNvSpPr>
              <a:spLocks noChangeShapeType="1"/>
            </p:cNvSpPr>
            <p:nvPr/>
          </p:nvSpPr>
          <p:spPr bwMode="auto">
            <a:xfrm>
              <a:off x="2112" y="2504"/>
              <a:ext cx="384"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01" name="Line 63"/>
            <p:cNvSpPr>
              <a:spLocks noChangeShapeType="1"/>
            </p:cNvSpPr>
            <p:nvPr/>
          </p:nvSpPr>
          <p:spPr bwMode="auto">
            <a:xfrm>
              <a:off x="2514" y="2522"/>
              <a:ext cx="0" cy="384"/>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02" name="Line 64"/>
            <p:cNvSpPr>
              <a:spLocks noChangeShapeType="1"/>
            </p:cNvSpPr>
            <p:nvPr/>
          </p:nvSpPr>
          <p:spPr bwMode="auto">
            <a:xfrm>
              <a:off x="2112" y="2336"/>
              <a:ext cx="576"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03" name="Line 65"/>
            <p:cNvSpPr>
              <a:spLocks noChangeShapeType="1"/>
            </p:cNvSpPr>
            <p:nvPr/>
          </p:nvSpPr>
          <p:spPr bwMode="auto">
            <a:xfrm>
              <a:off x="2688" y="2330"/>
              <a:ext cx="0" cy="57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34" name="Text Box 66"/>
            <p:cNvSpPr txBox="1">
              <a:spLocks noChangeArrowheads="1"/>
            </p:cNvSpPr>
            <p:nvPr/>
          </p:nvSpPr>
          <p:spPr bwMode="auto">
            <a:xfrm>
              <a:off x="1920" y="2877"/>
              <a:ext cx="240" cy="269"/>
            </a:xfrm>
            <a:prstGeom prst="rect">
              <a:avLst/>
            </a:prstGeom>
            <a:noFill/>
            <a:ln w="28575">
              <a:noFill/>
              <a:miter lim="800000"/>
              <a:headEnd/>
              <a:tailEnd/>
            </a:ln>
            <a:effectLst/>
          </p:spPr>
          <p:txBody>
            <a:bodyPr lIns="90000" tIns="46800" rIns="90000" bIns="46800">
              <a:spAutoFit/>
            </a:bodyPr>
            <a:lstStyle>
              <a:lvl1pPr eaLnBrk="0" hangingPunct="0">
                <a:defRPr sz="2000">
                  <a:solidFill>
                    <a:srgbClr val="3366FF"/>
                  </a:solidFill>
                  <a:latin typeface="Times New Roman" pitchFamily="18" charset="0"/>
                  <a:ea typeface="楷体_GB2312" pitchFamily="49" charset="-122"/>
                </a:defRPr>
              </a:lvl1pPr>
              <a:lvl2pPr marL="742950" indent="-285750" eaLnBrk="0" hangingPunct="0">
                <a:defRPr sz="2000">
                  <a:solidFill>
                    <a:srgbClr val="3366FF"/>
                  </a:solidFill>
                  <a:latin typeface="Times New Roman" pitchFamily="18" charset="0"/>
                  <a:ea typeface="楷体_GB2312" pitchFamily="49" charset="-122"/>
                </a:defRPr>
              </a:lvl2pPr>
              <a:lvl3pPr marL="1143000" indent="-228600" eaLnBrk="0" hangingPunct="0">
                <a:defRPr sz="2000">
                  <a:solidFill>
                    <a:srgbClr val="3366FF"/>
                  </a:solidFill>
                  <a:latin typeface="Times New Roman" pitchFamily="18" charset="0"/>
                  <a:ea typeface="楷体_GB2312" pitchFamily="49" charset="-122"/>
                </a:defRPr>
              </a:lvl3pPr>
              <a:lvl4pPr marL="1600200" indent="-228600" eaLnBrk="0" hangingPunct="0">
                <a:defRPr sz="2000">
                  <a:solidFill>
                    <a:srgbClr val="3366FF"/>
                  </a:solidFill>
                  <a:latin typeface="Times New Roman" pitchFamily="18" charset="0"/>
                  <a:ea typeface="楷体_GB2312" pitchFamily="49" charset="-122"/>
                </a:defRPr>
              </a:lvl4pPr>
              <a:lvl5pPr marL="2057400" indent="-228600" eaLnBrk="0" hangingPunct="0">
                <a:defRPr sz="2000">
                  <a:solidFill>
                    <a:srgbClr val="3366FF"/>
                  </a:solidFill>
                  <a:latin typeface="Times New Roman" pitchFamily="18"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9pPr>
            </a:lstStyle>
            <a:p>
              <a:pPr eaLnBrk="1" hangingPunct="1">
                <a:spcBef>
                  <a:spcPct val="50000"/>
                </a:spcBef>
                <a:buClrTx/>
                <a:buSzTx/>
                <a:buFontTx/>
                <a:buNone/>
                <a:defRPr/>
              </a:pPr>
              <a:r>
                <a:rPr kumimoji="1" lang="en-US" altLang="zh-CN" sz="2200" b="1" smtClean="0">
                  <a:solidFill>
                    <a:schemeClr val="tx1"/>
                  </a:solidFill>
                  <a:effectLst>
                    <a:outerShdw blurRad="38100" dist="38100" dir="2700000" algn="tl">
                      <a:srgbClr val="C0C0C0"/>
                    </a:outerShdw>
                  </a:effectLst>
                  <a:ea typeface="宋体" pitchFamily="2" charset="-122"/>
                </a:rPr>
                <a:t>O</a:t>
              </a:r>
            </a:p>
          </p:txBody>
        </p:sp>
        <p:sp>
          <p:nvSpPr>
            <p:cNvPr id="36905" name="Text Box 67"/>
            <p:cNvSpPr txBox="1">
              <a:spLocks noChangeArrowheads="1"/>
            </p:cNvSpPr>
            <p:nvPr/>
          </p:nvSpPr>
          <p:spPr bwMode="auto">
            <a:xfrm>
              <a:off x="2112" y="2906"/>
              <a:ext cx="9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pPr>
              <a:r>
                <a:rPr lang="en-US" altLang="zh-CN" b="1">
                  <a:solidFill>
                    <a:schemeClr val="tx1"/>
                  </a:solidFill>
                </a:rPr>
                <a:t>X</a:t>
              </a:r>
              <a:r>
                <a:rPr lang="en-US" altLang="zh-CN" b="1" baseline="-25000">
                  <a:solidFill>
                    <a:schemeClr val="tx1"/>
                  </a:solidFill>
                </a:rPr>
                <a:t>1  </a:t>
              </a:r>
              <a:r>
                <a:rPr lang="en-US" altLang="zh-CN" b="1">
                  <a:solidFill>
                    <a:schemeClr val="tx1"/>
                  </a:solidFill>
                </a:rPr>
                <a:t>X</a:t>
              </a:r>
              <a:r>
                <a:rPr lang="en-US" altLang="zh-CN" b="1" baseline="-25000">
                  <a:solidFill>
                    <a:schemeClr val="tx1"/>
                  </a:solidFill>
                </a:rPr>
                <a:t>2  </a:t>
              </a:r>
              <a:r>
                <a:rPr lang="en-US" altLang="zh-CN" b="1">
                  <a:solidFill>
                    <a:schemeClr val="tx1"/>
                  </a:solidFill>
                </a:rPr>
                <a:t>X</a:t>
              </a:r>
              <a:r>
                <a:rPr lang="en-US" altLang="zh-CN" b="1" baseline="-25000">
                  <a:solidFill>
                    <a:schemeClr val="tx1"/>
                  </a:solidFill>
                </a:rPr>
                <a:t>3</a:t>
              </a:r>
            </a:p>
          </p:txBody>
        </p:sp>
      </p:grpSp>
      <p:grpSp>
        <p:nvGrpSpPr>
          <p:cNvPr id="3" name="Group 85"/>
          <p:cNvGrpSpPr>
            <a:grpSpLocks/>
          </p:cNvGrpSpPr>
          <p:nvPr/>
        </p:nvGrpSpPr>
        <p:grpSpPr bwMode="auto">
          <a:xfrm>
            <a:off x="2057400" y="4572000"/>
            <a:ext cx="2992438" cy="2166938"/>
            <a:chOff x="1903" y="2880"/>
            <a:chExt cx="1885" cy="1365"/>
          </a:xfrm>
        </p:grpSpPr>
        <p:sp>
          <p:nvSpPr>
            <p:cNvPr id="36873" name="Line 69"/>
            <p:cNvSpPr>
              <a:spLocks noChangeShapeType="1"/>
            </p:cNvSpPr>
            <p:nvPr/>
          </p:nvSpPr>
          <p:spPr bwMode="auto">
            <a:xfrm>
              <a:off x="2103" y="4128"/>
              <a:ext cx="148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4" name="Line 70"/>
            <p:cNvSpPr>
              <a:spLocks noChangeShapeType="1"/>
            </p:cNvSpPr>
            <p:nvPr/>
          </p:nvSpPr>
          <p:spPr bwMode="auto">
            <a:xfrm flipV="1">
              <a:off x="2112" y="3120"/>
              <a:ext cx="0" cy="100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5" name="Line 71"/>
            <p:cNvSpPr>
              <a:spLocks noChangeShapeType="1"/>
            </p:cNvSpPr>
            <p:nvPr/>
          </p:nvSpPr>
          <p:spPr bwMode="auto">
            <a:xfrm>
              <a:off x="2304" y="2880"/>
              <a:ext cx="0" cy="124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6" name="Line 72"/>
            <p:cNvSpPr>
              <a:spLocks noChangeShapeType="1"/>
            </p:cNvSpPr>
            <p:nvPr/>
          </p:nvSpPr>
          <p:spPr bwMode="auto">
            <a:xfrm>
              <a:off x="2514" y="2928"/>
              <a:ext cx="0" cy="12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7" name="Line 73"/>
            <p:cNvSpPr>
              <a:spLocks noChangeShapeType="1"/>
            </p:cNvSpPr>
            <p:nvPr/>
          </p:nvSpPr>
          <p:spPr bwMode="auto">
            <a:xfrm>
              <a:off x="2688" y="2928"/>
              <a:ext cx="0" cy="12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8" name="Line 74"/>
            <p:cNvSpPr>
              <a:spLocks noChangeShapeType="1"/>
            </p:cNvSpPr>
            <p:nvPr/>
          </p:nvSpPr>
          <p:spPr bwMode="auto">
            <a:xfrm flipV="1">
              <a:off x="2208" y="3360"/>
              <a:ext cx="768" cy="48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9" name="Text Box 75"/>
            <p:cNvSpPr txBox="1">
              <a:spLocks noChangeArrowheads="1"/>
            </p:cNvSpPr>
            <p:nvPr/>
          </p:nvSpPr>
          <p:spPr bwMode="auto">
            <a:xfrm>
              <a:off x="1934" y="3081"/>
              <a:ext cx="1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r>
                <a:rPr lang="en-US" altLang="zh-CN" b="1">
                  <a:solidFill>
                    <a:schemeClr val="tx1"/>
                  </a:solidFill>
                </a:rPr>
                <a:t>I</a:t>
              </a:r>
            </a:p>
          </p:txBody>
        </p:sp>
        <p:sp>
          <p:nvSpPr>
            <p:cNvPr id="36880" name="Text Box 76"/>
            <p:cNvSpPr txBox="1">
              <a:spLocks noChangeArrowheads="1"/>
            </p:cNvSpPr>
            <p:nvPr/>
          </p:nvSpPr>
          <p:spPr bwMode="auto">
            <a:xfrm>
              <a:off x="1903" y="398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r>
                <a:rPr lang="en-US" altLang="zh-CN" b="1">
                  <a:solidFill>
                    <a:schemeClr val="tx1"/>
                  </a:solidFill>
                </a:rPr>
                <a:t>O</a:t>
              </a:r>
            </a:p>
          </p:txBody>
        </p:sp>
        <p:sp>
          <p:nvSpPr>
            <p:cNvPr id="36881" name="Text Box 77"/>
            <p:cNvSpPr txBox="1">
              <a:spLocks noChangeArrowheads="1"/>
            </p:cNvSpPr>
            <p:nvPr/>
          </p:nvSpPr>
          <p:spPr bwMode="auto">
            <a:xfrm>
              <a:off x="3556" y="3995"/>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r>
                <a:rPr lang="en-US" altLang="zh-CN" b="1">
                  <a:solidFill>
                    <a:schemeClr val="tx1"/>
                  </a:solidFill>
                </a:rPr>
                <a:t>X</a:t>
              </a:r>
            </a:p>
          </p:txBody>
        </p:sp>
        <p:sp>
          <p:nvSpPr>
            <p:cNvPr id="36882" name="Line 78"/>
            <p:cNvSpPr>
              <a:spLocks noChangeShapeType="1"/>
            </p:cNvSpPr>
            <p:nvPr/>
          </p:nvSpPr>
          <p:spPr bwMode="auto">
            <a:xfrm>
              <a:off x="2112" y="3774"/>
              <a:ext cx="192"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3" name="Line 79"/>
            <p:cNvSpPr>
              <a:spLocks noChangeShapeType="1"/>
            </p:cNvSpPr>
            <p:nvPr/>
          </p:nvSpPr>
          <p:spPr bwMode="auto">
            <a:xfrm>
              <a:off x="2112" y="3630"/>
              <a:ext cx="384"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4" name="Line 80"/>
            <p:cNvSpPr>
              <a:spLocks noChangeShapeType="1"/>
            </p:cNvSpPr>
            <p:nvPr/>
          </p:nvSpPr>
          <p:spPr bwMode="auto">
            <a:xfrm>
              <a:off x="2112" y="3522"/>
              <a:ext cx="576"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5" name="Text Box 81"/>
            <p:cNvSpPr txBox="1">
              <a:spLocks noChangeArrowheads="1"/>
            </p:cNvSpPr>
            <p:nvPr/>
          </p:nvSpPr>
          <p:spPr bwMode="auto">
            <a:xfrm>
              <a:off x="2928" y="3216"/>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pPr>
              <a:r>
                <a:rPr lang="en-US" altLang="zh-CN" b="1">
                  <a:solidFill>
                    <a:schemeClr val="tx1"/>
                  </a:solidFill>
                </a:rPr>
                <a:t>EC</a:t>
              </a:r>
            </a:p>
          </p:txBody>
        </p:sp>
      </p:grpSp>
      <p:sp>
        <p:nvSpPr>
          <p:cNvPr id="7251" name="AutoShape 83"/>
          <p:cNvSpPr>
            <a:spLocks noChangeArrowheads="1"/>
          </p:cNvSpPr>
          <p:nvPr/>
        </p:nvSpPr>
        <p:spPr bwMode="auto">
          <a:xfrm rot="10800000">
            <a:off x="4572000" y="5257800"/>
            <a:ext cx="3429000" cy="914400"/>
          </a:xfrm>
          <a:prstGeom prst="wedgeRoundRectCallout">
            <a:avLst>
              <a:gd name="adj1" fmla="val 60000"/>
              <a:gd name="adj2" fmla="val 36630"/>
              <a:gd name="adj3" fmla="val 16667"/>
            </a:avLst>
          </a:prstGeom>
          <a:solidFill>
            <a:srgbClr val="FFFF00"/>
          </a:solidFill>
          <a:ln w="9525" algn="ctr">
            <a:solidFill>
              <a:schemeClr val="tx1"/>
            </a:solidFill>
            <a:miter lim="800000"/>
            <a:headEnd/>
            <a:tailEnd/>
          </a:ln>
        </p:spPr>
        <p:txBody>
          <a:bodyPr rot="10800000" anchor="ctr"/>
          <a:lstStyle/>
          <a:p>
            <a:pPr marL="342900" indent="-342900"/>
            <a:r>
              <a:rPr lang="zh-CN" altLang="en-US" sz="1600" b="1">
                <a:ea typeface="宋体" pitchFamily="2" charset="-122"/>
              </a:rPr>
              <a:t>恩格尔曲线：表示消费者收入和某一商品的购买量之间的关系的曲线。</a:t>
            </a:r>
          </a:p>
        </p:txBody>
      </p:sp>
      <p:sp>
        <p:nvSpPr>
          <p:cNvPr id="7254" name="AutoShape 86"/>
          <p:cNvSpPr>
            <a:spLocks noChangeArrowheads="1"/>
          </p:cNvSpPr>
          <p:nvPr/>
        </p:nvSpPr>
        <p:spPr bwMode="auto">
          <a:xfrm>
            <a:off x="4876800" y="1905000"/>
            <a:ext cx="3200400" cy="1066800"/>
          </a:xfrm>
          <a:prstGeom prst="wedgeRoundRectCallout">
            <a:avLst>
              <a:gd name="adj1" fmla="val -63343"/>
              <a:gd name="adj2" fmla="val 22171"/>
              <a:gd name="adj3" fmla="val 16667"/>
            </a:avLst>
          </a:prstGeom>
          <a:solidFill>
            <a:srgbClr val="FFFF00"/>
          </a:solidFill>
          <a:ln w="9525" algn="ctr">
            <a:solidFill>
              <a:schemeClr val="tx1"/>
            </a:solidFill>
            <a:miter lim="800000"/>
            <a:headEnd/>
            <a:tailEnd/>
          </a:ln>
        </p:spPr>
        <p:txBody>
          <a:bodyPr anchor="ctr"/>
          <a:lstStyle/>
          <a:p>
            <a:pPr marL="342900" indent="-342900"/>
            <a:r>
              <a:rPr lang="zh-CN" altLang="en-US" sz="1600" b="1">
                <a:ea typeface="宋体" pitchFamily="2" charset="-122"/>
              </a:rPr>
              <a:t>在消费者偏好、商品价格不变的情况下，与不同收入水平相联系的消费均衡点的轨迹。</a:t>
            </a:r>
          </a:p>
        </p:txBody>
      </p:sp>
    </p:spTree>
    <p:extLst>
      <p:ext uri="{BB962C8B-B14F-4D97-AF65-F5344CB8AC3E}">
        <p14:creationId xmlns:p14="http://schemas.microsoft.com/office/powerpoint/2010/main" val="16113932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14"/>
                                        </p:tgtEl>
                                        <p:attrNameLst>
                                          <p:attrName>style.visibility</p:attrName>
                                        </p:attrNameLst>
                                      </p:cBhvr>
                                      <p:to>
                                        <p:strVal val="visible"/>
                                      </p:to>
                                    </p:set>
                                    <p:anim calcmode="lin" valueType="num">
                                      <p:cBhvr additive="base">
                                        <p:cTn id="7" dur="500" fill="hold"/>
                                        <p:tgtEl>
                                          <p:spTgt spid="7214"/>
                                        </p:tgtEl>
                                        <p:attrNameLst>
                                          <p:attrName>ppt_x</p:attrName>
                                        </p:attrNameLst>
                                      </p:cBhvr>
                                      <p:tavLst>
                                        <p:tav tm="0">
                                          <p:val>
                                            <p:strVal val="#ppt_x"/>
                                          </p:val>
                                        </p:tav>
                                        <p:tav tm="100000">
                                          <p:val>
                                            <p:strVal val="#ppt_x"/>
                                          </p:val>
                                        </p:tav>
                                      </p:tavLst>
                                    </p:anim>
                                    <p:anim calcmode="lin" valueType="num">
                                      <p:cBhvr additive="base">
                                        <p:cTn id="8" dur="500" fill="hold"/>
                                        <p:tgtEl>
                                          <p:spTgt spid="721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heckerboard(across)">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9" presetClass="entr" presetSubtype="10" fill="hold" grpId="0" nodeType="clickEffect">
                                  <p:stCondLst>
                                    <p:cond delay="0"/>
                                  </p:stCondLst>
                                  <p:childTnLst>
                                    <p:set>
                                      <p:cBhvr>
                                        <p:cTn id="17" dur="1" fill="hold">
                                          <p:stCondLst>
                                            <p:cond delay="0"/>
                                          </p:stCondLst>
                                        </p:cTn>
                                        <p:tgtEl>
                                          <p:spTgt spid="7254"/>
                                        </p:tgtEl>
                                        <p:attrNameLst>
                                          <p:attrName>style.visibility</p:attrName>
                                        </p:attrNameLst>
                                      </p:cBhvr>
                                      <p:to>
                                        <p:strVal val="visible"/>
                                      </p:to>
                                    </p:set>
                                    <p:anim calcmode="lin" valueType="num">
                                      <p:cBhvr>
                                        <p:cTn id="18" dur="5000" fill="hold"/>
                                        <p:tgtEl>
                                          <p:spTgt spid="7254"/>
                                        </p:tgtEl>
                                        <p:attrNameLst>
                                          <p:attrName>ppt_w</p:attrName>
                                        </p:attrNameLst>
                                      </p:cBhvr>
                                      <p:tavLst>
                                        <p:tav tm="0" fmla="#ppt_w*sin(2.5*pi*$)">
                                          <p:val>
                                            <p:fltVal val="0"/>
                                          </p:val>
                                        </p:tav>
                                        <p:tav tm="100000">
                                          <p:val>
                                            <p:fltVal val="1"/>
                                          </p:val>
                                        </p:tav>
                                      </p:tavLst>
                                    </p:anim>
                                    <p:anim calcmode="lin" valueType="num">
                                      <p:cBhvr>
                                        <p:cTn id="19" dur="5000" fill="hold"/>
                                        <p:tgtEl>
                                          <p:spTgt spid="7254"/>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checkerboard(across)">
                                      <p:cBhvr>
                                        <p:cTn id="24" dur="500"/>
                                        <p:tgtEl>
                                          <p:spTgt spid="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9" presetClass="entr" presetSubtype="10" fill="hold" grpId="0" nodeType="clickEffect">
                                  <p:stCondLst>
                                    <p:cond delay="0"/>
                                  </p:stCondLst>
                                  <p:childTnLst>
                                    <p:set>
                                      <p:cBhvr>
                                        <p:cTn id="28" dur="1" fill="hold">
                                          <p:stCondLst>
                                            <p:cond delay="0"/>
                                          </p:stCondLst>
                                        </p:cTn>
                                        <p:tgtEl>
                                          <p:spTgt spid="7251"/>
                                        </p:tgtEl>
                                        <p:attrNameLst>
                                          <p:attrName>style.visibility</p:attrName>
                                        </p:attrNameLst>
                                      </p:cBhvr>
                                      <p:to>
                                        <p:strVal val="visible"/>
                                      </p:to>
                                    </p:set>
                                    <p:anim calcmode="lin" valueType="num">
                                      <p:cBhvr>
                                        <p:cTn id="29" dur="5000" fill="hold"/>
                                        <p:tgtEl>
                                          <p:spTgt spid="7251"/>
                                        </p:tgtEl>
                                        <p:attrNameLst>
                                          <p:attrName>ppt_w</p:attrName>
                                        </p:attrNameLst>
                                      </p:cBhvr>
                                      <p:tavLst>
                                        <p:tav tm="0" fmla="#ppt_w*sin(2.5*pi*$)">
                                          <p:val>
                                            <p:fltVal val="0"/>
                                          </p:val>
                                        </p:tav>
                                        <p:tav tm="100000">
                                          <p:val>
                                            <p:fltVal val="1"/>
                                          </p:val>
                                        </p:tav>
                                      </p:tavLst>
                                    </p:anim>
                                    <p:anim calcmode="lin" valueType="num">
                                      <p:cBhvr>
                                        <p:cTn id="30" dur="5000" fill="hold"/>
                                        <p:tgtEl>
                                          <p:spTgt spid="725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4" grpId="0"/>
      <p:bldP spid="7251" grpId="0" animBg="1"/>
      <p:bldP spid="725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sz="half" idx="2"/>
          </p:nvPr>
        </p:nvSpPr>
        <p:spPr>
          <a:xfrm>
            <a:off x="685800" y="1143000"/>
            <a:ext cx="7772400" cy="5105400"/>
          </a:xfrm>
        </p:spPr>
        <p:txBody>
          <a:bodyPr/>
          <a:lstStyle/>
          <a:p>
            <a:pPr marL="0" indent="0">
              <a:lnSpc>
                <a:spcPct val="80000"/>
              </a:lnSpc>
              <a:buNone/>
            </a:pPr>
            <a:r>
              <a:rPr lang="en-US" altLang="zh-CN" b="1" dirty="0" smtClean="0">
                <a:latin typeface="Times New Roman" charset="0"/>
                <a:ea typeface="楷体_GB2312" pitchFamily="49" charset="-122"/>
              </a:rPr>
              <a:t>5.</a:t>
            </a:r>
            <a:r>
              <a:rPr lang="zh-CN" altLang="en-US" b="1" dirty="0" smtClean="0">
                <a:latin typeface="Times New Roman" charset="0"/>
                <a:ea typeface="楷体_GB2312" pitchFamily="49" charset="-122"/>
              </a:rPr>
              <a:t>价格变动与消费者均衡</a:t>
            </a:r>
          </a:p>
        </p:txBody>
      </p:sp>
      <p:sp>
        <p:nvSpPr>
          <p:cNvPr id="54"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3E194102-C425-4107-BD3A-3F20A4FC2900}" type="slidenum">
              <a:rPr lang="en-US" altLang="zh-CN" sz="2600" b="1">
                <a:solidFill>
                  <a:schemeClr val="bg1"/>
                </a:solidFill>
                <a:latin typeface="+mn-lt"/>
                <a:ea typeface="+mn-ea"/>
              </a:rPr>
              <a:pPr algn="l">
                <a:spcBef>
                  <a:spcPct val="0"/>
                </a:spcBef>
                <a:buClrTx/>
                <a:buSzTx/>
                <a:buFontTx/>
                <a:buNone/>
                <a:defRPr/>
              </a:pPr>
              <a:t>23</a:t>
            </a:fld>
            <a:endParaRPr lang="en-US" altLang="zh-CN" sz="2600" b="1" dirty="0">
              <a:solidFill>
                <a:schemeClr val="bg1"/>
              </a:solidFill>
              <a:latin typeface="+mn-lt"/>
              <a:ea typeface="+mn-ea"/>
            </a:endParaRPr>
          </a:p>
        </p:txBody>
      </p:sp>
      <p:sp>
        <p:nvSpPr>
          <p:cNvPr id="8220" name="Text Box 28"/>
          <p:cNvSpPr txBox="1">
            <a:spLocks noChangeArrowheads="1"/>
          </p:cNvSpPr>
          <p:nvPr/>
        </p:nvSpPr>
        <p:spPr bwMode="auto">
          <a:xfrm>
            <a:off x="1215093" y="1905000"/>
            <a:ext cx="52322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pPr>
            <a:r>
              <a:rPr lang="zh-CN" altLang="en-US" sz="2200" b="1" dirty="0" smtClean="0">
                <a:solidFill>
                  <a:srgbClr val="FF0000"/>
                </a:solidFill>
                <a:ea typeface="黑体" pitchFamily="2" charset="-122"/>
              </a:rPr>
              <a:t>房价上涨</a:t>
            </a:r>
            <a:r>
              <a:rPr lang="zh-CN" altLang="en-US" sz="2200" b="1" dirty="0">
                <a:solidFill>
                  <a:srgbClr val="FF0000"/>
                </a:solidFill>
                <a:ea typeface="黑体" pitchFamily="2" charset="-122"/>
              </a:rPr>
              <a:t>的结果</a:t>
            </a:r>
          </a:p>
        </p:txBody>
      </p:sp>
      <p:grpSp>
        <p:nvGrpSpPr>
          <p:cNvPr id="2" name="Group 100"/>
          <p:cNvGrpSpPr>
            <a:grpSpLocks/>
          </p:cNvGrpSpPr>
          <p:nvPr/>
        </p:nvGrpSpPr>
        <p:grpSpPr bwMode="auto">
          <a:xfrm>
            <a:off x="2057400" y="2133600"/>
            <a:ext cx="3308350" cy="2446338"/>
            <a:chOff x="2256" y="1517"/>
            <a:chExt cx="1652" cy="1262"/>
          </a:xfrm>
        </p:grpSpPr>
        <p:sp>
          <p:nvSpPr>
            <p:cNvPr id="37915" name="Freeform 30"/>
            <p:cNvSpPr>
              <a:spLocks/>
            </p:cNvSpPr>
            <p:nvPr/>
          </p:nvSpPr>
          <p:spPr bwMode="auto">
            <a:xfrm>
              <a:off x="2633" y="1943"/>
              <a:ext cx="525" cy="492"/>
            </a:xfrm>
            <a:custGeom>
              <a:avLst/>
              <a:gdLst>
                <a:gd name="T0" fmla="*/ 0 w 899"/>
                <a:gd name="T1" fmla="*/ 105 h 823"/>
                <a:gd name="T2" fmla="*/ 33 w 899"/>
                <a:gd name="T3" fmla="*/ 79 h 823"/>
                <a:gd name="T4" fmla="*/ 62 w 899"/>
                <a:gd name="T5" fmla="*/ 53 h 823"/>
                <a:gd name="T6" fmla="*/ 81 w 899"/>
                <a:gd name="T7" fmla="*/ 29 h 823"/>
                <a:gd name="T8" fmla="*/ 105 w 899"/>
                <a:gd name="T9" fmla="*/ 0 h 823"/>
                <a:gd name="T10" fmla="*/ 0 60000 65536"/>
                <a:gd name="T11" fmla="*/ 0 60000 65536"/>
                <a:gd name="T12" fmla="*/ 0 60000 65536"/>
                <a:gd name="T13" fmla="*/ 0 60000 65536"/>
                <a:gd name="T14" fmla="*/ 0 60000 65536"/>
                <a:gd name="T15" fmla="*/ 0 w 899"/>
                <a:gd name="T16" fmla="*/ 0 h 823"/>
                <a:gd name="T17" fmla="*/ 899 w 899"/>
                <a:gd name="T18" fmla="*/ 823 h 823"/>
              </a:gdLst>
              <a:ahLst/>
              <a:cxnLst>
                <a:cxn ang="T10">
                  <a:pos x="T0" y="T1"/>
                </a:cxn>
                <a:cxn ang="T11">
                  <a:pos x="T2" y="T3"/>
                </a:cxn>
                <a:cxn ang="T12">
                  <a:pos x="T4" y="T5"/>
                </a:cxn>
                <a:cxn ang="T13">
                  <a:pos x="T6" y="T7"/>
                </a:cxn>
                <a:cxn ang="T14">
                  <a:pos x="T8" y="T9"/>
                </a:cxn>
              </a:cxnLst>
              <a:rect l="T15" t="T16" r="T17" b="T18"/>
              <a:pathLst>
                <a:path w="899" h="823">
                  <a:moveTo>
                    <a:pt x="0" y="823"/>
                  </a:moveTo>
                  <a:lnTo>
                    <a:pt x="282" y="616"/>
                  </a:lnTo>
                  <a:lnTo>
                    <a:pt x="537" y="416"/>
                  </a:lnTo>
                  <a:lnTo>
                    <a:pt x="698" y="228"/>
                  </a:lnTo>
                  <a:lnTo>
                    <a:pt x="899" y="0"/>
                  </a:lnTo>
                </a:path>
              </a:pathLst>
            </a:custGeom>
            <a:noFill/>
            <a:ln w="38100">
              <a:solidFill>
                <a:srgbClr val="0066CC"/>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37916" name="Line 32"/>
            <p:cNvSpPr>
              <a:spLocks noChangeShapeType="1"/>
            </p:cNvSpPr>
            <p:nvPr/>
          </p:nvSpPr>
          <p:spPr bwMode="auto">
            <a:xfrm flipV="1">
              <a:off x="2452" y="1517"/>
              <a:ext cx="0" cy="111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7917" name="Line 33"/>
            <p:cNvSpPr>
              <a:spLocks noChangeShapeType="1"/>
            </p:cNvSpPr>
            <p:nvPr/>
          </p:nvSpPr>
          <p:spPr bwMode="auto">
            <a:xfrm>
              <a:off x="2452" y="2636"/>
              <a:ext cx="128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226" name="Rectangle 34"/>
            <p:cNvSpPr>
              <a:spLocks noChangeArrowheads="1"/>
            </p:cNvSpPr>
            <p:nvPr/>
          </p:nvSpPr>
          <p:spPr bwMode="auto">
            <a:xfrm>
              <a:off x="3740" y="2521"/>
              <a:ext cx="168" cy="143"/>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a:solidFill>
                    <a:schemeClr val="tx1"/>
                  </a:solidFill>
                  <a:effectLst>
                    <a:outerShdw blurRad="38100" dist="38100" dir="2700000" algn="tl">
                      <a:srgbClr val="C0C0C0"/>
                    </a:outerShdw>
                  </a:effectLst>
                  <a:latin typeface="Times New Roman" pitchFamily="18" charset="0"/>
                  <a:ea typeface="宋体" pitchFamily="2" charset="-122"/>
                </a:rPr>
                <a:t>X</a:t>
              </a:r>
            </a:p>
          </p:txBody>
        </p:sp>
        <p:sp>
          <p:nvSpPr>
            <p:cNvPr id="8228" name="Rectangle 36"/>
            <p:cNvSpPr>
              <a:spLocks noChangeArrowheads="1"/>
            </p:cNvSpPr>
            <p:nvPr/>
          </p:nvSpPr>
          <p:spPr bwMode="auto">
            <a:xfrm>
              <a:off x="2284" y="2521"/>
              <a:ext cx="168" cy="143"/>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a:solidFill>
                    <a:schemeClr val="tx1"/>
                  </a:solidFill>
                  <a:effectLst>
                    <a:outerShdw blurRad="38100" dist="38100" dir="2700000" algn="tl">
                      <a:srgbClr val="C0C0C0"/>
                    </a:outerShdw>
                  </a:effectLst>
                  <a:latin typeface="Times New Roman" pitchFamily="18" charset="0"/>
                  <a:ea typeface="宋体" pitchFamily="2" charset="-122"/>
                </a:rPr>
                <a:t>O</a:t>
              </a:r>
            </a:p>
          </p:txBody>
        </p:sp>
        <p:sp>
          <p:nvSpPr>
            <p:cNvPr id="8231" name="Rectangle 39"/>
            <p:cNvSpPr>
              <a:spLocks noChangeArrowheads="1"/>
            </p:cNvSpPr>
            <p:nvPr/>
          </p:nvSpPr>
          <p:spPr bwMode="auto">
            <a:xfrm>
              <a:off x="2256" y="1517"/>
              <a:ext cx="168" cy="143"/>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a:solidFill>
                    <a:schemeClr val="tx1"/>
                  </a:solidFill>
                  <a:effectLst>
                    <a:outerShdw blurRad="38100" dist="38100" dir="2700000" algn="tl">
                      <a:srgbClr val="C0C0C0"/>
                    </a:outerShdw>
                  </a:effectLst>
                  <a:latin typeface="Times New Roman" pitchFamily="18" charset="0"/>
                  <a:ea typeface="宋体" pitchFamily="2" charset="-122"/>
                </a:rPr>
                <a:t>Y</a:t>
              </a:r>
            </a:p>
          </p:txBody>
        </p:sp>
        <p:sp>
          <p:nvSpPr>
            <p:cNvPr id="8234" name="Rectangle 42"/>
            <p:cNvSpPr>
              <a:spLocks noChangeArrowheads="1"/>
            </p:cNvSpPr>
            <p:nvPr/>
          </p:nvSpPr>
          <p:spPr bwMode="auto">
            <a:xfrm>
              <a:off x="2284" y="1718"/>
              <a:ext cx="140" cy="17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b="1">
                  <a:solidFill>
                    <a:schemeClr val="tx1"/>
                  </a:solidFill>
                  <a:effectLst>
                    <a:outerShdw blurRad="38100" dist="38100" dir="2700000" algn="tl">
                      <a:srgbClr val="C0C0C0"/>
                    </a:outerShdw>
                  </a:effectLst>
                  <a:latin typeface="Times New Roman" pitchFamily="18" charset="0"/>
                  <a:ea typeface="宋体" pitchFamily="2" charset="-122"/>
                </a:rPr>
                <a:t>A</a:t>
              </a:r>
            </a:p>
          </p:txBody>
        </p:sp>
        <p:sp>
          <p:nvSpPr>
            <p:cNvPr id="37922" name="Line 44"/>
            <p:cNvSpPr>
              <a:spLocks noChangeShapeType="1"/>
            </p:cNvSpPr>
            <p:nvPr/>
          </p:nvSpPr>
          <p:spPr bwMode="auto">
            <a:xfrm>
              <a:off x="2452" y="1804"/>
              <a:ext cx="532" cy="8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7923" name="Line 47"/>
            <p:cNvSpPr>
              <a:spLocks noChangeShapeType="1"/>
            </p:cNvSpPr>
            <p:nvPr/>
          </p:nvSpPr>
          <p:spPr bwMode="auto">
            <a:xfrm>
              <a:off x="2452" y="1804"/>
              <a:ext cx="952" cy="8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7924" name="Freeform 50"/>
            <p:cNvSpPr>
              <a:spLocks/>
            </p:cNvSpPr>
            <p:nvPr/>
          </p:nvSpPr>
          <p:spPr bwMode="auto">
            <a:xfrm>
              <a:off x="2894" y="1895"/>
              <a:ext cx="313" cy="240"/>
            </a:xfrm>
            <a:custGeom>
              <a:avLst/>
              <a:gdLst>
                <a:gd name="T0" fmla="*/ 0 w 536"/>
                <a:gd name="T1" fmla="*/ 0 h 402"/>
                <a:gd name="T2" fmla="*/ 6 w 536"/>
                <a:gd name="T3" fmla="*/ 16 h 402"/>
                <a:gd name="T4" fmla="*/ 22 w 536"/>
                <a:gd name="T5" fmla="*/ 36 h 402"/>
                <a:gd name="T6" fmla="*/ 48 w 536"/>
                <a:gd name="T7" fmla="*/ 48 h 402"/>
                <a:gd name="T8" fmla="*/ 62 w 536"/>
                <a:gd name="T9" fmla="*/ 51 h 402"/>
                <a:gd name="T10" fmla="*/ 0 60000 65536"/>
                <a:gd name="T11" fmla="*/ 0 60000 65536"/>
                <a:gd name="T12" fmla="*/ 0 60000 65536"/>
                <a:gd name="T13" fmla="*/ 0 60000 65536"/>
                <a:gd name="T14" fmla="*/ 0 60000 65536"/>
                <a:gd name="T15" fmla="*/ 0 w 536"/>
                <a:gd name="T16" fmla="*/ 0 h 402"/>
                <a:gd name="T17" fmla="*/ 536 w 536"/>
                <a:gd name="T18" fmla="*/ 402 h 402"/>
              </a:gdLst>
              <a:ahLst/>
              <a:cxnLst>
                <a:cxn ang="T10">
                  <a:pos x="T0" y="T1"/>
                </a:cxn>
                <a:cxn ang="T11">
                  <a:pos x="T2" y="T3"/>
                </a:cxn>
                <a:cxn ang="T12">
                  <a:pos x="T4" y="T5"/>
                </a:cxn>
                <a:cxn ang="T13">
                  <a:pos x="T6" y="T7"/>
                </a:cxn>
                <a:cxn ang="T14">
                  <a:pos x="T8" y="T9"/>
                </a:cxn>
              </a:cxnLst>
              <a:rect l="T15" t="T16" r="T17" b="T18"/>
              <a:pathLst>
                <a:path w="536" h="402">
                  <a:moveTo>
                    <a:pt x="0" y="0"/>
                  </a:moveTo>
                  <a:cubicBezTo>
                    <a:pt x="7" y="20"/>
                    <a:pt x="22" y="72"/>
                    <a:pt x="54" y="120"/>
                  </a:cubicBezTo>
                  <a:cubicBezTo>
                    <a:pt x="86" y="168"/>
                    <a:pt x="130" y="243"/>
                    <a:pt x="190" y="286"/>
                  </a:cubicBezTo>
                  <a:cubicBezTo>
                    <a:pt x="250" y="329"/>
                    <a:pt x="357" y="356"/>
                    <a:pt x="415" y="375"/>
                  </a:cubicBezTo>
                  <a:cubicBezTo>
                    <a:pt x="473" y="394"/>
                    <a:pt x="511" y="397"/>
                    <a:pt x="536" y="402"/>
                  </a:cubicBezTo>
                </a:path>
              </a:pathLst>
            </a:custGeom>
            <a:noFill/>
            <a:ln w="28575">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243" name="Rectangle 51"/>
            <p:cNvSpPr>
              <a:spLocks noChangeArrowheads="1"/>
            </p:cNvSpPr>
            <p:nvPr/>
          </p:nvSpPr>
          <p:spPr bwMode="auto">
            <a:xfrm>
              <a:off x="3184" y="2074"/>
              <a:ext cx="112" cy="86"/>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b="1" dirty="0">
                  <a:solidFill>
                    <a:srgbClr val="FF00FF"/>
                  </a:solidFill>
                  <a:effectLst>
                    <a:outerShdw blurRad="38100" dist="38100" dir="2700000" algn="tl">
                      <a:srgbClr val="C0C0C0"/>
                    </a:outerShdw>
                  </a:effectLst>
                  <a:latin typeface="Times New Roman" pitchFamily="18" charset="0"/>
                  <a:ea typeface="宋体" pitchFamily="2" charset="-122"/>
                </a:rPr>
                <a:t>U</a:t>
              </a:r>
              <a:r>
                <a:rPr kumimoji="1" lang="en-US" altLang="zh-CN" b="1" baseline="-25000" dirty="0">
                  <a:solidFill>
                    <a:srgbClr val="FF00FF"/>
                  </a:solidFill>
                  <a:effectLst>
                    <a:outerShdw blurRad="38100" dist="38100" dir="2700000" algn="tl">
                      <a:srgbClr val="C0C0C0"/>
                    </a:outerShdw>
                  </a:effectLst>
                  <a:latin typeface="Times New Roman" pitchFamily="18" charset="0"/>
                  <a:ea typeface="宋体" pitchFamily="2" charset="-122"/>
                </a:rPr>
                <a:t>3</a:t>
              </a:r>
              <a:endParaRPr kumimoji="1" lang="en-US" altLang="zh-CN" b="1" dirty="0">
                <a:solidFill>
                  <a:srgbClr val="FF00FF"/>
                </a:solidFill>
                <a:effectLst>
                  <a:outerShdw blurRad="38100" dist="38100" dir="2700000" algn="tl">
                    <a:srgbClr val="C0C0C0"/>
                  </a:outerShdw>
                </a:effectLst>
                <a:latin typeface="Times New Roman" pitchFamily="18" charset="0"/>
                <a:ea typeface="宋体" pitchFamily="2" charset="-122"/>
              </a:endParaRPr>
            </a:p>
          </p:txBody>
        </p:sp>
        <p:sp>
          <p:nvSpPr>
            <p:cNvPr id="37926" name="Freeform 62"/>
            <p:cNvSpPr>
              <a:spLocks/>
            </p:cNvSpPr>
            <p:nvPr/>
          </p:nvSpPr>
          <p:spPr bwMode="auto">
            <a:xfrm>
              <a:off x="2683" y="2119"/>
              <a:ext cx="336" cy="337"/>
            </a:xfrm>
            <a:custGeom>
              <a:avLst/>
              <a:gdLst>
                <a:gd name="T0" fmla="*/ 0 w 576"/>
                <a:gd name="T1" fmla="*/ 0 h 563"/>
                <a:gd name="T2" fmla="*/ 8 w 576"/>
                <a:gd name="T3" fmla="*/ 19 h 563"/>
                <a:gd name="T4" fmla="*/ 20 w 576"/>
                <a:gd name="T5" fmla="*/ 41 h 563"/>
                <a:gd name="T6" fmla="*/ 42 w 576"/>
                <a:gd name="T7" fmla="*/ 62 h 563"/>
                <a:gd name="T8" fmla="*/ 67 w 576"/>
                <a:gd name="T9" fmla="*/ 72 h 563"/>
                <a:gd name="T10" fmla="*/ 0 60000 65536"/>
                <a:gd name="T11" fmla="*/ 0 60000 65536"/>
                <a:gd name="T12" fmla="*/ 0 60000 65536"/>
                <a:gd name="T13" fmla="*/ 0 60000 65536"/>
                <a:gd name="T14" fmla="*/ 0 60000 65536"/>
                <a:gd name="T15" fmla="*/ 0 w 576"/>
                <a:gd name="T16" fmla="*/ 0 h 563"/>
                <a:gd name="T17" fmla="*/ 576 w 576"/>
                <a:gd name="T18" fmla="*/ 563 h 563"/>
              </a:gdLst>
              <a:ahLst/>
              <a:cxnLst>
                <a:cxn ang="T10">
                  <a:pos x="T0" y="T1"/>
                </a:cxn>
                <a:cxn ang="T11">
                  <a:pos x="T2" y="T3"/>
                </a:cxn>
                <a:cxn ang="T12">
                  <a:pos x="T4" y="T5"/>
                </a:cxn>
                <a:cxn ang="T13">
                  <a:pos x="T6" y="T7"/>
                </a:cxn>
                <a:cxn ang="T14">
                  <a:pos x="T8" y="T9"/>
                </a:cxn>
              </a:cxnLst>
              <a:rect l="T15" t="T16" r="T17" b="T18"/>
              <a:pathLst>
                <a:path w="576" h="563">
                  <a:moveTo>
                    <a:pt x="0" y="0"/>
                  </a:moveTo>
                  <a:cubicBezTo>
                    <a:pt x="9" y="24"/>
                    <a:pt x="38" y="94"/>
                    <a:pt x="67" y="147"/>
                  </a:cubicBezTo>
                  <a:cubicBezTo>
                    <a:pt x="96" y="200"/>
                    <a:pt x="125" y="265"/>
                    <a:pt x="174" y="321"/>
                  </a:cubicBezTo>
                  <a:cubicBezTo>
                    <a:pt x="223" y="377"/>
                    <a:pt x="295" y="442"/>
                    <a:pt x="362" y="482"/>
                  </a:cubicBezTo>
                  <a:cubicBezTo>
                    <a:pt x="429" y="522"/>
                    <a:pt x="532" y="546"/>
                    <a:pt x="576" y="563"/>
                  </a:cubicBezTo>
                </a:path>
              </a:pathLst>
            </a:custGeom>
            <a:noFill/>
            <a:ln w="28575">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255" name="Rectangle 63"/>
            <p:cNvSpPr>
              <a:spLocks noChangeArrowheads="1"/>
            </p:cNvSpPr>
            <p:nvPr/>
          </p:nvSpPr>
          <p:spPr bwMode="auto">
            <a:xfrm>
              <a:off x="3008" y="2445"/>
              <a:ext cx="56" cy="57"/>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b="1" dirty="0">
                  <a:solidFill>
                    <a:srgbClr val="FF00FF"/>
                  </a:solidFill>
                  <a:effectLst>
                    <a:outerShdw blurRad="38100" dist="38100" dir="2700000" algn="tl">
                      <a:srgbClr val="C0C0C0"/>
                    </a:outerShdw>
                  </a:effectLst>
                  <a:latin typeface="Times New Roman" pitchFamily="18" charset="0"/>
                  <a:ea typeface="宋体" pitchFamily="2" charset="-122"/>
                </a:rPr>
                <a:t>U</a:t>
              </a:r>
              <a:r>
                <a:rPr kumimoji="1" lang="en-US" altLang="zh-CN" b="1" baseline="-25000" dirty="0">
                  <a:solidFill>
                    <a:srgbClr val="FF00FF"/>
                  </a:solidFill>
                  <a:effectLst>
                    <a:outerShdw blurRad="38100" dist="38100" dir="2700000" algn="tl">
                      <a:srgbClr val="C0C0C0"/>
                    </a:outerShdw>
                  </a:effectLst>
                  <a:latin typeface="Times New Roman" pitchFamily="18" charset="0"/>
                  <a:ea typeface="宋体" pitchFamily="2" charset="-122"/>
                </a:rPr>
                <a:t>1</a:t>
              </a:r>
              <a:endParaRPr kumimoji="1" lang="en-US" altLang="zh-CN" b="1" dirty="0">
                <a:solidFill>
                  <a:srgbClr val="FF00FF"/>
                </a:solidFill>
                <a:effectLst>
                  <a:outerShdw blurRad="38100" dist="38100" dir="2700000" algn="tl">
                    <a:srgbClr val="C0C0C0"/>
                  </a:outerShdw>
                </a:effectLst>
                <a:latin typeface="Times New Roman" pitchFamily="18" charset="0"/>
                <a:ea typeface="宋体" pitchFamily="2" charset="-122"/>
              </a:endParaRPr>
            </a:p>
          </p:txBody>
        </p:sp>
        <p:sp>
          <p:nvSpPr>
            <p:cNvPr id="37928" name="Freeform 65"/>
            <p:cNvSpPr>
              <a:spLocks/>
            </p:cNvSpPr>
            <p:nvPr/>
          </p:nvSpPr>
          <p:spPr bwMode="auto">
            <a:xfrm>
              <a:off x="2816" y="2021"/>
              <a:ext cx="320" cy="299"/>
            </a:xfrm>
            <a:custGeom>
              <a:avLst/>
              <a:gdLst>
                <a:gd name="T0" fmla="*/ 0 w 549"/>
                <a:gd name="T1" fmla="*/ 0 h 500"/>
                <a:gd name="T2" fmla="*/ 5 w 549"/>
                <a:gd name="T3" fmla="*/ 16 h 500"/>
                <a:gd name="T4" fmla="*/ 20 w 549"/>
                <a:gd name="T5" fmla="*/ 38 h 500"/>
                <a:gd name="T6" fmla="*/ 38 w 549"/>
                <a:gd name="T7" fmla="*/ 52 h 500"/>
                <a:gd name="T8" fmla="*/ 64 w 549"/>
                <a:gd name="T9" fmla="*/ 64 h 500"/>
                <a:gd name="T10" fmla="*/ 0 60000 65536"/>
                <a:gd name="T11" fmla="*/ 0 60000 65536"/>
                <a:gd name="T12" fmla="*/ 0 60000 65536"/>
                <a:gd name="T13" fmla="*/ 0 60000 65536"/>
                <a:gd name="T14" fmla="*/ 0 60000 65536"/>
                <a:gd name="T15" fmla="*/ 0 w 549"/>
                <a:gd name="T16" fmla="*/ 0 h 500"/>
                <a:gd name="T17" fmla="*/ 549 w 549"/>
                <a:gd name="T18" fmla="*/ 500 h 500"/>
              </a:gdLst>
              <a:ahLst/>
              <a:cxnLst>
                <a:cxn ang="T10">
                  <a:pos x="T0" y="T1"/>
                </a:cxn>
                <a:cxn ang="T11">
                  <a:pos x="T2" y="T3"/>
                </a:cxn>
                <a:cxn ang="T12">
                  <a:pos x="T4" y="T5"/>
                </a:cxn>
                <a:cxn ang="T13">
                  <a:pos x="T6" y="T7"/>
                </a:cxn>
                <a:cxn ang="T14">
                  <a:pos x="T8" y="T9"/>
                </a:cxn>
              </a:cxnLst>
              <a:rect l="T15" t="T16" r="T17" b="T18"/>
              <a:pathLst>
                <a:path w="549" h="500">
                  <a:moveTo>
                    <a:pt x="0" y="0"/>
                  </a:moveTo>
                  <a:cubicBezTo>
                    <a:pt x="8" y="20"/>
                    <a:pt x="19" y="73"/>
                    <a:pt x="48" y="123"/>
                  </a:cubicBezTo>
                  <a:cubicBezTo>
                    <a:pt x="77" y="173"/>
                    <a:pt x="126" y="252"/>
                    <a:pt x="174" y="299"/>
                  </a:cubicBezTo>
                  <a:cubicBezTo>
                    <a:pt x="222" y="346"/>
                    <a:pt x="272" y="372"/>
                    <a:pt x="335" y="406"/>
                  </a:cubicBezTo>
                  <a:cubicBezTo>
                    <a:pt x="398" y="440"/>
                    <a:pt x="505" y="481"/>
                    <a:pt x="549" y="500"/>
                  </a:cubicBezTo>
                </a:path>
              </a:pathLst>
            </a:custGeom>
            <a:noFill/>
            <a:ln w="28575">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258" name="Rectangle 66"/>
            <p:cNvSpPr>
              <a:spLocks noChangeArrowheads="1"/>
            </p:cNvSpPr>
            <p:nvPr/>
          </p:nvSpPr>
          <p:spPr bwMode="auto">
            <a:xfrm>
              <a:off x="3112" y="2277"/>
              <a:ext cx="112" cy="57"/>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b="1" dirty="0">
                  <a:solidFill>
                    <a:srgbClr val="FF00FF"/>
                  </a:solidFill>
                  <a:effectLst>
                    <a:outerShdw blurRad="38100" dist="38100" dir="2700000" algn="tl">
                      <a:srgbClr val="C0C0C0"/>
                    </a:outerShdw>
                  </a:effectLst>
                  <a:latin typeface="Times New Roman" pitchFamily="18" charset="0"/>
                  <a:ea typeface="宋体" pitchFamily="2" charset="-122"/>
                </a:rPr>
                <a:t>U</a:t>
              </a:r>
              <a:r>
                <a:rPr kumimoji="1" lang="en-US" altLang="zh-CN" b="1" baseline="-25000" dirty="0">
                  <a:solidFill>
                    <a:srgbClr val="FF00FF"/>
                  </a:solidFill>
                  <a:effectLst>
                    <a:outerShdw blurRad="38100" dist="38100" dir="2700000" algn="tl">
                      <a:srgbClr val="C0C0C0"/>
                    </a:outerShdw>
                  </a:effectLst>
                  <a:latin typeface="Times New Roman" pitchFamily="18" charset="0"/>
                  <a:ea typeface="宋体" pitchFamily="2" charset="-122"/>
                </a:rPr>
                <a:t>2</a:t>
              </a:r>
              <a:endParaRPr kumimoji="1" lang="en-US" altLang="zh-CN" b="1" dirty="0">
                <a:solidFill>
                  <a:srgbClr val="FF00FF"/>
                </a:solidFill>
                <a:effectLst>
                  <a:outerShdw blurRad="38100" dist="38100" dir="2700000" algn="tl">
                    <a:srgbClr val="C0C0C0"/>
                  </a:outerShdw>
                </a:effectLst>
                <a:latin typeface="Times New Roman" pitchFamily="18" charset="0"/>
                <a:ea typeface="宋体" pitchFamily="2" charset="-122"/>
              </a:endParaRPr>
            </a:p>
          </p:txBody>
        </p:sp>
        <p:sp>
          <p:nvSpPr>
            <p:cNvPr id="37930" name="Line 68"/>
            <p:cNvSpPr>
              <a:spLocks noChangeShapeType="1"/>
            </p:cNvSpPr>
            <p:nvPr/>
          </p:nvSpPr>
          <p:spPr bwMode="auto">
            <a:xfrm flipH="1">
              <a:off x="2784" y="2349"/>
              <a:ext cx="4" cy="291"/>
            </a:xfrm>
            <a:prstGeom prst="line">
              <a:avLst/>
            </a:prstGeom>
            <a:noFill/>
            <a:ln w="19050">
              <a:solidFill>
                <a:srgbClr val="0099CC"/>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262" name="Rectangle 70"/>
            <p:cNvSpPr>
              <a:spLocks noChangeArrowheads="1"/>
            </p:cNvSpPr>
            <p:nvPr/>
          </p:nvSpPr>
          <p:spPr bwMode="auto">
            <a:xfrm>
              <a:off x="2704" y="2636"/>
              <a:ext cx="168" cy="143"/>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1800" b="1">
                  <a:solidFill>
                    <a:schemeClr val="tx1"/>
                  </a:solidFill>
                  <a:effectLst>
                    <a:outerShdw blurRad="38100" dist="38100" dir="2700000" algn="tl">
                      <a:srgbClr val="C0C0C0"/>
                    </a:outerShdw>
                  </a:effectLst>
                  <a:latin typeface="Times New Roman" pitchFamily="18" charset="0"/>
                  <a:ea typeface="宋体" pitchFamily="2" charset="-122"/>
                </a:rPr>
                <a:t>X</a:t>
              </a:r>
              <a:r>
                <a:rPr kumimoji="1" lang="en-US" altLang="zh-CN" sz="1800" b="1" baseline="-25000">
                  <a:solidFill>
                    <a:schemeClr val="tx1"/>
                  </a:solidFill>
                  <a:effectLst>
                    <a:outerShdw blurRad="38100" dist="38100" dir="2700000" algn="tl">
                      <a:srgbClr val="C0C0C0"/>
                    </a:outerShdw>
                  </a:effectLst>
                  <a:latin typeface="Times New Roman" pitchFamily="18" charset="0"/>
                  <a:ea typeface="宋体" pitchFamily="2" charset="-122"/>
                </a:rPr>
                <a:t>1</a:t>
              </a:r>
              <a:endParaRPr kumimoji="1" lang="en-US" altLang="zh-CN" sz="1800" b="1">
                <a:solidFill>
                  <a:schemeClr val="tx1"/>
                </a:solidFill>
                <a:effectLst>
                  <a:outerShdw blurRad="38100" dist="38100" dir="2700000" algn="tl">
                    <a:srgbClr val="C0C0C0"/>
                  </a:outerShdw>
                </a:effectLst>
                <a:latin typeface="Times New Roman" pitchFamily="18" charset="0"/>
                <a:ea typeface="宋体" pitchFamily="2" charset="-122"/>
              </a:endParaRPr>
            </a:p>
          </p:txBody>
        </p:sp>
        <p:sp>
          <p:nvSpPr>
            <p:cNvPr id="37932" name="Line 72"/>
            <p:cNvSpPr>
              <a:spLocks noChangeShapeType="1"/>
            </p:cNvSpPr>
            <p:nvPr/>
          </p:nvSpPr>
          <p:spPr bwMode="auto">
            <a:xfrm>
              <a:off x="2928" y="2205"/>
              <a:ext cx="0" cy="435"/>
            </a:xfrm>
            <a:prstGeom prst="line">
              <a:avLst/>
            </a:prstGeom>
            <a:noFill/>
            <a:ln w="19050">
              <a:solidFill>
                <a:srgbClr val="0099CC"/>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265" name="Rectangle 73"/>
            <p:cNvSpPr>
              <a:spLocks noChangeArrowheads="1"/>
            </p:cNvSpPr>
            <p:nvPr/>
          </p:nvSpPr>
          <p:spPr bwMode="auto">
            <a:xfrm>
              <a:off x="2844" y="2635"/>
              <a:ext cx="168" cy="144"/>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1800" b="1">
                  <a:solidFill>
                    <a:schemeClr val="tx1"/>
                  </a:solidFill>
                  <a:effectLst>
                    <a:outerShdw blurRad="38100" dist="38100" dir="2700000" algn="tl">
                      <a:srgbClr val="C0C0C0"/>
                    </a:outerShdw>
                  </a:effectLst>
                  <a:latin typeface="Times New Roman" pitchFamily="18" charset="0"/>
                  <a:ea typeface="宋体" pitchFamily="2" charset="-122"/>
                </a:rPr>
                <a:t>X</a:t>
              </a:r>
              <a:r>
                <a:rPr kumimoji="1" lang="en-US" altLang="zh-CN" sz="1800" b="1" baseline="-25000">
                  <a:solidFill>
                    <a:schemeClr val="tx1"/>
                  </a:solidFill>
                  <a:effectLst>
                    <a:outerShdw blurRad="38100" dist="38100" dir="2700000" algn="tl">
                      <a:srgbClr val="C0C0C0"/>
                    </a:outerShdw>
                  </a:effectLst>
                  <a:latin typeface="Times New Roman" pitchFamily="18" charset="0"/>
                  <a:ea typeface="宋体" pitchFamily="2" charset="-122"/>
                </a:rPr>
                <a:t>2</a:t>
              </a:r>
              <a:endParaRPr kumimoji="1" lang="en-US" altLang="zh-CN" sz="1800" b="1">
                <a:solidFill>
                  <a:schemeClr val="tx1"/>
                </a:solidFill>
                <a:effectLst>
                  <a:outerShdw blurRad="38100" dist="38100" dir="2700000" algn="tl">
                    <a:srgbClr val="C0C0C0"/>
                  </a:outerShdw>
                </a:effectLst>
                <a:latin typeface="Times New Roman" pitchFamily="18" charset="0"/>
                <a:ea typeface="宋体" pitchFamily="2" charset="-122"/>
              </a:endParaRPr>
            </a:p>
          </p:txBody>
        </p:sp>
        <p:sp>
          <p:nvSpPr>
            <p:cNvPr id="8269" name="Rectangle 77"/>
            <p:cNvSpPr>
              <a:spLocks noChangeArrowheads="1"/>
            </p:cNvSpPr>
            <p:nvPr/>
          </p:nvSpPr>
          <p:spPr bwMode="auto">
            <a:xfrm>
              <a:off x="2984" y="2635"/>
              <a:ext cx="168" cy="144"/>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1800" b="1">
                  <a:solidFill>
                    <a:schemeClr val="tx1"/>
                  </a:solidFill>
                  <a:effectLst>
                    <a:outerShdw blurRad="38100" dist="38100" dir="2700000" algn="tl">
                      <a:srgbClr val="C0C0C0"/>
                    </a:outerShdw>
                  </a:effectLst>
                  <a:latin typeface="Times New Roman" pitchFamily="18" charset="0"/>
                  <a:ea typeface="宋体" pitchFamily="2" charset="-122"/>
                </a:rPr>
                <a:t>X</a:t>
              </a:r>
              <a:r>
                <a:rPr kumimoji="1" lang="en-US" altLang="zh-CN" sz="1800" b="1" baseline="-25000">
                  <a:solidFill>
                    <a:schemeClr val="tx1"/>
                  </a:solidFill>
                  <a:effectLst>
                    <a:outerShdw blurRad="38100" dist="38100" dir="2700000" algn="tl">
                      <a:srgbClr val="C0C0C0"/>
                    </a:outerShdw>
                  </a:effectLst>
                  <a:latin typeface="Times New Roman" pitchFamily="18" charset="0"/>
                  <a:ea typeface="宋体" pitchFamily="2" charset="-122"/>
                </a:rPr>
                <a:t>3</a:t>
              </a:r>
              <a:endParaRPr kumimoji="1" lang="en-US" altLang="zh-CN" sz="1800" b="1">
                <a:solidFill>
                  <a:schemeClr val="tx1"/>
                </a:solidFill>
                <a:effectLst>
                  <a:outerShdw blurRad="38100" dist="38100" dir="2700000" algn="tl">
                    <a:srgbClr val="C0C0C0"/>
                  </a:outerShdw>
                </a:effectLst>
                <a:latin typeface="Times New Roman" pitchFamily="18" charset="0"/>
                <a:ea typeface="宋体" pitchFamily="2" charset="-122"/>
              </a:endParaRPr>
            </a:p>
          </p:txBody>
        </p:sp>
        <p:sp>
          <p:nvSpPr>
            <p:cNvPr id="37935" name="Line 80"/>
            <p:cNvSpPr>
              <a:spLocks noChangeShapeType="1"/>
            </p:cNvSpPr>
            <p:nvPr/>
          </p:nvSpPr>
          <p:spPr bwMode="auto">
            <a:xfrm>
              <a:off x="2452" y="1804"/>
              <a:ext cx="1120" cy="54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pic>
          <p:nvPicPr>
            <p:cNvPr id="37936" name="Picture 82" descr="2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6" y="2298"/>
              <a:ext cx="50"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37" name="Picture 83" descr="2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6" y="2183"/>
              <a:ext cx="50"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38" name="Picture 84" descr="2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2062"/>
              <a:ext cx="50"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81" name="Rectangle 89"/>
            <p:cNvSpPr>
              <a:spLocks noChangeArrowheads="1"/>
            </p:cNvSpPr>
            <p:nvPr/>
          </p:nvSpPr>
          <p:spPr bwMode="auto">
            <a:xfrm>
              <a:off x="3072" y="1776"/>
              <a:ext cx="504" cy="144"/>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dirty="0">
                  <a:solidFill>
                    <a:srgbClr val="0066CC"/>
                  </a:solidFill>
                  <a:effectLst>
                    <a:outerShdw blurRad="38100" dist="38100" dir="2700000" algn="tl">
                      <a:srgbClr val="C0C0C0"/>
                    </a:outerShdw>
                  </a:effectLst>
                  <a:latin typeface="Times New Roman" pitchFamily="18" charset="0"/>
                </a:rPr>
                <a:t>PCC</a:t>
              </a:r>
            </a:p>
          </p:txBody>
        </p:sp>
        <p:sp>
          <p:nvSpPr>
            <p:cNvPr id="37940" name="Line 92"/>
            <p:cNvSpPr>
              <a:spLocks noChangeShapeType="1"/>
            </p:cNvSpPr>
            <p:nvPr/>
          </p:nvSpPr>
          <p:spPr bwMode="auto">
            <a:xfrm>
              <a:off x="3024" y="2064"/>
              <a:ext cx="0" cy="576"/>
            </a:xfrm>
            <a:prstGeom prst="line">
              <a:avLst/>
            </a:prstGeom>
            <a:noFill/>
            <a:ln w="19050">
              <a:solidFill>
                <a:srgbClr val="0099C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01"/>
          <p:cNvGrpSpPr>
            <a:grpSpLocks/>
          </p:cNvGrpSpPr>
          <p:nvPr/>
        </p:nvGrpSpPr>
        <p:grpSpPr bwMode="auto">
          <a:xfrm>
            <a:off x="2074914" y="4191000"/>
            <a:ext cx="3346400" cy="2438400"/>
            <a:chOff x="2265" y="2640"/>
            <a:chExt cx="1671" cy="1258"/>
          </a:xfrm>
        </p:grpSpPr>
        <p:sp>
          <p:nvSpPr>
            <p:cNvPr id="37896" name="Line 97"/>
            <p:cNvSpPr>
              <a:spLocks noChangeShapeType="1"/>
            </p:cNvSpPr>
            <p:nvPr/>
          </p:nvSpPr>
          <p:spPr bwMode="auto">
            <a:xfrm>
              <a:off x="2448" y="3264"/>
              <a:ext cx="480" cy="0"/>
            </a:xfrm>
            <a:prstGeom prst="line">
              <a:avLst/>
            </a:prstGeom>
            <a:noFill/>
            <a:ln w="19050">
              <a:solidFill>
                <a:srgbClr val="0099C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7" name="Line 95"/>
            <p:cNvSpPr>
              <a:spLocks noChangeShapeType="1"/>
            </p:cNvSpPr>
            <p:nvPr/>
          </p:nvSpPr>
          <p:spPr bwMode="auto">
            <a:xfrm>
              <a:off x="3024" y="2640"/>
              <a:ext cx="0" cy="1200"/>
            </a:xfrm>
            <a:prstGeom prst="line">
              <a:avLst/>
            </a:prstGeom>
            <a:noFill/>
            <a:ln w="19050">
              <a:solidFill>
                <a:srgbClr val="0099C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8" name="Line 94"/>
            <p:cNvSpPr>
              <a:spLocks noChangeShapeType="1"/>
            </p:cNvSpPr>
            <p:nvPr/>
          </p:nvSpPr>
          <p:spPr bwMode="auto">
            <a:xfrm>
              <a:off x="2928" y="2640"/>
              <a:ext cx="0" cy="1200"/>
            </a:xfrm>
            <a:prstGeom prst="line">
              <a:avLst/>
            </a:prstGeom>
            <a:noFill/>
            <a:ln w="19050">
              <a:solidFill>
                <a:srgbClr val="0099C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9" name="Line 93"/>
            <p:cNvSpPr>
              <a:spLocks noChangeShapeType="1"/>
            </p:cNvSpPr>
            <p:nvPr/>
          </p:nvSpPr>
          <p:spPr bwMode="auto">
            <a:xfrm>
              <a:off x="2784" y="2640"/>
              <a:ext cx="0" cy="1200"/>
            </a:xfrm>
            <a:prstGeom prst="line">
              <a:avLst/>
            </a:prstGeom>
            <a:noFill/>
            <a:ln w="19050">
              <a:solidFill>
                <a:srgbClr val="0099C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0" name="Freeform 31"/>
            <p:cNvSpPr>
              <a:spLocks/>
            </p:cNvSpPr>
            <p:nvPr/>
          </p:nvSpPr>
          <p:spPr bwMode="auto">
            <a:xfrm>
              <a:off x="2644" y="2832"/>
              <a:ext cx="586" cy="784"/>
            </a:xfrm>
            <a:custGeom>
              <a:avLst/>
              <a:gdLst>
                <a:gd name="T0" fmla="*/ 0 w 1005"/>
                <a:gd name="T1" fmla="*/ 0 h 1313"/>
                <a:gd name="T2" fmla="*/ 11 w 1005"/>
                <a:gd name="T3" fmla="*/ 26 h 1313"/>
                <a:gd name="T4" fmla="*/ 42 w 1005"/>
                <a:gd name="T5" fmla="*/ 73 h 1313"/>
                <a:gd name="T6" fmla="*/ 79 w 1005"/>
                <a:gd name="T7" fmla="*/ 130 h 1313"/>
                <a:gd name="T8" fmla="*/ 94 w 1005"/>
                <a:gd name="T9" fmla="*/ 146 h 1313"/>
                <a:gd name="T10" fmla="*/ 116 w 1005"/>
                <a:gd name="T11" fmla="*/ 167 h 1313"/>
                <a:gd name="T12" fmla="*/ 0 60000 65536"/>
                <a:gd name="T13" fmla="*/ 0 60000 65536"/>
                <a:gd name="T14" fmla="*/ 0 60000 65536"/>
                <a:gd name="T15" fmla="*/ 0 60000 65536"/>
                <a:gd name="T16" fmla="*/ 0 60000 65536"/>
                <a:gd name="T17" fmla="*/ 0 60000 65536"/>
                <a:gd name="T18" fmla="*/ 0 w 1005"/>
                <a:gd name="T19" fmla="*/ 0 h 1313"/>
                <a:gd name="T20" fmla="*/ 1005 w 1005"/>
                <a:gd name="T21" fmla="*/ 1313 h 1313"/>
              </a:gdLst>
              <a:ahLst/>
              <a:cxnLst>
                <a:cxn ang="T12">
                  <a:pos x="T0" y="T1"/>
                </a:cxn>
                <a:cxn ang="T13">
                  <a:pos x="T2" y="T3"/>
                </a:cxn>
                <a:cxn ang="T14">
                  <a:pos x="T4" y="T5"/>
                </a:cxn>
                <a:cxn ang="T15">
                  <a:pos x="T6" y="T7"/>
                </a:cxn>
                <a:cxn ang="T16">
                  <a:pos x="T8" y="T9"/>
                </a:cxn>
                <a:cxn ang="T17">
                  <a:pos x="T10" y="T11"/>
                </a:cxn>
              </a:cxnLst>
              <a:rect l="T18" t="T19" r="T20" b="T21"/>
              <a:pathLst>
                <a:path w="1005" h="1313">
                  <a:moveTo>
                    <a:pt x="0" y="0"/>
                  </a:moveTo>
                  <a:lnTo>
                    <a:pt x="94" y="201"/>
                  </a:lnTo>
                  <a:lnTo>
                    <a:pt x="362" y="576"/>
                  </a:lnTo>
                  <a:lnTo>
                    <a:pt x="683" y="1018"/>
                  </a:lnTo>
                  <a:lnTo>
                    <a:pt x="817" y="1152"/>
                  </a:lnTo>
                  <a:lnTo>
                    <a:pt x="1005" y="1313"/>
                  </a:ln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227" name="Rectangle 35"/>
            <p:cNvSpPr>
              <a:spLocks noChangeArrowheads="1"/>
            </p:cNvSpPr>
            <p:nvPr/>
          </p:nvSpPr>
          <p:spPr bwMode="auto">
            <a:xfrm>
              <a:off x="2284" y="3726"/>
              <a:ext cx="168" cy="143"/>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a:solidFill>
                    <a:srgbClr val="CC0000"/>
                  </a:solidFill>
                  <a:effectLst>
                    <a:outerShdw blurRad="38100" dist="38100" dir="2700000" algn="tl">
                      <a:srgbClr val="C0C0C0"/>
                    </a:outerShdw>
                  </a:effectLst>
                  <a:latin typeface="Times New Roman" pitchFamily="18" charset="0"/>
                  <a:ea typeface="宋体" pitchFamily="2" charset="-122"/>
                </a:rPr>
                <a:t>O</a:t>
              </a:r>
            </a:p>
          </p:txBody>
        </p:sp>
        <p:sp>
          <p:nvSpPr>
            <p:cNvPr id="8229" name="Rectangle 37"/>
            <p:cNvSpPr>
              <a:spLocks noChangeArrowheads="1"/>
            </p:cNvSpPr>
            <p:nvPr/>
          </p:nvSpPr>
          <p:spPr bwMode="auto">
            <a:xfrm>
              <a:off x="2284" y="2693"/>
              <a:ext cx="168" cy="143"/>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a:solidFill>
                    <a:srgbClr val="CC0000"/>
                  </a:solidFill>
                  <a:effectLst>
                    <a:outerShdw blurRad="38100" dist="38100" dir="2700000" algn="tl">
                      <a:srgbClr val="C0C0C0"/>
                    </a:outerShdw>
                  </a:effectLst>
                  <a:latin typeface="Times New Roman" pitchFamily="18" charset="0"/>
                  <a:ea typeface="宋体" pitchFamily="2" charset="-122"/>
                </a:rPr>
                <a:t>P</a:t>
              </a:r>
            </a:p>
          </p:txBody>
        </p:sp>
        <p:sp>
          <p:nvSpPr>
            <p:cNvPr id="8230" name="Rectangle 38"/>
            <p:cNvSpPr>
              <a:spLocks noChangeArrowheads="1"/>
            </p:cNvSpPr>
            <p:nvPr/>
          </p:nvSpPr>
          <p:spPr bwMode="auto">
            <a:xfrm>
              <a:off x="3768" y="3754"/>
              <a:ext cx="168" cy="144"/>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a:solidFill>
                    <a:srgbClr val="CC0000"/>
                  </a:solidFill>
                  <a:effectLst>
                    <a:outerShdw blurRad="38100" dist="38100" dir="2700000" algn="tl">
                      <a:srgbClr val="C0C0C0"/>
                    </a:outerShdw>
                  </a:effectLst>
                  <a:latin typeface="Times New Roman" pitchFamily="18" charset="0"/>
                  <a:ea typeface="宋体" pitchFamily="2" charset="-122"/>
                </a:rPr>
                <a:t>X</a:t>
              </a:r>
            </a:p>
          </p:txBody>
        </p:sp>
        <p:sp>
          <p:nvSpPr>
            <p:cNvPr id="37904" name="Line 40"/>
            <p:cNvSpPr>
              <a:spLocks noChangeShapeType="1"/>
            </p:cNvSpPr>
            <p:nvPr/>
          </p:nvSpPr>
          <p:spPr bwMode="auto">
            <a:xfrm flipV="1">
              <a:off x="2452" y="2722"/>
              <a:ext cx="0" cy="1119"/>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7905" name="Line 41"/>
            <p:cNvSpPr>
              <a:spLocks noChangeShapeType="1"/>
            </p:cNvSpPr>
            <p:nvPr/>
          </p:nvSpPr>
          <p:spPr bwMode="auto">
            <a:xfrm>
              <a:off x="2443" y="3841"/>
              <a:ext cx="1288"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245" name="Rectangle 53"/>
            <p:cNvSpPr>
              <a:spLocks noChangeArrowheads="1"/>
            </p:cNvSpPr>
            <p:nvPr/>
          </p:nvSpPr>
          <p:spPr bwMode="auto">
            <a:xfrm>
              <a:off x="2289" y="3009"/>
              <a:ext cx="55" cy="57"/>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1800" b="1" dirty="0">
                  <a:solidFill>
                    <a:srgbClr val="CC0000"/>
                  </a:solidFill>
                  <a:effectLst>
                    <a:outerShdw blurRad="38100" dist="38100" dir="2700000" algn="tl">
                      <a:srgbClr val="C0C0C0"/>
                    </a:outerShdw>
                  </a:effectLst>
                  <a:latin typeface="Times New Roman" pitchFamily="18" charset="0"/>
                  <a:ea typeface="宋体" pitchFamily="2" charset="-122"/>
                </a:rPr>
                <a:t>P</a:t>
              </a:r>
              <a:r>
                <a:rPr kumimoji="1" lang="en-US" altLang="zh-CN" sz="1800" b="1" baseline="-25000" dirty="0">
                  <a:solidFill>
                    <a:srgbClr val="CC0000"/>
                  </a:solidFill>
                  <a:effectLst>
                    <a:outerShdw blurRad="38100" dist="38100" dir="2700000" algn="tl">
                      <a:srgbClr val="C0C0C0"/>
                    </a:outerShdw>
                  </a:effectLst>
                  <a:latin typeface="Times New Roman" pitchFamily="18" charset="0"/>
                  <a:ea typeface="宋体" pitchFamily="2" charset="-122"/>
                </a:rPr>
                <a:t>1</a:t>
              </a:r>
              <a:endParaRPr kumimoji="1" lang="en-US" altLang="zh-CN" sz="1800" b="1" dirty="0">
                <a:solidFill>
                  <a:srgbClr val="CC0000"/>
                </a:solidFill>
                <a:effectLst>
                  <a:outerShdw blurRad="38100" dist="38100" dir="2700000" algn="tl">
                    <a:srgbClr val="C0C0C0"/>
                  </a:outerShdw>
                </a:effectLst>
                <a:latin typeface="Times New Roman" pitchFamily="18" charset="0"/>
                <a:ea typeface="宋体" pitchFamily="2" charset="-122"/>
              </a:endParaRPr>
            </a:p>
          </p:txBody>
        </p:sp>
        <p:sp>
          <p:nvSpPr>
            <p:cNvPr id="8248" name="Rectangle 56"/>
            <p:cNvSpPr>
              <a:spLocks noChangeArrowheads="1"/>
            </p:cNvSpPr>
            <p:nvPr/>
          </p:nvSpPr>
          <p:spPr bwMode="auto">
            <a:xfrm>
              <a:off x="2272" y="3238"/>
              <a:ext cx="113" cy="86"/>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1800" b="1" dirty="0">
                  <a:solidFill>
                    <a:srgbClr val="CC0000"/>
                  </a:solidFill>
                  <a:effectLst>
                    <a:outerShdw blurRad="38100" dist="38100" dir="2700000" algn="tl">
                      <a:srgbClr val="C0C0C0"/>
                    </a:outerShdw>
                  </a:effectLst>
                  <a:latin typeface="Times New Roman" pitchFamily="18" charset="0"/>
                  <a:ea typeface="宋体" pitchFamily="2" charset="-122"/>
                </a:rPr>
                <a:t>P</a:t>
              </a:r>
              <a:r>
                <a:rPr kumimoji="1" lang="en-US" altLang="zh-CN" sz="1800" b="1" baseline="-25000" dirty="0">
                  <a:solidFill>
                    <a:srgbClr val="CC0000"/>
                  </a:solidFill>
                  <a:effectLst>
                    <a:outerShdw blurRad="38100" dist="38100" dir="2700000" algn="tl">
                      <a:srgbClr val="C0C0C0"/>
                    </a:outerShdw>
                  </a:effectLst>
                  <a:latin typeface="Times New Roman" pitchFamily="18" charset="0"/>
                  <a:ea typeface="宋体" pitchFamily="2" charset="-122"/>
                </a:rPr>
                <a:t>2</a:t>
              </a:r>
              <a:endParaRPr kumimoji="1" lang="en-US" altLang="zh-CN" sz="1800" b="1" dirty="0">
                <a:solidFill>
                  <a:srgbClr val="CC0000"/>
                </a:solidFill>
                <a:effectLst>
                  <a:outerShdw blurRad="38100" dist="38100" dir="2700000" algn="tl">
                    <a:srgbClr val="C0C0C0"/>
                  </a:outerShdw>
                </a:effectLst>
                <a:latin typeface="Times New Roman" pitchFamily="18" charset="0"/>
                <a:ea typeface="宋体" pitchFamily="2" charset="-122"/>
              </a:endParaRPr>
            </a:p>
          </p:txBody>
        </p:sp>
        <p:sp>
          <p:nvSpPr>
            <p:cNvPr id="8251" name="Rectangle 59"/>
            <p:cNvSpPr>
              <a:spLocks noChangeArrowheads="1"/>
            </p:cNvSpPr>
            <p:nvPr/>
          </p:nvSpPr>
          <p:spPr bwMode="auto">
            <a:xfrm>
              <a:off x="2265" y="3382"/>
              <a:ext cx="113" cy="86"/>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1800" b="1" dirty="0">
                  <a:solidFill>
                    <a:srgbClr val="CC0000"/>
                  </a:solidFill>
                  <a:effectLst>
                    <a:outerShdw blurRad="38100" dist="38100" dir="2700000" algn="tl">
                      <a:srgbClr val="C0C0C0"/>
                    </a:outerShdw>
                  </a:effectLst>
                  <a:latin typeface="Times New Roman" pitchFamily="18" charset="0"/>
                  <a:ea typeface="宋体" pitchFamily="2" charset="-122"/>
                </a:rPr>
                <a:t>P</a:t>
              </a:r>
              <a:r>
                <a:rPr kumimoji="1" lang="en-US" altLang="zh-CN" sz="1800" b="1" baseline="-25000" dirty="0">
                  <a:solidFill>
                    <a:srgbClr val="CC0000"/>
                  </a:solidFill>
                  <a:effectLst>
                    <a:outerShdw blurRad="38100" dist="38100" dir="2700000" algn="tl">
                      <a:srgbClr val="C0C0C0"/>
                    </a:outerShdw>
                  </a:effectLst>
                  <a:latin typeface="Times New Roman" pitchFamily="18" charset="0"/>
                  <a:ea typeface="宋体" pitchFamily="2" charset="-122"/>
                </a:rPr>
                <a:t>3</a:t>
              </a:r>
              <a:endParaRPr kumimoji="1" lang="en-US" altLang="zh-CN" sz="1800" b="1" dirty="0">
                <a:solidFill>
                  <a:srgbClr val="CC0000"/>
                </a:solidFill>
                <a:effectLst>
                  <a:outerShdw blurRad="38100" dist="38100" dir="2700000" algn="tl">
                    <a:srgbClr val="C0C0C0"/>
                  </a:outerShdw>
                </a:effectLst>
                <a:latin typeface="Times New Roman" pitchFamily="18" charset="0"/>
                <a:ea typeface="宋体" pitchFamily="2" charset="-122"/>
              </a:endParaRPr>
            </a:p>
          </p:txBody>
        </p:sp>
        <p:pic>
          <p:nvPicPr>
            <p:cNvPr id="37909" name="Picture 85" descr="2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0" y="3037"/>
              <a:ext cx="56"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0" name="Picture 86" descr="2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0" y="3238"/>
              <a:ext cx="5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1" name="Picture 87" descr="2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2" y="3410"/>
              <a:ext cx="56"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80" name="Rectangle 88"/>
            <p:cNvSpPr>
              <a:spLocks noChangeArrowheads="1"/>
            </p:cNvSpPr>
            <p:nvPr/>
          </p:nvSpPr>
          <p:spPr bwMode="auto">
            <a:xfrm>
              <a:off x="3184" y="3554"/>
              <a:ext cx="364" cy="143"/>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dirty="0">
                  <a:solidFill>
                    <a:srgbClr val="FF0000"/>
                  </a:solidFill>
                  <a:effectLst>
                    <a:outerShdw blurRad="38100" dist="38100" dir="2700000" algn="tl">
                      <a:srgbClr val="C0C0C0"/>
                    </a:outerShdw>
                  </a:effectLst>
                  <a:latin typeface="Times New Roman" pitchFamily="18" charset="0"/>
                </a:rPr>
                <a:t>D</a:t>
              </a:r>
            </a:p>
          </p:txBody>
        </p:sp>
        <p:sp>
          <p:nvSpPr>
            <p:cNvPr id="37913" name="Line 96"/>
            <p:cNvSpPr>
              <a:spLocks noChangeShapeType="1"/>
            </p:cNvSpPr>
            <p:nvPr/>
          </p:nvSpPr>
          <p:spPr bwMode="auto">
            <a:xfrm>
              <a:off x="2457" y="3063"/>
              <a:ext cx="336" cy="0"/>
            </a:xfrm>
            <a:prstGeom prst="line">
              <a:avLst/>
            </a:prstGeom>
            <a:noFill/>
            <a:ln w="19050">
              <a:solidFill>
                <a:srgbClr val="0099C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4" name="Line 98"/>
            <p:cNvSpPr>
              <a:spLocks noChangeShapeType="1"/>
            </p:cNvSpPr>
            <p:nvPr/>
          </p:nvSpPr>
          <p:spPr bwMode="auto">
            <a:xfrm>
              <a:off x="2448" y="3438"/>
              <a:ext cx="576" cy="0"/>
            </a:xfrm>
            <a:prstGeom prst="line">
              <a:avLst/>
            </a:prstGeom>
            <a:noFill/>
            <a:ln w="19050">
              <a:solidFill>
                <a:srgbClr val="0099C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291" name="AutoShape 99"/>
          <p:cNvSpPr>
            <a:spLocks noChangeArrowheads="1"/>
          </p:cNvSpPr>
          <p:nvPr/>
        </p:nvSpPr>
        <p:spPr bwMode="auto">
          <a:xfrm>
            <a:off x="5105400" y="1676400"/>
            <a:ext cx="3200400" cy="1066800"/>
          </a:xfrm>
          <a:prstGeom prst="wedgeRoundRectCallout">
            <a:avLst>
              <a:gd name="adj1" fmla="val -66269"/>
              <a:gd name="adj2" fmla="val 46759"/>
              <a:gd name="adj3" fmla="val 16667"/>
            </a:avLst>
          </a:prstGeom>
          <a:solidFill>
            <a:srgbClr val="FFFF00"/>
          </a:solidFill>
          <a:ln w="9525" algn="ctr">
            <a:solidFill>
              <a:schemeClr val="tx1"/>
            </a:solidFill>
            <a:miter lim="800000"/>
            <a:headEnd/>
            <a:tailEnd/>
          </a:ln>
        </p:spPr>
        <p:txBody>
          <a:bodyPr anchor="ctr"/>
          <a:lstStyle/>
          <a:p>
            <a:pPr marL="342900" indent="-342900"/>
            <a:r>
              <a:rPr lang="zh-CN" altLang="en-US" sz="1600" b="1">
                <a:ea typeface="宋体" pitchFamily="2" charset="-122"/>
              </a:rPr>
              <a:t>在消费者偏好、收入和其他商品价格不变的情况下，与某种商品不同价格相联系的消费均衡点的轨迹。</a:t>
            </a:r>
          </a:p>
        </p:txBody>
      </p:sp>
    </p:spTree>
    <p:extLst>
      <p:ext uri="{BB962C8B-B14F-4D97-AF65-F5344CB8AC3E}">
        <p14:creationId xmlns:p14="http://schemas.microsoft.com/office/powerpoint/2010/main" val="2218548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20"/>
                                        </p:tgtEl>
                                        <p:attrNameLst>
                                          <p:attrName>style.visibility</p:attrName>
                                        </p:attrNameLst>
                                      </p:cBhvr>
                                      <p:to>
                                        <p:strVal val="visible"/>
                                      </p:to>
                                    </p:set>
                                    <p:anim calcmode="lin" valueType="num">
                                      <p:cBhvr additive="base">
                                        <p:cTn id="7" dur="500" fill="hold"/>
                                        <p:tgtEl>
                                          <p:spTgt spid="8220"/>
                                        </p:tgtEl>
                                        <p:attrNameLst>
                                          <p:attrName>ppt_x</p:attrName>
                                        </p:attrNameLst>
                                      </p:cBhvr>
                                      <p:tavLst>
                                        <p:tav tm="0">
                                          <p:val>
                                            <p:strVal val="#ppt_x"/>
                                          </p:val>
                                        </p:tav>
                                        <p:tav tm="100000">
                                          <p:val>
                                            <p:strVal val="#ppt_x"/>
                                          </p:val>
                                        </p:tav>
                                      </p:tavLst>
                                    </p:anim>
                                    <p:anim calcmode="lin" valueType="num">
                                      <p:cBhvr additive="base">
                                        <p:cTn id="8" dur="500" fill="hold"/>
                                        <p:tgtEl>
                                          <p:spTgt spid="822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heckerboard(across)">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9" presetClass="entr" presetSubtype="10" fill="hold" grpId="0" nodeType="clickEffect">
                                  <p:stCondLst>
                                    <p:cond delay="0"/>
                                  </p:stCondLst>
                                  <p:childTnLst>
                                    <p:set>
                                      <p:cBhvr>
                                        <p:cTn id="17" dur="1" fill="hold">
                                          <p:stCondLst>
                                            <p:cond delay="0"/>
                                          </p:stCondLst>
                                        </p:cTn>
                                        <p:tgtEl>
                                          <p:spTgt spid="8291"/>
                                        </p:tgtEl>
                                        <p:attrNameLst>
                                          <p:attrName>style.visibility</p:attrName>
                                        </p:attrNameLst>
                                      </p:cBhvr>
                                      <p:to>
                                        <p:strVal val="visible"/>
                                      </p:to>
                                    </p:set>
                                    <p:anim calcmode="lin" valueType="num">
                                      <p:cBhvr>
                                        <p:cTn id="18" dur="5000" fill="hold"/>
                                        <p:tgtEl>
                                          <p:spTgt spid="8291"/>
                                        </p:tgtEl>
                                        <p:attrNameLst>
                                          <p:attrName>ppt_w</p:attrName>
                                        </p:attrNameLst>
                                      </p:cBhvr>
                                      <p:tavLst>
                                        <p:tav tm="0" fmla="#ppt_w*sin(2.5*pi*$)">
                                          <p:val>
                                            <p:fltVal val="0"/>
                                          </p:val>
                                        </p:tav>
                                        <p:tav tm="100000">
                                          <p:val>
                                            <p:fltVal val="1"/>
                                          </p:val>
                                        </p:tav>
                                      </p:tavLst>
                                    </p:anim>
                                    <p:anim calcmode="lin" valueType="num">
                                      <p:cBhvr>
                                        <p:cTn id="19" dur="5000" fill="hold"/>
                                        <p:tgtEl>
                                          <p:spTgt spid="8291"/>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checkerboard(across)">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0" grpId="0"/>
      <p:bldP spid="829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b="1" dirty="0">
                <a:latin typeface="Times New Roman" charset="0"/>
                <a:ea typeface="楷体_GB2312" pitchFamily="49" charset="-122"/>
              </a:rPr>
              <a:t>1.</a:t>
            </a:r>
            <a:r>
              <a:rPr lang="zh-CN" altLang="en-US" b="1" dirty="0">
                <a:latin typeface="Times New Roman" charset="0"/>
                <a:ea typeface="楷体_GB2312" pitchFamily="49" charset="-122"/>
              </a:rPr>
              <a:t>简述</a:t>
            </a:r>
            <a:r>
              <a:rPr lang="zh-CN" altLang="en-US" b="1" dirty="0">
                <a:latin typeface="Times New Roman" charset="0"/>
                <a:ea typeface="楷体_GB2312" pitchFamily="49" charset="-122"/>
              </a:rPr>
              <a:t>边际效用递减规律</a:t>
            </a:r>
            <a:r>
              <a:rPr lang="zh-CN" altLang="en-US" b="1" dirty="0" smtClean="0">
                <a:latin typeface="Times New Roman" charset="0"/>
                <a:ea typeface="楷体_GB2312" pitchFamily="49" charset="-122"/>
              </a:rPr>
              <a:t>。</a:t>
            </a:r>
            <a:endParaRPr lang="en-US" altLang="zh-CN" b="1" dirty="0" smtClean="0">
              <a:latin typeface="Times New Roman" charset="0"/>
              <a:ea typeface="楷体_GB2312" pitchFamily="49" charset="-122"/>
            </a:endParaRPr>
          </a:p>
          <a:p>
            <a:pPr marL="0" indent="0">
              <a:buNone/>
            </a:pPr>
            <a:endParaRPr lang="en-US" altLang="zh-CN" b="1" dirty="0">
              <a:latin typeface="Times New Roman" charset="0"/>
              <a:ea typeface="楷体_GB2312" pitchFamily="49" charset="-122"/>
            </a:endParaRPr>
          </a:p>
          <a:p>
            <a:pPr marL="0" indent="0">
              <a:buNone/>
            </a:pPr>
            <a:r>
              <a:rPr lang="en-US" altLang="zh-CN" b="1" dirty="0">
                <a:latin typeface="Times New Roman" charset="0"/>
                <a:ea typeface="楷体_GB2312" pitchFamily="49" charset="-122"/>
              </a:rPr>
              <a:t>2.</a:t>
            </a:r>
            <a:r>
              <a:rPr lang="zh-CN" altLang="en-US" b="1" dirty="0">
                <a:latin typeface="Times New Roman" charset="0"/>
                <a:ea typeface="楷体_GB2312" pitchFamily="49" charset="-122"/>
              </a:rPr>
              <a:t>已知某人月收入为</a:t>
            </a:r>
            <a:r>
              <a:rPr lang="en-US" altLang="zh-CN" b="1" dirty="0">
                <a:latin typeface="Times New Roman" charset="0"/>
                <a:ea typeface="楷体_GB2312" pitchFamily="49" charset="-122"/>
              </a:rPr>
              <a:t>180</a:t>
            </a:r>
            <a:r>
              <a:rPr lang="zh-CN" altLang="en-US" b="1" dirty="0">
                <a:latin typeface="Times New Roman" charset="0"/>
                <a:ea typeface="楷体_GB2312" pitchFamily="49" charset="-122"/>
              </a:rPr>
              <a:t>元，用于购买两种商品</a:t>
            </a:r>
            <a:r>
              <a:rPr lang="en-US" altLang="zh-CN" b="1" dirty="0">
                <a:latin typeface="Times New Roman" charset="0"/>
                <a:ea typeface="楷体_GB2312" pitchFamily="49" charset="-122"/>
              </a:rPr>
              <a:t>X</a:t>
            </a:r>
            <a:r>
              <a:rPr lang="zh-CN" altLang="en-US" b="1" dirty="0">
                <a:latin typeface="Times New Roman" charset="0"/>
                <a:ea typeface="楷体_GB2312" pitchFamily="49" charset="-122"/>
              </a:rPr>
              <a:t>和</a:t>
            </a:r>
            <a:r>
              <a:rPr lang="en-US" altLang="zh-CN" b="1" dirty="0">
                <a:latin typeface="Times New Roman" charset="0"/>
                <a:ea typeface="楷体_GB2312" pitchFamily="49" charset="-122"/>
              </a:rPr>
              <a:t>Y</a:t>
            </a:r>
            <a:r>
              <a:rPr lang="zh-CN" altLang="en-US" b="1" dirty="0">
                <a:latin typeface="Times New Roman" charset="0"/>
                <a:ea typeface="楷体_GB2312" pitchFamily="49" charset="-122"/>
              </a:rPr>
              <a:t>，他的效用函数为</a:t>
            </a:r>
            <a:r>
              <a:rPr lang="en-US" altLang="zh-CN" b="1" dirty="0">
                <a:latin typeface="Times New Roman" charset="0"/>
                <a:ea typeface="楷体_GB2312" pitchFamily="49" charset="-122"/>
              </a:rPr>
              <a:t>U=XY</a:t>
            </a:r>
            <a:r>
              <a:rPr lang="zh-CN" altLang="en-US" b="1" dirty="0">
                <a:latin typeface="Times New Roman" charset="0"/>
                <a:ea typeface="楷体_GB2312" pitchFamily="49" charset="-122"/>
              </a:rPr>
              <a:t>，且</a:t>
            </a:r>
            <a:r>
              <a:rPr lang="en-US" altLang="zh-CN" b="1" dirty="0" err="1">
                <a:latin typeface="Times New Roman" charset="0"/>
                <a:ea typeface="楷体_GB2312" pitchFamily="49" charset="-122"/>
              </a:rPr>
              <a:t>Px</a:t>
            </a:r>
            <a:r>
              <a:rPr lang="en-US" altLang="zh-CN" b="1" dirty="0">
                <a:latin typeface="Times New Roman" charset="0"/>
                <a:ea typeface="楷体_GB2312" pitchFamily="49" charset="-122"/>
              </a:rPr>
              <a:t>=2</a:t>
            </a:r>
            <a:r>
              <a:rPr lang="zh-CN" altLang="en-US" b="1" dirty="0">
                <a:latin typeface="Times New Roman" charset="0"/>
                <a:ea typeface="楷体_GB2312" pitchFamily="49" charset="-122"/>
              </a:rPr>
              <a:t>元，</a:t>
            </a:r>
            <a:r>
              <a:rPr lang="en-US" altLang="zh-CN" b="1" dirty="0" err="1">
                <a:latin typeface="Times New Roman" charset="0"/>
                <a:ea typeface="楷体_GB2312" pitchFamily="49" charset="-122"/>
              </a:rPr>
              <a:t>Py</a:t>
            </a:r>
            <a:r>
              <a:rPr lang="en-US" altLang="zh-CN" b="1" dirty="0">
                <a:latin typeface="Times New Roman" charset="0"/>
                <a:ea typeface="楷体_GB2312" pitchFamily="49" charset="-122"/>
              </a:rPr>
              <a:t>=3</a:t>
            </a:r>
            <a:r>
              <a:rPr lang="zh-CN" altLang="en-US" b="1" dirty="0">
                <a:latin typeface="Times New Roman" charset="0"/>
                <a:ea typeface="楷体_GB2312" pitchFamily="49" charset="-122"/>
              </a:rPr>
              <a:t>元，</a:t>
            </a:r>
            <a:r>
              <a:rPr lang="zh-CN" altLang="en-US" b="1" dirty="0" smtClean="0">
                <a:latin typeface="Times New Roman" charset="0"/>
                <a:ea typeface="楷体_GB2312" pitchFamily="49" charset="-122"/>
              </a:rPr>
              <a:t>求效用</a:t>
            </a:r>
            <a:r>
              <a:rPr lang="zh-CN" altLang="en-US" b="1" dirty="0">
                <a:latin typeface="Times New Roman" charset="0"/>
                <a:ea typeface="楷体_GB2312" pitchFamily="49" charset="-122"/>
              </a:rPr>
              <a:t>极大时，他购买</a:t>
            </a:r>
            <a:r>
              <a:rPr lang="en-US" altLang="zh-CN" b="1" dirty="0">
                <a:latin typeface="Times New Roman" charset="0"/>
                <a:ea typeface="楷体_GB2312" pitchFamily="49" charset="-122"/>
              </a:rPr>
              <a:t>X</a:t>
            </a:r>
            <a:r>
              <a:rPr lang="zh-CN" altLang="en-US" b="1" dirty="0">
                <a:latin typeface="Times New Roman" charset="0"/>
                <a:ea typeface="楷体_GB2312" pitchFamily="49" charset="-122"/>
              </a:rPr>
              <a:t>、</a:t>
            </a:r>
            <a:r>
              <a:rPr lang="en-US" altLang="zh-CN" b="1" dirty="0">
                <a:latin typeface="Times New Roman" charset="0"/>
                <a:ea typeface="楷体_GB2312" pitchFamily="49" charset="-122"/>
              </a:rPr>
              <a:t>Y</a:t>
            </a:r>
            <a:r>
              <a:rPr lang="zh-CN" altLang="en-US" b="1" dirty="0">
                <a:latin typeface="Times New Roman" charset="0"/>
                <a:ea typeface="楷体_GB2312" pitchFamily="49" charset="-122"/>
              </a:rPr>
              <a:t>的数量各为多少？</a:t>
            </a:r>
          </a:p>
        </p:txBody>
      </p:sp>
      <p:sp>
        <p:nvSpPr>
          <p:cNvPr id="4"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r>
              <a:rPr lang="en-US" altLang="zh-CN" sz="2600" b="1" dirty="0" smtClean="0">
                <a:solidFill>
                  <a:schemeClr val="bg1"/>
                </a:solidFill>
                <a:latin typeface="+mn-lt"/>
                <a:ea typeface="+mn-ea"/>
              </a:rPr>
              <a:t>24</a:t>
            </a:r>
            <a:endParaRPr lang="en-US" altLang="zh-CN" sz="2600" b="1" dirty="0">
              <a:solidFill>
                <a:schemeClr val="bg1"/>
              </a:solidFill>
              <a:latin typeface="+mn-lt"/>
              <a:ea typeface="+mn-ea"/>
            </a:endParaRPr>
          </a:p>
        </p:txBody>
      </p:sp>
    </p:spTree>
    <p:extLst>
      <p:ext uri="{BB962C8B-B14F-4D97-AF65-F5344CB8AC3E}">
        <p14:creationId xmlns:p14="http://schemas.microsoft.com/office/powerpoint/2010/main" val="2885334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Grp="1" noChangeArrowheads="1"/>
          </p:cNvSpPr>
          <p:nvPr>
            <p:ph type="title"/>
          </p:nvPr>
        </p:nvSpPr>
        <p:spPr/>
        <p:txBody>
          <a:bodyPr/>
          <a:lstStyle/>
          <a:p>
            <a:r>
              <a:rPr lang="zh-CN" altLang="en-US" smtClean="0">
                <a:latin typeface="Times New Roman" charset="0"/>
              </a:rPr>
              <a:t>效用是需求之母</a:t>
            </a:r>
          </a:p>
        </p:txBody>
      </p:sp>
      <p:sp>
        <p:nvSpPr>
          <p:cNvPr id="78851" name="Rectangle 3"/>
          <p:cNvSpPr>
            <a:spLocks noGrp="1" noChangeArrowheads="1"/>
          </p:cNvSpPr>
          <p:nvPr>
            <p:ph idx="1"/>
          </p:nvPr>
        </p:nvSpPr>
        <p:spPr/>
        <p:txBody>
          <a:bodyPr/>
          <a:lstStyle/>
          <a:p>
            <a:r>
              <a:rPr lang="zh-CN" altLang="en-US" sz="2400" b="1" dirty="0" smtClean="0">
                <a:latin typeface="华文仿宋" panose="02010600040101010101" pitchFamily="2" charset="-122"/>
                <a:ea typeface="华文仿宋" panose="02010600040101010101" pitchFamily="2" charset="-122"/>
              </a:rPr>
              <a:t>只有当物品能够给人带来满足，实现其</a:t>
            </a:r>
          </a:p>
          <a:p>
            <a:pPr>
              <a:buFont typeface="Wingdings" pitchFamily="2" charset="2"/>
              <a:buNone/>
            </a:pPr>
            <a:r>
              <a:rPr lang="zh-CN" altLang="en-US" sz="2400" b="1" dirty="0" smtClean="0">
                <a:latin typeface="华文仿宋" panose="02010600040101010101" pitchFamily="2" charset="-122"/>
                <a:ea typeface="华文仿宋" panose="02010600040101010101" pitchFamily="2" charset="-122"/>
              </a:rPr>
              <a:t>    某种欲望，才可能产生对该物品的需求。</a:t>
            </a:r>
          </a:p>
          <a:p>
            <a:pPr>
              <a:buFont typeface="Wingdings" pitchFamily="2" charset="2"/>
              <a:buNone/>
            </a:pPr>
            <a:r>
              <a:rPr lang="zh-CN" altLang="en-US" sz="2400" b="1" dirty="0" smtClean="0">
                <a:latin typeface="华文仿宋" panose="02010600040101010101" pitchFamily="2" charset="-122"/>
                <a:ea typeface="华文仿宋" panose="02010600040101010101" pitchFamily="2" charset="-122"/>
              </a:rPr>
              <a:t>    而这种满足就是效用。可口的特色小吃、</a:t>
            </a:r>
          </a:p>
          <a:p>
            <a:pPr>
              <a:buFont typeface="Wingdings" pitchFamily="2" charset="2"/>
              <a:buNone/>
            </a:pPr>
            <a:r>
              <a:rPr lang="zh-CN" altLang="en-US" sz="2400" b="1" dirty="0" smtClean="0">
                <a:latin typeface="华文仿宋" panose="02010600040101010101" pitchFamily="2" charset="-122"/>
                <a:ea typeface="华文仿宋" panose="02010600040101010101" pitchFamily="2" charset="-122"/>
              </a:rPr>
              <a:t>    舒适的豪华汽车、高档烟酒莫不如此。</a:t>
            </a:r>
          </a:p>
          <a:p>
            <a:r>
              <a:rPr lang="zh-CN" altLang="en-US" sz="2400" b="1" dirty="0" smtClean="0">
                <a:latin typeface="华文仿宋" panose="02010600040101010101" pitchFamily="2" charset="-122"/>
                <a:ea typeface="华文仿宋" panose="02010600040101010101" pitchFamily="2" charset="-122"/>
              </a:rPr>
              <a:t>“满足”本身就意味着效用评价是主观的。</a:t>
            </a:r>
          </a:p>
          <a:p>
            <a:pPr>
              <a:buFont typeface="Wingdings" pitchFamily="2" charset="2"/>
              <a:buNone/>
            </a:pPr>
            <a:r>
              <a:rPr lang="zh-CN" altLang="en-US" b="1" dirty="0" smtClean="0">
                <a:latin typeface="Times New Roman" charset="0"/>
                <a:ea typeface="仿宋_GB2312" pitchFamily="49" charset="-122"/>
              </a:rPr>
              <a:t>       </a:t>
            </a:r>
            <a:r>
              <a:rPr lang="zh-CN" altLang="en-US" sz="2400" b="1" dirty="0" smtClean="0">
                <a:solidFill>
                  <a:srgbClr val="FF0000"/>
                </a:solidFill>
                <a:latin typeface="Times New Roman" charset="0"/>
                <a:ea typeface="华文行楷" pitchFamily="2" charset="-122"/>
              </a:rPr>
              <a:t>萝卜白菜，各有所爱</a:t>
            </a:r>
          </a:p>
          <a:p>
            <a:r>
              <a:rPr lang="zh-CN" altLang="en-US" sz="2400" b="1" dirty="0" smtClean="0">
                <a:latin typeface="华文仿宋" panose="02010600040101010101" pitchFamily="2" charset="-122"/>
                <a:ea typeface="华文仿宋" panose="02010600040101010101" pitchFamily="2" charset="-122"/>
              </a:rPr>
              <a:t>效用不等于幸福，幸福还取决于欲望大小。</a:t>
            </a:r>
          </a:p>
          <a:p>
            <a:pPr>
              <a:buFont typeface="Wingdings" pitchFamily="2" charset="2"/>
              <a:buNone/>
            </a:pPr>
            <a:r>
              <a:rPr lang="zh-CN" altLang="en-US" b="1" dirty="0" smtClean="0">
                <a:latin typeface="Times New Roman" charset="0"/>
                <a:ea typeface="仿宋_GB2312" pitchFamily="49" charset="-122"/>
              </a:rPr>
              <a:t>                  </a:t>
            </a:r>
            <a:r>
              <a:rPr lang="zh-CN" altLang="en-US" sz="2400" b="1" dirty="0" smtClean="0">
                <a:solidFill>
                  <a:srgbClr val="FF0000"/>
                </a:solidFill>
                <a:latin typeface="Times New Roman" charset="0"/>
                <a:ea typeface="华文行楷" pitchFamily="2" charset="-122"/>
              </a:rPr>
              <a:t>萨缪尔森幸福方程式</a:t>
            </a:r>
          </a:p>
        </p:txBody>
      </p:sp>
      <p:sp>
        <p:nvSpPr>
          <p:cNvPr id="7"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A08EC1B1-8245-412A-ABAD-3209D9BF452F}" type="slidenum">
              <a:rPr lang="en-US" altLang="zh-CN" sz="2600" b="1">
                <a:solidFill>
                  <a:schemeClr val="bg1"/>
                </a:solidFill>
                <a:latin typeface="+mn-lt"/>
                <a:ea typeface="+mn-ea"/>
              </a:rPr>
              <a:pPr algn="l">
                <a:spcBef>
                  <a:spcPct val="0"/>
                </a:spcBef>
                <a:buClrTx/>
                <a:buSzTx/>
                <a:buFontTx/>
                <a:buNone/>
                <a:defRPr/>
              </a:pPr>
              <a:t>3</a:t>
            </a:fld>
            <a:endParaRPr lang="en-US" altLang="zh-CN" sz="2600" b="1">
              <a:solidFill>
                <a:schemeClr val="bg1"/>
              </a:solidFill>
              <a:latin typeface="+mn-lt"/>
              <a:ea typeface="+mn-ea"/>
            </a:endParaRPr>
          </a:p>
        </p:txBody>
      </p:sp>
      <p:pic>
        <p:nvPicPr>
          <p:cNvPr id="78858" name="Picture 10" descr="R8H]1BH_0IR1Y3_S)GV]QRY"/>
          <p:cNvPicPr>
            <a:picLocks noChangeAspect="1" noChangeArrowheads="1" noCrop="1"/>
          </p:cNvPicPr>
          <p:nvPr/>
        </p:nvPicPr>
        <p:blipFill>
          <a:blip r:embed="rId2">
            <a:lum bright="6000" contrast="18000"/>
            <a:extLst>
              <a:ext uri="{28A0092B-C50C-407E-A947-70E740481C1C}">
                <a14:useLocalDpi xmlns:a14="http://schemas.microsoft.com/office/drawing/2010/main" val="0"/>
              </a:ext>
            </a:extLst>
          </a:blip>
          <a:srcRect/>
          <a:stretch>
            <a:fillRect/>
          </a:stretch>
        </p:blipFill>
        <p:spPr bwMode="auto">
          <a:xfrm>
            <a:off x="6858000" y="2057400"/>
            <a:ext cx="1457325"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60" name="Picture 12" descr="u=255320708,4212783116&amp;fm=0&amp;gp=24">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l="5333" t="2913" r="3999" b="7767"/>
          <a:stretch>
            <a:fillRect/>
          </a:stretch>
        </p:blipFill>
        <p:spPr bwMode="auto">
          <a:xfrm>
            <a:off x="0" y="5116513"/>
            <a:ext cx="1295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05391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blinds(horizontal)">
                                      <p:cBhvr>
                                        <p:cTn id="7" dur="500"/>
                                        <p:tgtEl>
                                          <p:spTgt spid="7885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8851">
                                            <p:txEl>
                                              <p:pRg st="1" end="1"/>
                                            </p:txEl>
                                          </p:spTgt>
                                        </p:tgtEl>
                                        <p:attrNameLst>
                                          <p:attrName>style.visibility</p:attrName>
                                        </p:attrNameLst>
                                      </p:cBhvr>
                                      <p:to>
                                        <p:strVal val="visible"/>
                                      </p:to>
                                    </p:set>
                                    <p:animEffect transition="in" filter="blinds(horizontal)">
                                      <p:cBhvr>
                                        <p:cTn id="10" dur="500"/>
                                        <p:tgtEl>
                                          <p:spTgt spid="7885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8851">
                                            <p:txEl>
                                              <p:pRg st="2" end="2"/>
                                            </p:txEl>
                                          </p:spTgt>
                                        </p:tgtEl>
                                        <p:attrNameLst>
                                          <p:attrName>style.visibility</p:attrName>
                                        </p:attrNameLst>
                                      </p:cBhvr>
                                      <p:to>
                                        <p:strVal val="visible"/>
                                      </p:to>
                                    </p:set>
                                    <p:animEffect transition="in" filter="blinds(horizontal)">
                                      <p:cBhvr>
                                        <p:cTn id="13" dur="500"/>
                                        <p:tgtEl>
                                          <p:spTgt spid="78851">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8851">
                                            <p:txEl>
                                              <p:pRg st="3" end="3"/>
                                            </p:txEl>
                                          </p:spTgt>
                                        </p:tgtEl>
                                        <p:attrNameLst>
                                          <p:attrName>style.visibility</p:attrName>
                                        </p:attrNameLst>
                                      </p:cBhvr>
                                      <p:to>
                                        <p:strVal val="visible"/>
                                      </p:to>
                                    </p:set>
                                    <p:animEffect transition="in" filter="blinds(horizontal)">
                                      <p:cBhvr>
                                        <p:cTn id="16" dur="500"/>
                                        <p:tgtEl>
                                          <p:spTgt spid="7885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78858"/>
                                        </p:tgtEl>
                                        <p:attrNameLst>
                                          <p:attrName>style.visibility</p:attrName>
                                        </p:attrNameLst>
                                      </p:cBhvr>
                                      <p:to>
                                        <p:strVal val="visible"/>
                                      </p:to>
                                    </p:set>
                                    <p:animEffect transition="in" filter="checkerboard(across)">
                                      <p:cBhvr>
                                        <p:cTn id="21" dur="500"/>
                                        <p:tgtEl>
                                          <p:spTgt spid="7885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78851">
                                            <p:txEl>
                                              <p:pRg st="4" end="4"/>
                                            </p:txEl>
                                          </p:spTgt>
                                        </p:tgtEl>
                                        <p:attrNameLst>
                                          <p:attrName>style.visibility</p:attrName>
                                        </p:attrNameLst>
                                      </p:cBhvr>
                                      <p:to>
                                        <p:strVal val="visible"/>
                                      </p:to>
                                    </p:set>
                                    <p:animEffect transition="in" filter="blinds(horizontal)">
                                      <p:cBhvr>
                                        <p:cTn id="26" dur="500"/>
                                        <p:tgtEl>
                                          <p:spTgt spid="78851">
                                            <p:txEl>
                                              <p:pRg st="4" end="4"/>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78851">
                                            <p:txEl>
                                              <p:pRg st="5" end="5"/>
                                            </p:txEl>
                                          </p:spTgt>
                                        </p:tgtEl>
                                        <p:attrNameLst>
                                          <p:attrName>style.visibility</p:attrName>
                                        </p:attrNameLst>
                                      </p:cBhvr>
                                      <p:to>
                                        <p:strVal val="visible"/>
                                      </p:to>
                                    </p:set>
                                    <p:animEffect transition="in" filter="blinds(horizontal)">
                                      <p:cBhvr>
                                        <p:cTn id="29" dur="500"/>
                                        <p:tgtEl>
                                          <p:spTgt spid="78851">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78851">
                                            <p:txEl>
                                              <p:pRg st="6" end="6"/>
                                            </p:txEl>
                                          </p:spTgt>
                                        </p:tgtEl>
                                        <p:attrNameLst>
                                          <p:attrName>style.visibility</p:attrName>
                                        </p:attrNameLst>
                                      </p:cBhvr>
                                      <p:to>
                                        <p:strVal val="visible"/>
                                      </p:to>
                                    </p:set>
                                    <p:animEffect transition="in" filter="blinds(horizontal)">
                                      <p:cBhvr>
                                        <p:cTn id="34" dur="500"/>
                                        <p:tgtEl>
                                          <p:spTgt spid="78851">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78851">
                                            <p:txEl>
                                              <p:pRg st="7" end="7"/>
                                            </p:txEl>
                                          </p:spTgt>
                                        </p:tgtEl>
                                        <p:attrNameLst>
                                          <p:attrName>style.visibility</p:attrName>
                                        </p:attrNameLst>
                                      </p:cBhvr>
                                      <p:to>
                                        <p:strVal val="visible"/>
                                      </p:to>
                                    </p:set>
                                    <p:anim calcmode="lin" valueType="num">
                                      <p:cBhvr additive="base">
                                        <p:cTn id="39" dur="500" fill="hold"/>
                                        <p:tgtEl>
                                          <p:spTgt spid="78851">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885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ntr" presetSubtype="10" fill="hold" nodeType="clickEffect">
                                  <p:stCondLst>
                                    <p:cond delay="0"/>
                                  </p:stCondLst>
                                  <p:childTnLst>
                                    <p:set>
                                      <p:cBhvr>
                                        <p:cTn id="44" dur="1" fill="hold">
                                          <p:stCondLst>
                                            <p:cond delay="0"/>
                                          </p:stCondLst>
                                        </p:cTn>
                                        <p:tgtEl>
                                          <p:spTgt spid="78860"/>
                                        </p:tgtEl>
                                        <p:attrNameLst>
                                          <p:attrName>style.visibility</p:attrName>
                                        </p:attrNameLst>
                                      </p:cBhvr>
                                      <p:to>
                                        <p:strVal val="visible"/>
                                      </p:to>
                                    </p:set>
                                    <p:animEffect transition="in" filter="checkerboard(across)">
                                      <p:cBhvr>
                                        <p:cTn id="45" dur="500"/>
                                        <p:tgtEl>
                                          <p:spTgt spid="78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p:txBody>
          <a:bodyPr/>
          <a:lstStyle/>
          <a:p>
            <a:r>
              <a:rPr lang="zh-CN" altLang="en-US" smtClean="0">
                <a:latin typeface="Times New Roman" charset="0"/>
              </a:rPr>
              <a:t>本章概要</a:t>
            </a:r>
          </a:p>
        </p:txBody>
      </p:sp>
      <p:sp>
        <p:nvSpPr>
          <p:cNvPr id="18435" name="Rectangle 3"/>
          <p:cNvSpPr>
            <a:spLocks noGrp="1" noChangeArrowheads="1"/>
          </p:cNvSpPr>
          <p:nvPr>
            <p:ph idx="1"/>
          </p:nvPr>
        </p:nvSpPr>
        <p:spPr>
          <a:xfrm>
            <a:off x="838200" y="1981200"/>
            <a:ext cx="7693025" cy="4648200"/>
          </a:xfrm>
        </p:spPr>
        <p:txBody>
          <a:bodyPr/>
          <a:lstStyle/>
          <a:p>
            <a:pPr>
              <a:spcBef>
                <a:spcPct val="100000"/>
              </a:spcBef>
            </a:pPr>
            <a:endParaRPr lang="en-US" altLang="zh-CN" b="1" dirty="0" smtClean="0"/>
          </a:p>
          <a:p>
            <a:endParaRPr lang="en-US" altLang="zh-CN" b="1" dirty="0" smtClean="0"/>
          </a:p>
          <a:p>
            <a:endParaRPr lang="en-US" altLang="zh-CN" b="1" dirty="0" smtClean="0"/>
          </a:p>
          <a:p>
            <a:endParaRPr lang="en-US" altLang="zh-CN" b="1" dirty="0" smtClean="0"/>
          </a:p>
          <a:p>
            <a:pPr>
              <a:buFont typeface="Wingdings" pitchFamily="2" charset="2"/>
              <a:buNone/>
            </a:pPr>
            <a:endParaRPr lang="en-US" altLang="zh-CN" b="1" dirty="0" smtClean="0"/>
          </a:p>
          <a:p>
            <a:endParaRPr lang="en-US" altLang="zh-CN" b="1" dirty="0" smtClean="0"/>
          </a:p>
        </p:txBody>
      </p:sp>
      <p:sp>
        <p:nvSpPr>
          <p:cNvPr id="38"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1FBB2568-C288-4CA4-BA68-73A43F6C229C}" type="slidenum">
              <a:rPr lang="en-US" altLang="zh-CN" sz="2600" b="1">
                <a:solidFill>
                  <a:schemeClr val="bg1"/>
                </a:solidFill>
                <a:latin typeface="+mn-lt"/>
                <a:ea typeface="+mn-ea"/>
              </a:rPr>
              <a:pPr algn="l">
                <a:spcBef>
                  <a:spcPct val="0"/>
                </a:spcBef>
                <a:buClrTx/>
                <a:buSzTx/>
                <a:buFontTx/>
                <a:buNone/>
                <a:defRPr/>
              </a:pPr>
              <a:t>4</a:t>
            </a:fld>
            <a:endParaRPr lang="en-US" altLang="zh-CN" sz="2600" b="1">
              <a:solidFill>
                <a:schemeClr val="bg1"/>
              </a:solidFill>
              <a:latin typeface="+mn-lt"/>
              <a:ea typeface="+mn-ea"/>
            </a:endParaRPr>
          </a:p>
        </p:txBody>
      </p:sp>
      <p:grpSp>
        <p:nvGrpSpPr>
          <p:cNvPr id="2" name="Group 86"/>
          <p:cNvGrpSpPr>
            <a:grpSpLocks/>
          </p:cNvGrpSpPr>
          <p:nvPr/>
        </p:nvGrpSpPr>
        <p:grpSpPr bwMode="auto">
          <a:xfrm>
            <a:off x="5037138" y="1828800"/>
            <a:ext cx="2735263" cy="2362200"/>
            <a:chOff x="3173" y="1152"/>
            <a:chExt cx="1723" cy="1488"/>
          </a:xfrm>
        </p:grpSpPr>
        <p:sp>
          <p:nvSpPr>
            <p:cNvPr id="18456" name="Line 26"/>
            <p:cNvSpPr>
              <a:spLocks noChangeShapeType="1"/>
            </p:cNvSpPr>
            <p:nvPr/>
          </p:nvSpPr>
          <p:spPr bwMode="auto">
            <a:xfrm flipV="1">
              <a:off x="3498" y="1180"/>
              <a:ext cx="0" cy="121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18457" name="Line 27"/>
            <p:cNvSpPr>
              <a:spLocks noChangeShapeType="1"/>
            </p:cNvSpPr>
            <p:nvPr/>
          </p:nvSpPr>
          <p:spPr bwMode="auto">
            <a:xfrm flipV="1">
              <a:off x="3489" y="2394"/>
              <a:ext cx="1351"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18458" name="Rectangle 28"/>
            <p:cNvSpPr>
              <a:spLocks noChangeArrowheads="1"/>
            </p:cNvSpPr>
            <p:nvPr/>
          </p:nvSpPr>
          <p:spPr bwMode="auto">
            <a:xfrm>
              <a:off x="3198" y="1152"/>
              <a:ext cx="116"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spcBef>
                  <a:spcPct val="0"/>
                </a:spcBef>
                <a:buClrTx/>
                <a:buSzTx/>
                <a:buFontTx/>
                <a:buNone/>
              </a:pPr>
              <a:r>
                <a:rPr kumimoji="1" lang="en-US" altLang="zh-CN" sz="1800" b="1" dirty="0">
                  <a:solidFill>
                    <a:srgbClr val="800080"/>
                  </a:solidFill>
                  <a:latin typeface="Times New Roman" panose="02020603050405020304" pitchFamily="18" charset="0"/>
                  <a:ea typeface="宋体" pitchFamily="2" charset="-122"/>
                  <a:cs typeface="Times New Roman" panose="02020603050405020304" pitchFamily="18" charset="0"/>
                </a:rPr>
                <a:t>TU</a:t>
              </a:r>
            </a:p>
          </p:txBody>
        </p:sp>
        <p:sp>
          <p:nvSpPr>
            <p:cNvPr id="18459" name="Rectangle 29"/>
            <p:cNvSpPr>
              <a:spLocks noChangeArrowheads="1"/>
            </p:cNvSpPr>
            <p:nvPr/>
          </p:nvSpPr>
          <p:spPr bwMode="auto">
            <a:xfrm>
              <a:off x="3173" y="1321"/>
              <a:ext cx="11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spcBef>
                  <a:spcPct val="0"/>
                </a:spcBef>
                <a:buClrTx/>
                <a:buSzTx/>
                <a:buFontTx/>
                <a:buNone/>
              </a:pPr>
              <a:r>
                <a:rPr kumimoji="1" lang="en-US" altLang="zh-CN" sz="1800" b="1" dirty="0">
                  <a:solidFill>
                    <a:srgbClr val="800080"/>
                  </a:solidFill>
                  <a:latin typeface="Times New Roman" panose="02020603050405020304" pitchFamily="18" charset="0"/>
                  <a:ea typeface="宋体" pitchFamily="2" charset="-122"/>
                  <a:cs typeface="Times New Roman" panose="02020603050405020304" pitchFamily="18" charset="0"/>
                </a:rPr>
                <a:t>MU</a:t>
              </a:r>
            </a:p>
          </p:txBody>
        </p:sp>
        <p:sp>
          <p:nvSpPr>
            <p:cNvPr id="18460" name="Rectangle 30"/>
            <p:cNvSpPr>
              <a:spLocks noChangeArrowheads="1"/>
            </p:cNvSpPr>
            <p:nvPr/>
          </p:nvSpPr>
          <p:spPr bwMode="auto">
            <a:xfrm>
              <a:off x="4733" y="2423"/>
              <a:ext cx="116"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spcBef>
                  <a:spcPct val="0"/>
                </a:spcBef>
                <a:buClrTx/>
                <a:buSzTx/>
                <a:buFontTx/>
                <a:buNone/>
              </a:pPr>
              <a:r>
                <a:rPr kumimoji="1" lang="en-US" altLang="zh-CN" sz="1800" b="1">
                  <a:solidFill>
                    <a:srgbClr val="800080"/>
                  </a:solidFill>
                  <a:ea typeface="宋体" pitchFamily="2" charset="-122"/>
                </a:rPr>
                <a:t>Q</a:t>
              </a:r>
            </a:p>
          </p:txBody>
        </p:sp>
        <p:sp>
          <p:nvSpPr>
            <p:cNvPr id="18461" name="Rectangle 31"/>
            <p:cNvSpPr>
              <a:spLocks noChangeArrowheads="1"/>
            </p:cNvSpPr>
            <p:nvPr/>
          </p:nvSpPr>
          <p:spPr bwMode="auto">
            <a:xfrm>
              <a:off x="3360" y="2403"/>
              <a:ext cx="117"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spcBef>
                  <a:spcPct val="0"/>
                </a:spcBef>
                <a:buClrTx/>
                <a:buSzTx/>
                <a:buFontTx/>
                <a:buNone/>
              </a:pPr>
              <a:r>
                <a:rPr kumimoji="1" lang="en-US" altLang="zh-CN" sz="1800" b="1">
                  <a:solidFill>
                    <a:srgbClr val="800080"/>
                  </a:solidFill>
                  <a:ea typeface="宋体" pitchFamily="2" charset="-122"/>
                </a:rPr>
                <a:t>O</a:t>
              </a:r>
            </a:p>
          </p:txBody>
        </p:sp>
        <p:sp>
          <p:nvSpPr>
            <p:cNvPr id="18462" name="Freeform 43"/>
            <p:cNvSpPr>
              <a:spLocks/>
            </p:cNvSpPr>
            <p:nvPr/>
          </p:nvSpPr>
          <p:spPr bwMode="auto">
            <a:xfrm>
              <a:off x="3592" y="1437"/>
              <a:ext cx="1048" cy="567"/>
            </a:xfrm>
            <a:custGeom>
              <a:avLst/>
              <a:gdLst>
                <a:gd name="T0" fmla="*/ 0 w 2160"/>
                <a:gd name="T1" fmla="*/ 115 h 964"/>
                <a:gd name="T2" fmla="*/ 12 w 2160"/>
                <a:gd name="T3" fmla="*/ 78 h 964"/>
                <a:gd name="T4" fmla="*/ 33 w 2160"/>
                <a:gd name="T5" fmla="*/ 39 h 964"/>
                <a:gd name="T6" fmla="*/ 64 w 2160"/>
                <a:gd name="T7" fmla="*/ 7 h 964"/>
                <a:gd name="T8" fmla="*/ 85 w 2160"/>
                <a:gd name="T9" fmla="*/ 1 h 964"/>
                <a:gd name="T10" fmla="*/ 104 w 2160"/>
                <a:gd name="T11" fmla="*/ 9 h 964"/>
                <a:gd name="T12" fmla="*/ 119 w 2160"/>
                <a:gd name="T13" fmla="*/ 35 h 964"/>
                <a:gd name="T14" fmla="*/ 0 60000 65536"/>
                <a:gd name="T15" fmla="*/ 0 60000 65536"/>
                <a:gd name="T16" fmla="*/ 0 60000 65536"/>
                <a:gd name="T17" fmla="*/ 0 60000 65536"/>
                <a:gd name="T18" fmla="*/ 0 60000 65536"/>
                <a:gd name="T19" fmla="*/ 0 60000 65536"/>
                <a:gd name="T20" fmla="*/ 0 60000 65536"/>
                <a:gd name="T21" fmla="*/ 0 w 2160"/>
                <a:gd name="T22" fmla="*/ 0 h 964"/>
                <a:gd name="T23" fmla="*/ 2160 w 2160"/>
                <a:gd name="T24" fmla="*/ 964 h 9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 h="964">
                  <a:moveTo>
                    <a:pt x="0" y="964"/>
                  </a:moveTo>
                  <a:cubicBezTo>
                    <a:pt x="37" y="911"/>
                    <a:pt x="123" y="754"/>
                    <a:pt x="223" y="647"/>
                  </a:cubicBezTo>
                  <a:cubicBezTo>
                    <a:pt x="323" y="540"/>
                    <a:pt x="444" y="423"/>
                    <a:pt x="598" y="325"/>
                  </a:cubicBezTo>
                  <a:cubicBezTo>
                    <a:pt x="752" y="227"/>
                    <a:pt x="991" y="110"/>
                    <a:pt x="1148" y="57"/>
                  </a:cubicBezTo>
                  <a:cubicBezTo>
                    <a:pt x="1305" y="4"/>
                    <a:pt x="1422" y="0"/>
                    <a:pt x="1543" y="4"/>
                  </a:cubicBezTo>
                  <a:cubicBezTo>
                    <a:pt x="1664" y="8"/>
                    <a:pt x="1773" y="30"/>
                    <a:pt x="1876" y="78"/>
                  </a:cubicBezTo>
                  <a:cubicBezTo>
                    <a:pt x="1979" y="126"/>
                    <a:pt x="2101" y="248"/>
                    <a:pt x="2160" y="292"/>
                  </a:cubicBezTo>
                </a:path>
              </a:pathLst>
            </a:cu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endParaRPr lang="zh-CN" altLang="en-US"/>
            </a:p>
          </p:txBody>
        </p:sp>
        <p:sp>
          <p:nvSpPr>
            <p:cNvPr id="18463" name="Line 44"/>
            <p:cNvSpPr>
              <a:spLocks noChangeShapeType="1"/>
            </p:cNvSpPr>
            <p:nvPr/>
          </p:nvSpPr>
          <p:spPr bwMode="auto">
            <a:xfrm>
              <a:off x="3592" y="2004"/>
              <a:ext cx="908" cy="475"/>
            </a:xfrm>
            <a:prstGeom prst="line">
              <a:avLst/>
            </a:prstGeom>
            <a:noFill/>
            <a:ln w="38100">
              <a:solidFill>
                <a:srgbClr val="336600"/>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47149" name="Rectangle 45"/>
            <p:cNvSpPr>
              <a:spLocks noChangeArrowheads="1"/>
            </p:cNvSpPr>
            <p:nvPr/>
          </p:nvSpPr>
          <p:spPr bwMode="auto">
            <a:xfrm>
              <a:off x="4710" y="1576"/>
              <a:ext cx="186" cy="169"/>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1800" b="1">
                  <a:solidFill>
                    <a:srgbClr val="CC0000"/>
                  </a:solidFill>
                  <a:effectLst>
                    <a:outerShdw blurRad="38100" dist="38100" dir="2700000" algn="tl">
                      <a:srgbClr val="C0C0C0"/>
                    </a:outerShdw>
                  </a:effectLst>
                  <a:latin typeface="Times New Roman" pitchFamily="18" charset="0"/>
                  <a:ea typeface="宋体" pitchFamily="2" charset="-122"/>
                </a:rPr>
                <a:t>TU</a:t>
              </a:r>
            </a:p>
          </p:txBody>
        </p:sp>
        <p:sp>
          <p:nvSpPr>
            <p:cNvPr id="47150" name="Rectangle 46"/>
            <p:cNvSpPr>
              <a:spLocks noChangeArrowheads="1"/>
            </p:cNvSpPr>
            <p:nvPr/>
          </p:nvSpPr>
          <p:spPr bwMode="auto">
            <a:xfrm>
              <a:off x="4416" y="2471"/>
              <a:ext cx="186" cy="169"/>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1800" b="1">
                  <a:solidFill>
                    <a:srgbClr val="336600"/>
                  </a:solidFill>
                  <a:effectLst>
                    <a:outerShdw blurRad="38100" dist="38100" dir="2700000" algn="tl">
                      <a:srgbClr val="C0C0C0"/>
                    </a:outerShdw>
                  </a:effectLst>
                  <a:latin typeface="Times New Roman" pitchFamily="18" charset="0"/>
                  <a:ea typeface="宋体" pitchFamily="2" charset="-122"/>
                </a:rPr>
                <a:t>MU</a:t>
              </a:r>
            </a:p>
          </p:txBody>
        </p:sp>
        <p:grpSp>
          <p:nvGrpSpPr>
            <p:cNvPr id="18466" name="Group 47"/>
            <p:cNvGrpSpPr>
              <a:grpSpLocks/>
            </p:cNvGrpSpPr>
            <p:nvPr/>
          </p:nvGrpSpPr>
          <p:grpSpPr bwMode="auto">
            <a:xfrm>
              <a:off x="4314" y="1406"/>
              <a:ext cx="46" cy="1017"/>
              <a:chOff x="3408" y="1632"/>
              <a:chExt cx="96" cy="1728"/>
            </a:xfrm>
          </p:grpSpPr>
          <p:pic>
            <p:nvPicPr>
              <p:cNvPr id="18467" name="Picture 48" descr="2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8" y="1632"/>
                <a:ext cx="9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68" name="Line 49"/>
              <p:cNvSpPr>
                <a:spLocks noChangeShapeType="1"/>
              </p:cNvSpPr>
              <p:nvPr/>
            </p:nvSpPr>
            <p:spPr bwMode="auto">
              <a:xfrm>
                <a:off x="3456" y="1680"/>
                <a:ext cx="0" cy="1632"/>
              </a:xfrm>
              <a:prstGeom prst="line">
                <a:avLst/>
              </a:prstGeom>
              <a:noFill/>
              <a:ln w="9525" cap="rnd">
                <a:solidFill>
                  <a:srgbClr val="CC0000"/>
                </a:solidFill>
                <a:prstDash val="sysDot"/>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pic>
            <p:nvPicPr>
              <p:cNvPr id="18469" name="Picture 50" descr="2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8" y="3264"/>
                <a:ext cx="9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4" name="Group 85"/>
          <p:cNvGrpSpPr>
            <a:grpSpLocks/>
          </p:cNvGrpSpPr>
          <p:nvPr/>
        </p:nvGrpSpPr>
        <p:grpSpPr bwMode="auto">
          <a:xfrm>
            <a:off x="5219700" y="4038600"/>
            <a:ext cx="2324099" cy="2671763"/>
            <a:chOff x="2093" y="2541"/>
            <a:chExt cx="1464" cy="1683"/>
          </a:xfrm>
        </p:grpSpPr>
        <p:sp>
          <p:nvSpPr>
            <p:cNvPr id="18445" name="Freeform 61"/>
            <p:cNvSpPr>
              <a:spLocks/>
            </p:cNvSpPr>
            <p:nvPr/>
          </p:nvSpPr>
          <p:spPr bwMode="auto">
            <a:xfrm>
              <a:off x="2588" y="2784"/>
              <a:ext cx="599" cy="900"/>
            </a:xfrm>
            <a:custGeom>
              <a:avLst/>
              <a:gdLst>
                <a:gd name="T0" fmla="*/ 0 w 1331"/>
                <a:gd name="T1" fmla="*/ 0 h 1218"/>
                <a:gd name="T2" fmla="*/ 4 w 1331"/>
                <a:gd name="T3" fmla="*/ 132 h 1218"/>
                <a:gd name="T4" fmla="*/ 12 w 1331"/>
                <a:gd name="T5" fmla="*/ 223 h 1218"/>
                <a:gd name="T6" fmla="*/ 19 w 1331"/>
                <a:gd name="T7" fmla="*/ 283 h 1218"/>
                <a:gd name="T8" fmla="*/ 32 w 1331"/>
                <a:gd name="T9" fmla="*/ 327 h 1218"/>
                <a:gd name="T10" fmla="*/ 45 w 1331"/>
                <a:gd name="T11" fmla="*/ 351 h 1218"/>
                <a:gd name="T12" fmla="*/ 55 w 1331"/>
                <a:gd name="T13" fmla="*/ 363 h 1218"/>
                <a:gd name="T14" fmla="*/ 0 60000 65536"/>
                <a:gd name="T15" fmla="*/ 0 60000 65536"/>
                <a:gd name="T16" fmla="*/ 0 60000 65536"/>
                <a:gd name="T17" fmla="*/ 0 60000 65536"/>
                <a:gd name="T18" fmla="*/ 0 60000 65536"/>
                <a:gd name="T19" fmla="*/ 0 60000 65536"/>
                <a:gd name="T20" fmla="*/ 0 60000 65536"/>
                <a:gd name="T21" fmla="*/ 0 w 1331"/>
                <a:gd name="T22" fmla="*/ 0 h 1218"/>
                <a:gd name="T23" fmla="*/ 1331 w 1331"/>
                <a:gd name="T24" fmla="*/ 1218 h 1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1" h="1218">
                  <a:moveTo>
                    <a:pt x="0" y="0"/>
                  </a:moveTo>
                  <a:cubicBezTo>
                    <a:pt x="16" y="73"/>
                    <a:pt x="52" y="316"/>
                    <a:pt x="99" y="441"/>
                  </a:cubicBezTo>
                  <a:cubicBezTo>
                    <a:pt x="146" y="566"/>
                    <a:pt x="219" y="665"/>
                    <a:pt x="281" y="750"/>
                  </a:cubicBezTo>
                  <a:cubicBezTo>
                    <a:pt x="343" y="835"/>
                    <a:pt x="391" y="892"/>
                    <a:pt x="474" y="950"/>
                  </a:cubicBezTo>
                  <a:cubicBezTo>
                    <a:pt x="557" y="1008"/>
                    <a:pt x="677" y="1059"/>
                    <a:pt x="782" y="1097"/>
                  </a:cubicBezTo>
                  <a:cubicBezTo>
                    <a:pt x="887" y="1135"/>
                    <a:pt x="1013" y="1158"/>
                    <a:pt x="1104" y="1178"/>
                  </a:cubicBezTo>
                  <a:cubicBezTo>
                    <a:pt x="1195" y="1198"/>
                    <a:pt x="1284" y="1210"/>
                    <a:pt x="1331" y="1218"/>
                  </a:cubicBezTo>
                </a:path>
              </a:pathLst>
            </a:custGeom>
            <a:noFill/>
            <a:ln w="3175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47166" name="Rectangle 62"/>
            <p:cNvSpPr>
              <a:spLocks noChangeArrowheads="1"/>
            </p:cNvSpPr>
            <p:nvPr/>
          </p:nvSpPr>
          <p:spPr bwMode="auto">
            <a:xfrm>
              <a:off x="3166" y="3540"/>
              <a:ext cx="150" cy="216"/>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1800" b="1">
                  <a:solidFill>
                    <a:srgbClr val="FF0000"/>
                  </a:solidFill>
                  <a:effectLst>
                    <a:outerShdw blurRad="38100" dist="38100" dir="2700000" algn="tl">
                      <a:srgbClr val="C0C0C0"/>
                    </a:outerShdw>
                  </a:effectLst>
                  <a:latin typeface="Times New Roman" pitchFamily="18" charset="0"/>
                  <a:ea typeface="宋体" pitchFamily="2" charset="-122"/>
                </a:rPr>
                <a:t>U</a:t>
              </a:r>
            </a:p>
          </p:txBody>
        </p:sp>
        <p:sp>
          <p:nvSpPr>
            <p:cNvPr id="18447" name="Line 64"/>
            <p:cNvSpPr>
              <a:spLocks noChangeShapeType="1"/>
            </p:cNvSpPr>
            <p:nvPr/>
          </p:nvSpPr>
          <p:spPr bwMode="auto">
            <a:xfrm flipH="1" flipV="1">
              <a:off x="2304" y="2640"/>
              <a:ext cx="7" cy="141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18448" name="Line 65"/>
            <p:cNvSpPr>
              <a:spLocks noChangeShapeType="1"/>
            </p:cNvSpPr>
            <p:nvPr/>
          </p:nvSpPr>
          <p:spPr bwMode="auto">
            <a:xfrm flipV="1">
              <a:off x="2311" y="4032"/>
              <a:ext cx="1145" cy="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47170" name="Rectangle 66"/>
            <p:cNvSpPr>
              <a:spLocks noChangeArrowheads="1"/>
            </p:cNvSpPr>
            <p:nvPr/>
          </p:nvSpPr>
          <p:spPr bwMode="auto">
            <a:xfrm>
              <a:off x="2160" y="2541"/>
              <a:ext cx="101" cy="147"/>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1800" b="1">
                  <a:solidFill>
                    <a:schemeClr val="tx1"/>
                  </a:solidFill>
                  <a:effectLst>
                    <a:outerShdw blurRad="38100" dist="38100" dir="2700000" algn="tl">
                      <a:srgbClr val="C0C0C0"/>
                    </a:outerShdw>
                  </a:effectLst>
                  <a:latin typeface="Times New Roman" pitchFamily="18" charset="0"/>
                  <a:ea typeface="宋体" pitchFamily="2" charset="-122"/>
                </a:rPr>
                <a:t>Y</a:t>
              </a:r>
            </a:p>
          </p:txBody>
        </p:sp>
        <p:sp>
          <p:nvSpPr>
            <p:cNvPr id="47171" name="Rectangle 67"/>
            <p:cNvSpPr>
              <a:spLocks noChangeArrowheads="1"/>
            </p:cNvSpPr>
            <p:nvPr/>
          </p:nvSpPr>
          <p:spPr bwMode="auto">
            <a:xfrm>
              <a:off x="2185" y="4004"/>
              <a:ext cx="101" cy="147"/>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1800" b="1">
                  <a:solidFill>
                    <a:schemeClr val="tx1"/>
                  </a:solidFill>
                  <a:effectLst>
                    <a:outerShdw blurRad="38100" dist="38100" dir="2700000" algn="tl">
                      <a:srgbClr val="C0C0C0"/>
                    </a:outerShdw>
                  </a:effectLst>
                  <a:latin typeface="Times New Roman" pitchFamily="18" charset="0"/>
                  <a:ea typeface="宋体" pitchFamily="2" charset="-122"/>
                </a:rPr>
                <a:t>O</a:t>
              </a:r>
            </a:p>
          </p:txBody>
        </p:sp>
        <p:sp>
          <p:nvSpPr>
            <p:cNvPr id="47172" name="Rectangle 68"/>
            <p:cNvSpPr>
              <a:spLocks noChangeArrowheads="1"/>
            </p:cNvSpPr>
            <p:nvPr/>
          </p:nvSpPr>
          <p:spPr bwMode="auto">
            <a:xfrm>
              <a:off x="3456" y="4077"/>
              <a:ext cx="101" cy="147"/>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1800" b="1">
                  <a:solidFill>
                    <a:schemeClr val="tx1"/>
                  </a:solidFill>
                  <a:effectLst>
                    <a:outerShdw blurRad="38100" dist="38100" dir="2700000" algn="tl">
                      <a:srgbClr val="C0C0C0"/>
                    </a:outerShdw>
                  </a:effectLst>
                  <a:latin typeface="Times New Roman" pitchFamily="18" charset="0"/>
                  <a:ea typeface="宋体" pitchFamily="2" charset="-122"/>
                </a:rPr>
                <a:t>X</a:t>
              </a:r>
            </a:p>
          </p:txBody>
        </p:sp>
        <p:sp>
          <p:nvSpPr>
            <p:cNvPr id="47175" name="Rectangle 71"/>
            <p:cNvSpPr>
              <a:spLocks noChangeArrowheads="1"/>
            </p:cNvSpPr>
            <p:nvPr/>
          </p:nvSpPr>
          <p:spPr bwMode="auto">
            <a:xfrm>
              <a:off x="2093" y="2712"/>
              <a:ext cx="107" cy="180"/>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1800" b="1" dirty="0">
                  <a:effectLst>
                    <a:outerShdw blurRad="38100" dist="38100" dir="2700000" algn="tl">
                      <a:srgbClr val="C0C0C0"/>
                    </a:outerShdw>
                  </a:effectLst>
                  <a:latin typeface="Times New Roman" pitchFamily="18" charset="0"/>
                  <a:ea typeface="宋体" pitchFamily="2" charset="-122"/>
                </a:rPr>
                <a:t>A</a:t>
              </a:r>
            </a:p>
          </p:txBody>
        </p:sp>
        <p:sp>
          <p:nvSpPr>
            <p:cNvPr id="47176" name="Rectangle 72"/>
            <p:cNvSpPr>
              <a:spLocks noChangeArrowheads="1"/>
            </p:cNvSpPr>
            <p:nvPr/>
          </p:nvSpPr>
          <p:spPr bwMode="auto">
            <a:xfrm>
              <a:off x="3091" y="4044"/>
              <a:ext cx="107" cy="180"/>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1800" b="1" dirty="0">
                  <a:effectLst>
                    <a:outerShdw blurRad="38100" dist="38100" dir="2700000" algn="tl">
                      <a:srgbClr val="C0C0C0"/>
                    </a:outerShdw>
                  </a:effectLst>
                  <a:latin typeface="Times New Roman" pitchFamily="18" charset="0"/>
                  <a:ea typeface="宋体" pitchFamily="2" charset="-122"/>
                </a:rPr>
                <a:t>B</a:t>
              </a:r>
            </a:p>
          </p:txBody>
        </p:sp>
        <p:sp>
          <p:nvSpPr>
            <p:cNvPr id="18454" name="Line 73"/>
            <p:cNvSpPr>
              <a:spLocks noChangeShapeType="1"/>
            </p:cNvSpPr>
            <p:nvPr/>
          </p:nvSpPr>
          <p:spPr bwMode="auto">
            <a:xfrm>
              <a:off x="2305" y="2820"/>
              <a:ext cx="900" cy="1224"/>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pic>
          <p:nvPicPr>
            <p:cNvPr id="18455" name="Picture 75" descr="Circum"/>
            <p:cNvPicPr>
              <a:picLocks noChangeAspect="1" noChangeArrowheads="1" noCrop="1"/>
            </p:cNvPicPr>
            <p:nvPr/>
          </p:nvPicPr>
          <p:blipFill>
            <a:blip r:embed="rId3">
              <a:lum bright="24000" contrast="-12000"/>
              <a:extLst>
                <a:ext uri="{28A0092B-C50C-407E-A947-70E740481C1C}">
                  <a14:useLocalDpi xmlns:a14="http://schemas.microsoft.com/office/drawing/2010/main" val="0"/>
                </a:ext>
              </a:extLst>
            </a:blip>
            <a:srcRect/>
            <a:stretch>
              <a:fillRect/>
            </a:stretch>
          </p:blipFill>
          <p:spPr bwMode="auto">
            <a:xfrm>
              <a:off x="2738" y="3402"/>
              <a:ext cx="8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44" name="Text Box 88"/>
          <p:cNvSpPr txBox="1">
            <a:spLocks noChangeArrowheads="1"/>
          </p:cNvSpPr>
          <p:nvPr/>
        </p:nvSpPr>
        <p:spPr bwMode="auto">
          <a:xfrm>
            <a:off x="762000" y="1981200"/>
            <a:ext cx="2743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buFont typeface="Wingdings" pitchFamily="2" charset="2"/>
              <a:buChar char="l"/>
            </a:pPr>
            <a:r>
              <a:rPr lang="zh-CN" altLang="en-US" sz="3200" b="1">
                <a:solidFill>
                  <a:schemeClr val="tx1"/>
                </a:solidFill>
              </a:rPr>
              <a:t>基数效用论</a:t>
            </a:r>
          </a:p>
        </p:txBody>
      </p:sp>
      <p:grpSp>
        <p:nvGrpSpPr>
          <p:cNvPr id="6" name="Group 91"/>
          <p:cNvGrpSpPr>
            <a:grpSpLocks/>
          </p:cNvGrpSpPr>
          <p:nvPr/>
        </p:nvGrpSpPr>
        <p:grpSpPr bwMode="auto">
          <a:xfrm>
            <a:off x="762000" y="4354513"/>
            <a:ext cx="3124200" cy="579437"/>
            <a:chOff x="480" y="2743"/>
            <a:chExt cx="1968" cy="365"/>
          </a:xfrm>
        </p:grpSpPr>
        <p:sp>
          <p:nvSpPr>
            <p:cNvPr id="18441" name="AutoShape 22">
              <a:hlinkClick r:id="rId4" action="ppaction://hlinksldjump"/>
            </p:cNvPr>
            <p:cNvSpPr>
              <a:spLocks noChangeArrowheads="1"/>
            </p:cNvSpPr>
            <p:nvPr/>
          </p:nvSpPr>
          <p:spPr bwMode="auto">
            <a:xfrm rot="5400000">
              <a:off x="2160" y="2784"/>
              <a:ext cx="288" cy="288"/>
            </a:xfrm>
            <a:prstGeom prst="triangle">
              <a:avLst>
                <a:gd name="adj" fmla="val 50000"/>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18442" name="Text Box 89"/>
            <p:cNvSpPr txBox="1">
              <a:spLocks noChangeArrowheads="1"/>
            </p:cNvSpPr>
            <p:nvPr/>
          </p:nvSpPr>
          <p:spPr bwMode="auto">
            <a:xfrm>
              <a:off x="480" y="2743"/>
              <a:ext cx="17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buFont typeface="Wingdings" pitchFamily="2" charset="2"/>
                <a:buChar char="l"/>
              </a:pPr>
              <a:r>
                <a:rPr lang="zh-CN" altLang="en-US" sz="3200" b="1">
                  <a:solidFill>
                    <a:schemeClr val="tx1"/>
                  </a:solidFill>
                </a:rPr>
                <a:t>序数效用论</a:t>
              </a:r>
            </a:p>
          </p:txBody>
        </p:sp>
      </p:grpSp>
    </p:spTree>
    <p:extLst>
      <p:ext uri="{BB962C8B-B14F-4D97-AF65-F5344CB8AC3E}">
        <p14:creationId xmlns:p14="http://schemas.microsoft.com/office/powerpoint/2010/main" val="642274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p:cNvSpPr>
            <a:spLocks noGrp="1" noChangeArrowheads="1"/>
          </p:cNvSpPr>
          <p:nvPr>
            <p:ph type="title"/>
          </p:nvPr>
        </p:nvSpPr>
        <p:spPr/>
        <p:txBody>
          <a:bodyPr/>
          <a:lstStyle/>
          <a:p>
            <a:r>
              <a:rPr lang="zh-CN" altLang="en-US" smtClean="0">
                <a:latin typeface="Times New Roman" charset="0"/>
              </a:rPr>
              <a:t>一、基数效用论</a:t>
            </a:r>
          </a:p>
        </p:txBody>
      </p:sp>
      <p:sp>
        <p:nvSpPr>
          <p:cNvPr id="48131" name="Rectangle 3"/>
          <p:cNvSpPr>
            <a:spLocks noGrp="1" noChangeArrowheads="1"/>
          </p:cNvSpPr>
          <p:nvPr>
            <p:ph type="body" sz="half" idx="1"/>
          </p:nvPr>
        </p:nvSpPr>
        <p:spPr>
          <a:xfrm>
            <a:off x="838200" y="1447800"/>
            <a:ext cx="7772400" cy="5045075"/>
          </a:xfrm>
        </p:spPr>
        <p:txBody>
          <a:bodyPr/>
          <a:lstStyle/>
          <a:p>
            <a:pPr marL="0" indent="0">
              <a:lnSpc>
                <a:spcPct val="90000"/>
              </a:lnSpc>
              <a:buNone/>
            </a:pPr>
            <a:r>
              <a:rPr lang="en-US" altLang="zh-CN" b="1" dirty="0" smtClean="0">
                <a:latin typeface="Times New Roman" charset="0"/>
                <a:ea typeface="楷体_GB2312" pitchFamily="49" charset="-122"/>
                <a:sym typeface="Wingdings" pitchFamily="2" charset="2"/>
              </a:rPr>
              <a:t>1.</a:t>
            </a:r>
            <a:r>
              <a:rPr lang="zh-CN" altLang="en-US" b="1" dirty="0" smtClean="0">
                <a:latin typeface="Times New Roman" charset="0"/>
                <a:ea typeface="楷体_GB2312" pitchFamily="49" charset="-122"/>
                <a:sym typeface="Wingdings" pitchFamily="2" charset="2"/>
              </a:rPr>
              <a:t>理论出发点与基本概念</a:t>
            </a:r>
          </a:p>
          <a:p>
            <a:pPr>
              <a:lnSpc>
                <a:spcPct val="90000"/>
              </a:lnSpc>
              <a:buFont typeface="Wingdings" pitchFamily="2" charset="2"/>
              <a:buNone/>
            </a:pPr>
            <a:r>
              <a:rPr lang="zh-CN" altLang="en-US" sz="2400" b="1" dirty="0" smtClean="0">
                <a:latin typeface="Times New Roman" charset="0"/>
                <a:ea typeface="楷体_GB2312" pitchFamily="49" charset="-122"/>
                <a:sym typeface="Wingdings" pitchFamily="2" charset="2"/>
              </a:rPr>
              <a:t>           </a:t>
            </a:r>
            <a:r>
              <a:rPr lang="zh-CN" altLang="en-US" sz="2400" b="1" dirty="0" smtClean="0">
                <a:solidFill>
                  <a:srgbClr val="FF0000"/>
                </a:solidFill>
                <a:latin typeface="Times New Roman" charset="0"/>
                <a:sym typeface="Wingdings" pitchFamily="2" charset="2"/>
              </a:rPr>
              <a:t>效用是可精确度量的，可以用诸如</a:t>
            </a:r>
            <a:r>
              <a:rPr lang="en-US" altLang="zh-CN" sz="2400" b="1" dirty="0" smtClean="0">
                <a:solidFill>
                  <a:srgbClr val="FF0000"/>
                </a:solidFill>
                <a:latin typeface="Times New Roman" charset="0"/>
                <a:sym typeface="Wingdings" pitchFamily="2" charset="2"/>
              </a:rPr>
              <a:t>1</a:t>
            </a:r>
            <a:r>
              <a:rPr lang="zh-CN" altLang="en-US" sz="2400" b="1" dirty="0" smtClean="0">
                <a:solidFill>
                  <a:srgbClr val="FF0000"/>
                </a:solidFill>
                <a:latin typeface="Times New Roman" charset="0"/>
                <a:sym typeface="Wingdings" pitchFamily="2" charset="2"/>
              </a:rPr>
              <a:t>、</a:t>
            </a:r>
            <a:r>
              <a:rPr lang="en-US" altLang="zh-CN" sz="2400" b="1" dirty="0" smtClean="0">
                <a:solidFill>
                  <a:srgbClr val="FF0000"/>
                </a:solidFill>
                <a:latin typeface="Times New Roman" charset="0"/>
                <a:sym typeface="Wingdings" pitchFamily="2" charset="2"/>
              </a:rPr>
              <a:t>1.5</a:t>
            </a:r>
            <a:r>
              <a:rPr lang="zh-CN" altLang="en-US" sz="2400" b="1" dirty="0" smtClean="0">
                <a:solidFill>
                  <a:srgbClr val="FF0000"/>
                </a:solidFill>
                <a:latin typeface="Times New Roman" charset="0"/>
                <a:sym typeface="Wingdings" pitchFamily="2" charset="2"/>
              </a:rPr>
              <a:t>、</a:t>
            </a:r>
            <a:r>
              <a:rPr lang="en-US" altLang="zh-CN" sz="2400" b="1" dirty="0" smtClean="0">
                <a:solidFill>
                  <a:srgbClr val="FF0000"/>
                </a:solidFill>
                <a:latin typeface="Times New Roman" charset="0"/>
                <a:sym typeface="Wingdings" pitchFamily="2" charset="2"/>
              </a:rPr>
              <a:t>2</a:t>
            </a:r>
            <a:r>
              <a:rPr lang="zh-CN" altLang="en-US" sz="2400" b="1" dirty="0" smtClean="0">
                <a:solidFill>
                  <a:srgbClr val="FF0000"/>
                </a:solidFill>
                <a:latin typeface="Times New Roman" charset="0"/>
                <a:sym typeface="Wingdings" pitchFamily="2" charset="2"/>
              </a:rPr>
              <a:t>、</a:t>
            </a:r>
            <a:r>
              <a:rPr lang="en-US" altLang="zh-CN" sz="2400" b="1" dirty="0" smtClean="0">
                <a:solidFill>
                  <a:srgbClr val="FF0000"/>
                </a:solidFill>
                <a:latin typeface="Times New Roman" charset="0"/>
                <a:sym typeface="Wingdings" pitchFamily="2" charset="2"/>
              </a:rPr>
              <a:t>2.2</a:t>
            </a:r>
            <a:r>
              <a:rPr lang="zh-CN" altLang="en-US" sz="2400" b="1" dirty="0" smtClean="0">
                <a:solidFill>
                  <a:srgbClr val="FF0000"/>
                </a:solidFill>
                <a:latin typeface="Times New Roman" charset="0"/>
                <a:sym typeface="Wingdings" pitchFamily="2" charset="2"/>
              </a:rPr>
              <a:t>、</a:t>
            </a:r>
            <a:r>
              <a:rPr lang="en-US" altLang="zh-CN" sz="2400" b="1" dirty="0" smtClean="0">
                <a:solidFill>
                  <a:srgbClr val="FF0000"/>
                </a:solidFill>
                <a:latin typeface="Times New Roman" charset="0"/>
                <a:sym typeface="Wingdings" pitchFamily="2" charset="2"/>
              </a:rPr>
              <a:t>3</a:t>
            </a:r>
            <a:r>
              <a:rPr lang="zh-CN" altLang="en-US" sz="2400" b="1" dirty="0" smtClean="0">
                <a:solidFill>
                  <a:srgbClr val="FF0000"/>
                </a:solidFill>
                <a:latin typeface="Times New Roman" charset="0"/>
                <a:sym typeface="Wingdings" pitchFamily="2" charset="2"/>
              </a:rPr>
              <a:t>等实数基数词来表示效用的大小，因此效用是可以加减的。</a:t>
            </a:r>
          </a:p>
          <a:p>
            <a:pPr>
              <a:lnSpc>
                <a:spcPct val="90000"/>
              </a:lnSpc>
            </a:pPr>
            <a:r>
              <a:rPr lang="zh-CN" altLang="en-US" b="1" dirty="0" smtClean="0">
                <a:latin typeface="Times New Roman" charset="0"/>
                <a:ea typeface="楷体_GB2312" pitchFamily="49" charset="-122"/>
                <a:sym typeface="Wingdings" pitchFamily="2" charset="2"/>
              </a:rPr>
              <a:t>总效用（</a:t>
            </a:r>
            <a:r>
              <a:rPr lang="en-US" altLang="zh-CN" b="1" dirty="0" smtClean="0">
                <a:latin typeface="Times New Roman" charset="0"/>
                <a:ea typeface="楷体_GB2312" pitchFamily="49" charset="-122"/>
                <a:sym typeface="Wingdings" pitchFamily="2" charset="2"/>
              </a:rPr>
              <a:t>Total Utility</a:t>
            </a:r>
            <a:r>
              <a:rPr lang="zh-CN" altLang="en-US" b="1" dirty="0" smtClean="0">
                <a:latin typeface="Times New Roman" charset="0"/>
                <a:ea typeface="楷体_GB2312" pitchFamily="49" charset="-122"/>
                <a:sym typeface="Wingdings" pitchFamily="2" charset="2"/>
              </a:rPr>
              <a:t>）</a:t>
            </a:r>
          </a:p>
          <a:p>
            <a:pPr>
              <a:lnSpc>
                <a:spcPct val="90000"/>
              </a:lnSpc>
              <a:buFont typeface="Wingdings" pitchFamily="2" charset="2"/>
              <a:buNone/>
            </a:pPr>
            <a:r>
              <a:rPr lang="zh-CN" altLang="en-US" sz="2000" b="1" dirty="0" smtClean="0">
                <a:latin typeface="Times New Roman" charset="0"/>
                <a:sym typeface="Wingdings" pitchFamily="2" charset="2"/>
              </a:rPr>
              <a:t>            </a:t>
            </a:r>
            <a:r>
              <a:rPr lang="zh-CN" altLang="en-US" sz="2400" b="1" dirty="0" smtClean="0">
                <a:solidFill>
                  <a:srgbClr val="0000FF"/>
                </a:solidFill>
                <a:latin typeface="Times New Roman" charset="0"/>
                <a:sym typeface="Wingdings" pitchFamily="2" charset="2"/>
              </a:rPr>
              <a:t>消费一定量某种商品（服务）所得到的总满足程度。</a:t>
            </a:r>
            <a:r>
              <a:rPr lang="zh-CN" altLang="en-US" sz="2400" b="1" dirty="0" smtClean="0">
                <a:solidFill>
                  <a:srgbClr val="0000FF"/>
                </a:solidFill>
                <a:latin typeface="Times New Roman" charset="0"/>
                <a:ea typeface="楷体_GB2312" pitchFamily="49" charset="-122"/>
                <a:sym typeface="Wingdings" pitchFamily="2" charset="2"/>
              </a:rPr>
              <a:t> </a:t>
            </a:r>
          </a:p>
          <a:p>
            <a:pPr>
              <a:lnSpc>
                <a:spcPct val="90000"/>
              </a:lnSpc>
              <a:buFont typeface="Wingdings" pitchFamily="2" charset="2"/>
              <a:buNone/>
            </a:pPr>
            <a:endParaRPr lang="zh-CN" altLang="en-US" sz="2400" b="1" dirty="0" smtClean="0">
              <a:latin typeface="Times New Roman" charset="0"/>
              <a:ea typeface="楷体_GB2312" pitchFamily="49" charset="-122"/>
              <a:sym typeface="Wingdings" pitchFamily="2" charset="2"/>
            </a:endParaRPr>
          </a:p>
          <a:p>
            <a:pPr>
              <a:lnSpc>
                <a:spcPct val="90000"/>
              </a:lnSpc>
            </a:pPr>
            <a:r>
              <a:rPr lang="zh-CN" altLang="en-US" b="1" dirty="0" smtClean="0">
                <a:latin typeface="Times New Roman" charset="0"/>
                <a:ea typeface="楷体_GB2312" pitchFamily="49" charset="-122"/>
                <a:sym typeface="Wingdings" pitchFamily="2" charset="2"/>
              </a:rPr>
              <a:t>平均效用（</a:t>
            </a:r>
            <a:r>
              <a:rPr lang="en-US" altLang="zh-CN" b="1" dirty="0" smtClean="0">
                <a:latin typeface="Times New Roman" charset="0"/>
                <a:ea typeface="楷体_GB2312" pitchFamily="49" charset="-122"/>
                <a:sym typeface="Wingdings" pitchFamily="2" charset="2"/>
              </a:rPr>
              <a:t>Average Utility</a:t>
            </a:r>
            <a:r>
              <a:rPr lang="zh-CN" altLang="en-US" b="1" dirty="0" smtClean="0">
                <a:latin typeface="Times New Roman" charset="0"/>
                <a:ea typeface="楷体_GB2312" pitchFamily="49" charset="-122"/>
                <a:sym typeface="Wingdings" pitchFamily="2" charset="2"/>
              </a:rPr>
              <a:t>）</a:t>
            </a:r>
          </a:p>
          <a:p>
            <a:pPr>
              <a:lnSpc>
                <a:spcPct val="90000"/>
              </a:lnSpc>
            </a:pPr>
            <a:r>
              <a:rPr lang="zh-CN" altLang="en-US" b="1" dirty="0" smtClean="0">
                <a:latin typeface="Times New Roman" charset="0"/>
                <a:ea typeface="楷体_GB2312" pitchFamily="49" charset="-122"/>
                <a:sym typeface="Wingdings" pitchFamily="2" charset="2"/>
              </a:rPr>
              <a:t>边际效用（</a:t>
            </a:r>
            <a:r>
              <a:rPr lang="en-US" altLang="zh-CN" b="1" dirty="0" smtClean="0">
                <a:latin typeface="Times New Roman" charset="0"/>
                <a:ea typeface="楷体_GB2312" pitchFamily="49" charset="-122"/>
                <a:sym typeface="Wingdings" pitchFamily="2" charset="2"/>
              </a:rPr>
              <a:t>Marginal Utility</a:t>
            </a:r>
            <a:r>
              <a:rPr lang="zh-CN" altLang="en-US" b="1" dirty="0" smtClean="0">
                <a:latin typeface="Times New Roman" charset="0"/>
                <a:ea typeface="楷体_GB2312" pitchFamily="49" charset="-122"/>
                <a:sym typeface="Wingdings" pitchFamily="2" charset="2"/>
              </a:rPr>
              <a:t>）</a:t>
            </a:r>
          </a:p>
          <a:p>
            <a:pPr>
              <a:lnSpc>
                <a:spcPct val="90000"/>
              </a:lnSpc>
              <a:buFont typeface="Wingdings" pitchFamily="2" charset="2"/>
              <a:buNone/>
            </a:pPr>
            <a:r>
              <a:rPr lang="zh-CN" altLang="en-US" sz="2400" b="1" dirty="0" smtClean="0">
                <a:latin typeface="Times New Roman" charset="0"/>
                <a:sym typeface="Wingdings" pitchFamily="2" charset="2"/>
              </a:rPr>
              <a:t>          </a:t>
            </a:r>
            <a:r>
              <a:rPr lang="zh-CN" altLang="en-US" sz="2400" b="1" dirty="0" smtClean="0">
                <a:solidFill>
                  <a:srgbClr val="0000FF"/>
                </a:solidFill>
                <a:latin typeface="Times New Roman" charset="0"/>
                <a:sym typeface="Wingdings" pitchFamily="2" charset="2"/>
              </a:rPr>
              <a:t>消费最后（或增加消费）一单位商品（服务）所带来的总满足程度的变化。</a:t>
            </a:r>
          </a:p>
        </p:txBody>
      </p:sp>
      <p:graphicFrame>
        <p:nvGraphicFramePr>
          <p:cNvPr id="48140" name="Object 12"/>
          <p:cNvGraphicFramePr>
            <a:graphicFrameLocks noGrp="1" noChangeAspect="1"/>
          </p:cNvGraphicFramePr>
          <p:nvPr>
            <p:ph sz="half" idx="2"/>
          </p:nvPr>
        </p:nvGraphicFramePr>
        <p:xfrm>
          <a:off x="1682750" y="3962400"/>
          <a:ext cx="1509713" cy="520700"/>
        </p:xfrm>
        <a:graphic>
          <a:graphicData uri="http://schemas.openxmlformats.org/presentationml/2006/ole">
            <mc:AlternateContent xmlns:mc="http://schemas.openxmlformats.org/markup-compatibility/2006">
              <mc:Choice xmlns:v="urn:schemas-microsoft-com:vml" Requires="v">
                <p:oleObj spid="_x0000_s1047" name="Equation" r:id="rId3" imgW="736560" imgH="253800" progId="Equation.DSMT4">
                  <p:embed/>
                </p:oleObj>
              </mc:Choice>
              <mc:Fallback>
                <p:oleObj name="Equation" r:id="rId3" imgW="736560" imgH="25380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2750" y="3962400"/>
                        <a:ext cx="15097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灯片编号占位符 5"/>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4501AE10-F47F-4BFF-9A8F-C0D0F4966883}" type="slidenum">
              <a:rPr lang="en-US" altLang="zh-CN" sz="2600" b="1">
                <a:solidFill>
                  <a:schemeClr val="bg1"/>
                </a:solidFill>
                <a:latin typeface="+mn-lt"/>
                <a:ea typeface="+mn-ea"/>
              </a:rPr>
              <a:pPr algn="l">
                <a:spcBef>
                  <a:spcPct val="0"/>
                </a:spcBef>
                <a:buClrTx/>
                <a:buSzTx/>
                <a:buFontTx/>
                <a:buNone/>
                <a:defRPr/>
              </a:pPr>
              <a:t>5</a:t>
            </a:fld>
            <a:endParaRPr lang="en-US" altLang="zh-CN" sz="2600" b="1">
              <a:solidFill>
                <a:schemeClr val="bg1"/>
              </a:solidFill>
              <a:latin typeface="+mn-lt"/>
              <a:ea typeface="+mn-ea"/>
            </a:endParaRPr>
          </a:p>
        </p:txBody>
      </p:sp>
    </p:spTree>
    <p:extLst>
      <p:ext uri="{BB962C8B-B14F-4D97-AF65-F5344CB8AC3E}">
        <p14:creationId xmlns:p14="http://schemas.microsoft.com/office/powerpoint/2010/main" val="3319228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blinds(horizontal)">
                                      <p:cBhvr>
                                        <p:cTn id="7" dur="500"/>
                                        <p:tgtEl>
                                          <p:spTgt spid="48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 calcmode="lin" valueType="num">
                                      <p:cBhvr additive="base">
                                        <p:cTn id="12" dur="500" fill="hold"/>
                                        <p:tgtEl>
                                          <p:spTgt spid="4813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81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48131">
                                            <p:txEl>
                                              <p:pRg st="2" end="2"/>
                                            </p:txEl>
                                          </p:spTgt>
                                        </p:tgtEl>
                                        <p:attrNameLst>
                                          <p:attrName>style.visibility</p:attrName>
                                        </p:attrNameLst>
                                      </p:cBhvr>
                                      <p:to>
                                        <p:strVal val="visible"/>
                                      </p:to>
                                    </p:set>
                                    <p:animEffect transition="in" filter="blinds(horizontal)">
                                      <p:cBhvr>
                                        <p:cTn id="18" dur="500"/>
                                        <p:tgtEl>
                                          <p:spTgt spid="48131">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8131">
                                            <p:txEl>
                                              <p:pRg st="3" end="3"/>
                                            </p:txEl>
                                          </p:spTgt>
                                        </p:tgtEl>
                                        <p:attrNameLst>
                                          <p:attrName>style.visibility</p:attrName>
                                        </p:attrNameLst>
                                      </p:cBhvr>
                                      <p:to>
                                        <p:strVal val="visible"/>
                                      </p:to>
                                    </p:set>
                                    <p:anim calcmode="lin" valueType="num">
                                      <p:cBhvr additive="base">
                                        <p:cTn id="23" dur="5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81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nodeType="clickEffect">
                                  <p:stCondLst>
                                    <p:cond delay="0"/>
                                  </p:stCondLst>
                                  <p:childTnLst>
                                    <p:set>
                                      <p:cBhvr>
                                        <p:cTn id="28" dur="1" fill="hold">
                                          <p:stCondLst>
                                            <p:cond delay="0"/>
                                          </p:stCondLst>
                                        </p:cTn>
                                        <p:tgtEl>
                                          <p:spTgt spid="48140"/>
                                        </p:tgtEl>
                                        <p:attrNameLst>
                                          <p:attrName>style.visibility</p:attrName>
                                        </p:attrNameLst>
                                      </p:cBhvr>
                                      <p:to>
                                        <p:strVal val="visible"/>
                                      </p:to>
                                    </p:set>
                                    <p:animEffect transition="in" filter="checkerboard(across)">
                                      <p:cBhvr>
                                        <p:cTn id="29" dur="500"/>
                                        <p:tgtEl>
                                          <p:spTgt spid="4814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48131">
                                            <p:txEl>
                                              <p:pRg st="5" end="5"/>
                                            </p:txEl>
                                          </p:spTgt>
                                        </p:tgtEl>
                                        <p:attrNameLst>
                                          <p:attrName>style.visibility</p:attrName>
                                        </p:attrNameLst>
                                      </p:cBhvr>
                                      <p:to>
                                        <p:strVal val="visible"/>
                                      </p:to>
                                    </p:set>
                                    <p:animEffect transition="in" filter="blinds(horizontal)">
                                      <p:cBhvr>
                                        <p:cTn id="34" dur="500"/>
                                        <p:tgtEl>
                                          <p:spTgt spid="48131">
                                            <p:txEl>
                                              <p:pRg st="5" end="5"/>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48131">
                                            <p:txEl>
                                              <p:pRg st="6" end="6"/>
                                            </p:txEl>
                                          </p:spTgt>
                                        </p:tgtEl>
                                        <p:attrNameLst>
                                          <p:attrName>style.visibility</p:attrName>
                                        </p:attrNameLst>
                                      </p:cBhvr>
                                      <p:to>
                                        <p:strVal val="visible"/>
                                      </p:to>
                                    </p:set>
                                    <p:animEffect transition="in" filter="blinds(horizontal)">
                                      <p:cBhvr>
                                        <p:cTn id="39" dur="500"/>
                                        <p:tgtEl>
                                          <p:spTgt spid="48131">
                                            <p:txEl>
                                              <p:pRg st="6" end="6"/>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nodeType="clickEffect">
                                  <p:stCondLst>
                                    <p:cond delay="0"/>
                                  </p:stCondLst>
                                  <p:childTnLst>
                                    <p:set>
                                      <p:cBhvr>
                                        <p:cTn id="43" dur="1" fill="hold">
                                          <p:stCondLst>
                                            <p:cond delay="0"/>
                                          </p:stCondLst>
                                        </p:cTn>
                                        <p:tgtEl>
                                          <p:spTgt spid="48131">
                                            <p:txEl>
                                              <p:pRg st="7" end="7"/>
                                            </p:txEl>
                                          </p:spTgt>
                                        </p:tgtEl>
                                        <p:attrNameLst>
                                          <p:attrName>style.visibility</p:attrName>
                                        </p:attrNameLst>
                                      </p:cBhvr>
                                      <p:to>
                                        <p:strVal val="visible"/>
                                      </p:to>
                                    </p:set>
                                    <p:anim calcmode="lin" valueType="num">
                                      <p:cBhvr additive="base">
                                        <p:cTn id="44" dur="500" fill="hold"/>
                                        <p:tgtEl>
                                          <p:spTgt spid="48131">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813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sz="half" idx="1"/>
          </p:nvPr>
        </p:nvSpPr>
        <p:spPr>
          <a:xfrm>
            <a:off x="838200" y="1143000"/>
            <a:ext cx="7391400" cy="4495800"/>
          </a:xfrm>
        </p:spPr>
        <p:txBody>
          <a:bodyPr/>
          <a:lstStyle/>
          <a:p>
            <a:pPr lvl="1"/>
            <a:r>
              <a:rPr lang="zh-CN" altLang="en-US" b="1" dirty="0" smtClean="0">
                <a:latin typeface="Times New Roman" charset="0"/>
                <a:ea typeface="楷体_GB2312" pitchFamily="49" charset="-122"/>
              </a:rPr>
              <a:t>举例说明</a:t>
            </a:r>
          </a:p>
          <a:p>
            <a:pPr lvl="1"/>
            <a:endParaRPr lang="zh-CN" altLang="en-US" b="1" dirty="0" smtClean="0">
              <a:latin typeface="Times New Roman" charset="0"/>
              <a:ea typeface="楷体_GB2312" pitchFamily="49" charset="-122"/>
            </a:endParaRPr>
          </a:p>
          <a:p>
            <a:pPr lvl="1"/>
            <a:endParaRPr lang="zh-CN" altLang="en-US" b="1" dirty="0" smtClean="0">
              <a:latin typeface="Times New Roman" charset="0"/>
              <a:ea typeface="楷体_GB2312" pitchFamily="49" charset="-122"/>
            </a:endParaRPr>
          </a:p>
          <a:p>
            <a:pPr lvl="1"/>
            <a:endParaRPr lang="zh-CN" altLang="en-US" b="1" dirty="0" smtClean="0">
              <a:latin typeface="Times New Roman" charset="0"/>
              <a:ea typeface="楷体_GB2312" pitchFamily="49" charset="-122"/>
            </a:endParaRPr>
          </a:p>
          <a:p>
            <a:pPr lvl="1"/>
            <a:endParaRPr lang="zh-CN" altLang="en-US" b="1" dirty="0" smtClean="0">
              <a:latin typeface="Times New Roman" charset="0"/>
              <a:ea typeface="楷体_GB2312" pitchFamily="49" charset="-122"/>
            </a:endParaRPr>
          </a:p>
          <a:p>
            <a:pPr lvl="1"/>
            <a:endParaRPr lang="zh-CN" altLang="en-US" b="1" dirty="0" smtClean="0">
              <a:latin typeface="Times New Roman" charset="0"/>
              <a:ea typeface="楷体_GB2312" pitchFamily="49" charset="-122"/>
            </a:endParaRPr>
          </a:p>
          <a:p>
            <a:pPr lvl="1"/>
            <a:endParaRPr lang="zh-CN" altLang="en-US" b="1" dirty="0" smtClean="0">
              <a:latin typeface="Times New Roman" charset="0"/>
              <a:ea typeface="楷体_GB2312" pitchFamily="49" charset="-122"/>
            </a:endParaRPr>
          </a:p>
          <a:p>
            <a:pPr lvl="1"/>
            <a:r>
              <a:rPr lang="zh-CN" altLang="en-US" b="1" dirty="0" smtClean="0">
                <a:latin typeface="Times New Roman" charset="0"/>
                <a:ea typeface="楷体_GB2312" pitchFamily="49" charset="-122"/>
              </a:rPr>
              <a:t>边际效用计算公式</a:t>
            </a:r>
          </a:p>
          <a:p>
            <a:pPr lvl="1"/>
            <a:endParaRPr lang="zh-CN" altLang="en-US" b="1" dirty="0" smtClean="0">
              <a:latin typeface="Times New Roman" charset="0"/>
              <a:ea typeface="楷体_GB2312" pitchFamily="49" charset="-122"/>
            </a:endParaRPr>
          </a:p>
          <a:p>
            <a:pPr>
              <a:buFont typeface="Wingdings" pitchFamily="2" charset="2"/>
              <a:buNone/>
            </a:pPr>
            <a:endParaRPr lang="en-US" altLang="zh-CN" b="1" dirty="0" smtClean="0">
              <a:latin typeface="Times New Roman" charset="0"/>
              <a:ea typeface="楷体_GB2312" pitchFamily="49" charset="-122"/>
            </a:endParaRPr>
          </a:p>
        </p:txBody>
      </p:sp>
      <p:graphicFrame>
        <p:nvGraphicFramePr>
          <p:cNvPr id="46364" name="Object 284"/>
          <p:cNvGraphicFramePr>
            <a:graphicFrameLocks noGrp="1" noChangeAspect="1"/>
          </p:cNvGraphicFramePr>
          <p:nvPr>
            <p:ph sz="half" idx="2"/>
          </p:nvPr>
        </p:nvGraphicFramePr>
        <p:xfrm>
          <a:off x="2452688" y="5402263"/>
          <a:ext cx="3305175" cy="1217612"/>
        </p:xfrm>
        <a:graphic>
          <a:graphicData uri="http://schemas.openxmlformats.org/presentationml/2006/ole">
            <mc:AlternateContent xmlns:mc="http://schemas.openxmlformats.org/markup-compatibility/2006">
              <mc:Choice xmlns:v="urn:schemas-microsoft-com:vml" Requires="v">
                <p:oleObj spid="_x0000_s2071" name="Equation" r:id="rId3" imgW="2412720" imgH="888840" progId="Equation.DSMT4">
                  <p:embed/>
                </p:oleObj>
              </mc:Choice>
              <mc:Fallback>
                <p:oleObj name="Equation" r:id="rId3" imgW="2412720" imgH="88884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2688" y="5402263"/>
                        <a:ext cx="3305175" cy="1217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 name="灯片编号占位符 5"/>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1A1C9188-3985-4CB1-9362-F66CF613352F}" type="slidenum">
              <a:rPr lang="en-US" altLang="zh-CN" sz="2600" b="1">
                <a:solidFill>
                  <a:schemeClr val="bg1"/>
                </a:solidFill>
                <a:latin typeface="+mn-lt"/>
                <a:ea typeface="+mn-ea"/>
              </a:rPr>
              <a:pPr algn="l">
                <a:spcBef>
                  <a:spcPct val="0"/>
                </a:spcBef>
                <a:buClrTx/>
                <a:buSzTx/>
                <a:buFontTx/>
                <a:buNone/>
                <a:defRPr/>
              </a:pPr>
              <a:t>6</a:t>
            </a:fld>
            <a:endParaRPr lang="en-US" altLang="zh-CN" sz="2600" b="1">
              <a:solidFill>
                <a:schemeClr val="bg1"/>
              </a:solidFill>
              <a:latin typeface="+mn-lt"/>
              <a:ea typeface="+mn-ea"/>
            </a:endParaRPr>
          </a:p>
        </p:txBody>
      </p:sp>
      <p:pic>
        <p:nvPicPr>
          <p:cNvPr id="46306" name="Picture 226" descr="文件名: j0215849.wmf&#10;关键字: beverages, bottles, colas ...&#10;文件大小: 77 KB"/>
          <p:cNvPicPr>
            <a:picLocks noChangeAspect="1" noChangeArrowheads="1"/>
          </p:cNvPicPr>
          <p:nvPr/>
        </p:nvPicPr>
        <p:blipFill>
          <a:blip r:embed="rId5">
            <a:extLst>
              <a:ext uri="{28A0092B-C50C-407E-A947-70E740481C1C}">
                <a14:useLocalDpi xmlns:a14="http://schemas.microsoft.com/office/drawing/2010/main" val="0"/>
              </a:ext>
            </a:extLst>
          </a:blip>
          <a:srcRect l="11806" r="11458" b="-433"/>
          <a:stretch>
            <a:fillRect/>
          </a:stretch>
        </p:blipFill>
        <p:spPr bwMode="auto">
          <a:xfrm>
            <a:off x="838200" y="2320925"/>
            <a:ext cx="1403350"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283"/>
          <p:cNvGrpSpPr>
            <a:grpSpLocks/>
          </p:cNvGrpSpPr>
          <p:nvPr/>
        </p:nvGrpSpPr>
        <p:grpSpPr bwMode="auto">
          <a:xfrm>
            <a:off x="2038350" y="1916113"/>
            <a:ext cx="3505200" cy="2317750"/>
            <a:chOff x="1284" y="1516"/>
            <a:chExt cx="2208" cy="1460"/>
          </a:xfrm>
        </p:grpSpPr>
        <p:sp>
          <p:nvSpPr>
            <p:cNvPr id="20525" name="Rectangle 130"/>
            <p:cNvSpPr>
              <a:spLocks noChangeArrowheads="1"/>
            </p:cNvSpPr>
            <p:nvPr/>
          </p:nvSpPr>
          <p:spPr bwMode="auto">
            <a:xfrm>
              <a:off x="2665" y="2773"/>
              <a:ext cx="58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500" b="1">
                  <a:solidFill>
                    <a:schemeClr val="tx1"/>
                  </a:solidFill>
                  <a:ea typeface="宋体" pitchFamily="2" charset="-122"/>
                </a:rPr>
                <a:t>-30</a:t>
              </a:r>
            </a:p>
          </p:txBody>
        </p:sp>
        <p:sp>
          <p:nvSpPr>
            <p:cNvPr id="20526" name="Rectangle 131"/>
            <p:cNvSpPr>
              <a:spLocks noChangeArrowheads="1"/>
            </p:cNvSpPr>
            <p:nvPr/>
          </p:nvSpPr>
          <p:spPr bwMode="auto">
            <a:xfrm>
              <a:off x="2076" y="2773"/>
              <a:ext cx="58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500" b="1">
                  <a:solidFill>
                    <a:schemeClr val="tx1"/>
                  </a:solidFill>
                  <a:ea typeface="宋体" pitchFamily="2" charset="-122"/>
                </a:rPr>
                <a:t>20</a:t>
              </a:r>
            </a:p>
          </p:txBody>
        </p:sp>
        <p:sp>
          <p:nvSpPr>
            <p:cNvPr id="20527" name="Rectangle 132"/>
            <p:cNvSpPr>
              <a:spLocks noChangeArrowheads="1"/>
            </p:cNvSpPr>
            <p:nvPr/>
          </p:nvSpPr>
          <p:spPr bwMode="auto">
            <a:xfrm>
              <a:off x="1488" y="2773"/>
              <a:ext cx="58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500" b="1">
                  <a:solidFill>
                    <a:schemeClr val="tx1"/>
                  </a:solidFill>
                  <a:ea typeface="宋体" pitchFamily="2" charset="-122"/>
                </a:rPr>
                <a:t>4</a:t>
              </a:r>
            </a:p>
          </p:txBody>
        </p:sp>
        <p:sp>
          <p:nvSpPr>
            <p:cNvPr id="20528" name="Rectangle 136"/>
            <p:cNvSpPr>
              <a:spLocks noChangeArrowheads="1"/>
            </p:cNvSpPr>
            <p:nvPr/>
          </p:nvSpPr>
          <p:spPr bwMode="auto">
            <a:xfrm>
              <a:off x="2665" y="2570"/>
              <a:ext cx="58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500" b="1">
                  <a:solidFill>
                    <a:schemeClr val="tx1"/>
                  </a:solidFill>
                  <a:ea typeface="宋体" pitchFamily="2" charset="-122"/>
                </a:rPr>
                <a:t>0</a:t>
              </a:r>
            </a:p>
          </p:txBody>
        </p:sp>
        <p:sp>
          <p:nvSpPr>
            <p:cNvPr id="20529" name="Rectangle 137"/>
            <p:cNvSpPr>
              <a:spLocks noChangeArrowheads="1"/>
            </p:cNvSpPr>
            <p:nvPr/>
          </p:nvSpPr>
          <p:spPr bwMode="auto">
            <a:xfrm>
              <a:off x="2076" y="2570"/>
              <a:ext cx="58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500" b="1">
                  <a:solidFill>
                    <a:schemeClr val="tx1"/>
                  </a:solidFill>
                  <a:ea typeface="宋体" pitchFamily="2" charset="-122"/>
                </a:rPr>
                <a:t>50</a:t>
              </a:r>
            </a:p>
          </p:txBody>
        </p:sp>
        <p:sp>
          <p:nvSpPr>
            <p:cNvPr id="20530" name="Rectangle 138"/>
            <p:cNvSpPr>
              <a:spLocks noChangeArrowheads="1"/>
            </p:cNvSpPr>
            <p:nvPr/>
          </p:nvSpPr>
          <p:spPr bwMode="auto">
            <a:xfrm>
              <a:off x="1488" y="2570"/>
              <a:ext cx="58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500" b="1">
                  <a:solidFill>
                    <a:schemeClr val="tx1"/>
                  </a:solidFill>
                  <a:ea typeface="宋体" pitchFamily="2" charset="-122"/>
                </a:rPr>
                <a:t>3</a:t>
              </a:r>
            </a:p>
          </p:txBody>
        </p:sp>
        <p:sp>
          <p:nvSpPr>
            <p:cNvPr id="20531" name="Rectangle 139"/>
            <p:cNvSpPr>
              <a:spLocks noChangeArrowheads="1"/>
            </p:cNvSpPr>
            <p:nvPr/>
          </p:nvSpPr>
          <p:spPr bwMode="auto">
            <a:xfrm>
              <a:off x="2665" y="2346"/>
              <a:ext cx="58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500" b="1">
                  <a:solidFill>
                    <a:schemeClr val="tx1"/>
                  </a:solidFill>
                  <a:ea typeface="宋体" pitchFamily="2" charset="-122"/>
                </a:rPr>
                <a:t>20</a:t>
              </a:r>
            </a:p>
          </p:txBody>
        </p:sp>
        <p:sp>
          <p:nvSpPr>
            <p:cNvPr id="20532" name="Rectangle 140"/>
            <p:cNvSpPr>
              <a:spLocks noChangeArrowheads="1"/>
            </p:cNvSpPr>
            <p:nvPr/>
          </p:nvSpPr>
          <p:spPr bwMode="auto">
            <a:xfrm>
              <a:off x="2076" y="2346"/>
              <a:ext cx="589"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500" b="1">
                  <a:solidFill>
                    <a:schemeClr val="tx1"/>
                  </a:solidFill>
                  <a:ea typeface="宋体" pitchFamily="2" charset="-122"/>
                </a:rPr>
                <a:t>50</a:t>
              </a:r>
            </a:p>
          </p:txBody>
        </p:sp>
        <p:sp>
          <p:nvSpPr>
            <p:cNvPr id="20533" name="Rectangle 141"/>
            <p:cNvSpPr>
              <a:spLocks noChangeArrowheads="1"/>
            </p:cNvSpPr>
            <p:nvPr/>
          </p:nvSpPr>
          <p:spPr bwMode="auto">
            <a:xfrm>
              <a:off x="1488" y="2346"/>
              <a:ext cx="58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500" b="1">
                  <a:solidFill>
                    <a:schemeClr val="tx1"/>
                  </a:solidFill>
                  <a:ea typeface="宋体" pitchFamily="2" charset="-122"/>
                </a:rPr>
                <a:t>2</a:t>
              </a:r>
            </a:p>
          </p:txBody>
        </p:sp>
        <p:sp>
          <p:nvSpPr>
            <p:cNvPr id="20534" name="Rectangle 142"/>
            <p:cNvSpPr>
              <a:spLocks noChangeArrowheads="1"/>
            </p:cNvSpPr>
            <p:nvPr/>
          </p:nvSpPr>
          <p:spPr bwMode="auto">
            <a:xfrm>
              <a:off x="2665" y="2143"/>
              <a:ext cx="58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500" b="1">
                  <a:solidFill>
                    <a:schemeClr val="tx1"/>
                  </a:solidFill>
                  <a:ea typeface="宋体" pitchFamily="2" charset="-122"/>
                </a:rPr>
                <a:t>30</a:t>
              </a:r>
            </a:p>
          </p:txBody>
        </p:sp>
        <p:sp>
          <p:nvSpPr>
            <p:cNvPr id="20535" name="Rectangle 143"/>
            <p:cNvSpPr>
              <a:spLocks noChangeArrowheads="1"/>
            </p:cNvSpPr>
            <p:nvPr/>
          </p:nvSpPr>
          <p:spPr bwMode="auto">
            <a:xfrm>
              <a:off x="2076" y="2143"/>
              <a:ext cx="58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500" b="1">
                  <a:solidFill>
                    <a:schemeClr val="tx1"/>
                  </a:solidFill>
                  <a:ea typeface="宋体" pitchFamily="2" charset="-122"/>
                </a:rPr>
                <a:t>30</a:t>
              </a:r>
            </a:p>
          </p:txBody>
        </p:sp>
        <p:sp>
          <p:nvSpPr>
            <p:cNvPr id="20536" name="Rectangle 144"/>
            <p:cNvSpPr>
              <a:spLocks noChangeArrowheads="1"/>
            </p:cNvSpPr>
            <p:nvPr/>
          </p:nvSpPr>
          <p:spPr bwMode="auto">
            <a:xfrm>
              <a:off x="1488" y="2143"/>
              <a:ext cx="58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500" b="1">
                  <a:solidFill>
                    <a:schemeClr val="tx1"/>
                  </a:solidFill>
                  <a:ea typeface="宋体" pitchFamily="2" charset="-122"/>
                </a:rPr>
                <a:t>1</a:t>
              </a:r>
            </a:p>
          </p:txBody>
        </p:sp>
        <p:sp>
          <p:nvSpPr>
            <p:cNvPr id="20537" name="Rectangle 145"/>
            <p:cNvSpPr>
              <a:spLocks noChangeArrowheads="1"/>
            </p:cNvSpPr>
            <p:nvPr/>
          </p:nvSpPr>
          <p:spPr bwMode="auto">
            <a:xfrm>
              <a:off x="2665" y="1940"/>
              <a:ext cx="58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500" b="1">
                  <a:solidFill>
                    <a:schemeClr val="tx1"/>
                  </a:solidFill>
                  <a:ea typeface="宋体" pitchFamily="2" charset="-122"/>
                </a:rPr>
                <a:t>/</a:t>
              </a:r>
            </a:p>
          </p:txBody>
        </p:sp>
        <p:sp>
          <p:nvSpPr>
            <p:cNvPr id="20538" name="Rectangle 146"/>
            <p:cNvSpPr>
              <a:spLocks noChangeArrowheads="1"/>
            </p:cNvSpPr>
            <p:nvPr/>
          </p:nvSpPr>
          <p:spPr bwMode="auto">
            <a:xfrm>
              <a:off x="2076" y="1940"/>
              <a:ext cx="58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500" b="1">
                  <a:solidFill>
                    <a:schemeClr val="tx1"/>
                  </a:solidFill>
                  <a:ea typeface="宋体" pitchFamily="2" charset="-122"/>
                </a:rPr>
                <a:t>0</a:t>
              </a:r>
            </a:p>
          </p:txBody>
        </p:sp>
        <p:sp>
          <p:nvSpPr>
            <p:cNvPr id="20539" name="Rectangle 147"/>
            <p:cNvSpPr>
              <a:spLocks noChangeArrowheads="1"/>
            </p:cNvSpPr>
            <p:nvPr/>
          </p:nvSpPr>
          <p:spPr bwMode="auto">
            <a:xfrm>
              <a:off x="1488" y="1940"/>
              <a:ext cx="58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500" b="1">
                  <a:solidFill>
                    <a:schemeClr val="tx1"/>
                  </a:solidFill>
                  <a:ea typeface="宋体" pitchFamily="2" charset="-122"/>
                </a:rPr>
                <a:t>0</a:t>
              </a:r>
            </a:p>
          </p:txBody>
        </p:sp>
        <p:sp>
          <p:nvSpPr>
            <p:cNvPr id="20540" name="Rectangle 148"/>
            <p:cNvSpPr>
              <a:spLocks noChangeArrowheads="1"/>
            </p:cNvSpPr>
            <p:nvPr/>
          </p:nvSpPr>
          <p:spPr bwMode="auto">
            <a:xfrm>
              <a:off x="2665" y="1747"/>
              <a:ext cx="588"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sz="1400" b="1">
                  <a:solidFill>
                    <a:schemeClr val="tx1"/>
                  </a:solidFill>
                </a:rPr>
                <a:t>边际效用</a:t>
              </a:r>
            </a:p>
          </p:txBody>
        </p:sp>
        <p:sp>
          <p:nvSpPr>
            <p:cNvPr id="20541" name="Rectangle 149"/>
            <p:cNvSpPr>
              <a:spLocks noChangeArrowheads="1"/>
            </p:cNvSpPr>
            <p:nvPr/>
          </p:nvSpPr>
          <p:spPr bwMode="auto">
            <a:xfrm>
              <a:off x="2076" y="1747"/>
              <a:ext cx="589"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10000"/>
                </a:spcBef>
                <a:buClrTx/>
                <a:buSzTx/>
                <a:buFontTx/>
                <a:buNone/>
              </a:pPr>
              <a:r>
                <a:rPr kumimoji="1" lang="zh-CN" altLang="en-US" sz="1400" b="1">
                  <a:solidFill>
                    <a:schemeClr val="tx1"/>
                  </a:solidFill>
                </a:rPr>
                <a:t>总效用</a:t>
              </a:r>
              <a:endParaRPr lang="zh-CN" altLang="en-US" sz="1400" b="1">
                <a:solidFill>
                  <a:schemeClr val="tx1"/>
                </a:solidFill>
              </a:endParaRPr>
            </a:p>
          </p:txBody>
        </p:sp>
        <p:sp>
          <p:nvSpPr>
            <p:cNvPr id="20542" name="Rectangle 150"/>
            <p:cNvSpPr>
              <a:spLocks noChangeArrowheads="1"/>
            </p:cNvSpPr>
            <p:nvPr/>
          </p:nvSpPr>
          <p:spPr bwMode="auto">
            <a:xfrm>
              <a:off x="1488" y="1747"/>
              <a:ext cx="588"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sz="1400" b="1">
                  <a:solidFill>
                    <a:schemeClr val="tx1"/>
                  </a:solidFill>
                </a:rPr>
                <a:t>可乐（瓶）</a:t>
              </a:r>
            </a:p>
          </p:txBody>
        </p:sp>
        <p:sp>
          <p:nvSpPr>
            <p:cNvPr id="20543" name="Line 151"/>
            <p:cNvSpPr>
              <a:spLocks noChangeShapeType="1"/>
            </p:cNvSpPr>
            <p:nvPr/>
          </p:nvSpPr>
          <p:spPr bwMode="auto">
            <a:xfrm>
              <a:off x="1488" y="1747"/>
              <a:ext cx="176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a:p>
          </p:txBody>
        </p:sp>
        <p:sp>
          <p:nvSpPr>
            <p:cNvPr id="20544" name="Line 152"/>
            <p:cNvSpPr>
              <a:spLocks noChangeShapeType="1"/>
            </p:cNvSpPr>
            <p:nvPr/>
          </p:nvSpPr>
          <p:spPr bwMode="auto">
            <a:xfrm>
              <a:off x="1488" y="1940"/>
              <a:ext cx="176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a:p>
          </p:txBody>
        </p:sp>
        <p:sp>
          <p:nvSpPr>
            <p:cNvPr id="20545" name="Line 153"/>
            <p:cNvSpPr>
              <a:spLocks noChangeShapeType="1"/>
            </p:cNvSpPr>
            <p:nvPr/>
          </p:nvSpPr>
          <p:spPr bwMode="auto">
            <a:xfrm>
              <a:off x="1488" y="2143"/>
              <a:ext cx="176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a:p>
          </p:txBody>
        </p:sp>
        <p:sp>
          <p:nvSpPr>
            <p:cNvPr id="20546" name="Line 154"/>
            <p:cNvSpPr>
              <a:spLocks noChangeShapeType="1"/>
            </p:cNvSpPr>
            <p:nvPr/>
          </p:nvSpPr>
          <p:spPr bwMode="auto">
            <a:xfrm>
              <a:off x="1488" y="2346"/>
              <a:ext cx="176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a:p>
          </p:txBody>
        </p:sp>
        <p:sp>
          <p:nvSpPr>
            <p:cNvPr id="20547" name="Line 155"/>
            <p:cNvSpPr>
              <a:spLocks noChangeShapeType="1"/>
            </p:cNvSpPr>
            <p:nvPr/>
          </p:nvSpPr>
          <p:spPr bwMode="auto">
            <a:xfrm>
              <a:off x="1488" y="2570"/>
              <a:ext cx="176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a:p>
          </p:txBody>
        </p:sp>
        <p:sp>
          <p:nvSpPr>
            <p:cNvPr id="20548" name="Line 156"/>
            <p:cNvSpPr>
              <a:spLocks noChangeShapeType="1"/>
            </p:cNvSpPr>
            <p:nvPr/>
          </p:nvSpPr>
          <p:spPr bwMode="auto">
            <a:xfrm>
              <a:off x="1488" y="2773"/>
              <a:ext cx="176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a:p>
          </p:txBody>
        </p:sp>
        <p:sp>
          <p:nvSpPr>
            <p:cNvPr id="20549" name="Line 157"/>
            <p:cNvSpPr>
              <a:spLocks noChangeShapeType="1"/>
            </p:cNvSpPr>
            <p:nvPr/>
          </p:nvSpPr>
          <p:spPr bwMode="auto">
            <a:xfrm>
              <a:off x="1488" y="2976"/>
              <a:ext cx="176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a:p>
          </p:txBody>
        </p:sp>
        <p:sp>
          <p:nvSpPr>
            <p:cNvPr id="20550" name="Line 158"/>
            <p:cNvSpPr>
              <a:spLocks noChangeShapeType="1"/>
            </p:cNvSpPr>
            <p:nvPr/>
          </p:nvSpPr>
          <p:spPr bwMode="auto">
            <a:xfrm>
              <a:off x="1488" y="1747"/>
              <a:ext cx="0" cy="19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pPr algn="ctr"/>
              <a:endParaRPr lang="zh-CN" altLang="en-US"/>
            </a:p>
          </p:txBody>
        </p:sp>
        <p:sp>
          <p:nvSpPr>
            <p:cNvPr id="20551" name="Line 159"/>
            <p:cNvSpPr>
              <a:spLocks noChangeShapeType="1"/>
            </p:cNvSpPr>
            <p:nvPr/>
          </p:nvSpPr>
          <p:spPr bwMode="auto">
            <a:xfrm>
              <a:off x="3253" y="1747"/>
              <a:ext cx="0" cy="19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pPr algn="ctr"/>
              <a:endParaRPr lang="zh-CN" altLang="en-US"/>
            </a:p>
          </p:txBody>
        </p:sp>
        <p:sp>
          <p:nvSpPr>
            <p:cNvPr id="20552" name="Line 161"/>
            <p:cNvSpPr>
              <a:spLocks noChangeShapeType="1"/>
            </p:cNvSpPr>
            <p:nvPr/>
          </p:nvSpPr>
          <p:spPr bwMode="auto">
            <a:xfrm>
              <a:off x="1488" y="1940"/>
              <a:ext cx="0" cy="20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pPr algn="ctr"/>
              <a:endParaRPr lang="zh-CN" altLang="en-US"/>
            </a:p>
          </p:txBody>
        </p:sp>
        <p:sp>
          <p:nvSpPr>
            <p:cNvPr id="20553" name="Line 162"/>
            <p:cNvSpPr>
              <a:spLocks noChangeShapeType="1"/>
            </p:cNvSpPr>
            <p:nvPr/>
          </p:nvSpPr>
          <p:spPr bwMode="auto">
            <a:xfrm>
              <a:off x="3253" y="1940"/>
              <a:ext cx="0" cy="20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pPr algn="ctr"/>
              <a:endParaRPr lang="zh-CN" altLang="en-US"/>
            </a:p>
          </p:txBody>
        </p:sp>
        <p:sp>
          <p:nvSpPr>
            <p:cNvPr id="20554" name="Line 163"/>
            <p:cNvSpPr>
              <a:spLocks noChangeShapeType="1"/>
            </p:cNvSpPr>
            <p:nvPr/>
          </p:nvSpPr>
          <p:spPr bwMode="auto">
            <a:xfrm>
              <a:off x="1488" y="2143"/>
              <a:ext cx="0" cy="20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pPr algn="ctr"/>
              <a:endParaRPr lang="zh-CN" altLang="en-US"/>
            </a:p>
          </p:txBody>
        </p:sp>
        <p:sp>
          <p:nvSpPr>
            <p:cNvPr id="20555" name="Line 164"/>
            <p:cNvSpPr>
              <a:spLocks noChangeShapeType="1"/>
            </p:cNvSpPr>
            <p:nvPr/>
          </p:nvSpPr>
          <p:spPr bwMode="auto">
            <a:xfrm>
              <a:off x="3253" y="2143"/>
              <a:ext cx="0" cy="20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pPr algn="ctr"/>
              <a:endParaRPr lang="zh-CN" altLang="en-US"/>
            </a:p>
          </p:txBody>
        </p:sp>
        <p:sp>
          <p:nvSpPr>
            <p:cNvPr id="20556" name="Line 165"/>
            <p:cNvSpPr>
              <a:spLocks noChangeShapeType="1"/>
            </p:cNvSpPr>
            <p:nvPr/>
          </p:nvSpPr>
          <p:spPr bwMode="auto">
            <a:xfrm>
              <a:off x="1488" y="2346"/>
              <a:ext cx="0" cy="22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pPr algn="ctr"/>
              <a:endParaRPr lang="zh-CN" altLang="en-US"/>
            </a:p>
          </p:txBody>
        </p:sp>
        <p:sp>
          <p:nvSpPr>
            <p:cNvPr id="20557" name="Line 166"/>
            <p:cNvSpPr>
              <a:spLocks noChangeShapeType="1"/>
            </p:cNvSpPr>
            <p:nvPr/>
          </p:nvSpPr>
          <p:spPr bwMode="auto">
            <a:xfrm>
              <a:off x="3253" y="2346"/>
              <a:ext cx="0" cy="22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pPr algn="ctr"/>
              <a:endParaRPr lang="zh-CN" altLang="en-US"/>
            </a:p>
          </p:txBody>
        </p:sp>
        <p:sp>
          <p:nvSpPr>
            <p:cNvPr id="20558" name="Line 167"/>
            <p:cNvSpPr>
              <a:spLocks noChangeShapeType="1"/>
            </p:cNvSpPr>
            <p:nvPr/>
          </p:nvSpPr>
          <p:spPr bwMode="auto">
            <a:xfrm>
              <a:off x="1488" y="2570"/>
              <a:ext cx="0" cy="20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pPr algn="ctr"/>
              <a:endParaRPr lang="zh-CN" altLang="en-US"/>
            </a:p>
          </p:txBody>
        </p:sp>
        <p:sp>
          <p:nvSpPr>
            <p:cNvPr id="20559" name="Line 168"/>
            <p:cNvSpPr>
              <a:spLocks noChangeShapeType="1"/>
            </p:cNvSpPr>
            <p:nvPr/>
          </p:nvSpPr>
          <p:spPr bwMode="auto">
            <a:xfrm>
              <a:off x="3253" y="2570"/>
              <a:ext cx="0" cy="20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pPr algn="ctr"/>
              <a:endParaRPr lang="zh-CN" altLang="en-US"/>
            </a:p>
          </p:txBody>
        </p:sp>
        <p:sp>
          <p:nvSpPr>
            <p:cNvPr id="20560" name="Line 169"/>
            <p:cNvSpPr>
              <a:spLocks noChangeShapeType="1"/>
            </p:cNvSpPr>
            <p:nvPr/>
          </p:nvSpPr>
          <p:spPr bwMode="auto">
            <a:xfrm>
              <a:off x="1488" y="2773"/>
              <a:ext cx="0" cy="20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pPr algn="ctr"/>
              <a:endParaRPr lang="zh-CN" altLang="en-US"/>
            </a:p>
          </p:txBody>
        </p:sp>
        <p:sp>
          <p:nvSpPr>
            <p:cNvPr id="20561" name="Line 170"/>
            <p:cNvSpPr>
              <a:spLocks noChangeShapeType="1"/>
            </p:cNvSpPr>
            <p:nvPr/>
          </p:nvSpPr>
          <p:spPr bwMode="auto">
            <a:xfrm>
              <a:off x="3253" y="2773"/>
              <a:ext cx="0" cy="20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pPr algn="ctr"/>
              <a:endParaRPr lang="zh-CN" altLang="en-US"/>
            </a:p>
          </p:txBody>
        </p:sp>
        <p:sp>
          <p:nvSpPr>
            <p:cNvPr id="20562" name="Line 178"/>
            <p:cNvSpPr>
              <a:spLocks noChangeShapeType="1"/>
            </p:cNvSpPr>
            <p:nvPr/>
          </p:nvSpPr>
          <p:spPr bwMode="auto">
            <a:xfrm>
              <a:off x="2076" y="1747"/>
              <a:ext cx="0" cy="122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20563" name="Line 180"/>
            <p:cNvSpPr>
              <a:spLocks noChangeShapeType="1"/>
            </p:cNvSpPr>
            <p:nvPr/>
          </p:nvSpPr>
          <p:spPr bwMode="auto">
            <a:xfrm>
              <a:off x="2665" y="1747"/>
              <a:ext cx="0" cy="122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20564" name="Text Box 227"/>
            <p:cNvSpPr txBox="1">
              <a:spLocks noChangeArrowheads="1"/>
            </p:cNvSpPr>
            <p:nvPr/>
          </p:nvSpPr>
          <p:spPr bwMode="auto">
            <a:xfrm>
              <a:off x="1284" y="1516"/>
              <a:ext cx="22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ctr" eaLnBrk="1" hangingPunct="1">
                <a:spcBef>
                  <a:spcPct val="50000"/>
                </a:spcBef>
              </a:pPr>
              <a:r>
                <a:rPr lang="zh-CN" altLang="en-US" sz="1800" b="1" dirty="0">
                  <a:solidFill>
                    <a:srgbClr val="FF0000"/>
                  </a:solidFill>
                </a:rPr>
                <a:t>王明可乐消费总效用和边际效用</a:t>
              </a:r>
            </a:p>
          </p:txBody>
        </p:sp>
      </p:grpSp>
      <p:grpSp>
        <p:nvGrpSpPr>
          <p:cNvPr id="5" name="组合 4"/>
          <p:cNvGrpSpPr/>
          <p:nvPr/>
        </p:nvGrpSpPr>
        <p:grpSpPr>
          <a:xfrm>
            <a:off x="5675510" y="1600200"/>
            <a:ext cx="3098601" cy="3350260"/>
            <a:chOff x="5675510" y="1600200"/>
            <a:chExt cx="3098601" cy="3350260"/>
          </a:xfrm>
        </p:grpSpPr>
        <p:grpSp>
          <p:nvGrpSpPr>
            <p:cNvPr id="3" name="Group 286"/>
            <p:cNvGrpSpPr>
              <a:grpSpLocks/>
            </p:cNvGrpSpPr>
            <p:nvPr/>
          </p:nvGrpSpPr>
          <p:grpSpPr bwMode="auto">
            <a:xfrm>
              <a:off x="5675510" y="1600200"/>
              <a:ext cx="3098601" cy="3014663"/>
              <a:chOff x="3339" y="1317"/>
              <a:chExt cx="1845" cy="1899"/>
            </a:xfrm>
          </p:grpSpPr>
          <p:sp>
            <p:nvSpPr>
              <p:cNvPr id="20488" name="Text Box 238"/>
              <p:cNvSpPr txBox="1">
                <a:spLocks noChangeArrowheads="1"/>
              </p:cNvSpPr>
              <p:nvPr/>
            </p:nvSpPr>
            <p:spPr bwMode="auto">
              <a:xfrm>
                <a:off x="4896" y="244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buClrTx/>
                  <a:buSzTx/>
                  <a:buFontTx/>
                  <a:buNone/>
                </a:pPr>
                <a:r>
                  <a:rPr kumimoji="1" lang="en-US" altLang="zh-CN" b="1">
                    <a:solidFill>
                      <a:schemeClr val="tx1"/>
                    </a:solidFill>
                    <a:ea typeface="宋体" pitchFamily="2" charset="-122"/>
                  </a:rPr>
                  <a:t>Q</a:t>
                </a:r>
              </a:p>
            </p:txBody>
          </p:sp>
          <p:sp>
            <p:nvSpPr>
              <p:cNvPr id="20489" name="Line 279"/>
              <p:cNvSpPr>
                <a:spLocks noChangeShapeType="1"/>
              </p:cNvSpPr>
              <p:nvPr/>
            </p:nvSpPr>
            <p:spPr bwMode="auto">
              <a:xfrm>
                <a:off x="4176" y="2496"/>
                <a:ext cx="144" cy="5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0" name="Line 274"/>
              <p:cNvSpPr>
                <a:spLocks noChangeShapeType="1"/>
              </p:cNvSpPr>
              <p:nvPr/>
            </p:nvSpPr>
            <p:spPr bwMode="auto">
              <a:xfrm>
                <a:off x="3984" y="2160"/>
                <a:ext cx="192"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1" name="Line 234"/>
              <p:cNvSpPr>
                <a:spLocks noChangeShapeType="1"/>
              </p:cNvSpPr>
              <p:nvPr/>
            </p:nvSpPr>
            <p:spPr bwMode="auto">
              <a:xfrm>
                <a:off x="3699" y="1892"/>
                <a:ext cx="285" cy="2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2" name="Line 235"/>
              <p:cNvSpPr>
                <a:spLocks noChangeShapeType="1"/>
              </p:cNvSpPr>
              <p:nvPr/>
            </p:nvSpPr>
            <p:spPr bwMode="auto">
              <a:xfrm flipH="1">
                <a:off x="3648" y="1317"/>
                <a:ext cx="13" cy="1707"/>
              </a:xfrm>
              <a:prstGeom prst="line">
                <a:avLst/>
              </a:prstGeom>
              <a:noFill/>
              <a:ln w="19050" cap="sq">
                <a:solidFill>
                  <a:schemeClr val="tx1"/>
                </a:solidFill>
                <a:round/>
                <a:headEnd type="triangle" w="med" len="me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0493" name="Text Box 236"/>
              <p:cNvSpPr txBox="1">
                <a:spLocks noChangeArrowheads="1"/>
              </p:cNvSpPr>
              <p:nvPr/>
            </p:nvSpPr>
            <p:spPr bwMode="auto">
              <a:xfrm>
                <a:off x="3661" y="2480"/>
                <a:ext cx="9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sz="1800" b="1">
                    <a:solidFill>
                      <a:schemeClr val="tx1"/>
                    </a:solidFill>
                    <a:ea typeface="宋体" pitchFamily="2" charset="-122"/>
                  </a:rPr>
                  <a:t>  1   2   3  4   5</a:t>
                </a:r>
              </a:p>
            </p:txBody>
          </p:sp>
          <p:sp>
            <p:nvSpPr>
              <p:cNvPr id="20494" name="Text Box 237"/>
              <p:cNvSpPr txBox="1">
                <a:spLocks noChangeArrowheads="1"/>
              </p:cNvSpPr>
              <p:nvPr/>
            </p:nvSpPr>
            <p:spPr bwMode="auto">
              <a:xfrm>
                <a:off x="4128" y="3004"/>
                <a:ext cx="4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buClrTx/>
                  <a:buSzTx/>
                  <a:buFontTx/>
                  <a:buNone/>
                </a:pPr>
                <a:r>
                  <a:rPr kumimoji="1" lang="en-US" altLang="zh-CN" sz="1600" b="1" dirty="0">
                    <a:solidFill>
                      <a:schemeClr val="tx1"/>
                    </a:solidFill>
                    <a:ea typeface="宋体" pitchFamily="2" charset="-122"/>
                  </a:rPr>
                  <a:t>MU</a:t>
                </a:r>
              </a:p>
            </p:txBody>
          </p:sp>
          <p:sp>
            <p:nvSpPr>
              <p:cNvPr id="20495" name="Line 239"/>
              <p:cNvSpPr>
                <a:spLocks noChangeShapeType="1"/>
              </p:cNvSpPr>
              <p:nvPr/>
            </p:nvSpPr>
            <p:spPr bwMode="auto">
              <a:xfrm>
                <a:off x="3661" y="2503"/>
                <a:ext cx="139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96" name="Line 240"/>
              <p:cNvSpPr>
                <a:spLocks noChangeShapeType="1"/>
              </p:cNvSpPr>
              <p:nvPr/>
            </p:nvSpPr>
            <p:spPr bwMode="auto">
              <a:xfrm flipH="1" flipV="1">
                <a:off x="3831" y="1510"/>
                <a:ext cx="9" cy="151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7" name="Line 242"/>
              <p:cNvSpPr>
                <a:spLocks noChangeShapeType="1"/>
              </p:cNvSpPr>
              <p:nvPr/>
            </p:nvSpPr>
            <p:spPr bwMode="auto">
              <a:xfrm flipH="1" flipV="1">
                <a:off x="4169" y="1510"/>
                <a:ext cx="7" cy="146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8" name="Line 243"/>
              <p:cNvSpPr>
                <a:spLocks noChangeShapeType="1"/>
              </p:cNvSpPr>
              <p:nvPr/>
            </p:nvSpPr>
            <p:spPr bwMode="auto">
              <a:xfrm>
                <a:off x="3661" y="2006"/>
                <a:ext cx="135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9" name="Line 244"/>
              <p:cNvSpPr>
                <a:spLocks noChangeShapeType="1"/>
              </p:cNvSpPr>
              <p:nvPr/>
            </p:nvSpPr>
            <p:spPr bwMode="auto">
              <a:xfrm>
                <a:off x="3661" y="2172"/>
                <a:ext cx="131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0" name="Line 245"/>
              <p:cNvSpPr>
                <a:spLocks noChangeShapeType="1"/>
              </p:cNvSpPr>
              <p:nvPr/>
            </p:nvSpPr>
            <p:spPr bwMode="auto">
              <a:xfrm>
                <a:off x="3661" y="2337"/>
                <a:ext cx="131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1" name="Line 246"/>
              <p:cNvSpPr>
                <a:spLocks noChangeShapeType="1"/>
              </p:cNvSpPr>
              <p:nvPr/>
            </p:nvSpPr>
            <p:spPr bwMode="auto">
              <a:xfrm>
                <a:off x="3661" y="1841"/>
                <a:ext cx="135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2" name="Rectangle 247"/>
              <p:cNvSpPr>
                <a:spLocks noChangeArrowheads="1"/>
              </p:cNvSpPr>
              <p:nvPr/>
            </p:nvSpPr>
            <p:spPr bwMode="auto">
              <a:xfrm>
                <a:off x="3370" y="2448"/>
                <a:ext cx="21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buClrTx/>
                  <a:buSzTx/>
                  <a:buFontTx/>
                  <a:buNone/>
                </a:pPr>
                <a:r>
                  <a:rPr lang="en-US" altLang="zh-CN" sz="1800" b="1" dirty="0">
                    <a:solidFill>
                      <a:schemeClr val="tx1"/>
                    </a:solidFill>
                    <a:ea typeface="宋体" pitchFamily="2" charset="-122"/>
                  </a:rPr>
                  <a:t>0</a:t>
                </a:r>
              </a:p>
            </p:txBody>
          </p:sp>
          <p:sp>
            <p:nvSpPr>
              <p:cNvPr id="20503" name="Rectangle 248"/>
              <p:cNvSpPr>
                <a:spLocks noChangeArrowheads="1"/>
              </p:cNvSpPr>
              <p:nvPr/>
            </p:nvSpPr>
            <p:spPr bwMode="auto">
              <a:xfrm>
                <a:off x="3370" y="1620"/>
                <a:ext cx="212"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buClrTx/>
                  <a:buSzTx/>
                  <a:buFontTx/>
                  <a:buNone/>
                </a:pPr>
                <a:r>
                  <a:rPr lang="en-US" altLang="zh-CN" sz="1800" b="1" dirty="0">
                    <a:solidFill>
                      <a:schemeClr val="tx1"/>
                    </a:solidFill>
                    <a:ea typeface="宋体" pitchFamily="2" charset="-122"/>
                  </a:rPr>
                  <a:t>50</a:t>
                </a:r>
              </a:p>
            </p:txBody>
          </p:sp>
          <p:sp>
            <p:nvSpPr>
              <p:cNvPr id="20504" name="Rectangle 250"/>
              <p:cNvSpPr>
                <a:spLocks noChangeArrowheads="1"/>
              </p:cNvSpPr>
              <p:nvPr/>
            </p:nvSpPr>
            <p:spPr bwMode="auto">
              <a:xfrm>
                <a:off x="3370" y="1951"/>
                <a:ext cx="212"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buClrTx/>
                  <a:buSzTx/>
                  <a:buFontTx/>
                  <a:buNone/>
                </a:pPr>
                <a:r>
                  <a:rPr lang="en-US" altLang="zh-CN" sz="1800" b="1" dirty="0">
                    <a:solidFill>
                      <a:schemeClr val="tx1"/>
                    </a:solidFill>
                    <a:ea typeface="宋体" pitchFamily="2" charset="-122"/>
                  </a:rPr>
                  <a:t>30</a:t>
                </a:r>
              </a:p>
            </p:txBody>
          </p:sp>
          <p:sp>
            <p:nvSpPr>
              <p:cNvPr id="20505" name="Rectangle 252"/>
              <p:cNvSpPr>
                <a:spLocks noChangeArrowheads="1"/>
              </p:cNvSpPr>
              <p:nvPr/>
            </p:nvSpPr>
            <p:spPr bwMode="auto">
              <a:xfrm>
                <a:off x="3370" y="2282"/>
                <a:ext cx="212"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buClrTx/>
                  <a:buSzTx/>
                  <a:buFontTx/>
                  <a:buNone/>
                </a:pPr>
                <a:r>
                  <a:rPr lang="en-US" altLang="zh-CN" sz="1800" b="1" dirty="0">
                    <a:solidFill>
                      <a:schemeClr val="tx1"/>
                    </a:solidFill>
                    <a:ea typeface="宋体" pitchFamily="2" charset="-122"/>
                  </a:rPr>
                  <a:t>10</a:t>
                </a:r>
              </a:p>
            </p:txBody>
          </p:sp>
          <p:sp>
            <p:nvSpPr>
              <p:cNvPr id="20506" name="Line 254"/>
              <p:cNvSpPr>
                <a:spLocks noChangeShapeType="1"/>
              </p:cNvSpPr>
              <p:nvPr/>
            </p:nvSpPr>
            <p:spPr bwMode="auto">
              <a:xfrm>
                <a:off x="3661" y="1676"/>
                <a:ext cx="135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7" name="Line 255"/>
              <p:cNvSpPr>
                <a:spLocks noChangeShapeType="1"/>
              </p:cNvSpPr>
              <p:nvPr/>
            </p:nvSpPr>
            <p:spPr bwMode="auto">
              <a:xfrm>
                <a:off x="3661" y="1510"/>
                <a:ext cx="135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8" name="Line 256"/>
              <p:cNvSpPr>
                <a:spLocks noChangeShapeType="1"/>
              </p:cNvSpPr>
              <p:nvPr/>
            </p:nvSpPr>
            <p:spPr bwMode="auto">
              <a:xfrm flipH="1" flipV="1">
                <a:off x="4508" y="1510"/>
                <a:ext cx="4" cy="146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9" name="Rectangle 258"/>
              <p:cNvSpPr>
                <a:spLocks noChangeArrowheads="1"/>
              </p:cNvSpPr>
              <p:nvPr/>
            </p:nvSpPr>
            <p:spPr bwMode="auto">
              <a:xfrm>
                <a:off x="3339" y="2586"/>
                <a:ext cx="21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buClrTx/>
                  <a:buSzTx/>
                  <a:buFontTx/>
                  <a:buNone/>
                </a:pPr>
                <a:r>
                  <a:rPr lang="en-US" altLang="zh-CN" sz="1800" b="1" dirty="0">
                    <a:solidFill>
                      <a:schemeClr val="tx1"/>
                    </a:solidFill>
                    <a:ea typeface="宋体" pitchFamily="2" charset="-122"/>
                  </a:rPr>
                  <a:t>-10</a:t>
                </a:r>
              </a:p>
            </p:txBody>
          </p:sp>
          <p:sp>
            <p:nvSpPr>
              <p:cNvPr id="20510" name="Line 259"/>
              <p:cNvSpPr>
                <a:spLocks noChangeShapeType="1"/>
              </p:cNvSpPr>
              <p:nvPr/>
            </p:nvSpPr>
            <p:spPr bwMode="auto">
              <a:xfrm>
                <a:off x="3661" y="2668"/>
                <a:ext cx="131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1" name="Text Box 260"/>
              <p:cNvSpPr txBox="1">
                <a:spLocks noChangeArrowheads="1"/>
              </p:cNvSpPr>
              <p:nvPr/>
            </p:nvSpPr>
            <p:spPr bwMode="auto">
              <a:xfrm>
                <a:off x="4318" y="1704"/>
                <a:ext cx="5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buClrTx/>
                  <a:buSzTx/>
                  <a:buFontTx/>
                  <a:buNone/>
                </a:pPr>
                <a:r>
                  <a:rPr kumimoji="1" lang="en-US" altLang="zh-CN" sz="1800" b="1" dirty="0">
                    <a:solidFill>
                      <a:srgbClr val="FF6600"/>
                    </a:solidFill>
                    <a:ea typeface="宋体" pitchFamily="2" charset="-122"/>
                  </a:rPr>
                  <a:t>TU</a:t>
                </a:r>
              </a:p>
            </p:txBody>
          </p:sp>
          <p:sp>
            <p:nvSpPr>
              <p:cNvPr id="20512" name="Freeform 262"/>
              <p:cNvSpPr>
                <a:spLocks/>
              </p:cNvSpPr>
              <p:nvPr/>
            </p:nvSpPr>
            <p:spPr bwMode="auto">
              <a:xfrm>
                <a:off x="3668" y="1632"/>
                <a:ext cx="661" cy="874"/>
              </a:xfrm>
              <a:custGeom>
                <a:avLst/>
                <a:gdLst>
                  <a:gd name="T0" fmla="*/ 0 w 1814"/>
                  <a:gd name="T1" fmla="*/ 102 h 1789"/>
                  <a:gd name="T2" fmla="*/ 5 w 1814"/>
                  <a:gd name="T3" fmla="*/ 53 h 1789"/>
                  <a:gd name="T4" fmla="*/ 11 w 1814"/>
                  <a:gd name="T5" fmla="*/ 20 h 1789"/>
                  <a:gd name="T6" fmla="*/ 17 w 1814"/>
                  <a:gd name="T7" fmla="*/ 4 h 1789"/>
                  <a:gd name="T8" fmla="*/ 20 w 1814"/>
                  <a:gd name="T9" fmla="*/ 0 h 1789"/>
                  <a:gd name="T10" fmla="*/ 25 w 1814"/>
                  <a:gd name="T11" fmla="*/ 7 h 1789"/>
                  <a:gd name="T12" fmla="*/ 29 w 1814"/>
                  <a:gd name="T13" fmla="*/ 20 h 1789"/>
                  <a:gd name="T14" fmla="*/ 32 w 1814"/>
                  <a:gd name="T15" fmla="*/ 30 h 1789"/>
                  <a:gd name="T16" fmla="*/ 0 60000 65536"/>
                  <a:gd name="T17" fmla="*/ 0 60000 65536"/>
                  <a:gd name="T18" fmla="*/ 0 60000 65536"/>
                  <a:gd name="T19" fmla="*/ 0 60000 65536"/>
                  <a:gd name="T20" fmla="*/ 0 60000 65536"/>
                  <a:gd name="T21" fmla="*/ 0 60000 65536"/>
                  <a:gd name="T22" fmla="*/ 0 60000 65536"/>
                  <a:gd name="T23" fmla="*/ 0 60000 65536"/>
                  <a:gd name="T24" fmla="*/ 0 w 1814"/>
                  <a:gd name="T25" fmla="*/ 0 h 1789"/>
                  <a:gd name="T26" fmla="*/ 1814 w 1814"/>
                  <a:gd name="T27" fmla="*/ 1789 h 178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14" h="1789">
                    <a:moveTo>
                      <a:pt x="0" y="1789"/>
                    </a:moveTo>
                    <a:cubicBezTo>
                      <a:pt x="105" y="1479"/>
                      <a:pt x="211" y="1167"/>
                      <a:pt x="317" y="927"/>
                    </a:cubicBezTo>
                    <a:cubicBezTo>
                      <a:pt x="423" y="687"/>
                      <a:pt x="531" y="493"/>
                      <a:pt x="637" y="349"/>
                    </a:cubicBezTo>
                    <a:cubicBezTo>
                      <a:pt x="743" y="205"/>
                      <a:pt x="865" y="122"/>
                      <a:pt x="952" y="66"/>
                    </a:cubicBezTo>
                    <a:cubicBezTo>
                      <a:pt x="1039" y="10"/>
                      <a:pt x="1088" y="0"/>
                      <a:pt x="1162" y="10"/>
                    </a:cubicBezTo>
                    <a:cubicBezTo>
                      <a:pt x="1236" y="20"/>
                      <a:pt x="1321" y="73"/>
                      <a:pt x="1399" y="128"/>
                    </a:cubicBezTo>
                    <a:cubicBezTo>
                      <a:pt x="1477" y="183"/>
                      <a:pt x="1564" y="273"/>
                      <a:pt x="1633" y="338"/>
                    </a:cubicBezTo>
                    <a:cubicBezTo>
                      <a:pt x="1702" y="403"/>
                      <a:pt x="1769" y="466"/>
                      <a:pt x="1814" y="519"/>
                    </a:cubicBezTo>
                  </a:path>
                </a:pathLst>
              </a:custGeom>
              <a:noFill/>
              <a:ln w="5715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13" name="Oval 263"/>
              <p:cNvSpPr>
                <a:spLocks noChangeArrowheads="1"/>
              </p:cNvSpPr>
              <p:nvPr/>
            </p:nvSpPr>
            <p:spPr bwMode="auto">
              <a:xfrm>
                <a:off x="3807" y="1977"/>
                <a:ext cx="25" cy="26"/>
              </a:xfrm>
              <a:prstGeom prst="ellipse">
                <a:avLst/>
              </a:prstGeom>
              <a:solidFill>
                <a:srgbClr val="99FF66"/>
              </a:solidFill>
              <a:ln w="9525">
                <a:solidFill>
                  <a:srgbClr val="FFFF00"/>
                </a:solidFill>
                <a:round/>
                <a:headEnd/>
                <a:tailEnd/>
              </a:ln>
            </p:spPr>
            <p:txBody>
              <a:bodyPr wrap="none" anchor="ctr"/>
              <a:lstStyle/>
              <a:p>
                <a:endParaRPr lang="zh-CN" altLang="en-US"/>
              </a:p>
            </p:txBody>
          </p:sp>
          <p:sp>
            <p:nvSpPr>
              <p:cNvPr id="20514" name="Oval 265"/>
              <p:cNvSpPr>
                <a:spLocks noChangeArrowheads="1"/>
              </p:cNvSpPr>
              <p:nvPr/>
            </p:nvSpPr>
            <p:spPr bwMode="auto">
              <a:xfrm>
                <a:off x="3984" y="2160"/>
                <a:ext cx="24" cy="26"/>
              </a:xfrm>
              <a:prstGeom prst="ellipse">
                <a:avLst/>
              </a:prstGeom>
              <a:solidFill>
                <a:srgbClr val="FFFF00"/>
              </a:solidFill>
              <a:ln w="9525">
                <a:solidFill>
                  <a:srgbClr val="FFFF00"/>
                </a:solidFill>
                <a:round/>
                <a:headEnd/>
                <a:tailEnd/>
              </a:ln>
            </p:spPr>
            <p:txBody>
              <a:bodyPr wrap="none" anchor="ctr"/>
              <a:lstStyle/>
              <a:p>
                <a:endParaRPr lang="zh-CN" altLang="en-US"/>
              </a:p>
            </p:txBody>
          </p:sp>
          <p:sp>
            <p:nvSpPr>
              <p:cNvPr id="20515" name="Oval 266"/>
              <p:cNvSpPr>
                <a:spLocks noChangeArrowheads="1"/>
              </p:cNvSpPr>
              <p:nvPr/>
            </p:nvSpPr>
            <p:spPr bwMode="auto">
              <a:xfrm>
                <a:off x="4167" y="2490"/>
                <a:ext cx="24" cy="26"/>
              </a:xfrm>
              <a:prstGeom prst="ellipse">
                <a:avLst/>
              </a:prstGeom>
              <a:solidFill>
                <a:srgbClr val="FFFF00"/>
              </a:solidFill>
              <a:ln w="9525">
                <a:solidFill>
                  <a:srgbClr val="FFFF00"/>
                </a:solidFill>
                <a:round/>
                <a:headEnd/>
                <a:tailEnd/>
              </a:ln>
            </p:spPr>
            <p:txBody>
              <a:bodyPr wrap="none" anchor="ctr"/>
              <a:lstStyle/>
              <a:p>
                <a:endParaRPr lang="zh-CN" altLang="en-US"/>
              </a:p>
            </p:txBody>
          </p:sp>
          <p:sp>
            <p:nvSpPr>
              <p:cNvPr id="20516" name="Oval 267"/>
              <p:cNvSpPr>
                <a:spLocks noChangeArrowheads="1"/>
              </p:cNvSpPr>
              <p:nvPr/>
            </p:nvSpPr>
            <p:spPr bwMode="auto">
              <a:xfrm>
                <a:off x="4311" y="2978"/>
                <a:ext cx="24" cy="25"/>
              </a:xfrm>
              <a:prstGeom prst="ellipse">
                <a:avLst/>
              </a:prstGeom>
              <a:solidFill>
                <a:srgbClr val="FFFF00"/>
              </a:solidFill>
              <a:ln w="9525">
                <a:solidFill>
                  <a:srgbClr val="FFFF00"/>
                </a:solidFill>
                <a:round/>
                <a:headEnd/>
                <a:tailEnd/>
              </a:ln>
            </p:spPr>
            <p:txBody>
              <a:bodyPr wrap="none" anchor="ctr"/>
              <a:lstStyle/>
              <a:p>
                <a:endParaRPr lang="zh-CN" altLang="en-US"/>
              </a:p>
            </p:txBody>
          </p:sp>
          <p:sp>
            <p:nvSpPr>
              <p:cNvPr id="20517" name="Oval 268"/>
              <p:cNvSpPr>
                <a:spLocks noChangeArrowheads="1"/>
              </p:cNvSpPr>
              <p:nvPr/>
            </p:nvSpPr>
            <p:spPr bwMode="auto">
              <a:xfrm>
                <a:off x="3648" y="2486"/>
                <a:ext cx="24" cy="26"/>
              </a:xfrm>
              <a:prstGeom prst="ellipse">
                <a:avLst/>
              </a:prstGeom>
              <a:solidFill>
                <a:srgbClr val="99FF66"/>
              </a:solidFill>
              <a:ln w="9525">
                <a:solidFill>
                  <a:srgbClr val="FFFF00"/>
                </a:solidFill>
                <a:round/>
                <a:headEnd/>
                <a:tailEnd/>
              </a:ln>
            </p:spPr>
            <p:txBody>
              <a:bodyPr wrap="none" anchor="ctr"/>
              <a:lstStyle/>
              <a:p>
                <a:endParaRPr lang="zh-CN" altLang="en-US"/>
              </a:p>
            </p:txBody>
          </p:sp>
          <p:sp>
            <p:nvSpPr>
              <p:cNvPr id="20518" name="Oval 269"/>
              <p:cNvSpPr>
                <a:spLocks noChangeArrowheads="1"/>
              </p:cNvSpPr>
              <p:nvPr/>
            </p:nvSpPr>
            <p:spPr bwMode="auto">
              <a:xfrm>
                <a:off x="3989" y="1656"/>
                <a:ext cx="24" cy="26"/>
              </a:xfrm>
              <a:prstGeom prst="ellipse">
                <a:avLst/>
              </a:prstGeom>
              <a:solidFill>
                <a:srgbClr val="99FF66"/>
              </a:solidFill>
              <a:ln w="9525">
                <a:solidFill>
                  <a:srgbClr val="FFFF00"/>
                </a:solidFill>
                <a:round/>
                <a:headEnd/>
                <a:tailEnd/>
              </a:ln>
            </p:spPr>
            <p:txBody>
              <a:bodyPr wrap="none" anchor="ctr"/>
              <a:lstStyle/>
              <a:p>
                <a:endParaRPr lang="zh-CN" altLang="en-US"/>
              </a:p>
            </p:txBody>
          </p:sp>
          <p:sp>
            <p:nvSpPr>
              <p:cNvPr id="20519" name="Oval 270"/>
              <p:cNvSpPr>
                <a:spLocks noChangeArrowheads="1"/>
              </p:cNvSpPr>
              <p:nvPr/>
            </p:nvSpPr>
            <p:spPr bwMode="auto">
              <a:xfrm>
                <a:off x="4159" y="1681"/>
                <a:ext cx="24" cy="26"/>
              </a:xfrm>
              <a:prstGeom prst="ellipse">
                <a:avLst/>
              </a:prstGeom>
              <a:solidFill>
                <a:srgbClr val="99FF66"/>
              </a:solidFill>
              <a:ln w="9525">
                <a:solidFill>
                  <a:srgbClr val="FFFF00"/>
                </a:solidFill>
                <a:round/>
                <a:headEnd/>
                <a:tailEnd/>
              </a:ln>
            </p:spPr>
            <p:txBody>
              <a:bodyPr wrap="none" anchor="ctr"/>
              <a:lstStyle/>
              <a:p>
                <a:endParaRPr lang="zh-CN" altLang="en-US"/>
              </a:p>
            </p:txBody>
          </p:sp>
          <p:sp>
            <p:nvSpPr>
              <p:cNvPr id="20520" name="Line 275"/>
              <p:cNvSpPr>
                <a:spLocks noChangeShapeType="1"/>
              </p:cNvSpPr>
              <p:nvPr/>
            </p:nvSpPr>
            <p:spPr bwMode="auto">
              <a:xfrm>
                <a:off x="3648" y="2841"/>
                <a:ext cx="131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1" name="Line 276"/>
              <p:cNvSpPr>
                <a:spLocks noChangeShapeType="1"/>
              </p:cNvSpPr>
              <p:nvPr/>
            </p:nvSpPr>
            <p:spPr bwMode="auto">
              <a:xfrm>
                <a:off x="3648" y="3006"/>
                <a:ext cx="131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2" name="Line 277"/>
              <p:cNvSpPr>
                <a:spLocks noChangeShapeType="1"/>
              </p:cNvSpPr>
              <p:nvPr/>
            </p:nvSpPr>
            <p:spPr bwMode="auto">
              <a:xfrm flipH="1" flipV="1">
                <a:off x="4320" y="1536"/>
                <a:ext cx="13" cy="146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3" name="Line 278"/>
              <p:cNvSpPr>
                <a:spLocks noChangeShapeType="1"/>
              </p:cNvSpPr>
              <p:nvPr/>
            </p:nvSpPr>
            <p:spPr bwMode="auto">
              <a:xfrm flipH="1" flipV="1">
                <a:off x="3996" y="1536"/>
                <a:ext cx="4" cy="146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4" name="Rectangle 281"/>
              <p:cNvSpPr>
                <a:spLocks noChangeArrowheads="1"/>
              </p:cNvSpPr>
              <p:nvPr/>
            </p:nvSpPr>
            <p:spPr bwMode="auto">
              <a:xfrm>
                <a:off x="3370" y="2952"/>
                <a:ext cx="212"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buClrTx/>
                  <a:buSzTx/>
                  <a:buFontTx/>
                  <a:buNone/>
                </a:pPr>
                <a:r>
                  <a:rPr lang="en-US" altLang="zh-CN" sz="1800" b="1" dirty="0">
                    <a:solidFill>
                      <a:schemeClr val="tx1"/>
                    </a:solidFill>
                    <a:ea typeface="宋体" pitchFamily="2" charset="-122"/>
                  </a:rPr>
                  <a:t>-30</a:t>
                </a:r>
              </a:p>
            </p:txBody>
          </p:sp>
        </p:grpSp>
        <p:sp>
          <p:nvSpPr>
            <p:cNvPr id="4" name="文本框 3"/>
            <p:cNvSpPr txBox="1"/>
            <p:nvPr/>
          </p:nvSpPr>
          <p:spPr>
            <a:xfrm>
              <a:off x="6084168" y="4581128"/>
              <a:ext cx="2492990" cy="369332"/>
            </a:xfrm>
            <a:prstGeom prst="rect">
              <a:avLst/>
            </a:prstGeom>
            <a:noFill/>
          </p:spPr>
          <p:txBody>
            <a:bodyPr wrap="none" rtlCol="0">
              <a:spAutoFit/>
            </a:bodyPr>
            <a:lstStyle/>
            <a:p>
              <a:r>
                <a:rPr lang="zh-CN" altLang="en-US" b="1" dirty="0" smtClean="0"/>
                <a:t>总效用与边际效用曲线</a:t>
              </a:r>
              <a:endParaRPr lang="zh-CN" altLang="en-US" b="1" dirty="0"/>
            </a:p>
          </p:txBody>
        </p:sp>
      </p:grpSp>
    </p:spTree>
    <p:extLst>
      <p:ext uri="{BB962C8B-B14F-4D97-AF65-F5344CB8AC3E}">
        <p14:creationId xmlns:p14="http://schemas.microsoft.com/office/powerpoint/2010/main" val="12064335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6306"/>
                                        </p:tgtEl>
                                        <p:attrNameLst>
                                          <p:attrName>style.visibility</p:attrName>
                                        </p:attrNameLst>
                                      </p:cBhvr>
                                      <p:to>
                                        <p:strVal val="visible"/>
                                      </p:to>
                                    </p:set>
                                    <p:animEffect transition="in" filter="checkerboard(across)">
                                      <p:cBhvr>
                                        <p:cTn id="7" dur="500"/>
                                        <p:tgtEl>
                                          <p:spTgt spid="463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2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6083">
                                            <p:txEl>
                                              <p:pRg st="7" end="7"/>
                                            </p:txEl>
                                          </p:spTgt>
                                        </p:tgtEl>
                                        <p:attrNameLst>
                                          <p:attrName>style.visibility</p:attrName>
                                        </p:attrNameLst>
                                      </p:cBhvr>
                                      <p:to>
                                        <p:strVal val="visible"/>
                                      </p:to>
                                    </p:set>
                                    <p:anim calcmode="lin" valueType="num">
                                      <p:cBhvr additive="base">
                                        <p:cTn id="22" dur="500" fill="hold"/>
                                        <p:tgtEl>
                                          <p:spTgt spid="46083">
                                            <p:txEl>
                                              <p:pRg st="7" end="7"/>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608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46364"/>
                                        </p:tgtEl>
                                        <p:attrNameLst>
                                          <p:attrName>style.visibility</p:attrName>
                                        </p:attrNameLst>
                                      </p:cBhvr>
                                      <p:to>
                                        <p:strVal val="visible"/>
                                      </p:to>
                                    </p:set>
                                    <p:animEffect transition="in" filter="checkerboard(across)">
                                      <p:cBhvr>
                                        <p:cTn id="28" dur="500"/>
                                        <p:tgtEl>
                                          <p:spTgt spid="46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EC8ADF17-2B48-4759-92CA-35AE2FC62ECE}" type="slidenum">
              <a:rPr lang="en-US" altLang="zh-CN" sz="2600" b="1">
                <a:solidFill>
                  <a:schemeClr val="bg1"/>
                </a:solidFill>
                <a:latin typeface="+mn-lt"/>
                <a:ea typeface="+mn-ea"/>
              </a:rPr>
              <a:pPr algn="l">
                <a:spcBef>
                  <a:spcPct val="0"/>
                </a:spcBef>
                <a:buClrTx/>
                <a:buSzTx/>
                <a:buFontTx/>
                <a:buNone/>
                <a:defRPr/>
              </a:pPr>
              <a:t>7</a:t>
            </a:fld>
            <a:endParaRPr lang="en-US" altLang="zh-CN" sz="2600" b="1">
              <a:solidFill>
                <a:schemeClr val="bg1"/>
              </a:solidFill>
              <a:latin typeface="+mn-lt"/>
              <a:ea typeface="+mn-ea"/>
            </a:endParaRPr>
          </a:p>
        </p:txBody>
      </p:sp>
      <p:sp>
        <p:nvSpPr>
          <p:cNvPr id="5230" name="Rectangle 110"/>
          <p:cNvSpPr>
            <a:spLocks noChangeArrowheads="1"/>
          </p:cNvSpPr>
          <p:nvPr/>
        </p:nvSpPr>
        <p:spPr bwMode="auto">
          <a:xfrm>
            <a:off x="838200" y="12954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90000"/>
              </a:lnSpc>
            </a:pPr>
            <a:r>
              <a:rPr lang="en-US" altLang="zh-CN" sz="2800" b="1" dirty="0" smtClean="0">
                <a:solidFill>
                  <a:schemeClr val="tx1"/>
                </a:solidFill>
                <a:latin typeface="Times New Roman" panose="02020603050405020304" pitchFamily="18" charset="0"/>
                <a:cs typeface="Times New Roman" panose="02020603050405020304" pitchFamily="18" charset="0"/>
                <a:sym typeface="Wingdings" pitchFamily="2" charset="2"/>
              </a:rPr>
              <a:t>2.</a:t>
            </a:r>
            <a:r>
              <a:rPr lang="zh-CN" altLang="en-US" sz="2800" b="1" dirty="0" smtClean="0">
                <a:solidFill>
                  <a:schemeClr val="tx1"/>
                </a:solidFill>
                <a:latin typeface="Times New Roman" panose="02020603050405020304" pitchFamily="18" charset="0"/>
                <a:cs typeface="Times New Roman" panose="02020603050405020304" pitchFamily="18" charset="0"/>
                <a:sym typeface="Wingdings" pitchFamily="2" charset="2"/>
              </a:rPr>
              <a:t>边</a:t>
            </a:r>
            <a:r>
              <a:rPr lang="zh-CN" altLang="en-US" sz="2800" b="1" dirty="0" smtClean="0">
                <a:solidFill>
                  <a:schemeClr val="tx1"/>
                </a:solidFill>
                <a:sym typeface="Wingdings" pitchFamily="2" charset="2"/>
              </a:rPr>
              <a:t>际</a:t>
            </a:r>
            <a:r>
              <a:rPr lang="zh-CN" altLang="en-US" sz="2800" b="1" dirty="0">
                <a:solidFill>
                  <a:schemeClr val="tx1"/>
                </a:solidFill>
                <a:sym typeface="Wingdings" pitchFamily="2" charset="2"/>
              </a:rPr>
              <a:t>效用递减规律</a:t>
            </a:r>
          </a:p>
          <a:p>
            <a:pPr marL="342900" indent="-342900" algn="l">
              <a:lnSpc>
                <a:spcPct val="90000"/>
              </a:lnSpc>
            </a:pPr>
            <a:r>
              <a:rPr lang="zh-CN" altLang="en-US" sz="2400" b="1" dirty="0">
                <a:solidFill>
                  <a:srgbClr val="0000FF"/>
                </a:solidFill>
                <a:sym typeface="Wingdings" pitchFamily="2" charset="2"/>
              </a:rPr>
              <a:t>          </a:t>
            </a:r>
            <a:r>
              <a:rPr lang="zh-CN" altLang="en-US" sz="2300" b="1" dirty="0">
                <a:solidFill>
                  <a:srgbClr val="0000FF"/>
                </a:solidFill>
                <a:ea typeface="宋体" pitchFamily="2" charset="-122"/>
                <a:sym typeface="Wingdings" pitchFamily="2" charset="2"/>
              </a:rPr>
              <a:t>一定时期内，在其他商品的消费数量保持不变的条件下，随着消费者对某种商品消费量的增加，消费者从该商品连续增加的每一消费单位中所得到的边际效用是递减的。</a:t>
            </a:r>
          </a:p>
          <a:p>
            <a:pPr marL="342900" indent="-342900" algn="l">
              <a:spcBef>
                <a:spcPct val="50000"/>
              </a:spcBef>
            </a:pPr>
            <a:r>
              <a:rPr lang="zh-CN" altLang="en-US" sz="2400" b="1" dirty="0">
                <a:solidFill>
                  <a:schemeClr val="tx1"/>
                </a:solidFill>
                <a:sym typeface="Wingdings" pitchFamily="2" charset="2"/>
              </a:rPr>
              <a:t>               </a:t>
            </a:r>
            <a:r>
              <a:rPr lang="zh-CN" altLang="en-US" sz="2300" b="1" dirty="0">
                <a:solidFill>
                  <a:srgbClr val="FF0000"/>
                </a:solidFill>
                <a:ea typeface="宋体" pitchFamily="2" charset="-122"/>
                <a:sym typeface="Wingdings" pitchFamily="2" charset="2"/>
              </a:rPr>
              <a:t>导致边际效用递减的条件</a:t>
            </a:r>
          </a:p>
          <a:p>
            <a:pPr marL="342900" indent="-342900" algn="l">
              <a:spcBef>
                <a:spcPct val="30000"/>
              </a:spcBef>
            </a:pPr>
            <a:r>
              <a:rPr lang="zh-CN" altLang="en-US" sz="2400" b="1" dirty="0">
                <a:solidFill>
                  <a:schemeClr val="tx1"/>
                </a:solidFill>
                <a:ea typeface="宋体" pitchFamily="2" charset="-122"/>
                <a:sym typeface="Wingdings" pitchFamily="2" charset="2"/>
              </a:rPr>
              <a:t>               </a:t>
            </a:r>
            <a:r>
              <a:rPr lang="zh-CN" altLang="en-US" sz="2300" b="1" dirty="0">
                <a:solidFill>
                  <a:schemeClr val="tx1"/>
                </a:solidFill>
                <a:ea typeface="宋体" pitchFamily="2" charset="-122"/>
                <a:sym typeface="Wingdings" pitchFamily="2" charset="2"/>
              </a:rPr>
              <a:t>既定时期内连续消费</a:t>
            </a:r>
          </a:p>
          <a:p>
            <a:pPr marL="342900" indent="-342900" algn="l">
              <a:spcBef>
                <a:spcPct val="50000"/>
              </a:spcBef>
            </a:pPr>
            <a:endParaRPr lang="zh-CN" altLang="en-US" sz="2400" b="1" dirty="0">
              <a:solidFill>
                <a:schemeClr val="tx1"/>
              </a:solidFill>
              <a:ea typeface="宋体" pitchFamily="2" charset="-122"/>
              <a:sym typeface="Wingdings" pitchFamily="2" charset="2"/>
            </a:endParaRPr>
          </a:p>
          <a:p>
            <a:pPr marL="342900" indent="-342900" algn="l">
              <a:spcBef>
                <a:spcPct val="30000"/>
              </a:spcBef>
            </a:pPr>
            <a:r>
              <a:rPr lang="zh-CN" altLang="en-US" sz="2400" b="1" dirty="0">
                <a:solidFill>
                  <a:schemeClr val="tx1"/>
                </a:solidFill>
                <a:ea typeface="宋体" pitchFamily="2" charset="-122"/>
                <a:sym typeface="Wingdings" pitchFamily="2" charset="2"/>
              </a:rPr>
              <a:t>               </a:t>
            </a:r>
            <a:r>
              <a:rPr lang="zh-CN" altLang="en-US" sz="2300" b="1" dirty="0">
                <a:solidFill>
                  <a:srgbClr val="FF0000"/>
                </a:solidFill>
                <a:ea typeface="宋体" pitchFamily="2" charset="-122"/>
                <a:sym typeface="Wingdings" pitchFamily="2" charset="2"/>
              </a:rPr>
              <a:t>导致边际效用递减的原因</a:t>
            </a:r>
          </a:p>
          <a:p>
            <a:pPr marL="342900" indent="-342900" algn="l">
              <a:spcBef>
                <a:spcPct val="50000"/>
              </a:spcBef>
            </a:pPr>
            <a:endParaRPr lang="en-US" altLang="zh-CN" sz="2400" b="1" dirty="0">
              <a:solidFill>
                <a:schemeClr val="tx1"/>
              </a:solidFill>
              <a:ea typeface="宋体" pitchFamily="2" charset="-122"/>
              <a:sym typeface="Wingdings" pitchFamily="2" charset="2"/>
            </a:endParaRPr>
          </a:p>
        </p:txBody>
      </p:sp>
      <p:pic>
        <p:nvPicPr>
          <p:cNvPr id="5232" name="Picture 112" descr="文件名: j0088384.wmf&#10;关键字: dining, food, fruits ...&#10;文件大小: 8 K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6363" y="19050"/>
            <a:ext cx="1417637"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33" name="AutoShape 113">
            <a:hlinkClick r:id="" action="ppaction://noaction" highlightClick="1"/>
          </p:cNvPr>
          <p:cNvSpPr>
            <a:spLocks noChangeArrowheads="1"/>
          </p:cNvSpPr>
          <p:nvPr/>
        </p:nvSpPr>
        <p:spPr bwMode="auto">
          <a:xfrm>
            <a:off x="1600200" y="3200400"/>
            <a:ext cx="457200" cy="457200"/>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2" name="Group 117"/>
          <p:cNvGrpSpPr>
            <a:grpSpLocks/>
          </p:cNvGrpSpPr>
          <p:nvPr/>
        </p:nvGrpSpPr>
        <p:grpSpPr bwMode="auto">
          <a:xfrm>
            <a:off x="4191000" y="3962400"/>
            <a:ext cx="2276475" cy="904875"/>
            <a:chOff x="2832" y="2934"/>
            <a:chExt cx="1434" cy="570"/>
          </a:xfrm>
        </p:grpSpPr>
        <p:pic>
          <p:nvPicPr>
            <p:cNvPr id="21513" name="Picture 114" descr="文件名: j0088384.wmf&#10;关键字: dining, food, fruits ...&#10;文件大小: 8 K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2" y="3072"/>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4" name="Picture 115" descr="文件名: j0088384.wmf&#10;关键字: dining, food, fruits ...&#10;文件大小: 8 K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4" y="3045"/>
              <a:ext cx="3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5" name="Picture 116" descr="文件名: j0088384.wmf&#10;关键字: dining, food, fruits ...&#10;文件大小: 8 K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 y="2934"/>
              <a:ext cx="570"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38" name="AutoShape 118">
            <a:hlinkClick r:id="" action="ppaction://noaction" highlightClick="1"/>
          </p:cNvPr>
          <p:cNvSpPr>
            <a:spLocks noChangeArrowheads="1"/>
          </p:cNvSpPr>
          <p:nvPr/>
        </p:nvSpPr>
        <p:spPr bwMode="auto">
          <a:xfrm>
            <a:off x="1600200" y="4724400"/>
            <a:ext cx="457200" cy="457200"/>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240" name="AutoShape 120"/>
          <p:cNvSpPr>
            <a:spLocks noChangeArrowheads="1"/>
          </p:cNvSpPr>
          <p:nvPr/>
        </p:nvSpPr>
        <p:spPr bwMode="auto">
          <a:xfrm>
            <a:off x="5410200" y="4800600"/>
            <a:ext cx="2057400" cy="1295400"/>
          </a:xfrm>
          <a:prstGeom prst="irregularSeal1">
            <a:avLst/>
          </a:prstGeom>
          <a:solidFill>
            <a:schemeClr val="accent1"/>
          </a:solidFill>
          <a:ln w="9525" algn="ctr">
            <a:solidFill>
              <a:schemeClr val="tx1"/>
            </a:solidFill>
            <a:miter lim="800000"/>
            <a:headEnd/>
            <a:tailEnd/>
          </a:ln>
        </p:spPr>
        <p:txBody>
          <a:bodyPr wrap="none" anchor="ctr"/>
          <a:lstStyle/>
          <a:p>
            <a:pPr marL="342900" indent="-342900"/>
            <a:r>
              <a:rPr lang="zh-CN" altLang="en-US" b="1">
                <a:solidFill>
                  <a:srgbClr val="FF0000"/>
                </a:solidFill>
                <a:sym typeface="Wingdings" pitchFamily="2" charset="2"/>
              </a:rPr>
              <a:t>稀缺规律</a:t>
            </a:r>
          </a:p>
        </p:txBody>
      </p:sp>
    </p:spTree>
    <p:extLst>
      <p:ext uri="{BB962C8B-B14F-4D97-AF65-F5344CB8AC3E}">
        <p14:creationId xmlns:p14="http://schemas.microsoft.com/office/powerpoint/2010/main" val="41547428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230">
                                            <p:txEl>
                                              <p:pRg st="1" end="1"/>
                                            </p:txEl>
                                          </p:spTgt>
                                        </p:tgtEl>
                                        <p:attrNameLst>
                                          <p:attrName>style.visibility</p:attrName>
                                        </p:attrNameLst>
                                      </p:cBhvr>
                                      <p:to>
                                        <p:strVal val="visible"/>
                                      </p:to>
                                    </p:set>
                                    <p:anim calcmode="lin" valueType="num">
                                      <p:cBhvr additive="base">
                                        <p:cTn id="7" dur="500" fill="hold"/>
                                        <p:tgtEl>
                                          <p:spTgt spid="523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nodeType="clickEffect">
                                  <p:stCondLst>
                                    <p:cond delay="0"/>
                                  </p:stCondLst>
                                  <p:childTnLst>
                                    <p:set>
                                      <p:cBhvr>
                                        <p:cTn id="12" dur="1" fill="hold">
                                          <p:stCondLst>
                                            <p:cond delay="0"/>
                                          </p:stCondLst>
                                        </p:cTn>
                                        <p:tgtEl>
                                          <p:spTgt spid="5232"/>
                                        </p:tgtEl>
                                        <p:attrNameLst>
                                          <p:attrName>style.visibility</p:attrName>
                                        </p:attrNameLst>
                                      </p:cBhvr>
                                      <p:to>
                                        <p:strVal val="visible"/>
                                      </p:to>
                                    </p:set>
                                    <p:animEffect transition="in" filter="diamond(in)">
                                      <p:cBhvr>
                                        <p:cTn id="13" dur="1000"/>
                                        <p:tgtEl>
                                          <p:spTgt spid="523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5233"/>
                                        </p:tgtEl>
                                        <p:attrNameLst>
                                          <p:attrName>style.visibility</p:attrName>
                                        </p:attrNameLst>
                                      </p:cBhvr>
                                      <p:to>
                                        <p:strVal val="visible"/>
                                      </p:to>
                                    </p:set>
                                    <p:animEffect transition="in" filter="box(in)">
                                      <p:cBhvr>
                                        <p:cTn id="18" dur="500"/>
                                        <p:tgtEl>
                                          <p:spTgt spid="523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5230">
                                            <p:txEl>
                                              <p:pRg st="2" end="2"/>
                                            </p:txEl>
                                          </p:spTgt>
                                        </p:tgtEl>
                                        <p:attrNameLst>
                                          <p:attrName>style.visibility</p:attrName>
                                        </p:attrNameLst>
                                      </p:cBhvr>
                                      <p:to>
                                        <p:strVal val="visible"/>
                                      </p:to>
                                    </p:set>
                                    <p:animEffect transition="in" filter="box(in)">
                                      <p:cBhvr>
                                        <p:cTn id="23" dur="500"/>
                                        <p:tgtEl>
                                          <p:spTgt spid="5230">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5230">
                                            <p:txEl>
                                              <p:pRg st="3" end="3"/>
                                            </p:txEl>
                                          </p:spTgt>
                                        </p:tgtEl>
                                        <p:attrNameLst>
                                          <p:attrName>style.visibility</p:attrName>
                                        </p:attrNameLst>
                                      </p:cBhvr>
                                      <p:to>
                                        <p:strVal val="visible"/>
                                      </p:to>
                                    </p:set>
                                    <p:anim calcmode="lin" valueType="num">
                                      <p:cBhvr additive="base">
                                        <p:cTn id="28" dur="500" fill="hold"/>
                                        <p:tgtEl>
                                          <p:spTgt spid="5230">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2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checkerboard(across)">
                                      <p:cBhvr>
                                        <p:cTn id="34" dur="500"/>
                                        <p:tgtEl>
                                          <p:spTgt spid="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5238"/>
                                        </p:tgtEl>
                                        <p:attrNameLst>
                                          <p:attrName>style.visibility</p:attrName>
                                        </p:attrNameLst>
                                      </p:cBhvr>
                                      <p:to>
                                        <p:strVal val="visible"/>
                                      </p:to>
                                    </p:set>
                                    <p:animEffect transition="in" filter="box(in)">
                                      <p:cBhvr>
                                        <p:cTn id="39" dur="500"/>
                                        <p:tgtEl>
                                          <p:spTgt spid="523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nodeType="clickEffect">
                                  <p:stCondLst>
                                    <p:cond delay="0"/>
                                  </p:stCondLst>
                                  <p:childTnLst>
                                    <p:set>
                                      <p:cBhvr>
                                        <p:cTn id="43" dur="1" fill="hold">
                                          <p:stCondLst>
                                            <p:cond delay="0"/>
                                          </p:stCondLst>
                                        </p:cTn>
                                        <p:tgtEl>
                                          <p:spTgt spid="5230">
                                            <p:txEl>
                                              <p:pRg st="5" end="5"/>
                                            </p:txEl>
                                          </p:spTgt>
                                        </p:tgtEl>
                                        <p:attrNameLst>
                                          <p:attrName>style.visibility</p:attrName>
                                        </p:attrNameLst>
                                      </p:cBhvr>
                                      <p:to>
                                        <p:strVal val="visible"/>
                                      </p:to>
                                    </p:set>
                                    <p:animEffect transition="in" filter="box(in)">
                                      <p:cBhvr>
                                        <p:cTn id="44" dur="500"/>
                                        <p:tgtEl>
                                          <p:spTgt spid="5230">
                                            <p:txEl>
                                              <p:pRg st="5" end="5"/>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9" presetClass="entr" presetSubtype="10" fill="hold" grpId="0" nodeType="clickEffect">
                                  <p:stCondLst>
                                    <p:cond delay="0"/>
                                  </p:stCondLst>
                                  <p:childTnLst>
                                    <p:set>
                                      <p:cBhvr>
                                        <p:cTn id="48" dur="1" fill="hold">
                                          <p:stCondLst>
                                            <p:cond delay="0"/>
                                          </p:stCondLst>
                                        </p:cTn>
                                        <p:tgtEl>
                                          <p:spTgt spid="5240"/>
                                        </p:tgtEl>
                                        <p:attrNameLst>
                                          <p:attrName>style.visibility</p:attrName>
                                        </p:attrNameLst>
                                      </p:cBhvr>
                                      <p:to>
                                        <p:strVal val="visible"/>
                                      </p:to>
                                    </p:set>
                                    <p:anim calcmode="lin" valueType="num">
                                      <p:cBhvr>
                                        <p:cTn id="49" dur="5000" fill="hold"/>
                                        <p:tgtEl>
                                          <p:spTgt spid="5240"/>
                                        </p:tgtEl>
                                        <p:attrNameLst>
                                          <p:attrName>ppt_w</p:attrName>
                                        </p:attrNameLst>
                                      </p:cBhvr>
                                      <p:tavLst>
                                        <p:tav tm="0" fmla="#ppt_w*sin(2.5*pi*$)">
                                          <p:val>
                                            <p:fltVal val="0"/>
                                          </p:val>
                                        </p:tav>
                                        <p:tav tm="100000">
                                          <p:val>
                                            <p:fltVal val="1"/>
                                          </p:val>
                                        </p:tav>
                                      </p:tavLst>
                                    </p:anim>
                                    <p:anim calcmode="lin" valueType="num">
                                      <p:cBhvr>
                                        <p:cTn id="50" dur="5000" fill="hold"/>
                                        <p:tgtEl>
                                          <p:spTgt spid="52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3" grpId="0" animBg="1"/>
      <p:bldP spid="5238" grpId="0" animBg="1"/>
      <p:bldP spid="52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39" name="Rectangle 43"/>
          <p:cNvSpPr>
            <a:spLocks noGrp="1" noChangeArrowheads="1"/>
          </p:cNvSpPr>
          <p:nvPr>
            <p:ph type="body" sz="half" idx="1"/>
          </p:nvPr>
        </p:nvSpPr>
        <p:spPr>
          <a:xfrm>
            <a:off x="838200" y="1143000"/>
            <a:ext cx="7924800" cy="5310336"/>
          </a:xfrm>
        </p:spPr>
        <p:txBody>
          <a:bodyPr rtlCol="0">
            <a:normAutofit fontScale="92500"/>
          </a:bodyPr>
          <a:lstStyle/>
          <a:p>
            <a:pPr marL="0" indent="0" fontAlgn="auto">
              <a:spcAft>
                <a:spcPts val="0"/>
              </a:spcAft>
              <a:buNone/>
              <a:defRPr/>
            </a:pPr>
            <a:r>
              <a:rPr lang="en-US" altLang="zh-CN" b="1" dirty="0" smtClean="0">
                <a:latin typeface="Times New Roman" charset="0"/>
                <a:ea typeface="楷体_GB2312" pitchFamily="49" charset="-122"/>
              </a:rPr>
              <a:t>3.</a:t>
            </a:r>
            <a:r>
              <a:rPr lang="zh-CN" altLang="en-US" b="1" dirty="0" smtClean="0">
                <a:latin typeface="Times New Roman" charset="0"/>
                <a:ea typeface="楷体_GB2312" pitchFamily="49" charset="-122"/>
              </a:rPr>
              <a:t>消费者均衡</a:t>
            </a:r>
          </a:p>
          <a:p>
            <a:pPr fontAlgn="auto">
              <a:spcBef>
                <a:spcPct val="50000"/>
              </a:spcBef>
              <a:spcAft>
                <a:spcPts val="0"/>
              </a:spcAft>
              <a:buFont typeface="Wingdings" pitchFamily="2" charset="2"/>
              <a:buNone/>
              <a:defRPr/>
            </a:pPr>
            <a:r>
              <a:rPr lang="zh-CN" altLang="en-US" sz="2400" dirty="0" smtClean="0"/>
              <a:t>     </a:t>
            </a:r>
            <a:r>
              <a:rPr lang="zh-CN" altLang="en-US" b="1" dirty="0" smtClean="0">
                <a:solidFill>
                  <a:srgbClr val="0000FF"/>
                </a:solidFill>
                <a:latin typeface="Times New Roman" charset="0"/>
              </a:rPr>
              <a:t>消费者均衡研究的是如何花好自己手中的钱。</a:t>
            </a:r>
          </a:p>
          <a:p>
            <a:pPr fontAlgn="auto">
              <a:spcBef>
                <a:spcPct val="50000"/>
              </a:spcBef>
              <a:spcAft>
                <a:spcPts val="0"/>
              </a:spcAft>
              <a:buFont typeface="Wingdings" pitchFamily="2" charset="2"/>
              <a:buNone/>
              <a:defRPr/>
            </a:pPr>
            <a:r>
              <a:rPr lang="zh-CN" altLang="en-US" sz="2400" dirty="0" smtClean="0"/>
              <a:t>  </a:t>
            </a:r>
            <a:r>
              <a:rPr lang="zh-CN" altLang="en-US" sz="2400" b="1" dirty="0" smtClean="0">
                <a:solidFill>
                  <a:srgbClr val="FF0000"/>
                </a:solidFill>
              </a:rPr>
              <a:t>基本假设：</a:t>
            </a:r>
          </a:p>
          <a:p>
            <a:pPr marL="457200" lvl="1" indent="0" fontAlgn="auto">
              <a:spcBef>
                <a:spcPct val="50000"/>
              </a:spcBef>
              <a:spcAft>
                <a:spcPts val="0"/>
              </a:spcAft>
              <a:buNone/>
              <a:defRPr/>
            </a:pPr>
            <a:r>
              <a:rPr lang="zh-CN" altLang="en-US" sz="2400" dirty="0" smtClean="0"/>
              <a:t>（</a:t>
            </a:r>
            <a:r>
              <a:rPr lang="en-US" altLang="zh-CN" sz="2400" b="1"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）消费者理性：假设一个消费者面临几种可供选择方案时，会选择其中使他的效用达到最大的那个方案，并且其行为与目标具有一致性</a:t>
            </a:r>
          </a:p>
          <a:p>
            <a:pPr marL="457200" lvl="1" indent="0" fontAlgn="auto">
              <a:spcBef>
                <a:spcPct val="50000"/>
              </a:spcBef>
              <a:spcAft>
                <a:spcPts val="0"/>
              </a:spcAft>
              <a:buNone/>
              <a:defRPr/>
            </a:pP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）假设消费者知道自己消费每个单位商品（服务）的效用</a:t>
            </a:r>
          </a:p>
          <a:p>
            <a:pPr marL="457200" lvl="1" indent="0" fontAlgn="auto">
              <a:spcBef>
                <a:spcPct val="50000"/>
              </a:spcBef>
              <a:spcAft>
                <a:spcPts val="0"/>
              </a:spcAft>
              <a:buNone/>
              <a:defRPr/>
            </a:pP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3</a:t>
            </a:r>
            <a:r>
              <a:rPr lang="zh-CN" altLang="en-US" sz="2400" b="1" dirty="0" smtClean="0">
                <a:latin typeface="Times New Roman" panose="02020603050405020304" pitchFamily="18" charset="0"/>
                <a:cs typeface="Times New Roman" panose="02020603050405020304" pitchFamily="18" charset="0"/>
              </a:rPr>
              <a:t>）消费者的偏好稳定</a:t>
            </a:r>
          </a:p>
          <a:p>
            <a:pPr marL="457200" lvl="1" indent="0" fontAlgn="auto">
              <a:spcBef>
                <a:spcPct val="50000"/>
              </a:spcBef>
              <a:spcAft>
                <a:spcPts val="0"/>
              </a:spcAft>
              <a:buNone/>
              <a:defRPr/>
            </a:pP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4</a:t>
            </a:r>
            <a:r>
              <a:rPr lang="zh-CN" altLang="en-US" sz="2400" b="1" dirty="0" smtClean="0">
                <a:latin typeface="Times New Roman" panose="02020603050405020304" pitchFamily="18" charset="0"/>
                <a:cs typeface="Times New Roman" panose="02020603050405020304" pitchFamily="18" charset="0"/>
              </a:rPr>
              <a:t>）消费者的收入是有限的，不能随心所欲</a:t>
            </a:r>
          </a:p>
          <a:p>
            <a:pPr marL="457200" lvl="1" indent="0" fontAlgn="auto">
              <a:spcBef>
                <a:spcPct val="50000"/>
              </a:spcBef>
              <a:spcAft>
                <a:spcPts val="0"/>
              </a:spcAft>
              <a:buNone/>
              <a:defRPr/>
            </a:pP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5</a:t>
            </a:r>
            <a:r>
              <a:rPr lang="zh-CN" altLang="en-US" sz="2400" b="1" dirty="0" smtClean="0">
                <a:latin typeface="Times New Roman" panose="02020603050405020304" pitchFamily="18" charset="0"/>
                <a:cs typeface="Times New Roman" panose="02020603050405020304" pitchFamily="18" charset="0"/>
              </a:rPr>
              <a:t>）商品的价格既定 </a:t>
            </a:r>
          </a:p>
        </p:txBody>
      </p:sp>
      <p:sp>
        <p:nvSpPr>
          <p:cNvPr id="14" name="灯片编号占位符 6"/>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8F9E11E3-C046-47DC-A2DD-9D3EF9C3B7C0}" type="slidenum">
              <a:rPr lang="en-US" altLang="zh-CN" sz="2600" b="1">
                <a:solidFill>
                  <a:schemeClr val="bg1"/>
                </a:solidFill>
                <a:latin typeface="+mn-lt"/>
                <a:ea typeface="+mn-ea"/>
              </a:rPr>
              <a:pPr algn="l">
                <a:spcBef>
                  <a:spcPct val="0"/>
                </a:spcBef>
                <a:buClrTx/>
                <a:buSzTx/>
                <a:buFontTx/>
                <a:buNone/>
                <a:defRPr/>
              </a:pPr>
              <a:t>8</a:t>
            </a:fld>
            <a:endParaRPr lang="en-US" altLang="zh-CN" sz="2600" b="1">
              <a:solidFill>
                <a:schemeClr val="bg1"/>
              </a:solidFill>
              <a:latin typeface="+mn-lt"/>
              <a:ea typeface="+mn-ea"/>
            </a:endParaRPr>
          </a:p>
        </p:txBody>
      </p:sp>
    </p:spTree>
    <p:extLst>
      <p:ext uri="{BB962C8B-B14F-4D97-AF65-F5344CB8AC3E}">
        <p14:creationId xmlns:p14="http://schemas.microsoft.com/office/powerpoint/2010/main" val="8840056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0939">
                                            <p:txEl>
                                              <p:pRg st="1" end="1"/>
                                            </p:txEl>
                                          </p:spTgt>
                                        </p:tgtEl>
                                        <p:attrNameLst>
                                          <p:attrName>style.visibility</p:attrName>
                                        </p:attrNameLst>
                                      </p:cBhvr>
                                      <p:to>
                                        <p:strVal val="visible"/>
                                      </p:to>
                                    </p:set>
                                    <p:anim calcmode="lin" valueType="num">
                                      <p:cBhvr additive="base">
                                        <p:cTn id="7" dur="500" fill="hold"/>
                                        <p:tgtEl>
                                          <p:spTgt spid="809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9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0939">
                                            <p:txEl>
                                              <p:pRg st="2" end="2"/>
                                            </p:txEl>
                                          </p:spTgt>
                                        </p:tgtEl>
                                        <p:attrNameLst>
                                          <p:attrName>style.visibility</p:attrName>
                                        </p:attrNameLst>
                                      </p:cBhvr>
                                      <p:to>
                                        <p:strVal val="visible"/>
                                      </p:to>
                                    </p:set>
                                    <p:anim calcmode="lin" valueType="num">
                                      <p:cBhvr additive="base">
                                        <p:cTn id="13" dur="500" fill="hold"/>
                                        <p:tgtEl>
                                          <p:spTgt spid="809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0939">
                                            <p:txEl>
                                              <p:pRg st="3" end="3"/>
                                            </p:txEl>
                                          </p:spTgt>
                                        </p:tgtEl>
                                        <p:attrNameLst>
                                          <p:attrName>style.visibility</p:attrName>
                                        </p:attrNameLst>
                                      </p:cBhvr>
                                      <p:to>
                                        <p:strVal val="visible"/>
                                      </p:to>
                                    </p:set>
                                    <p:anim calcmode="lin" valueType="num">
                                      <p:cBhvr additive="base">
                                        <p:cTn id="19" dur="500" fill="hold"/>
                                        <p:tgtEl>
                                          <p:spTgt spid="8093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093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0939">
                                            <p:txEl>
                                              <p:pRg st="4" end="4"/>
                                            </p:txEl>
                                          </p:spTgt>
                                        </p:tgtEl>
                                        <p:attrNameLst>
                                          <p:attrName>style.visibility</p:attrName>
                                        </p:attrNameLst>
                                      </p:cBhvr>
                                      <p:to>
                                        <p:strVal val="visible"/>
                                      </p:to>
                                    </p:set>
                                    <p:anim calcmode="lin" valueType="num">
                                      <p:cBhvr additive="base">
                                        <p:cTn id="23" dur="500" fill="hold"/>
                                        <p:tgtEl>
                                          <p:spTgt spid="8093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093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0939">
                                            <p:txEl>
                                              <p:pRg st="5" end="5"/>
                                            </p:txEl>
                                          </p:spTgt>
                                        </p:tgtEl>
                                        <p:attrNameLst>
                                          <p:attrName>style.visibility</p:attrName>
                                        </p:attrNameLst>
                                      </p:cBhvr>
                                      <p:to>
                                        <p:strVal val="visible"/>
                                      </p:to>
                                    </p:set>
                                    <p:anim calcmode="lin" valueType="num">
                                      <p:cBhvr additive="base">
                                        <p:cTn id="27" dur="500" fill="hold"/>
                                        <p:tgtEl>
                                          <p:spTgt spid="8093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093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0939">
                                            <p:txEl>
                                              <p:pRg st="6" end="6"/>
                                            </p:txEl>
                                          </p:spTgt>
                                        </p:tgtEl>
                                        <p:attrNameLst>
                                          <p:attrName>style.visibility</p:attrName>
                                        </p:attrNameLst>
                                      </p:cBhvr>
                                      <p:to>
                                        <p:strVal val="visible"/>
                                      </p:to>
                                    </p:set>
                                    <p:anim calcmode="lin" valueType="num">
                                      <p:cBhvr additive="base">
                                        <p:cTn id="31" dur="500" fill="hold"/>
                                        <p:tgtEl>
                                          <p:spTgt spid="8093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0939">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0939">
                                            <p:txEl>
                                              <p:pRg st="7" end="7"/>
                                            </p:txEl>
                                          </p:spTgt>
                                        </p:tgtEl>
                                        <p:attrNameLst>
                                          <p:attrName>style.visibility</p:attrName>
                                        </p:attrNameLst>
                                      </p:cBhvr>
                                      <p:to>
                                        <p:strVal val="visible"/>
                                      </p:to>
                                    </p:set>
                                    <p:anim calcmode="lin" valueType="num">
                                      <p:cBhvr additive="base">
                                        <p:cTn id="35" dur="500" fill="hold"/>
                                        <p:tgtEl>
                                          <p:spTgt spid="8093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093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sz="half" idx="2"/>
          </p:nvPr>
        </p:nvSpPr>
        <p:spPr>
          <a:xfrm>
            <a:off x="609600" y="914400"/>
            <a:ext cx="7848600" cy="5334000"/>
          </a:xfrm>
        </p:spPr>
        <p:txBody>
          <a:bodyPr/>
          <a:lstStyle/>
          <a:p>
            <a:pPr>
              <a:spcBef>
                <a:spcPct val="40000"/>
              </a:spcBef>
              <a:buFont typeface="Wingdings" pitchFamily="2" charset="2"/>
              <a:buNone/>
            </a:pPr>
            <a:r>
              <a:rPr lang="zh-CN" altLang="en-US" sz="2300" b="1" dirty="0" smtClean="0">
                <a:solidFill>
                  <a:srgbClr val="FF0000"/>
                </a:solidFill>
                <a:latin typeface="Times New Roman" charset="0"/>
              </a:rPr>
              <a:t>消费者目标：</a:t>
            </a:r>
            <a:r>
              <a:rPr lang="zh-CN" altLang="en-US" sz="2300" b="1" dirty="0" smtClean="0">
                <a:latin typeface="Times New Roman" charset="0"/>
              </a:rPr>
              <a:t>既定收入下总效用最大</a:t>
            </a:r>
          </a:p>
          <a:p>
            <a:pPr>
              <a:buFont typeface="Wingdings" pitchFamily="2" charset="2"/>
              <a:buNone/>
            </a:pPr>
            <a:r>
              <a:rPr lang="zh-CN" altLang="en-US" sz="2300" b="1" dirty="0" smtClean="0">
                <a:latin typeface="Times New Roman" charset="0"/>
              </a:rPr>
              <a:t>        </a:t>
            </a:r>
            <a:r>
              <a:rPr lang="zh-CN" altLang="en-US" sz="2300" b="1" dirty="0" smtClean="0">
                <a:solidFill>
                  <a:srgbClr val="0000FF"/>
                </a:solidFill>
                <a:latin typeface="Times New Roman" charset="0"/>
              </a:rPr>
              <a:t>假设只存在两种商品</a:t>
            </a:r>
            <a:r>
              <a:rPr lang="en-US" altLang="zh-CN" sz="2300" b="1" dirty="0" smtClean="0">
                <a:solidFill>
                  <a:srgbClr val="0000FF"/>
                </a:solidFill>
                <a:latin typeface="Times New Roman" charset="0"/>
              </a:rPr>
              <a:t>X</a:t>
            </a:r>
            <a:r>
              <a:rPr lang="zh-CN" altLang="en-US" sz="2300" b="1" dirty="0" smtClean="0">
                <a:solidFill>
                  <a:srgbClr val="0000FF"/>
                </a:solidFill>
                <a:latin typeface="Times New Roman" charset="0"/>
              </a:rPr>
              <a:t>和</a:t>
            </a:r>
            <a:r>
              <a:rPr lang="en-US" altLang="zh-CN" sz="2300" b="1" dirty="0" smtClean="0">
                <a:solidFill>
                  <a:srgbClr val="0000FF"/>
                </a:solidFill>
                <a:latin typeface="Times New Roman" charset="0"/>
              </a:rPr>
              <a:t>Y        </a:t>
            </a:r>
          </a:p>
          <a:p>
            <a:pPr>
              <a:buFont typeface="Wingdings" pitchFamily="2" charset="2"/>
              <a:buNone/>
            </a:pPr>
            <a:r>
              <a:rPr lang="en-US" altLang="zh-CN" sz="2300" b="1" dirty="0" smtClean="0">
                <a:latin typeface="Times New Roman" charset="0"/>
              </a:rPr>
              <a:t>        </a:t>
            </a:r>
            <a:r>
              <a:rPr lang="zh-CN" altLang="en-US" sz="2300" b="1" dirty="0" smtClean="0">
                <a:latin typeface="Times New Roman" charset="0"/>
              </a:rPr>
              <a:t>最大化问题数学表示：</a:t>
            </a:r>
          </a:p>
          <a:p>
            <a:pPr>
              <a:buFont typeface="Wingdings" pitchFamily="2" charset="2"/>
              <a:buNone/>
            </a:pPr>
            <a:endParaRPr lang="zh-CN" altLang="en-US" sz="2300" b="1" dirty="0" smtClean="0">
              <a:latin typeface="Times New Roman" charset="0"/>
            </a:endParaRPr>
          </a:p>
          <a:p>
            <a:pPr>
              <a:buFont typeface="Wingdings" pitchFamily="2" charset="2"/>
              <a:buNone/>
            </a:pPr>
            <a:r>
              <a:rPr lang="zh-CN" altLang="en-US" sz="2300" b="1" dirty="0" smtClean="0">
                <a:latin typeface="Times New Roman" charset="0"/>
              </a:rPr>
              <a:t>        约束条件：</a:t>
            </a:r>
          </a:p>
          <a:p>
            <a:pPr>
              <a:buFont typeface="Wingdings" pitchFamily="2" charset="2"/>
              <a:buNone/>
            </a:pPr>
            <a:endParaRPr lang="zh-CN" altLang="en-US" sz="2300" b="1" dirty="0" smtClean="0">
              <a:latin typeface="Times New Roman" charset="0"/>
            </a:endParaRPr>
          </a:p>
          <a:p>
            <a:pPr>
              <a:buFont typeface="Wingdings" pitchFamily="2" charset="2"/>
              <a:buNone/>
            </a:pPr>
            <a:r>
              <a:rPr lang="zh-CN" altLang="en-US" sz="2300" b="1" dirty="0" smtClean="0">
                <a:latin typeface="Times New Roman" charset="0"/>
              </a:rPr>
              <a:t>        </a:t>
            </a:r>
            <a:endParaRPr lang="en-US" altLang="zh-CN" sz="2300" b="1" dirty="0" smtClean="0">
              <a:latin typeface="Times New Roman" charset="0"/>
            </a:endParaRPr>
          </a:p>
          <a:p>
            <a:pPr>
              <a:buFont typeface="Wingdings" pitchFamily="2" charset="2"/>
              <a:buNone/>
            </a:pPr>
            <a:r>
              <a:rPr lang="en-US" altLang="zh-CN" sz="2300" b="1" dirty="0" smtClean="0">
                <a:latin typeface="Times New Roman" charset="0"/>
              </a:rPr>
              <a:t>        </a:t>
            </a:r>
            <a:r>
              <a:rPr lang="zh-CN" altLang="en-US" sz="2300" b="1" dirty="0" smtClean="0">
                <a:latin typeface="Times New Roman" charset="0"/>
              </a:rPr>
              <a:t>推导出</a:t>
            </a:r>
          </a:p>
        </p:txBody>
      </p:sp>
      <p:graphicFrame>
        <p:nvGraphicFramePr>
          <p:cNvPr id="80951" name="Object 55"/>
          <p:cNvGraphicFramePr>
            <a:graphicFrameLocks noChangeAspect="1"/>
          </p:cNvGraphicFramePr>
          <p:nvPr/>
        </p:nvGraphicFramePr>
        <p:xfrm>
          <a:off x="3276600" y="4419600"/>
          <a:ext cx="2133600" cy="1069975"/>
        </p:xfrm>
        <a:graphic>
          <a:graphicData uri="http://schemas.openxmlformats.org/presentationml/2006/ole">
            <mc:AlternateContent xmlns:mc="http://schemas.openxmlformats.org/markup-compatibility/2006">
              <mc:Choice xmlns:v="urn:schemas-microsoft-com:vml" Requires="v">
                <p:oleObj spid="_x0000_s3143" name="公式" r:id="rId3" imgW="904770" imgH="409485" progId="Equation.3">
                  <p:embed/>
                </p:oleObj>
              </mc:Choice>
              <mc:Fallback>
                <p:oleObj name="公式" r:id="rId3" imgW="904770" imgH="40948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419600"/>
                        <a:ext cx="2133600"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54" name="Object 58"/>
          <p:cNvGraphicFramePr>
            <a:graphicFrameLocks noChangeAspect="1"/>
          </p:cNvGraphicFramePr>
          <p:nvPr/>
        </p:nvGraphicFramePr>
        <p:xfrm>
          <a:off x="3200400" y="2266950"/>
          <a:ext cx="2247900" cy="552450"/>
        </p:xfrm>
        <a:graphic>
          <a:graphicData uri="http://schemas.openxmlformats.org/presentationml/2006/ole">
            <mc:AlternateContent xmlns:mc="http://schemas.openxmlformats.org/markup-compatibility/2006">
              <mc:Choice xmlns:v="urn:schemas-microsoft-com:vml" Requires="v">
                <p:oleObj spid="_x0000_s3144" name="公式" r:id="rId5" imgW="809730" imgH="180885" progId="Equation.3">
                  <p:embed/>
                </p:oleObj>
              </mc:Choice>
              <mc:Fallback>
                <p:oleObj name="公式" r:id="rId5" imgW="809730" imgH="18088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2266950"/>
                        <a:ext cx="224790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62"/>
          <p:cNvGrpSpPr>
            <a:grpSpLocks/>
          </p:cNvGrpSpPr>
          <p:nvPr/>
        </p:nvGrpSpPr>
        <p:grpSpPr bwMode="auto">
          <a:xfrm>
            <a:off x="2286000" y="3048000"/>
            <a:ext cx="5562600" cy="604838"/>
            <a:chOff x="1920" y="3552"/>
            <a:chExt cx="3504" cy="381"/>
          </a:xfrm>
        </p:grpSpPr>
        <p:graphicFrame>
          <p:nvGraphicFramePr>
            <p:cNvPr id="23560" name="Object 60"/>
            <p:cNvGraphicFramePr>
              <a:graphicFrameLocks noChangeAspect="1"/>
            </p:cNvGraphicFramePr>
            <p:nvPr/>
          </p:nvGraphicFramePr>
          <p:xfrm>
            <a:off x="1920" y="3552"/>
            <a:ext cx="1968" cy="381"/>
          </p:xfrm>
          <a:graphic>
            <a:graphicData uri="http://schemas.openxmlformats.org/presentationml/2006/ole">
              <mc:AlternateContent xmlns:mc="http://schemas.openxmlformats.org/markup-compatibility/2006">
                <mc:Choice xmlns:v="urn:schemas-microsoft-com:vml" Requires="v">
                  <p:oleObj spid="_x0000_s3145" name="公式" r:id="rId7" imgW="1238220" imgH="200025" progId="Equation.3">
                    <p:embed/>
                  </p:oleObj>
                </mc:Choice>
                <mc:Fallback>
                  <p:oleObj name="公式" r:id="rId7" imgW="1238220" imgH="20002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0" y="3552"/>
                          <a:ext cx="1968" cy="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1" name="Text Box 61"/>
            <p:cNvSpPr txBox="1">
              <a:spLocks noChangeArrowheads="1"/>
            </p:cNvSpPr>
            <p:nvPr/>
          </p:nvSpPr>
          <p:spPr bwMode="auto">
            <a:xfrm>
              <a:off x="3696" y="3600"/>
              <a:ext cx="17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pPr>
              <a:r>
                <a:rPr lang="zh-CN" altLang="en-US" sz="2400" b="1">
                  <a:solidFill>
                    <a:srgbClr val="FF0000"/>
                  </a:solidFill>
                </a:rPr>
                <a:t>（即消费预算线）</a:t>
              </a:r>
            </a:p>
          </p:txBody>
        </p:sp>
      </p:grpSp>
      <p:sp>
        <p:nvSpPr>
          <p:cNvPr id="23558" name="AutoShape 151">
            <a:hlinkClick r:id="rId9" action="ppaction://hlinksldjump"/>
          </p:cNvPr>
          <p:cNvSpPr>
            <a:spLocks noChangeArrowheads="1"/>
          </p:cNvSpPr>
          <p:nvPr/>
        </p:nvSpPr>
        <p:spPr bwMode="auto">
          <a:xfrm rot="5400000">
            <a:off x="8267700" y="5829300"/>
            <a:ext cx="457200" cy="381000"/>
          </a:xfrm>
          <a:prstGeom prst="triangle">
            <a:avLst>
              <a:gd name="adj" fmla="val 50000"/>
            </a:avLst>
          </a:prstGeom>
          <a:solidFill>
            <a:schemeClr val="accent1"/>
          </a:solidFill>
          <a:ln w="9525" algn="ctr">
            <a:solidFill>
              <a:schemeClr val="tx1"/>
            </a:solidFill>
            <a:miter lim="800000"/>
            <a:headEnd/>
            <a:tailEnd/>
          </a:ln>
        </p:spPr>
        <p:txBody>
          <a:bodyPr rot="10800000" vert="eaVert" wrap="none" anchor="ctr"/>
          <a:lstStyle/>
          <a:p>
            <a:endParaRPr lang="zh-CN" altLang="en-US"/>
          </a:p>
        </p:txBody>
      </p:sp>
      <p:sp>
        <p:nvSpPr>
          <p:cNvPr id="10" name="Rectangle 11"/>
          <p:cNvSpPr txBox="1">
            <a:spLocks noGrp="1" noChangeArrowheads="1"/>
          </p:cNvSpPr>
          <p:nvPr/>
        </p:nvSpPr>
        <p:spPr bwMode="auto">
          <a:xfrm>
            <a:off x="8480425" y="6248400"/>
            <a:ext cx="587375" cy="488950"/>
          </a:xfrm>
          <a:prstGeom prst="rect">
            <a:avLst/>
          </a:prstGeom>
          <a:solidFill>
            <a:srgbClr val="000000"/>
          </a:solidFill>
          <a:ln>
            <a:miter lim="800000"/>
            <a:headEnd/>
            <a:tailEnd/>
          </a:ln>
        </p:spPr>
        <p:txBody>
          <a:bodyPr anchor="b"/>
          <a:lstStyle/>
          <a:p>
            <a:pPr algn="ctr">
              <a:spcBef>
                <a:spcPct val="0"/>
              </a:spcBef>
              <a:buClrTx/>
              <a:buSzTx/>
              <a:buFontTx/>
              <a:buNone/>
              <a:defRPr/>
            </a:pPr>
            <a:fld id="{6F3CDCEA-E3C4-4156-8D09-ADDBCA7514A1}" type="slidenum">
              <a:rPr lang="en-US" altLang="zh-CN" sz="2600" b="1">
                <a:solidFill>
                  <a:schemeClr val="bg1"/>
                </a:solidFill>
                <a:latin typeface="+mn-lt"/>
                <a:ea typeface="+mn-ea"/>
              </a:rPr>
              <a:pPr algn="ctr">
                <a:spcBef>
                  <a:spcPct val="0"/>
                </a:spcBef>
                <a:buClrTx/>
                <a:buSzTx/>
                <a:buFontTx/>
                <a:buNone/>
                <a:defRPr/>
              </a:pPr>
              <a:t>9</a:t>
            </a:fld>
            <a:endParaRPr lang="en-US" altLang="zh-CN" sz="2600" b="1" dirty="0">
              <a:solidFill>
                <a:schemeClr val="bg1"/>
              </a:solidFill>
              <a:latin typeface="+mn-lt"/>
              <a:ea typeface="+mn-ea"/>
            </a:endParaRPr>
          </a:p>
        </p:txBody>
      </p:sp>
    </p:spTree>
    <p:extLst>
      <p:ext uri="{BB962C8B-B14F-4D97-AF65-F5344CB8AC3E}">
        <p14:creationId xmlns:p14="http://schemas.microsoft.com/office/powerpoint/2010/main" val="20488011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anim calcmode="lin" valueType="num">
                                      <p:cBhvr additive="base">
                                        <p:cTn id="11" dur="5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891">
                                            <p:txEl>
                                              <p:pRg st="2" end="2"/>
                                            </p:txEl>
                                          </p:spTgt>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500"/>
                            </p:stCondLst>
                            <p:childTnLst>
                              <p:par>
                                <p:cTn id="14" presetID="5" presetClass="entr" presetSubtype="10" fill="hold" nodeType="afterEffect">
                                  <p:stCondLst>
                                    <p:cond delay="0"/>
                                  </p:stCondLst>
                                  <p:childTnLst>
                                    <p:set>
                                      <p:cBhvr>
                                        <p:cTn id="15" dur="1" fill="hold">
                                          <p:stCondLst>
                                            <p:cond delay="0"/>
                                          </p:stCondLst>
                                        </p:cTn>
                                        <p:tgtEl>
                                          <p:spTgt spid="80954"/>
                                        </p:tgtEl>
                                        <p:attrNameLst>
                                          <p:attrName>style.visibility</p:attrName>
                                        </p:attrNameLst>
                                      </p:cBhvr>
                                      <p:to>
                                        <p:strVal val="visible"/>
                                      </p:to>
                                    </p:set>
                                    <p:animEffect transition="in" filter="checkerboard(across)">
                                      <p:cBhvr>
                                        <p:cTn id="16" dur="500"/>
                                        <p:tgtEl>
                                          <p:spTgt spid="8095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37891">
                                            <p:txEl>
                                              <p:pRg st="4" end="4"/>
                                            </p:txEl>
                                          </p:spTgt>
                                        </p:tgtEl>
                                        <p:attrNameLst>
                                          <p:attrName>style.visibility</p:attrName>
                                        </p:attrNameLst>
                                      </p:cBhvr>
                                      <p:to>
                                        <p:strVal val="visible"/>
                                      </p:to>
                                    </p:set>
                                    <p:anim calcmode="lin" valueType="num">
                                      <p:cBhvr additive="base">
                                        <p:cTn id="21" dur="500" fill="hold"/>
                                        <p:tgtEl>
                                          <p:spTgt spid="37891">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7891">
                                            <p:txEl>
                                              <p:pRg st="4" end="4"/>
                                            </p:txEl>
                                          </p:spTgt>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500"/>
                            </p:stCondLst>
                            <p:childTnLst>
                              <p:par>
                                <p:cTn id="24" presetID="5" presetClass="entr" presetSubtype="1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checkerboard(across)">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7891">
                                            <p:txEl>
                                              <p:pRg st="6" end="6"/>
                                            </p:txEl>
                                          </p:spTgt>
                                        </p:tgtEl>
                                        <p:attrNameLst>
                                          <p:attrName>style.visibility</p:attrName>
                                        </p:attrNameLst>
                                      </p:cBhvr>
                                      <p:to>
                                        <p:strVal val="visible"/>
                                      </p:to>
                                    </p:set>
                                    <p:anim calcmode="lin" valueType="num">
                                      <p:cBhvr additive="base">
                                        <p:cTn id="31" dur="500" fill="hold"/>
                                        <p:tgtEl>
                                          <p:spTgt spid="3789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89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7891">
                                            <p:txEl>
                                              <p:pRg st="7" end="7"/>
                                            </p:txEl>
                                          </p:spTgt>
                                        </p:tgtEl>
                                        <p:attrNameLst>
                                          <p:attrName>style.visibility</p:attrName>
                                        </p:attrNameLst>
                                      </p:cBhvr>
                                      <p:to>
                                        <p:strVal val="visible"/>
                                      </p:to>
                                    </p:set>
                                    <p:anim calcmode="lin" valueType="num">
                                      <p:cBhvr additive="base">
                                        <p:cTn id="37" dur="500" fill="hold"/>
                                        <p:tgtEl>
                                          <p:spTgt spid="3789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7891">
                                            <p:txEl>
                                              <p:pRg st="7" end="7"/>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500"/>
                            </p:stCondLst>
                            <p:childTnLst>
                              <p:par>
                                <p:cTn id="40" presetID="17" presetClass="entr" presetSubtype="10" fill="hold" nodeType="afterEffect">
                                  <p:stCondLst>
                                    <p:cond delay="0"/>
                                  </p:stCondLst>
                                  <p:childTnLst>
                                    <p:set>
                                      <p:cBhvr>
                                        <p:cTn id="41" dur="1" fill="hold">
                                          <p:stCondLst>
                                            <p:cond delay="0"/>
                                          </p:stCondLst>
                                        </p:cTn>
                                        <p:tgtEl>
                                          <p:spTgt spid="80951"/>
                                        </p:tgtEl>
                                        <p:attrNameLst>
                                          <p:attrName>style.visibility</p:attrName>
                                        </p:attrNameLst>
                                      </p:cBhvr>
                                      <p:to>
                                        <p:strVal val="visible"/>
                                      </p:to>
                                    </p:set>
                                    <p:anim calcmode="lin" valueType="num">
                                      <p:cBhvr>
                                        <p:cTn id="42" dur="500" fill="hold"/>
                                        <p:tgtEl>
                                          <p:spTgt spid="80951"/>
                                        </p:tgtEl>
                                        <p:attrNameLst>
                                          <p:attrName>ppt_w</p:attrName>
                                        </p:attrNameLst>
                                      </p:cBhvr>
                                      <p:tavLst>
                                        <p:tav tm="0">
                                          <p:val>
                                            <p:fltVal val="0"/>
                                          </p:val>
                                        </p:tav>
                                        <p:tav tm="100000">
                                          <p:val>
                                            <p:strVal val="#ppt_w"/>
                                          </p:val>
                                        </p:tav>
                                      </p:tavLst>
                                    </p:anim>
                                    <p:anim calcmode="lin" valueType="num">
                                      <p:cBhvr>
                                        <p:cTn id="43" dur="500" fill="hold"/>
                                        <p:tgtEl>
                                          <p:spTgt spid="8095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287</TotalTime>
  <Words>1419</Words>
  <Application>Microsoft Office PowerPoint</Application>
  <PresentationFormat>全屏显示(4:3)</PresentationFormat>
  <Paragraphs>446</Paragraphs>
  <Slides>24</Slides>
  <Notes>3</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24</vt:i4>
      </vt:variant>
    </vt:vector>
  </HeadingPairs>
  <TitlesOfParts>
    <vt:vector size="42" baseType="lpstr">
      <vt:lpstr>仿宋_GB2312</vt:lpstr>
      <vt:lpstr>黑体</vt:lpstr>
      <vt:lpstr>华文仿宋</vt:lpstr>
      <vt:lpstr>华文行楷</vt:lpstr>
      <vt:lpstr>华文隶书</vt:lpstr>
      <vt:lpstr>楷体_GB2312</vt:lpstr>
      <vt:lpstr>宋体</vt:lpstr>
      <vt:lpstr>微软雅黑</vt:lpstr>
      <vt:lpstr>Arial</vt:lpstr>
      <vt:lpstr>Calibri</vt:lpstr>
      <vt:lpstr>Franklin Gothic Book</vt:lpstr>
      <vt:lpstr>Franklin Gothic Medium</vt:lpstr>
      <vt:lpstr>Times New Roman</vt:lpstr>
      <vt:lpstr>Wingdings</vt:lpstr>
      <vt:lpstr>Wingdings 2</vt:lpstr>
      <vt:lpstr>暗香扑面</vt:lpstr>
      <vt:lpstr>Equation</vt:lpstr>
      <vt:lpstr>公式</vt:lpstr>
      <vt:lpstr>第3章    消费者行为理论</vt:lpstr>
      <vt:lpstr>大家考虑这样两个问题</vt:lpstr>
      <vt:lpstr>效用是需求之母</vt:lpstr>
      <vt:lpstr>本章概要</vt:lpstr>
      <vt:lpstr>一、基数效用论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二、序数效用论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消费者行为理论</dc:title>
  <dc:creator>wgdxgn</dc:creator>
  <cp:lastModifiedBy>wgdxgn</cp:lastModifiedBy>
  <cp:revision>20</cp:revision>
  <dcterms:created xsi:type="dcterms:W3CDTF">2014-09-16T00:52:20Z</dcterms:created>
  <dcterms:modified xsi:type="dcterms:W3CDTF">2017-09-18T06:03:10Z</dcterms:modified>
</cp:coreProperties>
</file>