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gif" ContentType="image/gif"/>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3"/>
  </p:notesMasterIdLst>
  <p:sldIdLst>
    <p:sldId id="257" r:id="rId2"/>
    <p:sldId id="295" r:id="rId3"/>
    <p:sldId id="258" r:id="rId4"/>
    <p:sldId id="261" r:id="rId5"/>
    <p:sldId id="263" r:id="rId6"/>
    <p:sldId id="264" r:id="rId7"/>
    <p:sldId id="296" r:id="rId8"/>
    <p:sldId id="298" r:id="rId9"/>
    <p:sldId id="269" r:id="rId10"/>
    <p:sldId id="271" r:id="rId11"/>
    <p:sldId id="272" r:id="rId12"/>
    <p:sldId id="273" r:id="rId13"/>
    <p:sldId id="277" r:id="rId14"/>
    <p:sldId id="279" r:id="rId15"/>
    <p:sldId id="281" r:id="rId16"/>
    <p:sldId id="286" r:id="rId17"/>
    <p:sldId id="287" r:id="rId18"/>
    <p:sldId id="288" r:id="rId19"/>
    <p:sldId id="289" r:id="rId20"/>
    <p:sldId id="301" r:id="rId21"/>
    <p:sldId id="294"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9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C873EC-6209-4EBF-83CA-C2CFCDF58190}" type="datetimeFigureOut">
              <a:rPr lang="zh-CN" altLang="en-US" smtClean="0"/>
              <a:t>2017/9/25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EB97FB-BFBB-4D4E-918B-EAC327F32C69}" type="slidenum">
              <a:rPr lang="zh-CN" altLang="en-US" smtClean="0"/>
              <a:t>‹#›</a:t>
            </a:fld>
            <a:endParaRPr lang="zh-CN" altLang="en-US"/>
          </a:p>
        </p:txBody>
      </p:sp>
    </p:spTree>
    <p:extLst>
      <p:ext uri="{BB962C8B-B14F-4D97-AF65-F5344CB8AC3E}">
        <p14:creationId xmlns:p14="http://schemas.microsoft.com/office/powerpoint/2010/main" val="2926404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EB97FB-BFBB-4D4E-918B-EAC327F32C69}" type="slidenum">
              <a:rPr lang="zh-CN" altLang="en-US" smtClean="0"/>
              <a:t>1</a:t>
            </a:fld>
            <a:endParaRPr lang="zh-CN" altLang="en-US"/>
          </a:p>
        </p:txBody>
      </p:sp>
    </p:spTree>
    <p:extLst>
      <p:ext uri="{BB962C8B-B14F-4D97-AF65-F5344CB8AC3E}">
        <p14:creationId xmlns:p14="http://schemas.microsoft.com/office/powerpoint/2010/main" val="1171890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358775"/>
            <a:ext cx="7924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8800"/>
            <a:ext cx="3733800" cy="4419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4400" y="1828800"/>
            <a:ext cx="3733800" cy="4419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1F03F4B7-8CD2-4D85-8811-99A562A9EF62}" type="datetime1">
              <a:rPr lang="zh-CN" altLang="en-US"/>
              <a:pPr>
                <a:defRPr/>
              </a:pPr>
              <a:t>2017/9/25</a:t>
            </a:fld>
            <a:endParaRPr lang="en-US" altLang="zh-CN"/>
          </a:p>
        </p:txBody>
      </p:sp>
      <p:sp>
        <p:nvSpPr>
          <p:cNvPr id="6" name="Rectangle 15"/>
          <p:cNvSpPr>
            <a:spLocks noGrp="1" noChangeArrowheads="1"/>
          </p:cNvSpPr>
          <p:nvPr>
            <p:ph type="sldNum" sz="quarter" idx="11"/>
          </p:nvPr>
        </p:nvSpPr>
        <p:spPr>
          <a:ln/>
        </p:spPr>
        <p:txBody>
          <a:bodyPr/>
          <a:lstStyle>
            <a:lvl1pPr>
              <a:defRPr/>
            </a:lvl1pPr>
          </a:lstStyle>
          <a:p>
            <a:pPr>
              <a:defRPr/>
            </a:pPr>
            <a:fld id="{86DF6C5A-2209-493C-919B-A581711AF66A}" type="slidenum">
              <a:rPr lang="en-US" altLang="zh-CN"/>
              <a:pPr>
                <a:defRPr/>
              </a:pPr>
              <a:t>‹#›</a:t>
            </a:fld>
            <a:endParaRPr lang="en-US" altLang="zh-CN"/>
          </a:p>
        </p:txBody>
      </p:sp>
    </p:spTree>
    <p:extLst>
      <p:ext uri="{BB962C8B-B14F-4D97-AF65-F5344CB8AC3E}">
        <p14:creationId xmlns:p14="http://schemas.microsoft.com/office/powerpoint/2010/main" val="2164705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530820CF-B880-4189-942D-D702A7CBA730}" type="datetimeFigureOut">
              <a:rPr lang="zh-CN" altLang="en-US" smtClean="0"/>
              <a:t>2017/9/25</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2017/9/25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2017/9/25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t>2017/9/25</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4.png"/><Relationship Id="rId5" Type="http://schemas.openxmlformats.org/officeDocument/2006/relationships/image" Target="../media/image13.w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image" Target="../media/image6.png"/><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hyperlink" Target="http://image.baidu.com/i?ct=503316480&amp;z=0&amp;tn=baiduimagedetail&amp;word=%B5%E7%C4%D4%C9%FA%B2%FA%C1%F7%CB%AE%CF%DF&amp;in=18015&amp;cl=2&amp;cm=1&amp;sc=0&amp;lm=-1&amp;pn=2&amp;rn=1&amp;di=2152192924&amp;ln=109&amp;fr="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2.png"/><Relationship Id="rId5" Type="http://schemas.openxmlformats.org/officeDocument/2006/relationships/image" Target="../media/image11.emf"/><Relationship Id="rId4" Type="http://schemas.openxmlformats.org/officeDocument/2006/relationships/oleObject" Target="../embeddings/Microsoft_Word_97_-_2003___1.doc"/></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AutoShape 2"/>
          <p:cNvSpPr>
            <a:spLocks noGrp="1" noChangeArrowheads="1"/>
          </p:cNvSpPr>
          <p:nvPr>
            <p:ph type="ctrTitle"/>
          </p:nvPr>
        </p:nvSpPr>
        <p:spPr>
          <a:xfrm>
            <a:off x="1763688" y="1988840"/>
            <a:ext cx="5457825" cy="1152128"/>
          </a:xfrm>
          <a:noFill/>
        </p:spPr>
        <p:txBody>
          <a:bodyPr>
            <a:noAutofit/>
          </a:bodyPr>
          <a:lstStyle/>
          <a:p>
            <a:r>
              <a:rPr lang="zh-CN" altLang="en-US" sz="6000" b="1" dirty="0" smtClean="0">
                <a:solidFill>
                  <a:schemeClr val="tx1"/>
                </a:solidFill>
                <a:latin typeface="Times New Roman" pitchFamily="18" charset="0"/>
                <a:ea typeface="+mn-ea"/>
                <a:cs typeface="Times New Roman" pitchFamily="18" charset="0"/>
              </a:rPr>
              <a:t>第</a:t>
            </a:r>
            <a:r>
              <a:rPr lang="en-US" altLang="zh-CN" sz="6000" b="1" dirty="0" smtClean="0">
                <a:solidFill>
                  <a:schemeClr val="tx1"/>
                </a:solidFill>
                <a:latin typeface="Times New Roman" pitchFamily="18" charset="0"/>
                <a:ea typeface="+mn-ea"/>
                <a:cs typeface="Times New Roman" pitchFamily="18" charset="0"/>
              </a:rPr>
              <a:t>4</a:t>
            </a:r>
            <a:r>
              <a:rPr lang="zh-CN" altLang="en-US" sz="6000" b="1" dirty="0" smtClean="0">
                <a:solidFill>
                  <a:schemeClr val="tx1"/>
                </a:solidFill>
                <a:latin typeface="Times New Roman" pitchFamily="18" charset="0"/>
                <a:ea typeface="+mn-ea"/>
                <a:cs typeface="Times New Roman" pitchFamily="18" charset="0"/>
              </a:rPr>
              <a:t>章 生产论</a:t>
            </a:r>
          </a:p>
        </p:txBody>
      </p:sp>
      <p:pic>
        <p:nvPicPr>
          <p:cNvPr id="2052" name="Picture 3" descr="BL00381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72213" y="-8712"/>
            <a:ext cx="28717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5" descr="打"/>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4008" y="4796657"/>
            <a:ext cx="2231702" cy="2061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灯片编号占位符 5"/>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eaLnBrk="1" hangingPunct="1">
              <a:lnSpc>
                <a:spcPct val="100000"/>
              </a:lnSpc>
              <a:defRPr/>
            </a:pPr>
            <a:fld id="{EB15F90B-7962-4F9C-845D-8BF96728689B}" type="slidenum">
              <a:rPr lang="en-US" altLang="zh-CN" sz="2600">
                <a:solidFill>
                  <a:schemeClr val="bg1"/>
                </a:solidFill>
                <a:latin typeface="+mn-lt"/>
                <a:ea typeface="+mn-ea"/>
              </a:rPr>
              <a:pPr eaLnBrk="1" hangingPunct="1">
                <a:lnSpc>
                  <a:spcPct val="100000"/>
                </a:lnSpc>
                <a:defRPr/>
              </a:pPr>
              <a:t>1</a:t>
            </a:fld>
            <a:endParaRPr lang="en-US" altLang="zh-CN" sz="2600">
              <a:solidFill>
                <a:schemeClr val="bg1"/>
              </a:solidFill>
              <a:latin typeface="+mn-lt"/>
              <a:ea typeface="+mn-ea"/>
            </a:endParaRPr>
          </a:p>
        </p:txBody>
      </p:sp>
    </p:spTree>
    <p:extLst>
      <p:ext uri="{BB962C8B-B14F-4D97-AF65-F5344CB8AC3E}">
        <p14:creationId xmlns:p14="http://schemas.microsoft.com/office/powerpoint/2010/main" val="2119874222"/>
      </p:ext>
    </p:extLst>
  </p:cSld>
  <p:clrMapOvr>
    <a:masterClrMapping/>
  </p:clrMapOvr>
  <p:transition spd="slow">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AutoShape 2"/>
          <p:cNvSpPr>
            <a:spLocks noGrp="1" noChangeArrowheads="1"/>
          </p:cNvSpPr>
          <p:nvPr>
            <p:ph type="title"/>
          </p:nvPr>
        </p:nvSpPr>
        <p:spPr>
          <a:xfrm>
            <a:off x="467544" y="1388889"/>
            <a:ext cx="4648200" cy="815975"/>
          </a:xfrm>
        </p:spPr>
        <p:txBody>
          <a:bodyPr/>
          <a:lstStyle/>
          <a:p>
            <a:r>
              <a:rPr lang="zh-CN" altLang="en-US" sz="2800" b="1" dirty="0" smtClean="0">
                <a:solidFill>
                  <a:srgbClr val="0000FF"/>
                </a:solidFill>
                <a:latin typeface="+mn-ea"/>
                <a:ea typeface="+mn-ea"/>
              </a:rPr>
              <a:t>案例：玉米与石油的替代</a:t>
            </a:r>
          </a:p>
        </p:txBody>
      </p:sp>
      <p:sp>
        <p:nvSpPr>
          <p:cNvPr id="547843" name="Rectangle 3"/>
          <p:cNvSpPr>
            <a:spLocks noGrp="1" noChangeArrowheads="1"/>
          </p:cNvSpPr>
          <p:nvPr>
            <p:ph idx="1"/>
          </p:nvPr>
        </p:nvSpPr>
        <p:spPr>
          <a:xfrm>
            <a:off x="932917" y="2204864"/>
            <a:ext cx="7772400" cy="4080568"/>
          </a:xfrm>
          <a:noFill/>
          <a:ln w="76200" cmpd="tri">
            <a:noFill/>
            <a:miter lim="800000"/>
            <a:headEnd/>
            <a:tailEnd/>
          </a:ln>
        </p:spPr>
        <p:txBody>
          <a:bodyPr>
            <a:normAutofit/>
          </a:bodyPr>
          <a:lstStyle/>
          <a:p>
            <a:pPr algn="just">
              <a:lnSpc>
                <a:spcPct val="110000"/>
              </a:lnSpc>
            </a:pPr>
            <a:r>
              <a:rPr lang="en-US" altLang="zh-CN" sz="2200" b="1" dirty="0" smtClean="0">
                <a:solidFill>
                  <a:srgbClr val="000000"/>
                </a:solidFill>
                <a:latin typeface="黑体" panose="02010609060101010101" pitchFamily="49" charset="-122"/>
                <a:ea typeface="黑体" panose="02010609060101010101" pitchFamily="49" charset="-122"/>
              </a:rPr>
              <a:t>20</a:t>
            </a:r>
            <a:r>
              <a:rPr lang="zh-CN" altLang="en-US" sz="2200" b="1" dirty="0" smtClean="0">
                <a:solidFill>
                  <a:srgbClr val="000000"/>
                </a:solidFill>
                <a:latin typeface="黑体" panose="02010609060101010101" pitchFamily="49" charset="-122"/>
                <a:ea typeface="黑体" panose="02010609060101010101" pitchFamily="49" charset="-122"/>
              </a:rPr>
              <a:t>世纪</a:t>
            </a:r>
            <a:r>
              <a:rPr lang="en-US" altLang="zh-CN" sz="2200" b="1" dirty="0" smtClean="0">
                <a:solidFill>
                  <a:srgbClr val="000000"/>
                </a:solidFill>
                <a:latin typeface="黑体" panose="02010609060101010101" pitchFamily="49" charset="-122"/>
                <a:ea typeface="黑体" panose="02010609060101010101" pitchFamily="49" charset="-122"/>
              </a:rPr>
              <a:t>90</a:t>
            </a:r>
            <a:r>
              <a:rPr lang="zh-CN" altLang="en-US" sz="2200" b="1" dirty="0" smtClean="0">
                <a:solidFill>
                  <a:srgbClr val="000000"/>
                </a:solidFill>
                <a:latin typeface="黑体" panose="02010609060101010101" pitchFamily="49" charset="-122"/>
                <a:ea typeface="黑体" panose="02010609060101010101" pitchFamily="49" charset="-122"/>
              </a:rPr>
              <a:t>年代末一位全国政协副主席提出可以用玉米加工汽油，时任国务院总理的朱镕基同志当时没有采纳这一建议。后来派人到国外考察，发现美国人确实在汽油中添加</a:t>
            </a:r>
            <a:r>
              <a:rPr lang="en-US" altLang="zh-CN" sz="2200" b="1" dirty="0" smtClean="0">
                <a:solidFill>
                  <a:srgbClr val="000000"/>
                </a:solidFill>
                <a:latin typeface="黑体" panose="02010609060101010101" pitchFamily="49" charset="-122"/>
                <a:ea typeface="黑体" panose="02010609060101010101" pitchFamily="49" charset="-122"/>
              </a:rPr>
              <a:t>10%</a:t>
            </a:r>
            <a:r>
              <a:rPr lang="zh-CN" altLang="en-US" sz="2200" b="1" dirty="0" smtClean="0">
                <a:solidFill>
                  <a:srgbClr val="000000"/>
                </a:solidFill>
                <a:latin typeface="黑体" panose="02010609060101010101" pitchFamily="49" charset="-122"/>
                <a:ea typeface="黑体" panose="02010609060101010101" pitchFamily="49" charset="-122"/>
              </a:rPr>
              <a:t>玉米油，节约了能源。有关部门对相关技术进行了引进考察和推广。</a:t>
            </a:r>
            <a:r>
              <a:rPr lang="en-US" altLang="zh-CN" sz="2200" b="1" dirty="0" smtClean="0">
                <a:solidFill>
                  <a:srgbClr val="000000"/>
                </a:solidFill>
                <a:latin typeface="黑体" panose="02010609060101010101" pitchFamily="49" charset="-122"/>
                <a:ea typeface="黑体" panose="02010609060101010101" pitchFamily="49" charset="-122"/>
              </a:rPr>
              <a:t>2001</a:t>
            </a:r>
            <a:r>
              <a:rPr lang="zh-CN" altLang="en-US" sz="2200" b="1" dirty="0" smtClean="0">
                <a:solidFill>
                  <a:srgbClr val="000000"/>
                </a:solidFill>
                <a:latin typeface="黑体" panose="02010609060101010101" pitchFamily="49" charset="-122"/>
                <a:ea typeface="黑体" panose="02010609060101010101" pitchFamily="49" charset="-122"/>
              </a:rPr>
              <a:t>年“两会”时总理就没有更早接受建议向那位政协副主席致歉。这一故事至少包含两点经济学含义</a:t>
            </a:r>
            <a:r>
              <a:rPr lang="en-US" altLang="zh-CN" sz="2200" b="1" dirty="0" smtClean="0">
                <a:solidFill>
                  <a:srgbClr val="000000"/>
                </a:solidFill>
                <a:latin typeface="黑体" panose="02010609060101010101" pitchFamily="49" charset="-122"/>
                <a:ea typeface="黑体" panose="02010609060101010101" pitchFamily="49" charset="-122"/>
              </a:rPr>
              <a:t>——</a:t>
            </a:r>
          </a:p>
          <a:p>
            <a:pPr algn="just">
              <a:lnSpc>
                <a:spcPct val="110000"/>
              </a:lnSpc>
            </a:pPr>
            <a:r>
              <a:rPr lang="zh-CN" altLang="en-US" sz="2200" b="1" dirty="0" smtClean="0">
                <a:solidFill>
                  <a:srgbClr val="000000"/>
                </a:solidFill>
                <a:latin typeface="黑体" panose="02010609060101010101" pitchFamily="49" charset="-122"/>
                <a:ea typeface="黑体" panose="02010609060101010101" pitchFamily="49" charset="-122"/>
              </a:rPr>
              <a:t>不同技术使不同资源之间可能存在很强的替代关系。</a:t>
            </a:r>
          </a:p>
          <a:p>
            <a:pPr algn="just">
              <a:lnSpc>
                <a:spcPct val="110000"/>
              </a:lnSpc>
            </a:pPr>
            <a:r>
              <a:rPr lang="zh-CN" altLang="en-US" sz="2200" b="1" dirty="0" smtClean="0">
                <a:solidFill>
                  <a:srgbClr val="000000"/>
                </a:solidFill>
                <a:latin typeface="黑体" panose="02010609060101010101" pitchFamily="49" charset="-122"/>
                <a:ea typeface="黑体" panose="02010609060101010101" pitchFamily="49" charset="-122"/>
              </a:rPr>
              <a:t>经济生活存在替代关系和技术选择，实际应采用什么技术和要素组合，取决于要素供求稀缺度及其相对价格。</a:t>
            </a:r>
            <a:endParaRPr lang="en-US" altLang="zh-CN" sz="2200" b="1" dirty="0" smtClean="0">
              <a:solidFill>
                <a:srgbClr val="000000"/>
              </a:solidFill>
              <a:latin typeface="黑体" panose="02010609060101010101" pitchFamily="49" charset="-122"/>
              <a:ea typeface="黑体" panose="02010609060101010101" pitchFamily="49" charset="-122"/>
            </a:endParaRPr>
          </a:p>
        </p:txBody>
      </p:sp>
      <p:sp>
        <p:nvSpPr>
          <p:cNvPr id="16389" name="AutoShape 5"/>
          <p:cNvSpPr>
            <a:spLocks noChangeArrowheads="1"/>
          </p:cNvSpPr>
          <p:nvPr/>
        </p:nvSpPr>
        <p:spPr bwMode="auto">
          <a:xfrm>
            <a:off x="762000" y="476672"/>
            <a:ext cx="7924800" cy="894928"/>
          </a:xfrm>
          <a:prstGeom prst="roundRect">
            <a:avLst>
              <a:gd name="adj" fmla="val 21667"/>
            </a:avLst>
          </a:prstGeom>
          <a:extLst/>
        </p:spPr>
        <p:txBody>
          <a:bodyPr vert="horz" rtlCol="0" anchor="ctr">
            <a:normAutofit/>
          </a:bodyPr>
          <a:lstStyle/>
          <a:p>
            <a:pPr algn="ctr">
              <a:spcBef>
                <a:spcPct val="0"/>
              </a:spcBef>
            </a:pPr>
            <a:r>
              <a:rPr lang="zh-CN" altLang="en-US" sz="4400" dirty="0">
                <a:solidFill>
                  <a:schemeClr val="tx2"/>
                </a:solidFill>
                <a:latin typeface="微软雅黑" panose="020B0503020204020204" pitchFamily="34" charset="-122"/>
                <a:ea typeface="微软雅黑" panose="020B0503020204020204" pitchFamily="34" charset="-122"/>
                <a:cs typeface="+mj-cs"/>
              </a:rPr>
              <a:t>四、生产者均衡</a:t>
            </a:r>
          </a:p>
        </p:txBody>
      </p:sp>
      <p:sp>
        <p:nvSpPr>
          <p:cNvPr id="6" name="灯片编号占位符 5"/>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eaLnBrk="1" hangingPunct="1">
              <a:lnSpc>
                <a:spcPct val="100000"/>
              </a:lnSpc>
              <a:defRPr/>
            </a:pPr>
            <a:fld id="{EB15F90B-7962-4F9C-845D-8BF96728689B}" type="slidenum">
              <a:rPr lang="en-US" altLang="zh-CN" sz="2600">
                <a:solidFill>
                  <a:schemeClr val="bg1"/>
                </a:solidFill>
                <a:latin typeface="+mn-lt"/>
                <a:ea typeface="+mn-ea"/>
              </a:rPr>
              <a:pPr eaLnBrk="1" hangingPunct="1">
                <a:lnSpc>
                  <a:spcPct val="100000"/>
                </a:lnSpc>
                <a:defRPr/>
              </a:pPr>
              <a:t>10</a:t>
            </a:fld>
            <a:endParaRPr lang="en-US" altLang="zh-CN" sz="2600">
              <a:solidFill>
                <a:schemeClr val="bg1"/>
              </a:solidFill>
              <a:latin typeface="+mn-lt"/>
              <a:ea typeface="+mn-ea"/>
            </a:endParaRPr>
          </a:p>
        </p:txBody>
      </p:sp>
    </p:spTree>
    <p:extLst>
      <p:ext uri="{BB962C8B-B14F-4D97-AF65-F5344CB8AC3E}">
        <p14:creationId xmlns:p14="http://schemas.microsoft.com/office/powerpoint/2010/main" val="661123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7842"/>
                                        </p:tgtEl>
                                        <p:attrNameLst>
                                          <p:attrName>style.visibility</p:attrName>
                                        </p:attrNameLst>
                                      </p:cBhvr>
                                      <p:to>
                                        <p:strVal val="visible"/>
                                      </p:to>
                                    </p:set>
                                    <p:anim calcmode="lin" valueType="num">
                                      <p:cBhvr additive="base">
                                        <p:cTn id="7" dur="500" fill="hold"/>
                                        <p:tgtEl>
                                          <p:spTgt spid="547842"/>
                                        </p:tgtEl>
                                        <p:attrNameLst>
                                          <p:attrName>ppt_x</p:attrName>
                                        </p:attrNameLst>
                                      </p:cBhvr>
                                      <p:tavLst>
                                        <p:tav tm="0">
                                          <p:val>
                                            <p:strVal val="0-#ppt_w/2"/>
                                          </p:val>
                                        </p:tav>
                                        <p:tav tm="100000">
                                          <p:val>
                                            <p:strVal val="#ppt_x"/>
                                          </p:val>
                                        </p:tav>
                                      </p:tavLst>
                                    </p:anim>
                                    <p:anim calcmode="lin" valueType="num">
                                      <p:cBhvr additive="base">
                                        <p:cTn id="8" dur="500" fill="hold"/>
                                        <p:tgtEl>
                                          <p:spTgt spid="5478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547843">
                                            <p:txEl>
                                              <p:pRg st="0" end="0"/>
                                            </p:txEl>
                                          </p:spTgt>
                                        </p:tgtEl>
                                        <p:attrNameLst>
                                          <p:attrName>style.visibility</p:attrName>
                                        </p:attrNameLst>
                                      </p:cBhvr>
                                      <p:to>
                                        <p:strVal val="visible"/>
                                      </p:to>
                                    </p:set>
                                    <p:anim calcmode="lin" valueType="num">
                                      <p:cBhvr>
                                        <p:cTn id="13" dur="500" fill="hold"/>
                                        <p:tgtEl>
                                          <p:spTgt spid="54784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54784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547843">
                                            <p:txEl>
                                              <p:pRg st="1" end="1"/>
                                            </p:txEl>
                                          </p:spTgt>
                                        </p:tgtEl>
                                        <p:attrNameLst>
                                          <p:attrName>style.visibility</p:attrName>
                                        </p:attrNameLst>
                                      </p:cBhvr>
                                      <p:to>
                                        <p:strVal val="visible"/>
                                      </p:to>
                                    </p:set>
                                    <p:anim calcmode="lin" valueType="num">
                                      <p:cBhvr>
                                        <p:cTn id="19" dur="500" fill="hold"/>
                                        <p:tgtEl>
                                          <p:spTgt spid="54784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54784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547843">
                                            <p:txEl>
                                              <p:pRg st="2" end="2"/>
                                            </p:txEl>
                                          </p:spTgt>
                                        </p:tgtEl>
                                        <p:attrNameLst>
                                          <p:attrName>style.visibility</p:attrName>
                                        </p:attrNameLst>
                                      </p:cBhvr>
                                      <p:to>
                                        <p:strVal val="visible"/>
                                      </p:to>
                                    </p:set>
                                    <p:anim calcmode="lin" valueType="num">
                                      <p:cBhvr>
                                        <p:cTn id="25" dur="500" fill="hold"/>
                                        <p:tgtEl>
                                          <p:spTgt spid="547843">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547843">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2" grpId="0"/>
      <p:bldP spid="54784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
          </p:nvPr>
        </p:nvSpPr>
        <p:spPr>
          <a:xfrm>
            <a:off x="838200" y="2057400"/>
            <a:ext cx="8001000" cy="1201738"/>
          </a:xfrm>
          <a:noFill/>
          <a:ln w="76200" cap="flat">
            <a:noFill/>
            <a:miter lim="800000"/>
            <a:headEnd/>
            <a:tailEnd/>
          </a:ln>
        </p:spPr>
        <p:txBody>
          <a:bodyPr/>
          <a:lstStyle/>
          <a:p>
            <a:pPr>
              <a:buClrTx/>
              <a:buSzPct val="95000"/>
              <a:buFont typeface="Wingdings" panose="05000000000000000000" pitchFamily="2" charset="2"/>
              <a:buChar char="l"/>
            </a:pPr>
            <a:r>
              <a:rPr lang="zh-CN" altLang="en-US" sz="2400" b="1" dirty="0" smtClean="0">
                <a:solidFill>
                  <a:srgbClr val="000000"/>
                </a:solidFill>
              </a:rPr>
              <a:t>长期中，所有的要素都是可变的。</a:t>
            </a:r>
          </a:p>
          <a:p>
            <a:pPr>
              <a:buClrTx/>
              <a:buSzPct val="95000"/>
              <a:buFont typeface="Wingdings" panose="05000000000000000000" pitchFamily="2" charset="2"/>
              <a:buChar char="l"/>
            </a:pPr>
            <a:r>
              <a:rPr lang="zh-CN" altLang="en-US" sz="2400" b="1" dirty="0" smtClean="0">
                <a:solidFill>
                  <a:srgbClr val="000000"/>
                </a:solidFill>
              </a:rPr>
              <a:t>通常以两种可变要素的生产函数来研究长期生产问题。</a:t>
            </a:r>
          </a:p>
        </p:txBody>
      </p:sp>
      <p:sp>
        <p:nvSpPr>
          <p:cNvPr id="500740" name="Rectangle 4" descr="信纸"/>
          <p:cNvSpPr>
            <a:spLocks noChangeArrowheads="1"/>
          </p:cNvSpPr>
          <p:nvPr/>
        </p:nvSpPr>
        <p:spPr bwMode="auto">
          <a:xfrm>
            <a:off x="3059832" y="3265820"/>
            <a:ext cx="2514924" cy="523220"/>
          </a:xfrm>
          <a:prstGeom prst="rect">
            <a:avLst/>
          </a:prstGeom>
          <a:noFill/>
          <a:ln w="38100" algn="ctr">
            <a:noFill/>
            <a:miter lim="800000"/>
            <a:headEnd/>
            <a:tailEnd/>
          </a:ln>
        </p:spPr>
        <p:txBody>
          <a:bodyPr wrap="square">
            <a:spAutoFit/>
          </a:bodyPr>
          <a:lstStyle/>
          <a:p>
            <a:pPr eaLnBrk="1" hangingPunct="1">
              <a:lnSpc>
                <a:spcPct val="100000"/>
              </a:lnSpc>
              <a:spcBef>
                <a:spcPct val="20000"/>
              </a:spcBef>
              <a:buClr>
                <a:srgbClr val="3366FF"/>
              </a:buClr>
              <a:buSzPct val="95000"/>
            </a:pPr>
            <a:r>
              <a:rPr kumimoji="1" lang="en-US" altLang="zh-CN" sz="2800" b="1" i="1" dirty="0" smtClean="0">
                <a:solidFill>
                  <a:srgbClr val="FF0000"/>
                </a:solidFill>
                <a:latin typeface="Times New Roman" pitchFamily="18" charset="0"/>
              </a:rPr>
              <a:t>Q = </a:t>
            </a:r>
            <a:r>
              <a:rPr kumimoji="1" lang="en-US" altLang="zh-CN" sz="2800" b="1" i="1" dirty="0">
                <a:solidFill>
                  <a:srgbClr val="FF0000"/>
                </a:solidFill>
                <a:latin typeface="Times New Roman" pitchFamily="18" charset="0"/>
              </a:rPr>
              <a:t>f</a:t>
            </a:r>
            <a:r>
              <a:rPr kumimoji="1" lang="zh-CN" altLang="en-US" sz="2800" b="1" i="1" dirty="0">
                <a:solidFill>
                  <a:srgbClr val="FF0000"/>
                </a:solidFill>
                <a:latin typeface="Times New Roman" pitchFamily="18" charset="0"/>
              </a:rPr>
              <a:t>（</a:t>
            </a:r>
            <a:r>
              <a:rPr kumimoji="1" lang="en-US" altLang="zh-CN" sz="2800" b="1" i="1" dirty="0" smtClean="0">
                <a:solidFill>
                  <a:srgbClr val="FF0000"/>
                </a:solidFill>
                <a:latin typeface="Times New Roman" pitchFamily="18" charset="0"/>
              </a:rPr>
              <a:t>L</a:t>
            </a:r>
            <a:r>
              <a:rPr kumimoji="1" lang="zh-CN" altLang="en-US" sz="2800" b="1" i="1" dirty="0" smtClean="0">
                <a:solidFill>
                  <a:srgbClr val="FF0000"/>
                </a:solidFill>
                <a:latin typeface="Times New Roman" pitchFamily="18" charset="0"/>
              </a:rPr>
              <a:t>，</a:t>
            </a:r>
            <a:r>
              <a:rPr kumimoji="1" lang="en-US" altLang="zh-CN" sz="2800" b="1" i="1" dirty="0" smtClean="0">
                <a:solidFill>
                  <a:srgbClr val="FF0000"/>
                </a:solidFill>
                <a:latin typeface="Times New Roman" pitchFamily="18" charset="0"/>
              </a:rPr>
              <a:t>K</a:t>
            </a:r>
            <a:r>
              <a:rPr kumimoji="1" lang="zh-CN" altLang="en-US" sz="2800" b="1" i="1" dirty="0">
                <a:solidFill>
                  <a:srgbClr val="FF0000"/>
                </a:solidFill>
                <a:latin typeface="Times New Roman" pitchFamily="18" charset="0"/>
              </a:rPr>
              <a:t>）</a:t>
            </a:r>
          </a:p>
        </p:txBody>
      </p:sp>
      <p:sp>
        <p:nvSpPr>
          <p:cNvPr id="500741" name="Rectangle 5"/>
          <p:cNvSpPr>
            <a:spLocks noChangeArrowheads="1"/>
          </p:cNvSpPr>
          <p:nvPr/>
        </p:nvSpPr>
        <p:spPr bwMode="auto">
          <a:xfrm>
            <a:off x="838200" y="4077072"/>
            <a:ext cx="8001000" cy="1200150"/>
          </a:xfrm>
          <a:prstGeom prst="rect">
            <a:avLst/>
          </a:prstGeom>
          <a:noFill/>
          <a:ln w="57150" cmpd="thinThick" algn="ctr">
            <a:noFill/>
            <a:miter lim="800000"/>
            <a:headEnd/>
            <a:tailEnd/>
          </a:ln>
          <a:extLst/>
        </p:spPr>
        <p:txBody>
          <a:bodyPr anchor="ctr">
            <a:spAutoFit/>
          </a:bodyPr>
          <a:lstStyle/>
          <a:p>
            <a:pPr marL="342000" indent="-457200">
              <a:lnSpc>
                <a:spcPct val="100000"/>
              </a:lnSpc>
              <a:spcBef>
                <a:spcPts val="24"/>
              </a:spcBef>
              <a:buFont typeface="Wingdings" pitchFamily="2" charset="2"/>
              <a:buChar char="l"/>
              <a:tabLst>
                <a:tab pos="2971800" algn="l"/>
              </a:tabLst>
            </a:pPr>
            <a:r>
              <a:rPr kumimoji="1" lang="zh-CN" altLang="en-US" sz="2400" b="1" dirty="0">
                <a:latin typeface="Times New Roman" pitchFamily="18" charset="0"/>
              </a:rPr>
              <a:t>两种可变投入下，如何使要素投入量达到最优组合，以使生产一定产量下的成本最小，或使用一定成本时的产量最大？</a:t>
            </a:r>
          </a:p>
        </p:txBody>
      </p:sp>
      <p:sp>
        <p:nvSpPr>
          <p:cNvPr id="17414" name="Rectangle 8"/>
          <p:cNvSpPr>
            <a:spLocks noChangeArrowheads="1"/>
          </p:cNvSpPr>
          <p:nvPr/>
        </p:nvSpPr>
        <p:spPr bwMode="auto">
          <a:xfrm>
            <a:off x="467544" y="795338"/>
            <a:ext cx="5025415" cy="58541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rtlCol="0">
            <a:noAutofit/>
          </a:bodyPr>
          <a:lstStyle/>
          <a:p>
            <a:pPr marL="342900" indent="-342900">
              <a:spcBef>
                <a:spcPct val="20000"/>
              </a:spcBef>
              <a:buClr>
                <a:schemeClr val="tx2"/>
              </a:buClr>
              <a:buSzPct val="50000"/>
              <a:buFont typeface="Wingdings" pitchFamily="2" charset="2"/>
              <a:buNone/>
            </a:pPr>
            <a:r>
              <a:rPr kumimoji="1" lang="en-US" altLang="zh-CN" sz="3200" b="1" dirty="0">
                <a:solidFill>
                  <a:srgbClr val="0000FF"/>
                </a:solidFill>
                <a:latin typeface="Times New Roman" pitchFamily="18" charset="0"/>
                <a:cs typeface="Times New Roman" pitchFamily="18" charset="0"/>
              </a:rPr>
              <a:t>1.</a:t>
            </a:r>
            <a:r>
              <a:rPr kumimoji="1" lang="zh-CN" altLang="en-US" sz="3200" b="1" dirty="0">
                <a:solidFill>
                  <a:srgbClr val="0000FF"/>
                </a:solidFill>
                <a:latin typeface="Times New Roman" pitchFamily="18" charset="0"/>
                <a:cs typeface="Times New Roman" pitchFamily="18" charset="0"/>
              </a:rPr>
              <a:t>两种可变投入的生产函数</a:t>
            </a:r>
          </a:p>
        </p:txBody>
      </p:sp>
      <p:sp>
        <p:nvSpPr>
          <p:cNvPr id="7" name="灯片编号占位符 5"/>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eaLnBrk="1" hangingPunct="1">
              <a:lnSpc>
                <a:spcPct val="100000"/>
              </a:lnSpc>
              <a:defRPr/>
            </a:pPr>
            <a:fld id="{EB15F90B-7962-4F9C-845D-8BF96728689B}" type="slidenum">
              <a:rPr lang="en-US" altLang="zh-CN" sz="2600">
                <a:solidFill>
                  <a:schemeClr val="bg1"/>
                </a:solidFill>
                <a:latin typeface="+mn-lt"/>
                <a:ea typeface="+mn-ea"/>
              </a:rPr>
              <a:pPr eaLnBrk="1" hangingPunct="1">
                <a:lnSpc>
                  <a:spcPct val="100000"/>
                </a:lnSpc>
                <a:defRPr/>
              </a:pPr>
              <a:t>11</a:t>
            </a:fld>
            <a:endParaRPr lang="en-US" altLang="zh-CN" sz="2600">
              <a:solidFill>
                <a:schemeClr val="bg1"/>
              </a:solidFill>
              <a:latin typeface="+mn-lt"/>
              <a:ea typeface="+mn-ea"/>
            </a:endParaRPr>
          </a:p>
        </p:txBody>
      </p:sp>
    </p:spTree>
    <p:extLst>
      <p:ext uri="{BB962C8B-B14F-4D97-AF65-F5344CB8AC3E}">
        <p14:creationId xmlns:p14="http://schemas.microsoft.com/office/powerpoint/2010/main" val="320634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0739">
                                            <p:txEl>
                                              <p:pRg st="0" end="0"/>
                                            </p:txEl>
                                          </p:spTgt>
                                        </p:tgtEl>
                                        <p:attrNameLst>
                                          <p:attrName>style.visibility</p:attrName>
                                        </p:attrNameLst>
                                      </p:cBhvr>
                                      <p:to>
                                        <p:strVal val="visible"/>
                                      </p:to>
                                    </p:set>
                                    <p:animEffect transition="in" filter="blinds(horizontal)">
                                      <p:cBhvr>
                                        <p:cTn id="7" dur="500"/>
                                        <p:tgtEl>
                                          <p:spTgt spid="500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0739">
                                            <p:txEl>
                                              <p:pRg st="1" end="1"/>
                                            </p:txEl>
                                          </p:spTgt>
                                        </p:tgtEl>
                                        <p:attrNameLst>
                                          <p:attrName>style.visibility</p:attrName>
                                        </p:attrNameLst>
                                      </p:cBhvr>
                                      <p:to>
                                        <p:strVal val="visible"/>
                                      </p:to>
                                    </p:set>
                                    <p:animEffect transition="in" filter="blinds(horizontal)">
                                      <p:cBhvr>
                                        <p:cTn id="12" dur="500"/>
                                        <p:tgtEl>
                                          <p:spTgt spid="500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0740"/>
                                        </p:tgtEl>
                                        <p:attrNameLst>
                                          <p:attrName>style.visibility</p:attrName>
                                        </p:attrNameLst>
                                      </p:cBhvr>
                                      <p:to>
                                        <p:strVal val="visible"/>
                                      </p:to>
                                    </p:set>
                                    <p:animEffect transition="in" filter="blinds(horizontal)">
                                      <p:cBhvr>
                                        <p:cTn id="17" dur="500"/>
                                        <p:tgtEl>
                                          <p:spTgt spid="5007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00741"/>
                                        </p:tgtEl>
                                        <p:attrNameLst>
                                          <p:attrName>style.visibility</p:attrName>
                                        </p:attrNameLst>
                                      </p:cBhvr>
                                      <p:to>
                                        <p:strVal val="visible"/>
                                      </p:to>
                                    </p:set>
                                    <p:animEffect transition="in" filter="blinds(horizontal)">
                                      <p:cBhvr>
                                        <p:cTn id="22" dur="500"/>
                                        <p:tgtEl>
                                          <p:spTgt spid="500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build="p"/>
      <p:bldP spid="500740" grpId="0"/>
      <p:bldP spid="500741"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AutoShape 3"/>
          <p:cNvSpPr>
            <a:spLocks noGrp="1" noChangeArrowheads="1"/>
          </p:cNvSpPr>
          <p:nvPr>
            <p:ph type="title"/>
          </p:nvPr>
        </p:nvSpPr>
        <p:spPr>
          <a:xfrm>
            <a:off x="539552" y="828675"/>
            <a:ext cx="5905500" cy="619125"/>
          </a:xfrm>
        </p:spPr>
        <p:txBody>
          <a:bodyPr vert="horz" rtlCol="0">
            <a:noAutofit/>
          </a:bodyPr>
          <a:lstStyle/>
          <a:p>
            <a:pPr marL="342900" indent="-342900" algn="l">
              <a:spcBef>
                <a:spcPct val="20000"/>
              </a:spcBef>
              <a:buClr>
                <a:schemeClr val="tx2"/>
              </a:buClr>
              <a:buSzPct val="50000"/>
              <a:buFont typeface="Wingdings" pitchFamily="2" charset="2"/>
            </a:pPr>
            <a:r>
              <a:rPr kumimoji="1" lang="en-US" altLang="zh-CN" sz="3200" b="1" dirty="0">
                <a:solidFill>
                  <a:srgbClr val="0000FF"/>
                </a:solidFill>
                <a:latin typeface="Times New Roman" pitchFamily="18" charset="0"/>
                <a:ea typeface="+mn-ea"/>
                <a:cs typeface="Times New Roman" pitchFamily="18" charset="0"/>
              </a:rPr>
              <a:t>2.</a:t>
            </a:r>
            <a:r>
              <a:rPr kumimoji="1" lang="zh-CN" altLang="en-US" sz="3200" b="1" dirty="0">
                <a:solidFill>
                  <a:srgbClr val="0000FF"/>
                </a:solidFill>
                <a:latin typeface="Times New Roman" pitchFamily="18" charset="0"/>
                <a:ea typeface="+mn-ea"/>
                <a:cs typeface="Times New Roman" pitchFamily="18" charset="0"/>
              </a:rPr>
              <a:t>等产量线 </a:t>
            </a:r>
            <a:r>
              <a:rPr kumimoji="1" lang="en-US" altLang="zh-CN" sz="3200" b="1" dirty="0" err="1">
                <a:solidFill>
                  <a:srgbClr val="0000FF"/>
                </a:solidFill>
                <a:latin typeface="Times New Roman" pitchFamily="18" charset="0"/>
                <a:ea typeface="+mn-ea"/>
                <a:cs typeface="Times New Roman" pitchFamily="18" charset="0"/>
              </a:rPr>
              <a:t>Isoquante</a:t>
            </a:r>
            <a:r>
              <a:rPr kumimoji="1" lang="en-US" altLang="zh-CN" sz="3200" b="1" dirty="0">
                <a:solidFill>
                  <a:srgbClr val="0000FF"/>
                </a:solidFill>
                <a:latin typeface="Times New Roman" pitchFamily="18" charset="0"/>
                <a:ea typeface="+mn-ea"/>
                <a:cs typeface="Times New Roman" pitchFamily="18" charset="0"/>
              </a:rPr>
              <a:t>  Curve </a:t>
            </a:r>
          </a:p>
        </p:txBody>
      </p:sp>
      <p:sp>
        <p:nvSpPr>
          <p:cNvPr id="501764" name="Rectangle 4"/>
          <p:cNvSpPr>
            <a:spLocks noGrp="1" noChangeArrowheads="1"/>
          </p:cNvSpPr>
          <p:nvPr>
            <p:ph type="body" sz="half" idx="1"/>
          </p:nvPr>
        </p:nvSpPr>
        <p:spPr>
          <a:xfrm>
            <a:off x="539552" y="1772816"/>
            <a:ext cx="3603625" cy="1674813"/>
          </a:xfrm>
          <a:noFill/>
          <a:ln w="76200" cap="flat">
            <a:noFill/>
            <a:miter lim="800000"/>
            <a:headEnd/>
            <a:tailEnd/>
          </a:ln>
        </p:spPr>
        <p:txBody>
          <a:bodyPr/>
          <a:lstStyle/>
          <a:p>
            <a:pPr>
              <a:lnSpc>
                <a:spcPct val="110000"/>
              </a:lnSpc>
              <a:buClrTx/>
              <a:buSzPct val="95000"/>
              <a:buFont typeface="Wingdings" panose="05000000000000000000" pitchFamily="2" charset="2"/>
              <a:buChar char="l"/>
            </a:pPr>
            <a:r>
              <a:rPr lang="zh-CN" altLang="en-US" sz="2400" b="1" dirty="0" smtClean="0">
                <a:solidFill>
                  <a:srgbClr val="000000"/>
                </a:solidFill>
                <a:latin typeface="黑体" pitchFamily="49" charset="-122"/>
                <a:ea typeface="黑体" pitchFamily="49" charset="-122"/>
              </a:rPr>
              <a:t>含义：</a:t>
            </a:r>
            <a:r>
              <a:rPr lang="zh-CN" altLang="en-US" sz="2400" b="1" dirty="0" smtClean="0">
                <a:solidFill>
                  <a:srgbClr val="000000"/>
                </a:solidFill>
              </a:rPr>
              <a:t>生产某一特定产量的不同生产要素组合点的集合。</a:t>
            </a:r>
          </a:p>
        </p:txBody>
      </p:sp>
      <p:graphicFrame>
        <p:nvGraphicFramePr>
          <p:cNvPr id="6402" name="Group 258"/>
          <p:cNvGraphicFramePr>
            <a:graphicFrameLocks noGrp="1"/>
          </p:cNvGraphicFramePr>
          <p:nvPr>
            <p:extLst>
              <p:ext uri="{D42A27DB-BD31-4B8C-83A1-F6EECF244321}">
                <p14:modId xmlns:p14="http://schemas.microsoft.com/office/powerpoint/2010/main" val="404192376"/>
              </p:ext>
            </p:extLst>
          </p:nvPr>
        </p:nvGraphicFramePr>
        <p:xfrm>
          <a:off x="5105400" y="1684838"/>
          <a:ext cx="3637408" cy="2536250"/>
        </p:xfrm>
        <a:graphic>
          <a:graphicData uri="http://schemas.openxmlformats.org/drawingml/2006/table">
            <a:tbl>
              <a:tblPr/>
              <a:tblGrid>
                <a:gridCol w="887173"/>
                <a:gridCol w="931531"/>
                <a:gridCol w="909352"/>
                <a:gridCol w="909352"/>
              </a:tblGrid>
              <a:tr h="609914">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rPr>
                        <a:t>L</a:t>
                      </a:r>
                    </a:p>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rPr>
                        <a:t>K</a:t>
                      </a:r>
                    </a:p>
                  </a:txBody>
                  <a:tcPr marT="45709" marB="45709"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2</a:t>
                      </a:r>
                    </a:p>
                  </a:txBody>
                  <a:tcPr marL="90000" marR="90000" marT="46789" marB="46789"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3</a:t>
                      </a:r>
                    </a:p>
                  </a:txBody>
                  <a:tcPr marL="90000" marR="90000" marT="46789" marB="46789"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5</a:t>
                      </a:r>
                    </a:p>
                  </a:txBody>
                  <a:tcPr marL="90000" marR="90000" marT="46789" marB="46789" anchor="ctr" anchorCtr="1" horzOverflow="overflow">
                    <a:lnL w="12700"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r>
              <a:tr h="43843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789" marB="46789" anchor="ctr" anchorCtr="1"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20</a:t>
                      </a:r>
                    </a:p>
                  </a:txBody>
                  <a:tcPr marL="90000" marR="90000" marT="46789" marB="46789"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40</a:t>
                      </a:r>
                    </a:p>
                  </a:txBody>
                  <a:tcPr marL="90000" marR="90000" marT="46789" marB="46789"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55</a:t>
                      </a:r>
                    </a:p>
                  </a:txBody>
                  <a:tcPr marL="90000" marR="90000" marT="46789" marB="46789" anchor="ctr" anchorCtr="1"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843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2</a:t>
                      </a:r>
                    </a:p>
                  </a:txBody>
                  <a:tcPr marL="90000" marR="90000" marT="46789" marB="46789" anchor="ctr" anchorCtr="1"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40</a:t>
                      </a:r>
                    </a:p>
                  </a:txBody>
                  <a:tcPr marL="90000" marR="90000" marT="46789" marB="46789"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60</a:t>
                      </a:r>
                    </a:p>
                  </a:txBody>
                  <a:tcPr marL="90000" marR="90000" marT="46789" marB="46789"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75</a:t>
                      </a:r>
                    </a:p>
                  </a:txBody>
                  <a:tcPr marL="90000" marR="90000" marT="46789" marB="46789" anchor="ctr" anchorCtr="1"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8674">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3</a:t>
                      </a:r>
                    </a:p>
                  </a:txBody>
                  <a:tcPr marL="90000" marR="90000" marT="46789" marB="46789" anchor="ctr" anchorCtr="1"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55</a:t>
                      </a:r>
                    </a:p>
                  </a:txBody>
                  <a:tcPr marL="90000" marR="90000" marT="46789" marB="46789"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75</a:t>
                      </a:r>
                    </a:p>
                  </a:txBody>
                  <a:tcPr marL="90000" marR="90000" marT="46789" marB="46789"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90</a:t>
                      </a:r>
                    </a:p>
                  </a:txBody>
                  <a:tcPr marL="90000" marR="90000" marT="46789" marB="46789" anchor="ctr" anchorCtr="1"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0401">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4</a:t>
                      </a:r>
                    </a:p>
                  </a:txBody>
                  <a:tcPr marL="90000" marR="90000" marT="46789" marB="46789" anchor="ctr" anchorCtr="1"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65</a:t>
                      </a:r>
                    </a:p>
                  </a:txBody>
                  <a:tcPr marL="90000" marR="90000" marT="46789" marB="46789"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85</a:t>
                      </a:r>
                    </a:p>
                  </a:txBody>
                  <a:tcPr marL="90000" marR="90000" marT="46789" marB="46789"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100</a:t>
                      </a:r>
                    </a:p>
                  </a:txBody>
                  <a:tcPr marL="90000" marR="90000" marT="46789" marB="46789" anchor="ctr" anchorCtr="1"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0401">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5</a:t>
                      </a:r>
                    </a:p>
                  </a:txBody>
                  <a:tcPr marL="90000" marR="90000" marT="46789" marB="46789" anchor="ctr" anchorCtr="1"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rPr>
                        <a:t>75</a:t>
                      </a:r>
                    </a:p>
                  </a:txBody>
                  <a:tcPr marL="90000" marR="90000" marT="46789" marB="46789"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90</a:t>
                      </a:r>
                    </a:p>
                  </a:txBody>
                  <a:tcPr marL="90000" marR="90000" marT="46789" marB="46789"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400" b="1" i="0" u="none" strike="noStrike" cap="none" normalizeH="0" baseline="0" dirty="0" smtClean="0">
                          <a:ln>
                            <a:noFill/>
                          </a:ln>
                          <a:solidFill>
                            <a:schemeClr val="tx1"/>
                          </a:solidFill>
                          <a:effectLst/>
                          <a:latin typeface="Times New Roman" pitchFamily="18" charset="0"/>
                          <a:ea typeface="宋体" pitchFamily="2" charset="-122"/>
                        </a:rPr>
                        <a:t>105</a:t>
                      </a:r>
                    </a:p>
                  </a:txBody>
                  <a:tcPr marL="90000" marR="90000" marT="46789" marB="46789" anchor="ctr" anchorCtr="1"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9" name="灯片编号占位符 5"/>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eaLnBrk="1" hangingPunct="1">
              <a:lnSpc>
                <a:spcPct val="100000"/>
              </a:lnSpc>
              <a:defRPr/>
            </a:pPr>
            <a:fld id="{EB15F90B-7962-4F9C-845D-8BF96728689B}" type="slidenum">
              <a:rPr lang="en-US" altLang="zh-CN" sz="2600">
                <a:solidFill>
                  <a:schemeClr val="bg1"/>
                </a:solidFill>
                <a:latin typeface="+mn-lt"/>
                <a:ea typeface="+mn-ea"/>
              </a:rPr>
              <a:pPr eaLnBrk="1" hangingPunct="1">
                <a:lnSpc>
                  <a:spcPct val="100000"/>
                </a:lnSpc>
                <a:defRPr/>
              </a:pPr>
              <a:t>12</a:t>
            </a:fld>
            <a:endParaRPr lang="en-US" altLang="zh-CN" sz="2600">
              <a:solidFill>
                <a:schemeClr val="bg1"/>
              </a:solidFill>
              <a:latin typeface="+mn-lt"/>
              <a:ea typeface="+mn-ea"/>
            </a:endParaRPr>
          </a:p>
        </p:txBody>
      </p:sp>
      <p:grpSp>
        <p:nvGrpSpPr>
          <p:cNvPr id="6" name="组合 5"/>
          <p:cNvGrpSpPr/>
          <p:nvPr/>
        </p:nvGrpSpPr>
        <p:grpSpPr>
          <a:xfrm>
            <a:off x="755576" y="3573016"/>
            <a:ext cx="3352800" cy="2889612"/>
            <a:chOff x="755576" y="3573016"/>
            <a:chExt cx="3352800" cy="2889612"/>
          </a:xfrm>
        </p:grpSpPr>
        <p:grpSp>
          <p:nvGrpSpPr>
            <p:cNvPr id="4" name="组合 3"/>
            <p:cNvGrpSpPr/>
            <p:nvPr/>
          </p:nvGrpSpPr>
          <p:grpSpPr>
            <a:xfrm>
              <a:off x="755576" y="3573016"/>
              <a:ext cx="3352800" cy="2889612"/>
              <a:chOff x="755576" y="3573016"/>
              <a:chExt cx="3352800" cy="2889612"/>
            </a:xfrm>
          </p:grpSpPr>
          <p:grpSp>
            <p:nvGrpSpPr>
              <p:cNvPr id="2" name="Group 56"/>
              <p:cNvGrpSpPr>
                <a:grpSpLocks/>
              </p:cNvGrpSpPr>
              <p:nvPr/>
            </p:nvGrpSpPr>
            <p:grpSpPr bwMode="auto">
              <a:xfrm>
                <a:off x="755576" y="3573016"/>
                <a:ext cx="3352800" cy="2579688"/>
                <a:chOff x="2736" y="2688"/>
                <a:chExt cx="2112" cy="1625"/>
              </a:xfrm>
              <a:noFill/>
            </p:grpSpPr>
            <p:sp>
              <p:nvSpPr>
                <p:cNvPr id="18476" name="Line 242"/>
                <p:cNvSpPr>
                  <a:spLocks noChangeShapeType="1"/>
                </p:cNvSpPr>
                <p:nvPr/>
              </p:nvSpPr>
              <p:spPr bwMode="auto">
                <a:xfrm>
                  <a:off x="3001" y="4188"/>
                  <a:ext cx="1671" cy="0"/>
                </a:xfrm>
                <a:prstGeom prst="line">
                  <a:avLst/>
                </a:prstGeom>
                <a:grpFill/>
                <a:ln w="38100">
                  <a:solidFill>
                    <a:schemeClr val="tx1"/>
                  </a:solidFill>
                  <a:miter lim="800000"/>
                  <a:headEnd/>
                  <a:tailEnd type="triangle" w="med" len="med"/>
                </a:ln>
                <a:extLst/>
              </p:spPr>
              <p:txBody>
                <a:bodyPr wrap="none"/>
                <a:lstStyle/>
                <a:p>
                  <a:endParaRPr lang="zh-CN" altLang="en-US"/>
                </a:p>
              </p:txBody>
            </p:sp>
            <p:sp>
              <p:nvSpPr>
                <p:cNvPr id="18477" name="Line 243"/>
                <p:cNvSpPr>
                  <a:spLocks noChangeShapeType="1"/>
                </p:cNvSpPr>
                <p:nvPr/>
              </p:nvSpPr>
              <p:spPr bwMode="auto">
                <a:xfrm flipV="1">
                  <a:off x="3012" y="2720"/>
                  <a:ext cx="0" cy="1468"/>
                </a:xfrm>
                <a:prstGeom prst="line">
                  <a:avLst/>
                </a:prstGeom>
                <a:grpFill/>
                <a:ln w="38100">
                  <a:solidFill>
                    <a:schemeClr val="tx1"/>
                  </a:solidFill>
                  <a:miter lim="800000"/>
                  <a:headEnd/>
                  <a:tailEnd type="triangle" w="med" len="med"/>
                </a:ln>
                <a:extLst/>
              </p:spPr>
              <p:txBody>
                <a:bodyPr wrap="none"/>
                <a:lstStyle/>
                <a:p>
                  <a:endParaRPr lang="zh-CN" altLang="en-US"/>
                </a:p>
              </p:txBody>
            </p:sp>
            <p:sp>
              <p:nvSpPr>
                <p:cNvPr id="18478" name="Freeform 244"/>
                <p:cNvSpPr>
                  <a:spLocks/>
                </p:cNvSpPr>
                <p:nvPr/>
              </p:nvSpPr>
              <p:spPr bwMode="auto">
                <a:xfrm>
                  <a:off x="3088" y="3132"/>
                  <a:ext cx="1132" cy="990"/>
                </a:xfrm>
                <a:custGeom>
                  <a:avLst/>
                  <a:gdLst>
                    <a:gd name="T0" fmla="*/ 0 w 1392"/>
                    <a:gd name="T1" fmla="*/ 0 h 1248"/>
                    <a:gd name="T2" fmla="*/ 258 w 1392"/>
                    <a:gd name="T3" fmla="*/ 455 h 1248"/>
                    <a:gd name="T4" fmla="*/ 749 w 1392"/>
                    <a:gd name="T5" fmla="*/ 623 h 1248"/>
                    <a:gd name="T6" fmla="*/ 0 60000 65536"/>
                    <a:gd name="T7" fmla="*/ 0 60000 65536"/>
                    <a:gd name="T8" fmla="*/ 0 60000 65536"/>
                    <a:gd name="T9" fmla="*/ 0 w 1392"/>
                    <a:gd name="T10" fmla="*/ 0 h 1248"/>
                    <a:gd name="T11" fmla="*/ 1392 w 1392"/>
                    <a:gd name="T12" fmla="*/ 1248 h 1248"/>
                  </a:gdLst>
                  <a:ahLst/>
                  <a:cxnLst>
                    <a:cxn ang="T6">
                      <a:pos x="T0" y="T1"/>
                    </a:cxn>
                    <a:cxn ang="T7">
                      <a:pos x="T2" y="T3"/>
                    </a:cxn>
                    <a:cxn ang="T8">
                      <a:pos x="T4" y="T5"/>
                    </a:cxn>
                  </a:cxnLst>
                  <a:rect l="T9" t="T10" r="T11" b="T12"/>
                  <a:pathLst>
                    <a:path w="1392" h="1248">
                      <a:moveTo>
                        <a:pt x="0" y="0"/>
                      </a:moveTo>
                      <a:cubicBezTo>
                        <a:pt x="124" y="352"/>
                        <a:pt x="248" y="704"/>
                        <a:pt x="480" y="912"/>
                      </a:cubicBezTo>
                      <a:cubicBezTo>
                        <a:pt x="712" y="1120"/>
                        <a:pt x="1052" y="1184"/>
                        <a:pt x="1392" y="1248"/>
                      </a:cubicBezTo>
                    </a:path>
                  </a:pathLst>
                </a:custGeom>
                <a:grpFill/>
                <a:ln w="28575">
                  <a:solidFill>
                    <a:schemeClr val="tx1"/>
                  </a:solidFill>
                  <a:miter lim="800000"/>
                  <a:headEnd/>
                  <a:tailEnd/>
                </a:ln>
                <a:extLst/>
              </p:spPr>
              <p:txBody>
                <a:bodyPr wrap="none"/>
                <a:lstStyle/>
                <a:p>
                  <a:endParaRPr lang="zh-CN" altLang="en-US"/>
                </a:p>
              </p:txBody>
            </p:sp>
            <p:sp>
              <p:nvSpPr>
                <p:cNvPr id="18479" name="Freeform 245"/>
                <p:cNvSpPr>
                  <a:spLocks/>
                </p:cNvSpPr>
                <p:nvPr/>
              </p:nvSpPr>
              <p:spPr bwMode="auto">
                <a:xfrm>
                  <a:off x="3192" y="3008"/>
                  <a:ext cx="1241" cy="1021"/>
                </a:xfrm>
                <a:custGeom>
                  <a:avLst/>
                  <a:gdLst>
                    <a:gd name="T0" fmla="*/ 0 w 1392"/>
                    <a:gd name="T1" fmla="*/ 0 h 1248"/>
                    <a:gd name="T2" fmla="*/ 341 w 1392"/>
                    <a:gd name="T3" fmla="*/ 499 h 1248"/>
                    <a:gd name="T4" fmla="*/ 986 w 1392"/>
                    <a:gd name="T5" fmla="*/ 683 h 1248"/>
                    <a:gd name="T6" fmla="*/ 0 60000 65536"/>
                    <a:gd name="T7" fmla="*/ 0 60000 65536"/>
                    <a:gd name="T8" fmla="*/ 0 60000 65536"/>
                    <a:gd name="T9" fmla="*/ 0 w 1392"/>
                    <a:gd name="T10" fmla="*/ 0 h 1248"/>
                    <a:gd name="T11" fmla="*/ 1392 w 1392"/>
                    <a:gd name="T12" fmla="*/ 1248 h 1248"/>
                  </a:gdLst>
                  <a:ahLst/>
                  <a:cxnLst>
                    <a:cxn ang="T6">
                      <a:pos x="T0" y="T1"/>
                    </a:cxn>
                    <a:cxn ang="T7">
                      <a:pos x="T2" y="T3"/>
                    </a:cxn>
                    <a:cxn ang="T8">
                      <a:pos x="T4" y="T5"/>
                    </a:cxn>
                  </a:cxnLst>
                  <a:rect l="T9" t="T10" r="T11" b="T12"/>
                  <a:pathLst>
                    <a:path w="1392" h="1248">
                      <a:moveTo>
                        <a:pt x="0" y="0"/>
                      </a:moveTo>
                      <a:cubicBezTo>
                        <a:pt x="124" y="352"/>
                        <a:pt x="248" y="704"/>
                        <a:pt x="480" y="912"/>
                      </a:cubicBezTo>
                      <a:cubicBezTo>
                        <a:pt x="712" y="1120"/>
                        <a:pt x="1052" y="1184"/>
                        <a:pt x="1392" y="1248"/>
                      </a:cubicBezTo>
                    </a:path>
                  </a:pathLst>
                </a:custGeom>
                <a:grpFill/>
                <a:ln w="28575">
                  <a:solidFill>
                    <a:schemeClr val="tx1"/>
                  </a:solidFill>
                  <a:miter lim="800000"/>
                  <a:headEnd/>
                  <a:tailEnd/>
                </a:ln>
                <a:extLst/>
              </p:spPr>
              <p:txBody>
                <a:bodyPr wrap="none"/>
                <a:lstStyle/>
                <a:p>
                  <a:endParaRPr lang="zh-CN" altLang="en-US"/>
                </a:p>
              </p:txBody>
            </p:sp>
            <p:sp>
              <p:nvSpPr>
                <p:cNvPr id="18480" name="Freeform 246"/>
                <p:cNvSpPr>
                  <a:spLocks/>
                </p:cNvSpPr>
                <p:nvPr/>
              </p:nvSpPr>
              <p:spPr bwMode="auto">
                <a:xfrm>
                  <a:off x="3364" y="3026"/>
                  <a:ext cx="1141" cy="845"/>
                </a:xfrm>
                <a:custGeom>
                  <a:avLst/>
                  <a:gdLst>
                    <a:gd name="T0" fmla="*/ 0 w 1392"/>
                    <a:gd name="T1" fmla="*/ 0 h 1248"/>
                    <a:gd name="T2" fmla="*/ 264 w 1392"/>
                    <a:gd name="T3" fmla="*/ 283 h 1248"/>
                    <a:gd name="T4" fmla="*/ 766 w 1392"/>
                    <a:gd name="T5" fmla="*/ 387 h 1248"/>
                    <a:gd name="T6" fmla="*/ 0 60000 65536"/>
                    <a:gd name="T7" fmla="*/ 0 60000 65536"/>
                    <a:gd name="T8" fmla="*/ 0 60000 65536"/>
                    <a:gd name="T9" fmla="*/ 0 w 1392"/>
                    <a:gd name="T10" fmla="*/ 0 h 1248"/>
                    <a:gd name="T11" fmla="*/ 1392 w 1392"/>
                    <a:gd name="T12" fmla="*/ 1248 h 1248"/>
                  </a:gdLst>
                  <a:ahLst/>
                  <a:cxnLst>
                    <a:cxn ang="T6">
                      <a:pos x="T0" y="T1"/>
                    </a:cxn>
                    <a:cxn ang="T7">
                      <a:pos x="T2" y="T3"/>
                    </a:cxn>
                    <a:cxn ang="T8">
                      <a:pos x="T4" y="T5"/>
                    </a:cxn>
                  </a:cxnLst>
                  <a:rect l="T9" t="T10" r="T11" b="T12"/>
                  <a:pathLst>
                    <a:path w="1392" h="1248">
                      <a:moveTo>
                        <a:pt x="0" y="0"/>
                      </a:moveTo>
                      <a:cubicBezTo>
                        <a:pt x="124" y="352"/>
                        <a:pt x="248" y="704"/>
                        <a:pt x="480" y="912"/>
                      </a:cubicBezTo>
                      <a:cubicBezTo>
                        <a:pt x="712" y="1120"/>
                        <a:pt x="1052" y="1184"/>
                        <a:pt x="1392" y="1248"/>
                      </a:cubicBezTo>
                    </a:path>
                  </a:pathLst>
                </a:custGeom>
                <a:grpFill/>
                <a:ln w="28575">
                  <a:solidFill>
                    <a:schemeClr val="tx1"/>
                  </a:solidFill>
                  <a:miter lim="800000"/>
                  <a:headEnd/>
                  <a:tailEnd/>
                </a:ln>
                <a:extLst/>
              </p:spPr>
              <p:txBody>
                <a:bodyPr wrap="none"/>
                <a:lstStyle/>
                <a:p>
                  <a:endParaRPr lang="zh-CN" altLang="en-US"/>
                </a:p>
              </p:txBody>
            </p:sp>
            <p:sp>
              <p:nvSpPr>
                <p:cNvPr id="18481" name="Text Box 250"/>
                <p:cNvSpPr txBox="1">
                  <a:spLocks noChangeArrowheads="1"/>
                </p:cNvSpPr>
                <p:nvPr/>
              </p:nvSpPr>
              <p:spPr bwMode="auto">
                <a:xfrm>
                  <a:off x="4601" y="4082"/>
                  <a:ext cx="191" cy="2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spcBef>
                      <a:spcPct val="50000"/>
                    </a:spcBef>
                  </a:pPr>
                  <a:r>
                    <a:rPr kumimoji="1" lang="en-US" altLang="zh-CN" sz="1800" i="1">
                      <a:solidFill>
                        <a:schemeClr val="tx1"/>
                      </a:solidFill>
                      <a:latin typeface="Times New Roman" pitchFamily="18" charset="0"/>
                    </a:rPr>
                    <a:t>L</a:t>
                  </a:r>
                </a:p>
              </p:txBody>
            </p:sp>
            <p:sp>
              <p:nvSpPr>
                <p:cNvPr id="18482" name="Text Box 251"/>
                <p:cNvSpPr txBox="1">
                  <a:spLocks noChangeArrowheads="1"/>
                </p:cNvSpPr>
                <p:nvPr/>
              </p:nvSpPr>
              <p:spPr bwMode="auto">
                <a:xfrm>
                  <a:off x="2736" y="2688"/>
                  <a:ext cx="188" cy="2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spcBef>
                      <a:spcPct val="50000"/>
                    </a:spcBef>
                  </a:pPr>
                  <a:r>
                    <a:rPr kumimoji="1" lang="en-US" altLang="zh-CN" sz="1800" i="1">
                      <a:solidFill>
                        <a:schemeClr val="tx1"/>
                      </a:solidFill>
                      <a:latin typeface="Times New Roman" pitchFamily="18" charset="0"/>
                    </a:rPr>
                    <a:t>K</a:t>
                  </a:r>
                </a:p>
              </p:txBody>
            </p:sp>
            <p:sp>
              <p:nvSpPr>
                <p:cNvPr id="18483" name="Text Box 254" descr="浅色上对角线"/>
                <p:cNvSpPr txBox="1">
                  <a:spLocks noChangeArrowheads="1"/>
                </p:cNvSpPr>
                <p:nvPr/>
              </p:nvSpPr>
              <p:spPr bwMode="auto">
                <a:xfrm>
                  <a:off x="4032" y="3975"/>
                  <a:ext cx="556" cy="212"/>
                </a:xfrm>
                <a:prstGeom prst="rect">
                  <a:avLst/>
                </a:prstGeom>
                <a:grp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gn="ctr" eaLnBrk="1" hangingPunct="1">
                    <a:lnSpc>
                      <a:spcPct val="100000"/>
                    </a:lnSpc>
                    <a:spcBef>
                      <a:spcPct val="50000"/>
                    </a:spcBef>
                    <a:buClr>
                      <a:schemeClr val="tx1"/>
                    </a:buClr>
                    <a:buSzPct val="75000"/>
                    <a:buFont typeface="Wingdings" pitchFamily="2" charset="2"/>
                    <a:buNone/>
                  </a:pPr>
                  <a:r>
                    <a:rPr lang="en-US" altLang="zh-CN" sz="1600">
                      <a:solidFill>
                        <a:schemeClr val="tx1"/>
                      </a:solidFill>
                      <a:latin typeface="Times New Roman" pitchFamily="18" charset="0"/>
                      <a:ea typeface="楷体_GB2312" pitchFamily="49" charset="-122"/>
                    </a:rPr>
                    <a:t>55</a:t>
                  </a:r>
                </a:p>
              </p:txBody>
            </p:sp>
            <p:sp>
              <p:nvSpPr>
                <p:cNvPr id="18484" name="Text Box 255" descr="浅色上对角线"/>
                <p:cNvSpPr txBox="1">
                  <a:spLocks noChangeArrowheads="1"/>
                </p:cNvSpPr>
                <p:nvPr/>
              </p:nvSpPr>
              <p:spPr bwMode="auto">
                <a:xfrm>
                  <a:off x="4237" y="3925"/>
                  <a:ext cx="555" cy="212"/>
                </a:xfrm>
                <a:prstGeom prst="rect">
                  <a:avLst/>
                </a:prstGeom>
                <a:grp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gn="ctr" eaLnBrk="1" hangingPunct="1">
                    <a:lnSpc>
                      <a:spcPct val="100000"/>
                    </a:lnSpc>
                    <a:spcBef>
                      <a:spcPct val="50000"/>
                    </a:spcBef>
                    <a:buClr>
                      <a:schemeClr val="tx1"/>
                    </a:buClr>
                    <a:buSzPct val="75000"/>
                    <a:buFont typeface="Wingdings" pitchFamily="2" charset="2"/>
                    <a:buNone/>
                  </a:pPr>
                  <a:r>
                    <a:rPr lang="en-US" altLang="zh-CN" sz="1600">
                      <a:solidFill>
                        <a:schemeClr val="tx1"/>
                      </a:solidFill>
                      <a:latin typeface="Times New Roman" pitchFamily="18" charset="0"/>
                      <a:ea typeface="楷体_GB2312" pitchFamily="49" charset="-122"/>
                    </a:rPr>
                    <a:t>75</a:t>
                  </a:r>
                </a:p>
              </p:txBody>
            </p:sp>
            <p:sp>
              <p:nvSpPr>
                <p:cNvPr id="18485" name="Text Box 256" descr="浅色上对角线"/>
                <p:cNvSpPr txBox="1">
                  <a:spLocks noChangeArrowheads="1"/>
                </p:cNvSpPr>
                <p:nvPr/>
              </p:nvSpPr>
              <p:spPr bwMode="auto">
                <a:xfrm>
                  <a:off x="4292" y="3727"/>
                  <a:ext cx="556" cy="212"/>
                </a:xfrm>
                <a:prstGeom prst="rect">
                  <a:avLst/>
                </a:prstGeom>
                <a:grp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gn="ctr" eaLnBrk="1" hangingPunct="1">
                    <a:lnSpc>
                      <a:spcPct val="100000"/>
                    </a:lnSpc>
                    <a:spcBef>
                      <a:spcPct val="50000"/>
                    </a:spcBef>
                    <a:buClr>
                      <a:schemeClr val="tx1"/>
                    </a:buClr>
                    <a:buSzPct val="75000"/>
                    <a:buFont typeface="Wingdings" pitchFamily="2" charset="2"/>
                    <a:buNone/>
                  </a:pPr>
                  <a:r>
                    <a:rPr lang="en-US" altLang="zh-CN" sz="1600">
                      <a:solidFill>
                        <a:schemeClr val="tx1"/>
                      </a:solidFill>
                      <a:latin typeface="Times New Roman" pitchFamily="18" charset="0"/>
                      <a:ea typeface="楷体_GB2312" pitchFamily="49" charset="-122"/>
                    </a:rPr>
                    <a:t>90</a:t>
                  </a:r>
                </a:p>
              </p:txBody>
            </p:sp>
          </p:grpSp>
          <p:sp>
            <p:nvSpPr>
              <p:cNvPr id="3" name="文本框 2"/>
              <p:cNvSpPr txBox="1"/>
              <p:nvPr/>
            </p:nvSpPr>
            <p:spPr>
              <a:xfrm>
                <a:off x="1807820" y="6093296"/>
                <a:ext cx="1107996" cy="369332"/>
              </a:xfrm>
              <a:prstGeom prst="rect">
                <a:avLst/>
              </a:prstGeom>
              <a:noFill/>
            </p:spPr>
            <p:txBody>
              <a:bodyPr wrap="none" rtlCol="0">
                <a:spAutoFit/>
              </a:bodyPr>
              <a:lstStyle/>
              <a:p>
                <a:r>
                  <a:rPr lang="zh-CN" altLang="en-US" b="1" dirty="0" smtClean="0"/>
                  <a:t>等产量线</a:t>
                </a:r>
                <a:endParaRPr lang="zh-CN" altLang="en-US" b="1" dirty="0"/>
              </a:p>
            </p:txBody>
          </p:sp>
        </p:grpSp>
        <p:sp>
          <p:nvSpPr>
            <p:cNvPr id="5" name="椭圆 4"/>
            <p:cNvSpPr/>
            <p:nvPr/>
          </p:nvSpPr>
          <p:spPr>
            <a:xfrm>
              <a:off x="1547664" y="4853930"/>
              <a:ext cx="84261" cy="872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0066"/>
                  </a:solidFill>
                </a:ln>
                <a:solidFill>
                  <a:srgbClr val="000066"/>
                </a:solidFill>
              </a:endParaRPr>
            </a:p>
          </p:txBody>
        </p:sp>
        <p:sp>
          <p:nvSpPr>
            <p:cNvPr id="20" name="椭圆 19"/>
            <p:cNvSpPr/>
            <p:nvPr/>
          </p:nvSpPr>
          <p:spPr>
            <a:xfrm>
              <a:off x="1823443" y="4853930"/>
              <a:ext cx="84261" cy="872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0066"/>
                  </a:solidFill>
                </a:ln>
                <a:solidFill>
                  <a:srgbClr val="000066"/>
                </a:solidFill>
              </a:endParaRPr>
            </a:p>
          </p:txBody>
        </p:sp>
        <p:sp>
          <p:nvSpPr>
            <p:cNvPr id="22" name="椭圆 21"/>
            <p:cNvSpPr/>
            <p:nvPr/>
          </p:nvSpPr>
          <p:spPr>
            <a:xfrm>
              <a:off x="2133509" y="4853930"/>
              <a:ext cx="84261" cy="872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0066"/>
                  </a:solidFill>
                </a:ln>
                <a:solidFill>
                  <a:srgbClr val="000066"/>
                </a:solidFill>
              </a:endParaRPr>
            </a:p>
          </p:txBody>
        </p:sp>
        <p:sp>
          <p:nvSpPr>
            <p:cNvPr id="23" name="椭圆 22"/>
            <p:cNvSpPr/>
            <p:nvPr/>
          </p:nvSpPr>
          <p:spPr>
            <a:xfrm>
              <a:off x="2915816" y="5285978"/>
              <a:ext cx="84261" cy="872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0066"/>
                  </a:solidFill>
                </a:ln>
                <a:solidFill>
                  <a:srgbClr val="000066"/>
                </a:solidFill>
              </a:endParaRPr>
            </a:p>
          </p:txBody>
        </p:sp>
        <p:sp>
          <p:nvSpPr>
            <p:cNvPr id="24" name="椭圆 23"/>
            <p:cNvSpPr/>
            <p:nvPr/>
          </p:nvSpPr>
          <p:spPr>
            <a:xfrm>
              <a:off x="2915816" y="5574010"/>
              <a:ext cx="84261" cy="872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0066"/>
                  </a:solidFill>
                </a:ln>
                <a:solidFill>
                  <a:srgbClr val="000066"/>
                </a:solidFill>
              </a:endParaRPr>
            </a:p>
          </p:txBody>
        </p:sp>
        <p:sp>
          <p:nvSpPr>
            <p:cNvPr id="25" name="椭圆 24"/>
            <p:cNvSpPr/>
            <p:nvPr/>
          </p:nvSpPr>
          <p:spPr>
            <a:xfrm>
              <a:off x="2915816" y="5790034"/>
              <a:ext cx="84261" cy="8723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0066"/>
                  </a:solidFill>
                </a:ln>
                <a:solidFill>
                  <a:srgbClr val="000066"/>
                </a:solidFill>
              </a:endParaRPr>
            </a:p>
          </p:txBody>
        </p:sp>
      </p:grpSp>
    </p:spTree>
    <p:extLst>
      <p:ext uri="{BB962C8B-B14F-4D97-AF65-F5344CB8AC3E}">
        <p14:creationId xmlns:p14="http://schemas.microsoft.com/office/powerpoint/2010/main" val="335534537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64">
                                            <p:txEl>
                                              <p:pRg st="0" end="0"/>
                                            </p:txEl>
                                          </p:spTgt>
                                        </p:tgtEl>
                                        <p:attrNameLst>
                                          <p:attrName>style.visibility</p:attrName>
                                        </p:attrNameLst>
                                      </p:cBhvr>
                                      <p:to>
                                        <p:strVal val="visible"/>
                                      </p:to>
                                    </p:set>
                                    <p:animEffect transition="in" filter="blinds(horizontal)">
                                      <p:cBhvr>
                                        <p:cTn id="7" dur="500"/>
                                        <p:tgtEl>
                                          <p:spTgt spid="50176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402"/>
                                        </p:tgtEl>
                                        <p:attrNameLst>
                                          <p:attrName>style.visibility</p:attrName>
                                        </p:attrNameLst>
                                      </p:cBhvr>
                                      <p:to>
                                        <p:strVal val="visible"/>
                                      </p:to>
                                    </p:set>
                                    <p:animEffect transition="in" filter="box(in)">
                                      <p:cBhvr>
                                        <p:cTn id="12" dur="500"/>
                                        <p:tgtEl>
                                          <p:spTgt spid="640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8869" name="Object 5"/>
          <p:cNvGraphicFramePr>
            <a:graphicFrameLocks noGrp="1" noChangeAspect="1"/>
          </p:cNvGraphicFramePr>
          <p:nvPr>
            <p:ph sz="half" idx="2"/>
            <p:extLst>
              <p:ext uri="{D42A27DB-BD31-4B8C-83A1-F6EECF244321}">
                <p14:modId xmlns:p14="http://schemas.microsoft.com/office/powerpoint/2010/main" val="2627634155"/>
              </p:ext>
            </p:extLst>
          </p:nvPr>
        </p:nvGraphicFramePr>
        <p:xfrm>
          <a:off x="4034411" y="4051929"/>
          <a:ext cx="2738437" cy="763588"/>
        </p:xfrm>
        <a:graphic>
          <a:graphicData uri="http://schemas.openxmlformats.org/presentationml/2006/ole">
            <mc:AlternateContent xmlns:mc="http://schemas.openxmlformats.org/markup-compatibility/2006">
              <mc:Choice xmlns:v="urn:schemas-microsoft-com:vml" Requires="v">
                <p:oleObj spid="_x0000_s5153" name="公式" r:id="rId4" imgW="1549080" imgH="431640" progId="Equation.3">
                  <p:embed/>
                </p:oleObj>
              </mc:Choice>
              <mc:Fallback>
                <p:oleObj name="公式" r:id="rId4" imgW="1549080" imgH="431640" progId="Equation.3">
                  <p:embed/>
                  <p:pic>
                    <p:nvPicPr>
                      <p:cNvPr id="0" name=""/>
                      <p:cNvPicPr>
                        <a:picLocks noChangeAspect="1" noChangeArrowheads="1"/>
                      </p:cNvPicPr>
                      <p:nvPr/>
                    </p:nvPicPr>
                    <p:blipFill>
                      <a:blip r:embed="rId5"/>
                      <a:srcRect/>
                      <a:stretch>
                        <a:fillRect/>
                      </a:stretch>
                    </p:blipFill>
                    <p:spPr bwMode="auto">
                      <a:xfrm>
                        <a:off x="4034411" y="4051929"/>
                        <a:ext cx="2738437" cy="763588"/>
                      </a:xfrm>
                      <a:prstGeom prst="rect">
                        <a:avLst/>
                      </a:prstGeom>
                      <a:noFill/>
                      <a:ln>
                        <a:noFill/>
                      </a:ln>
                      <a:effectLst/>
                      <a:extLst/>
                    </p:spPr>
                  </p:pic>
                </p:oleObj>
              </mc:Fallback>
            </mc:AlternateContent>
          </a:graphicData>
        </a:graphic>
      </p:graphicFrame>
      <p:sp>
        <p:nvSpPr>
          <p:cNvPr id="548866" name="AutoShape 2"/>
          <p:cNvSpPr>
            <a:spLocks noChangeArrowheads="1"/>
          </p:cNvSpPr>
          <p:nvPr/>
        </p:nvSpPr>
        <p:spPr bwMode="gray">
          <a:xfrm>
            <a:off x="683095" y="1772816"/>
            <a:ext cx="7848872" cy="919401"/>
          </a:xfrm>
          <a:prstGeom prst="roundRect">
            <a:avLst>
              <a:gd name="adj" fmla="val 16667"/>
            </a:avLst>
          </a:prstGeom>
          <a:noFill/>
          <a:ln w="25400">
            <a:noFill/>
            <a:round/>
            <a:headEnd/>
            <a:tailEnd/>
          </a:ln>
          <a:effectLst/>
        </p:spPr>
        <p:txBody>
          <a:bodyPr wrap="square" anchor="ctr">
            <a:spAutoFit/>
          </a:bodyPr>
          <a:lstStyle/>
          <a:p>
            <a:pPr marL="342900" indent="-342900" eaLnBrk="1" hangingPunct="1">
              <a:lnSpc>
                <a:spcPct val="100000"/>
              </a:lnSpc>
              <a:spcBef>
                <a:spcPct val="20000"/>
              </a:spcBef>
              <a:buClr>
                <a:schemeClr val="accent1"/>
              </a:buClr>
              <a:buSzPct val="110000"/>
            </a:pPr>
            <a:r>
              <a:rPr lang="zh-CN" altLang="en-US" sz="2400" b="1" dirty="0">
                <a:solidFill>
                  <a:srgbClr val="000099"/>
                </a:solidFill>
                <a:latin typeface="Verdana" pitchFamily="34" charset="0"/>
                <a:ea typeface="楷体_GB2312" pitchFamily="49" charset="-122"/>
              </a:rPr>
              <a:t>      </a:t>
            </a:r>
            <a:r>
              <a:rPr lang="zh-CN" altLang="en-US" sz="2400" b="1" dirty="0" smtClean="0">
                <a:solidFill>
                  <a:schemeClr val="tx1"/>
                </a:solidFill>
                <a:latin typeface="Verdana" pitchFamily="34" charset="0"/>
                <a:ea typeface="楷体_GB2312" pitchFamily="49" charset="-122"/>
              </a:rPr>
              <a:t>在</a:t>
            </a:r>
            <a:r>
              <a:rPr lang="zh-CN" altLang="en-US" sz="2400" b="1" dirty="0">
                <a:solidFill>
                  <a:schemeClr val="tx1"/>
                </a:solidFill>
                <a:latin typeface="Verdana" pitchFamily="34" charset="0"/>
                <a:ea typeface="楷体_GB2312" pitchFamily="49" charset="-122"/>
              </a:rPr>
              <a:t>维持产量水平不变的条件下，增加一单位某种生产要素的投入量时所减少的另一种要素的投入数量。</a:t>
            </a:r>
          </a:p>
        </p:txBody>
      </p:sp>
      <p:sp>
        <p:nvSpPr>
          <p:cNvPr id="548867" name="AutoShape 3"/>
          <p:cNvSpPr>
            <a:spLocks noChangeArrowheads="1"/>
          </p:cNvSpPr>
          <p:nvPr/>
        </p:nvSpPr>
        <p:spPr bwMode="auto">
          <a:xfrm>
            <a:off x="3276600" y="2060575"/>
            <a:ext cx="5545138" cy="4187825"/>
          </a:xfrm>
          <a:prstGeom prst="flowChartAlternateProcess">
            <a:avLst/>
          </a:prstGeom>
          <a:noFill/>
          <a:ln>
            <a:noFill/>
          </a:ln>
        </p:spPr>
        <p:txBody>
          <a:bodyPr wrap="none" anchor="ctr"/>
          <a:lstStyle/>
          <a:p>
            <a:endParaRPr lang="zh-CN" altLang="en-US"/>
          </a:p>
        </p:txBody>
      </p:sp>
      <p:sp>
        <p:nvSpPr>
          <p:cNvPr id="22534" name="Text Box 8"/>
          <p:cNvSpPr txBox="1">
            <a:spLocks noChangeArrowheads="1"/>
          </p:cNvSpPr>
          <p:nvPr/>
        </p:nvSpPr>
        <p:spPr bwMode="auto">
          <a:xfrm>
            <a:off x="539552" y="832757"/>
            <a:ext cx="5250160" cy="5847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rtlCol="0" anchor="ctr">
            <a:noAutofit/>
          </a:bodyPr>
          <a:lstStyle>
            <a:lvl1pPr marL="342900" indent="-342900">
              <a:spcBef>
                <a:spcPct val="20000"/>
              </a:spcBef>
              <a:buClr>
                <a:schemeClr val="tx2"/>
              </a:buClr>
              <a:buSzPct val="50000"/>
              <a:buFont typeface="Wingdings" pitchFamily="2" charset="2"/>
              <a:buNone/>
              <a:defRPr kumimoji="1" sz="3200" b="1">
                <a:solidFill>
                  <a:srgbClr val="0000FF"/>
                </a:solidFill>
                <a:latin typeface="Times New Roman" pitchFamily="18" charset="0"/>
                <a:cs typeface="Times New Roman" pitchFamily="18" charset="0"/>
              </a:defRPr>
            </a:lvl1pPr>
            <a:lvl2pPr>
              <a:defRPr kumimoji="0">
                <a:solidFill>
                  <a:schemeClr val="tx2"/>
                </a:solidFill>
              </a:defRPr>
            </a:lvl2pPr>
            <a:lvl3pPr>
              <a:defRPr kumimoji="0">
                <a:solidFill>
                  <a:schemeClr val="tx2"/>
                </a:solidFill>
              </a:defRPr>
            </a:lvl3pPr>
            <a:lvl4pPr>
              <a:defRPr kumimoji="0">
                <a:solidFill>
                  <a:schemeClr val="tx2"/>
                </a:solidFill>
              </a:defRPr>
            </a:lvl4pPr>
            <a:lvl5pPr>
              <a:defRPr kumimoji="0">
                <a:solidFill>
                  <a:schemeClr val="tx2"/>
                </a:solidFill>
              </a:defRPr>
            </a:lvl5pPr>
            <a:lvl6pPr>
              <a:defRPr kumimoji="0">
                <a:solidFill>
                  <a:schemeClr val="tx2"/>
                </a:solidFill>
              </a:defRPr>
            </a:lvl6pPr>
            <a:lvl7pPr>
              <a:defRPr kumimoji="0">
                <a:solidFill>
                  <a:schemeClr val="tx2"/>
                </a:solidFill>
              </a:defRPr>
            </a:lvl7pPr>
            <a:lvl8pPr>
              <a:defRPr kumimoji="0">
                <a:solidFill>
                  <a:schemeClr val="tx2"/>
                </a:solidFill>
              </a:defRPr>
            </a:lvl8pPr>
            <a:lvl9pPr>
              <a:defRPr kumimoji="0">
                <a:solidFill>
                  <a:schemeClr val="tx2"/>
                </a:solidFill>
              </a:defRPr>
            </a:lvl9pPr>
          </a:lstStyle>
          <a:p>
            <a:r>
              <a:rPr lang="en-US" altLang="zh-CN" dirty="0"/>
              <a:t>3.</a:t>
            </a:r>
            <a:r>
              <a:rPr lang="zh-CN" altLang="en-US" dirty="0"/>
              <a:t>边际技术替代</a:t>
            </a:r>
            <a:r>
              <a:rPr lang="zh-CN" altLang="en-US" dirty="0" smtClean="0"/>
              <a:t>率（</a:t>
            </a:r>
            <a:r>
              <a:rPr lang="en-US" altLang="zh-CN" dirty="0" smtClean="0"/>
              <a:t>MRTS</a:t>
            </a:r>
            <a:r>
              <a:rPr lang="zh-CN" altLang="en-US" dirty="0" smtClean="0"/>
              <a:t>）</a:t>
            </a:r>
            <a:endParaRPr lang="zh-CN" altLang="en-US" dirty="0"/>
          </a:p>
        </p:txBody>
      </p:sp>
      <p:sp>
        <p:nvSpPr>
          <p:cNvPr id="27" name="灯片编号占位符 5"/>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eaLnBrk="1" hangingPunct="1">
              <a:lnSpc>
                <a:spcPct val="100000"/>
              </a:lnSpc>
              <a:defRPr/>
            </a:pPr>
            <a:fld id="{EB15F90B-7962-4F9C-845D-8BF96728689B}" type="slidenum">
              <a:rPr lang="en-US" altLang="zh-CN" sz="2600">
                <a:solidFill>
                  <a:schemeClr val="bg1"/>
                </a:solidFill>
                <a:latin typeface="+mn-lt"/>
                <a:ea typeface="+mn-ea"/>
              </a:rPr>
              <a:pPr eaLnBrk="1" hangingPunct="1">
                <a:lnSpc>
                  <a:spcPct val="100000"/>
                </a:lnSpc>
                <a:defRPr/>
              </a:pPr>
              <a:t>13</a:t>
            </a:fld>
            <a:endParaRPr lang="en-US" altLang="zh-CN" sz="2600">
              <a:solidFill>
                <a:schemeClr val="bg1"/>
              </a:solidFill>
              <a:latin typeface="+mn-lt"/>
              <a:ea typeface="+mn-ea"/>
            </a:endParaRPr>
          </a:p>
        </p:txBody>
      </p:sp>
      <p:grpSp>
        <p:nvGrpSpPr>
          <p:cNvPr id="4" name="组合 3"/>
          <p:cNvGrpSpPr/>
          <p:nvPr/>
        </p:nvGrpSpPr>
        <p:grpSpPr>
          <a:xfrm>
            <a:off x="1432954" y="2924944"/>
            <a:ext cx="2441104" cy="2810797"/>
            <a:chOff x="1432954" y="3435807"/>
            <a:chExt cx="2441104" cy="2810797"/>
          </a:xfrm>
        </p:grpSpPr>
        <p:grpSp>
          <p:nvGrpSpPr>
            <p:cNvPr id="2" name="Group 391"/>
            <p:cNvGrpSpPr>
              <a:grpSpLocks/>
            </p:cNvGrpSpPr>
            <p:nvPr/>
          </p:nvGrpSpPr>
          <p:grpSpPr bwMode="auto">
            <a:xfrm>
              <a:off x="1432954" y="3435807"/>
              <a:ext cx="2441104" cy="2513012"/>
              <a:chOff x="4032" y="2352"/>
              <a:chExt cx="1485" cy="1536"/>
            </a:xfrm>
          </p:grpSpPr>
          <p:sp>
            <p:nvSpPr>
              <p:cNvPr id="22536" name="Line 360"/>
              <p:cNvSpPr>
                <a:spLocks noChangeShapeType="1"/>
              </p:cNvSpPr>
              <p:nvPr/>
            </p:nvSpPr>
            <p:spPr bwMode="auto">
              <a:xfrm>
                <a:off x="4230" y="2884"/>
                <a:ext cx="364" cy="0"/>
              </a:xfrm>
              <a:prstGeom prst="line">
                <a:avLst/>
              </a:prstGeom>
              <a:noFill/>
              <a:ln w="28575" cap="rnd">
                <a:solidFill>
                  <a:srgbClr val="CC0000"/>
                </a:solidFill>
                <a:prstDash val="sysDot"/>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537" name="Line 361"/>
              <p:cNvSpPr>
                <a:spLocks noChangeShapeType="1"/>
              </p:cNvSpPr>
              <p:nvPr/>
            </p:nvSpPr>
            <p:spPr bwMode="auto">
              <a:xfrm>
                <a:off x="4230" y="3120"/>
                <a:ext cx="556" cy="0"/>
              </a:xfrm>
              <a:prstGeom prst="line">
                <a:avLst/>
              </a:prstGeom>
              <a:noFill/>
              <a:ln w="28575" cap="rnd">
                <a:solidFill>
                  <a:srgbClr val="CC0000"/>
                </a:solidFill>
                <a:prstDash val="sysDot"/>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538" name="Line 363"/>
              <p:cNvSpPr>
                <a:spLocks noChangeShapeType="1"/>
              </p:cNvSpPr>
              <p:nvPr/>
            </p:nvSpPr>
            <p:spPr bwMode="auto">
              <a:xfrm flipV="1">
                <a:off x="4231" y="2382"/>
                <a:ext cx="0" cy="13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22539" name="Line 364"/>
              <p:cNvSpPr>
                <a:spLocks noChangeShapeType="1"/>
              </p:cNvSpPr>
              <p:nvPr/>
            </p:nvSpPr>
            <p:spPr bwMode="auto">
              <a:xfrm>
                <a:off x="4231" y="3737"/>
                <a:ext cx="1193" cy="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12" name="Rectangle 365"/>
              <p:cNvSpPr>
                <a:spLocks noChangeArrowheads="1"/>
              </p:cNvSpPr>
              <p:nvPr/>
            </p:nvSpPr>
            <p:spPr bwMode="auto">
              <a:xfrm>
                <a:off x="4032" y="2352"/>
                <a:ext cx="101" cy="120"/>
              </a:xfrm>
              <a:prstGeom prst="rect">
                <a:avLst/>
              </a:prstGeom>
              <a:noFill/>
              <a:ln w="9525">
                <a:noFill/>
                <a:miter lim="800000"/>
                <a:headEnd/>
                <a:tailEnd/>
              </a:ln>
              <a:effectLst/>
            </p:spPr>
            <p:txBody>
              <a:bodyPr wrap="none" lIns="90000" tIns="46800" rIns="90000" bIns="46800" anchor="ctr"/>
              <a:lstStyle/>
              <a:p>
                <a:pPr>
                  <a:defRPr/>
                </a:pPr>
                <a:r>
                  <a:rPr kumimoji="1" lang="en-US" altLang="zh-CN" sz="2200" dirty="0">
                    <a:solidFill>
                      <a:schemeClr val="tx1"/>
                    </a:solidFill>
                    <a:effectLst>
                      <a:outerShdw blurRad="38100" dist="38100" dir="2700000" algn="tl">
                        <a:srgbClr val="C0C0C0"/>
                      </a:outerShdw>
                    </a:effectLst>
                    <a:latin typeface="Arial" pitchFamily="34" charset="0"/>
                  </a:rPr>
                  <a:t>K</a:t>
                </a:r>
              </a:p>
            </p:txBody>
          </p:sp>
          <p:sp>
            <p:nvSpPr>
              <p:cNvPr id="13" name="Rectangle 366"/>
              <p:cNvSpPr>
                <a:spLocks noChangeArrowheads="1"/>
              </p:cNvSpPr>
              <p:nvPr/>
            </p:nvSpPr>
            <p:spPr bwMode="auto">
              <a:xfrm>
                <a:off x="4105" y="3755"/>
                <a:ext cx="119" cy="133"/>
              </a:xfrm>
              <a:prstGeom prst="rect">
                <a:avLst/>
              </a:prstGeom>
              <a:noFill/>
              <a:ln w="9525">
                <a:noFill/>
                <a:miter lim="800000"/>
                <a:headEnd/>
                <a:tailEnd/>
              </a:ln>
              <a:effectLst/>
            </p:spPr>
            <p:txBody>
              <a:bodyPr wrap="none" lIns="90000" tIns="46800" rIns="90000" bIns="46800" anchor="ctr"/>
              <a:lstStyle/>
              <a:p>
                <a:pPr>
                  <a:defRPr/>
                </a:pPr>
                <a:r>
                  <a:rPr kumimoji="1" lang="en-US" altLang="zh-CN" sz="2200">
                    <a:solidFill>
                      <a:schemeClr val="tx1"/>
                    </a:solidFill>
                    <a:effectLst>
                      <a:outerShdw blurRad="38100" dist="38100" dir="2700000" algn="tl">
                        <a:srgbClr val="C0C0C0"/>
                      </a:outerShdw>
                    </a:effectLst>
                    <a:latin typeface="Arial" pitchFamily="34" charset="0"/>
                  </a:rPr>
                  <a:t>O</a:t>
                </a:r>
              </a:p>
            </p:txBody>
          </p:sp>
          <p:sp>
            <p:nvSpPr>
              <p:cNvPr id="14" name="Rectangle 367"/>
              <p:cNvSpPr>
                <a:spLocks noChangeArrowheads="1"/>
              </p:cNvSpPr>
              <p:nvPr/>
            </p:nvSpPr>
            <p:spPr bwMode="auto">
              <a:xfrm>
                <a:off x="5405" y="3744"/>
                <a:ext cx="99" cy="144"/>
              </a:xfrm>
              <a:prstGeom prst="rect">
                <a:avLst/>
              </a:prstGeom>
              <a:noFill/>
              <a:ln w="9525">
                <a:noFill/>
                <a:miter lim="800000"/>
                <a:headEnd/>
                <a:tailEnd/>
              </a:ln>
              <a:effectLst/>
            </p:spPr>
            <p:txBody>
              <a:bodyPr wrap="none" lIns="90000" tIns="46800" rIns="90000" bIns="46800" anchor="ctr"/>
              <a:lstStyle/>
              <a:p>
                <a:pPr>
                  <a:defRPr/>
                </a:pPr>
                <a:r>
                  <a:rPr kumimoji="1" lang="en-US" altLang="zh-CN" sz="2200" dirty="0">
                    <a:solidFill>
                      <a:schemeClr val="tx1"/>
                    </a:solidFill>
                    <a:effectLst>
                      <a:outerShdw blurRad="38100" dist="38100" dir="2700000" algn="tl">
                        <a:srgbClr val="C0C0C0"/>
                      </a:outerShdw>
                    </a:effectLst>
                    <a:latin typeface="Arial" pitchFamily="34" charset="0"/>
                  </a:rPr>
                  <a:t>L</a:t>
                </a:r>
              </a:p>
            </p:txBody>
          </p:sp>
          <p:sp>
            <p:nvSpPr>
              <p:cNvPr id="22543" name="Freeform 368"/>
              <p:cNvSpPr>
                <a:spLocks/>
              </p:cNvSpPr>
              <p:nvPr/>
            </p:nvSpPr>
            <p:spPr bwMode="auto">
              <a:xfrm>
                <a:off x="4444" y="2496"/>
                <a:ext cx="861" cy="945"/>
              </a:xfrm>
              <a:custGeom>
                <a:avLst/>
                <a:gdLst>
                  <a:gd name="T0" fmla="*/ 0 w 1930"/>
                  <a:gd name="T1" fmla="*/ 0 h 1535"/>
                  <a:gd name="T2" fmla="*/ 3 w 1930"/>
                  <a:gd name="T3" fmla="*/ 35 h 1535"/>
                  <a:gd name="T4" fmla="*/ 8 w 1930"/>
                  <a:gd name="T5" fmla="*/ 71 h 1535"/>
                  <a:gd name="T6" fmla="*/ 16 w 1930"/>
                  <a:gd name="T7" fmla="*/ 103 h 1535"/>
                  <a:gd name="T8" fmla="*/ 26 w 1930"/>
                  <a:gd name="T9" fmla="*/ 127 h 1535"/>
                  <a:gd name="T10" fmla="*/ 34 w 1930"/>
                  <a:gd name="T11" fmla="*/ 135 h 1535"/>
                  <a:gd name="T12" fmla="*/ 0 60000 65536"/>
                  <a:gd name="T13" fmla="*/ 0 60000 65536"/>
                  <a:gd name="T14" fmla="*/ 0 60000 65536"/>
                  <a:gd name="T15" fmla="*/ 0 60000 65536"/>
                  <a:gd name="T16" fmla="*/ 0 60000 65536"/>
                  <a:gd name="T17" fmla="*/ 0 60000 65536"/>
                  <a:gd name="T18" fmla="*/ 0 w 1930"/>
                  <a:gd name="T19" fmla="*/ 0 h 1535"/>
                  <a:gd name="T20" fmla="*/ 1930 w 1930"/>
                  <a:gd name="T21" fmla="*/ 1535 h 1535"/>
                </a:gdLst>
                <a:ahLst/>
                <a:cxnLst>
                  <a:cxn ang="T12">
                    <a:pos x="T0" y="T1"/>
                  </a:cxn>
                  <a:cxn ang="T13">
                    <a:pos x="T2" y="T3"/>
                  </a:cxn>
                  <a:cxn ang="T14">
                    <a:pos x="T4" y="T5"/>
                  </a:cxn>
                  <a:cxn ang="T15">
                    <a:pos x="T6" y="T7"/>
                  </a:cxn>
                  <a:cxn ang="T16">
                    <a:pos x="T8" y="T9"/>
                  </a:cxn>
                  <a:cxn ang="T17">
                    <a:pos x="T10" y="T11"/>
                  </a:cxn>
                </a:cxnLst>
                <a:rect l="T18" t="T19" r="T20" b="T21"/>
                <a:pathLst>
                  <a:path w="1930" h="1535">
                    <a:moveTo>
                      <a:pt x="0" y="0"/>
                    </a:moveTo>
                    <a:cubicBezTo>
                      <a:pt x="29" y="66"/>
                      <a:pt x="97" y="264"/>
                      <a:pt x="175" y="397"/>
                    </a:cubicBezTo>
                    <a:cubicBezTo>
                      <a:pt x="253" y="530"/>
                      <a:pt x="349" y="672"/>
                      <a:pt x="470" y="799"/>
                    </a:cubicBezTo>
                    <a:cubicBezTo>
                      <a:pt x="591" y="926"/>
                      <a:pt x="730" y="1053"/>
                      <a:pt x="900" y="1160"/>
                    </a:cubicBezTo>
                    <a:cubicBezTo>
                      <a:pt x="1070" y="1267"/>
                      <a:pt x="1316" y="1380"/>
                      <a:pt x="1488" y="1442"/>
                    </a:cubicBezTo>
                    <a:cubicBezTo>
                      <a:pt x="1660" y="1504"/>
                      <a:pt x="1838" y="1516"/>
                      <a:pt x="1930" y="1535"/>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pic>
            <p:nvPicPr>
              <p:cNvPr id="22544" name="Picture 370" descr="2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 y="2854"/>
                <a:ext cx="3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5" name="Picture 371" descr="2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4" y="3104"/>
                <a:ext cx="33" cy="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372"/>
              <p:cNvSpPr>
                <a:spLocks noChangeArrowheads="1"/>
              </p:cNvSpPr>
              <p:nvPr/>
            </p:nvSpPr>
            <p:spPr bwMode="auto">
              <a:xfrm>
                <a:off x="4615" y="2706"/>
                <a:ext cx="107" cy="147"/>
              </a:xfrm>
              <a:prstGeom prst="rect">
                <a:avLst/>
              </a:prstGeom>
              <a:noFill/>
              <a:ln w="9525">
                <a:noFill/>
                <a:miter lim="800000"/>
                <a:headEnd/>
                <a:tailEnd/>
              </a:ln>
              <a:effectLst/>
            </p:spPr>
            <p:txBody>
              <a:bodyPr wrap="none" lIns="90000" tIns="46800" rIns="90000" bIns="46800" anchor="ctr"/>
              <a:lstStyle/>
              <a:p>
                <a:pPr>
                  <a:defRPr/>
                </a:pPr>
                <a:r>
                  <a:rPr kumimoji="1" lang="en-US" altLang="zh-CN" sz="2200" dirty="0">
                    <a:effectLst>
                      <a:outerShdw blurRad="38100" dist="38100" dir="2700000" algn="tl">
                        <a:srgbClr val="C0C0C0"/>
                      </a:outerShdw>
                    </a:effectLst>
                    <a:latin typeface="Arial" pitchFamily="34" charset="0"/>
                  </a:rPr>
                  <a:t>A</a:t>
                </a:r>
              </a:p>
            </p:txBody>
          </p:sp>
          <p:sp>
            <p:nvSpPr>
              <p:cNvPr id="19" name="Rectangle 373"/>
              <p:cNvSpPr>
                <a:spLocks noChangeArrowheads="1"/>
              </p:cNvSpPr>
              <p:nvPr/>
            </p:nvSpPr>
            <p:spPr bwMode="auto">
              <a:xfrm>
                <a:off x="4808" y="2972"/>
                <a:ext cx="107" cy="149"/>
              </a:xfrm>
              <a:prstGeom prst="rect">
                <a:avLst/>
              </a:prstGeom>
              <a:noFill/>
              <a:ln w="9525">
                <a:noFill/>
                <a:miter lim="800000"/>
                <a:headEnd/>
                <a:tailEnd/>
              </a:ln>
              <a:effectLst/>
            </p:spPr>
            <p:txBody>
              <a:bodyPr wrap="none" lIns="90000" tIns="46800" rIns="90000" bIns="46800" anchor="ctr"/>
              <a:lstStyle/>
              <a:p>
                <a:pPr>
                  <a:defRPr/>
                </a:pPr>
                <a:r>
                  <a:rPr kumimoji="1" lang="en-US" altLang="zh-CN" sz="2200" dirty="0">
                    <a:effectLst>
                      <a:outerShdw blurRad="38100" dist="38100" dir="2700000" algn="tl">
                        <a:srgbClr val="C0C0C0"/>
                      </a:outerShdw>
                    </a:effectLst>
                    <a:latin typeface="Arial" pitchFamily="34" charset="0"/>
                  </a:rPr>
                  <a:t>B</a:t>
                </a:r>
              </a:p>
            </p:txBody>
          </p:sp>
          <p:sp>
            <p:nvSpPr>
              <p:cNvPr id="20" name="Rectangle 375"/>
              <p:cNvSpPr>
                <a:spLocks noChangeArrowheads="1"/>
              </p:cNvSpPr>
              <p:nvPr/>
            </p:nvSpPr>
            <p:spPr bwMode="auto">
              <a:xfrm>
                <a:off x="4219" y="2928"/>
                <a:ext cx="210" cy="177"/>
              </a:xfrm>
              <a:prstGeom prst="rect">
                <a:avLst/>
              </a:prstGeom>
              <a:noFill/>
              <a:ln w="9525">
                <a:noFill/>
                <a:miter lim="800000"/>
                <a:headEnd/>
                <a:tailEnd/>
              </a:ln>
              <a:effectLst/>
            </p:spPr>
            <p:txBody>
              <a:bodyPr wrap="none" lIns="90000" tIns="46800" rIns="90000" bIns="46800" anchor="ctr"/>
              <a:lstStyle/>
              <a:p>
                <a:pPr>
                  <a:defRPr/>
                </a:pPr>
                <a:r>
                  <a:rPr kumimoji="1" lang="en-US" altLang="zh-CN" sz="2200" dirty="0">
                    <a:solidFill>
                      <a:srgbClr val="CC0000"/>
                    </a:solidFill>
                    <a:effectLst>
                      <a:outerShdw blurRad="38100" dist="38100" dir="2700000" algn="tl">
                        <a:srgbClr val="C0C0C0"/>
                      </a:outerShdw>
                    </a:effectLst>
                    <a:latin typeface="Arial" pitchFamily="34" charset="0"/>
                  </a:rPr>
                  <a:t>⊿K</a:t>
                </a:r>
              </a:p>
            </p:txBody>
          </p:sp>
          <p:sp>
            <p:nvSpPr>
              <p:cNvPr id="22549" name="Line 376"/>
              <p:cNvSpPr>
                <a:spLocks noChangeShapeType="1"/>
              </p:cNvSpPr>
              <p:nvPr/>
            </p:nvSpPr>
            <p:spPr bwMode="auto">
              <a:xfrm>
                <a:off x="4590" y="2884"/>
                <a:ext cx="0" cy="236"/>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22550" name="Group 377"/>
              <p:cNvGrpSpPr>
                <a:grpSpLocks/>
              </p:cNvGrpSpPr>
              <p:nvPr/>
            </p:nvGrpSpPr>
            <p:grpSpPr bwMode="auto">
              <a:xfrm>
                <a:off x="4590" y="2884"/>
                <a:ext cx="185" cy="856"/>
                <a:chOff x="851" y="2256"/>
                <a:chExt cx="185" cy="1392"/>
              </a:xfrm>
            </p:grpSpPr>
            <p:sp>
              <p:nvSpPr>
                <p:cNvPr id="22554" name="Line 378"/>
                <p:cNvSpPr>
                  <a:spLocks noChangeShapeType="1"/>
                </p:cNvSpPr>
                <p:nvPr/>
              </p:nvSpPr>
              <p:spPr bwMode="auto">
                <a:xfrm>
                  <a:off x="851" y="2256"/>
                  <a:ext cx="0" cy="1392"/>
                </a:xfrm>
                <a:prstGeom prst="line">
                  <a:avLst/>
                </a:prstGeom>
                <a:noFill/>
                <a:ln w="28575" cap="rnd">
                  <a:solidFill>
                    <a:srgbClr val="0066FF"/>
                  </a:solidFill>
                  <a:prstDash val="sysDot"/>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555" name="Line 379"/>
                <p:cNvSpPr>
                  <a:spLocks noChangeShapeType="1"/>
                </p:cNvSpPr>
                <p:nvPr/>
              </p:nvSpPr>
              <p:spPr bwMode="auto">
                <a:xfrm>
                  <a:off x="1036" y="2688"/>
                  <a:ext cx="0" cy="912"/>
                </a:xfrm>
                <a:prstGeom prst="line">
                  <a:avLst/>
                </a:prstGeom>
                <a:noFill/>
                <a:ln w="28575" cap="rnd">
                  <a:solidFill>
                    <a:srgbClr val="0066FF"/>
                  </a:solidFill>
                  <a:prstDash val="sysDot"/>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2551" name="Line 381"/>
              <p:cNvSpPr>
                <a:spLocks noChangeShapeType="1"/>
              </p:cNvSpPr>
              <p:nvPr/>
            </p:nvSpPr>
            <p:spPr bwMode="auto">
              <a:xfrm>
                <a:off x="4583" y="3180"/>
                <a:ext cx="169" cy="0"/>
              </a:xfrm>
              <a:prstGeom prst="line">
                <a:avLst/>
              </a:prstGeom>
              <a:noFill/>
              <a:ln w="28575">
                <a:solidFill>
                  <a:srgbClr val="0066FF"/>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 name="Rectangle 382"/>
              <p:cNvSpPr>
                <a:spLocks noChangeArrowheads="1"/>
              </p:cNvSpPr>
              <p:nvPr/>
            </p:nvSpPr>
            <p:spPr bwMode="auto">
              <a:xfrm>
                <a:off x="4568" y="3268"/>
                <a:ext cx="197" cy="180"/>
              </a:xfrm>
              <a:prstGeom prst="rect">
                <a:avLst/>
              </a:prstGeom>
              <a:noFill/>
              <a:ln w="9525">
                <a:noFill/>
                <a:miter lim="800000"/>
                <a:headEnd/>
                <a:tailEnd/>
              </a:ln>
              <a:effectLst/>
            </p:spPr>
            <p:txBody>
              <a:bodyPr wrap="none" lIns="90000" tIns="46800" rIns="90000" bIns="46800" anchor="ctr"/>
              <a:lstStyle/>
              <a:p>
                <a:pPr>
                  <a:defRPr/>
                </a:pPr>
                <a:r>
                  <a:rPr kumimoji="1" lang="en-US" altLang="zh-CN" sz="2200" dirty="0">
                    <a:solidFill>
                      <a:srgbClr val="0000FF"/>
                    </a:solidFill>
                    <a:effectLst>
                      <a:outerShdw blurRad="38100" dist="38100" dir="2700000" algn="tl">
                        <a:srgbClr val="C0C0C0"/>
                      </a:outerShdw>
                    </a:effectLst>
                    <a:latin typeface="Arial" pitchFamily="34" charset="0"/>
                  </a:rPr>
                  <a:t>⊿L</a:t>
                </a:r>
              </a:p>
            </p:txBody>
          </p:sp>
          <p:sp>
            <p:nvSpPr>
              <p:cNvPr id="22553" name="Text Box 390"/>
              <p:cNvSpPr txBox="1">
                <a:spLocks noChangeArrowheads="1"/>
              </p:cNvSpPr>
              <p:nvPr/>
            </p:nvSpPr>
            <p:spPr bwMode="auto">
              <a:xfrm>
                <a:off x="5146" y="3236"/>
                <a:ext cx="37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spcBef>
                    <a:spcPct val="50000"/>
                  </a:spcBef>
                </a:pPr>
                <a:r>
                  <a:rPr lang="en-US" altLang="zh-CN">
                    <a:solidFill>
                      <a:srgbClr val="000066"/>
                    </a:solidFill>
                  </a:rPr>
                  <a:t>Q</a:t>
                </a:r>
                <a:r>
                  <a:rPr lang="en-US" altLang="zh-CN" baseline="-25000">
                    <a:solidFill>
                      <a:srgbClr val="000066"/>
                    </a:solidFill>
                  </a:rPr>
                  <a:t>0</a:t>
                </a:r>
              </a:p>
            </p:txBody>
          </p:sp>
        </p:grpSp>
        <p:sp>
          <p:nvSpPr>
            <p:cNvPr id="3" name="文本框 2"/>
            <p:cNvSpPr txBox="1"/>
            <p:nvPr/>
          </p:nvSpPr>
          <p:spPr>
            <a:xfrm>
              <a:off x="1907704" y="5877272"/>
              <a:ext cx="1800493" cy="369332"/>
            </a:xfrm>
            <a:prstGeom prst="rect">
              <a:avLst/>
            </a:prstGeom>
            <a:noFill/>
          </p:spPr>
          <p:txBody>
            <a:bodyPr wrap="none" rtlCol="0">
              <a:spAutoFit/>
            </a:bodyPr>
            <a:lstStyle/>
            <a:p>
              <a:r>
                <a:rPr lang="zh-CN" altLang="en-US" b="1" dirty="0" smtClean="0"/>
                <a:t>边际技术替代率</a:t>
              </a:r>
              <a:endParaRPr lang="zh-CN" altLang="en-US" b="1" dirty="0"/>
            </a:p>
          </p:txBody>
        </p:sp>
      </p:grpSp>
    </p:spTree>
    <p:extLst>
      <p:ext uri="{BB962C8B-B14F-4D97-AF65-F5344CB8AC3E}">
        <p14:creationId xmlns:p14="http://schemas.microsoft.com/office/powerpoint/2010/main" val="413866559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48866"/>
                                        </p:tgtEl>
                                        <p:attrNameLst>
                                          <p:attrName>style.visibility</p:attrName>
                                        </p:attrNameLst>
                                      </p:cBhvr>
                                      <p:to>
                                        <p:strVal val="visible"/>
                                      </p:to>
                                    </p:set>
                                    <p:anim calcmode="lin" valueType="num">
                                      <p:cBhvr>
                                        <p:cTn id="7" dur="1000" fill="hold"/>
                                        <p:tgtEl>
                                          <p:spTgt spid="548866"/>
                                        </p:tgtEl>
                                        <p:attrNameLst>
                                          <p:attrName>ppt_x</p:attrName>
                                        </p:attrNameLst>
                                      </p:cBhvr>
                                      <p:tavLst>
                                        <p:tav tm="0">
                                          <p:val>
                                            <p:strVal val="#ppt_x-.2"/>
                                          </p:val>
                                        </p:tav>
                                        <p:tav tm="100000">
                                          <p:val>
                                            <p:strVal val="#ppt_x"/>
                                          </p:val>
                                        </p:tav>
                                      </p:tavLst>
                                    </p:anim>
                                    <p:anim calcmode="lin" valueType="num">
                                      <p:cBhvr>
                                        <p:cTn id="8" dur="1000" fill="hold"/>
                                        <p:tgtEl>
                                          <p:spTgt spid="548866"/>
                                        </p:tgtEl>
                                        <p:attrNameLst>
                                          <p:attrName>ppt_y</p:attrName>
                                        </p:attrNameLst>
                                      </p:cBhvr>
                                      <p:tavLst>
                                        <p:tav tm="0">
                                          <p:val>
                                            <p:strVal val="#ppt_y"/>
                                          </p:val>
                                        </p:tav>
                                        <p:tav tm="100000">
                                          <p:val>
                                            <p:strVal val="#ppt_y"/>
                                          </p:val>
                                        </p:tav>
                                      </p:tavLst>
                                    </p:anim>
                                    <p:animEffect transition="in" filter="wipe(right)" prLst="gradientSize: 0.1">
                                      <p:cBhvr>
                                        <p:cTn id="9" dur="1000"/>
                                        <p:tgtEl>
                                          <p:spTgt spid="54886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heckerboard(across)">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548869"/>
                                        </p:tgtEl>
                                        <p:attrNameLst>
                                          <p:attrName>style.visibility</p:attrName>
                                        </p:attrNameLst>
                                      </p:cBhvr>
                                      <p:to>
                                        <p:strVal val="visible"/>
                                      </p:to>
                                    </p:set>
                                    <p:animEffect transition="in" filter="strips(downLeft)">
                                      <p:cBhvr>
                                        <p:cTn id="19" dur="500"/>
                                        <p:tgtEl>
                                          <p:spTgt spid="548869"/>
                                        </p:tgtEl>
                                      </p:cBhvr>
                                    </p:animEffect>
                                  </p:childTnLst>
                                  <p:subTnLst>
                                    <p:audio>
                                      <p:cMediaNode>
                                        <p:cTn display="0" masterRel="sameClick">
                                          <p:stCondLst>
                                            <p:cond evt="begin" delay="0">
                                              <p:tn val="17"/>
                                            </p:cond>
                                          </p:stCondLst>
                                          <p:endCondLst>
                                            <p:cond evt="onStopAudio" delay="0">
                                              <p:tgtEl>
                                                <p:sldTgt/>
                                              </p:tgtEl>
                                            </p:cond>
                                          </p:endCondLst>
                                        </p:cTn>
                                        <p:tgtEl>
                                          <p:sndTgt r:embed="rId3" name="suction.wav"/>
                                        </p:tgtEl>
                                      </p:cMediaNode>
                                    </p:audio>
                                  </p:subTnLst>
                                </p:cTn>
                              </p:par>
                              <p:par>
                                <p:cTn id="20" presetID="18" presetClass="entr" presetSubtype="12" fill="hold" grpId="0" nodeType="withEffect" nodePh="1">
                                  <p:stCondLst>
                                    <p:cond delay="0"/>
                                  </p:stCondLst>
                                  <p:endCondLst>
                                    <p:cond evt="begin" delay="0">
                                      <p:tn val="20"/>
                                    </p:cond>
                                  </p:endCondLst>
                                  <p:childTnLst>
                                    <p:set>
                                      <p:cBhvr>
                                        <p:cTn id="21" dur="1" fill="hold">
                                          <p:stCondLst>
                                            <p:cond delay="0"/>
                                          </p:stCondLst>
                                        </p:cTn>
                                        <p:tgtEl>
                                          <p:spTgt spid="548867"/>
                                        </p:tgtEl>
                                        <p:attrNameLst>
                                          <p:attrName>style.visibility</p:attrName>
                                        </p:attrNameLst>
                                      </p:cBhvr>
                                      <p:to>
                                        <p:strVal val="visible"/>
                                      </p:to>
                                    </p:set>
                                    <p:animEffect transition="in" filter="strips(downLeft)">
                                      <p:cBhvr>
                                        <p:cTn id="22" dur="500"/>
                                        <p:tgtEl>
                                          <p:spTgt spid="548867"/>
                                        </p:tgtEl>
                                      </p:cBhvr>
                                    </p:animEffect>
                                  </p:childTnLst>
                                  <p:subTnLst>
                                    <p:audio>
                                      <p:cMediaNode>
                                        <p:cTn display="0" masterRel="sameClick">
                                          <p:stCondLst>
                                            <p:cond evt="begin" delay="0">
                                              <p:tn val="20"/>
                                            </p:cond>
                                          </p:stCondLst>
                                          <p:endCondLst>
                                            <p:cond evt="onStopAudio" delay="0">
                                              <p:tgtEl>
                                                <p:sldTgt/>
                                              </p:tgtEl>
                                            </p:cond>
                                          </p:endCondLst>
                                        </p:cTn>
                                        <p:tgtEl>
                                          <p:sndTgt r:embed="rId3" name="suction.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6" grpId="0"/>
      <p:bldP spid="548867"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AutoShape 2"/>
          <p:cNvSpPr>
            <a:spLocks noGrp="1" noChangeArrowheads="1"/>
          </p:cNvSpPr>
          <p:nvPr>
            <p:ph type="title"/>
          </p:nvPr>
        </p:nvSpPr>
        <p:spPr>
          <a:xfrm>
            <a:off x="539552" y="548680"/>
            <a:ext cx="8229600" cy="868958"/>
          </a:xfrm>
          <a:noFill/>
          <a:ln>
            <a:noFill/>
          </a:ln>
        </p:spPr>
        <p:txBody>
          <a:bodyPr anchor="b">
            <a:normAutofit/>
          </a:bodyPr>
          <a:lstStyle/>
          <a:p>
            <a:pPr marL="342900" indent="-342900" algn="l">
              <a:spcBef>
                <a:spcPct val="20000"/>
              </a:spcBef>
              <a:buClr>
                <a:schemeClr val="tx2"/>
              </a:buClr>
              <a:buSzPct val="50000"/>
            </a:pPr>
            <a:r>
              <a:rPr kumimoji="1" lang="en-US" altLang="zh-CN" sz="3200" b="1" dirty="0" smtClean="0">
                <a:solidFill>
                  <a:srgbClr val="0000FF"/>
                </a:solidFill>
                <a:latin typeface="Times New Roman" pitchFamily="18" charset="0"/>
                <a:ea typeface="+mn-ea"/>
                <a:cs typeface="Times New Roman" pitchFamily="18" charset="0"/>
              </a:rPr>
              <a:t>4.</a:t>
            </a:r>
            <a:r>
              <a:rPr kumimoji="1" lang="zh-CN" altLang="en-US" sz="3200" b="1" dirty="0" smtClean="0">
                <a:solidFill>
                  <a:srgbClr val="0000FF"/>
                </a:solidFill>
                <a:latin typeface="Times New Roman" pitchFamily="18" charset="0"/>
                <a:ea typeface="+mn-ea"/>
                <a:cs typeface="Times New Roman" pitchFamily="18" charset="0"/>
              </a:rPr>
              <a:t>等</a:t>
            </a:r>
            <a:r>
              <a:rPr kumimoji="1" lang="zh-CN" altLang="en-US" sz="3200" b="1" dirty="0">
                <a:solidFill>
                  <a:srgbClr val="0000FF"/>
                </a:solidFill>
                <a:latin typeface="Times New Roman" pitchFamily="18" charset="0"/>
                <a:ea typeface="+mn-ea"/>
                <a:cs typeface="Times New Roman" pitchFamily="18" charset="0"/>
              </a:rPr>
              <a:t>成本线</a:t>
            </a:r>
          </a:p>
        </p:txBody>
      </p:sp>
      <p:sp>
        <p:nvSpPr>
          <p:cNvPr id="508931" name="Rectangle 3"/>
          <p:cNvSpPr>
            <a:spLocks noGrp="1" noChangeArrowheads="1"/>
          </p:cNvSpPr>
          <p:nvPr>
            <p:ph idx="1"/>
          </p:nvPr>
        </p:nvSpPr>
        <p:spPr>
          <a:extLst>
            <a:ext uri="{91240B29-F687-4F45-9708-019B960494DF}">
              <a14:hiddenLine xmlns:a14="http://schemas.microsoft.com/office/drawing/2010/main" w="76200" cap="flat">
                <a:solidFill>
                  <a:srgbClr val="000000"/>
                </a:solidFill>
                <a:miter lim="800000"/>
                <a:headEnd/>
                <a:tailEnd/>
              </a14:hiddenLine>
            </a:ext>
          </a:extLst>
        </p:spPr>
        <p:txBody>
          <a:bodyPr>
            <a:normAutofit/>
          </a:bodyPr>
          <a:lstStyle/>
          <a:p>
            <a:pPr>
              <a:lnSpc>
                <a:spcPct val="150000"/>
              </a:lnSpc>
              <a:buClr>
                <a:srgbClr val="0000FF"/>
              </a:buClr>
              <a:buSzPct val="100000"/>
              <a:buFont typeface="Wingdings" panose="05000000000000000000" pitchFamily="2" charset="2"/>
              <a:buChar char="l"/>
            </a:pPr>
            <a:r>
              <a:rPr lang="zh-CN" altLang="en-US" sz="2400" b="1" dirty="0">
                <a:solidFill>
                  <a:srgbClr val="0000FF"/>
                </a:solidFill>
                <a:latin typeface="Times New Roman" pitchFamily="18" charset="0"/>
                <a:ea typeface="黑体" pitchFamily="49" charset="-122"/>
                <a:cs typeface="Times New Roman" pitchFamily="18" charset="0"/>
              </a:rPr>
              <a:t>含义</a:t>
            </a:r>
          </a:p>
          <a:p>
            <a:pPr marL="0" indent="0">
              <a:lnSpc>
                <a:spcPct val="90000"/>
              </a:lnSpc>
              <a:buClr>
                <a:srgbClr val="FF0000"/>
              </a:buClr>
              <a:buFont typeface="Wingdings" pitchFamily="2" charset="2"/>
              <a:buNone/>
            </a:pPr>
            <a:r>
              <a:rPr lang="zh-CN" altLang="en-US" sz="2200" b="1" dirty="0" smtClean="0">
                <a:solidFill>
                  <a:srgbClr val="000000"/>
                </a:solidFill>
                <a:latin typeface="宋体" pitchFamily="2" charset="-122"/>
              </a:rPr>
              <a:t>    成本与要素价格既定，生产者所能购买到的不同要素数量最大组合的轨迹。</a:t>
            </a:r>
          </a:p>
        </p:txBody>
      </p:sp>
      <p:sp>
        <p:nvSpPr>
          <p:cNvPr id="508941" name="Rectangle 13"/>
          <p:cNvSpPr>
            <a:spLocks noChangeArrowheads="1"/>
          </p:cNvSpPr>
          <p:nvPr/>
        </p:nvSpPr>
        <p:spPr bwMode="auto">
          <a:xfrm>
            <a:off x="827584" y="2917393"/>
            <a:ext cx="374332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txBody>
          <a:bodyPr anchor="ctr">
            <a:spAutoFit/>
          </a:bodyPr>
          <a:lstStyle/>
          <a:p>
            <a:pPr>
              <a:lnSpc>
                <a:spcPct val="100000"/>
              </a:lnSpc>
              <a:buClr>
                <a:srgbClr val="FF0000"/>
              </a:buClr>
              <a:buFont typeface="Wingdings" pitchFamily="2" charset="2"/>
              <a:buChar char="n"/>
            </a:pPr>
            <a:r>
              <a:rPr kumimoji="1" lang="zh-CN" altLang="en-US" sz="2200" b="1" dirty="0" smtClean="0">
                <a:solidFill>
                  <a:srgbClr val="0000FF"/>
                </a:solidFill>
                <a:latin typeface="Times New Roman" pitchFamily="18" charset="0"/>
              </a:rPr>
              <a:t>成本</a:t>
            </a:r>
            <a:r>
              <a:rPr kumimoji="1" lang="zh-CN" altLang="en-US" sz="2200" b="1" dirty="0">
                <a:solidFill>
                  <a:srgbClr val="0000FF"/>
                </a:solidFill>
                <a:latin typeface="Times New Roman" pitchFamily="18" charset="0"/>
              </a:rPr>
              <a:t>支出为</a:t>
            </a:r>
            <a:r>
              <a:rPr kumimoji="1" lang="en-US" altLang="zh-CN" sz="2200" b="1" dirty="0" smtClean="0">
                <a:solidFill>
                  <a:srgbClr val="0000FF"/>
                </a:solidFill>
                <a:latin typeface="Times New Roman" pitchFamily="18" charset="0"/>
              </a:rPr>
              <a:t>C</a:t>
            </a:r>
            <a:endParaRPr kumimoji="1" lang="zh-CN" altLang="en-US" sz="2200" b="1" dirty="0">
              <a:solidFill>
                <a:srgbClr val="0000FF"/>
              </a:solidFill>
              <a:latin typeface="Times New Roman" pitchFamily="18" charset="0"/>
            </a:endParaRPr>
          </a:p>
          <a:p>
            <a:pPr>
              <a:lnSpc>
                <a:spcPct val="100000"/>
              </a:lnSpc>
              <a:buClr>
                <a:srgbClr val="FF0000"/>
              </a:buClr>
              <a:buFont typeface="Wingdings" pitchFamily="2" charset="2"/>
              <a:buChar char="n"/>
            </a:pPr>
            <a:r>
              <a:rPr kumimoji="1" lang="zh-CN" altLang="en-US" sz="2200" b="1" dirty="0">
                <a:solidFill>
                  <a:srgbClr val="0000FF"/>
                </a:solidFill>
                <a:latin typeface="Times New Roman" pitchFamily="18" charset="0"/>
              </a:rPr>
              <a:t>劳动</a:t>
            </a:r>
            <a:r>
              <a:rPr kumimoji="1" lang="en-US" altLang="zh-CN" sz="2200" b="1" dirty="0">
                <a:solidFill>
                  <a:srgbClr val="0000FF"/>
                </a:solidFill>
                <a:latin typeface="Times New Roman" pitchFamily="18" charset="0"/>
              </a:rPr>
              <a:t>L</a:t>
            </a:r>
            <a:r>
              <a:rPr kumimoji="1" lang="zh-CN" altLang="en-US" sz="2200" b="1" dirty="0">
                <a:solidFill>
                  <a:srgbClr val="0000FF"/>
                </a:solidFill>
                <a:latin typeface="Times New Roman" pitchFamily="18" charset="0"/>
              </a:rPr>
              <a:t>价格</a:t>
            </a:r>
            <a:r>
              <a:rPr kumimoji="1" lang="en-US" altLang="zh-CN" sz="2200" b="1" dirty="0">
                <a:solidFill>
                  <a:srgbClr val="0000FF"/>
                </a:solidFill>
                <a:latin typeface="Times New Roman" pitchFamily="18" charset="0"/>
              </a:rPr>
              <a:t>=</a:t>
            </a:r>
            <a:r>
              <a:rPr kumimoji="1" lang="zh-CN" altLang="en-US" sz="2200" b="1" dirty="0">
                <a:solidFill>
                  <a:srgbClr val="0000FF"/>
                </a:solidFill>
                <a:latin typeface="Times New Roman" pitchFamily="18" charset="0"/>
              </a:rPr>
              <a:t>工资率</a:t>
            </a:r>
            <a:r>
              <a:rPr kumimoji="1" lang="en-US" altLang="zh-CN" sz="2200" b="1" dirty="0">
                <a:solidFill>
                  <a:srgbClr val="0000FF"/>
                </a:solidFill>
                <a:latin typeface="Times New Roman" pitchFamily="18" charset="0"/>
              </a:rPr>
              <a:t>w</a:t>
            </a:r>
          </a:p>
          <a:p>
            <a:pPr>
              <a:lnSpc>
                <a:spcPct val="100000"/>
              </a:lnSpc>
              <a:buClr>
                <a:srgbClr val="FF0000"/>
              </a:buClr>
              <a:buFont typeface="Wingdings" pitchFamily="2" charset="2"/>
              <a:buChar char="n"/>
            </a:pPr>
            <a:r>
              <a:rPr kumimoji="1" lang="zh-CN" altLang="en-US" sz="2200" b="1" dirty="0">
                <a:solidFill>
                  <a:srgbClr val="0000FF"/>
                </a:solidFill>
                <a:latin typeface="Times New Roman" pitchFamily="18" charset="0"/>
              </a:rPr>
              <a:t>资本</a:t>
            </a:r>
            <a:r>
              <a:rPr kumimoji="1" lang="en-US" altLang="zh-CN" sz="2200" b="1" dirty="0">
                <a:solidFill>
                  <a:srgbClr val="0000FF"/>
                </a:solidFill>
                <a:latin typeface="Times New Roman" pitchFamily="18" charset="0"/>
              </a:rPr>
              <a:t>K</a:t>
            </a:r>
            <a:r>
              <a:rPr kumimoji="1" lang="zh-CN" altLang="en-US" sz="2200" b="1" dirty="0">
                <a:solidFill>
                  <a:srgbClr val="0000FF"/>
                </a:solidFill>
                <a:latin typeface="Times New Roman" pitchFamily="18" charset="0"/>
              </a:rPr>
              <a:t>价格</a:t>
            </a:r>
            <a:r>
              <a:rPr kumimoji="1" lang="en-US" altLang="zh-CN" sz="2200" b="1" dirty="0">
                <a:solidFill>
                  <a:srgbClr val="0000FF"/>
                </a:solidFill>
                <a:latin typeface="Times New Roman" pitchFamily="18" charset="0"/>
              </a:rPr>
              <a:t>=</a:t>
            </a:r>
            <a:r>
              <a:rPr kumimoji="1" lang="zh-CN" altLang="en-US" sz="2200" b="1" dirty="0">
                <a:solidFill>
                  <a:srgbClr val="0000FF"/>
                </a:solidFill>
                <a:latin typeface="Times New Roman" pitchFamily="18" charset="0"/>
              </a:rPr>
              <a:t>利息率</a:t>
            </a:r>
            <a:r>
              <a:rPr kumimoji="1" lang="en-US" altLang="zh-CN" sz="2200" b="1" dirty="0">
                <a:solidFill>
                  <a:srgbClr val="0000FF"/>
                </a:solidFill>
                <a:latin typeface="Times New Roman" pitchFamily="18" charset="0"/>
              </a:rPr>
              <a:t>r</a:t>
            </a:r>
          </a:p>
        </p:txBody>
      </p:sp>
      <p:sp>
        <p:nvSpPr>
          <p:cNvPr id="508946" name="Rectangle 18"/>
          <p:cNvSpPr>
            <a:spLocks noChangeArrowheads="1"/>
          </p:cNvSpPr>
          <p:nvPr/>
        </p:nvSpPr>
        <p:spPr bwMode="auto">
          <a:xfrm>
            <a:off x="466658" y="4016374"/>
            <a:ext cx="43434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txBody>
          <a:bodyPr/>
          <a:lstStyle/>
          <a:p>
            <a:pPr marL="342900" indent="-342900">
              <a:lnSpc>
                <a:spcPct val="150000"/>
              </a:lnSpc>
              <a:spcBef>
                <a:spcPct val="20000"/>
              </a:spcBef>
              <a:buClr>
                <a:srgbClr val="0000FF"/>
              </a:buClr>
              <a:buSzPct val="100000"/>
              <a:buFont typeface="Wingdings" panose="05000000000000000000" pitchFamily="2" charset="2"/>
              <a:buChar char="l"/>
            </a:pPr>
            <a:r>
              <a:rPr lang="zh-CN" altLang="en-US" sz="2400" b="1" dirty="0" smtClean="0">
                <a:solidFill>
                  <a:srgbClr val="0000FF"/>
                </a:solidFill>
                <a:latin typeface="Times New Roman" pitchFamily="18" charset="0"/>
                <a:ea typeface="黑体" pitchFamily="49" charset="-122"/>
                <a:cs typeface="Times New Roman" pitchFamily="18" charset="0"/>
              </a:rPr>
              <a:t>特征</a:t>
            </a:r>
            <a:endParaRPr lang="zh-CN" altLang="en-US" sz="2400" b="1" dirty="0">
              <a:solidFill>
                <a:srgbClr val="0000FF"/>
              </a:solidFill>
              <a:latin typeface="Times New Roman" pitchFamily="18" charset="0"/>
              <a:ea typeface="黑体" pitchFamily="49" charset="-122"/>
              <a:cs typeface="Times New Roman" pitchFamily="18" charset="0"/>
            </a:endParaRPr>
          </a:p>
          <a:p>
            <a:pPr eaLnBrk="1" hangingPunct="1">
              <a:spcBef>
                <a:spcPct val="20000"/>
              </a:spcBef>
              <a:buClr>
                <a:srgbClr val="FF0000"/>
              </a:buClr>
              <a:buFont typeface="Wingdings" pitchFamily="2" charset="2"/>
              <a:buNone/>
            </a:pPr>
            <a:r>
              <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rPr>
              <a:t>（</a:t>
            </a:r>
            <a:r>
              <a:rPr kumimoji="1" lang="en-US" altLang="zh-CN" sz="2200" b="1" dirty="0">
                <a:latin typeface="Times New Roman" panose="02020603050405020304" pitchFamily="18" charset="0"/>
                <a:ea typeface="楷体_GB2312" panose="02010609030101010101" pitchFamily="49" charset="-122"/>
                <a:cs typeface="Times New Roman" panose="02020603050405020304" pitchFamily="18" charset="0"/>
              </a:rPr>
              <a:t>1</a:t>
            </a:r>
            <a:r>
              <a:rPr kumimoji="1" lang="zh-CN" altLang="en-US" sz="2200" b="1" dirty="0" smtClean="0">
                <a:latin typeface="Times New Roman" panose="02020603050405020304" pitchFamily="18" charset="0"/>
                <a:ea typeface="楷体_GB2312" panose="02010609030101010101" pitchFamily="49" charset="-122"/>
                <a:cs typeface="Times New Roman" panose="02020603050405020304" pitchFamily="18" charset="0"/>
              </a:rPr>
              <a:t>）同一等成本线上每一点两种</a:t>
            </a:r>
            <a:r>
              <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rPr>
              <a:t>要素组合不同，但支出相等。</a:t>
            </a:r>
          </a:p>
          <a:p>
            <a:pPr eaLnBrk="1" hangingPunct="1">
              <a:spcBef>
                <a:spcPct val="20000"/>
              </a:spcBef>
              <a:buClr>
                <a:srgbClr val="FF0000"/>
              </a:buClr>
              <a:buFont typeface="Wingdings" pitchFamily="2" charset="2"/>
              <a:buNone/>
            </a:pPr>
            <a:r>
              <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rPr>
              <a:t>（</a:t>
            </a:r>
            <a:r>
              <a:rPr kumimoji="1" lang="en-US" altLang="zh-CN" sz="2200" b="1" dirty="0">
                <a:latin typeface="Times New Roman" panose="02020603050405020304" pitchFamily="18" charset="0"/>
                <a:ea typeface="楷体_GB2312" panose="02010609030101010101" pitchFamily="49" charset="-122"/>
                <a:cs typeface="Times New Roman" panose="02020603050405020304" pitchFamily="18" charset="0"/>
              </a:rPr>
              <a:t>2</a:t>
            </a:r>
            <a:r>
              <a:rPr kumimoji="1" lang="zh-CN" altLang="en-US" sz="2200" b="1" dirty="0" smtClean="0">
                <a:latin typeface="Times New Roman" panose="02020603050405020304" pitchFamily="18" charset="0"/>
                <a:ea typeface="楷体_GB2312" panose="02010609030101010101" pitchFamily="49" charset="-122"/>
                <a:cs typeface="Times New Roman" panose="02020603050405020304" pitchFamily="18" charset="0"/>
              </a:rPr>
              <a:t>）等成本线向</a:t>
            </a:r>
            <a:r>
              <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rPr>
              <a:t>右下方倾斜</a:t>
            </a:r>
            <a:r>
              <a:rPr kumimoji="1" lang="zh-CN" altLang="en-US" sz="2200" b="1" dirty="0" smtClean="0">
                <a:latin typeface="Times New Roman" panose="02020603050405020304" pitchFamily="18" charset="0"/>
                <a:ea typeface="楷体_GB2312" panose="02010609030101010101" pitchFamily="49" charset="-122"/>
                <a:cs typeface="Times New Roman" panose="02020603050405020304" pitchFamily="18" charset="0"/>
              </a:rPr>
              <a:t>，一种要素买的多，另一种就要少。</a:t>
            </a:r>
            <a:endPar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9" name="灯片编号占位符 5"/>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eaLnBrk="1" hangingPunct="1">
              <a:lnSpc>
                <a:spcPct val="100000"/>
              </a:lnSpc>
              <a:defRPr/>
            </a:pPr>
            <a:fld id="{EB15F90B-7962-4F9C-845D-8BF96728689B}" type="slidenum">
              <a:rPr lang="en-US" altLang="zh-CN" sz="2600">
                <a:solidFill>
                  <a:schemeClr val="bg1"/>
                </a:solidFill>
                <a:latin typeface="+mn-lt"/>
                <a:ea typeface="+mn-ea"/>
              </a:rPr>
              <a:pPr eaLnBrk="1" hangingPunct="1">
                <a:lnSpc>
                  <a:spcPct val="100000"/>
                </a:lnSpc>
                <a:defRPr/>
              </a:pPr>
              <a:t>14</a:t>
            </a:fld>
            <a:endParaRPr lang="en-US" altLang="zh-CN" sz="2600">
              <a:solidFill>
                <a:schemeClr val="bg1"/>
              </a:solidFill>
              <a:latin typeface="+mn-lt"/>
              <a:ea typeface="+mn-ea"/>
            </a:endParaRPr>
          </a:p>
        </p:txBody>
      </p:sp>
      <p:grpSp>
        <p:nvGrpSpPr>
          <p:cNvPr id="6" name="组合 5"/>
          <p:cNvGrpSpPr/>
          <p:nvPr/>
        </p:nvGrpSpPr>
        <p:grpSpPr>
          <a:xfrm>
            <a:off x="4448357" y="2941811"/>
            <a:ext cx="4084083" cy="3422477"/>
            <a:chOff x="4016003" y="2941811"/>
            <a:chExt cx="4084083" cy="3422477"/>
          </a:xfrm>
        </p:grpSpPr>
        <p:sp>
          <p:nvSpPr>
            <p:cNvPr id="508932" name="Line 4"/>
            <p:cNvSpPr>
              <a:spLocks noChangeShapeType="1"/>
            </p:cNvSpPr>
            <p:nvPr/>
          </p:nvSpPr>
          <p:spPr bwMode="auto">
            <a:xfrm flipV="1">
              <a:off x="4549403" y="3141663"/>
              <a:ext cx="0" cy="2895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8933" name="Line 5"/>
            <p:cNvSpPr>
              <a:spLocks noChangeShapeType="1"/>
            </p:cNvSpPr>
            <p:nvPr/>
          </p:nvSpPr>
          <p:spPr bwMode="auto">
            <a:xfrm>
              <a:off x="4549403" y="6037263"/>
              <a:ext cx="2514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8934" name="Text Box 6"/>
            <p:cNvSpPr txBox="1">
              <a:spLocks noChangeArrowheads="1"/>
            </p:cNvSpPr>
            <p:nvPr/>
          </p:nvSpPr>
          <p:spPr bwMode="auto">
            <a:xfrm>
              <a:off x="4016003" y="31908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kumimoji="1" lang="en-US" altLang="zh-CN">
                  <a:latin typeface="Times New Roman" pitchFamily="18" charset="0"/>
                </a:rPr>
                <a:t>K</a:t>
              </a:r>
            </a:p>
          </p:txBody>
        </p:sp>
        <p:sp>
          <p:nvSpPr>
            <p:cNvPr id="508935" name="Text Box 7"/>
            <p:cNvSpPr txBox="1">
              <a:spLocks noChangeArrowheads="1"/>
            </p:cNvSpPr>
            <p:nvPr/>
          </p:nvSpPr>
          <p:spPr bwMode="auto">
            <a:xfrm>
              <a:off x="7140203" y="585787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kumimoji="1" lang="en-US" altLang="zh-CN">
                  <a:latin typeface="Times New Roman" pitchFamily="18" charset="0"/>
                </a:rPr>
                <a:t>L</a:t>
              </a:r>
            </a:p>
          </p:txBody>
        </p:sp>
        <p:sp>
          <p:nvSpPr>
            <p:cNvPr id="508936" name="Line 8"/>
            <p:cNvSpPr>
              <a:spLocks noChangeShapeType="1"/>
            </p:cNvSpPr>
            <p:nvPr/>
          </p:nvSpPr>
          <p:spPr bwMode="auto">
            <a:xfrm>
              <a:off x="4549403" y="3751263"/>
              <a:ext cx="2057400" cy="2286000"/>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8939" name="Text Box 11"/>
            <p:cNvSpPr txBox="1">
              <a:spLocks noChangeArrowheads="1"/>
            </p:cNvSpPr>
            <p:nvPr/>
          </p:nvSpPr>
          <p:spPr bwMode="auto">
            <a:xfrm>
              <a:off x="4228728" y="5967413"/>
              <a:ext cx="379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kumimoji="1" lang="en-US" altLang="zh-CN">
                  <a:latin typeface="Tahoma" pitchFamily="34" charset="0"/>
                </a:rPr>
                <a:t>O</a:t>
              </a:r>
            </a:p>
          </p:txBody>
        </p:sp>
        <p:pic>
          <p:nvPicPr>
            <p:cNvPr id="508943"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2941811"/>
              <a:ext cx="2303463" cy="874713"/>
            </a:xfrm>
            <a:prstGeom prst="rect">
              <a:avLst/>
            </a:prstGeom>
            <a:noFill/>
            <a:ln w="9525">
              <a:solidFill>
                <a:srgbClr val="FF3399"/>
              </a:solidFill>
              <a:miter lim="800000"/>
              <a:headEnd/>
              <a:tailEnd/>
            </a:ln>
            <a:extLst/>
          </p:spPr>
        </p:pic>
        <p:pic>
          <p:nvPicPr>
            <p:cNvPr id="50894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623" y="3816524"/>
              <a:ext cx="2303463" cy="836612"/>
            </a:xfrm>
            <a:prstGeom prst="rect">
              <a:avLst/>
            </a:prstGeom>
            <a:solidFill>
              <a:schemeClr val="folHlink"/>
            </a:solidFill>
            <a:ln w="9525">
              <a:solidFill>
                <a:srgbClr val="FF3399"/>
              </a:solidFill>
              <a:miter lim="800000"/>
              <a:headEnd/>
              <a:tailEnd/>
            </a:ln>
          </p:spPr>
        </p:pic>
        <p:cxnSp>
          <p:nvCxnSpPr>
            <p:cNvPr id="3" name="直接连接符 2"/>
            <p:cNvCxnSpPr/>
            <p:nvPr/>
          </p:nvCxnSpPr>
          <p:spPr>
            <a:xfrm>
              <a:off x="4570909" y="4293096"/>
              <a:ext cx="1585267" cy="1739403"/>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570909" y="4869160"/>
              <a:ext cx="1081211" cy="1163339"/>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1575908"/>
      </p:ext>
    </p:extLst>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8931">
                                            <p:txEl>
                                              <p:pRg st="0" end="0"/>
                                            </p:txEl>
                                          </p:spTgt>
                                        </p:tgtEl>
                                        <p:attrNameLst>
                                          <p:attrName>style.visibility</p:attrName>
                                        </p:attrNameLst>
                                      </p:cBhvr>
                                      <p:to>
                                        <p:strVal val="visible"/>
                                      </p:to>
                                    </p:set>
                                    <p:anim calcmode="lin" valueType="num">
                                      <p:cBhvr additive="base">
                                        <p:cTn id="7" dur="500" fill="hold"/>
                                        <p:tgtEl>
                                          <p:spTgt spid="5089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8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8931">
                                            <p:txEl>
                                              <p:pRg st="1" end="1"/>
                                            </p:txEl>
                                          </p:spTgt>
                                        </p:tgtEl>
                                        <p:attrNameLst>
                                          <p:attrName>style.visibility</p:attrName>
                                        </p:attrNameLst>
                                      </p:cBhvr>
                                      <p:to>
                                        <p:strVal val="visible"/>
                                      </p:to>
                                    </p:set>
                                    <p:anim calcmode="lin" valueType="num">
                                      <p:cBhvr additive="base">
                                        <p:cTn id="13" dur="500" fill="hold"/>
                                        <p:tgtEl>
                                          <p:spTgt spid="5089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089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894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checkerboard(across)">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10" fill="hold" grpId="0" nodeType="clickEffect">
                                  <p:stCondLst>
                                    <p:cond delay="0"/>
                                  </p:stCondLst>
                                  <p:childTnLst>
                                    <p:set>
                                      <p:cBhvr>
                                        <p:cTn id="27" dur="1" fill="hold">
                                          <p:stCondLst>
                                            <p:cond delay="0"/>
                                          </p:stCondLst>
                                        </p:cTn>
                                        <p:tgtEl>
                                          <p:spTgt spid="508946"/>
                                        </p:tgtEl>
                                        <p:attrNameLst>
                                          <p:attrName>style.visibility</p:attrName>
                                        </p:attrNameLst>
                                      </p:cBhvr>
                                      <p:to>
                                        <p:strVal val="visible"/>
                                      </p:to>
                                    </p:set>
                                    <p:anim calcmode="lin" valueType="num">
                                      <p:cBhvr>
                                        <p:cTn id="28" dur="500" fill="hold"/>
                                        <p:tgtEl>
                                          <p:spTgt spid="508946"/>
                                        </p:tgtEl>
                                        <p:attrNameLst>
                                          <p:attrName>ppt_w</p:attrName>
                                        </p:attrNameLst>
                                      </p:cBhvr>
                                      <p:tavLst>
                                        <p:tav tm="0">
                                          <p:val>
                                            <p:fltVal val="0"/>
                                          </p:val>
                                        </p:tav>
                                        <p:tav tm="100000">
                                          <p:val>
                                            <p:strVal val="#ppt_w"/>
                                          </p:val>
                                        </p:tav>
                                      </p:tavLst>
                                    </p:anim>
                                    <p:anim calcmode="lin" valueType="num">
                                      <p:cBhvr>
                                        <p:cTn id="29" dur="500" fill="hold"/>
                                        <p:tgtEl>
                                          <p:spTgt spid="5089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p:bldP spid="508941" grpId="0"/>
      <p:bldP spid="508946"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AutoShape 2"/>
          <p:cNvSpPr>
            <a:spLocks noGrp="1" noChangeArrowheads="1"/>
          </p:cNvSpPr>
          <p:nvPr>
            <p:ph type="title"/>
          </p:nvPr>
        </p:nvSpPr>
        <p:spPr>
          <a:xfrm>
            <a:off x="725489" y="764704"/>
            <a:ext cx="7951786" cy="504825"/>
          </a:xfrm>
          <a:noFill/>
          <a:ln>
            <a:noFill/>
          </a:ln>
        </p:spPr>
        <p:txBody>
          <a:bodyPr vert="horz" rtlCol="0" anchor="b">
            <a:noAutofit/>
          </a:bodyPr>
          <a:lstStyle/>
          <a:p>
            <a:pPr marL="342900" indent="-342900" algn="l">
              <a:spcBef>
                <a:spcPct val="20000"/>
              </a:spcBef>
              <a:buClr>
                <a:schemeClr val="tx2"/>
              </a:buClr>
              <a:buSzPct val="50000"/>
            </a:pPr>
            <a:r>
              <a:rPr kumimoji="1" lang="en-US" altLang="zh-CN" sz="3200" b="1" dirty="0">
                <a:solidFill>
                  <a:srgbClr val="0000FF"/>
                </a:solidFill>
                <a:latin typeface="Times New Roman" pitchFamily="18" charset="0"/>
                <a:ea typeface="+mn-ea"/>
                <a:cs typeface="Times New Roman" pitchFamily="18" charset="0"/>
              </a:rPr>
              <a:t>5.</a:t>
            </a:r>
            <a:r>
              <a:rPr kumimoji="1" lang="zh-CN" altLang="en-US" sz="3200" b="1" dirty="0">
                <a:solidFill>
                  <a:srgbClr val="0000FF"/>
                </a:solidFill>
                <a:latin typeface="Times New Roman" pitchFamily="18" charset="0"/>
                <a:ea typeface="+mn-ea"/>
                <a:cs typeface="Times New Roman" pitchFamily="18" charset="0"/>
              </a:rPr>
              <a:t>生产者均衡</a:t>
            </a:r>
          </a:p>
        </p:txBody>
      </p:sp>
      <p:sp>
        <p:nvSpPr>
          <p:cNvPr id="509955" name="Rectangle 3"/>
          <p:cNvSpPr>
            <a:spLocks noGrp="1" noChangeArrowheads="1"/>
          </p:cNvSpPr>
          <p:nvPr>
            <p:ph sz="half" idx="1"/>
          </p:nvPr>
        </p:nvSpPr>
        <p:spPr>
          <a:xfrm>
            <a:off x="681037" y="1565960"/>
            <a:ext cx="7996237" cy="1151741"/>
          </a:xfrm>
          <a:extLst>
            <a:ext uri="{91240B29-F687-4F45-9708-019B960494DF}">
              <a14:hiddenLine xmlns:a14="http://schemas.microsoft.com/office/drawing/2010/main" w="76200" cap="flat">
                <a:solidFill>
                  <a:srgbClr val="000000"/>
                </a:solidFill>
                <a:miter lim="800000"/>
                <a:headEnd/>
                <a:tailEnd/>
              </a14:hiddenLine>
            </a:ext>
          </a:extLst>
        </p:spPr>
        <p:txBody>
          <a:bodyPr/>
          <a:lstStyle/>
          <a:p>
            <a:pPr marL="0" indent="0">
              <a:buClr>
                <a:srgbClr val="FF0000"/>
              </a:buClr>
              <a:buFont typeface="Wingdings" pitchFamily="2" charset="2"/>
              <a:buNone/>
            </a:pPr>
            <a:r>
              <a:rPr lang="zh-CN" altLang="en-US" sz="2000" b="1" dirty="0" smtClean="0">
                <a:solidFill>
                  <a:srgbClr val="000000"/>
                </a:solidFill>
              </a:rPr>
              <a:t>        </a:t>
            </a:r>
            <a:r>
              <a:rPr lang="zh-CN" altLang="en-US" sz="2400" b="1" dirty="0" smtClean="0">
                <a:solidFill>
                  <a:srgbClr val="0000FF"/>
                </a:solidFill>
              </a:rPr>
              <a:t>生产者均衡研究的是生产者（企业）如何使用最优的生产要素组合进行生产。</a:t>
            </a:r>
          </a:p>
        </p:txBody>
      </p:sp>
      <p:grpSp>
        <p:nvGrpSpPr>
          <p:cNvPr id="4" name="组合 3"/>
          <p:cNvGrpSpPr/>
          <p:nvPr/>
        </p:nvGrpSpPr>
        <p:grpSpPr>
          <a:xfrm>
            <a:off x="1188467" y="2752988"/>
            <a:ext cx="3311525" cy="3205678"/>
            <a:chOff x="5437188" y="1752600"/>
            <a:chExt cx="3311525" cy="3205678"/>
          </a:xfrm>
        </p:grpSpPr>
        <p:sp>
          <p:nvSpPr>
            <p:cNvPr id="509957" name="Rectangle 5"/>
            <p:cNvSpPr>
              <a:spLocks noChangeArrowheads="1"/>
            </p:cNvSpPr>
            <p:nvPr/>
          </p:nvSpPr>
          <p:spPr bwMode="auto">
            <a:xfrm>
              <a:off x="5581650" y="4588946"/>
              <a:ext cx="3167063" cy="369332"/>
            </a:xfrm>
            <a:prstGeom prst="rect">
              <a:avLst/>
            </a:prstGeom>
            <a:noFill/>
            <a:ln w="38100" cmpd="dbl" algn="ctr">
              <a:noFill/>
              <a:miter lim="800000"/>
              <a:headEnd/>
              <a:tailEnd/>
            </a:ln>
          </p:spPr>
          <p:txBody>
            <a:bodyPr anchor="ctr">
              <a:spAutoFit/>
            </a:bodyPr>
            <a:lstStyle/>
            <a:p>
              <a:pPr>
                <a:lnSpc>
                  <a:spcPct val="100000"/>
                </a:lnSpc>
                <a:buClr>
                  <a:srgbClr val="993300"/>
                </a:buClr>
                <a:buSzPct val="95000"/>
                <a:buFont typeface="Wingdings" pitchFamily="2" charset="2"/>
                <a:buNone/>
              </a:pPr>
              <a:r>
                <a:rPr kumimoji="1" lang="zh-CN" altLang="en-US" dirty="0">
                  <a:latin typeface="Times New Roman" pitchFamily="18" charset="0"/>
                  <a:cs typeface="Times New Roman" pitchFamily="18" charset="0"/>
                </a:rPr>
                <a:t>（</a:t>
              </a:r>
              <a:r>
                <a:rPr kumimoji="1" lang="en-US" altLang="zh-CN" dirty="0">
                  <a:latin typeface="Times New Roman" pitchFamily="18" charset="0"/>
                  <a:cs typeface="Times New Roman" pitchFamily="18" charset="0"/>
                </a:rPr>
                <a:t>1</a:t>
              </a:r>
              <a:r>
                <a:rPr kumimoji="1" lang="zh-CN" altLang="en-US" dirty="0">
                  <a:latin typeface="Times New Roman" pitchFamily="18" charset="0"/>
                  <a:cs typeface="Times New Roman" pitchFamily="18" charset="0"/>
                </a:rPr>
                <a:t>）既定成本</a:t>
              </a:r>
              <a:r>
                <a:rPr kumimoji="1" lang="zh-CN" altLang="en-US" dirty="0" smtClean="0">
                  <a:latin typeface="Times New Roman" pitchFamily="18" charset="0"/>
                  <a:cs typeface="Times New Roman" pitchFamily="18" charset="0"/>
                </a:rPr>
                <a:t>下产量最大</a:t>
              </a:r>
              <a:endParaRPr kumimoji="1" lang="zh-CN" altLang="en-US" dirty="0">
                <a:latin typeface="Times New Roman" pitchFamily="18" charset="0"/>
                <a:cs typeface="Times New Roman" pitchFamily="18" charset="0"/>
              </a:endParaRPr>
            </a:p>
          </p:txBody>
        </p:sp>
        <p:sp>
          <p:nvSpPr>
            <p:cNvPr id="509958" name="Line 6"/>
            <p:cNvSpPr>
              <a:spLocks noChangeShapeType="1"/>
            </p:cNvSpPr>
            <p:nvPr/>
          </p:nvSpPr>
          <p:spPr bwMode="auto">
            <a:xfrm flipV="1">
              <a:off x="5773738" y="1752600"/>
              <a:ext cx="1587" cy="2362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9959" name="Line 7"/>
            <p:cNvSpPr>
              <a:spLocks noChangeShapeType="1"/>
            </p:cNvSpPr>
            <p:nvPr/>
          </p:nvSpPr>
          <p:spPr bwMode="auto">
            <a:xfrm>
              <a:off x="5773738" y="4114800"/>
              <a:ext cx="2667000" cy="1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9960" name="Freeform 8"/>
            <p:cNvSpPr>
              <a:spLocks/>
            </p:cNvSpPr>
            <p:nvPr/>
          </p:nvSpPr>
          <p:spPr bwMode="auto">
            <a:xfrm>
              <a:off x="5926138" y="2209800"/>
              <a:ext cx="1447800" cy="1600200"/>
            </a:xfrm>
            <a:custGeom>
              <a:avLst/>
              <a:gdLst>
                <a:gd name="T0" fmla="*/ 0 w 912"/>
                <a:gd name="T1" fmla="*/ 0 h 1008"/>
                <a:gd name="T2" fmla="*/ 483870000 w 912"/>
                <a:gd name="T3" fmla="*/ 1814512500 h 1008"/>
                <a:gd name="T4" fmla="*/ 2147483647 w 912"/>
                <a:gd name="T5" fmla="*/ 2147483647 h 1008"/>
                <a:gd name="T6" fmla="*/ 0 60000 65536"/>
                <a:gd name="T7" fmla="*/ 0 60000 65536"/>
                <a:gd name="T8" fmla="*/ 0 60000 65536"/>
                <a:gd name="T9" fmla="*/ 0 w 912"/>
                <a:gd name="T10" fmla="*/ 0 h 1008"/>
                <a:gd name="T11" fmla="*/ 912 w 912"/>
                <a:gd name="T12" fmla="*/ 1008 h 1008"/>
              </a:gdLst>
              <a:ahLst/>
              <a:cxnLst>
                <a:cxn ang="T6">
                  <a:pos x="T0" y="T1"/>
                </a:cxn>
                <a:cxn ang="T7">
                  <a:pos x="T2" y="T3"/>
                </a:cxn>
                <a:cxn ang="T8">
                  <a:pos x="T4" y="T5"/>
                </a:cxn>
              </a:cxnLst>
              <a:rect l="T9" t="T10" r="T11" b="T12"/>
              <a:pathLst>
                <a:path w="912" h="1008">
                  <a:moveTo>
                    <a:pt x="0" y="0"/>
                  </a:moveTo>
                  <a:cubicBezTo>
                    <a:pt x="20" y="276"/>
                    <a:pt x="40" y="552"/>
                    <a:pt x="192" y="720"/>
                  </a:cubicBezTo>
                  <a:cubicBezTo>
                    <a:pt x="344" y="888"/>
                    <a:pt x="792" y="960"/>
                    <a:pt x="912" y="1008"/>
                  </a:cubicBezTo>
                </a:path>
              </a:pathLst>
            </a:custGeom>
            <a:noFill/>
            <a:ln w="28575" cmpd="sng">
              <a:solidFill>
                <a:srgbClr val="00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9961" name="Freeform 9"/>
            <p:cNvSpPr>
              <a:spLocks/>
            </p:cNvSpPr>
            <p:nvPr/>
          </p:nvSpPr>
          <p:spPr bwMode="auto">
            <a:xfrm>
              <a:off x="6230938" y="2165350"/>
              <a:ext cx="1150937" cy="1296988"/>
            </a:xfrm>
            <a:custGeom>
              <a:avLst/>
              <a:gdLst>
                <a:gd name="T0" fmla="*/ 0 w 768"/>
                <a:gd name="T1" fmla="*/ 0 h 816"/>
                <a:gd name="T2" fmla="*/ 431202743 w 768"/>
                <a:gd name="T3" fmla="*/ 1576434873 h 816"/>
                <a:gd name="T4" fmla="*/ 1724812471 w 768"/>
                <a:gd name="T5" fmla="*/ 2061492490 h 816"/>
                <a:gd name="T6" fmla="*/ 0 60000 65536"/>
                <a:gd name="T7" fmla="*/ 0 60000 65536"/>
                <a:gd name="T8" fmla="*/ 0 60000 65536"/>
                <a:gd name="T9" fmla="*/ 0 w 768"/>
                <a:gd name="T10" fmla="*/ 0 h 816"/>
                <a:gd name="T11" fmla="*/ 768 w 768"/>
                <a:gd name="T12" fmla="*/ 816 h 816"/>
              </a:gdLst>
              <a:ahLst/>
              <a:cxnLst>
                <a:cxn ang="T6">
                  <a:pos x="T0" y="T1"/>
                </a:cxn>
                <a:cxn ang="T7">
                  <a:pos x="T2" y="T3"/>
                </a:cxn>
                <a:cxn ang="T8">
                  <a:pos x="T4" y="T5"/>
                </a:cxn>
              </a:cxnLst>
              <a:rect l="T9" t="T10" r="T11" b="T12"/>
              <a:pathLst>
                <a:path w="768" h="816">
                  <a:moveTo>
                    <a:pt x="0" y="0"/>
                  </a:moveTo>
                  <a:cubicBezTo>
                    <a:pt x="32" y="244"/>
                    <a:pt x="64" y="488"/>
                    <a:pt x="192" y="624"/>
                  </a:cubicBezTo>
                  <a:cubicBezTo>
                    <a:pt x="320" y="760"/>
                    <a:pt x="672" y="784"/>
                    <a:pt x="768" y="816"/>
                  </a:cubicBezTo>
                </a:path>
              </a:pathLst>
            </a:custGeom>
            <a:noFill/>
            <a:ln w="28575" cmpd="sng">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9962" name="Line 10"/>
            <p:cNvSpPr>
              <a:spLocks noChangeShapeType="1"/>
            </p:cNvSpPr>
            <p:nvPr/>
          </p:nvSpPr>
          <p:spPr bwMode="auto">
            <a:xfrm>
              <a:off x="5773738" y="2438400"/>
              <a:ext cx="1676400" cy="1676400"/>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9963" name="Text Box 11"/>
            <p:cNvSpPr txBox="1">
              <a:spLocks noChangeArrowheads="1"/>
            </p:cNvSpPr>
            <p:nvPr/>
          </p:nvSpPr>
          <p:spPr bwMode="auto">
            <a:xfrm>
              <a:off x="5437188" y="17557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kumimoji="1" lang="en-US" altLang="zh-CN">
                  <a:latin typeface="Times New Roman" pitchFamily="18" charset="0"/>
                </a:rPr>
                <a:t>K</a:t>
              </a:r>
            </a:p>
          </p:txBody>
        </p:sp>
        <p:sp>
          <p:nvSpPr>
            <p:cNvPr id="509964" name="Text Box 12"/>
            <p:cNvSpPr txBox="1">
              <a:spLocks noChangeArrowheads="1"/>
            </p:cNvSpPr>
            <p:nvPr/>
          </p:nvSpPr>
          <p:spPr bwMode="auto">
            <a:xfrm>
              <a:off x="8029575" y="4059238"/>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kumimoji="1" lang="en-US" altLang="zh-CN">
                  <a:latin typeface="Times New Roman" pitchFamily="18" charset="0"/>
                </a:rPr>
                <a:t>L</a:t>
              </a:r>
            </a:p>
          </p:txBody>
        </p:sp>
        <p:sp>
          <p:nvSpPr>
            <p:cNvPr id="509965" name="Text Box 13"/>
            <p:cNvSpPr txBox="1">
              <a:spLocks noChangeArrowheads="1"/>
            </p:cNvSpPr>
            <p:nvPr/>
          </p:nvSpPr>
          <p:spPr bwMode="auto">
            <a:xfrm>
              <a:off x="7381875" y="3340100"/>
              <a:ext cx="468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kumimoji="1" lang="en-US" altLang="zh-CN">
                  <a:latin typeface="Times New Roman" pitchFamily="18" charset="0"/>
                </a:rPr>
                <a:t>Q</a:t>
              </a:r>
              <a:r>
                <a:rPr kumimoji="1" lang="en-US" altLang="zh-CN" baseline="-25000">
                  <a:latin typeface="Times New Roman" pitchFamily="18" charset="0"/>
                </a:rPr>
                <a:t>2</a:t>
              </a:r>
            </a:p>
          </p:txBody>
        </p:sp>
        <p:sp>
          <p:nvSpPr>
            <p:cNvPr id="509966" name="Line 14"/>
            <p:cNvSpPr>
              <a:spLocks noChangeShapeType="1"/>
            </p:cNvSpPr>
            <p:nvPr/>
          </p:nvSpPr>
          <p:spPr bwMode="auto">
            <a:xfrm>
              <a:off x="6535738" y="3200400"/>
              <a:ext cx="1587" cy="914400"/>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9967" name="Line 15"/>
            <p:cNvSpPr>
              <a:spLocks noChangeShapeType="1"/>
            </p:cNvSpPr>
            <p:nvPr/>
          </p:nvSpPr>
          <p:spPr bwMode="auto">
            <a:xfrm>
              <a:off x="5807075" y="3190875"/>
              <a:ext cx="685800" cy="1588"/>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9968" name="Text Box 16"/>
            <p:cNvSpPr txBox="1">
              <a:spLocks noChangeArrowheads="1"/>
            </p:cNvSpPr>
            <p:nvPr/>
          </p:nvSpPr>
          <p:spPr bwMode="auto">
            <a:xfrm>
              <a:off x="6443663" y="2833688"/>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nSpc>
                  <a:spcPct val="100000"/>
                </a:lnSpc>
              </a:pPr>
              <a:r>
                <a:rPr kumimoji="1" lang="en-US" altLang="zh-CN">
                  <a:latin typeface="Times New Roman" pitchFamily="18" charset="0"/>
                </a:rPr>
                <a:t>E</a:t>
              </a:r>
            </a:p>
          </p:txBody>
        </p:sp>
        <p:sp>
          <p:nvSpPr>
            <p:cNvPr id="509969" name="Text Box 17"/>
            <p:cNvSpPr txBox="1">
              <a:spLocks noChangeArrowheads="1"/>
            </p:cNvSpPr>
            <p:nvPr/>
          </p:nvSpPr>
          <p:spPr bwMode="auto">
            <a:xfrm>
              <a:off x="7381875" y="2763838"/>
              <a:ext cx="468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kumimoji="1" lang="en-US" altLang="zh-CN">
                  <a:latin typeface="Times New Roman" pitchFamily="18" charset="0"/>
                </a:rPr>
                <a:t>Q</a:t>
              </a:r>
              <a:r>
                <a:rPr kumimoji="1" lang="en-US" altLang="zh-CN" baseline="-25000">
                  <a:latin typeface="Times New Roman" pitchFamily="18" charset="0"/>
                </a:rPr>
                <a:t>3</a:t>
              </a:r>
            </a:p>
          </p:txBody>
        </p:sp>
        <p:sp>
          <p:nvSpPr>
            <p:cNvPr id="509970" name="Text Box 18"/>
            <p:cNvSpPr txBox="1">
              <a:spLocks noChangeArrowheads="1"/>
            </p:cNvSpPr>
            <p:nvPr/>
          </p:nvSpPr>
          <p:spPr bwMode="auto">
            <a:xfrm>
              <a:off x="7373938" y="3630613"/>
              <a:ext cx="468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kumimoji="1" lang="en-US" altLang="zh-CN">
                  <a:latin typeface="Times New Roman" pitchFamily="18" charset="0"/>
                </a:rPr>
                <a:t>Q</a:t>
              </a:r>
              <a:r>
                <a:rPr kumimoji="1" lang="en-US" altLang="zh-CN" baseline="-25000">
                  <a:latin typeface="Times New Roman" pitchFamily="18" charset="0"/>
                </a:rPr>
                <a:t>1</a:t>
              </a:r>
            </a:p>
          </p:txBody>
        </p:sp>
        <p:sp>
          <p:nvSpPr>
            <p:cNvPr id="509971" name="Text Box 19"/>
            <p:cNvSpPr txBox="1">
              <a:spLocks noChangeArrowheads="1"/>
            </p:cNvSpPr>
            <p:nvPr/>
          </p:nvSpPr>
          <p:spPr bwMode="auto">
            <a:xfrm>
              <a:off x="6300788" y="4059238"/>
              <a:ext cx="423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nSpc>
                  <a:spcPct val="100000"/>
                </a:lnSpc>
              </a:pPr>
              <a:r>
                <a:rPr kumimoji="1" lang="en-US" altLang="zh-CN">
                  <a:latin typeface="Times New Roman" pitchFamily="18" charset="0"/>
                </a:rPr>
                <a:t>M</a:t>
              </a:r>
            </a:p>
          </p:txBody>
        </p:sp>
        <p:sp>
          <p:nvSpPr>
            <p:cNvPr id="509972" name="Text Box 20"/>
            <p:cNvSpPr txBox="1">
              <a:spLocks noChangeArrowheads="1"/>
            </p:cNvSpPr>
            <p:nvPr/>
          </p:nvSpPr>
          <p:spPr bwMode="auto">
            <a:xfrm>
              <a:off x="5437188" y="2973388"/>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nSpc>
                  <a:spcPct val="100000"/>
                </a:lnSpc>
              </a:pPr>
              <a:r>
                <a:rPr kumimoji="1" lang="en-US" altLang="zh-CN">
                  <a:latin typeface="Times New Roman" pitchFamily="18" charset="0"/>
                </a:rPr>
                <a:t>N</a:t>
              </a:r>
            </a:p>
          </p:txBody>
        </p:sp>
        <p:sp>
          <p:nvSpPr>
            <p:cNvPr id="509973" name="Text Box 21"/>
            <p:cNvSpPr txBox="1">
              <a:spLocks noChangeArrowheads="1"/>
            </p:cNvSpPr>
            <p:nvPr/>
          </p:nvSpPr>
          <p:spPr bwMode="auto">
            <a:xfrm>
              <a:off x="5437188" y="2259013"/>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nSpc>
                  <a:spcPct val="100000"/>
                </a:lnSpc>
              </a:pPr>
              <a:r>
                <a:rPr kumimoji="1" lang="en-US" altLang="zh-CN">
                  <a:latin typeface="Times New Roman" pitchFamily="18" charset="0"/>
                </a:rPr>
                <a:t>B</a:t>
              </a:r>
            </a:p>
          </p:txBody>
        </p:sp>
        <p:sp>
          <p:nvSpPr>
            <p:cNvPr id="509974" name="Text Box 22"/>
            <p:cNvSpPr txBox="1">
              <a:spLocks noChangeArrowheads="1"/>
            </p:cNvSpPr>
            <p:nvPr/>
          </p:nvSpPr>
          <p:spPr bwMode="auto">
            <a:xfrm>
              <a:off x="7237413" y="4059238"/>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nSpc>
                  <a:spcPct val="100000"/>
                </a:lnSpc>
              </a:pPr>
              <a:r>
                <a:rPr kumimoji="1" lang="en-US" altLang="zh-CN">
                  <a:latin typeface="Times New Roman" pitchFamily="18" charset="0"/>
                </a:rPr>
                <a:t>A</a:t>
              </a:r>
            </a:p>
          </p:txBody>
        </p:sp>
        <p:sp>
          <p:nvSpPr>
            <p:cNvPr id="509975" name="Text Box 23"/>
            <p:cNvSpPr txBox="1">
              <a:spLocks noChangeArrowheads="1"/>
            </p:cNvSpPr>
            <p:nvPr/>
          </p:nvSpPr>
          <p:spPr bwMode="auto">
            <a:xfrm>
              <a:off x="5926138" y="2335213"/>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nSpc>
                  <a:spcPct val="100000"/>
                </a:lnSpc>
              </a:pPr>
              <a:r>
                <a:rPr kumimoji="1" lang="en-US" altLang="zh-CN">
                  <a:latin typeface="Times New Roman" pitchFamily="18" charset="0"/>
                </a:rPr>
                <a:t>C</a:t>
              </a:r>
            </a:p>
          </p:txBody>
        </p:sp>
        <p:sp>
          <p:nvSpPr>
            <p:cNvPr id="509976" name="Text Box 24"/>
            <p:cNvSpPr txBox="1">
              <a:spLocks noChangeArrowheads="1"/>
            </p:cNvSpPr>
            <p:nvPr/>
          </p:nvSpPr>
          <p:spPr bwMode="auto">
            <a:xfrm>
              <a:off x="6805613" y="369887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nSpc>
                  <a:spcPct val="100000"/>
                </a:lnSpc>
              </a:pPr>
              <a:r>
                <a:rPr kumimoji="1" lang="en-US" altLang="zh-CN">
                  <a:latin typeface="Times New Roman" pitchFamily="18" charset="0"/>
                </a:rPr>
                <a:t>D</a:t>
              </a:r>
            </a:p>
          </p:txBody>
        </p:sp>
        <p:sp>
          <p:nvSpPr>
            <p:cNvPr id="509977" name="Freeform 25"/>
            <p:cNvSpPr>
              <a:spLocks/>
            </p:cNvSpPr>
            <p:nvPr/>
          </p:nvSpPr>
          <p:spPr bwMode="auto">
            <a:xfrm>
              <a:off x="6626225" y="2020888"/>
              <a:ext cx="722313" cy="1081087"/>
            </a:xfrm>
            <a:custGeom>
              <a:avLst/>
              <a:gdLst>
                <a:gd name="T0" fmla="*/ 0 w 912"/>
                <a:gd name="T1" fmla="*/ 0 h 1008"/>
                <a:gd name="T2" fmla="*/ 120437606 w 912"/>
                <a:gd name="T3" fmla="*/ 828197064 h 1008"/>
                <a:gd name="T4" fmla="*/ 572077440 w 912"/>
                <a:gd name="T5" fmla="*/ 1159475460 h 1008"/>
                <a:gd name="T6" fmla="*/ 0 60000 65536"/>
                <a:gd name="T7" fmla="*/ 0 60000 65536"/>
                <a:gd name="T8" fmla="*/ 0 60000 65536"/>
                <a:gd name="T9" fmla="*/ 0 w 912"/>
                <a:gd name="T10" fmla="*/ 0 h 1008"/>
                <a:gd name="T11" fmla="*/ 912 w 912"/>
                <a:gd name="T12" fmla="*/ 1008 h 1008"/>
              </a:gdLst>
              <a:ahLst/>
              <a:cxnLst>
                <a:cxn ang="T6">
                  <a:pos x="T0" y="T1"/>
                </a:cxn>
                <a:cxn ang="T7">
                  <a:pos x="T2" y="T3"/>
                </a:cxn>
                <a:cxn ang="T8">
                  <a:pos x="T4" y="T5"/>
                </a:cxn>
              </a:cxnLst>
              <a:rect l="T9" t="T10" r="T11" b="T12"/>
              <a:pathLst>
                <a:path w="912" h="1008">
                  <a:moveTo>
                    <a:pt x="0" y="0"/>
                  </a:moveTo>
                  <a:cubicBezTo>
                    <a:pt x="20" y="276"/>
                    <a:pt x="40" y="552"/>
                    <a:pt x="192" y="720"/>
                  </a:cubicBezTo>
                  <a:cubicBezTo>
                    <a:pt x="344" y="888"/>
                    <a:pt x="792" y="960"/>
                    <a:pt x="912" y="1008"/>
                  </a:cubicBezTo>
                </a:path>
              </a:pathLst>
            </a:custGeom>
            <a:noFill/>
            <a:ln w="28575" cmpd="sng">
              <a:solidFill>
                <a:srgbClr val="00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 name="组合 4"/>
          <p:cNvGrpSpPr/>
          <p:nvPr/>
        </p:nvGrpSpPr>
        <p:grpSpPr>
          <a:xfrm>
            <a:off x="4860032" y="2627620"/>
            <a:ext cx="3421062" cy="3321660"/>
            <a:chOff x="1294954" y="2636912"/>
            <a:chExt cx="3421062" cy="3321660"/>
          </a:xfrm>
        </p:grpSpPr>
        <p:sp>
          <p:nvSpPr>
            <p:cNvPr id="509981" name="Line 29"/>
            <p:cNvSpPr>
              <a:spLocks noChangeShapeType="1"/>
            </p:cNvSpPr>
            <p:nvPr/>
          </p:nvSpPr>
          <p:spPr bwMode="auto">
            <a:xfrm flipV="1">
              <a:off x="1669604" y="2771849"/>
              <a:ext cx="1587" cy="2362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9982" name="Line 30"/>
            <p:cNvSpPr>
              <a:spLocks noChangeShapeType="1"/>
            </p:cNvSpPr>
            <p:nvPr/>
          </p:nvSpPr>
          <p:spPr bwMode="auto">
            <a:xfrm>
              <a:off x="1669604" y="5134049"/>
              <a:ext cx="2667000" cy="1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9983" name="Freeform 31"/>
            <p:cNvSpPr>
              <a:spLocks/>
            </p:cNvSpPr>
            <p:nvPr/>
          </p:nvSpPr>
          <p:spPr bwMode="auto">
            <a:xfrm>
              <a:off x="2066479" y="3008387"/>
              <a:ext cx="1447800" cy="1524000"/>
            </a:xfrm>
            <a:custGeom>
              <a:avLst/>
              <a:gdLst>
                <a:gd name="T0" fmla="*/ 0 w 768"/>
                <a:gd name="T1" fmla="*/ 0 h 816"/>
                <a:gd name="T2" fmla="*/ 682332305 w 768"/>
                <a:gd name="T3" fmla="*/ 2147483647 h 816"/>
                <a:gd name="T4" fmla="*/ 2147483647 w 768"/>
                <a:gd name="T5" fmla="*/ 2147483647 h 816"/>
                <a:gd name="T6" fmla="*/ 0 60000 65536"/>
                <a:gd name="T7" fmla="*/ 0 60000 65536"/>
                <a:gd name="T8" fmla="*/ 0 60000 65536"/>
                <a:gd name="T9" fmla="*/ 0 w 768"/>
                <a:gd name="T10" fmla="*/ 0 h 816"/>
                <a:gd name="T11" fmla="*/ 768 w 768"/>
                <a:gd name="T12" fmla="*/ 816 h 816"/>
              </a:gdLst>
              <a:ahLst/>
              <a:cxnLst>
                <a:cxn ang="T6">
                  <a:pos x="T0" y="T1"/>
                </a:cxn>
                <a:cxn ang="T7">
                  <a:pos x="T2" y="T3"/>
                </a:cxn>
                <a:cxn ang="T8">
                  <a:pos x="T4" y="T5"/>
                </a:cxn>
              </a:cxnLst>
              <a:rect l="T9" t="T10" r="T11" b="T12"/>
              <a:pathLst>
                <a:path w="768" h="816">
                  <a:moveTo>
                    <a:pt x="0" y="0"/>
                  </a:moveTo>
                  <a:cubicBezTo>
                    <a:pt x="32" y="244"/>
                    <a:pt x="64" y="488"/>
                    <a:pt x="192" y="624"/>
                  </a:cubicBezTo>
                  <a:cubicBezTo>
                    <a:pt x="320" y="760"/>
                    <a:pt x="672" y="784"/>
                    <a:pt x="768" y="816"/>
                  </a:cubicBezTo>
                </a:path>
              </a:pathLst>
            </a:custGeom>
            <a:noFill/>
            <a:ln w="28575" cmpd="sng">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9984" name="Line 32"/>
            <p:cNvSpPr>
              <a:spLocks noChangeShapeType="1"/>
            </p:cNvSpPr>
            <p:nvPr/>
          </p:nvSpPr>
          <p:spPr bwMode="auto">
            <a:xfrm>
              <a:off x="1653729" y="3422724"/>
              <a:ext cx="1676400" cy="1676400"/>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9985" name="Text Box 33"/>
            <p:cNvSpPr txBox="1">
              <a:spLocks noChangeArrowheads="1"/>
            </p:cNvSpPr>
            <p:nvPr/>
          </p:nvSpPr>
          <p:spPr bwMode="auto">
            <a:xfrm>
              <a:off x="1294954" y="2636912"/>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kumimoji="1" lang="en-US" altLang="zh-CN">
                  <a:latin typeface="Times New Roman" pitchFamily="18" charset="0"/>
                </a:rPr>
                <a:t>K</a:t>
              </a:r>
            </a:p>
          </p:txBody>
        </p:sp>
        <p:sp>
          <p:nvSpPr>
            <p:cNvPr id="509986" name="Text Box 34"/>
            <p:cNvSpPr txBox="1">
              <a:spLocks noChangeArrowheads="1"/>
            </p:cNvSpPr>
            <p:nvPr/>
          </p:nvSpPr>
          <p:spPr bwMode="auto">
            <a:xfrm>
              <a:off x="3957191" y="5157862"/>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kumimoji="1" lang="en-US" altLang="zh-CN">
                  <a:latin typeface="Times New Roman" pitchFamily="18" charset="0"/>
                </a:rPr>
                <a:t>L</a:t>
              </a:r>
            </a:p>
          </p:txBody>
        </p:sp>
        <p:sp>
          <p:nvSpPr>
            <p:cNvPr id="509987" name="Text Box 35"/>
            <p:cNvSpPr txBox="1">
              <a:spLocks noChangeArrowheads="1"/>
            </p:cNvSpPr>
            <p:nvPr/>
          </p:nvSpPr>
          <p:spPr bwMode="auto">
            <a:xfrm>
              <a:off x="3558729" y="4310137"/>
              <a:ext cx="468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kumimoji="1" lang="en-US" altLang="zh-CN">
                  <a:latin typeface="Times New Roman" pitchFamily="18" charset="0"/>
                </a:rPr>
                <a:t>Q</a:t>
              </a:r>
              <a:r>
                <a:rPr kumimoji="1" lang="en-US" altLang="zh-CN" baseline="-25000">
                  <a:latin typeface="Times New Roman" pitchFamily="18" charset="0"/>
                </a:rPr>
                <a:t>2</a:t>
              </a:r>
            </a:p>
          </p:txBody>
        </p:sp>
        <p:sp>
          <p:nvSpPr>
            <p:cNvPr id="509988" name="Line 36"/>
            <p:cNvSpPr>
              <a:spLocks noChangeShapeType="1"/>
            </p:cNvSpPr>
            <p:nvPr/>
          </p:nvSpPr>
          <p:spPr bwMode="auto">
            <a:xfrm>
              <a:off x="2431604" y="4219649"/>
              <a:ext cx="1587" cy="914400"/>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9989" name="Line 37"/>
            <p:cNvSpPr>
              <a:spLocks noChangeShapeType="1"/>
            </p:cNvSpPr>
            <p:nvPr/>
          </p:nvSpPr>
          <p:spPr bwMode="auto">
            <a:xfrm>
              <a:off x="1653729" y="4184724"/>
              <a:ext cx="762000" cy="0"/>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9990" name="Text Box 38"/>
            <p:cNvSpPr txBox="1">
              <a:spLocks noChangeArrowheads="1"/>
            </p:cNvSpPr>
            <p:nvPr/>
          </p:nvSpPr>
          <p:spPr bwMode="auto">
            <a:xfrm>
              <a:off x="2339529" y="3852937"/>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nSpc>
                  <a:spcPct val="100000"/>
                </a:lnSpc>
              </a:pPr>
              <a:r>
                <a:rPr kumimoji="1" lang="en-US" altLang="zh-CN">
                  <a:latin typeface="Times New Roman" pitchFamily="18" charset="0"/>
                </a:rPr>
                <a:t>E</a:t>
              </a:r>
            </a:p>
          </p:txBody>
        </p:sp>
        <p:sp>
          <p:nvSpPr>
            <p:cNvPr id="509991" name="Text Box 39"/>
            <p:cNvSpPr txBox="1">
              <a:spLocks noChangeArrowheads="1"/>
            </p:cNvSpPr>
            <p:nvPr/>
          </p:nvSpPr>
          <p:spPr bwMode="auto">
            <a:xfrm>
              <a:off x="2241104" y="5141987"/>
              <a:ext cx="423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nSpc>
                  <a:spcPct val="100000"/>
                </a:lnSpc>
              </a:pPr>
              <a:r>
                <a:rPr kumimoji="1" lang="en-US" altLang="zh-CN">
                  <a:latin typeface="Times New Roman" pitchFamily="18" charset="0"/>
                </a:rPr>
                <a:t>M</a:t>
              </a:r>
            </a:p>
          </p:txBody>
        </p:sp>
        <p:sp>
          <p:nvSpPr>
            <p:cNvPr id="509992" name="Text Box 40"/>
            <p:cNvSpPr txBox="1">
              <a:spLocks noChangeArrowheads="1"/>
            </p:cNvSpPr>
            <p:nvPr/>
          </p:nvSpPr>
          <p:spPr bwMode="auto">
            <a:xfrm>
              <a:off x="1294954" y="4005337"/>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nSpc>
                  <a:spcPct val="100000"/>
                </a:lnSpc>
              </a:pPr>
              <a:r>
                <a:rPr kumimoji="1" lang="en-US" altLang="zh-CN">
                  <a:latin typeface="Times New Roman" pitchFamily="18" charset="0"/>
                </a:rPr>
                <a:t>N</a:t>
              </a:r>
            </a:p>
          </p:txBody>
        </p:sp>
        <p:sp>
          <p:nvSpPr>
            <p:cNvPr id="509993" name="Text Box 41"/>
            <p:cNvSpPr txBox="1">
              <a:spLocks noChangeArrowheads="1"/>
            </p:cNvSpPr>
            <p:nvPr/>
          </p:nvSpPr>
          <p:spPr bwMode="auto">
            <a:xfrm>
              <a:off x="1366391" y="3284612"/>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nSpc>
                  <a:spcPct val="100000"/>
                </a:lnSpc>
              </a:pPr>
              <a:r>
                <a:rPr kumimoji="1" lang="en-US" altLang="zh-CN">
                  <a:latin typeface="Times New Roman" pitchFamily="18" charset="0"/>
                </a:rPr>
                <a:t>B</a:t>
              </a:r>
            </a:p>
          </p:txBody>
        </p:sp>
        <p:sp>
          <p:nvSpPr>
            <p:cNvPr id="509994" name="Text Box 42"/>
            <p:cNvSpPr txBox="1">
              <a:spLocks noChangeArrowheads="1"/>
            </p:cNvSpPr>
            <p:nvPr/>
          </p:nvSpPr>
          <p:spPr bwMode="auto">
            <a:xfrm>
              <a:off x="3165029" y="5157862"/>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nSpc>
                  <a:spcPct val="100000"/>
                </a:lnSpc>
              </a:pPr>
              <a:r>
                <a:rPr kumimoji="1" lang="en-US" altLang="zh-CN">
                  <a:latin typeface="Times New Roman" pitchFamily="18" charset="0"/>
                </a:rPr>
                <a:t>A</a:t>
              </a:r>
            </a:p>
          </p:txBody>
        </p:sp>
        <p:sp>
          <p:nvSpPr>
            <p:cNvPr id="509995" name="Text Box 43"/>
            <p:cNvSpPr txBox="1">
              <a:spLocks noChangeArrowheads="1"/>
            </p:cNvSpPr>
            <p:nvPr/>
          </p:nvSpPr>
          <p:spPr bwMode="auto">
            <a:xfrm>
              <a:off x="1822004" y="3354462"/>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nSpc>
                  <a:spcPct val="100000"/>
                </a:lnSpc>
              </a:pPr>
              <a:r>
                <a:rPr kumimoji="1" lang="en-US" altLang="zh-CN">
                  <a:latin typeface="Times New Roman" pitchFamily="18" charset="0"/>
                </a:rPr>
                <a:t>C</a:t>
              </a:r>
            </a:p>
          </p:txBody>
        </p:sp>
        <p:sp>
          <p:nvSpPr>
            <p:cNvPr id="509996" name="Text Box 44"/>
            <p:cNvSpPr txBox="1">
              <a:spLocks noChangeArrowheads="1"/>
            </p:cNvSpPr>
            <p:nvPr/>
          </p:nvSpPr>
          <p:spPr bwMode="auto">
            <a:xfrm>
              <a:off x="2888804" y="4421262"/>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nSpc>
                  <a:spcPct val="100000"/>
                </a:lnSpc>
              </a:pPr>
              <a:r>
                <a:rPr kumimoji="1" lang="en-US" altLang="zh-CN">
                  <a:latin typeface="Times New Roman" pitchFamily="18" charset="0"/>
                </a:rPr>
                <a:t>D</a:t>
              </a:r>
            </a:p>
          </p:txBody>
        </p:sp>
        <p:sp>
          <p:nvSpPr>
            <p:cNvPr id="509997" name="Line 45"/>
            <p:cNvSpPr>
              <a:spLocks noChangeShapeType="1"/>
            </p:cNvSpPr>
            <p:nvPr/>
          </p:nvSpPr>
          <p:spPr bwMode="auto">
            <a:xfrm>
              <a:off x="1653729" y="2965524"/>
              <a:ext cx="2133600" cy="2133600"/>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9998" name="Line 46"/>
            <p:cNvSpPr>
              <a:spLocks noChangeShapeType="1"/>
            </p:cNvSpPr>
            <p:nvPr/>
          </p:nvSpPr>
          <p:spPr bwMode="auto">
            <a:xfrm>
              <a:off x="1653729" y="3956124"/>
              <a:ext cx="1143000" cy="1143000"/>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0001" name="Rectangle 49"/>
            <p:cNvSpPr>
              <a:spLocks noChangeArrowheads="1"/>
            </p:cNvSpPr>
            <p:nvPr/>
          </p:nvSpPr>
          <p:spPr bwMode="auto">
            <a:xfrm>
              <a:off x="1547664" y="5589240"/>
              <a:ext cx="3168352" cy="369332"/>
            </a:xfrm>
            <a:prstGeom prst="rect">
              <a:avLst/>
            </a:prstGeom>
            <a:noFill/>
            <a:ln w="38100" cmpd="dbl" algn="ctr">
              <a:noFill/>
              <a:miter lim="800000"/>
              <a:headEnd/>
              <a:tailEnd/>
            </a:ln>
          </p:spPr>
          <p:txBody>
            <a:bodyPr wrap="square" anchor="ctr">
              <a:spAutoFit/>
            </a:bodyPr>
            <a:lstStyle/>
            <a:p>
              <a:pPr>
                <a:lnSpc>
                  <a:spcPct val="100000"/>
                </a:lnSpc>
              </a:pPr>
              <a:r>
                <a:rPr kumimoji="1" lang="zh-CN" altLang="en-US" dirty="0">
                  <a:latin typeface="Times New Roman" pitchFamily="18" charset="0"/>
                  <a:cs typeface="Times New Roman" pitchFamily="18" charset="0"/>
                </a:rPr>
                <a:t>（</a:t>
              </a:r>
              <a:r>
                <a:rPr kumimoji="1" lang="en-US" altLang="zh-CN" dirty="0">
                  <a:latin typeface="Times New Roman" pitchFamily="18" charset="0"/>
                  <a:cs typeface="Times New Roman" pitchFamily="18" charset="0"/>
                </a:rPr>
                <a:t>2</a:t>
              </a:r>
              <a:r>
                <a:rPr kumimoji="1" lang="zh-CN" altLang="en-US" dirty="0">
                  <a:latin typeface="Times New Roman" pitchFamily="18" charset="0"/>
                  <a:cs typeface="Times New Roman" pitchFamily="18" charset="0"/>
                </a:rPr>
                <a:t>）既定产量下成本</a:t>
              </a:r>
              <a:r>
                <a:rPr kumimoji="1" lang="zh-CN" altLang="en-US" dirty="0" smtClean="0">
                  <a:latin typeface="Times New Roman" pitchFamily="18" charset="0"/>
                  <a:cs typeface="Times New Roman" pitchFamily="18" charset="0"/>
                </a:rPr>
                <a:t>最小</a:t>
              </a:r>
              <a:endParaRPr kumimoji="1" lang="zh-CN" altLang="en-US" dirty="0">
                <a:latin typeface="Times New Roman" pitchFamily="18" charset="0"/>
                <a:cs typeface="Times New Roman" pitchFamily="18" charset="0"/>
              </a:endParaRPr>
            </a:p>
          </p:txBody>
        </p:sp>
      </p:grpSp>
      <p:sp>
        <p:nvSpPr>
          <p:cNvPr id="49" name="灯片编号占位符 5"/>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eaLnBrk="1" hangingPunct="1">
              <a:lnSpc>
                <a:spcPct val="100000"/>
              </a:lnSpc>
              <a:defRPr/>
            </a:pPr>
            <a:fld id="{EB15F90B-7962-4F9C-845D-8BF96728689B}" type="slidenum">
              <a:rPr lang="en-US" altLang="zh-CN" sz="2600">
                <a:solidFill>
                  <a:schemeClr val="bg1"/>
                </a:solidFill>
                <a:latin typeface="+mn-lt"/>
                <a:ea typeface="+mn-ea"/>
              </a:rPr>
              <a:pPr eaLnBrk="1" hangingPunct="1">
                <a:lnSpc>
                  <a:spcPct val="100000"/>
                </a:lnSpc>
                <a:defRPr/>
              </a:pPr>
              <a:t>15</a:t>
            </a:fld>
            <a:endParaRPr lang="en-US" altLang="zh-CN" sz="2600">
              <a:solidFill>
                <a:schemeClr val="bg1"/>
              </a:solidFill>
              <a:latin typeface="+mn-lt"/>
              <a:ea typeface="+mn-ea"/>
            </a:endParaRPr>
          </a:p>
        </p:txBody>
      </p:sp>
      <p:grpSp>
        <p:nvGrpSpPr>
          <p:cNvPr id="6" name="组合 5"/>
          <p:cNvGrpSpPr/>
          <p:nvPr/>
        </p:nvGrpSpPr>
        <p:grpSpPr>
          <a:xfrm>
            <a:off x="2195736" y="5877272"/>
            <a:ext cx="5212173" cy="877887"/>
            <a:chOff x="2195736" y="5877272"/>
            <a:chExt cx="5212173" cy="877887"/>
          </a:xfrm>
        </p:grpSpPr>
        <p:pic>
          <p:nvPicPr>
            <p:cNvPr id="509979" name="Picture 27" descr="蓝色面巾纸"/>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5877272"/>
              <a:ext cx="1924050" cy="877887"/>
            </a:xfrm>
            <a:prstGeom prst="rect">
              <a:avLst/>
            </a:prstGeom>
            <a:noFill/>
            <a:ln w="76200">
              <a:noFill/>
              <a:miter lim="800000"/>
              <a:headEnd/>
              <a:tailEnd/>
            </a:ln>
          </p:spPr>
        </p:pic>
        <p:sp>
          <p:nvSpPr>
            <p:cNvPr id="2" name="左右箭头 1"/>
            <p:cNvSpPr/>
            <p:nvPr/>
          </p:nvSpPr>
          <p:spPr>
            <a:xfrm>
              <a:off x="4159120" y="6127875"/>
              <a:ext cx="721518"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860032" y="6085382"/>
              <a:ext cx="2547877" cy="461665"/>
            </a:xfrm>
            <a:prstGeom prst="rect">
              <a:avLst/>
            </a:prstGeom>
          </p:spPr>
          <p:txBody>
            <a:bodyPr wrap="none">
              <a:spAutoFit/>
            </a:bodyPr>
            <a:lstStyle/>
            <a:p>
              <a:r>
                <a:rPr kumimoji="1" lang="en-US" altLang="zh-CN" sz="2400" b="1" i="1" dirty="0">
                  <a:solidFill>
                    <a:prstClr val="black"/>
                  </a:solidFill>
                  <a:latin typeface="Times New Roman" pitchFamily="18" charset="0"/>
                  <a:cs typeface="Times New Roman" pitchFamily="18" charset="0"/>
                </a:rPr>
                <a:t>MP</a:t>
              </a:r>
              <a:r>
                <a:rPr kumimoji="1" lang="en-US" altLang="zh-CN" sz="2400" b="1" i="1" baseline="-25000" dirty="0">
                  <a:solidFill>
                    <a:prstClr val="black"/>
                  </a:solidFill>
                  <a:latin typeface="Times New Roman" pitchFamily="18" charset="0"/>
                  <a:cs typeface="Times New Roman" pitchFamily="18" charset="0"/>
                </a:rPr>
                <a:t>L</a:t>
              </a:r>
              <a:r>
                <a:rPr kumimoji="1" lang="en-US" altLang="zh-CN" sz="2400" b="1" i="1" dirty="0">
                  <a:solidFill>
                    <a:prstClr val="black"/>
                  </a:solidFill>
                  <a:latin typeface="Times New Roman" pitchFamily="18" charset="0"/>
                  <a:cs typeface="Times New Roman" pitchFamily="18" charset="0"/>
                </a:rPr>
                <a:t> / w = MP</a:t>
              </a:r>
              <a:r>
                <a:rPr kumimoji="1" lang="en-US" altLang="zh-CN" sz="2400" b="1" i="1" baseline="-25000" dirty="0">
                  <a:solidFill>
                    <a:prstClr val="black"/>
                  </a:solidFill>
                  <a:latin typeface="Times New Roman" pitchFamily="18" charset="0"/>
                  <a:cs typeface="Times New Roman" pitchFamily="18" charset="0"/>
                </a:rPr>
                <a:t>K</a:t>
              </a:r>
              <a:r>
                <a:rPr kumimoji="1" lang="en-US" altLang="zh-CN" sz="2400" b="1" i="1" dirty="0">
                  <a:solidFill>
                    <a:prstClr val="black"/>
                  </a:solidFill>
                  <a:latin typeface="Times New Roman" pitchFamily="18" charset="0"/>
                  <a:cs typeface="Times New Roman" pitchFamily="18" charset="0"/>
                </a:rPr>
                <a:t> / r </a:t>
              </a:r>
              <a:endParaRPr lang="zh-CN" altLang="en-US" sz="2400" b="1" i="1" dirty="0"/>
            </a:p>
          </p:txBody>
        </p:sp>
      </p:grpSp>
    </p:spTree>
    <p:extLst>
      <p:ext uri="{BB962C8B-B14F-4D97-AF65-F5344CB8AC3E}">
        <p14:creationId xmlns:p14="http://schemas.microsoft.com/office/powerpoint/2010/main" val="122404770"/>
      </p:ext>
    </p:extLst>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9955">
                                            <p:txEl>
                                              <p:pRg st="0" end="0"/>
                                            </p:txEl>
                                          </p:spTgt>
                                        </p:tgtEl>
                                        <p:attrNameLst>
                                          <p:attrName>style.visibility</p:attrName>
                                        </p:attrNameLst>
                                      </p:cBhvr>
                                      <p:to>
                                        <p:strVal val="visible"/>
                                      </p:to>
                                    </p:set>
                                    <p:animEffect transition="in" filter="blinds(horizontal)">
                                      <p:cBhvr>
                                        <p:cTn id="7" dur="500"/>
                                        <p:tgtEl>
                                          <p:spTgt spid="5099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AutoShape 3"/>
          <p:cNvSpPr>
            <a:spLocks noGrp="1" noChangeArrowheads="1"/>
          </p:cNvSpPr>
          <p:nvPr>
            <p:ph type="title"/>
          </p:nvPr>
        </p:nvSpPr>
        <p:spPr>
          <a:xfrm>
            <a:off x="1691680" y="520601"/>
            <a:ext cx="4680520" cy="892175"/>
          </a:xfrm>
        </p:spPr>
        <p:txBody>
          <a:bodyPr vert="horz" rtlCol="0" anchor="ctr">
            <a:normAutofit/>
          </a:bodyPr>
          <a:lstStyle/>
          <a:p>
            <a:r>
              <a:rPr lang="zh-CN" altLang="en-US" dirty="0">
                <a:latin typeface="微软雅黑" panose="020B0503020204020204" pitchFamily="34" charset="-122"/>
                <a:ea typeface="微软雅黑" panose="020B0503020204020204" pitchFamily="34" charset="-122"/>
              </a:rPr>
              <a:t>五、规模报酬 </a:t>
            </a:r>
          </a:p>
        </p:txBody>
      </p:sp>
      <p:sp>
        <p:nvSpPr>
          <p:cNvPr id="514052" name="Rectangle 4" descr="80%"/>
          <p:cNvSpPr>
            <a:spLocks noChangeArrowheads="1"/>
          </p:cNvSpPr>
          <p:nvPr/>
        </p:nvSpPr>
        <p:spPr bwMode="auto">
          <a:xfrm>
            <a:off x="611560" y="1645174"/>
            <a:ext cx="7523163" cy="149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0000"/>
              </a:lnSpc>
              <a:buClr>
                <a:srgbClr val="FF0000"/>
              </a:buClr>
              <a:buSzPct val="95000"/>
              <a:buFont typeface="Wingdings" pitchFamily="2" charset="2"/>
              <a:buNone/>
            </a:pPr>
            <a:r>
              <a:rPr kumimoji="1" lang="en-US" altLang="zh-CN" sz="2800" b="1" dirty="0">
                <a:solidFill>
                  <a:srgbClr val="0000FF"/>
                </a:solidFill>
                <a:latin typeface="Times New Roman" pitchFamily="18" charset="0"/>
                <a:cs typeface="Times New Roman" pitchFamily="18" charset="0"/>
              </a:rPr>
              <a:t>1</a:t>
            </a:r>
            <a:r>
              <a:rPr kumimoji="1" lang="en-US" altLang="zh-CN" sz="2800" b="1" dirty="0" smtClean="0">
                <a:solidFill>
                  <a:srgbClr val="0000FF"/>
                </a:solidFill>
                <a:latin typeface="Times New Roman" pitchFamily="18" charset="0"/>
                <a:cs typeface="Times New Roman" pitchFamily="18" charset="0"/>
              </a:rPr>
              <a:t>.</a:t>
            </a:r>
            <a:r>
              <a:rPr kumimoji="1" lang="zh-CN" altLang="en-US" sz="2800" b="1" dirty="0" smtClean="0">
                <a:solidFill>
                  <a:srgbClr val="0000FF"/>
                </a:solidFill>
                <a:latin typeface="Times New Roman" pitchFamily="18" charset="0"/>
                <a:cs typeface="Times New Roman" pitchFamily="18" charset="0"/>
              </a:rPr>
              <a:t> 含义</a:t>
            </a:r>
            <a:endParaRPr kumimoji="1" lang="zh-CN" altLang="en-US" sz="2800" b="1" dirty="0" smtClean="0">
              <a:latin typeface="Times New Roman" pitchFamily="18" charset="0"/>
              <a:cs typeface="Times New Roman" pitchFamily="18" charset="0"/>
            </a:endParaRPr>
          </a:p>
          <a:p>
            <a:pPr>
              <a:lnSpc>
                <a:spcPct val="120000"/>
              </a:lnSpc>
              <a:buClr>
                <a:srgbClr val="FF0000"/>
              </a:buClr>
              <a:buSzPct val="95000"/>
            </a:pPr>
            <a:r>
              <a:rPr kumimoji="1" lang="zh-CN" altLang="en-US" dirty="0" smtClean="0">
                <a:latin typeface="Times New Roman" pitchFamily="18" charset="0"/>
              </a:rPr>
              <a:t>        </a:t>
            </a:r>
            <a:r>
              <a:rPr kumimoji="1" lang="zh-CN" altLang="en-US" sz="2400" b="1" dirty="0" smtClean="0">
                <a:latin typeface="Times New Roman" pitchFamily="18" charset="0"/>
              </a:rPr>
              <a:t>考查其他条件不变，各种要素按相同比例变动，即生产规模扩大时，所引起产量变动的情况。 </a:t>
            </a:r>
            <a:endParaRPr kumimoji="1" lang="zh-CN" altLang="en-US" sz="2400" b="1" dirty="0">
              <a:latin typeface="Times New Roman" pitchFamily="18" charset="0"/>
            </a:endParaRPr>
          </a:p>
        </p:txBody>
      </p:sp>
      <p:sp>
        <p:nvSpPr>
          <p:cNvPr id="8" name="灯片编号占位符 5"/>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eaLnBrk="1" hangingPunct="1">
              <a:lnSpc>
                <a:spcPct val="100000"/>
              </a:lnSpc>
              <a:defRPr/>
            </a:pPr>
            <a:fld id="{EB15F90B-7962-4F9C-845D-8BF96728689B}" type="slidenum">
              <a:rPr lang="en-US" altLang="zh-CN" sz="2600">
                <a:solidFill>
                  <a:schemeClr val="bg1"/>
                </a:solidFill>
                <a:latin typeface="+mn-lt"/>
                <a:ea typeface="+mn-ea"/>
              </a:rPr>
              <a:pPr eaLnBrk="1" hangingPunct="1">
                <a:lnSpc>
                  <a:spcPct val="100000"/>
                </a:lnSpc>
                <a:defRPr/>
              </a:pPr>
              <a:t>16</a:t>
            </a:fld>
            <a:endParaRPr lang="en-US" altLang="zh-CN" sz="2600">
              <a:solidFill>
                <a:schemeClr val="bg1"/>
              </a:solidFill>
              <a:latin typeface="+mn-lt"/>
              <a:ea typeface="+mn-ea"/>
            </a:endParaRPr>
          </a:p>
        </p:txBody>
      </p:sp>
      <p:grpSp>
        <p:nvGrpSpPr>
          <p:cNvPr id="7" name="Group 295"/>
          <p:cNvGrpSpPr>
            <a:grpSpLocks/>
          </p:cNvGrpSpPr>
          <p:nvPr/>
        </p:nvGrpSpPr>
        <p:grpSpPr bwMode="auto">
          <a:xfrm>
            <a:off x="971923" y="3861048"/>
            <a:ext cx="7162800" cy="914400"/>
            <a:chOff x="768" y="3339"/>
            <a:chExt cx="4512" cy="576"/>
          </a:xfrm>
        </p:grpSpPr>
        <p:grpSp>
          <p:nvGrpSpPr>
            <p:cNvPr id="9" name="Group 293"/>
            <p:cNvGrpSpPr>
              <a:grpSpLocks/>
            </p:cNvGrpSpPr>
            <p:nvPr/>
          </p:nvGrpSpPr>
          <p:grpSpPr bwMode="auto">
            <a:xfrm>
              <a:off x="768" y="3360"/>
              <a:ext cx="4512" cy="480"/>
              <a:chOff x="768" y="3456"/>
              <a:chExt cx="4368" cy="480"/>
            </a:xfrm>
          </p:grpSpPr>
          <p:sp>
            <p:nvSpPr>
              <p:cNvPr id="11" name="AutoShape 290"/>
              <p:cNvSpPr>
                <a:spLocks noChangeArrowheads="1"/>
              </p:cNvSpPr>
              <p:nvPr/>
            </p:nvSpPr>
            <p:spPr bwMode="auto">
              <a:xfrm>
                <a:off x="768" y="3456"/>
                <a:ext cx="4368" cy="480"/>
              </a:xfrm>
              <a:prstGeom prst="cloudCallout">
                <a:avLst>
                  <a:gd name="adj1" fmla="val -43889"/>
                  <a:gd name="adj2" fmla="val 37917"/>
                </a:avLst>
              </a:prstGeom>
              <a:solidFill>
                <a:srgbClr val="FFFF00"/>
              </a:solidFill>
              <a:ln w="9525">
                <a:noFill/>
                <a:round/>
                <a:headEnd/>
                <a:tailEnd/>
              </a:ln>
              <a:effectLst>
                <a:outerShdw dist="35921" dir="2700000" algn="ctr" rotWithShape="0">
                  <a:srgbClr val="808080"/>
                </a:outerShdw>
              </a:effectLst>
            </p:spPr>
            <p:txBody>
              <a:bodyPr/>
              <a:lstStyle/>
              <a:p>
                <a:pPr marL="571500" indent="-571500" eaLnBrk="1" hangingPunct="1">
                  <a:lnSpc>
                    <a:spcPct val="100000"/>
                  </a:lnSpc>
                  <a:spcBef>
                    <a:spcPct val="20000"/>
                  </a:spcBef>
                  <a:spcAft>
                    <a:spcPct val="30000"/>
                  </a:spcAft>
                  <a:buClr>
                    <a:schemeClr val="tx1"/>
                  </a:buClr>
                  <a:buSzPct val="75000"/>
                  <a:buFont typeface="Wingdings" pitchFamily="2" charset="2"/>
                  <a:buNone/>
                  <a:defRPr/>
                </a:pPr>
                <a:r>
                  <a:rPr kumimoji="1" lang="en-US" altLang="zh-CN" sz="2800">
                    <a:solidFill>
                      <a:schemeClr val="tx1"/>
                    </a:solidFill>
                    <a:effectLst>
                      <a:outerShdw blurRad="38100" dist="38100" dir="2700000" algn="tl">
                        <a:srgbClr val="000000"/>
                      </a:outerShdw>
                    </a:effectLst>
                    <a:latin typeface="仿宋_GB2312" pitchFamily="49" charset="-122"/>
                    <a:ea typeface="仿宋_GB2312" pitchFamily="49" charset="-122"/>
                  </a:rPr>
                  <a:t> </a:t>
                </a:r>
                <a:endParaRPr kumimoji="1" lang="en-US" altLang="zh-CN" sz="2200">
                  <a:solidFill>
                    <a:schemeClr val="tx1"/>
                  </a:solidFill>
                  <a:effectLst>
                    <a:outerShdw blurRad="38100" dist="38100" dir="2700000" algn="tl">
                      <a:srgbClr val="000000"/>
                    </a:outerShdw>
                  </a:effectLst>
                  <a:latin typeface="仿宋_GB2312" pitchFamily="49" charset="-122"/>
                  <a:ea typeface="仿宋_GB2312" pitchFamily="49" charset="-122"/>
                </a:endParaRPr>
              </a:p>
            </p:txBody>
          </p:sp>
          <p:sp>
            <p:nvSpPr>
              <p:cNvPr id="12" name="Text Box 292"/>
              <p:cNvSpPr txBox="1">
                <a:spLocks noChangeArrowheads="1"/>
              </p:cNvSpPr>
              <p:nvPr/>
            </p:nvSpPr>
            <p:spPr bwMode="auto">
              <a:xfrm>
                <a:off x="1356" y="3555"/>
                <a:ext cx="3396" cy="288"/>
              </a:xfrm>
              <a:prstGeom prst="rect">
                <a:avLst/>
              </a:prstGeom>
              <a:noFill/>
              <a:ln w="9525" algn="ctr">
                <a:noFill/>
                <a:miter lim="800000"/>
                <a:headEnd/>
                <a:tailEnd/>
              </a:ln>
              <a:effectLst/>
            </p:spPr>
            <p:txBody>
              <a:bodyPr>
                <a:spAutoFit/>
              </a:bodyPr>
              <a:lstStyle/>
              <a:p>
                <a:pPr marL="342900" indent="-342900" algn="ctr" eaLnBrk="1" hangingPunct="1">
                  <a:lnSpc>
                    <a:spcPct val="100000"/>
                  </a:lnSpc>
                  <a:spcBef>
                    <a:spcPct val="20000"/>
                  </a:spcBef>
                  <a:spcAft>
                    <a:spcPct val="30000"/>
                  </a:spcAft>
                  <a:buClr>
                    <a:schemeClr val="tx1"/>
                  </a:buClr>
                  <a:buSzPct val="75000"/>
                  <a:buFont typeface="Wingdings" pitchFamily="2" charset="2"/>
                  <a:buNone/>
                  <a:defRPr/>
                </a:pPr>
                <a:r>
                  <a:rPr lang="zh-CN" altLang="en-US" sz="2400" b="1" dirty="0" smtClean="0">
                    <a:solidFill>
                      <a:srgbClr val="3366FF"/>
                    </a:solidFill>
                    <a:latin typeface="Times New Roman" pitchFamily="18" charset="0"/>
                    <a:ea typeface="楷体_GB2312" pitchFamily="49" charset="-122"/>
                  </a:rPr>
                  <a:t>企业越大越好还是越小越好？</a:t>
                </a:r>
                <a:endParaRPr lang="zh-CN" altLang="en-US" sz="2400" b="1" dirty="0">
                  <a:solidFill>
                    <a:srgbClr val="3366FF"/>
                  </a:solidFill>
                  <a:latin typeface="Times New Roman" pitchFamily="18" charset="0"/>
                  <a:ea typeface="楷体_GB2312" pitchFamily="49" charset="-122"/>
                </a:endParaRPr>
              </a:p>
            </p:txBody>
          </p:sp>
        </p:grpSp>
        <p:pic>
          <p:nvPicPr>
            <p:cNvPr id="10" name="Picture 2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 y="3339"/>
              <a:ext cx="509"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724909689"/>
      </p:ext>
    </p:extLst>
  </p:cSld>
  <p:clrMapOvr>
    <a:masterClrMapping/>
  </p:clrMapOvr>
  <p:transition spd="slow">
    <p:cover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4052"/>
                                        </p:tgtEl>
                                        <p:attrNameLst>
                                          <p:attrName>style.visibility</p:attrName>
                                        </p:attrNameLst>
                                      </p:cBhvr>
                                      <p:to>
                                        <p:strVal val="visible"/>
                                      </p:to>
                                    </p:set>
                                    <p:animEffect transition="in" filter="blinds(horizontal)">
                                      <p:cBhvr>
                                        <p:cTn id="7" dur="500"/>
                                        <p:tgtEl>
                                          <p:spTgt spid="51405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amond(in)">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AutoShape 3"/>
          <p:cNvSpPr>
            <a:spLocks noGrp="1" noChangeArrowheads="1"/>
          </p:cNvSpPr>
          <p:nvPr>
            <p:ph type="title"/>
          </p:nvPr>
        </p:nvSpPr>
        <p:spPr>
          <a:xfrm>
            <a:off x="538931" y="833797"/>
            <a:ext cx="3529013" cy="511175"/>
          </a:xfrm>
          <a:noFill/>
        </p:spPr>
        <p:txBody>
          <a:bodyPr/>
          <a:lstStyle/>
          <a:p>
            <a:pPr algn="l"/>
            <a:r>
              <a:rPr lang="zh-CN" altLang="en-US" sz="2600" b="1" dirty="0" smtClean="0">
                <a:solidFill>
                  <a:srgbClr val="000000"/>
                </a:solidFill>
                <a:latin typeface="Times New Roman" pitchFamily="18" charset="0"/>
                <a:cs typeface="Times New Roman" pitchFamily="18" charset="0"/>
              </a:rPr>
              <a:t>情形</a:t>
            </a:r>
            <a:r>
              <a:rPr lang="en-US" altLang="zh-CN" sz="2600" b="1" dirty="0" smtClean="0">
                <a:solidFill>
                  <a:srgbClr val="000000"/>
                </a:solidFill>
                <a:latin typeface="Times New Roman" pitchFamily="18" charset="0"/>
                <a:cs typeface="Times New Roman" pitchFamily="18" charset="0"/>
              </a:rPr>
              <a:t>1</a:t>
            </a:r>
            <a:r>
              <a:rPr lang="zh-CN" altLang="en-US" sz="2600" b="1" dirty="0" smtClean="0">
                <a:solidFill>
                  <a:srgbClr val="000000"/>
                </a:solidFill>
                <a:latin typeface="Times New Roman" pitchFamily="18" charset="0"/>
                <a:cs typeface="Times New Roman" pitchFamily="18" charset="0"/>
              </a:rPr>
              <a:t>：规模报酬递增</a:t>
            </a:r>
          </a:p>
        </p:txBody>
      </p:sp>
      <p:sp>
        <p:nvSpPr>
          <p:cNvPr id="515076" name="Rectangle 4" descr="蓝色面巾纸"/>
          <p:cNvSpPr>
            <a:spLocks noGrp="1" noChangeArrowheads="1"/>
          </p:cNvSpPr>
          <p:nvPr>
            <p:ph idx="1"/>
          </p:nvPr>
        </p:nvSpPr>
        <p:spPr>
          <a:xfrm>
            <a:off x="579437" y="1617663"/>
            <a:ext cx="3341688" cy="923925"/>
          </a:xfrm>
          <a:noFill/>
          <a:ln w="76200" cap="flat">
            <a:noFill/>
            <a:miter lim="800000"/>
            <a:headEnd/>
            <a:tailEnd/>
          </a:ln>
        </p:spPr>
        <p:txBody>
          <a:bodyPr/>
          <a:lstStyle/>
          <a:p>
            <a:pPr>
              <a:buClrTx/>
              <a:buSzPct val="95000"/>
              <a:buFont typeface="Wingdings" panose="05000000000000000000" pitchFamily="2" charset="2"/>
              <a:buChar char="l"/>
            </a:pPr>
            <a:r>
              <a:rPr lang="zh-CN" altLang="en-US" sz="2000" b="1" dirty="0" smtClean="0">
                <a:solidFill>
                  <a:srgbClr val="000000"/>
                </a:solidFill>
              </a:rPr>
              <a:t>产量增加比例</a:t>
            </a:r>
            <a:r>
              <a:rPr lang="en-US" altLang="zh-CN" sz="2000" b="1" dirty="0" smtClean="0">
                <a:solidFill>
                  <a:srgbClr val="000000"/>
                </a:solidFill>
              </a:rPr>
              <a:t>&gt;</a:t>
            </a:r>
            <a:r>
              <a:rPr lang="zh-CN" altLang="en-US" sz="2000" b="1" dirty="0">
                <a:solidFill>
                  <a:srgbClr val="000000"/>
                </a:solidFill>
              </a:rPr>
              <a:t>要素规模增加</a:t>
            </a:r>
            <a:r>
              <a:rPr lang="zh-CN" altLang="en-US" sz="2000" b="1" dirty="0" smtClean="0">
                <a:solidFill>
                  <a:srgbClr val="000000"/>
                </a:solidFill>
              </a:rPr>
              <a:t>比例。</a:t>
            </a:r>
          </a:p>
        </p:txBody>
      </p:sp>
      <p:grpSp>
        <p:nvGrpSpPr>
          <p:cNvPr id="32809" name="Group 41"/>
          <p:cNvGrpSpPr>
            <a:grpSpLocks/>
          </p:cNvGrpSpPr>
          <p:nvPr/>
        </p:nvGrpSpPr>
        <p:grpSpPr bwMode="auto">
          <a:xfrm>
            <a:off x="4284663" y="1773238"/>
            <a:ext cx="4206875" cy="4340225"/>
            <a:chOff x="2699" y="1117"/>
            <a:chExt cx="2650" cy="2734"/>
          </a:xfrm>
        </p:grpSpPr>
        <p:sp>
          <p:nvSpPr>
            <p:cNvPr id="32778" name="Text Box 6"/>
            <p:cNvSpPr txBox="1">
              <a:spLocks noChangeArrowheads="1"/>
            </p:cNvSpPr>
            <p:nvPr/>
          </p:nvSpPr>
          <p:spPr bwMode="auto">
            <a:xfrm>
              <a:off x="3837" y="2987"/>
              <a:ext cx="68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lang="en-US" altLang="zh-CN">
                  <a:latin typeface="Garamond" pitchFamily="18" charset="0"/>
                </a:rPr>
                <a:t>Q=100</a:t>
              </a:r>
              <a:endParaRPr lang="en-US" altLang="zh-CN"/>
            </a:p>
          </p:txBody>
        </p:sp>
        <p:sp>
          <p:nvSpPr>
            <p:cNvPr id="32779" name="Text Box 7"/>
            <p:cNvSpPr txBox="1">
              <a:spLocks noChangeArrowheads="1"/>
            </p:cNvSpPr>
            <p:nvPr/>
          </p:nvSpPr>
          <p:spPr bwMode="auto">
            <a:xfrm>
              <a:off x="4517" y="2352"/>
              <a:ext cx="69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lang="en-US" altLang="zh-CN">
                  <a:latin typeface="Garamond" pitchFamily="18" charset="0"/>
                </a:rPr>
                <a:t>Q=300</a:t>
              </a:r>
              <a:endParaRPr lang="en-US" altLang="zh-CN"/>
            </a:p>
          </p:txBody>
        </p:sp>
        <p:sp>
          <p:nvSpPr>
            <p:cNvPr id="32780" name="Text Box 8"/>
            <p:cNvSpPr txBox="1">
              <a:spLocks noChangeArrowheads="1"/>
            </p:cNvSpPr>
            <p:nvPr/>
          </p:nvSpPr>
          <p:spPr bwMode="auto">
            <a:xfrm>
              <a:off x="3278" y="3305"/>
              <a:ext cx="18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lang="en-US" altLang="zh-CN">
                  <a:latin typeface="Garamond" pitchFamily="18" charset="0"/>
                </a:rPr>
                <a:t>2</a:t>
              </a:r>
              <a:endParaRPr lang="en-US" altLang="zh-CN"/>
            </a:p>
          </p:txBody>
        </p:sp>
        <p:sp>
          <p:nvSpPr>
            <p:cNvPr id="32781" name="Text Box 9"/>
            <p:cNvSpPr txBox="1">
              <a:spLocks noChangeArrowheads="1"/>
            </p:cNvSpPr>
            <p:nvPr/>
          </p:nvSpPr>
          <p:spPr bwMode="auto">
            <a:xfrm>
              <a:off x="4547" y="3305"/>
              <a:ext cx="23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lang="en-US" altLang="zh-CN">
                  <a:latin typeface="Garamond" pitchFamily="18" charset="0"/>
                </a:rPr>
                <a:t>8</a:t>
              </a:r>
              <a:endParaRPr lang="en-US" altLang="zh-CN"/>
            </a:p>
          </p:txBody>
        </p:sp>
        <p:sp>
          <p:nvSpPr>
            <p:cNvPr id="32782" name="Text Box 10"/>
            <p:cNvSpPr txBox="1">
              <a:spLocks noChangeArrowheads="1"/>
            </p:cNvSpPr>
            <p:nvPr/>
          </p:nvSpPr>
          <p:spPr bwMode="auto">
            <a:xfrm>
              <a:off x="3701" y="3305"/>
              <a:ext cx="21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lang="en-US" altLang="zh-CN">
                  <a:latin typeface="Garamond" pitchFamily="18" charset="0"/>
                </a:rPr>
                <a:t>4</a:t>
              </a:r>
              <a:endParaRPr lang="en-US" altLang="zh-CN"/>
            </a:p>
          </p:txBody>
        </p:sp>
        <p:sp>
          <p:nvSpPr>
            <p:cNvPr id="32783" name="Text Box 11"/>
            <p:cNvSpPr txBox="1">
              <a:spLocks noChangeArrowheads="1"/>
            </p:cNvSpPr>
            <p:nvPr/>
          </p:nvSpPr>
          <p:spPr bwMode="auto">
            <a:xfrm>
              <a:off x="4064" y="2715"/>
              <a:ext cx="74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lang="en-US" altLang="zh-CN">
                  <a:latin typeface="Garamond" pitchFamily="18" charset="0"/>
                </a:rPr>
                <a:t>Q=200	</a:t>
              </a:r>
              <a:endParaRPr lang="en-US" altLang="zh-CN"/>
            </a:p>
          </p:txBody>
        </p:sp>
        <p:sp>
          <p:nvSpPr>
            <p:cNvPr id="32784" name="Text Box 12"/>
            <p:cNvSpPr txBox="1">
              <a:spLocks noChangeArrowheads="1"/>
            </p:cNvSpPr>
            <p:nvPr/>
          </p:nvSpPr>
          <p:spPr bwMode="auto">
            <a:xfrm>
              <a:off x="4124" y="3305"/>
              <a:ext cx="20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lang="en-US" altLang="zh-CN">
                  <a:latin typeface="Garamond" pitchFamily="18" charset="0"/>
                </a:rPr>
                <a:t>6</a:t>
              </a:r>
              <a:endParaRPr lang="en-US" altLang="zh-CN"/>
            </a:p>
          </p:txBody>
        </p:sp>
        <p:sp>
          <p:nvSpPr>
            <p:cNvPr id="32785" name="Line 13"/>
            <p:cNvSpPr>
              <a:spLocks noChangeShapeType="1"/>
            </p:cNvSpPr>
            <p:nvPr/>
          </p:nvSpPr>
          <p:spPr bwMode="auto">
            <a:xfrm>
              <a:off x="3023" y="3271"/>
              <a:ext cx="23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6" name="Freeform 14"/>
            <p:cNvSpPr>
              <a:spLocks/>
            </p:cNvSpPr>
            <p:nvPr/>
          </p:nvSpPr>
          <p:spPr bwMode="auto">
            <a:xfrm>
              <a:off x="3234" y="2437"/>
              <a:ext cx="846" cy="626"/>
            </a:xfrm>
            <a:custGeom>
              <a:avLst/>
              <a:gdLst>
                <a:gd name="T0" fmla="*/ 0 w 720"/>
                <a:gd name="T1" fmla="*/ 0 h 468"/>
                <a:gd name="T2" fmla="*/ 249 w 720"/>
                <a:gd name="T3" fmla="*/ 558 h 468"/>
                <a:gd name="T4" fmla="*/ 994 w 720"/>
                <a:gd name="T5" fmla="*/ 837 h 468"/>
                <a:gd name="T6" fmla="*/ 0 60000 65536"/>
                <a:gd name="T7" fmla="*/ 0 60000 65536"/>
                <a:gd name="T8" fmla="*/ 0 60000 65536"/>
                <a:gd name="T9" fmla="*/ 0 w 720"/>
                <a:gd name="T10" fmla="*/ 0 h 468"/>
                <a:gd name="T11" fmla="*/ 720 w 720"/>
                <a:gd name="T12" fmla="*/ 468 h 468"/>
              </a:gdLst>
              <a:ahLst/>
              <a:cxnLst>
                <a:cxn ang="T6">
                  <a:pos x="T0" y="T1"/>
                </a:cxn>
                <a:cxn ang="T7">
                  <a:pos x="T2" y="T3"/>
                </a:cxn>
                <a:cxn ang="T8">
                  <a:pos x="T4" y="T5"/>
                </a:cxn>
              </a:cxnLst>
              <a:rect l="T9" t="T10" r="T11" b="T12"/>
              <a:pathLst>
                <a:path w="720" h="468">
                  <a:moveTo>
                    <a:pt x="0" y="0"/>
                  </a:moveTo>
                  <a:cubicBezTo>
                    <a:pt x="30" y="117"/>
                    <a:pt x="60" y="234"/>
                    <a:pt x="180" y="312"/>
                  </a:cubicBezTo>
                  <a:cubicBezTo>
                    <a:pt x="300" y="390"/>
                    <a:pt x="510" y="429"/>
                    <a:pt x="720" y="468"/>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87" name="Freeform 15"/>
            <p:cNvSpPr>
              <a:spLocks/>
            </p:cNvSpPr>
            <p:nvPr/>
          </p:nvSpPr>
          <p:spPr bwMode="auto">
            <a:xfrm>
              <a:off x="3552" y="1824"/>
              <a:ext cx="846" cy="834"/>
            </a:xfrm>
            <a:custGeom>
              <a:avLst/>
              <a:gdLst>
                <a:gd name="T0" fmla="*/ 0 w 720"/>
                <a:gd name="T1" fmla="*/ 0 h 624"/>
                <a:gd name="T2" fmla="*/ 249 w 720"/>
                <a:gd name="T3" fmla="*/ 837 h 624"/>
                <a:gd name="T4" fmla="*/ 994 w 720"/>
                <a:gd name="T5" fmla="*/ 1115 h 624"/>
                <a:gd name="T6" fmla="*/ 0 60000 65536"/>
                <a:gd name="T7" fmla="*/ 0 60000 65536"/>
                <a:gd name="T8" fmla="*/ 0 60000 65536"/>
                <a:gd name="T9" fmla="*/ 0 w 720"/>
                <a:gd name="T10" fmla="*/ 0 h 624"/>
                <a:gd name="T11" fmla="*/ 720 w 720"/>
                <a:gd name="T12" fmla="*/ 624 h 624"/>
              </a:gdLst>
              <a:ahLst/>
              <a:cxnLst>
                <a:cxn ang="T6">
                  <a:pos x="T0" y="T1"/>
                </a:cxn>
                <a:cxn ang="T7">
                  <a:pos x="T2" y="T3"/>
                </a:cxn>
                <a:cxn ang="T8">
                  <a:pos x="T4" y="T5"/>
                </a:cxn>
              </a:cxnLst>
              <a:rect l="T9" t="T10" r="T11" b="T12"/>
              <a:pathLst>
                <a:path w="720" h="624">
                  <a:moveTo>
                    <a:pt x="0" y="0"/>
                  </a:moveTo>
                  <a:cubicBezTo>
                    <a:pt x="30" y="182"/>
                    <a:pt x="60" y="364"/>
                    <a:pt x="180" y="468"/>
                  </a:cubicBezTo>
                  <a:cubicBezTo>
                    <a:pt x="300" y="572"/>
                    <a:pt x="510" y="598"/>
                    <a:pt x="720" y="624"/>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88" name="Freeform 16"/>
            <p:cNvSpPr>
              <a:spLocks/>
            </p:cNvSpPr>
            <p:nvPr/>
          </p:nvSpPr>
          <p:spPr bwMode="auto">
            <a:xfrm>
              <a:off x="3840" y="1310"/>
              <a:ext cx="1058" cy="1042"/>
            </a:xfrm>
            <a:custGeom>
              <a:avLst/>
              <a:gdLst>
                <a:gd name="T0" fmla="*/ 0 w 900"/>
                <a:gd name="T1" fmla="*/ 0 h 780"/>
                <a:gd name="T2" fmla="*/ 249 w 900"/>
                <a:gd name="T3" fmla="*/ 1114 h 780"/>
                <a:gd name="T4" fmla="*/ 1244 w 900"/>
                <a:gd name="T5" fmla="*/ 1392 h 780"/>
                <a:gd name="T6" fmla="*/ 0 60000 65536"/>
                <a:gd name="T7" fmla="*/ 0 60000 65536"/>
                <a:gd name="T8" fmla="*/ 0 60000 65536"/>
                <a:gd name="T9" fmla="*/ 0 w 900"/>
                <a:gd name="T10" fmla="*/ 0 h 780"/>
                <a:gd name="T11" fmla="*/ 900 w 900"/>
                <a:gd name="T12" fmla="*/ 780 h 780"/>
              </a:gdLst>
              <a:ahLst/>
              <a:cxnLst>
                <a:cxn ang="T6">
                  <a:pos x="T0" y="T1"/>
                </a:cxn>
                <a:cxn ang="T7">
                  <a:pos x="T2" y="T3"/>
                </a:cxn>
                <a:cxn ang="T8">
                  <a:pos x="T4" y="T5"/>
                </a:cxn>
              </a:cxnLst>
              <a:rect l="T9" t="T10" r="T11" b="T12"/>
              <a:pathLst>
                <a:path w="900" h="780">
                  <a:moveTo>
                    <a:pt x="0" y="0"/>
                  </a:moveTo>
                  <a:cubicBezTo>
                    <a:pt x="15" y="247"/>
                    <a:pt x="30" y="494"/>
                    <a:pt x="180" y="624"/>
                  </a:cubicBezTo>
                  <a:cubicBezTo>
                    <a:pt x="330" y="754"/>
                    <a:pt x="615" y="767"/>
                    <a:pt x="900" y="78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89" name="Line 17"/>
            <p:cNvSpPr>
              <a:spLocks noChangeShapeType="1"/>
            </p:cNvSpPr>
            <p:nvPr/>
          </p:nvSpPr>
          <p:spPr bwMode="auto">
            <a:xfrm flipV="1">
              <a:off x="3023" y="1128"/>
              <a:ext cx="0" cy="21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0" name="Line 18"/>
            <p:cNvSpPr>
              <a:spLocks noChangeShapeType="1"/>
            </p:cNvSpPr>
            <p:nvPr/>
          </p:nvSpPr>
          <p:spPr bwMode="auto">
            <a:xfrm flipH="1" flipV="1">
              <a:off x="3023" y="1599"/>
              <a:ext cx="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1" name="Line 19"/>
            <p:cNvSpPr>
              <a:spLocks noChangeShapeType="1"/>
            </p:cNvSpPr>
            <p:nvPr/>
          </p:nvSpPr>
          <p:spPr bwMode="auto">
            <a:xfrm flipV="1">
              <a:off x="3023" y="1395"/>
              <a:ext cx="1903" cy="18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2" name="Line 20"/>
            <p:cNvSpPr>
              <a:spLocks noChangeShapeType="1"/>
            </p:cNvSpPr>
            <p:nvPr/>
          </p:nvSpPr>
          <p:spPr bwMode="auto">
            <a:xfrm flipV="1">
              <a:off x="3023" y="2850"/>
              <a:ext cx="423" cy="4"/>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3" name="Line 21"/>
            <p:cNvSpPr>
              <a:spLocks noChangeShapeType="1"/>
            </p:cNvSpPr>
            <p:nvPr/>
          </p:nvSpPr>
          <p:spPr bwMode="auto">
            <a:xfrm>
              <a:off x="3023" y="2437"/>
              <a:ext cx="846"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4" name="Line 22"/>
            <p:cNvSpPr>
              <a:spLocks noChangeShapeType="1"/>
            </p:cNvSpPr>
            <p:nvPr/>
          </p:nvSpPr>
          <p:spPr bwMode="auto">
            <a:xfrm>
              <a:off x="3023" y="2020"/>
              <a:ext cx="1269"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5" name="Line 23"/>
            <p:cNvSpPr>
              <a:spLocks noChangeShapeType="1"/>
            </p:cNvSpPr>
            <p:nvPr/>
          </p:nvSpPr>
          <p:spPr bwMode="auto">
            <a:xfrm>
              <a:off x="3869" y="2437"/>
              <a:ext cx="0" cy="834"/>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6" name="Line 24"/>
            <p:cNvSpPr>
              <a:spLocks noChangeShapeType="1"/>
            </p:cNvSpPr>
            <p:nvPr/>
          </p:nvSpPr>
          <p:spPr bwMode="auto">
            <a:xfrm>
              <a:off x="4292" y="2020"/>
              <a:ext cx="0" cy="1251"/>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7" name="Line 25"/>
            <p:cNvSpPr>
              <a:spLocks noChangeShapeType="1"/>
            </p:cNvSpPr>
            <p:nvPr/>
          </p:nvSpPr>
          <p:spPr bwMode="auto">
            <a:xfrm>
              <a:off x="3446" y="2854"/>
              <a:ext cx="0" cy="417"/>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8" name="Line 26"/>
            <p:cNvSpPr>
              <a:spLocks noChangeShapeType="1"/>
            </p:cNvSpPr>
            <p:nvPr/>
          </p:nvSpPr>
          <p:spPr bwMode="auto">
            <a:xfrm>
              <a:off x="4715" y="3195"/>
              <a:ext cx="0" cy="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9" name="Text Box 27"/>
            <p:cNvSpPr txBox="1">
              <a:spLocks noChangeArrowheads="1"/>
            </p:cNvSpPr>
            <p:nvPr/>
          </p:nvSpPr>
          <p:spPr bwMode="auto">
            <a:xfrm>
              <a:off x="5050" y="3311"/>
              <a:ext cx="25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lang="en-US" altLang="zh-CN">
                  <a:latin typeface="Garamond" pitchFamily="18" charset="0"/>
                </a:rPr>
                <a:t>L</a:t>
              </a:r>
              <a:endParaRPr lang="en-US" altLang="zh-CN"/>
            </a:p>
          </p:txBody>
        </p:sp>
        <p:sp>
          <p:nvSpPr>
            <p:cNvPr id="32800" name="Text Box 28"/>
            <p:cNvSpPr txBox="1">
              <a:spLocks noChangeArrowheads="1"/>
            </p:cNvSpPr>
            <p:nvPr/>
          </p:nvSpPr>
          <p:spPr bwMode="auto">
            <a:xfrm>
              <a:off x="2703" y="3123"/>
              <a:ext cx="268"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lang="en-US" altLang="zh-CN" i="1">
                  <a:latin typeface="Times New Roman" pitchFamily="18" charset="0"/>
                </a:rPr>
                <a:t>O</a:t>
              </a:r>
              <a:endParaRPr lang="en-US" altLang="zh-CN"/>
            </a:p>
          </p:txBody>
        </p:sp>
        <p:sp>
          <p:nvSpPr>
            <p:cNvPr id="32801" name="Text Box 29"/>
            <p:cNvSpPr txBox="1">
              <a:spLocks noChangeArrowheads="1"/>
            </p:cNvSpPr>
            <p:nvPr/>
          </p:nvSpPr>
          <p:spPr bwMode="auto">
            <a:xfrm>
              <a:off x="2699" y="1117"/>
              <a:ext cx="24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lang="en-US" altLang="zh-CN">
                  <a:latin typeface="Garamond" pitchFamily="18" charset="0"/>
                </a:rPr>
                <a:t>K</a:t>
              </a:r>
              <a:endParaRPr lang="en-US" altLang="zh-CN"/>
            </a:p>
          </p:txBody>
        </p:sp>
        <p:sp>
          <p:nvSpPr>
            <p:cNvPr id="32802" name="Text Box 30"/>
            <p:cNvSpPr txBox="1">
              <a:spLocks noChangeArrowheads="1"/>
            </p:cNvSpPr>
            <p:nvPr/>
          </p:nvSpPr>
          <p:spPr bwMode="auto">
            <a:xfrm>
              <a:off x="4472" y="1309"/>
              <a:ext cx="263"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lang="en-US" altLang="zh-CN">
                  <a:latin typeface="Garamond" pitchFamily="18" charset="0"/>
                </a:rPr>
                <a:t>R</a:t>
              </a:r>
              <a:endParaRPr lang="en-US" altLang="zh-CN"/>
            </a:p>
          </p:txBody>
        </p:sp>
        <p:sp>
          <p:nvSpPr>
            <p:cNvPr id="32803" name="Text Box 31"/>
            <p:cNvSpPr txBox="1">
              <a:spLocks noChangeArrowheads="1"/>
            </p:cNvSpPr>
            <p:nvPr/>
          </p:nvSpPr>
          <p:spPr bwMode="auto">
            <a:xfrm>
              <a:off x="2703" y="2761"/>
              <a:ext cx="22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lang="en-US" altLang="zh-CN">
                  <a:latin typeface="Garamond" pitchFamily="18" charset="0"/>
                </a:rPr>
                <a:t>2</a:t>
              </a:r>
              <a:endParaRPr lang="en-US" altLang="zh-CN"/>
            </a:p>
          </p:txBody>
        </p:sp>
        <p:sp>
          <p:nvSpPr>
            <p:cNvPr id="32804" name="Text Box 32"/>
            <p:cNvSpPr txBox="1">
              <a:spLocks noChangeArrowheads="1"/>
            </p:cNvSpPr>
            <p:nvPr/>
          </p:nvSpPr>
          <p:spPr bwMode="auto">
            <a:xfrm>
              <a:off x="2703" y="2334"/>
              <a:ext cx="223"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lang="en-US" altLang="zh-CN">
                  <a:latin typeface="Garamond" pitchFamily="18" charset="0"/>
                </a:rPr>
                <a:t>4</a:t>
              </a:r>
              <a:endParaRPr lang="en-US" altLang="zh-CN"/>
            </a:p>
          </p:txBody>
        </p:sp>
        <p:sp>
          <p:nvSpPr>
            <p:cNvPr id="32805" name="Text Box 33"/>
            <p:cNvSpPr txBox="1">
              <a:spLocks noChangeArrowheads="1"/>
            </p:cNvSpPr>
            <p:nvPr/>
          </p:nvSpPr>
          <p:spPr bwMode="auto">
            <a:xfrm>
              <a:off x="2703" y="1807"/>
              <a:ext cx="22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lang="en-US" altLang="zh-CN">
                  <a:latin typeface="Garamond" pitchFamily="18" charset="0"/>
                </a:rPr>
                <a:t>6</a:t>
              </a:r>
              <a:endParaRPr lang="en-US" altLang="zh-CN"/>
            </a:p>
          </p:txBody>
        </p:sp>
        <p:sp>
          <p:nvSpPr>
            <p:cNvPr id="32806" name="Text Box 34"/>
            <p:cNvSpPr txBox="1">
              <a:spLocks noChangeArrowheads="1"/>
            </p:cNvSpPr>
            <p:nvPr/>
          </p:nvSpPr>
          <p:spPr bwMode="auto">
            <a:xfrm>
              <a:off x="2703" y="1445"/>
              <a:ext cx="22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lang="en-US" altLang="zh-CN">
                  <a:latin typeface="Garamond" pitchFamily="18" charset="0"/>
                </a:rPr>
                <a:t>8</a:t>
              </a:r>
              <a:endParaRPr lang="en-US" altLang="zh-CN"/>
            </a:p>
          </p:txBody>
        </p:sp>
        <p:sp>
          <p:nvSpPr>
            <p:cNvPr id="32807" name="Text Box 35"/>
            <p:cNvSpPr txBox="1">
              <a:spLocks noChangeArrowheads="1"/>
            </p:cNvSpPr>
            <p:nvPr/>
          </p:nvSpPr>
          <p:spPr bwMode="auto">
            <a:xfrm>
              <a:off x="3247" y="3577"/>
              <a:ext cx="1377"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gn="ctr" eaLnBrk="1" hangingPunct="1">
                <a:lnSpc>
                  <a:spcPct val="100000"/>
                </a:lnSpc>
              </a:pPr>
              <a:r>
                <a:rPr lang="zh-CN" altLang="en-US" dirty="0">
                  <a:latin typeface="+mn-ea"/>
                  <a:ea typeface="+mn-ea"/>
                </a:rPr>
                <a:t>规模报酬递增</a:t>
              </a:r>
            </a:p>
          </p:txBody>
        </p:sp>
      </p:grpSp>
      <p:sp>
        <p:nvSpPr>
          <p:cNvPr id="515111" name="Rectangle 39"/>
          <p:cNvSpPr>
            <a:spLocks noChangeArrowheads="1"/>
          </p:cNvSpPr>
          <p:nvPr/>
        </p:nvSpPr>
        <p:spPr bwMode="auto">
          <a:xfrm>
            <a:off x="683569" y="2895601"/>
            <a:ext cx="3294708" cy="831639"/>
          </a:xfrm>
          <a:prstGeom prst="rect">
            <a:avLst/>
          </a:prstGeom>
          <a:noFill/>
          <a:ln w="9525" algn="ctr">
            <a:noFill/>
            <a:miter lim="800000"/>
            <a:headEnd/>
            <a:tailEnd/>
          </a:ln>
        </p:spPr>
        <p:txBody>
          <a:bodyPr wrap="square" lIns="92075" tIns="46038" rIns="92075" bIns="46038">
            <a:spAutoFit/>
          </a:bodyPr>
          <a:lstStyle/>
          <a:p>
            <a:pPr eaLnBrk="1" hangingPunct="1">
              <a:lnSpc>
                <a:spcPct val="100000"/>
              </a:lnSpc>
              <a:spcBef>
                <a:spcPct val="50000"/>
              </a:spcBef>
            </a:pPr>
            <a:r>
              <a:rPr kumimoji="1" lang="zh-CN" altLang="en-US" sz="2400" b="1" dirty="0" smtClean="0">
                <a:solidFill>
                  <a:schemeClr val="tx1"/>
                </a:solidFill>
                <a:latin typeface="Times New Roman" panose="02020603050405020304" pitchFamily="18" charset="0"/>
                <a:cs typeface="Times New Roman" panose="02020603050405020304" pitchFamily="18" charset="0"/>
              </a:rPr>
              <a:t>生产函数</a:t>
            </a:r>
            <a:r>
              <a:rPr kumimoji="1" lang="en-US" altLang="zh-CN" sz="2400" b="1" i="1" dirty="0" smtClean="0">
                <a:solidFill>
                  <a:srgbClr val="0000FF"/>
                </a:solidFill>
                <a:latin typeface="Times New Roman" panose="02020603050405020304" pitchFamily="18" charset="0"/>
                <a:cs typeface="Times New Roman" panose="02020603050405020304" pitchFamily="18" charset="0"/>
              </a:rPr>
              <a:t>Q=f</a:t>
            </a:r>
            <a:r>
              <a:rPr kumimoji="1" lang="zh-CN" altLang="en-US" sz="2400" b="1" i="1" dirty="0">
                <a:solidFill>
                  <a:srgbClr val="0000FF"/>
                </a:solidFill>
                <a:latin typeface="Times New Roman" panose="02020603050405020304" pitchFamily="18" charset="0"/>
                <a:cs typeface="Times New Roman" panose="02020603050405020304" pitchFamily="18" charset="0"/>
              </a:rPr>
              <a:t>（</a:t>
            </a:r>
            <a:r>
              <a:rPr kumimoji="1" lang="en-US" altLang="zh-CN" sz="2400" b="1" i="1" dirty="0">
                <a:solidFill>
                  <a:srgbClr val="0000FF"/>
                </a:solidFill>
                <a:latin typeface="Times New Roman" panose="02020603050405020304" pitchFamily="18" charset="0"/>
                <a:cs typeface="Times New Roman" panose="02020603050405020304" pitchFamily="18" charset="0"/>
              </a:rPr>
              <a:t>L</a:t>
            </a:r>
            <a:r>
              <a:rPr kumimoji="1" lang="zh-CN" altLang="en-US" sz="2400" b="1" i="1" dirty="0">
                <a:solidFill>
                  <a:srgbClr val="0000FF"/>
                </a:solidFill>
                <a:latin typeface="Times New Roman" panose="02020603050405020304" pitchFamily="18" charset="0"/>
                <a:cs typeface="Times New Roman" panose="02020603050405020304" pitchFamily="18" charset="0"/>
              </a:rPr>
              <a:t>，</a:t>
            </a:r>
            <a:r>
              <a:rPr kumimoji="1" lang="en-US" altLang="zh-CN" sz="2400" b="1" i="1" dirty="0">
                <a:solidFill>
                  <a:srgbClr val="0000FF"/>
                </a:solidFill>
                <a:latin typeface="Times New Roman" panose="02020603050405020304" pitchFamily="18" charset="0"/>
                <a:cs typeface="Times New Roman" panose="02020603050405020304" pitchFamily="18" charset="0"/>
              </a:rPr>
              <a:t>K</a:t>
            </a:r>
            <a:r>
              <a:rPr kumimoji="1" lang="zh-CN" altLang="en-US" sz="2400" b="1" i="1" dirty="0" smtClean="0">
                <a:solidFill>
                  <a:srgbClr val="0000FF"/>
                </a:solidFill>
                <a:latin typeface="Times New Roman" panose="02020603050405020304" pitchFamily="18" charset="0"/>
                <a:cs typeface="Times New Roman" panose="02020603050405020304" pitchFamily="18" charset="0"/>
              </a:rPr>
              <a:t>）</a:t>
            </a:r>
            <a:r>
              <a:rPr kumimoji="1" lang="zh-CN" altLang="en-US" sz="2400" b="1" dirty="0" smtClean="0">
                <a:solidFill>
                  <a:schemeClr val="tx1"/>
                </a:solidFill>
                <a:latin typeface="Times New Roman" panose="02020603050405020304" pitchFamily="18" charset="0"/>
                <a:cs typeface="Times New Roman" panose="02020603050405020304" pitchFamily="18" charset="0"/>
              </a:rPr>
              <a:t>满足</a:t>
            </a:r>
            <a:r>
              <a:rPr kumimoji="1" lang="en-US" altLang="zh-CN" sz="2400" b="1" i="1" dirty="0" smtClean="0">
                <a:solidFill>
                  <a:srgbClr val="0000FF"/>
                </a:solidFill>
                <a:latin typeface="Times New Roman" panose="02020603050405020304" pitchFamily="18" charset="0"/>
                <a:cs typeface="Times New Roman" panose="02020603050405020304" pitchFamily="18" charset="0"/>
              </a:rPr>
              <a:t>f(</a:t>
            </a:r>
            <a:r>
              <a:rPr kumimoji="1" lang="en-US" altLang="zh-CN" sz="2400" b="1" i="1" dirty="0" err="1" smtClean="0">
                <a:solidFill>
                  <a:srgbClr val="0000FF"/>
                </a:solidFill>
                <a:latin typeface="Times New Roman" panose="02020603050405020304" pitchFamily="18" charset="0"/>
                <a:cs typeface="Times New Roman" panose="02020603050405020304" pitchFamily="18" charset="0"/>
              </a:rPr>
              <a:t>λL</a:t>
            </a:r>
            <a:r>
              <a:rPr kumimoji="1" lang="zh-CN" altLang="en-US" sz="2400" b="1" i="1" dirty="0">
                <a:solidFill>
                  <a:srgbClr val="0000FF"/>
                </a:solidFill>
                <a:latin typeface="Times New Roman" panose="02020603050405020304" pitchFamily="18" charset="0"/>
                <a:cs typeface="Times New Roman" panose="02020603050405020304" pitchFamily="18" charset="0"/>
              </a:rPr>
              <a:t>，</a:t>
            </a:r>
            <a:r>
              <a:rPr kumimoji="1" lang="en-US" altLang="zh-CN" sz="2400" b="1" i="1" dirty="0" err="1">
                <a:solidFill>
                  <a:srgbClr val="0000FF"/>
                </a:solidFill>
                <a:latin typeface="Times New Roman" panose="02020603050405020304" pitchFamily="18" charset="0"/>
                <a:cs typeface="Times New Roman" panose="02020603050405020304" pitchFamily="18" charset="0"/>
              </a:rPr>
              <a:t>λK</a:t>
            </a:r>
            <a:r>
              <a:rPr kumimoji="1" lang="en-US" altLang="zh-CN" sz="2400" b="1" i="1" dirty="0">
                <a:solidFill>
                  <a:srgbClr val="0000FF"/>
                </a:solidFill>
                <a:latin typeface="Times New Roman" panose="02020603050405020304" pitchFamily="18" charset="0"/>
                <a:cs typeface="Times New Roman" panose="02020603050405020304" pitchFamily="18" charset="0"/>
              </a:rPr>
              <a:t> )</a:t>
            </a:r>
            <a:r>
              <a:rPr kumimoji="1" lang="en-US" altLang="zh-CN" sz="2400" b="1" i="1" dirty="0">
                <a:solidFill>
                  <a:srgbClr val="FF3300"/>
                </a:solidFill>
                <a:latin typeface="Times New Roman" panose="02020603050405020304" pitchFamily="18" charset="0"/>
                <a:cs typeface="Times New Roman" panose="02020603050405020304" pitchFamily="18" charset="0"/>
              </a:rPr>
              <a:t>&gt; </a:t>
            </a:r>
            <a:r>
              <a:rPr kumimoji="1" lang="en-US" altLang="zh-CN" sz="2400" b="1" i="1" dirty="0" err="1">
                <a:solidFill>
                  <a:srgbClr val="0000FF"/>
                </a:solidFill>
                <a:latin typeface="Times New Roman" panose="02020603050405020304" pitchFamily="18" charset="0"/>
                <a:cs typeface="Times New Roman" panose="02020603050405020304" pitchFamily="18" charset="0"/>
              </a:rPr>
              <a:t>λf</a:t>
            </a:r>
            <a:r>
              <a:rPr kumimoji="1" lang="en-US" altLang="zh-CN" sz="2400" b="1" i="1" dirty="0">
                <a:solidFill>
                  <a:srgbClr val="0000FF"/>
                </a:solidFill>
                <a:latin typeface="Times New Roman" panose="02020603050405020304" pitchFamily="18" charset="0"/>
                <a:cs typeface="Times New Roman" panose="02020603050405020304" pitchFamily="18" charset="0"/>
              </a:rPr>
              <a:t>(L,K)</a:t>
            </a:r>
          </a:p>
        </p:txBody>
      </p:sp>
      <p:sp>
        <p:nvSpPr>
          <p:cNvPr id="40" name="灯片编号占位符 5"/>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eaLnBrk="1" hangingPunct="1">
              <a:lnSpc>
                <a:spcPct val="100000"/>
              </a:lnSpc>
              <a:defRPr/>
            </a:pPr>
            <a:fld id="{EB15F90B-7962-4F9C-845D-8BF96728689B}" type="slidenum">
              <a:rPr lang="en-US" altLang="zh-CN" sz="2600">
                <a:solidFill>
                  <a:schemeClr val="bg1"/>
                </a:solidFill>
                <a:latin typeface="+mn-lt"/>
                <a:ea typeface="+mn-ea"/>
              </a:rPr>
              <a:pPr eaLnBrk="1" hangingPunct="1">
                <a:lnSpc>
                  <a:spcPct val="100000"/>
                </a:lnSpc>
                <a:defRPr/>
              </a:pPr>
              <a:t>17</a:t>
            </a:fld>
            <a:endParaRPr lang="en-US" altLang="zh-CN" sz="2600">
              <a:solidFill>
                <a:schemeClr val="bg1"/>
              </a:solidFill>
              <a:latin typeface="+mn-lt"/>
              <a:ea typeface="+mn-ea"/>
            </a:endParaRPr>
          </a:p>
        </p:txBody>
      </p:sp>
    </p:spTree>
    <p:extLst>
      <p:ext uri="{BB962C8B-B14F-4D97-AF65-F5344CB8AC3E}">
        <p14:creationId xmlns:p14="http://schemas.microsoft.com/office/powerpoint/2010/main" val="2415808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8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15076">
                                            <p:txEl>
                                              <p:pRg st="0" end="0"/>
                                            </p:txEl>
                                          </p:spTgt>
                                        </p:tgtEl>
                                        <p:attrNameLst>
                                          <p:attrName>style.visibility</p:attrName>
                                        </p:attrNameLst>
                                      </p:cBhvr>
                                      <p:to>
                                        <p:strVal val="visible"/>
                                      </p:to>
                                    </p:set>
                                    <p:animEffect transition="in" filter="blinds(horizontal)">
                                      <p:cBhvr>
                                        <p:cTn id="11" dur="500"/>
                                        <p:tgtEl>
                                          <p:spTgt spid="515076">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12" fill="hold" grpId="0" nodeType="clickEffect">
                                  <p:stCondLst>
                                    <p:cond delay="0"/>
                                  </p:stCondLst>
                                  <p:childTnLst>
                                    <p:set>
                                      <p:cBhvr>
                                        <p:cTn id="15" dur="1" fill="hold">
                                          <p:stCondLst>
                                            <p:cond delay="0"/>
                                          </p:stCondLst>
                                        </p:cTn>
                                        <p:tgtEl>
                                          <p:spTgt spid="515111"/>
                                        </p:tgtEl>
                                        <p:attrNameLst>
                                          <p:attrName>style.visibility</p:attrName>
                                        </p:attrNameLst>
                                      </p:cBhvr>
                                      <p:to>
                                        <p:strVal val="visible"/>
                                      </p:to>
                                    </p:set>
                                    <p:anim calcmode="lin" valueType="num">
                                      <p:cBhvr additive="base">
                                        <p:cTn id="16" dur="500" fill="hold"/>
                                        <p:tgtEl>
                                          <p:spTgt spid="515111"/>
                                        </p:tgtEl>
                                        <p:attrNameLst>
                                          <p:attrName>ppt_x</p:attrName>
                                        </p:attrNameLst>
                                      </p:cBhvr>
                                      <p:tavLst>
                                        <p:tav tm="0">
                                          <p:val>
                                            <p:strVal val="0-#ppt_w/2"/>
                                          </p:val>
                                        </p:tav>
                                        <p:tav tm="100000">
                                          <p:val>
                                            <p:strVal val="#ppt_x"/>
                                          </p:val>
                                        </p:tav>
                                      </p:tavLst>
                                    </p:anim>
                                    <p:anim calcmode="lin" valueType="num">
                                      <p:cBhvr additive="base">
                                        <p:cTn id="17" dur="500" fill="hold"/>
                                        <p:tgtEl>
                                          <p:spTgt spid="5151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6" grpId="0" build="p"/>
      <p:bldP spid="5151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AutoShape 3"/>
          <p:cNvSpPr>
            <a:spLocks noGrp="1" noChangeArrowheads="1"/>
          </p:cNvSpPr>
          <p:nvPr>
            <p:ph type="title"/>
          </p:nvPr>
        </p:nvSpPr>
        <p:spPr>
          <a:xfrm>
            <a:off x="533399" y="749201"/>
            <a:ext cx="3512813" cy="663575"/>
          </a:xfrm>
          <a:noFill/>
        </p:spPr>
        <p:txBody>
          <a:bodyPr vert="horz" rtlCol="0" anchor="ctr">
            <a:normAutofit/>
          </a:bodyPr>
          <a:lstStyle/>
          <a:p>
            <a:pPr algn="l"/>
            <a:r>
              <a:rPr lang="zh-CN" altLang="en-US" sz="2600" b="1" dirty="0">
                <a:solidFill>
                  <a:srgbClr val="000000"/>
                </a:solidFill>
                <a:latin typeface="Times New Roman" pitchFamily="18" charset="0"/>
                <a:cs typeface="Times New Roman" pitchFamily="18" charset="0"/>
              </a:rPr>
              <a:t>情形</a:t>
            </a:r>
            <a:r>
              <a:rPr lang="en-US" altLang="zh-CN" sz="2600" b="1" dirty="0">
                <a:solidFill>
                  <a:srgbClr val="000000"/>
                </a:solidFill>
                <a:latin typeface="Times New Roman" pitchFamily="18" charset="0"/>
                <a:cs typeface="Times New Roman" pitchFamily="18" charset="0"/>
              </a:rPr>
              <a:t>2</a:t>
            </a:r>
            <a:r>
              <a:rPr lang="zh-CN" altLang="en-US" sz="2600" b="1" dirty="0">
                <a:solidFill>
                  <a:srgbClr val="000000"/>
                </a:solidFill>
                <a:latin typeface="Times New Roman" pitchFamily="18" charset="0"/>
                <a:cs typeface="Times New Roman" pitchFamily="18" charset="0"/>
              </a:rPr>
              <a:t>：规模报酬不变</a:t>
            </a:r>
          </a:p>
        </p:txBody>
      </p:sp>
      <p:sp>
        <p:nvSpPr>
          <p:cNvPr id="516100" name="Rectangle 4" descr="蓝色面巾纸"/>
          <p:cNvSpPr>
            <a:spLocks noGrp="1" noChangeArrowheads="1"/>
          </p:cNvSpPr>
          <p:nvPr>
            <p:ph idx="1"/>
          </p:nvPr>
        </p:nvSpPr>
        <p:spPr>
          <a:xfrm>
            <a:off x="574465" y="1597355"/>
            <a:ext cx="3100388" cy="917575"/>
          </a:xfrm>
          <a:noFill/>
          <a:ln w="76200" cap="flat">
            <a:noFill/>
            <a:miter lim="800000"/>
            <a:headEnd/>
            <a:tailEnd/>
          </a:ln>
        </p:spPr>
        <p:txBody>
          <a:bodyPr/>
          <a:lstStyle/>
          <a:p>
            <a:pPr>
              <a:lnSpc>
                <a:spcPct val="110000"/>
              </a:lnSpc>
              <a:buClrTx/>
              <a:buSzPct val="95000"/>
              <a:buFont typeface="Wingdings" panose="05000000000000000000" pitchFamily="2" charset="2"/>
              <a:buChar char="l"/>
            </a:pPr>
            <a:r>
              <a:rPr lang="zh-CN" altLang="en-US" sz="2000" b="1" dirty="0" smtClean="0">
                <a:solidFill>
                  <a:srgbClr val="000000"/>
                </a:solidFill>
              </a:rPr>
              <a:t>产量增加比例＝要素规模</a:t>
            </a:r>
            <a:r>
              <a:rPr lang="zh-CN" altLang="en-US" sz="2000" b="1" dirty="0">
                <a:solidFill>
                  <a:srgbClr val="000000"/>
                </a:solidFill>
              </a:rPr>
              <a:t>增加</a:t>
            </a:r>
            <a:r>
              <a:rPr lang="zh-CN" altLang="en-US" sz="2000" b="1" dirty="0" smtClean="0">
                <a:solidFill>
                  <a:srgbClr val="000000"/>
                </a:solidFill>
              </a:rPr>
              <a:t>比例。</a:t>
            </a:r>
          </a:p>
        </p:txBody>
      </p:sp>
      <p:sp>
        <p:nvSpPr>
          <p:cNvPr id="33798" name="Text Box 5"/>
          <p:cNvSpPr txBox="1">
            <a:spLocks noChangeArrowheads="1"/>
          </p:cNvSpPr>
          <p:nvPr/>
        </p:nvSpPr>
        <p:spPr bwMode="auto">
          <a:xfrm>
            <a:off x="6202363" y="4503738"/>
            <a:ext cx="1270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nSpc>
                <a:spcPct val="100000"/>
              </a:lnSpc>
            </a:pPr>
            <a:r>
              <a:rPr kumimoji="1" lang="en-US" altLang="zh-CN">
                <a:latin typeface="Garamond" pitchFamily="18" charset="0"/>
              </a:rPr>
              <a:t>Q=100</a:t>
            </a:r>
            <a:endParaRPr kumimoji="1" lang="en-US" altLang="zh-CN">
              <a:latin typeface="Times New Roman" pitchFamily="18" charset="0"/>
            </a:endParaRPr>
          </a:p>
        </p:txBody>
      </p:sp>
      <p:sp>
        <p:nvSpPr>
          <p:cNvPr id="33799" name="Text Box 6"/>
          <p:cNvSpPr txBox="1">
            <a:spLocks noChangeArrowheads="1"/>
          </p:cNvSpPr>
          <p:nvPr/>
        </p:nvSpPr>
        <p:spPr bwMode="auto">
          <a:xfrm>
            <a:off x="6923088" y="3927475"/>
            <a:ext cx="12922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nSpc>
                <a:spcPct val="100000"/>
              </a:lnSpc>
            </a:pPr>
            <a:r>
              <a:rPr kumimoji="1" lang="en-US" altLang="zh-CN">
                <a:latin typeface="Garamond" pitchFamily="18" charset="0"/>
              </a:rPr>
              <a:t>Q=200	</a:t>
            </a:r>
            <a:endParaRPr kumimoji="1" lang="en-US" altLang="zh-CN">
              <a:latin typeface="Times New Roman" pitchFamily="18" charset="0"/>
            </a:endParaRPr>
          </a:p>
        </p:txBody>
      </p:sp>
      <p:sp>
        <p:nvSpPr>
          <p:cNvPr id="33800" name="Text Box 7"/>
          <p:cNvSpPr txBox="1">
            <a:spLocks noChangeArrowheads="1"/>
          </p:cNvSpPr>
          <p:nvPr/>
        </p:nvSpPr>
        <p:spPr bwMode="auto">
          <a:xfrm>
            <a:off x="7570788" y="3422650"/>
            <a:ext cx="1331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nSpc>
                <a:spcPct val="100000"/>
              </a:lnSpc>
            </a:pPr>
            <a:r>
              <a:rPr kumimoji="1" lang="en-US" altLang="zh-CN">
                <a:latin typeface="Garamond" pitchFamily="18" charset="0"/>
              </a:rPr>
              <a:t>Q=300	</a:t>
            </a:r>
            <a:endParaRPr kumimoji="1" lang="en-US" altLang="zh-CN">
              <a:latin typeface="Times New Roman" pitchFamily="18" charset="0"/>
            </a:endParaRPr>
          </a:p>
        </p:txBody>
      </p:sp>
      <p:sp>
        <p:nvSpPr>
          <p:cNvPr id="33801" name="Text Box 8"/>
          <p:cNvSpPr txBox="1">
            <a:spLocks noChangeArrowheads="1"/>
          </p:cNvSpPr>
          <p:nvPr/>
        </p:nvSpPr>
        <p:spPr bwMode="auto">
          <a:xfrm>
            <a:off x="5122863" y="5080000"/>
            <a:ext cx="3460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nSpc>
                <a:spcPct val="100000"/>
              </a:lnSpc>
            </a:pPr>
            <a:r>
              <a:rPr kumimoji="1" lang="en-US" altLang="zh-CN">
                <a:latin typeface="Garamond" pitchFamily="18" charset="0"/>
              </a:rPr>
              <a:t>2</a:t>
            </a:r>
            <a:endParaRPr kumimoji="1" lang="en-US" altLang="zh-CN">
              <a:latin typeface="Times New Roman" pitchFamily="18" charset="0"/>
            </a:endParaRPr>
          </a:p>
        </p:txBody>
      </p:sp>
      <p:sp>
        <p:nvSpPr>
          <p:cNvPr id="33802" name="Text Box 9"/>
          <p:cNvSpPr txBox="1">
            <a:spLocks noChangeArrowheads="1"/>
          </p:cNvSpPr>
          <p:nvPr/>
        </p:nvSpPr>
        <p:spPr bwMode="auto">
          <a:xfrm>
            <a:off x="7138988" y="5080000"/>
            <a:ext cx="4032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nSpc>
                <a:spcPct val="100000"/>
              </a:lnSpc>
            </a:pPr>
            <a:r>
              <a:rPr kumimoji="1" lang="en-US" altLang="zh-CN">
                <a:latin typeface="Garamond" pitchFamily="18" charset="0"/>
              </a:rPr>
              <a:t>8</a:t>
            </a:r>
            <a:endParaRPr kumimoji="1" lang="en-US" altLang="zh-CN">
              <a:latin typeface="Times New Roman" pitchFamily="18" charset="0"/>
            </a:endParaRPr>
          </a:p>
        </p:txBody>
      </p:sp>
      <p:sp>
        <p:nvSpPr>
          <p:cNvPr id="33803" name="Text Box 10"/>
          <p:cNvSpPr txBox="1">
            <a:spLocks noChangeArrowheads="1"/>
          </p:cNvSpPr>
          <p:nvPr/>
        </p:nvSpPr>
        <p:spPr bwMode="auto">
          <a:xfrm>
            <a:off x="5848350" y="5080000"/>
            <a:ext cx="2698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nSpc>
                <a:spcPct val="100000"/>
              </a:lnSpc>
            </a:pPr>
            <a:r>
              <a:rPr kumimoji="1" lang="en-US" altLang="zh-CN">
                <a:latin typeface="Garamond" pitchFamily="18" charset="0"/>
              </a:rPr>
              <a:t>4</a:t>
            </a:r>
            <a:endParaRPr kumimoji="1" lang="en-US" altLang="zh-CN">
              <a:latin typeface="Times New Roman" pitchFamily="18" charset="0"/>
            </a:endParaRPr>
          </a:p>
        </p:txBody>
      </p:sp>
      <p:sp>
        <p:nvSpPr>
          <p:cNvPr id="33804" name="Text Box 11"/>
          <p:cNvSpPr txBox="1">
            <a:spLocks noChangeArrowheads="1"/>
          </p:cNvSpPr>
          <p:nvPr/>
        </p:nvSpPr>
        <p:spPr bwMode="auto">
          <a:xfrm>
            <a:off x="6562725" y="5080000"/>
            <a:ext cx="3349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nSpc>
                <a:spcPct val="100000"/>
              </a:lnSpc>
            </a:pPr>
            <a:r>
              <a:rPr kumimoji="1" lang="en-US" altLang="zh-CN">
                <a:latin typeface="Garamond" pitchFamily="18" charset="0"/>
              </a:rPr>
              <a:t>6</a:t>
            </a:r>
            <a:endParaRPr kumimoji="1" lang="en-US" altLang="zh-CN">
              <a:latin typeface="Times New Roman" pitchFamily="18" charset="0"/>
            </a:endParaRPr>
          </a:p>
        </p:txBody>
      </p:sp>
      <p:sp>
        <p:nvSpPr>
          <p:cNvPr id="33805" name="Text Box 12"/>
          <p:cNvSpPr txBox="1">
            <a:spLocks noChangeArrowheads="1"/>
          </p:cNvSpPr>
          <p:nvPr/>
        </p:nvSpPr>
        <p:spPr bwMode="auto">
          <a:xfrm>
            <a:off x="4186238" y="4143375"/>
            <a:ext cx="42545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nSpc>
                <a:spcPct val="100000"/>
              </a:lnSpc>
            </a:pPr>
            <a:r>
              <a:rPr kumimoji="1" lang="en-US" altLang="zh-CN">
                <a:latin typeface="Garamond" pitchFamily="18" charset="0"/>
              </a:rPr>
              <a:t>2</a:t>
            </a:r>
            <a:endParaRPr kumimoji="1" lang="en-US" altLang="zh-CN">
              <a:latin typeface="Times New Roman" pitchFamily="18" charset="0"/>
            </a:endParaRPr>
          </a:p>
        </p:txBody>
      </p:sp>
      <p:sp>
        <p:nvSpPr>
          <p:cNvPr id="33806" name="Text Box 13"/>
          <p:cNvSpPr txBox="1">
            <a:spLocks noChangeArrowheads="1"/>
          </p:cNvSpPr>
          <p:nvPr/>
        </p:nvSpPr>
        <p:spPr bwMode="auto">
          <a:xfrm>
            <a:off x="4186238" y="3605213"/>
            <a:ext cx="4254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nSpc>
                <a:spcPct val="100000"/>
              </a:lnSpc>
            </a:pPr>
            <a:r>
              <a:rPr kumimoji="1" lang="en-US" altLang="zh-CN">
                <a:latin typeface="Garamond" pitchFamily="18" charset="0"/>
              </a:rPr>
              <a:t>4</a:t>
            </a:r>
            <a:endParaRPr kumimoji="1" lang="en-US" altLang="zh-CN">
              <a:latin typeface="Times New Roman" pitchFamily="18" charset="0"/>
            </a:endParaRPr>
          </a:p>
        </p:txBody>
      </p:sp>
      <p:sp>
        <p:nvSpPr>
          <p:cNvPr id="33807" name="Text Box 14"/>
          <p:cNvSpPr txBox="1">
            <a:spLocks noChangeArrowheads="1"/>
          </p:cNvSpPr>
          <p:nvPr/>
        </p:nvSpPr>
        <p:spPr bwMode="auto">
          <a:xfrm>
            <a:off x="4186238" y="2984500"/>
            <a:ext cx="42545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nSpc>
                <a:spcPct val="100000"/>
              </a:lnSpc>
            </a:pPr>
            <a:r>
              <a:rPr kumimoji="1" lang="en-US" altLang="zh-CN">
                <a:latin typeface="Garamond" pitchFamily="18" charset="0"/>
              </a:rPr>
              <a:t>6</a:t>
            </a:r>
            <a:endParaRPr kumimoji="1" lang="en-US" altLang="zh-CN">
              <a:latin typeface="Times New Roman" pitchFamily="18" charset="0"/>
            </a:endParaRPr>
          </a:p>
        </p:txBody>
      </p:sp>
      <p:sp>
        <p:nvSpPr>
          <p:cNvPr id="33808" name="Text Box 15"/>
          <p:cNvSpPr txBox="1">
            <a:spLocks noChangeArrowheads="1"/>
          </p:cNvSpPr>
          <p:nvPr/>
        </p:nvSpPr>
        <p:spPr bwMode="auto">
          <a:xfrm>
            <a:off x="4186238" y="2446338"/>
            <a:ext cx="4254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nSpc>
                <a:spcPct val="100000"/>
              </a:lnSpc>
            </a:pPr>
            <a:r>
              <a:rPr kumimoji="1" lang="en-US" altLang="zh-CN">
                <a:latin typeface="Garamond" pitchFamily="18" charset="0"/>
              </a:rPr>
              <a:t>8</a:t>
            </a:r>
            <a:endParaRPr kumimoji="1" lang="en-US" altLang="zh-CN">
              <a:latin typeface="Times New Roman" pitchFamily="18" charset="0"/>
            </a:endParaRPr>
          </a:p>
        </p:txBody>
      </p:sp>
      <p:sp>
        <p:nvSpPr>
          <p:cNvPr id="33809" name="Line 16"/>
          <p:cNvSpPr>
            <a:spLocks noChangeShapeType="1"/>
          </p:cNvSpPr>
          <p:nvPr/>
        </p:nvSpPr>
        <p:spPr bwMode="auto">
          <a:xfrm>
            <a:off x="4649788" y="5064125"/>
            <a:ext cx="36925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0" name="Line 17"/>
          <p:cNvSpPr>
            <a:spLocks noChangeShapeType="1"/>
          </p:cNvSpPr>
          <p:nvPr/>
        </p:nvSpPr>
        <p:spPr bwMode="auto">
          <a:xfrm>
            <a:off x="7335838" y="4953000"/>
            <a:ext cx="0" cy="1111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1" name="Line 18"/>
          <p:cNvSpPr>
            <a:spLocks noChangeShapeType="1"/>
          </p:cNvSpPr>
          <p:nvPr/>
        </p:nvSpPr>
        <p:spPr bwMode="auto">
          <a:xfrm flipV="1">
            <a:off x="4649788" y="1700213"/>
            <a:ext cx="0" cy="33639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2" name="Line 19"/>
          <p:cNvSpPr>
            <a:spLocks noChangeShapeType="1"/>
          </p:cNvSpPr>
          <p:nvPr/>
        </p:nvSpPr>
        <p:spPr bwMode="auto">
          <a:xfrm flipH="1" flipV="1">
            <a:off x="4649788" y="2617788"/>
            <a:ext cx="1381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3" name="Line 20"/>
          <p:cNvSpPr>
            <a:spLocks noChangeShapeType="1"/>
          </p:cNvSpPr>
          <p:nvPr/>
        </p:nvSpPr>
        <p:spPr bwMode="auto">
          <a:xfrm flipV="1">
            <a:off x="4649788" y="2311400"/>
            <a:ext cx="3021012" cy="275272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4" name="Line 21"/>
          <p:cNvSpPr>
            <a:spLocks noChangeShapeType="1"/>
          </p:cNvSpPr>
          <p:nvPr/>
        </p:nvSpPr>
        <p:spPr bwMode="auto">
          <a:xfrm flipV="1">
            <a:off x="4649788" y="4446588"/>
            <a:ext cx="671512" cy="635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5" name="Line 22"/>
          <p:cNvSpPr>
            <a:spLocks noChangeShapeType="1"/>
          </p:cNvSpPr>
          <p:nvPr/>
        </p:nvSpPr>
        <p:spPr bwMode="auto">
          <a:xfrm>
            <a:off x="4649788" y="3840163"/>
            <a:ext cx="1343025"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6" name="Line 23"/>
          <p:cNvSpPr>
            <a:spLocks noChangeShapeType="1"/>
          </p:cNvSpPr>
          <p:nvPr/>
        </p:nvSpPr>
        <p:spPr bwMode="auto">
          <a:xfrm>
            <a:off x="4649788" y="3228975"/>
            <a:ext cx="2014537"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7" name="Line 24"/>
          <p:cNvSpPr>
            <a:spLocks noChangeShapeType="1"/>
          </p:cNvSpPr>
          <p:nvPr/>
        </p:nvSpPr>
        <p:spPr bwMode="auto">
          <a:xfrm>
            <a:off x="5321300" y="4452938"/>
            <a:ext cx="0" cy="611187"/>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8" name="Line 25"/>
          <p:cNvSpPr>
            <a:spLocks noChangeShapeType="1"/>
          </p:cNvSpPr>
          <p:nvPr/>
        </p:nvSpPr>
        <p:spPr bwMode="auto">
          <a:xfrm>
            <a:off x="5992813" y="3840163"/>
            <a:ext cx="0" cy="1223962"/>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9" name="Line 26"/>
          <p:cNvSpPr>
            <a:spLocks noChangeShapeType="1"/>
          </p:cNvSpPr>
          <p:nvPr/>
        </p:nvSpPr>
        <p:spPr bwMode="auto">
          <a:xfrm>
            <a:off x="6664325" y="3228975"/>
            <a:ext cx="0" cy="183515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0" name="Freeform 27"/>
          <p:cNvSpPr>
            <a:spLocks/>
          </p:cNvSpPr>
          <p:nvPr/>
        </p:nvSpPr>
        <p:spPr bwMode="auto">
          <a:xfrm>
            <a:off x="5076825" y="4005263"/>
            <a:ext cx="1250950" cy="758825"/>
          </a:xfrm>
          <a:custGeom>
            <a:avLst/>
            <a:gdLst>
              <a:gd name="T0" fmla="*/ 0 w 720"/>
              <a:gd name="T1" fmla="*/ 0 h 468"/>
              <a:gd name="T2" fmla="*/ 543360557 w 720"/>
              <a:gd name="T3" fmla="*/ 820249289 h 468"/>
              <a:gd name="T4" fmla="*/ 2147483647 w 720"/>
              <a:gd name="T5" fmla="*/ 1230374745 h 468"/>
              <a:gd name="T6" fmla="*/ 0 60000 65536"/>
              <a:gd name="T7" fmla="*/ 0 60000 65536"/>
              <a:gd name="T8" fmla="*/ 0 60000 65536"/>
              <a:gd name="T9" fmla="*/ 0 w 720"/>
              <a:gd name="T10" fmla="*/ 0 h 468"/>
              <a:gd name="T11" fmla="*/ 720 w 720"/>
              <a:gd name="T12" fmla="*/ 468 h 468"/>
            </a:gdLst>
            <a:ahLst/>
            <a:cxnLst>
              <a:cxn ang="T6">
                <a:pos x="T0" y="T1"/>
              </a:cxn>
              <a:cxn ang="T7">
                <a:pos x="T2" y="T3"/>
              </a:cxn>
              <a:cxn ang="T8">
                <a:pos x="T4" y="T5"/>
              </a:cxn>
            </a:cxnLst>
            <a:rect l="T9" t="T10" r="T11" b="T12"/>
            <a:pathLst>
              <a:path w="720" h="468">
                <a:moveTo>
                  <a:pt x="0" y="0"/>
                </a:moveTo>
                <a:cubicBezTo>
                  <a:pt x="30" y="117"/>
                  <a:pt x="60" y="234"/>
                  <a:pt x="180" y="312"/>
                </a:cubicBezTo>
                <a:cubicBezTo>
                  <a:pt x="300" y="390"/>
                  <a:pt x="510" y="429"/>
                  <a:pt x="720" y="468"/>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21" name="Freeform 28"/>
          <p:cNvSpPr>
            <a:spLocks/>
          </p:cNvSpPr>
          <p:nvPr/>
        </p:nvSpPr>
        <p:spPr bwMode="auto">
          <a:xfrm>
            <a:off x="5651500" y="2924175"/>
            <a:ext cx="1343025" cy="1222375"/>
          </a:xfrm>
          <a:custGeom>
            <a:avLst/>
            <a:gdLst>
              <a:gd name="T0" fmla="*/ 0 w 720"/>
              <a:gd name="T1" fmla="*/ 0 h 624"/>
              <a:gd name="T2" fmla="*/ 626289864 w 720"/>
              <a:gd name="T3" fmla="*/ 1795913742 h 624"/>
              <a:gd name="T4" fmla="*/ 2147483647 w 720"/>
              <a:gd name="T5" fmla="*/ 2147483647 h 624"/>
              <a:gd name="T6" fmla="*/ 0 60000 65536"/>
              <a:gd name="T7" fmla="*/ 0 60000 65536"/>
              <a:gd name="T8" fmla="*/ 0 60000 65536"/>
              <a:gd name="T9" fmla="*/ 0 w 720"/>
              <a:gd name="T10" fmla="*/ 0 h 624"/>
              <a:gd name="T11" fmla="*/ 720 w 720"/>
              <a:gd name="T12" fmla="*/ 624 h 624"/>
            </a:gdLst>
            <a:ahLst/>
            <a:cxnLst>
              <a:cxn ang="T6">
                <a:pos x="T0" y="T1"/>
              </a:cxn>
              <a:cxn ang="T7">
                <a:pos x="T2" y="T3"/>
              </a:cxn>
              <a:cxn ang="T8">
                <a:pos x="T4" y="T5"/>
              </a:cxn>
            </a:cxnLst>
            <a:rect l="T9" t="T10" r="T11" b="T12"/>
            <a:pathLst>
              <a:path w="720" h="624">
                <a:moveTo>
                  <a:pt x="0" y="0"/>
                </a:moveTo>
                <a:cubicBezTo>
                  <a:pt x="30" y="182"/>
                  <a:pt x="60" y="364"/>
                  <a:pt x="180" y="468"/>
                </a:cubicBezTo>
                <a:cubicBezTo>
                  <a:pt x="300" y="572"/>
                  <a:pt x="510" y="598"/>
                  <a:pt x="720" y="624"/>
                </a:cubicBez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22" name="Freeform 29"/>
          <p:cNvSpPr>
            <a:spLocks/>
          </p:cNvSpPr>
          <p:nvPr/>
        </p:nvSpPr>
        <p:spPr bwMode="auto">
          <a:xfrm>
            <a:off x="6327775" y="2011363"/>
            <a:ext cx="1314450" cy="1484312"/>
          </a:xfrm>
          <a:custGeom>
            <a:avLst/>
            <a:gdLst>
              <a:gd name="T0" fmla="*/ 0 w 900"/>
              <a:gd name="T1" fmla="*/ 0 h 780"/>
              <a:gd name="T2" fmla="*/ 383950845 w 900"/>
              <a:gd name="T3" fmla="*/ 2147483647 h 780"/>
              <a:gd name="T4" fmla="*/ 1919754225 w 900"/>
              <a:gd name="T5" fmla="*/ 2147483647 h 780"/>
              <a:gd name="T6" fmla="*/ 0 60000 65536"/>
              <a:gd name="T7" fmla="*/ 0 60000 65536"/>
              <a:gd name="T8" fmla="*/ 0 60000 65536"/>
              <a:gd name="T9" fmla="*/ 0 w 900"/>
              <a:gd name="T10" fmla="*/ 0 h 780"/>
              <a:gd name="T11" fmla="*/ 900 w 900"/>
              <a:gd name="T12" fmla="*/ 780 h 780"/>
            </a:gdLst>
            <a:ahLst/>
            <a:cxnLst>
              <a:cxn ang="T6">
                <a:pos x="T0" y="T1"/>
              </a:cxn>
              <a:cxn ang="T7">
                <a:pos x="T2" y="T3"/>
              </a:cxn>
              <a:cxn ang="T8">
                <a:pos x="T4" y="T5"/>
              </a:cxn>
            </a:cxnLst>
            <a:rect l="T9" t="T10" r="T11" b="T12"/>
            <a:pathLst>
              <a:path w="900" h="780">
                <a:moveTo>
                  <a:pt x="0" y="0"/>
                </a:moveTo>
                <a:cubicBezTo>
                  <a:pt x="15" y="247"/>
                  <a:pt x="30" y="494"/>
                  <a:pt x="180" y="624"/>
                </a:cubicBezTo>
                <a:cubicBezTo>
                  <a:pt x="330" y="754"/>
                  <a:pt x="615" y="767"/>
                  <a:pt x="900" y="780"/>
                </a:cubicBez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23" name="Text Box 30"/>
          <p:cNvSpPr txBox="1">
            <a:spLocks noChangeArrowheads="1"/>
          </p:cNvSpPr>
          <p:nvPr/>
        </p:nvSpPr>
        <p:spPr bwMode="auto">
          <a:xfrm>
            <a:off x="8008938" y="5080000"/>
            <a:ext cx="3937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nSpc>
                <a:spcPct val="100000"/>
              </a:lnSpc>
            </a:pPr>
            <a:r>
              <a:rPr kumimoji="1" lang="en-US" altLang="zh-CN">
                <a:latin typeface="Garamond" pitchFamily="18" charset="0"/>
              </a:rPr>
              <a:t>L</a:t>
            </a:r>
            <a:endParaRPr kumimoji="1" lang="en-US" altLang="zh-CN">
              <a:latin typeface="Times New Roman" pitchFamily="18" charset="0"/>
            </a:endParaRPr>
          </a:p>
        </p:txBody>
      </p:sp>
      <p:sp>
        <p:nvSpPr>
          <p:cNvPr id="33824" name="Text Box 31"/>
          <p:cNvSpPr txBox="1">
            <a:spLocks noChangeArrowheads="1"/>
          </p:cNvSpPr>
          <p:nvPr/>
        </p:nvSpPr>
        <p:spPr bwMode="auto">
          <a:xfrm>
            <a:off x="4186238" y="4791075"/>
            <a:ext cx="4397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nSpc>
                <a:spcPct val="100000"/>
              </a:lnSpc>
            </a:pPr>
            <a:r>
              <a:rPr kumimoji="1" lang="en-US" altLang="zh-CN" i="1">
                <a:latin typeface="Times New Roman" pitchFamily="18" charset="0"/>
              </a:rPr>
              <a:t>O</a:t>
            </a:r>
            <a:endParaRPr kumimoji="1" lang="en-US" altLang="zh-CN">
              <a:latin typeface="Times New Roman" pitchFamily="18" charset="0"/>
            </a:endParaRPr>
          </a:p>
        </p:txBody>
      </p:sp>
      <p:sp>
        <p:nvSpPr>
          <p:cNvPr id="33825" name="Text Box 32"/>
          <p:cNvSpPr txBox="1">
            <a:spLocks noChangeArrowheads="1"/>
          </p:cNvSpPr>
          <p:nvPr/>
        </p:nvSpPr>
        <p:spPr bwMode="auto">
          <a:xfrm>
            <a:off x="4186238" y="1695450"/>
            <a:ext cx="3683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nSpc>
                <a:spcPct val="100000"/>
              </a:lnSpc>
            </a:pPr>
            <a:r>
              <a:rPr kumimoji="1" lang="en-US" altLang="zh-CN">
                <a:latin typeface="Garamond" pitchFamily="18" charset="0"/>
              </a:rPr>
              <a:t>K</a:t>
            </a:r>
            <a:endParaRPr kumimoji="1" lang="en-US" altLang="zh-CN">
              <a:latin typeface="Times New Roman" pitchFamily="18" charset="0"/>
            </a:endParaRPr>
          </a:p>
        </p:txBody>
      </p:sp>
      <p:sp>
        <p:nvSpPr>
          <p:cNvPr id="33826" name="Text Box 33"/>
          <p:cNvSpPr txBox="1">
            <a:spLocks noChangeArrowheads="1"/>
          </p:cNvSpPr>
          <p:nvPr/>
        </p:nvSpPr>
        <p:spPr bwMode="auto">
          <a:xfrm>
            <a:off x="7642225" y="1982788"/>
            <a:ext cx="434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nSpc>
                <a:spcPct val="100000"/>
              </a:lnSpc>
            </a:pPr>
            <a:r>
              <a:rPr kumimoji="1" lang="en-US" altLang="zh-CN">
                <a:latin typeface="Garamond" pitchFamily="18" charset="0"/>
              </a:rPr>
              <a:t>R</a:t>
            </a:r>
            <a:endParaRPr kumimoji="1" lang="en-US" altLang="zh-CN">
              <a:latin typeface="Times New Roman" pitchFamily="18" charset="0"/>
            </a:endParaRPr>
          </a:p>
        </p:txBody>
      </p:sp>
      <p:sp>
        <p:nvSpPr>
          <p:cNvPr id="33827" name="Text Box 34"/>
          <p:cNvSpPr txBox="1">
            <a:spLocks noChangeArrowheads="1"/>
          </p:cNvSpPr>
          <p:nvPr/>
        </p:nvSpPr>
        <p:spPr bwMode="auto">
          <a:xfrm>
            <a:off x="5338763" y="5517232"/>
            <a:ext cx="21082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gn="ctr">
              <a:lnSpc>
                <a:spcPct val="100000"/>
              </a:lnSpc>
            </a:pPr>
            <a:r>
              <a:rPr kumimoji="1" lang="zh-CN" altLang="en-US" dirty="0">
                <a:latin typeface="+mn-ea"/>
                <a:ea typeface="+mn-ea"/>
              </a:rPr>
              <a:t>规模报酬不变</a:t>
            </a:r>
          </a:p>
        </p:txBody>
      </p:sp>
      <p:sp>
        <p:nvSpPr>
          <p:cNvPr id="38" name="灯片编号占位符 5"/>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eaLnBrk="1" hangingPunct="1">
              <a:lnSpc>
                <a:spcPct val="100000"/>
              </a:lnSpc>
              <a:defRPr/>
            </a:pPr>
            <a:fld id="{EB15F90B-7962-4F9C-845D-8BF96728689B}" type="slidenum">
              <a:rPr lang="en-US" altLang="zh-CN" sz="2600">
                <a:solidFill>
                  <a:schemeClr val="bg1"/>
                </a:solidFill>
                <a:latin typeface="+mn-lt"/>
                <a:ea typeface="+mn-ea"/>
              </a:rPr>
              <a:pPr eaLnBrk="1" hangingPunct="1">
                <a:lnSpc>
                  <a:spcPct val="100000"/>
                </a:lnSpc>
                <a:defRPr/>
              </a:pPr>
              <a:t>18</a:t>
            </a:fld>
            <a:endParaRPr lang="en-US" altLang="zh-CN" sz="2600">
              <a:solidFill>
                <a:schemeClr val="bg1"/>
              </a:solidFill>
              <a:latin typeface="+mn-lt"/>
              <a:ea typeface="+mn-ea"/>
            </a:endParaRPr>
          </a:p>
        </p:txBody>
      </p:sp>
      <p:sp>
        <p:nvSpPr>
          <p:cNvPr id="39" name="Rectangle 39"/>
          <p:cNvSpPr>
            <a:spLocks noChangeArrowheads="1"/>
          </p:cNvSpPr>
          <p:nvPr/>
        </p:nvSpPr>
        <p:spPr bwMode="auto">
          <a:xfrm>
            <a:off x="683568" y="2852936"/>
            <a:ext cx="3362645" cy="831639"/>
          </a:xfrm>
          <a:prstGeom prst="rect">
            <a:avLst/>
          </a:prstGeom>
          <a:noFill/>
          <a:ln w="9525" algn="ctr">
            <a:noFill/>
            <a:miter lim="800000"/>
            <a:headEnd/>
            <a:tailEnd/>
          </a:ln>
        </p:spPr>
        <p:txBody>
          <a:bodyPr wrap="square" lIns="92075" tIns="46038" rIns="92075" bIns="46038">
            <a:spAutoFit/>
          </a:bodyPr>
          <a:lstStyle/>
          <a:p>
            <a:pPr>
              <a:spcBef>
                <a:spcPct val="50000"/>
              </a:spcBef>
            </a:pPr>
            <a:r>
              <a:rPr kumimoji="1" lang="zh-CN" altLang="en-US" sz="2400" b="1" dirty="0">
                <a:latin typeface="Times New Roman" panose="02020603050405020304" pitchFamily="18" charset="0"/>
                <a:cs typeface="Times New Roman" panose="02020603050405020304" pitchFamily="18" charset="0"/>
              </a:rPr>
              <a:t>生产函数</a:t>
            </a:r>
            <a:r>
              <a:rPr kumimoji="1" lang="en-US" altLang="zh-CN" sz="2400" b="1" i="1" dirty="0">
                <a:solidFill>
                  <a:srgbClr val="0000FF"/>
                </a:solidFill>
                <a:latin typeface="Times New Roman" panose="02020603050405020304" pitchFamily="18" charset="0"/>
                <a:cs typeface="Times New Roman" panose="02020603050405020304" pitchFamily="18" charset="0"/>
              </a:rPr>
              <a:t>Q=f</a:t>
            </a:r>
            <a:r>
              <a:rPr kumimoji="1" lang="zh-CN" altLang="en-US" sz="2400" b="1" i="1" dirty="0">
                <a:solidFill>
                  <a:srgbClr val="0000FF"/>
                </a:solidFill>
                <a:latin typeface="Times New Roman" panose="02020603050405020304" pitchFamily="18" charset="0"/>
                <a:cs typeface="Times New Roman" panose="02020603050405020304" pitchFamily="18" charset="0"/>
              </a:rPr>
              <a:t>（</a:t>
            </a:r>
            <a:r>
              <a:rPr kumimoji="1" lang="en-US" altLang="zh-CN" sz="2400" b="1" i="1" dirty="0">
                <a:solidFill>
                  <a:srgbClr val="0000FF"/>
                </a:solidFill>
                <a:latin typeface="Times New Roman" panose="02020603050405020304" pitchFamily="18" charset="0"/>
                <a:cs typeface="Times New Roman" panose="02020603050405020304" pitchFamily="18" charset="0"/>
              </a:rPr>
              <a:t>L</a:t>
            </a:r>
            <a:r>
              <a:rPr kumimoji="1" lang="zh-CN" altLang="en-US" sz="2400" b="1" i="1" dirty="0">
                <a:solidFill>
                  <a:srgbClr val="0000FF"/>
                </a:solidFill>
                <a:latin typeface="Times New Roman" panose="02020603050405020304" pitchFamily="18" charset="0"/>
                <a:cs typeface="Times New Roman" panose="02020603050405020304" pitchFamily="18" charset="0"/>
              </a:rPr>
              <a:t>，</a:t>
            </a:r>
            <a:r>
              <a:rPr kumimoji="1" lang="en-US" altLang="zh-CN" sz="2400" b="1" i="1" dirty="0">
                <a:solidFill>
                  <a:srgbClr val="0000FF"/>
                </a:solidFill>
                <a:latin typeface="Times New Roman" panose="02020603050405020304" pitchFamily="18" charset="0"/>
                <a:cs typeface="Times New Roman" panose="02020603050405020304" pitchFamily="18" charset="0"/>
              </a:rPr>
              <a:t>K</a:t>
            </a:r>
            <a:r>
              <a:rPr kumimoji="1" lang="zh-CN" altLang="en-US" sz="2400" b="1" i="1" dirty="0">
                <a:solidFill>
                  <a:srgbClr val="0000FF"/>
                </a:solidFill>
                <a:latin typeface="Times New Roman" panose="02020603050405020304" pitchFamily="18" charset="0"/>
                <a:cs typeface="Times New Roman" panose="02020603050405020304" pitchFamily="18" charset="0"/>
              </a:rPr>
              <a:t>）</a:t>
            </a:r>
            <a:r>
              <a:rPr kumimoji="1" lang="zh-CN" altLang="en-US" sz="2400" b="1" dirty="0">
                <a:latin typeface="Times New Roman" panose="02020603050405020304" pitchFamily="18" charset="0"/>
                <a:cs typeface="Times New Roman" panose="02020603050405020304" pitchFamily="18" charset="0"/>
              </a:rPr>
              <a:t>满足</a:t>
            </a:r>
            <a:r>
              <a:rPr kumimoji="1" lang="en-US" altLang="zh-CN" sz="2400" b="1" i="1" dirty="0">
                <a:solidFill>
                  <a:srgbClr val="0000FF"/>
                </a:solidFill>
                <a:latin typeface="Times New Roman" panose="02020603050405020304" pitchFamily="18" charset="0"/>
                <a:cs typeface="Times New Roman" panose="02020603050405020304" pitchFamily="18" charset="0"/>
              </a:rPr>
              <a:t>f(</a:t>
            </a:r>
            <a:r>
              <a:rPr kumimoji="1" lang="en-US" altLang="zh-CN" sz="2400" b="1" i="1" dirty="0" err="1">
                <a:solidFill>
                  <a:srgbClr val="0000FF"/>
                </a:solidFill>
                <a:latin typeface="Times New Roman" panose="02020603050405020304" pitchFamily="18" charset="0"/>
                <a:cs typeface="Times New Roman" panose="02020603050405020304" pitchFamily="18" charset="0"/>
              </a:rPr>
              <a:t>λL</a:t>
            </a:r>
            <a:r>
              <a:rPr kumimoji="1" lang="zh-CN" altLang="en-US" sz="2400" b="1" i="1" dirty="0">
                <a:solidFill>
                  <a:srgbClr val="0000FF"/>
                </a:solidFill>
                <a:latin typeface="Times New Roman" panose="02020603050405020304" pitchFamily="18" charset="0"/>
                <a:cs typeface="Times New Roman" panose="02020603050405020304" pitchFamily="18" charset="0"/>
              </a:rPr>
              <a:t>，</a:t>
            </a:r>
            <a:r>
              <a:rPr kumimoji="1" lang="en-US" altLang="zh-CN" sz="2400" b="1" i="1" dirty="0" err="1">
                <a:solidFill>
                  <a:srgbClr val="0000FF"/>
                </a:solidFill>
                <a:latin typeface="Times New Roman" panose="02020603050405020304" pitchFamily="18" charset="0"/>
                <a:cs typeface="Times New Roman" panose="02020603050405020304" pitchFamily="18" charset="0"/>
              </a:rPr>
              <a:t>λK</a:t>
            </a:r>
            <a:r>
              <a:rPr kumimoji="1" lang="en-US" altLang="zh-CN" sz="2400" b="1" i="1" dirty="0">
                <a:solidFill>
                  <a:srgbClr val="0000FF"/>
                </a:solidFill>
                <a:latin typeface="Times New Roman" panose="02020603050405020304" pitchFamily="18" charset="0"/>
                <a:cs typeface="Times New Roman" panose="02020603050405020304" pitchFamily="18" charset="0"/>
              </a:rPr>
              <a:t> )</a:t>
            </a:r>
            <a:r>
              <a:rPr kumimoji="1" lang="en-US" altLang="zh-CN" sz="2400" b="1" i="1" dirty="0">
                <a:solidFill>
                  <a:srgbClr val="FF0000"/>
                </a:solidFill>
                <a:latin typeface="Times New Roman" panose="02020603050405020304" pitchFamily="18" charset="0"/>
                <a:cs typeface="Times New Roman" panose="02020603050405020304" pitchFamily="18" charset="0"/>
              </a:rPr>
              <a:t>=</a:t>
            </a:r>
            <a:r>
              <a:rPr kumimoji="1" lang="en-US" altLang="zh-CN" sz="2400" b="1" i="1" dirty="0">
                <a:solidFill>
                  <a:srgbClr val="0000FF"/>
                </a:solidFill>
                <a:latin typeface="Times New Roman" panose="02020603050405020304" pitchFamily="18" charset="0"/>
                <a:cs typeface="Times New Roman" panose="02020603050405020304" pitchFamily="18" charset="0"/>
              </a:rPr>
              <a:t> </a:t>
            </a:r>
            <a:r>
              <a:rPr kumimoji="1" lang="en-US" altLang="zh-CN" sz="2400" b="1" i="1" dirty="0" err="1">
                <a:solidFill>
                  <a:srgbClr val="0000FF"/>
                </a:solidFill>
                <a:latin typeface="Times New Roman" panose="02020603050405020304" pitchFamily="18" charset="0"/>
                <a:cs typeface="Times New Roman" panose="02020603050405020304" pitchFamily="18" charset="0"/>
              </a:rPr>
              <a:t>λf</a:t>
            </a:r>
            <a:r>
              <a:rPr kumimoji="1" lang="en-US" altLang="zh-CN" sz="2400" b="1" i="1" dirty="0">
                <a:solidFill>
                  <a:srgbClr val="0000FF"/>
                </a:solidFill>
                <a:latin typeface="Times New Roman" panose="02020603050405020304" pitchFamily="18" charset="0"/>
                <a:cs typeface="Times New Roman" panose="02020603050405020304" pitchFamily="18" charset="0"/>
              </a:rPr>
              <a:t>(L,K)</a:t>
            </a:r>
          </a:p>
        </p:txBody>
      </p:sp>
    </p:spTree>
    <p:extLst>
      <p:ext uri="{BB962C8B-B14F-4D97-AF65-F5344CB8AC3E}">
        <p14:creationId xmlns:p14="http://schemas.microsoft.com/office/powerpoint/2010/main" val="16672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6100">
                                            <p:txEl>
                                              <p:pRg st="0" end="0"/>
                                            </p:txEl>
                                          </p:spTgt>
                                        </p:tgtEl>
                                        <p:attrNameLst>
                                          <p:attrName>style.visibility</p:attrName>
                                        </p:attrNameLst>
                                      </p:cBhvr>
                                      <p:to>
                                        <p:strVal val="visible"/>
                                      </p:to>
                                    </p:set>
                                    <p:animEffect transition="in" filter="blinds(horizontal)">
                                      <p:cBhvr>
                                        <p:cTn id="7" dur="500"/>
                                        <p:tgtEl>
                                          <p:spTgt spid="516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2"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additive="base">
                                        <p:cTn id="12" dur="500" fill="hold"/>
                                        <p:tgtEl>
                                          <p:spTgt spid="39"/>
                                        </p:tgtEl>
                                        <p:attrNameLst>
                                          <p:attrName>ppt_x</p:attrName>
                                        </p:attrNameLst>
                                      </p:cBhvr>
                                      <p:tavLst>
                                        <p:tav tm="0">
                                          <p:val>
                                            <p:strVal val="0-#ppt_w/2"/>
                                          </p:val>
                                        </p:tav>
                                        <p:tav tm="100000">
                                          <p:val>
                                            <p:strVal val="#ppt_x"/>
                                          </p:val>
                                        </p:tav>
                                      </p:tavLst>
                                    </p:anim>
                                    <p:anim calcmode="lin" valueType="num">
                                      <p:cBhvr additive="base">
                                        <p:cTn id="13"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00" grpId="0" build="p"/>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AutoShape 3"/>
          <p:cNvSpPr>
            <a:spLocks noGrp="1" noChangeArrowheads="1"/>
          </p:cNvSpPr>
          <p:nvPr>
            <p:ph type="title"/>
          </p:nvPr>
        </p:nvSpPr>
        <p:spPr>
          <a:xfrm>
            <a:off x="533400" y="838200"/>
            <a:ext cx="3390528" cy="531813"/>
          </a:xfrm>
          <a:noFill/>
        </p:spPr>
        <p:txBody>
          <a:bodyPr vert="horz" rtlCol="0" anchor="ctr">
            <a:normAutofit/>
          </a:bodyPr>
          <a:lstStyle/>
          <a:p>
            <a:pPr algn="l"/>
            <a:r>
              <a:rPr lang="zh-CN" altLang="en-US" sz="2600" b="1" dirty="0">
                <a:solidFill>
                  <a:srgbClr val="000000"/>
                </a:solidFill>
                <a:latin typeface="Times New Roman" pitchFamily="18" charset="0"/>
                <a:cs typeface="Times New Roman" pitchFamily="18" charset="0"/>
              </a:rPr>
              <a:t>情形</a:t>
            </a:r>
            <a:r>
              <a:rPr lang="en-US" altLang="zh-CN" sz="2600" b="1" dirty="0">
                <a:solidFill>
                  <a:srgbClr val="000000"/>
                </a:solidFill>
                <a:latin typeface="Times New Roman" pitchFamily="18" charset="0"/>
                <a:cs typeface="Times New Roman" pitchFamily="18" charset="0"/>
              </a:rPr>
              <a:t>3</a:t>
            </a:r>
            <a:r>
              <a:rPr lang="zh-CN" altLang="en-US" sz="2600" b="1" dirty="0">
                <a:solidFill>
                  <a:srgbClr val="000000"/>
                </a:solidFill>
                <a:latin typeface="Times New Roman" pitchFamily="18" charset="0"/>
                <a:cs typeface="Times New Roman" pitchFamily="18" charset="0"/>
              </a:rPr>
              <a:t>：规模报酬递减</a:t>
            </a:r>
          </a:p>
        </p:txBody>
      </p:sp>
      <p:sp>
        <p:nvSpPr>
          <p:cNvPr id="517124" name="Rectangle 4" descr="再生纸"/>
          <p:cNvSpPr>
            <a:spLocks noGrp="1" noChangeArrowheads="1"/>
          </p:cNvSpPr>
          <p:nvPr>
            <p:ph idx="1"/>
          </p:nvPr>
        </p:nvSpPr>
        <p:spPr>
          <a:xfrm>
            <a:off x="683568" y="1628800"/>
            <a:ext cx="3373438" cy="895350"/>
          </a:xfrm>
          <a:noFill/>
          <a:ln w="76200" cap="flat">
            <a:noFill/>
            <a:miter lim="800000"/>
            <a:headEnd/>
            <a:tailEnd/>
          </a:ln>
        </p:spPr>
        <p:txBody>
          <a:bodyPr/>
          <a:lstStyle/>
          <a:p>
            <a:pPr>
              <a:buClrTx/>
              <a:buSzPct val="95000"/>
              <a:buFont typeface="Wingdings" panose="05000000000000000000" pitchFamily="2" charset="2"/>
              <a:buChar char="l"/>
            </a:pPr>
            <a:r>
              <a:rPr lang="zh-CN" altLang="en-US" sz="2000" b="1" dirty="0" smtClean="0">
                <a:solidFill>
                  <a:srgbClr val="000000"/>
                </a:solidFill>
              </a:rPr>
              <a:t>产量增加比例</a:t>
            </a:r>
            <a:r>
              <a:rPr lang="en-US" altLang="zh-CN" sz="2000" b="1" dirty="0" smtClean="0">
                <a:solidFill>
                  <a:srgbClr val="000000"/>
                </a:solidFill>
              </a:rPr>
              <a:t>&lt;</a:t>
            </a:r>
            <a:r>
              <a:rPr lang="zh-CN" altLang="en-US" sz="2000" b="1" dirty="0" smtClean="0">
                <a:solidFill>
                  <a:srgbClr val="000000"/>
                </a:solidFill>
              </a:rPr>
              <a:t>要素规模</a:t>
            </a:r>
            <a:r>
              <a:rPr lang="zh-CN" altLang="en-US" sz="2000" b="1" dirty="0">
                <a:solidFill>
                  <a:srgbClr val="000000"/>
                </a:solidFill>
              </a:rPr>
              <a:t>增加</a:t>
            </a:r>
            <a:r>
              <a:rPr lang="zh-CN" altLang="en-US" sz="2000" b="1" dirty="0" smtClean="0">
                <a:solidFill>
                  <a:srgbClr val="000000"/>
                </a:solidFill>
              </a:rPr>
              <a:t>比例。</a:t>
            </a:r>
          </a:p>
        </p:txBody>
      </p:sp>
      <p:grpSp>
        <p:nvGrpSpPr>
          <p:cNvPr id="34822" name="Group 5"/>
          <p:cNvGrpSpPr>
            <a:grpSpLocks/>
          </p:cNvGrpSpPr>
          <p:nvPr/>
        </p:nvGrpSpPr>
        <p:grpSpPr bwMode="auto">
          <a:xfrm>
            <a:off x="5240338" y="2362200"/>
            <a:ext cx="3446462" cy="2897188"/>
            <a:chOff x="4137" y="5145"/>
            <a:chExt cx="2054" cy="1287"/>
          </a:xfrm>
        </p:grpSpPr>
        <p:sp>
          <p:nvSpPr>
            <p:cNvPr id="34843" name="Line 6"/>
            <p:cNvSpPr>
              <a:spLocks noChangeShapeType="1"/>
            </p:cNvSpPr>
            <p:nvPr/>
          </p:nvSpPr>
          <p:spPr bwMode="auto">
            <a:xfrm>
              <a:off x="4137" y="6432"/>
              <a:ext cx="19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4" name="Freeform 7"/>
            <p:cNvSpPr>
              <a:spLocks/>
            </p:cNvSpPr>
            <p:nvPr/>
          </p:nvSpPr>
          <p:spPr bwMode="auto">
            <a:xfrm>
              <a:off x="4317" y="5983"/>
              <a:ext cx="720" cy="337"/>
            </a:xfrm>
            <a:custGeom>
              <a:avLst/>
              <a:gdLst>
                <a:gd name="T0" fmla="*/ 0 w 720"/>
                <a:gd name="T1" fmla="*/ 0 h 468"/>
                <a:gd name="T2" fmla="*/ 180 w 720"/>
                <a:gd name="T3" fmla="*/ 162 h 468"/>
                <a:gd name="T4" fmla="*/ 720 w 720"/>
                <a:gd name="T5" fmla="*/ 243 h 468"/>
                <a:gd name="T6" fmla="*/ 0 60000 65536"/>
                <a:gd name="T7" fmla="*/ 0 60000 65536"/>
                <a:gd name="T8" fmla="*/ 0 60000 65536"/>
                <a:gd name="T9" fmla="*/ 0 w 720"/>
                <a:gd name="T10" fmla="*/ 0 h 468"/>
                <a:gd name="T11" fmla="*/ 720 w 720"/>
                <a:gd name="T12" fmla="*/ 468 h 468"/>
              </a:gdLst>
              <a:ahLst/>
              <a:cxnLst>
                <a:cxn ang="T6">
                  <a:pos x="T0" y="T1"/>
                </a:cxn>
                <a:cxn ang="T7">
                  <a:pos x="T2" y="T3"/>
                </a:cxn>
                <a:cxn ang="T8">
                  <a:pos x="T4" y="T5"/>
                </a:cxn>
              </a:cxnLst>
              <a:rect l="T9" t="T10" r="T11" b="T12"/>
              <a:pathLst>
                <a:path w="720" h="468">
                  <a:moveTo>
                    <a:pt x="0" y="0"/>
                  </a:moveTo>
                  <a:cubicBezTo>
                    <a:pt x="30" y="117"/>
                    <a:pt x="60" y="234"/>
                    <a:pt x="180" y="312"/>
                  </a:cubicBezTo>
                  <a:cubicBezTo>
                    <a:pt x="300" y="390"/>
                    <a:pt x="510" y="429"/>
                    <a:pt x="720" y="468"/>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45" name="Freeform 8"/>
            <p:cNvSpPr>
              <a:spLocks/>
            </p:cNvSpPr>
            <p:nvPr/>
          </p:nvSpPr>
          <p:spPr bwMode="auto">
            <a:xfrm>
              <a:off x="4677" y="5533"/>
              <a:ext cx="720" cy="450"/>
            </a:xfrm>
            <a:custGeom>
              <a:avLst/>
              <a:gdLst>
                <a:gd name="T0" fmla="*/ 0 w 720"/>
                <a:gd name="T1" fmla="*/ 0 h 624"/>
                <a:gd name="T2" fmla="*/ 180 w 720"/>
                <a:gd name="T3" fmla="*/ 244 h 624"/>
                <a:gd name="T4" fmla="*/ 720 w 720"/>
                <a:gd name="T5" fmla="*/ 325 h 624"/>
                <a:gd name="T6" fmla="*/ 0 60000 65536"/>
                <a:gd name="T7" fmla="*/ 0 60000 65536"/>
                <a:gd name="T8" fmla="*/ 0 60000 65536"/>
                <a:gd name="T9" fmla="*/ 0 w 720"/>
                <a:gd name="T10" fmla="*/ 0 h 624"/>
                <a:gd name="T11" fmla="*/ 720 w 720"/>
                <a:gd name="T12" fmla="*/ 624 h 624"/>
              </a:gdLst>
              <a:ahLst/>
              <a:cxnLst>
                <a:cxn ang="T6">
                  <a:pos x="T0" y="T1"/>
                </a:cxn>
                <a:cxn ang="T7">
                  <a:pos x="T2" y="T3"/>
                </a:cxn>
                <a:cxn ang="T8">
                  <a:pos x="T4" y="T5"/>
                </a:cxn>
              </a:cxnLst>
              <a:rect l="T9" t="T10" r="T11" b="T12"/>
              <a:pathLst>
                <a:path w="720" h="624">
                  <a:moveTo>
                    <a:pt x="0" y="0"/>
                  </a:moveTo>
                  <a:cubicBezTo>
                    <a:pt x="30" y="182"/>
                    <a:pt x="60" y="364"/>
                    <a:pt x="180" y="468"/>
                  </a:cubicBezTo>
                  <a:cubicBezTo>
                    <a:pt x="300" y="572"/>
                    <a:pt x="510" y="598"/>
                    <a:pt x="720" y="624"/>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46" name="Freeform 9"/>
            <p:cNvSpPr>
              <a:spLocks/>
            </p:cNvSpPr>
            <p:nvPr/>
          </p:nvSpPr>
          <p:spPr bwMode="auto">
            <a:xfrm>
              <a:off x="5291" y="5145"/>
              <a:ext cx="900" cy="562"/>
            </a:xfrm>
            <a:custGeom>
              <a:avLst/>
              <a:gdLst>
                <a:gd name="T0" fmla="*/ 0 w 900"/>
                <a:gd name="T1" fmla="*/ 0 h 780"/>
                <a:gd name="T2" fmla="*/ 180 w 900"/>
                <a:gd name="T3" fmla="*/ 324 h 780"/>
                <a:gd name="T4" fmla="*/ 900 w 900"/>
                <a:gd name="T5" fmla="*/ 405 h 780"/>
                <a:gd name="T6" fmla="*/ 0 60000 65536"/>
                <a:gd name="T7" fmla="*/ 0 60000 65536"/>
                <a:gd name="T8" fmla="*/ 0 60000 65536"/>
                <a:gd name="T9" fmla="*/ 0 w 900"/>
                <a:gd name="T10" fmla="*/ 0 h 780"/>
                <a:gd name="T11" fmla="*/ 900 w 900"/>
                <a:gd name="T12" fmla="*/ 780 h 780"/>
              </a:gdLst>
              <a:ahLst/>
              <a:cxnLst>
                <a:cxn ang="T6">
                  <a:pos x="T0" y="T1"/>
                </a:cxn>
                <a:cxn ang="T7">
                  <a:pos x="T2" y="T3"/>
                </a:cxn>
                <a:cxn ang="T8">
                  <a:pos x="T4" y="T5"/>
                </a:cxn>
              </a:cxnLst>
              <a:rect l="T9" t="T10" r="T11" b="T12"/>
              <a:pathLst>
                <a:path w="900" h="780">
                  <a:moveTo>
                    <a:pt x="0" y="0"/>
                  </a:moveTo>
                  <a:cubicBezTo>
                    <a:pt x="15" y="247"/>
                    <a:pt x="30" y="494"/>
                    <a:pt x="180" y="624"/>
                  </a:cubicBezTo>
                  <a:cubicBezTo>
                    <a:pt x="330" y="754"/>
                    <a:pt x="615" y="767"/>
                    <a:pt x="900" y="78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47" name="Line 10"/>
            <p:cNvSpPr>
              <a:spLocks noChangeShapeType="1"/>
            </p:cNvSpPr>
            <p:nvPr/>
          </p:nvSpPr>
          <p:spPr bwMode="auto">
            <a:xfrm flipV="1">
              <a:off x="4137" y="5196"/>
              <a:ext cx="0" cy="12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8" name="Line 11"/>
            <p:cNvSpPr>
              <a:spLocks noChangeShapeType="1"/>
            </p:cNvSpPr>
            <p:nvPr/>
          </p:nvSpPr>
          <p:spPr bwMode="auto">
            <a:xfrm flipH="1" flipV="1">
              <a:off x="4137" y="5531"/>
              <a:ext cx="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9" name="Line 12"/>
            <p:cNvSpPr>
              <a:spLocks noChangeShapeType="1"/>
            </p:cNvSpPr>
            <p:nvPr/>
          </p:nvSpPr>
          <p:spPr bwMode="auto">
            <a:xfrm flipV="1">
              <a:off x="4137" y="5421"/>
              <a:ext cx="1620" cy="10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0" name="Line 13"/>
            <p:cNvSpPr>
              <a:spLocks noChangeShapeType="1"/>
            </p:cNvSpPr>
            <p:nvPr/>
          </p:nvSpPr>
          <p:spPr bwMode="auto">
            <a:xfrm flipV="1">
              <a:off x="4137" y="6205"/>
              <a:ext cx="360" cy="2"/>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1" name="Line 14"/>
            <p:cNvSpPr>
              <a:spLocks noChangeShapeType="1"/>
            </p:cNvSpPr>
            <p:nvPr/>
          </p:nvSpPr>
          <p:spPr bwMode="auto">
            <a:xfrm>
              <a:off x="4137" y="5983"/>
              <a:ext cx="72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2" name="Line 15"/>
            <p:cNvSpPr>
              <a:spLocks noChangeShapeType="1"/>
            </p:cNvSpPr>
            <p:nvPr/>
          </p:nvSpPr>
          <p:spPr bwMode="auto">
            <a:xfrm>
              <a:off x="4137" y="5758"/>
              <a:ext cx="108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3" name="Line 16"/>
            <p:cNvSpPr>
              <a:spLocks noChangeShapeType="1"/>
            </p:cNvSpPr>
            <p:nvPr/>
          </p:nvSpPr>
          <p:spPr bwMode="auto">
            <a:xfrm>
              <a:off x="4857" y="5983"/>
              <a:ext cx="0" cy="449"/>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4" name="Line 17"/>
            <p:cNvSpPr>
              <a:spLocks noChangeShapeType="1"/>
            </p:cNvSpPr>
            <p:nvPr/>
          </p:nvSpPr>
          <p:spPr bwMode="auto">
            <a:xfrm>
              <a:off x="4497" y="6207"/>
              <a:ext cx="0" cy="225"/>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5" name="Line 18"/>
            <p:cNvSpPr>
              <a:spLocks noChangeShapeType="1"/>
            </p:cNvSpPr>
            <p:nvPr/>
          </p:nvSpPr>
          <p:spPr bwMode="auto">
            <a:xfrm>
              <a:off x="5217" y="5758"/>
              <a:ext cx="0" cy="674"/>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6" name="Line 19"/>
            <p:cNvSpPr>
              <a:spLocks noChangeShapeType="1"/>
            </p:cNvSpPr>
            <p:nvPr/>
          </p:nvSpPr>
          <p:spPr bwMode="auto">
            <a:xfrm>
              <a:off x="5577" y="6391"/>
              <a:ext cx="0" cy="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23" name="Text Box 20"/>
          <p:cNvSpPr txBox="1">
            <a:spLocks noChangeArrowheads="1"/>
          </p:cNvSpPr>
          <p:nvPr/>
        </p:nvSpPr>
        <p:spPr bwMode="auto">
          <a:xfrm>
            <a:off x="8137525" y="5286375"/>
            <a:ext cx="358775"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lang="en-US" altLang="zh-CN">
                <a:latin typeface="Garamond" pitchFamily="18" charset="0"/>
              </a:rPr>
              <a:t>L</a:t>
            </a:r>
            <a:endParaRPr lang="en-US" altLang="zh-CN"/>
          </a:p>
        </p:txBody>
      </p:sp>
      <p:sp>
        <p:nvSpPr>
          <p:cNvPr id="34824" name="Text Box 21"/>
          <p:cNvSpPr txBox="1">
            <a:spLocks noChangeArrowheads="1"/>
          </p:cNvSpPr>
          <p:nvPr/>
        </p:nvSpPr>
        <p:spPr bwMode="auto">
          <a:xfrm>
            <a:off x="4752975" y="4997450"/>
            <a:ext cx="42545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lang="en-US" altLang="zh-CN" i="1">
                <a:latin typeface="Times New Roman" pitchFamily="18" charset="0"/>
              </a:rPr>
              <a:t>O</a:t>
            </a:r>
            <a:endParaRPr lang="en-US" altLang="zh-CN"/>
          </a:p>
        </p:txBody>
      </p:sp>
      <p:sp>
        <p:nvSpPr>
          <p:cNvPr id="34825" name="Text Box 22"/>
          <p:cNvSpPr txBox="1">
            <a:spLocks noChangeArrowheads="1"/>
          </p:cNvSpPr>
          <p:nvPr/>
        </p:nvSpPr>
        <p:spPr bwMode="auto">
          <a:xfrm>
            <a:off x="4752975" y="2405063"/>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lang="en-US" altLang="zh-CN">
                <a:latin typeface="Garamond" pitchFamily="18" charset="0"/>
              </a:rPr>
              <a:t>K</a:t>
            </a:r>
            <a:endParaRPr lang="en-US" altLang="zh-CN"/>
          </a:p>
        </p:txBody>
      </p:sp>
      <p:sp>
        <p:nvSpPr>
          <p:cNvPr id="34826" name="Text Box 23"/>
          <p:cNvSpPr txBox="1">
            <a:spLocks noChangeArrowheads="1"/>
          </p:cNvSpPr>
          <p:nvPr/>
        </p:nvSpPr>
        <p:spPr bwMode="auto">
          <a:xfrm>
            <a:off x="7843838" y="2476500"/>
            <a:ext cx="43656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lang="en-US" altLang="zh-CN">
                <a:latin typeface="Garamond" pitchFamily="18" charset="0"/>
              </a:rPr>
              <a:t>R</a:t>
            </a:r>
            <a:endParaRPr lang="en-US" altLang="zh-CN"/>
          </a:p>
        </p:txBody>
      </p:sp>
      <p:sp>
        <p:nvSpPr>
          <p:cNvPr id="34827" name="Text Box 24"/>
          <p:cNvSpPr txBox="1">
            <a:spLocks noChangeArrowheads="1"/>
          </p:cNvSpPr>
          <p:nvPr/>
        </p:nvSpPr>
        <p:spPr bwMode="auto">
          <a:xfrm>
            <a:off x="4759325" y="4565650"/>
            <a:ext cx="3540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lang="en-US" altLang="zh-CN">
                <a:latin typeface="Garamond" pitchFamily="18" charset="0"/>
              </a:rPr>
              <a:t>2</a:t>
            </a:r>
            <a:endParaRPr lang="en-US" altLang="zh-CN"/>
          </a:p>
        </p:txBody>
      </p:sp>
      <p:sp>
        <p:nvSpPr>
          <p:cNvPr id="34828" name="Text Box 25"/>
          <p:cNvSpPr txBox="1">
            <a:spLocks noChangeArrowheads="1"/>
          </p:cNvSpPr>
          <p:nvPr/>
        </p:nvSpPr>
        <p:spPr bwMode="auto">
          <a:xfrm>
            <a:off x="4752975" y="3989388"/>
            <a:ext cx="354013"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lang="en-US" altLang="zh-CN">
                <a:latin typeface="Garamond" pitchFamily="18" charset="0"/>
              </a:rPr>
              <a:t>4</a:t>
            </a:r>
            <a:endParaRPr lang="en-US" altLang="zh-CN"/>
          </a:p>
        </p:txBody>
      </p:sp>
      <p:sp>
        <p:nvSpPr>
          <p:cNvPr id="34829" name="Text Box 26"/>
          <p:cNvSpPr txBox="1">
            <a:spLocks noChangeArrowheads="1"/>
          </p:cNvSpPr>
          <p:nvPr/>
        </p:nvSpPr>
        <p:spPr bwMode="auto">
          <a:xfrm>
            <a:off x="4752975" y="3486150"/>
            <a:ext cx="354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lang="en-US" altLang="zh-CN">
                <a:latin typeface="Garamond" pitchFamily="18" charset="0"/>
              </a:rPr>
              <a:t>6</a:t>
            </a:r>
            <a:endParaRPr lang="en-US" altLang="zh-CN"/>
          </a:p>
        </p:txBody>
      </p:sp>
      <p:sp>
        <p:nvSpPr>
          <p:cNvPr id="34830" name="Text Box 27"/>
          <p:cNvSpPr txBox="1">
            <a:spLocks noChangeArrowheads="1"/>
          </p:cNvSpPr>
          <p:nvPr/>
        </p:nvSpPr>
        <p:spPr bwMode="auto">
          <a:xfrm>
            <a:off x="4759325" y="2997200"/>
            <a:ext cx="35401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lang="en-US" altLang="zh-CN">
                <a:latin typeface="Garamond" pitchFamily="18" charset="0"/>
              </a:rPr>
              <a:t>8</a:t>
            </a:r>
            <a:endParaRPr lang="en-US" altLang="zh-CN"/>
          </a:p>
        </p:txBody>
      </p:sp>
      <p:sp>
        <p:nvSpPr>
          <p:cNvPr id="34831" name="Text Box 28"/>
          <p:cNvSpPr txBox="1">
            <a:spLocks noChangeArrowheads="1"/>
          </p:cNvSpPr>
          <p:nvPr/>
        </p:nvSpPr>
        <p:spPr bwMode="auto">
          <a:xfrm>
            <a:off x="7772400" y="3200400"/>
            <a:ext cx="115093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lang="en-US" altLang="zh-CN">
                <a:latin typeface="Garamond" pitchFamily="18" charset="0"/>
              </a:rPr>
              <a:t>Q=300	</a:t>
            </a:r>
            <a:endParaRPr lang="en-US" altLang="zh-CN"/>
          </a:p>
        </p:txBody>
      </p:sp>
      <p:sp>
        <p:nvSpPr>
          <p:cNvPr id="34832" name="Text Box 29"/>
          <p:cNvSpPr txBox="1">
            <a:spLocks noChangeArrowheads="1"/>
          </p:cNvSpPr>
          <p:nvPr/>
        </p:nvSpPr>
        <p:spPr bwMode="auto">
          <a:xfrm>
            <a:off x="5661025" y="5286375"/>
            <a:ext cx="2682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lang="en-US" altLang="zh-CN">
                <a:latin typeface="Garamond" pitchFamily="18" charset="0"/>
              </a:rPr>
              <a:t>2</a:t>
            </a:r>
            <a:endParaRPr lang="en-US" altLang="zh-CN"/>
          </a:p>
        </p:txBody>
      </p:sp>
      <p:sp>
        <p:nvSpPr>
          <p:cNvPr id="34833" name="Text Box 30"/>
          <p:cNvSpPr txBox="1">
            <a:spLocks noChangeArrowheads="1"/>
          </p:cNvSpPr>
          <p:nvPr/>
        </p:nvSpPr>
        <p:spPr bwMode="auto">
          <a:xfrm>
            <a:off x="7472363" y="5286375"/>
            <a:ext cx="2571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lang="en-US" altLang="zh-CN">
                <a:latin typeface="Garamond" pitchFamily="18" charset="0"/>
              </a:rPr>
              <a:t>8</a:t>
            </a:r>
            <a:endParaRPr lang="en-US" altLang="zh-CN"/>
          </a:p>
        </p:txBody>
      </p:sp>
      <p:sp>
        <p:nvSpPr>
          <p:cNvPr id="34834" name="Text Box 31"/>
          <p:cNvSpPr txBox="1">
            <a:spLocks noChangeArrowheads="1"/>
          </p:cNvSpPr>
          <p:nvPr/>
        </p:nvSpPr>
        <p:spPr bwMode="auto">
          <a:xfrm>
            <a:off x="6869113" y="5286375"/>
            <a:ext cx="284162"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lang="en-US" altLang="zh-CN">
                <a:latin typeface="Garamond" pitchFamily="18" charset="0"/>
              </a:rPr>
              <a:t>6</a:t>
            </a:r>
            <a:endParaRPr lang="en-US" altLang="zh-CN"/>
          </a:p>
        </p:txBody>
      </p:sp>
      <p:sp>
        <p:nvSpPr>
          <p:cNvPr id="34835" name="Text Box 32"/>
          <p:cNvSpPr txBox="1">
            <a:spLocks noChangeArrowheads="1"/>
          </p:cNvSpPr>
          <p:nvPr/>
        </p:nvSpPr>
        <p:spPr bwMode="auto">
          <a:xfrm>
            <a:off x="6264275" y="5286375"/>
            <a:ext cx="31273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lang="en-US" altLang="zh-CN">
                <a:latin typeface="Garamond" pitchFamily="18" charset="0"/>
              </a:rPr>
              <a:t>4</a:t>
            </a:r>
            <a:endParaRPr lang="en-US" altLang="zh-CN"/>
          </a:p>
        </p:txBody>
      </p:sp>
      <p:sp>
        <p:nvSpPr>
          <p:cNvPr id="34836" name="Text Box 33"/>
          <p:cNvSpPr txBox="1">
            <a:spLocks noChangeArrowheads="1"/>
          </p:cNvSpPr>
          <p:nvPr/>
        </p:nvSpPr>
        <p:spPr bwMode="auto">
          <a:xfrm>
            <a:off x="7127875" y="4133850"/>
            <a:ext cx="1062038"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lang="en-US" altLang="zh-CN">
                <a:latin typeface="Garamond" pitchFamily="18" charset="0"/>
              </a:rPr>
              <a:t>Q=200	</a:t>
            </a:r>
            <a:endParaRPr lang="en-US" altLang="zh-CN"/>
          </a:p>
        </p:txBody>
      </p:sp>
      <p:sp>
        <p:nvSpPr>
          <p:cNvPr id="34837" name="Text Box 34"/>
          <p:cNvSpPr txBox="1">
            <a:spLocks noChangeArrowheads="1"/>
          </p:cNvSpPr>
          <p:nvPr/>
        </p:nvSpPr>
        <p:spPr bwMode="auto">
          <a:xfrm>
            <a:off x="6397625" y="4664075"/>
            <a:ext cx="109061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eaLnBrk="1" hangingPunct="1">
              <a:lnSpc>
                <a:spcPct val="100000"/>
              </a:lnSpc>
            </a:pPr>
            <a:r>
              <a:rPr lang="en-US" altLang="zh-CN">
                <a:latin typeface="Garamond" pitchFamily="18" charset="0"/>
              </a:rPr>
              <a:t>Q=100</a:t>
            </a:r>
            <a:endParaRPr lang="en-US" altLang="zh-CN"/>
          </a:p>
        </p:txBody>
      </p:sp>
      <p:sp>
        <p:nvSpPr>
          <p:cNvPr id="34838" name="Text Box 35"/>
          <p:cNvSpPr txBox="1">
            <a:spLocks noChangeArrowheads="1"/>
          </p:cNvSpPr>
          <p:nvPr/>
        </p:nvSpPr>
        <p:spPr bwMode="auto">
          <a:xfrm>
            <a:off x="5651500" y="5734050"/>
            <a:ext cx="216693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gn="ctr" eaLnBrk="1" hangingPunct="1">
              <a:lnSpc>
                <a:spcPct val="100000"/>
              </a:lnSpc>
            </a:pPr>
            <a:r>
              <a:rPr lang="zh-CN" altLang="en-US" dirty="0">
                <a:latin typeface="+mn-ea"/>
                <a:ea typeface="+mn-ea"/>
              </a:rPr>
              <a:t>规模报酬递减</a:t>
            </a:r>
          </a:p>
        </p:txBody>
      </p:sp>
      <p:sp>
        <p:nvSpPr>
          <p:cNvPr id="41" name="灯片编号占位符 5"/>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eaLnBrk="1" hangingPunct="1">
              <a:lnSpc>
                <a:spcPct val="100000"/>
              </a:lnSpc>
              <a:defRPr/>
            </a:pPr>
            <a:fld id="{EB15F90B-7962-4F9C-845D-8BF96728689B}" type="slidenum">
              <a:rPr lang="en-US" altLang="zh-CN" sz="2600">
                <a:solidFill>
                  <a:schemeClr val="bg1"/>
                </a:solidFill>
                <a:latin typeface="+mn-lt"/>
                <a:ea typeface="+mn-ea"/>
              </a:rPr>
              <a:pPr eaLnBrk="1" hangingPunct="1">
                <a:lnSpc>
                  <a:spcPct val="100000"/>
                </a:lnSpc>
                <a:defRPr/>
              </a:pPr>
              <a:t>19</a:t>
            </a:fld>
            <a:endParaRPr lang="en-US" altLang="zh-CN" sz="2600">
              <a:solidFill>
                <a:schemeClr val="bg1"/>
              </a:solidFill>
              <a:latin typeface="+mn-lt"/>
              <a:ea typeface="+mn-ea"/>
            </a:endParaRPr>
          </a:p>
        </p:txBody>
      </p:sp>
      <p:sp>
        <p:nvSpPr>
          <p:cNvPr id="42" name="Rectangle 39"/>
          <p:cNvSpPr>
            <a:spLocks noChangeArrowheads="1"/>
          </p:cNvSpPr>
          <p:nvPr/>
        </p:nvSpPr>
        <p:spPr bwMode="auto">
          <a:xfrm>
            <a:off x="807285" y="2852936"/>
            <a:ext cx="3464889" cy="831639"/>
          </a:xfrm>
          <a:prstGeom prst="rect">
            <a:avLst/>
          </a:prstGeom>
          <a:noFill/>
          <a:ln w="9525" algn="ctr">
            <a:noFill/>
            <a:miter lim="800000"/>
            <a:headEnd/>
            <a:tailEnd/>
          </a:ln>
        </p:spPr>
        <p:txBody>
          <a:bodyPr wrap="square" lIns="92075" tIns="46038" rIns="92075" bIns="46038">
            <a:spAutoFit/>
          </a:bodyPr>
          <a:lstStyle/>
          <a:p>
            <a:pPr>
              <a:spcBef>
                <a:spcPct val="50000"/>
              </a:spcBef>
            </a:pPr>
            <a:r>
              <a:rPr kumimoji="1" lang="zh-CN" altLang="en-US" sz="2400" b="1" dirty="0">
                <a:latin typeface="Times New Roman" panose="02020603050405020304" pitchFamily="18" charset="0"/>
                <a:cs typeface="Times New Roman" panose="02020603050405020304" pitchFamily="18" charset="0"/>
              </a:rPr>
              <a:t>生产函数</a:t>
            </a:r>
            <a:r>
              <a:rPr kumimoji="1" lang="en-US" altLang="zh-CN" sz="2400" b="1" i="1" dirty="0">
                <a:solidFill>
                  <a:srgbClr val="0000FF"/>
                </a:solidFill>
                <a:latin typeface="Times New Roman" panose="02020603050405020304" pitchFamily="18" charset="0"/>
                <a:cs typeface="Times New Roman" panose="02020603050405020304" pitchFamily="18" charset="0"/>
              </a:rPr>
              <a:t>Q=f</a:t>
            </a:r>
            <a:r>
              <a:rPr kumimoji="1" lang="zh-CN" altLang="en-US" sz="2400" b="1" i="1" dirty="0">
                <a:solidFill>
                  <a:srgbClr val="0000FF"/>
                </a:solidFill>
                <a:latin typeface="Times New Roman" panose="02020603050405020304" pitchFamily="18" charset="0"/>
                <a:cs typeface="Times New Roman" panose="02020603050405020304" pitchFamily="18" charset="0"/>
              </a:rPr>
              <a:t>（</a:t>
            </a:r>
            <a:r>
              <a:rPr kumimoji="1" lang="en-US" altLang="zh-CN" sz="2400" b="1" i="1" dirty="0">
                <a:solidFill>
                  <a:srgbClr val="0000FF"/>
                </a:solidFill>
                <a:latin typeface="Times New Roman" panose="02020603050405020304" pitchFamily="18" charset="0"/>
                <a:cs typeface="Times New Roman" panose="02020603050405020304" pitchFamily="18" charset="0"/>
              </a:rPr>
              <a:t>L</a:t>
            </a:r>
            <a:r>
              <a:rPr kumimoji="1" lang="zh-CN" altLang="en-US" sz="2400" b="1" i="1" dirty="0">
                <a:solidFill>
                  <a:srgbClr val="0000FF"/>
                </a:solidFill>
                <a:latin typeface="Times New Roman" panose="02020603050405020304" pitchFamily="18" charset="0"/>
                <a:cs typeface="Times New Roman" panose="02020603050405020304" pitchFamily="18" charset="0"/>
              </a:rPr>
              <a:t>，</a:t>
            </a:r>
            <a:r>
              <a:rPr kumimoji="1" lang="en-US" altLang="zh-CN" sz="2400" b="1" i="1" dirty="0">
                <a:solidFill>
                  <a:srgbClr val="0000FF"/>
                </a:solidFill>
                <a:latin typeface="Times New Roman" panose="02020603050405020304" pitchFamily="18" charset="0"/>
                <a:cs typeface="Times New Roman" panose="02020603050405020304" pitchFamily="18" charset="0"/>
              </a:rPr>
              <a:t>K</a:t>
            </a:r>
            <a:r>
              <a:rPr kumimoji="1" lang="zh-CN" altLang="en-US" sz="2400" b="1" i="1" dirty="0">
                <a:solidFill>
                  <a:srgbClr val="0000FF"/>
                </a:solidFill>
                <a:latin typeface="Times New Roman" panose="02020603050405020304" pitchFamily="18" charset="0"/>
                <a:cs typeface="Times New Roman" panose="02020603050405020304" pitchFamily="18" charset="0"/>
              </a:rPr>
              <a:t>）</a:t>
            </a:r>
            <a:r>
              <a:rPr kumimoji="1" lang="zh-CN" altLang="en-US" sz="2400" b="1" dirty="0">
                <a:latin typeface="Times New Roman" panose="02020603050405020304" pitchFamily="18" charset="0"/>
                <a:cs typeface="Times New Roman" panose="02020603050405020304" pitchFamily="18" charset="0"/>
              </a:rPr>
              <a:t>满足</a:t>
            </a:r>
            <a:r>
              <a:rPr kumimoji="1" lang="en-US" altLang="zh-CN" sz="2400" b="1" i="1" dirty="0">
                <a:solidFill>
                  <a:srgbClr val="0000FF"/>
                </a:solidFill>
                <a:latin typeface="Times New Roman" panose="02020603050405020304" pitchFamily="18" charset="0"/>
                <a:cs typeface="Times New Roman" panose="02020603050405020304" pitchFamily="18" charset="0"/>
              </a:rPr>
              <a:t>f(</a:t>
            </a:r>
            <a:r>
              <a:rPr kumimoji="1" lang="en-US" altLang="zh-CN" sz="2400" b="1" i="1" dirty="0" err="1">
                <a:solidFill>
                  <a:srgbClr val="0000FF"/>
                </a:solidFill>
                <a:latin typeface="Times New Roman" panose="02020603050405020304" pitchFamily="18" charset="0"/>
                <a:cs typeface="Times New Roman" panose="02020603050405020304" pitchFamily="18" charset="0"/>
              </a:rPr>
              <a:t>λL</a:t>
            </a:r>
            <a:r>
              <a:rPr kumimoji="1" lang="zh-CN" altLang="en-US" sz="2400" b="1" i="1" dirty="0">
                <a:solidFill>
                  <a:srgbClr val="0000FF"/>
                </a:solidFill>
                <a:latin typeface="Times New Roman" panose="02020603050405020304" pitchFamily="18" charset="0"/>
                <a:cs typeface="Times New Roman" panose="02020603050405020304" pitchFamily="18" charset="0"/>
              </a:rPr>
              <a:t>，</a:t>
            </a:r>
            <a:r>
              <a:rPr kumimoji="1" lang="en-US" altLang="zh-CN" sz="2400" b="1" i="1" dirty="0" err="1">
                <a:solidFill>
                  <a:srgbClr val="0000FF"/>
                </a:solidFill>
                <a:latin typeface="Times New Roman" panose="02020603050405020304" pitchFamily="18" charset="0"/>
                <a:cs typeface="Times New Roman" panose="02020603050405020304" pitchFamily="18" charset="0"/>
              </a:rPr>
              <a:t>λK</a:t>
            </a:r>
            <a:r>
              <a:rPr kumimoji="1" lang="en-US" altLang="zh-CN" sz="2400" b="1" i="1" dirty="0">
                <a:solidFill>
                  <a:srgbClr val="0000FF"/>
                </a:solidFill>
                <a:latin typeface="Times New Roman" panose="02020603050405020304" pitchFamily="18" charset="0"/>
                <a:cs typeface="Times New Roman" panose="02020603050405020304" pitchFamily="18" charset="0"/>
              </a:rPr>
              <a:t> )</a:t>
            </a:r>
            <a:r>
              <a:rPr kumimoji="1" lang="en-US" altLang="zh-CN" sz="2400" b="1" i="1" dirty="0">
                <a:solidFill>
                  <a:srgbClr val="FF0000"/>
                </a:solidFill>
                <a:latin typeface="Times New Roman" panose="02020603050405020304" pitchFamily="18" charset="0"/>
                <a:cs typeface="Times New Roman" panose="02020603050405020304" pitchFamily="18" charset="0"/>
              </a:rPr>
              <a:t>&lt;</a:t>
            </a:r>
            <a:r>
              <a:rPr kumimoji="1" lang="en-US" altLang="zh-CN" sz="2400" b="1" i="1" dirty="0">
                <a:solidFill>
                  <a:srgbClr val="0000FF"/>
                </a:solidFill>
                <a:latin typeface="Times New Roman" panose="02020603050405020304" pitchFamily="18" charset="0"/>
                <a:cs typeface="Times New Roman" panose="02020603050405020304" pitchFamily="18" charset="0"/>
              </a:rPr>
              <a:t> </a:t>
            </a:r>
            <a:r>
              <a:rPr kumimoji="1" lang="en-US" altLang="zh-CN" sz="2400" b="1" i="1" dirty="0" err="1">
                <a:solidFill>
                  <a:srgbClr val="0000FF"/>
                </a:solidFill>
                <a:latin typeface="Times New Roman" panose="02020603050405020304" pitchFamily="18" charset="0"/>
                <a:cs typeface="Times New Roman" panose="02020603050405020304" pitchFamily="18" charset="0"/>
              </a:rPr>
              <a:t>λf</a:t>
            </a:r>
            <a:r>
              <a:rPr kumimoji="1" lang="en-US" altLang="zh-CN" sz="2400" b="1" i="1" dirty="0">
                <a:solidFill>
                  <a:srgbClr val="0000FF"/>
                </a:solidFill>
                <a:latin typeface="Times New Roman" panose="02020603050405020304" pitchFamily="18" charset="0"/>
                <a:cs typeface="Times New Roman" panose="02020603050405020304" pitchFamily="18" charset="0"/>
              </a:rPr>
              <a:t>(L,K)</a:t>
            </a:r>
          </a:p>
        </p:txBody>
      </p:sp>
    </p:spTree>
    <p:extLst>
      <p:ext uri="{BB962C8B-B14F-4D97-AF65-F5344CB8AC3E}">
        <p14:creationId xmlns:p14="http://schemas.microsoft.com/office/powerpoint/2010/main" val="247167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7124">
                                            <p:txEl>
                                              <p:pRg st="0" end="0"/>
                                            </p:txEl>
                                          </p:spTgt>
                                        </p:tgtEl>
                                        <p:attrNameLst>
                                          <p:attrName>style.visibility</p:attrName>
                                        </p:attrNameLst>
                                      </p:cBhvr>
                                      <p:to>
                                        <p:strVal val="visible"/>
                                      </p:to>
                                    </p:set>
                                    <p:animEffect transition="in" filter="blinds(horizontal)">
                                      <p:cBhvr>
                                        <p:cTn id="7" dur="500"/>
                                        <p:tgtEl>
                                          <p:spTgt spid="5171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2"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 calcmode="lin" valueType="num">
                                      <p:cBhvr additive="base">
                                        <p:cTn id="12" dur="500" fill="hold"/>
                                        <p:tgtEl>
                                          <p:spTgt spid="42"/>
                                        </p:tgtEl>
                                        <p:attrNameLst>
                                          <p:attrName>ppt_x</p:attrName>
                                        </p:attrNameLst>
                                      </p:cBhvr>
                                      <p:tavLst>
                                        <p:tav tm="0">
                                          <p:val>
                                            <p:strVal val="0-#ppt_w/2"/>
                                          </p:val>
                                        </p:tav>
                                        <p:tav tm="100000">
                                          <p:val>
                                            <p:strVal val="#ppt_x"/>
                                          </p:val>
                                        </p:tav>
                                      </p:tavLst>
                                    </p:anim>
                                    <p:anim calcmode="lin" valueType="num">
                                      <p:cBhvr additive="base">
                                        <p:cTn id="1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build="p"/>
      <p:bldP spid="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本章概要</a:t>
            </a:r>
            <a:endParaRPr lang="zh-CN" altLang="en-US" b="1" dirty="0"/>
          </a:p>
        </p:txBody>
      </p:sp>
      <p:sp>
        <p:nvSpPr>
          <p:cNvPr id="4" name="Rectangle 4"/>
          <p:cNvSpPr txBox="1">
            <a:spLocks noChangeArrowheads="1"/>
          </p:cNvSpPr>
          <p:nvPr/>
        </p:nvSpPr>
        <p:spPr>
          <a:xfrm>
            <a:off x="1475656" y="1772816"/>
            <a:ext cx="5638800" cy="4056112"/>
          </a:xfrm>
          <a:prstGeom prst="rect">
            <a:avLst/>
          </a:prstGeom>
          <a:noFill/>
          <a:ln w="57150" cmpd="thickThin">
            <a:noFill/>
            <a:miter lim="800000"/>
            <a:headEnd/>
            <a:tailEnd/>
          </a:ln>
        </p:spPr>
        <p:txBody>
          <a:bodyPr vert="horz" rtlCol="0">
            <a:normAutofit/>
          </a:bodyPr>
          <a:lst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a:buClr>
                <a:srgbClr val="FF0000"/>
              </a:buClr>
              <a:buSzPct val="95000"/>
              <a:buFont typeface="Wingdings" pitchFamily="2" charset="2"/>
              <a:buChar char="n"/>
            </a:pPr>
            <a:r>
              <a:rPr lang="zh-CN" altLang="en-US" sz="2800" b="1" dirty="0" smtClean="0"/>
              <a:t>企业</a:t>
            </a:r>
          </a:p>
          <a:p>
            <a:pPr>
              <a:buClr>
                <a:srgbClr val="FF0000"/>
              </a:buClr>
              <a:buSzPct val="95000"/>
              <a:buFont typeface="Wingdings" pitchFamily="2" charset="2"/>
              <a:buChar char="n"/>
            </a:pPr>
            <a:r>
              <a:rPr lang="zh-CN" altLang="en-US" sz="2800" b="1" dirty="0" smtClean="0"/>
              <a:t>生产函数</a:t>
            </a:r>
          </a:p>
          <a:p>
            <a:pPr>
              <a:buClr>
                <a:srgbClr val="FF0000"/>
              </a:buClr>
              <a:buSzPct val="95000"/>
              <a:buFont typeface="Wingdings" pitchFamily="2" charset="2"/>
              <a:buChar char="n"/>
            </a:pPr>
            <a:r>
              <a:rPr lang="zh-CN" altLang="en-US" sz="2800" b="1" dirty="0" smtClean="0"/>
              <a:t>边际报酬递减规律</a:t>
            </a:r>
          </a:p>
          <a:p>
            <a:pPr>
              <a:buClr>
                <a:srgbClr val="FF0000"/>
              </a:buClr>
              <a:buSzPct val="95000"/>
              <a:buFont typeface="Wingdings" pitchFamily="2" charset="2"/>
              <a:buChar char="n"/>
            </a:pPr>
            <a:r>
              <a:rPr lang="zh-CN" altLang="en-US" sz="2800" b="1" dirty="0" smtClean="0"/>
              <a:t>生产者均衡</a:t>
            </a:r>
          </a:p>
          <a:p>
            <a:pPr>
              <a:buClr>
                <a:srgbClr val="FF0000"/>
              </a:buClr>
              <a:buSzPct val="95000"/>
              <a:buFont typeface="Wingdings" pitchFamily="2" charset="2"/>
              <a:buChar char="n"/>
            </a:pPr>
            <a:r>
              <a:rPr lang="zh-CN" altLang="en-US" sz="2800" b="1" dirty="0" smtClean="0"/>
              <a:t>规模报酬 </a:t>
            </a:r>
          </a:p>
        </p:txBody>
      </p:sp>
      <p:sp>
        <p:nvSpPr>
          <p:cNvPr id="5" name="灯片编号占位符 5"/>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eaLnBrk="1" hangingPunct="1">
              <a:lnSpc>
                <a:spcPct val="100000"/>
              </a:lnSpc>
              <a:defRPr/>
            </a:pPr>
            <a:fld id="{EB15F90B-7962-4F9C-845D-8BF96728689B}" type="slidenum">
              <a:rPr lang="en-US" altLang="zh-CN" sz="2600">
                <a:solidFill>
                  <a:schemeClr val="bg1"/>
                </a:solidFill>
                <a:latin typeface="+mn-lt"/>
                <a:ea typeface="+mn-ea"/>
              </a:rPr>
              <a:pPr eaLnBrk="1" hangingPunct="1">
                <a:lnSpc>
                  <a:spcPct val="100000"/>
                </a:lnSpc>
                <a:defRPr/>
              </a:pPr>
              <a:t>2</a:t>
            </a:fld>
            <a:endParaRPr lang="en-US" altLang="zh-CN" sz="2600">
              <a:solidFill>
                <a:schemeClr val="bg1"/>
              </a:solidFill>
              <a:latin typeface="+mn-lt"/>
              <a:ea typeface="+mn-ea"/>
            </a:endParaRPr>
          </a:p>
        </p:txBody>
      </p:sp>
    </p:spTree>
    <p:extLst>
      <p:ext uri="{BB962C8B-B14F-4D97-AF65-F5344CB8AC3E}">
        <p14:creationId xmlns:p14="http://schemas.microsoft.com/office/powerpoint/2010/main" val="9484722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descr="再生纸"/>
          <p:cNvSpPr>
            <a:spLocks noGrp="1" noChangeArrowheads="1"/>
          </p:cNvSpPr>
          <p:nvPr>
            <p:ph type="body" idx="4294967295"/>
          </p:nvPr>
        </p:nvSpPr>
        <p:spPr>
          <a:xfrm>
            <a:off x="899592" y="1844823"/>
            <a:ext cx="6248400" cy="3096345"/>
          </a:xfrm>
        </p:spPr>
        <p:txBody>
          <a:bodyPr>
            <a:normAutofit/>
          </a:bodyPr>
          <a:lstStyle/>
          <a:p>
            <a:pPr eaLnBrk="1" hangingPunct="1">
              <a:lnSpc>
                <a:spcPct val="150000"/>
              </a:lnSpc>
            </a:pPr>
            <a:r>
              <a:rPr lang="zh-CN" altLang="en-US" sz="2400" b="1" dirty="0" smtClean="0">
                <a:latin typeface="+mn-ea"/>
              </a:rPr>
              <a:t>规模报酬递增的原因</a:t>
            </a:r>
          </a:p>
          <a:p>
            <a:pPr lvl="1" eaLnBrk="1" hangingPunct="1">
              <a:buFont typeface="Wingdings" pitchFamily="2" charset="2"/>
              <a:buChar char="Ø"/>
            </a:pPr>
            <a:r>
              <a:rPr lang="zh-CN" altLang="en-US" sz="2200" b="1" dirty="0" smtClean="0">
                <a:solidFill>
                  <a:srgbClr val="0000FF"/>
                </a:solidFill>
                <a:latin typeface="Times New Roman" pitchFamily="18" charset="0"/>
                <a:ea typeface="楷体_GB2312" pitchFamily="49" charset="-122"/>
              </a:rPr>
              <a:t>生产专业化、熟练程度提高</a:t>
            </a:r>
          </a:p>
          <a:p>
            <a:pPr lvl="1" eaLnBrk="1" hangingPunct="1">
              <a:buFont typeface="Wingdings" pitchFamily="2" charset="2"/>
              <a:buChar char="Ø"/>
            </a:pPr>
            <a:r>
              <a:rPr lang="zh-CN" altLang="en-US" sz="2200" b="1" dirty="0" smtClean="0">
                <a:solidFill>
                  <a:srgbClr val="0000FF"/>
                </a:solidFill>
                <a:latin typeface="Times New Roman" pitchFamily="18" charset="0"/>
                <a:ea typeface="楷体_GB2312" pitchFamily="49" charset="-122"/>
              </a:rPr>
              <a:t>管理效率提高</a:t>
            </a:r>
          </a:p>
          <a:p>
            <a:pPr>
              <a:lnSpc>
                <a:spcPct val="150000"/>
              </a:lnSpc>
            </a:pPr>
            <a:r>
              <a:rPr lang="zh-CN" altLang="en-US" sz="2400" b="1" dirty="0">
                <a:latin typeface="+mn-ea"/>
              </a:rPr>
              <a:t>规模报酬递减的原因</a:t>
            </a:r>
          </a:p>
          <a:p>
            <a:pPr marL="457200" lvl="1" indent="0">
              <a:lnSpc>
                <a:spcPct val="80000"/>
              </a:lnSpc>
              <a:buNone/>
            </a:pPr>
            <a:r>
              <a:rPr lang="zh-CN" altLang="en-US" sz="2200" b="1" dirty="0" smtClean="0">
                <a:solidFill>
                  <a:srgbClr val="0000FF"/>
                </a:solidFill>
                <a:latin typeface="Times New Roman" pitchFamily="18" charset="0"/>
                <a:ea typeface="楷体_GB2312" pitchFamily="49" charset="-122"/>
              </a:rPr>
              <a:t>协调</a:t>
            </a:r>
            <a:r>
              <a:rPr lang="zh-CN" altLang="en-US" sz="2200" b="1" dirty="0">
                <a:solidFill>
                  <a:srgbClr val="0000FF"/>
                </a:solidFill>
                <a:latin typeface="Times New Roman" pitchFamily="18" charset="0"/>
                <a:ea typeface="楷体_GB2312" pitchFamily="49" charset="-122"/>
              </a:rPr>
              <a:t>、组织、管理成本增加</a:t>
            </a:r>
          </a:p>
          <a:p>
            <a:pPr eaLnBrk="1" hangingPunct="1">
              <a:lnSpc>
                <a:spcPct val="80000"/>
              </a:lnSpc>
              <a:buFont typeface="Wingdings" pitchFamily="2" charset="2"/>
              <a:buNone/>
            </a:pPr>
            <a:r>
              <a:rPr lang="zh-CN" altLang="en-US" sz="2000" b="1" dirty="0" smtClean="0">
                <a:solidFill>
                  <a:srgbClr val="0000FF"/>
                </a:solidFill>
                <a:latin typeface="Times New Roman" pitchFamily="18" charset="0"/>
                <a:ea typeface="楷体_GB2312" pitchFamily="49" charset="-122"/>
              </a:rPr>
              <a:t>      </a:t>
            </a:r>
          </a:p>
        </p:txBody>
      </p:sp>
      <p:pic>
        <p:nvPicPr>
          <p:cNvPr id="8" name="Picture 5" descr="2008101195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41813"/>
            <a:ext cx="3505200" cy="251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0"/>
          <p:cNvSpPr txBox="1">
            <a:spLocks noChangeArrowheads="1"/>
          </p:cNvSpPr>
          <p:nvPr/>
        </p:nvSpPr>
        <p:spPr bwMode="auto">
          <a:xfrm>
            <a:off x="539552" y="1094485"/>
            <a:ext cx="4824536" cy="61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2075" tIns="46038" rIns="92075" bIns="46038">
            <a:spAutoFit/>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nSpc>
                <a:spcPct val="120000"/>
              </a:lnSpc>
              <a:spcBef>
                <a:spcPct val="50000"/>
              </a:spcBef>
              <a:buClr>
                <a:srgbClr val="FF0000"/>
              </a:buClr>
              <a:buSzPct val="95000"/>
            </a:pPr>
            <a:r>
              <a:rPr kumimoji="1" lang="en-US" altLang="zh-CN" sz="2800" dirty="0">
                <a:solidFill>
                  <a:srgbClr val="0000FF"/>
                </a:solidFill>
                <a:latin typeface="Times New Roman" pitchFamily="18" charset="0"/>
                <a:ea typeface="+mn-ea"/>
                <a:cs typeface="Times New Roman" pitchFamily="18" charset="0"/>
              </a:rPr>
              <a:t>2.</a:t>
            </a:r>
            <a:r>
              <a:rPr kumimoji="1" lang="zh-CN" altLang="en-US" sz="2800" dirty="0">
                <a:solidFill>
                  <a:srgbClr val="0000FF"/>
                </a:solidFill>
                <a:latin typeface="Times New Roman" pitchFamily="18" charset="0"/>
                <a:ea typeface="+mn-ea"/>
                <a:cs typeface="Times New Roman" pitchFamily="18" charset="0"/>
              </a:rPr>
              <a:t>规模</a:t>
            </a:r>
            <a:r>
              <a:rPr kumimoji="1" lang="zh-CN" altLang="en-US" sz="2800" dirty="0" smtClean="0">
                <a:solidFill>
                  <a:srgbClr val="0000FF"/>
                </a:solidFill>
                <a:latin typeface="Times New Roman" pitchFamily="18" charset="0"/>
                <a:ea typeface="+mn-ea"/>
                <a:cs typeface="Times New Roman" pitchFamily="18" charset="0"/>
              </a:rPr>
              <a:t>报酬</a:t>
            </a:r>
            <a:r>
              <a:rPr kumimoji="1" lang="zh-CN" altLang="en-US" sz="2800" dirty="0">
                <a:solidFill>
                  <a:srgbClr val="0000FF"/>
                </a:solidFill>
                <a:latin typeface="Times New Roman" pitchFamily="18" charset="0"/>
                <a:ea typeface="+mn-ea"/>
                <a:cs typeface="Times New Roman" pitchFamily="18" charset="0"/>
              </a:rPr>
              <a:t>变化</a:t>
            </a:r>
            <a:r>
              <a:rPr kumimoji="1" lang="zh-CN" altLang="en-US" sz="2800" dirty="0" smtClean="0">
                <a:solidFill>
                  <a:srgbClr val="0000FF"/>
                </a:solidFill>
                <a:latin typeface="Times New Roman" pitchFamily="18" charset="0"/>
                <a:ea typeface="+mn-ea"/>
                <a:cs typeface="Times New Roman" pitchFamily="18" charset="0"/>
              </a:rPr>
              <a:t>的</a:t>
            </a:r>
            <a:r>
              <a:rPr kumimoji="1" lang="zh-CN" altLang="en-US" sz="2800" dirty="0">
                <a:solidFill>
                  <a:srgbClr val="0000FF"/>
                </a:solidFill>
                <a:latin typeface="Times New Roman" pitchFamily="18" charset="0"/>
                <a:ea typeface="+mn-ea"/>
                <a:cs typeface="Times New Roman" pitchFamily="18" charset="0"/>
              </a:rPr>
              <a:t>原因</a:t>
            </a:r>
          </a:p>
        </p:txBody>
      </p:sp>
      <p:sp>
        <p:nvSpPr>
          <p:cNvPr id="12" name="灯片编号占位符 5"/>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eaLnBrk="1" hangingPunct="1">
              <a:lnSpc>
                <a:spcPct val="100000"/>
              </a:lnSpc>
              <a:defRPr/>
            </a:pPr>
            <a:fld id="{EB15F90B-7962-4F9C-845D-8BF96728689B}" type="slidenum">
              <a:rPr lang="en-US" altLang="zh-CN" sz="2600">
                <a:solidFill>
                  <a:schemeClr val="bg1"/>
                </a:solidFill>
                <a:latin typeface="+mn-lt"/>
                <a:ea typeface="+mn-ea"/>
              </a:rPr>
              <a:pPr eaLnBrk="1" hangingPunct="1">
                <a:lnSpc>
                  <a:spcPct val="100000"/>
                </a:lnSpc>
                <a:defRPr/>
              </a:pPr>
              <a:t>20</a:t>
            </a:fld>
            <a:endParaRPr lang="en-US" altLang="zh-CN" sz="2600">
              <a:solidFill>
                <a:schemeClr val="bg1"/>
              </a:solidFill>
              <a:latin typeface="+mn-lt"/>
              <a:ea typeface="+mn-ea"/>
            </a:endParaRPr>
          </a:p>
        </p:txBody>
      </p:sp>
    </p:spTree>
    <p:extLst>
      <p:ext uri="{BB962C8B-B14F-4D97-AF65-F5344CB8AC3E}">
        <p14:creationId xmlns:p14="http://schemas.microsoft.com/office/powerpoint/2010/main" val="49348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ox(i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ox(i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 calcmode="lin" valueType="num">
                                      <p:cBhvr additive="base">
                                        <p:cTn id="2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AutoShape 2"/>
          <p:cNvSpPr>
            <a:spLocks noGrp="1" noChangeArrowheads="1"/>
          </p:cNvSpPr>
          <p:nvPr>
            <p:ph type="title"/>
          </p:nvPr>
        </p:nvSpPr>
        <p:spPr>
          <a:xfrm>
            <a:off x="3347864" y="548680"/>
            <a:ext cx="1828800" cy="892175"/>
          </a:xfrm>
        </p:spPr>
        <p:txBody>
          <a:bodyPr/>
          <a:lstStyle/>
          <a:p>
            <a:r>
              <a:rPr lang="zh-CN" altLang="en-US" dirty="0" smtClean="0"/>
              <a:t>作业</a:t>
            </a:r>
          </a:p>
        </p:txBody>
      </p:sp>
      <p:sp>
        <p:nvSpPr>
          <p:cNvPr id="39940" name="Rectangle 3"/>
          <p:cNvSpPr>
            <a:spLocks noGrp="1" noChangeArrowheads="1"/>
          </p:cNvSpPr>
          <p:nvPr>
            <p:ph idx="1"/>
          </p:nvPr>
        </p:nvSpPr>
        <p:spPr/>
        <p:txBody>
          <a:bodyPr>
            <a:normAutofit/>
          </a:bodyPr>
          <a:lstStyle/>
          <a:p>
            <a:pPr marL="0" indent="0">
              <a:lnSpc>
                <a:spcPct val="80000"/>
              </a:lnSpc>
              <a:buNone/>
            </a:pPr>
            <a:r>
              <a:rPr lang="en-US" altLang="zh-CN" b="1" dirty="0">
                <a:latin typeface="Times New Roman" charset="0"/>
                <a:ea typeface="楷体_GB2312" pitchFamily="49" charset="-122"/>
              </a:rPr>
              <a:t>1</a:t>
            </a:r>
            <a:r>
              <a:rPr lang="en-US" altLang="zh-CN" b="1" dirty="0" smtClean="0">
                <a:latin typeface="Times New Roman" charset="0"/>
                <a:ea typeface="楷体_GB2312" pitchFamily="49" charset="-122"/>
              </a:rPr>
              <a:t>.</a:t>
            </a:r>
            <a:r>
              <a:rPr lang="zh-CN" altLang="en-US" b="1" dirty="0" smtClean="0">
                <a:latin typeface="Times New Roman" charset="0"/>
                <a:ea typeface="楷体_GB2312" pitchFamily="49" charset="-122"/>
              </a:rPr>
              <a:t>简述边际产量、平均产量和总产量的关系。</a:t>
            </a:r>
            <a:endParaRPr lang="en-US" altLang="zh-CN" b="1" dirty="0">
              <a:latin typeface="Times New Roman" charset="0"/>
              <a:ea typeface="楷体_GB2312" pitchFamily="49" charset="-122"/>
            </a:endParaRPr>
          </a:p>
          <a:p>
            <a:pPr marL="0" indent="0">
              <a:lnSpc>
                <a:spcPct val="80000"/>
              </a:lnSpc>
              <a:buNone/>
            </a:pPr>
            <a:endParaRPr lang="en-US" altLang="zh-CN" b="1" dirty="0" smtClean="0">
              <a:latin typeface="Times New Roman" charset="0"/>
              <a:ea typeface="楷体_GB2312" pitchFamily="49" charset="-122"/>
            </a:endParaRPr>
          </a:p>
          <a:p>
            <a:pPr marL="0" indent="0">
              <a:lnSpc>
                <a:spcPct val="80000"/>
              </a:lnSpc>
              <a:buNone/>
            </a:pPr>
            <a:r>
              <a:rPr lang="en-US" altLang="zh-CN" b="1" dirty="0" smtClean="0">
                <a:latin typeface="Times New Roman" charset="0"/>
                <a:ea typeface="楷体_GB2312" pitchFamily="49" charset="-122"/>
              </a:rPr>
              <a:t>2</a:t>
            </a:r>
            <a:r>
              <a:rPr lang="en-US" altLang="zh-CN" b="1" dirty="0">
                <a:latin typeface="Times New Roman" charset="0"/>
                <a:ea typeface="楷体_GB2312" pitchFamily="49" charset="-122"/>
              </a:rPr>
              <a:t>.</a:t>
            </a:r>
            <a:r>
              <a:rPr lang="zh-CN" altLang="en-US" b="1" dirty="0">
                <a:latin typeface="Times New Roman" charset="0"/>
                <a:ea typeface="楷体_GB2312" pitchFamily="49" charset="-122"/>
              </a:rPr>
              <a:t>辨析边际效用递减规律和边际报酬递减规律。</a:t>
            </a:r>
          </a:p>
        </p:txBody>
      </p:sp>
      <p:sp>
        <p:nvSpPr>
          <p:cNvPr id="5" name="灯片编号占位符 5"/>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eaLnBrk="1" hangingPunct="1">
              <a:lnSpc>
                <a:spcPct val="100000"/>
              </a:lnSpc>
              <a:defRPr/>
            </a:pPr>
            <a:fld id="{EB15F90B-7962-4F9C-845D-8BF96728689B}" type="slidenum">
              <a:rPr lang="en-US" altLang="zh-CN" sz="2600">
                <a:solidFill>
                  <a:schemeClr val="bg1"/>
                </a:solidFill>
                <a:latin typeface="+mn-lt"/>
                <a:ea typeface="+mn-ea"/>
              </a:rPr>
              <a:pPr eaLnBrk="1" hangingPunct="1">
                <a:lnSpc>
                  <a:spcPct val="100000"/>
                </a:lnSpc>
                <a:defRPr/>
              </a:pPr>
              <a:t>21</a:t>
            </a:fld>
            <a:endParaRPr lang="en-US" altLang="zh-CN" sz="2600">
              <a:solidFill>
                <a:schemeClr val="bg1"/>
              </a:solidFill>
              <a:latin typeface="+mn-lt"/>
              <a:ea typeface="+mn-ea"/>
            </a:endParaRPr>
          </a:p>
        </p:txBody>
      </p:sp>
    </p:spTree>
    <p:extLst>
      <p:ext uri="{BB962C8B-B14F-4D97-AF65-F5344CB8AC3E}">
        <p14:creationId xmlns:p14="http://schemas.microsoft.com/office/powerpoint/2010/main" val="2675663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2"/>
          <p:cNvSpPr>
            <a:spLocks noGrp="1" noChangeArrowheads="1"/>
          </p:cNvSpPr>
          <p:nvPr>
            <p:ph type="title"/>
          </p:nvPr>
        </p:nvSpPr>
        <p:spPr>
          <a:xfrm>
            <a:off x="3124200" y="457200"/>
            <a:ext cx="2819400" cy="968375"/>
          </a:xfrm>
        </p:spPr>
        <p:txBody>
          <a:bodyPr/>
          <a:lstStyle/>
          <a:p>
            <a:r>
              <a:rPr lang="zh-CN" altLang="en-US" dirty="0" smtClean="0">
                <a:latin typeface="微软雅黑" panose="020B0503020204020204" pitchFamily="34" charset="-122"/>
                <a:ea typeface="微软雅黑" panose="020B0503020204020204" pitchFamily="34" charset="-122"/>
              </a:rPr>
              <a:t>一、企业</a:t>
            </a:r>
          </a:p>
        </p:txBody>
      </p:sp>
      <p:sp>
        <p:nvSpPr>
          <p:cNvPr id="482312" name="Text Box 8" descr="80%"/>
          <p:cNvSpPr txBox="1">
            <a:spLocks noChangeArrowheads="1"/>
          </p:cNvSpPr>
          <p:nvPr/>
        </p:nvSpPr>
        <p:spPr bwMode="auto">
          <a:xfrm>
            <a:off x="611560" y="1587391"/>
            <a:ext cx="6705600" cy="936283"/>
          </a:xfrm>
          <a:prstGeom prst="rect">
            <a:avLst/>
          </a:prstGeom>
          <a:noFill/>
          <a:ln w="76200" cmpd="tri" algn="ctr">
            <a:no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a:defRPr sz="2000" b="1">
                <a:solidFill>
                  <a:srgbClr val="000000"/>
                </a:solidFill>
                <a:latin typeface="Arial" charset="0"/>
                <a:ea typeface="宋体" pitchFamily="2" charset="-122"/>
              </a:defRPr>
            </a:lvl1pPr>
            <a:lvl2pPr marL="742950" indent="-28575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a:lnSpc>
                <a:spcPct val="90000"/>
              </a:lnSpc>
              <a:spcBef>
                <a:spcPct val="0"/>
              </a:spcBef>
              <a:buClr>
                <a:srgbClr val="006600"/>
              </a:buClr>
              <a:buSzPct val="95000"/>
              <a:defRPr/>
            </a:pPr>
            <a:r>
              <a:rPr lang="en-US" altLang="zh-CN" sz="3200" dirty="0">
                <a:solidFill>
                  <a:srgbClr val="0000FF"/>
                </a:solidFill>
                <a:latin typeface="Times New Roman" pitchFamily="18" charset="0"/>
                <a:ea typeface="+mn-ea"/>
                <a:cs typeface="Times New Roman" pitchFamily="18" charset="0"/>
              </a:rPr>
              <a:t>1.</a:t>
            </a:r>
            <a:r>
              <a:rPr lang="zh-CN" altLang="en-US" sz="3200" dirty="0">
                <a:solidFill>
                  <a:srgbClr val="0000FF"/>
                </a:solidFill>
                <a:latin typeface="Times New Roman" pitchFamily="18" charset="0"/>
                <a:ea typeface="+mn-ea"/>
                <a:cs typeface="Times New Roman" pitchFamily="18" charset="0"/>
              </a:rPr>
              <a:t>企业（</a:t>
            </a:r>
            <a:r>
              <a:rPr lang="en-US" altLang="zh-CN" sz="3200" dirty="0">
                <a:solidFill>
                  <a:srgbClr val="0000FF"/>
                </a:solidFill>
                <a:latin typeface="Times New Roman" pitchFamily="18" charset="0"/>
                <a:ea typeface="+mn-ea"/>
                <a:cs typeface="Times New Roman" pitchFamily="18" charset="0"/>
              </a:rPr>
              <a:t>Firm</a:t>
            </a:r>
            <a:r>
              <a:rPr lang="zh-CN" altLang="en-US" sz="3200" dirty="0">
                <a:solidFill>
                  <a:srgbClr val="0000FF"/>
                </a:solidFill>
                <a:latin typeface="Times New Roman" pitchFamily="18" charset="0"/>
                <a:ea typeface="+mn-ea"/>
                <a:cs typeface="Times New Roman" pitchFamily="18" charset="0"/>
              </a:rPr>
              <a:t>）</a:t>
            </a:r>
          </a:p>
          <a:p>
            <a:r>
              <a:rPr lang="zh-CN" altLang="en-US" dirty="0"/>
              <a:t>        </a:t>
            </a:r>
            <a:r>
              <a:rPr lang="zh-CN" altLang="en-US" sz="2600" dirty="0">
                <a:latin typeface="楷体_GB2312" pitchFamily="49" charset="-122"/>
                <a:ea typeface="楷体_GB2312" pitchFamily="49" charset="-122"/>
              </a:rPr>
              <a:t>把投入转化为产出的生产经营性组织。</a:t>
            </a:r>
          </a:p>
        </p:txBody>
      </p:sp>
      <p:sp>
        <p:nvSpPr>
          <p:cNvPr id="6" name="灯片编号占位符 5"/>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eaLnBrk="1" hangingPunct="1">
              <a:lnSpc>
                <a:spcPct val="100000"/>
              </a:lnSpc>
              <a:defRPr/>
            </a:pPr>
            <a:fld id="{EB15F90B-7962-4F9C-845D-8BF96728689B}" type="slidenum">
              <a:rPr lang="en-US" altLang="zh-CN" sz="2600">
                <a:solidFill>
                  <a:schemeClr val="bg1"/>
                </a:solidFill>
                <a:latin typeface="+mn-lt"/>
                <a:ea typeface="+mn-ea"/>
              </a:rPr>
              <a:pPr eaLnBrk="1" hangingPunct="1">
                <a:lnSpc>
                  <a:spcPct val="100000"/>
                </a:lnSpc>
                <a:defRPr/>
              </a:pPr>
              <a:t>3</a:t>
            </a:fld>
            <a:endParaRPr lang="en-US" altLang="zh-CN" sz="2600">
              <a:solidFill>
                <a:schemeClr val="bg1"/>
              </a:solidFill>
              <a:latin typeface="+mn-lt"/>
              <a:ea typeface="+mn-ea"/>
            </a:endParaRPr>
          </a:p>
        </p:txBody>
      </p:sp>
      <p:sp>
        <p:nvSpPr>
          <p:cNvPr id="7" name="AutoShape 2"/>
          <p:cNvSpPr txBox="1">
            <a:spLocks noChangeArrowheads="1"/>
          </p:cNvSpPr>
          <p:nvPr/>
        </p:nvSpPr>
        <p:spPr>
          <a:xfrm>
            <a:off x="611560" y="2574032"/>
            <a:ext cx="3888432" cy="926976"/>
          </a:xfrm>
          <a:prstGeom prst="rect">
            <a:avLst/>
          </a:prstGeom>
        </p:spPr>
        <p:txBody>
          <a:bodyPr vert="horz" rtlCol="0" anchor="ctr">
            <a:normAutofit/>
          </a:bodyPr>
          <a:lst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algn="l">
              <a:buClr>
                <a:srgbClr val="006600"/>
              </a:buClr>
              <a:buSzPct val="95000"/>
              <a:defRPr/>
            </a:pPr>
            <a:r>
              <a:rPr lang="en-US" altLang="zh-CN" sz="3200" b="1" dirty="0" smtClean="0">
                <a:solidFill>
                  <a:srgbClr val="0000FF"/>
                </a:solidFill>
                <a:latin typeface="Times New Roman" pitchFamily="18" charset="0"/>
                <a:ea typeface="+mn-ea"/>
                <a:cs typeface="Times New Roman" pitchFamily="18" charset="0"/>
              </a:rPr>
              <a:t>2.</a:t>
            </a:r>
            <a:r>
              <a:rPr lang="zh-CN" altLang="en-US" sz="3200" b="1" dirty="0" smtClean="0">
                <a:solidFill>
                  <a:srgbClr val="0000FF"/>
                </a:solidFill>
                <a:latin typeface="Times New Roman" pitchFamily="18" charset="0"/>
                <a:ea typeface="+mn-ea"/>
                <a:cs typeface="Times New Roman" pitchFamily="18" charset="0"/>
              </a:rPr>
              <a:t>企业的本质</a:t>
            </a:r>
            <a:endParaRPr lang="zh-CN" altLang="en-US" sz="2800" dirty="0">
              <a:solidFill>
                <a:srgbClr val="0000FF"/>
              </a:solidFill>
              <a:cs typeface="+mn-cs"/>
            </a:endParaRPr>
          </a:p>
        </p:txBody>
      </p:sp>
      <p:sp>
        <p:nvSpPr>
          <p:cNvPr id="9" name="Text Box 16"/>
          <p:cNvSpPr txBox="1">
            <a:spLocks noChangeArrowheads="1"/>
          </p:cNvSpPr>
          <p:nvPr/>
        </p:nvSpPr>
        <p:spPr bwMode="auto">
          <a:xfrm>
            <a:off x="1117848" y="3284984"/>
            <a:ext cx="6477000" cy="1817550"/>
          </a:xfrm>
          <a:prstGeom prst="rect">
            <a:avLst/>
          </a:prstGeom>
          <a:noFill/>
          <a:ln w="57150" algn="ctr">
            <a:noFill/>
            <a:miter lim="800000"/>
            <a:headEnd/>
            <a:tailEnd/>
          </a:ln>
        </p:spPr>
        <p:txBody>
          <a:bodyPr lIns="92075" tIns="46038" rIns="92075" bIns="46038">
            <a:spAutoFit/>
          </a:bodyPr>
          <a:lstStyle>
            <a:lvl1pPr marL="342900" indent="-342900">
              <a:defRPr sz="2000" b="1">
                <a:solidFill>
                  <a:srgbClr val="000000"/>
                </a:solidFill>
                <a:latin typeface="Arial" charset="0"/>
                <a:ea typeface="宋体" pitchFamily="2" charset="-122"/>
              </a:defRPr>
            </a:lvl1pPr>
            <a:lvl2pPr marL="838200" indent="-381000">
              <a:defRPr sz="2000" b="1">
                <a:solidFill>
                  <a:srgbClr val="000000"/>
                </a:solidFill>
                <a:latin typeface="Arial" charset="0"/>
                <a:ea typeface="宋体" pitchFamily="2" charset="-122"/>
              </a:defRPr>
            </a:lvl2pPr>
            <a:lvl3pPr marL="1143000" indent="-228600">
              <a:defRPr sz="2000" b="1">
                <a:solidFill>
                  <a:srgbClr val="000000"/>
                </a:solidFill>
                <a:latin typeface="Arial" charset="0"/>
                <a:ea typeface="宋体" pitchFamily="2" charset="-122"/>
              </a:defRPr>
            </a:lvl3pPr>
            <a:lvl4pPr marL="1600200" indent="-228600">
              <a:defRPr sz="2000" b="1">
                <a:solidFill>
                  <a:srgbClr val="000000"/>
                </a:solidFill>
                <a:latin typeface="Arial" charset="0"/>
                <a:ea typeface="宋体" pitchFamily="2" charset="-122"/>
              </a:defRPr>
            </a:lvl4pPr>
            <a:lvl5pPr marL="2057400" indent="-228600">
              <a:defRPr sz="2000" b="1">
                <a:solidFill>
                  <a:srgbClr val="000000"/>
                </a:solidFill>
                <a:latin typeface="Arial" charset="0"/>
                <a:ea typeface="宋体" pitchFamily="2" charset="-122"/>
              </a:defRPr>
            </a:lvl5pPr>
            <a:lvl6pPr marL="25146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6pPr>
            <a:lvl7pPr marL="29718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7pPr>
            <a:lvl8pPr marL="34290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8pPr>
            <a:lvl9pPr marL="3886200" indent="-228600" eaLnBrk="0" fontAlgn="base" hangingPunct="0">
              <a:lnSpc>
                <a:spcPct val="90000"/>
              </a:lnSpc>
              <a:spcBef>
                <a:spcPct val="0"/>
              </a:spcBef>
              <a:spcAft>
                <a:spcPct val="0"/>
              </a:spcAft>
              <a:defRPr sz="2000" b="1">
                <a:solidFill>
                  <a:srgbClr val="000000"/>
                </a:solidFill>
                <a:latin typeface="Arial" charset="0"/>
                <a:ea typeface="宋体" pitchFamily="2" charset="-122"/>
              </a:defRPr>
            </a:lvl9pPr>
          </a:lstStyle>
          <a:p>
            <a:pPr lvl="1">
              <a:lnSpc>
                <a:spcPct val="150000"/>
              </a:lnSpc>
              <a:buFont typeface="Wingdings" pitchFamily="2" charset="2"/>
              <a:buChar char="Ø"/>
            </a:pPr>
            <a:r>
              <a:rPr lang="zh-CN" altLang="en-US" sz="2600" dirty="0">
                <a:latin typeface="Times New Roman" panose="02020603050405020304" pitchFamily="18" charset="0"/>
                <a:ea typeface="楷体_GB2312" panose="02010609030101010101" pitchFamily="49" charset="-122"/>
                <a:cs typeface="Times New Roman" panose="02020603050405020304" pitchFamily="18" charset="0"/>
              </a:rPr>
              <a:t>分工和专业化的产物（亚当</a:t>
            </a:r>
            <a:r>
              <a:rPr lang="en-US" altLang="zh-CN" sz="2600"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600" dirty="0">
                <a:latin typeface="Times New Roman" panose="02020603050405020304" pitchFamily="18" charset="0"/>
                <a:ea typeface="楷体_GB2312" panose="02010609030101010101" pitchFamily="49" charset="-122"/>
                <a:cs typeface="Times New Roman" panose="02020603050405020304" pitchFamily="18" charset="0"/>
              </a:rPr>
              <a:t>斯密）</a:t>
            </a:r>
          </a:p>
          <a:p>
            <a:pPr lvl="1">
              <a:lnSpc>
                <a:spcPct val="150000"/>
              </a:lnSpc>
              <a:buFont typeface="Wingdings" pitchFamily="2" charset="2"/>
              <a:buChar char="Ø"/>
            </a:pPr>
            <a:r>
              <a:rPr lang="zh-CN" altLang="en-US" sz="2600" dirty="0">
                <a:latin typeface="Times New Roman" panose="02020603050405020304" pitchFamily="18" charset="0"/>
                <a:ea typeface="楷体_GB2312" panose="02010609030101010101" pitchFamily="49" charset="-122"/>
                <a:cs typeface="Times New Roman" panose="02020603050405020304" pitchFamily="18" charset="0"/>
              </a:rPr>
              <a:t>节约交易成本的方式（科斯）</a:t>
            </a:r>
          </a:p>
          <a:p>
            <a:pPr lvl="1">
              <a:lnSpc>
                <a:spcPct val="150000"/>
              </a:lnSpc>
              <a:buFont typeface="Wingdings" pitchFamily="2" charset="2"/>
              <a:buChar char="Ø"/>
            </a:pPr>
            <a:r>
              <a:rPr lang="zh-CN" altLang="en-US" sz="2600" dirty="0" smtClean="0">
                <a:latin typeface="Times New Roman" panose="02020603050405020304" pitchFamily="18" charset="0"/>
                <a:ea typeface="楷体_GB2312" panose="02010609030101010101" pitchFamily="49" charset="-122"/>
                <a:cs typeface="Times New Roman" panose="02020603050405020304" pitchFamily="18" charset="0"/>
              </a:rPr>
              <a:t>资产专用性理论（威廉姆森）</a:t>
            </a:r>
            <a:endParaRPr lang="zh-CN" altLang="en-US" sz="2600" dirty="0">
              <a:latin typeface="Times New Roman" panose="02020603050405020304" pitchFamily="18" charset="0"/>
              <a:ea typeface="楷体_GB2312" panose="02010609030101010101" pitchFamily="49" charset="-122"/>
              <a:cs typeface="Times New Roman" panose="02020603050405020304" pitchFamily="18" charset="0"/>
            </a:endParaRPr>
          </a:p>
        </p:txBody>
      </p:sp>
    </p:spTree>
    <p:extLst>
      <p:ext uri="{BB962C8B-B14F-4D97-AF65-F5344CB8AC3E}">
        <p14:creationId xmlns:p14="http://schemas.microsoft.com/office/powerpoint/2010/main" val="254324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23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rtlCol="0" anchor="ctr">
            <a:normAutofit/>
          </a:bodyPr>
          <a:lstStyle/>
          <a:p>
            <a:r>
              <a:rPr lang="zh-CN" altLang="en-US" dirty="0">
                <a:latin typeface="微软雅黑" panose="020B0503020204020204" pitchFamily="34" charset="-122"/>
                <a:ea typeface="微软雅黑" panose="020B0503020204020204" pitchFamily="34" charset="-122"/>
              </a:rPr>
              <a:t>二、生产函数</a:t>
            </a:r>
          </a:p>
        </p:txBody>
      </p:sp>
      <p:sp>
        <p:nvSpPr>
          <p:cNvPr id="48131" name="Rectangle 3"/>
          <p:cNvSpPr>
            <a:spLocks noGrp="1" noChangeArrowheads="1"/>
          </p:cNvSpPr>
          <p:nvPr>
            <p:ph type="body" sz="half" idx="4294967295"/>
          </p:nvPr>
        </p:nvSpPr>
        <p:spPr>
          <a:xfrm>
            <a:off x="742254" y="1484785"/>
            <a:ext cx="7772400" cy="3456384"/>
          </a:xfrm>
        </p:spPr>
        <p:txBody>
          <a:bodyPr>
            <a:noAutofit/>
          </a:bodyPr>
          <a:lstStyle/>
          <a:p>
            <a:pPr marL="0" indent="0">
              <a:lnSpc>
                <a:spcPct val="90000"/>
              </a:lnSpc>
              <a:spcBef>
                <a:spcPct val="0"/>
              </a:spcBef>
              <a:buClr>
                <a:srgbClr val="006600"/>
              </a:buClr>
              <a:buSzPct val="95000"/>
              <a:buNone/>
              <a:defRPr/>
            </a:pPr>
            <a:r>
              <a:rPr lang="en-US" altLang="zh-CN" b="1" dirty="0">
                <a:solidFill>
                  <a:srgbClr val="0000FF"/>
                </a:solidFill>
                <a:latin typeface="Times New Roman" pitchFamily="18" charset="0"/>
                <a:cs typeface="Times New Roman" pitchFamily="18" charset="0"/>
                <a:sym typeface="Wingdings" pitchFamily="2" charset="2"/>
              </a:rPr>
              <a:t>1.</a:t>
            </a:r>
            <a:r>
              <a:rPr lang="zh-CN" altLang="en-US" b="1" dirty="0">
                <a:solidFill>
                  <a:srgbClr val="0000FF"/>
                </a:solidFill>
                <a:latin typeface="Times New Roman" pitchFamily="18" charset="0"/>
                <a:cs typeface="Times New Roman" pitchFamily="18" charset="0"/>
                <a:sym typeface="Wingdings" pitchFamily="2" charset="2"/>
              </a:rPr>
              <a:t>生产</a:t>
            </a:r>
          </a:p>
          <a:p>
            <a:pPr eaLnBrk="1" hangingPunct="1">
              <a:buFont typeface="Wingdings" pitchFamily="2" charset="2"/>
              <a:buNone/>
            </a:pPr>
            <a:r>
              <a:rPr lang="zh-CN" altLang="en-US" sz="2400" b="1" dirty="0" smtClean="0">
                <a:solidFill>
                  <a:srgbClr val="000000"/>
                </a:solidFill>
                <a:latin typeface="Times New Roman" pitchFamily="18" charset="0"/>
                <a:sym typeface="Wingdings" pitchFamily="2" charset="2"/>
              </a:rPr>
              <a:t>          </a:t>
            </a:r>
            <a:r>
              <a:rPr lang="zh-CN" altLang="en-US" sz="2400" b="1" dirty="0">
                <a:solidFill>
                  <a:srgbClr val="000000"/>
                </a:solidFill>
                <a:latin typeface="楷体_GB2312" pitchFamily="49" charset="-122"/>
                <a:ea typeface="楷体_GB2312" pitchFamily="49" charset="-122"/>
                <a:sym typeface="Wingdings" pitchFamily="2" charset="2"/>
              </a:rPr>
              <a:t>运用生产要素（劳动、土地、资本、企业家才能），创造或增加效用的人类活动。</a:t>
            </a:r>
          </a:p>
          <a:p>
            <a:pPr marL="0" indent="0">
              <a:lnSpc>
                <a:spcPct val="90000"/>
              </a:lnSpc>
              <a:spcBef>
                <a:spcPct val="0"/>
              </a:spcBef>
              <a:buClr>
                <a:srgbClr val="006600"/>
              </a:buClr>
              <a:buSzPct val="95000"/>
              <a:buNone/>
              <a:defRPr/>
            </a:pPr>
            <a:r>
              <a:rPr lang="en-US" altLang="zh-CN" b="1" dirty="0">
                <a:solidFill>
                  <a:srgbClr val="0000FF"/>
                </a:solidFill>
                <a:latin typeface="Times New Roman" pitchFamily="18" charset="0"/>
                <a:cs typeface="Times New Roman" pitchFamily="18" charset="0"/>
                <a:sym typeface="Wingdings" pitchFamily="2" charset="2"/>
              </a:rPr>
              <a:t>2.</a:t>
            </a:r>
            <a:r>
              <a:rPr lang="zh-CN" altLang="en-US" b="1" dirty="0">
                <a:solidFill>
                  <a:srgbClr val="0000FF"/>
                </a:solidFill>
                <a:latin typeface="Times New Roman" pitchFamily="18" charset="0"/>
                <a:cs typeface="Times New Roman" pitchFamily="18" charset="0"/>
                <a:sym typeface="Wingdings" pitchFamily="2" charset="2"/>
              </a:rPr>
              <a:t>生产函数</a:t>
            </a:r>
          </a:p>
          <a:p>
            <a:pPr eaLnBrk="1" hangingPunct="1">
              <a:buFont typeface="Wingdings" pitchFamily="2" charset="2"/>
              <a:buNone/>
            </a:pPr>
            <a:r>
              <a:rPr lang="zh-CN" altLang="en-US" sz="2400" b="1" dirty="0" smtClean="0">
                <a:solidFill>
                  <a:srgbClr val="0000FF"/>
                </a:solidFill>
                <a:latin typeface="Times New Roman" pitchFamily="18" charset="0"/>
                <a:ea typeface="楷体_GB2312" pitchFamily="49" charset="-122"/>
                <a:sym typeface="Wingdings" pitchFamily="2" charset="2"/>
              </a:rPr>
              <a:t>         </a:t>
            </a:r>
            <a:r>
              <a:rPr lang="zh-CN" altLang="en-US" sz="2400" b="1" dirty="0" smtClean="0">
                <a:solidFill>
                  <a:srgbClr val="000000"/>
                </a:solidFill>
                <a:latin typeface="楷体_GB2312" pitchFamily="49" charset="-122"/>
                <a:ea typeface="楷体_GB2312" pitchFamily="49" charset="-122"/>
                <a:sym typeface="Wingdings" pitchFamily="2" charset="2"/>
              </a:rPr>
              <a:t>一定</a:t>
            </a:r>
            <a:r>
              <a:rPr lang="zh-CN" altLang="en-US" sz="2400" b="1" dirty="0">
                <a:solidFill>
                  <a:srgbClr val="000000"/>
                </a:solidFill>
                <a:latin typeface="楷体_GB2312" pitchFamily="49" charset="-122"/>
                <a:ea typeface="楷体_GB2312" pitchFamily="49" charset="-122"/>
                <a:sym typeface="Wingdings" pitchFamily="2" charset="2"/>
              </a:rPr>
              <a:t>技术水平下，反映生产要素投入量和其所能生产出来的最大产量之间依存关系的函数。</a:t>
            </a:r>
          </a:p>
        </p:txBody>
      </p:sp>
      <p:sp>
        <p:nvSpPr>
          <p:cNvPr id="9" name="灯片编号占位符 5"/>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eaLnBrk="1" hangingPunct="1">
              <a:lnSpc>
                <a:spcPct val="100000"/>
              </a:lnSpc>
              <a:defRPr/>
            </a:pPr>
            <a:fld id="{EB15F90B-7962-4F9C-845D-8BF96728689B}" type="slidenum">
              <a:rPr lang="en-US" altLang="zh-CN" sz="2600">
                <a:solidFill>
                  <a:schemeClr val="bg1"/>
                </a:solidFill>
                <a:latin typeface="+mn-lt"/>
                <a:ea typeface="+mn-ea"/>
              </a:rPr>
              <a:pPr eaLnBrk="1" hangingPunct="1">
                <a:lnSpc>
                  <a:spcPct val="100000"/>
                </a:lnSpc>
                <a:defRPr/>
              </a:pPr>
              <a:t>4</a:t>
            </a:fld>
            <a:endParaRPr lang="en-US" altLang="zh-CN" sz="2600">
              <a:solidFill>
                <a:schemeClr val="bg1"/>
              </a:solidFill>
              <a:latin typeface="+mn-lt"/>
              <a:ea typeface="+mn-ea"/>
            </a:endParaRPr>
          </a:p>
        </p:txBody>
      </p:sp>
      <p:pic>
        <p:nvPicPr>
          <p:cNvPr id="48143" name="Picture 15" descr="文件名: j0229315.wmf&#10;关键字: dollies, industries, occupations ...&#10;文件大小: 11 K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5085184"/>
            <a:ext cx="1620416" cy="162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6" name="Picture 18" descr="u=559980463,4228225043&amp;fm=0&amp;gp=-22">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5170488"/>
            <a:ext cx="1581150"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8" name="Picture 20" descr="20070109092538"/>
          <p:cNvPicPr>
            <a:picLocks noChangeAspect="1" noChangeArrowheads="1"/>
          </p:cNvPicPr>
          <p:nvPr/>
        </p:nvPicPr>
        <p:blipFill>
          <a:blip r:embed="rId6">
            <a:extLst>
              <a:ext uri="{28A0092B-C50C-407E-A947-70E740481C1C}">
                <a14:useLocalDpi xmlns:a14="http://schemas.microsoft.com/office/drawing/2010/main" val="0"/>
              </a:ext>
            </a:extLst>
          </a:blip>
          <a:srcRect l="-101" t="7033" r="-801" b="16167"/>
          <a:stretch>
            <a:fillRect/>
          </a:stretch>
        </p:blipFill>
        <p:spPr bwMode="auto">
          <a:xfrm>
            <a:off x="3851919" y="5145360"/>
            <a:ext cx="1553071"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8149" name="Object 21"/>
          <p:cNvGraphicFramePr>
            <a:graphicFrameLocks noGrp="1" noChangeAspect="1"/>
          </p:cNvGraphicFramePr>
          <p:nvPr>
            <p:ph idx="1"/>
            <p:extLst>
              <p:ext uri="{D42A27DB-BD31-4B8C-83A1-F6EECF244321}">
                <p14:modId xmlns:p14="http://schemas.microsoft.com/office/powerpoint/2010/main" val="4101107109"/>
              </p:ext>
            </p:extLst>
          </p:nvPr>
        </p:nvGraphicFramePr>
        <p:xfrm>
          <a:off x="3309937" y="4221088"/>
          <a:ext cx="2524125" cy="522287"/>
        </p:xfrm>
        <a:graphic>
          <a:graphicData uri="http://schemas.openxmlformats.org/presentationml/2006/ole">
            <mc:AlternateContent xmlns:mc="http://schemas.openxmlformats.org/markup-compatibility/2006">
              <mc:Choice xmlns:v="urn:schemas-microsoft-com:vml" Requires="v">
                <p:oleObj spid="_x0000_s1054" name="Equation" r:id="rId7" imgW="1104840" imgH="228600" progId="Equation.DSMT4">
                  <p:embed/>
                </p:oleObj>
              </mc:Choice>
              <mc:Fallback>
                <p:oleObj name="Equation" r:id="rId7" imgW="1104840" imgH="228600" progId="Equation.DSMT4">
                  <p:embed/>
                  <p:pic>
                    <p:nvPicPr>
                      <p:cNvPr id="0" name=""/>
                      <p:cNvPicPr>
                        <a:picLocks noChangeAspect="1" noChangeArrowheads="1"/>
                      </p:cNvPicPr>
                      <p:nvPr/>
                    </p:nvPicPr>
                    <p:blipFill>
                      <a:blip r:embed="rId8"/>
                      <a:srcRect/>
                      <a:stretch>
                        <a:fillRect/>
                      </a:stretch>
                    </p:blipFill>
                    <p:spPr bwMode="auto">
                      <a:xfrm>
                        <a:off x="3309937" y="4221088"/>
                        <a:ext cx="2524125" cy="52228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8675049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blinds(horizontal)">
                                      <p:cBhvr>
                                        <p:cTn id="7" dur="500"/>
                                        <p:tgtEl>
                                          <p:spTgt spid="48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 calcmode="lin" valueType="num">
                                      <p:cBhvr additive="base">
                                        <p:cTn id="12" dur="5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81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48143"/>
                                        </p:tgtEl>
                                        <p:attrNameLst>
                                          <p:attrName>style.visibility</p:attrName>
                                        </p:attrNameLst>
                                      </p:cBhvr>
                                      <p:to>
                                        <p:strVal val="visible"/>
                                      </p:to>
                                    </p:set>
                                    <p:animEffect transition="in" filter="checkerboard(across)">
                                      <p:cBhvr>
                                        <p:cTn id="18" dur="500"/>
                                        <p:tgtEl>
                                          <p:spTgt spid="48143"/>
                                        </p:tgtEl>
                                      </p:cBhvr>
                                    </p:animEffect>
                                  </p:childTnLst>
                                </p:cTn>
                              </p:par>
                              <p:par>
                                <p:cTn id="19" presetID="5" presetClass="entr" presetSubtype="10" fill="hold" nodeType="withEffect">
                                  <p:stCondLst>
                                    <p:cond delay="0"/>
                                  </p:stCondLst>
                                  <p:childTnLst>
                                    <p:set>
                                      <p:cBhvr>
                                        <p:cTn id="20" dur="1" fill="hold">
                                          <p:stCondLst>
                                            <p:cond delay="0"/>
                                          </p:stCondLst>
                                        </p:cTn>
                                        <p:tgtEl>
                                          <p:spTgt spid="48148"/>
                                        </p:tgtEl>
                                        <p:attrNameLst>
                                          <p:attrName>style.visibility</p:attrName>
                                        </p:attrNameLst>
                                      </p:cBhvr>
                                      <p:to>
                                        <p:strVal val="visible"/>
                                      </p:to>
                                    </p:set>
                                    <p:animEffect transition="in" filter="checkerboard(across)">
                                      <p:cBhvr>
                                        <p:cTn id="21" dur="500"/>
                                        <p:tgtEl>
                                          <p:spTgt spid="48148"/>
                                        </p:tgtEl>
                                      </p:cBhvr>
                                    </p:animEffect>
                                  </p:childTnLst>
                                </p:cTn>
                              </p:par>
                              <p:par>
                                <p:cTn id="22" presetID="5" presetClass="entr" presetSubtype="10" fill="hold" nodeType="withEffect">
                                  <p:stCondLst>
                                    <p:cond delay="0"/>
                                  </p:stCondLst>
                                  <p:childTnLst>
                                    <p:set>
                                      <p:cBhvr>
                                        <p:cTn id="23" dur="1" fill="hold">
                                          <p:stCondLst>
                                            <p:cond delay="0"/>
                                          </p:stCondLst>
                                        </p:cTn>
                                        <p:tgtEl>
                                          <p:spTgt spid="48146"/>
                                        </p:tgtEl>
                                        <p:attrNameLst>
                                          <p:attrName>style.visibility</p:attrName>
                                        </p:attrNameLst>
                                      </p:cBhvr>
                                      <p:to>
                                        <p:strVal val="visible"/>
                                      </p:to>
                                    </p:set>
                                    <p:animEffect transition="in" filter="checkerboard(across)">
                                      <p:cBhvr>
                                        <p:cTn id="24" dur="500"/>
                                        <p:tgtEl>
                                          <p:spTgt spid="4814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48131">
                                            <p:txEl>
                                              <p:pRg st="2" end="2"/>
                                            </p:txEl>
                                          </p:spTgt>
                                        </p:tgtEl>
                                        <p:attrNameLst>
                                          <p:attrName>style.visibility</p:attrName>
                                        </p:attrNameLst>
                                      </p:cBhvr>
                                      <p:to>
                                        <p:strVal val="visible"/>
                                      </p:to>
                                    </p:set>
                                    <p:animEffect transition="in" filter="blinds(horizontal)">
                                      <p:cBhvr>
                                        <p:cTn id="29" dur="500"/>
                                        <p:tgtEl>
                                          <p:spTgt spid="48131">
                                            <p:txEl>
                                              <p:pRg st="2" end="2"/>
                                            </p:txEl>
                                          </p:spTgt>
                                        </p:tgtEl>
                                      </p:cBhvr>
                                    </p:animEffect>
                                  </p:childTnLst>
                                </p:cTn>
                              </p:par>
                            </p:childTnLst>
                          </p:cTn>
                        </p:par>
                        <p:par>
                          <p:cTn id="30" fill="hold">
                            <p:stCondLst>
                              <p:cond delay="500"/>
                            </p:stCondLst>
                            <p:childTnLst>
                              <p:par>
                                <p:cTn id="31" presetID="1" presetClass="entr" presetSubtype="0" fill="hold" nodeType="afterEffect">
                                  <p:stCondLst>
                                    <p:cond delay="0"/>
                                  </p:stCondLst>
                                  <p:childTnLst>
                                    <p:set>
                                      <p:cBhvr>
                                        <p:cTn id="32"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48149"/>
                                        </p:tgtEl>
                                        <p:attrNameLst>
                                          <p:attrName>style.visibility</p:attrName>
                                        </p:attrNameLst>
                                      </p:cBhvr>
                                      <p:to>
                                        <p:strVal val="visible"/>
                                      </p:to>
                                    </p:set>
                                    <p:animEffect transition="in" filter="box(in)">
                                      <p:cBhvr>
                                        <p:cTn id="37" dur="500"/>
                                        <p:tgtEl>
                                          <p:spTgt spid="48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AutoShape 2"/>
          <p:cNvSpPr>
            <a:spLocks noGrp="1" noChangeArrowheads="1"/>
          </p:cNvSpPr>
          <p:nvPr>
            <p:ph type="title"/>
          </p:nvPr>
        </p:nvSpPr>
        <p:spPr>
          <a:xfrm>
            <a:off x="539552" y="1423243"/>
            <a:ext cx="3118048" cy="709613"/>
          </a:xfrm>
        </p:spPr>
        <p:txBody>
          <a:bodyPr>
            <a:normAutofit/>
          </a:bodyPr>
          <a:lstStyle/>
          <a:p>
            <a:pPr algn="l"/>
            <a:r>
              <a:rPr kumimoji="1" lang="en-US" altLang="zh-CN" sz="3200" b="1" dirty="0" smtClean="0">
                <a:solidFill>
                  <a:srgbClr val="0000FF"/>
                </a:solidFill>
                <a:latin typeface="Times New Roman" pitchFamily="18" charset="0"/>
                <a:ea typeface="+mn-ea"/>
                <a:cs typeface="Times New Roman" pitchFamily="18" charset="0"/>
              </a:rPr>
              <a:t>1.</a:t>
            </a:r>
            <a:r>
              <a:rPr kumimoji="1" lang="zh-CN" altLang="en-US" sz="3200" b="1" dirty="0" smtClean="0">
                <a:solidFill>
                  <a:srgbClr val="0000FF"/>
                </a:solidFill>
                <a:latin typeface="Times New Roman" pitchFamily="18" charset="0"/>
                <a:ea typeface="+mn-ea"/>
                <a:cs typeface="Times New Roman" pitchFamily="18" charset="0"/>
              </a:rPr>
              <a:t>短期与长期</a:t>
            </a:r>
          </a:p>
        </p:txBody>
      </p:sp>
      <p:sp>
        <p:nvSpPr>
          <p:cNvPr id="530435" name="Rectangle 3" descr="70%"/>
          <p:cNvSpPr>
            <a:spLocks noGrp="1" noChangeArrowheads="1"/>
          </p:cNvSpPr>
          <p:nvPr>
            <p:ph idx="1"/>
          </p:nvPr>
        </p:nvSpPr>
        <p:spPr>
          <a:xfrm>
            <a:off x="838200" y="2060848"/>
            <a:ext cx="8062913" cy="3839890"/>
          </a:xfrm>
          <a:noFill/>
        </p:spPr>
        <p:txBody>
          <a:bodyPr>
            <a:noAutofit/>
          </a:bodyPr>
          <a:lstStyle/>
          <a:p>
            <a:r>
              <a:rPr kumimoji="1" lang="zh-CN" altLang="en-US" sz="2400" b="1" dirty="0" smtClean="0">
                <a:solidFill>
                  <a:srgbClr val="000000"/>
                </a:solidFill>
                <a:latin typeface="楷体_GB2312" panose="02010609030101010101" pitchFamily="49" charset="-122"/>
                <a:ea typeface="楷体_GB2312" panose="02010609030101010101" pitchFamily="49" charset="-122"/>
              </a:rPr>
              <a:t>生产要素包括资本、土地、劳动等。</a:t>
            </a:r>
          </a:p>
          <a:p>
            <a:r>
              <a:rPr kumimoji="1" lang="zh-CN" altLang="en-US" sz="2400" b="1" dirty="0" smtClean="0">
                <a:solidFill>
                  <a:srgbClr val="000000"/>
                </a:solidFill>
                <a:latin typeface="楷体_GB2312" panose="02010609030101010101" pitchFamily="49" charset="-122"/>
                <a:ea typeface="楷体_GB2312" panose="02010609030101010101" pitchFamily="49" charset="-122"/>
              </a:rPr>
              <a:t>在一定时期内，有的要素的投入量固定在一定的水平（</a:t>
            </a:r>
            <a:r>
              <a:rPr kumimoji="1" lang="zh-CN" altLang="en-US" sz="2400" b="1" dirty="0" smtClean="0">
                <a:solidFill>
                  <a:srgbClr val="0000FF"/>
                </a:solidFill>
                <a:latin typeface="楷体_GB2312" panose="02010609030101010101" pitchFamily="49" charset="-122"/>
                <a:ea typeface="楷体_GB2312" panose="02010609030101010101" pitchFamily="49" charset="-122"/>
              </a:rPr>
              <a:t>固定要素</a:t>
            </a:r>
            <a:r>
              <a:rPr kumimoji="1" lang="zh-CN" altLang="en-US" sz="2400" b="1" dirty="0" smtClean="0">
                <a:solidFill>
                  <a:srgbClr val="000000"/>
                </a:solidFill>
                <a:latin typeface="楷体_GB2312" panose="02010609030101010101" pitchFamily="49" charset="-122"/>
                <a:ea typeface="楷体_GB2312" panose="02010609030101010101" pitchFamily="49" charset="-122"/>
              </a:rPr>
              <a:t>），其投入量的调整需要较长时间。另外一些要素的投入量可以根据产量变化的需要而随时调整（</a:t>
            </a:r>
            <a:r>
              <a:rPr kumimoji="1" lang="zh-CN" altLang="en-US" sz="2400" b="1" dirty="0" smtClean="0">
                <a:solidFill>
                  <a:srgbClr val="0000FF"/>
                </a:solidFill>
                <a:latin typeface="楷体_GB2312" panose="02010609030101010101" pitchFamily="49" charset="-122"/>
                <a:ea typeface="楷体_GB2312" panose="02010609030101010101" pitchFamily="49" charset="-122"/>
              </a:rPr>
              <a:t>可变要素</a:t>
            </a:r>
            <a:r>
              <a:rPr kumimoji="1" lang="zh-CN" altLang="en-US" sz="2400" b="1" dirty="0" smtClean="0">
                <a:solidFill>
                  <a:srgbClr val="000000"/>
                </a:solidFill>
                <a:latin typeface="楷体_GB2312" panose="02010609030101010101" pitchFamily="49" charset="-122"/>
                <a:ea typeface="楷体_GB2312" panose="02010609030101010101" pitchFamily="49" charset="-122"/>
              </a:rPr>
              <a:t>）。如果时间足够长，所有要素的投入量都是可变的。</a:t>
            </a:r>
          </a:p>
          <a:p>
            <a:r>
              <a:rPr kumimoji="1" lang="zh-CN" altLang="en-US" sz="2400" b="1" dirty="0" smtClean="0">
                <a:solidFill>
                  <a:srgbClr val="000000"/>
                </a:solidFill>
                <a:latin typeface="楷体_GB2312" panose="02010609030101010101" pitchFamily="49" charset="-122"/>
                <a:ea typeface="楷体_GB2312" panose="02010609030101010101" pitchFamily="49" charset="-122"/>
              </a:rPr>
              <a:t>在经济学中，</a:t>
            </a:r>
            <a:r>
              <a:rPr kumimoji="1" lang="zh-CN" altLang="en-US" sz="2400" b="1" dirty="0" smtClean="0">
                <a:solidFill>
                  <a:srgbClr val="0000FF"/>
                </a:solidFill>
                <a:latin typeface="楷体_GB2312" panose="02010609030101010101" pitchFamily="49" charset="-122"/>
                <a:ea typeface="楷体_GB2312" panose="02010609030101010101" pitchFamily="49" charset="-122"/>
              </a:rPr>
              <a:t>短期</a:t>
            </a:r>
            <a:r>
              <a:rPr kumimoji="1" lang="zh-CN" altLang="en-US" sz="2400" b="1" dirty="0" smtClean="0">
                <a:solidFill>
                  <a:srgbClr val="000000"/>
                </a:solidFill>
                <a:latin typeface="楷体_GB2312" panose="02010609030101010101" pitchFamily="49" charset="-122"/>
                <a:ea typeface="楷体_GB2312" panose="02010609030101010101" pitchFamily="49" charset="-122"/>
              </a:rPr>
              <a:t>是指在这一期间内，某些生产要素是固定的，来不及调整全部生产要素，只有部分要素数量可变。而</a:t>
            </a:r>
            <a:r>
              <a:rPr kumimoji="1" lang="zh-CN" altLang="en-US" sz="2400" b="1" dirty="0" smtClean="0">
                <a:solidFill>
                  <a:srgbClr val="0000FF"/>
                </a:solidFill>
                <a:latin typeface="楷体_GB2312" panose="02010609030101010101" pitchFamily="49" charset="-122"/>
                <a:ea typeface="楷体_GB2312" panose="02010609030101010101" pitchFamily="49" charset="-122"/>
              </a:rPr>
              <a:t>长期</a:t>
            </a:r>
            <a:r>
              <a:rPr kumimoji="1" lang="zh-CN" altLang="en-US" sz="2400" b="1" dirty="0" smtClean="0">
                <a:solidFill>
                  <a:srgbClr val="000000"/>
                </a:solidFill>
                <a:latin typeface="楷体_GB2312" panose="02010609030101010101" pitchFamily="49" charset="-122"/>
                <a:ea typeface="楷体_GB2312" panose="02010609030101010101" pitchFamily="49" charset="-122"/>
              </a:rPr>
              <a:t>是指所有的要素都是可变的。</a:t>
            </a:r>
          </a:p>
        </p:txBody>
      </p:sp>
      <p:grpSp>
        <p:nvGrpSpPr>
          <p:cNvPr id="2" name="Group 295"/>
          <p:cNvGrpSpPr>
            <a:grpSpLocks/>
          </p:cNvGrpSpPr>
          <p:nvPr/>
        </p:nvGrpSpPr>
        <p:grpSpPr bwMode="auto">
          <a:xfrm>
            <a:off x="838200" y="5826968"/>
            <a:ext cx="7162800" cy="914400"/>
            <a:chOff x="768" y="3339"/>
            <a:chExt cx="4512" cy="576"/>
          </a:xfrm>
        </p:grpSpPr>
        <p:grpSp>
          <p:nvGrpSpPr>
            <p:cNvPr id="8199" name="Group 293"/>
            <p:cNvGrpSpPr>
              <a:grpSpLocks/>
            </p:cNvGrpSpPr>
            <p:nvPr/>
          </p:nvGrpSpPr>
          <p:grpSpPr bwMode="auto">
            <a:xfrm>
              <a:off x="768" y="3360"/>
              <a:ext cx="4512" cy="480"/>
              <a:chOff x="768" y="3456"/>
              <a:chExt cx="4368" cy="480"/>
            </a:xfrm>
          </p:grpSpPr>
          <p:sp>
            <p:nvSpPr>
              <p:cNvPr id="46370" name="AutoShape 290"/>
              <p:cNvSpPr>
                <a:spLocks noChangeArrowheads="1"/>
              </p:cNvSpPr>
              <p:nvPr/>
            </p:nvSpPr>
            <p:spPr bwMode="auto">
              <a:xfrm>
                <a:off x="768" y="3456"/>
                <a:ext cx="4368" cy="480"/>
              </a:xfrm>
              <a:prstGeom prst="cloudCallout">
                <a:avLst>
                  <a:gd name="adj1" fmla="val -43889"/>
                  <a:gd name="adj2" fmla="val 37917"/>
                </a:avLst>
              </a:prstGeom>
              <a:solidFill>
                <a:srgbClr val="FFFF00"/>
              </a:solidFill>
              <a:ln w="9525">
                <a:noFill/>
                <a:round/>
                <a:headEnd/>
                <a:tailEnd/>
              </a:ln>
              <a:effectLst>
                <a:outerShdw dist="35921" dir="2700000" algn="ctr" rotWithShape="0">
                  <a:srgbClr val="808080"/>
                </a:outerShdw>
              </a:effectLst>
            </p:spPr>
            <p:txBody>
              <a:bodyPr/>
              <a:lstStyle/>
              <a:p>
                <a:pPr marL="571500" indent="-571500" eaLnBrk="1" hangingPunct="1">
                  <a:lnSpc>
                    <a:spcPct val="100000"/>
                  </a:lnSpc>
                  <a:spcBef>
                    <a:spcPct val="20000"/>
                  </a:spcBef>
                  <a:spcAft>
                    <a:spcPct val="30000"/>
                  </a:spcAft>
                  <a:buClr>
                    <a:schemeClr val="tx1"/>
                  </a:buClr>
                  <a:buSzPct val="75000"/>
                  <a:buFont typeface="Wingdings" pitchFamily="2" charset="2"/>
                  <a:buNone/>
                  <a:defRPr/>
                </a:pPr>
                <a:r>
                  <a:rPr kumimoji="1" lang="en-US" altLang="zh-CN" sz="2800">
                    <a:solidFill>
                      <a:schemeClr val="tx1"/>
                    </a:solidFill>
                    <a:effectLst>
                      <a:outerShdw blurRad="38100" dist="38100" dir="2700000" algn="tl">
                        <a:srgbClr val="000000"/>
                      </a:outerShdw>
                    </a:effectLst>
                    <a:latin typeface="仿宋_GB2312" pitchFamily="49" charset="-122"/>
                    <a:ea typeface="仿宋_GB2312" pitchFamily="49" charset="-122"/>
                  </a:rPr>
                  <a:t> </a:t>
                </a:r>
                <a:endParaRPr kumimoji="1" lang="en-US" altLang="zh-CN" sz="2200">
                  <a:solidFill>
                    <a:schemeClr val="tx1"/>
                  </a:solidFill>
                  <a:effectLst>
                    <a:outerShdw blurRad="38100" dist="38100" dir="2700000" algn="tl">
                      <a:srgbClr val="000000"/>
                    </a:outerShdw>
                  </a:effectLst>
                  <a:latin typeface="仿宋_GB2312" pitchFamily="49" charset="-122"/>
                  <a:ea typeface="仿宋_GB2312" pitchFamily="49" charset="-122"/>
                </a:endParaRPr>
              </a:p>
            </p:txBody>
          </p:sp>
          <p:sp>
            <p:nvSpPr>
              <p:cNvPr id="46372" name="Text Box 292"/>
              <p:cNvSpPr txBox="1">
                <a:spLocks noChangeArrowheads="1"/>
              </p:cNvSpPr>
              <p:nvPr/>
            </p:nvSpPr>
            <p:spPr bwMode="auto">
              <a:xfrm>
                <a:off x="1356" y="3600"/>
                <a:ext cx="3396" cy="288"/>
              </a:xfrm>
              <a:prstGeom prst="rect">
                <a:avLst/>
              </a:prstGeom>
              <a:noFill/>
              <a:ln w="9525" algn="ctr">
                <a:noFill/>
                <a:miter lim="800000"/>
                <a:headEnd/>
                <a:tailEnd/>
              </a:ln>
              <a:effectLst/>
            </p:spPr>
            <p:txBody>
              <a:bodyPr>
                <a:spAutoFit/>
              </a:bodyPr>
              <a:lstStyle/>
              <a:p>
                <a:pPr marL="342900" indent="-342900" algn="ctr" eaLnBrk="1" hangingPunct="1">
                  <a:lnSpc>
                    <a:spcPct val="100000"/>
                  </a:lnSpc>
                  <a:spcBef>
                    <a:spcPct val="20000"/>
                  </a:spcBef>
                  <a:spcAft>
                    <a:spcPct val="30000"/>
                  </a:spcAft>
                  <a:buClr>
                    <a:schemeClr val="tx1"/>
                  </a:buClr>
                  <a:buSzPct val="75000"/>
                  <a:buFont typeface="Wingdings" pitchFamily="2" charset="2"/>
                  <a:buNone/>
                  <a:defRPr/>
                </a:pPr>
                <a:r>
                  <a:rPr kumimoji="1" lang="zh-CN" altLang="en-US" sz="2400" b="1" dirty="0">
                    <a:solidFill>
                      <a:schemeClr val="tx1"/>
                    </a:solidFill>
                    <a:effectLst>
                      <a:outerShdw blurRad="38100" dist="38100" dir="2700000" algn="tl">
                        <a:srgbClr val="C0C0C0"/>
                      </a:outerShdw>
                    </a:effectLst>
                    <a:latin typeface="Times New Roman" pitchFamily="18" charset="0"/>
                    <a:ea typeface="楷体_GB2312" pitchFamily="49" charset="-122"/>
                  </a:rPr>
                  <a:t>短期长期以多长时间为限？</a:t>
                </a:r>
                <a:r>
                  <a:rPr kumimoji="1" lang="en-US" altLang="zh-CN" sz="2400" b="1" dirty="0">
                    <a:solidFill>
                      <a:schemeClr val="tx1"/>
                    </a:solidFill>
                    <a:effectLst>
                      <a:outerShdw blurRad="38100" dist="38100" dir="2700000" algn="tl">
                        <a:srgbClr val="C0C0C0"/>
                      </a:outerShdw>
                    </a:effectLst>
                    <a:latin typeface="Times New Roman" pitchFamily="18" charset="0"/>
                    <a:ea typeface="楷体_GB2312" pitchFamily="49" charset="-122"/>
                  </a:rPr>
                  <a:t>1</a:t>
                </a:r>
                <a:r>
                  <a:rPr kumimoji="1" lang="zh-CN" altLang="en-US" sz="2400" b="1" dirty="0">
                    <a:solidFill>
                      <a:schemeClr val="tx1"/>
                    </a:solidFill>
                    <a:effectLst>
                      <a:outerShdw blurRad="38100" dist="38100" dir="2700000" algn="tl">
                        <a:srgbClr val="C0C0C0"/>
                      </a:outerShdw>
                    </a:effectLst>
                    <a:latin typeface="Times New Roman" pitchFamily="18" charset="0"/>
                    <a:ea typeface="楷体_GB2312" pitchFamily="49" charset="-122"/>
                  </a:rPr>
                  <a:t>年？</a:t>
                </a:r>
                <a:r>
                  <a:rPr kumimoji="1" lang="en-US" altLang="zh-CN" sz="2400" b="1" dirty="0">
                    <a:solidFill>
                      <a:schemeClr val="tx1"/>
                    </a:solidFill>
                    <a:effectLst>
                      <a:outerShdw blurRad="38100" dist="38100" dir="2700000" algn="tl">
                        <a:srgbClr val="C0C0C0"/>
                      </a:outerShdw>
                    </a:effectLst>
                    <a:latin typeface="Times New Roman" pitchFamily="18" charset="0"/>
                    <a:ea typeface="楷体_GB2312" pitchFamily="49" charset="-122"/>
                  </a:rPr>
                  <a:t>2</a:t>
                </a:r>
                <a:r>
                  <a:rPr kumimoji="1" lang="zh-CN" altLang="en-US" sz="2400" b="1" dirty="0">
                    <a:solidFill>
                      <a:schemeClr val="tx1"/>
                    </a:solidFill>
                    <a:effectLst>
                      <a:outerShdw blurRad="38100" dist="38100" dir="2700000" algn="tl">
                        <a:srgbClr val="C0C0C0"/>
                      </a:outerShdw>
                    </a:effectLst>
                    <a:latin typeface="Times New Roman" pitchFamily="18" charset="0"/>
                    <a:ea typeface="楷体_GB2312" pitchFamily="49" charset="-122"/>
                  </a:rPr>
                  <a:t>年？</a:t>
                </a:r>
                <a:endParaRPr lang="zh-CN" altLang="en-US" sz="2400" b="1" dirty="0">
                  <a:solidFill>
                    <a:srgbClr val="3366FF"/>
                  </a:solidFill>
                  <a:latin typeface="Times New Roman" pitchFamily="18" charset="0"/>
                  <a:ea typeface="楷体_GB2312" pitchFamily="49" charset="-122"/>
                </a:endParaRPr>
              </a:p>
            </p:txBody>
          </p:sp>
        </p:grpSp>
        <p:pic>
          <p:nvPicPr>
            <p:cNvPr id="8200" name="Picture 2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 y="3339"/>
              <a:ext cx="509"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98" name="AutoShape 11"/>
          <p:cNvSpPr>
            <a:spLocks noChangeArrowheads="1"/>
          </p:cNvSpPr>
          <p:nvPr/>
        </p:nvSpPr>
        <p:spPr bwMode="auto">
          <a:xfrm>
            <a:off x="762000" y="548680"/>
            <a:ext cx="7687121" cy="865783"/>
          </a:xfrm>
          <a:prstGeom prst="roundRect">
            <a:avLst>
              <a:gd name="adj" fmla="val 21667"/>
            </a:avLst>
          </a:prstGeom>
          <a:extLst/>
        </p:spPr>
        <p:txBody>
          <a:bodyPr vert="horz" rtlCol="0" anchor="ctr">
            <a:normAutofit lnSpcReduction="10000"/>
          </a:bodyPr>
          <a:lstStyle/>
          <a:p>
            <a:pPr algn="ctr">
              <a:spcBef>
                <a:spcPct val="0"/>
              </a:spcBef>
            </a:pPr>
            <a:r>
              <a:rPr lang="zh-CN" altLang="en-US" sz="4400" dirty="0">
                <a:solidFill>
                  <a:schemeClr val="tx2"/>
                </a:solidFill>
                <a:latin typeface="微软雅黑" panose="020B0503020204020204" pitchFamily="34" charset="-122"/>
                <a:ea typeface="微软雅黑" panose="020B0503020204020204" pitchFamily="34" charset="-122"/>
                <a:cs typeface="+mj-cs"/>
              </a:rPr>
              <a:t>三、边际报酬递减规律</a:t>
            </a:r>
          </a:p>
        </p:txBody>
      </p:sp>
      <p:sp>
        <p:nvSpPr>
          <p:cNvPr id="11" name="灯片编号占位符 5"/>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eaLnBrk="1" hangingPunct="1">
              <a:lnSpc>
                <a:spcPct val="100000"/>
              </a:lnSpc>
              <a:defRPr/>
            </a:pPr>
            <a:fld id="{EB15F90B-7962-4F9C-845D-8BF96728689B}" type="slidenum">
              <a:rPr lang="en-US" altLang="zh-CN" sz="2600">
                <a:solidFill>
                  <a:schemeClr val="bg1"/>
                </a:solidFill>
                <a:latin typeface="+mn-lt"/>
                <a:ea typeface="+mn-ea"/>
              </a:rPr>
              <a:pPr eaLnBrk="1" hangingPunct="1">
                <a:lnSpc>
                  <a:spcPct val="100000"/>
                </a:lnSpc>
                <a:defRPr/>
              </a:pPr>
              <a:t>5</a:t>
            </a:fld>
            <a:endParaRPr lang="en-US" altLang="zh-CN" sz="2600">
              <a:solidFill>
                <a:schemeClr val="bg1"/>
              </a:solidFill>
              <a:latin typeface="+mn-lt"/>
              <a:ea typeface="+mn-ea"/>
            </a:endParaRPr>
          </a:p>
        </p:txBody>
      </p:sp>
    </p:spTree>
    <p:extLst>
      <p:ext uri="{BB962C8B-B14F-4D97-AF65-F5344CB8AC3E}">
        <p14:creationId xmlns:p14="http://schemas.microsoft.com/office/powerpoint/2010/main" val="7481283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530435">
                                            <p:txEl>
                                              <p:pRg st="0" end="0"/>
                                            </p:txEl>
                                          </p:spTgt>
                                        </p:tgtEl>
                                        <p:attrNameLst>
                                          <p:attrName>style.visibility</p:attrName>
                                        </p:attrNameLst>
                                      </p:cBhvr>
                                      <p:to>
                                        <p:strVal val="visible"/>
                                      </p:to>
                                    </p:set>
                                    <p:anim calcmode="lin" valueType="num">
                                      <p:cBhvr>
                                        <p:cTn id="7" dur="1000" fill="hold"/>
                                        <p:tgtEl>
                                          <p:spTgt spid="530435">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53043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30435">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530435">
                                            <p:txEl>
                                              <p:pRg st="1" end="1"/>
                                            </p:txEl>
                                          </p:spTgt>
                                        </p:tgtEl>
                                        <p:attrNameLst>
                                          <p:attrName>style.visibility</p:attrName>
                                        </p:attrNameLst>
                                      </p:cBhvr>
                                      <p:to>
                                        <p:strVal val="visible"/>
                                      </p:to>
                                    </p:set>
                                    <p:anim calcmode="lin" valueType="num">
                                      <p:cBhvr>
                                        <p:cTn id="14" dur="1000" fill="hold"/>
                                        <p:tgtEl>
                                          <p:spTgt spid="530435">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530435">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530435">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530435">
                                            <p:txEl>
                                              <p:pRg st="2" end="2"/>
                                            </p:txEl>
                                          </p:spTgt>
                                        </p:tgtEl>
                                        <p:attrNameLst>
                                          <p:attrName>style.visibility</p:attrName>
                                        </p:attrNameLst>
                                      </p:cBhvr>
                                      <p:to>
                                        <p:strVal val="visible"/>
                                      </p:to>
                                    </p:set>
                                    <p:anim calcmode="lin" valueType="num">
                                      <p:cBhvr>
                                        <p:cTn id="21" dur="1000" fill="hold"/>
                                        <p:tgtEl>
                                          <p:spTgt spid="530435">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530435">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530435">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8" presetClass="entr" presetSubtype="16"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diamond(in)">
                                      <p:cBhvr>
                                        <p:cTn id="2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2"/>
          <p:cNvSpPr>
            <a:spLocks noGrp="1" noChangeArrowheads="1"/>
          </p:cNvSpPr>
          <p:nvPr>
            <p:ph type="body" sz="half" idx="1"/>
          </p:nvPr>
        </p:nvSpPr>
        <p:spPr>
          <a:xfrm>
            <a:off x="539552" y="404664"/>
            <a:ext cx="5902424" cy="914400"/>
          </a:xfrm>
        </p:spPr>
        <p:txBody>
          <a:bodyPr>
            <a:noAutofit/>
          </a:bodyPr>
          <a:lstStyle/>
          <a:p>
            <a:pPr>
              <a:buFont typeface="Wingdings" pitchFamily="2" charset="2"/>
              <a:buNone/>
            </a:pPr>
            <a:r>
              <a:rPr kumimoji="1" lang="en-US" altLang="zh-CN" b="1" dirty="0" smtClean="0">
                <a:solidFill>
                  <a:srgbClr val="0000FF"/>
                </a:solidFill>
                <a:latin typeface="Times New Roman" pitchFamily="18" charset="0"/>
                <a:cs typeface="Times New Roman" pitchFamily="18" charset="0"/>
              </a:rPr>
              <a:t>2.</a:t>
            </a:r>
            <a:r>
              <a:rPr kumimoji="1" lang="zh-CN" altLang="en-US" b="1" dirty="0" smtClean="0">
                <a:solidFill>
                  <a:srgbClr val="0000FF"/>
                </a:solidFill>
                <a:latin typeface="Times New Roman" pitchFamily="18" charset="0"/>
                <a:cs typeface="Times New Roman" pitchFamily="18" charset="0"/>
              </a:rPr>
              <a:t>基本概念</a:t>
            </a:r>
          </a:p>
        </p:txBody>
      </p:sp>
      <p:graphicFrame>
        <p:nvGraphicFramePr>
          <p:cNvPr id="5242" name="Object 122"/>
          <p:cNvGraphicFramePr>
            <a:graphicFrameLocks noGrp="1" noChangeAspect="1"/>
          </p:cNvGraphicFramePr>
          <p:nvPr>
            <p:ph sz="half" idx="2"/>
            <p:extLst>
              <p:ext uri="{D42A27DB-BD31-4B8C-83A1-F6EECF244321}">
                <p14:modId xmlns:p14="http://schemas.microsoft.com/office/powerpoint/2010/main" val="800558640"/>
              </p:ext>
            </p:extLst>
          </p:nvPr>
        </p:nvGraphicFramePr>
        <p:xfrm>
          <a:off x="3311525" y="1687513"/>
          <a:ext cx="3438525" cy="495300"/>
        </p:xfrm>
        <a:graphic>
          <a:graphicData uri="http://schemas.openxmlformats.org/presentationml/2006/ole">
            <mc:AlternateContent xmlns:mc="http://schemas.openxmlformats.org/markup-compatibility/2006">
              <mc:Choice xmlns:v="urn:schemas-microsoft-com:vml" Requires="v">
                <p:oleObj spid="_x0000_s3101" name="公式" r:id="rId3" imgW="1498320" imgH="215640" progId="Equation.3">
                  <p:embed/>
                </p:oleObj>
              </mc:Choice>
              <mc:Fallback>
                <p:oleObj name="公式" r:id="rId3" imgW="1498320" imgH="215640" progId="Equation.3">
                  <p:embed/>
                  <p:pic>
                    <p:nvPicPr>
                      <p:cNvPr id="0" name=""/>
                      <p:cNvPicPr>
                        <a:picLocks noChangeAspect="1" noChangeArrowheads="1"/>
                      </p:cNvPicPr>
                      <p:nvPr/>
                    </p:nvPicPr>
                    <p:blipFill>
                      <a:blip r:embed="rId4"/>
                      <a:srcRect/>
                      <a:stretch>
                        <a:fillRect/>
                      </a:stretch>
                    </p:blipFill>
                    <p:spPr bwMode="auto">
                      <a:xfrm>
                        <a:off x="3311525" y="1687513"/>
                        <a:ext cx="3438525" cy="495300"/>
                      </a:xfrm>
                      <a:prstGeom prst="rect">
                        <a:avLst/>
                      </a:prstGeom>
                      <a:noFill/>
                      <a:ln>
                        <a:noFill/>
                      </a:ln>
                      <a:effectLst/>
                    </p:spPr>
                  </p:pic>
                </p:oleObj>
              </mc:Fallback>
            </mc:AlternateContent>
          </a:graphicData>
        </a:graphic>
      </p:graphicFrame>
      <p:sp>
        <p:nvSpPr>
          <p:cNvPr id="540675" name="Rectangle 3"/>
          <p:cNvSpPr>
            <a:spLocks noChangeArrowheads="1"/>
          </p:cNvSpPr>
          <p:nvPr/>
        </p:nvSpPr>
        <p:spPr bwMode="auto">
          <a:xfrm>
            <a:off x="768350" y="2420888"/>
            <a:ext cx="8135938" cy="978729"/>
          </a:xfrm>
          <a:prstGeom prst="rect">
            <a:avLst/>
          </a:prstGeom>
          <a:noFill/>
          <a:ln w="57150" cmpd="thinThick">
            <a:noFill/>
            <a:miter lim="800000"/>
            <a:headEnd/>
            <a:tailEnd/>
          </a:ln>
        </p:spPr>
        <p:txBody>
          <a:bodyPr>
            <a:spAutoFit/>
          </a:bodyPr>
          <a:lstStyle/>
          <a:p>
            <a:pPr>
              <a:lnSpc>
                <a:spcPct val="120000"/>
              </a:lnSpc>
              <a:buSzPct val="90000"/>
              <a:buFont typeface="Wingdings" pitchFamily="2" charset="2"/>
              <a:buChar char="n"/>
            </a:pPr>
            <a:r>
              <a:rPr kumimoji="1" lang="zh-CN" altLang="en-US" sz="2400" dirty="0">
                <a:solidFill>
                  <a:srgbClr val="0000FF"/>
                </a:solidFill>
                <a:latin typeface="Times New Roman" pitchFamily="18" charset="0"/>
              </a:rPr>
              <a:t>总产量</a:t>
            </a:r>
            <a:r>
              <a:rPr kumimoji="1" lang="en-US" altLang="zh-CN" sz="2400" dirty="0">
                <a:solidFill>
                  <a:srgbClr val="0000FF"/>
                </a:solidFill>
                <a:latin typeface="Times New Roman" pitchFamily="18" charset="0"/>
              </a:rPr>
              <a:t>TP</a:t>
            </a:r>
            <a:r>
              <a:rPr kumimoji="1" lang="zh-CN" altLang="en-US" sz="2400" dirty="0">
                <a:solidFill>
                  <a:srgbClr val="0000FF"/>
                </a:solidFill>
                <a:latin typeface="Times New Roman" pitchFamily="18" charset="0"/>
              </a:rPr>
              <a:t>（</a:t>
            </a:r>
            <a:r>
              <a:rPr kumimoji="1" lang="en-US" altLang="zh-CN" sz="2400" i="1" dirty="0">
                <a:solidFill>
                  <a:srgbClr val="0000FF"/>
                </a:solidFill>
                <a:latin typeface="Times New Roman" pitchFamily="18" charset="0"/>
              </a:rPr>
              <a:t>total product</a:t>
            </a:r>
            <a:r>
              <a:rPr kumimoji="1" lang="zh-CN" altLang="en-US" sz="2400" dirty="0">
                <a:solidFill>
                  <a:srgbClr val="0000FF"/>
                </a:solidFill>
                <a:latin typeface="Times New Roman" pitchFamily="18" charset="0"/>
              </a:rPr>
              <a:t>） </a:t>
            </a:r>
            <a:r>
              <a:rPr kumimoji="1" lang="zh-CN" altLang="en-US" sz="2400" dirty="0">
                <a:latin typeface="Times New Roman" pitchFamily="18" charset="0"/>
              </a:rPr>
              <a:t>：投入一定量生产要素所生产出来的全部产量。</a:t>
            </a:r>
          </a:p>
        </p:txBody>
      </p:sp>
      <p:sp>
        <p:nvSpPr>
          <p:cNvPr id="540676" name="Rectangle 4"/>
          <p:cNvSpPr>
            <a:spLocks noChangeArrowheads="1"/>
          </p:cNvSpPr>
          <p:nvPr/>
        </p:nvSpPr>
        <p:spPr bwMode="auto">
          <a:xfrm>
            <a:off x="768350" y="3335288"/>
            <a:ext cx="8135938" cy="1311128"/>
          </a:xfrm>
          <a:prstGeom prst="rect">
            <a:avLst/>
          </a:prstGeom>
          <a:noFill/>
          <a:ln w="57150" cmpd="thinThick">
            <a:noFill/>
            <a:miter lim="800000"/>
            <a:headEnd/>
            <a:tailEnd/>
          </a:ln>
        </p:spPr>
        <p:txBody>
          <a:bodyPr>
            <a:spAutoFit/>
          </a:bodyPr>
          <a:lstStyle/>
          <a:p>
            <a:pPr>
              <a:lnSpc>
                <a:spcPct val="110000"/>
              </a:lnSpc>
              <a:buSzPct val="90000"/>
              <a:buFont typeface="Wingdings" pitchFamily="2" charset="2"/>
              <a:buChar char="n"/>
            </a:pPr>
            <a:r>
              <a:rPr kumimoji="1" lang="zh-CN" altLang="en-US" sz="2400" dirty="0">
                <a:solidFill>
                  <a:srgbClr val="0000FF"/>
                </a:solidFill>
                <a:latin typeface="Times New Roman" pitchFamily="18" charset="0"/>
              </a:rPr>
              <a:t>平均产量</a:t>
            </a:r>
            <a:r>
              <a:rPr kumimoji="1" lang="en-US" altLang="zh-CN" sz="2400" dirty="0">
                <a:solidFill>
                  <a:srgbClr val="0000FF"/>
                </a:solidFill>
                <a:latin typeface="Times New Roman" pitchFamily="18" charset="0"/>
              </a:rPr>
              <a:t>AP</a:t>
            </a:r>
            <a:r>
              <a:rPr kumimoji="1" lang="zh-CN" altLang="en-US" sz="2400" dirty="0">
                <a:solidFill>
                  <a:srgbClr val="0000FF"/>
                </a:solidFill>
                <a:latin typeface="Times New Roman" pitchFamily="18" charset="0"/>
              </a:rPr>
              <a:t>（</a:t>
            </a:r>
            <a:r>
              <a:rPr kumimoji="1" lang="en-US" altLang="zh-CN" sz="2400" i="1" dirty="0">
                <a:solidFill>
                  <a:srgbClr val="0000FF"/>
                </a:solidFill>
                <a:latin typeface="Times New Roman" pitchFamily="18" charset="0"/>
              </a:rPr>
              <a:t>average product </a:t>
            </a:r>
            <a:r>
              <a:rPr kumimoji="1" lang="zh-CN" altLang="en-US" sz="2400" dirty="0">
                <a:solidFill>
                  <a:srgbClr val="0000FF"/>
                </a:solidFill>
                <a:latin typeface="Times New Roman" pitchFamily="18" charset="0"/>
              </a:rPr>
              <a:t>） </a:t>
            </a:r>
            <a:r>
              <a:rPr kumimoji="1" lang="zh-CN" altLang="en-US" sz="2400" dirty="0">
                <a:latin typeface="Times New Roman" pitchFamily="18" charset="0"/>
              </a:rPr>
              <a:t>：平均每单位要素所生产出来的产量。 （如劳动力</a:t>
            </a:r>
            <a:r>
              <a:rPr kumimoji="1" lang="en-US" altLang="zh-CN" sz="2400" dirty="0">
                <a:latin typeface="Times New Roman" pitchFamily="18" charset="0"/>
              </a:rPr>
              <a:t>L</a:t>
            </a:r>
            <a:r>
              <a:rPr kumimoji="1" lang="zh-CN" altLang="en-US" sz="2400" dirty="0">
                <a:latin typeface="Times New Roman" pitchFamily="18" charset="0"/>
              </a:rPr>
              <a:t>） </a:t>
            </a:r>
            <a:endParaRPr kumimoji="1" lang="en-US" altLang="zh-CN" sz="2400" dirty="0" smtClean="0">
              <a:latin typeface="Times New Roman" pitchFamily="18" charset="0"/>
            </a:endParaRPr>
          </a:p>
          <a:p>
            <a:pPr>
              <a:lnSpc>
                <a:spcPct val="110000"/>
              </a:lnSpc>
              <a:buSzPct val="90000"/>
            </a:pPr>
            <a:r>
              <a:rPr kumimoji="1" lang="en-US" altLang="zh-CN" sz="2400" dirty="0">
                <a:latin typeface="Times New Roman" pitchFamily="18" charset="0"/>
              </a:rPr>
              <a:t> </a:t>
            </a:r>
            <a:r>
              <a:rPr kumimoji="1" lang="en-US" altLang="zh-CN" sz="2400" dirty="0" smtClean="0">
                <a:latin typeface="Times New Roman" pitchFamily="18" charset="0"/>
              </a:rPr>
              <a:t>                                              AP </a:t>
            </a:r>
            <a:r>
              <a:rPr kumimoji="1" lang="en-US" altLang="zh-CN" sz="2400" dirty="0">
                <a:latin typeface="Times New Roman" pitchFamily="18" charset="0"/>
              </a:rPr>
              <a:t>= TP/L</a:t>
            </a:r>
          </a:p>
        </p:txBody>
      </p:sp>
      <p:sp>
        <p:nvSpPr>
          <p:cNvPr id="540677" name="Rectangle 5"/>
          <p:cNvSpPr>
            <a:spLocks noChangeArrowheads="1"/>
          </p:cNvSpPr>
          <p:nvPr/>
        </p:nvSpPr>
        <p:spPr bwMode="auto">
          <a:xfrm>
            <a:off x="779463" y="4470351"/>
            <a:ext cx="8135937" cy="1311128"/>
          </a:xfrm>
          <a:prstGeom prst="rect">
            <a:avLst/>
          </a:prstGeom>
          <a:noFill/>
          <a:ln w="57150" cmpd="thinThick">
            <a:noFill/>
            <a:miter lim="800000"/>
            <a:headEnd/>
            <a:tailEnd/>
          </a:ln>
        </p:spPr>
        <p:txBody>
          <a:bodyPr>
            <a:spAutoFit/>
          </a:bodyPr>
          <a:lstStyle/>
          <a:p>
            <a:pPr>
              <a:lnSpc>
                <a:spcPct val="110000"/>
              </a:lnSpc>
              <a:buSzPct val="90000"/>
              <a:buFont typeface="Wingdings" pitchFamily="2" charset="2"/>
              <a:buChar char="n"/>
            </a:pPr>
            <a:r>
              <a:rPr kumimoji="1" lang="zh-CN" altLang="en-US" sz="2400" dirty="0">
                <a:solidFill>
                  <a:srgbClr val="0000FF"/>
                </a:solidFill>
                <a:latin typeface="Times New Roman" pitchFamily="18" charset="0"/>
              </a:rPr>
              <a:t>边际产量</a:t>
            </a:r>
            <a:r>
              <a:rPr kumimoji="1" lang="en-US" altLang="zh-CN" sz="2400" dirty="0">
                <a:solidFill>
                  <a:srgbClr val="0000FF"/>
                </a:solidFill>
                <a:latin typeface="Times New Roman" pitchFamily="18" charset="0"/>
              </a:rPr>
              <a:t>MP</a:t>
            </a:r>
            <a:r>
              <a:rPr kumimoji="1" lang="zh-CN" altLang="en-US" sz="2400" dirty="0">
                <a:solidFill>
                  <a:srgbClr val="0000FF"/>
                </a:solidFill>
                <a:latin typeface="Times New Roman" pitchFamily="18" charset="0"/>
              </a:rPr>
              <a:t>（</a:t>
            </a:r>
            <a:r>
              <a:rPr kumimoji="1" lang="en-US" altLang="zh-CN" sz="2400" i="1" dirty="0">
                <a:solidFill>
                  <a:srgbClr val="0000FF"/>
                </a:solidFill>
                <a:latin typeface="Times New Roman" pitchFamily="18" charset="0"/>
              </a:rPr>
              <a:t>marginal product</a:t>
            </a:r>
            <a:r>
              <a:rPr kumimoji="1" lang="zh-CN" altLang="en-US" sz="2400" dirty="0">
                <a:solidFill>
                  <a:srgbClr val="0000FF"/>
                </a:solidFill>
                <a:latin typeface="Times New Roman" pitchFamily="18" charset="0"/>
              </a:rPr>
              <a:t>） </a:t>
            </a:r>
            <a:r>
              <a:rPr kumimoji="1" lang="zh-CN" altLang="en-US" sz="2400" dirty="0">
                <a:latin typeface="Times New Roman" pitchFamily="18" charset="0"/>
              </a:rPr>
              <a:t>：增加一单位要素使用所增加的产量。（如劳动力</a:t>
            </a:r>
            <a:r>
              <a:rPr kumimoji="1" lang="en-US" altLang="zh-CN" sz="2400" dirty="0">
                <a:latin typeface="Times New Roman" pitchFamily="18" charset="0"/>
              </a:rPr>
              <a:t>L</a:t>
            </a:r>
            <a:r>
              <a:rPr kumimoji="1" lang="zh-CN" altLang="en-US" sz="2400" dirty="0">
                <a:latin typeface="Times New Roman" pitchFamily="18" charset="0"/>
              </a:rPr>
              <a:t>） </a:t>
            </a:r>
            <a:endParaRPr kumimoji="1" lang="en-US" altLang="zh-CN" sz="2400" dirty="0" smtClean="0">
              <a:latin typeface="Times New Roman" pitchFamily="18" charset="0"/>
            </a:endParaRPr>
          </a:p>
          <a:p>
            <a:pPr>
              <a:lnSpc>
                <a:spcPct val="110000"/>
              </a:lnSpc>
              <a:buSzPct val="90000"/>
            </a:pPr>
            <a:r>
              <a:rPr kumimoji="1" lang="en-US" altLang="zh-CN" sz="2400" dirty="0">
                <a:latin typeface="Times New Roman" pitchFamily="18" charset="0"/>
              </a:rPr>
              <a:t> </a:t>
            </a:r>
            <a:r>
              <a:rPr kumimoji="1" lang="en-US" altLang="zh-CN" sz="2400" dirty="0" smtClean="0">
                <a:latin typeface="Times New Roman" pitchFamily="18" charset="0"/>
              </a:rPr>
              <a:t>                                   MP </a:t>
            </a:r>
            <a:r>
              <a:rPr kumimoji="1" lang="en-US" altLang="zh-CN" sz="2400" dirty="0">
                <a:latin typeface="Times New Roman" pitchFamily="18" charset="0"/>
              </a:rPr>
              <a:t>= </a:t>
            </a:r>
            <a:r>
              <a:rPr kumimoji="1" lang="en-US" altLang="zh-CN" sz="2400" dirty="0">
                <a:latin typeface="Times New Roman" pitchFamily="18" charset="0"/>
                <a:sym typeface="Webdings" pitchFamily="18" charset="2"/>
              </a:rPr>
              <a:t>TP/ L=</a:t>
            </a:r>
            <a:r>
              <a:rPr kumimoji="1" lang="en-US" altLang="zh-CN" sz="2400" dirty="0" err="1">
                <a:latin typeface="Times New Roman" pitchFamily="18" charset="0"/>
                <a:sym typeface="Webdings" pitchFamily="18" charset="2"/>
              </a:rPr>
              <a:t>dTP</a:t>
            </a:r>
            <a:r>
              <a:rPr kumimoji="1" lang="en-US" altLang="zh-CN" sz="2400" dirty="0">
                <a:latin typeface="Times New Roman" pitchFamily="18" charset="0"/>
                <a:sym typeface="Webdings" pitchFamily="18" charset="2"/>
              </a:rPr>
              <a:t>/</a:t>
            </a:r>
            <a:r>
              <a:rPr kumimoji="1" lang="en-US" altLang="zh-CN" sz="2400" dirty="0" err="1">
                <a:latin typeface="Times New Roman" pitchFamily="18" charset="0"/>
                <a:sym typeface="Webdings" pitchFamily="18" charset="2"/>
              </a:rPr>
              <a:t>dL</a:t>
            </a:r>
            <a:endParaRPr kumimoji="1" lang="en-US" altLang="zh-CN" sz="2400" dirty="0">
              <a:latin typeface="Times New Roman" pitchFamily="18" charset="0"/>
              <a:sym typeface="Webdings" pitchFamily="18" charset="2"/>
            </a:endParaRPr>
          </a:p>
        </p:txBody>
      </p:sp>
      <p:sp>
        <p:nvSpPr>
          <p:cNvPr id="540679" name="Rectangle 7"/>
          <p:cNvSpPr>
            <a:spLocks noChangeArrowheads="1"/>
          </p:cNvSpPr>
          <p:nvPr/>
        </p:nvSpPr>
        <p:spPr bwMode="auto">
          <a:xfrm>
            <a:off x="782746" y="1340768"/>
            <a:ext cx="30480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p>
            <a:pPr eaLnBrk="1" hangingPunct="1">
              <a:spcBef>
                <a:spcPct val="20000"/>
              </a:spcBef>
              <a:buClr>
                <a:srgbClr val="0000FF"/>
              </a:buClr>
              <a:buSzPct val="100000"/>
              <a:buFont typeface="Wingdings" pitchFamily="2" charset="2"/>
              <a:buChar char="n"/>
            </a:pPr>
            <a:r>
              <a:rPr lang="zh-CN" altLang="en-US" sz="2400" dirty="0">
                <a:solidFill>
                  <a:srgbClr val="0000FF"/>
                </a:solidFill>
                <a:sym typeface="Wingdings" pitchFamily="2" charset="2"/>
              </a:rPr>
              <a:t>短期生产函数</a:t>
            </a:r>
            <a:r>
              <a:rPr lang="zh-CN" altLang="en-US" sz="2400" dirty="0">
                <a:sym typeface="Wingdings" pitchFamily="2" charset="2"/>
              </a:rPr>
              <a:t>：</a:t>
            </a:r>
          </a:p>
        </p:txBody>
      </p:sp>
      <p:sp>
        <p:nvSpPr>
          <p:cNvPr id="9" name="灯片编号占位符 5"/>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eaLnBrk="1" hangingPunct="1">
              <a:lnSpc>
                <a:spcPct val="100000"/>
              </a:lnSpc>
              <a:defRPr/>
            </a:pPr>
            <a:fld id="{EB15F90B-7962-4F9C-845D-8BF96728689B}" type="slidenum">
              <a:rPr lang="en-US" altLang="zh-CN" sz="2600">
                <a:solidFill>
                  <a:schemeClr val="bg1"/>
                </a:solidFill>
                <a:latin typeface="+mn-lt"/>
                <a:ea typeface="+mn-ea"/>
              </a:rPr>
              <a:pPr eaLnBrk="1" hangingPunct="1">
                <a:lnSpc>
                  <a:spcPct val="100000"/>
                </a:lnSpc>
                <a:defRPr/>
              </a:pPr>
              <a:t>6</a:t>
            </a:fld>
            <a:endParaRPr lang="en-US" altLang="zh-CN" sz="2600">
              <a:solidFill>
                <a:schemeClr val="bg1"/>
              </a:solidFill>
              <a:latin typeface="+mn-lt"/>
              <a:ea typeface="+mn-ea"/>
            </a:endParaRPr>
          </a:p>
        </p:txBody>
      </p:sp>
    </p:spTree>
    <p:extLst>
      <p:ext uri="{BB962C8B-B14F-4D97-AF65-F5344CB8AC3E}">
        <p14:creationId xmlns:p14="http://schemas.microsoft.com/office/powerpoint/2010/main" val="4192207392"/>
      </p:ext>
    </p:extLst>
  </p:cSld>
  <p:clrMapOvr>
    <a:masterClrMapping/>
  </p:clrMapOvr>
  <p:transition spd="slow">
    <p:cover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40679">
                                            <p:txEl>
                                              <p:pRg st="0" end="0"/>
                                            </p:txEl>
                                          </p:spTgt>
                                        </p:tgtEl>
                                        <p:attrNameLst>
                                          <p:attrName>style.visibility</p:attrName>
                                        </p:attrNameLst>
                                      </p:cBhvr>
                                      <p:to>
                                        <p:strVal val="visible"/>
                                      </p:to>
                                    </p:set>
                                    <p:anim calcmode="lin" valueType="num">
                                      <p:cBhvr additive="base">
                                        <p:cTn id="7" dur="500" fill="hold"/>
                                        <p:tgtEl>
                                          <p:spTgt spid="5406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406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5242"/>
                                        </p:tgtEl>
                                        <p:attrNameLst>
                                          <p:attrName>style.visibility</p:attrName>
                                        </p:attrNameLst>
                                      </p:cBhvr>
                                      <p:to>
                                        <p:strVal val="visible"/>
                                      </p:to>
                                    </p:set>
                                    <p:animEffect transition="in" filter="checkerboard(across)">
                                      <p:cBhvr>
                                        <p:cTn id="13" dur="500"/>
                                        <p:tgtEl>
                                          <p:spTgt spid="524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40675"/>
                                        </p:tgtEl>
                                        <p:attrNameLst>
                                          <p:attrName>style.visibility</p:attrName>
                                        </p:attrNameLst>
                                      </p:cBhvr>
                                      <p:to>
                                        <p:strVal val="visible"/>
                                      </p:to>
                                    </p:set>
                                    <p:animEffect transition="in" filter="blinds(horizontal)">
                                      <p:cBhvr>
                                        <p:cTn id="18" dur="500"/>
                                        <p:tgtEl>
                                          <p:spTgt spid="54067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40676"/>
                                        </p:tgtEl>
                                        <p:attrNameLst>
                                          <p:attrName>style.visibility</p:attrName>
                                        </p:attrNameLst>
                                      </p:cBhvr>
                                      <p:to>
                                        <p:strVal val="visible"/>
                                      </p:to>
                                    </p:set>
                                    <p:animEffect transition="in" filter="blinds(horizontal)">
                                      <p:cBhvr>
                                        <p:cTn id="23" dur="500"/>
                                        <p:tgtEl>
                                          <p:spTgt spid="54067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40677"/>
                                        </p:tgtEl>
                                        <p:attrNameLst>
                                          <p:attrName>style.visibility</p:attrName>
                                        </p:attrNameLst>
                                      </p:cBhvr>
                                      <p:to>
                                        <p:strVal val="visible"/>
                                      </p:to>
                                    </p:set>
                                    <p:animEffect transition="in" filter="blinds(horizontal)">
                                      <p:cBhvr>
                                        <p:cTn id="28" dur="500"/>
                                        <p:tgtEl>
                                          <p:spTgt spid="540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p:bldP spid="540676" grpId="0"/>
      <p:bldP spid="54067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3"/>
          <p:cNvSpPr txBox="1">
            <a:spLocks noChangeArrowheads="1"/>
          </p:cNvSpPr>
          <p:nvPr/>
        </p:nvSpPr>
        <p:spPr>
          <a:xfrm>
            <a:off x="247600" y="919163"/>
            <a:ext cx="7924800" cy="4419600"/>
          </a:xfrm>
          <a:prstGeom prst="rect">
            <a:avLst/>
          </a:prstGeom>
          <a:noFill/>
        </p:spPr>
        <p:txBody>
          <a:bodyPr vert="horz" rtlCol="0">
            <a:normAutofit/>
          </a:bodyPr>
          <a:lst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a:spcBef>
                <a:spcPct val="40000"/>
              </a:spcBef>
              <a:buFont typeface="Wingdings" pitchFamily="2" charset="2"/>
              <a:buNone/>
            </a:pPr>
            <a:r>
              <a:rPr lang="zh-CN" altLang="en-US" sz="2400" b="1" dirty="0" smtClean="0">
                <a:latin typeface="Times New Roman" pitchFamily="18" charset="0"/>
              </a:rPr>
              <a:t>        </a:t>
            </a:r>
            <a:endParaRPr lang="zh-CN" altLang="en-US" sz="2400" dirty="0" smtClean="0">
              <a:solidFill>
                <a:srgbClr val="FF0000"/>
              </a:solidFill>
            </a:endParaRPr>
          </a:p>
        </p:txBody>
      </p:sp>
      <p:graphicFrame>
        <p:nvGraphicFramePr>
          <p:cNvPr id="8" name="Object 65"/>
          <p:cNvGraphicFramePr>
            <a:graphicFrameLocks noChangeAspect="1"/>
          </p:cNvGraphicFramePr>
          <p:nvPr>
            <p:extLst>
              <p:ext uri="{D42A27DB-BD31-4B8C-83A1-F6EECF244321}">
                <p14:modId xmlns:p14="http://schemas.microsoft.com/office/powerpoint/2010/main" val="2910451002"/>
              </p:ext>
            </p:extLst>
          </p:nvPr>
        </p:nvGraphicFramePr>
        <p:xfrm>
          <a:off x="985093" y="1860550"/>
          <a:ext cx="6899275" cy="3240088"/>
        </p:xfrm>
        <a:graphic>
          <a:graphicData uri="http://schemas.openxmlformats.org/presentationml/2006/ole">
            <mc:AlternateContent xmlns:mc="http://schemas.openxmlformats.org/markup-compatibility/2006">
              <mc:Choice xmlns:v="urn:schemas-microsoft-com:vml" Requires="v">
                <p:oleObj spid="_x0000_s10265" name="Document" r:id="rId4" imgW="5566623" imgH="2589868" progId="Word.Document.8">
                  <p:embed/>
                </p:oleObj>
              </mc:Choice>
              <mc:Fallback>
                <p:oleObj name="Document" r:id="rId4" imgW="5566623" imgH="2589868" progId="Word.Document.8">
                  <p:embed/>
                  <p:pic>
                    <p:nvPicPr>
                      <p:cNvPr id="0" name=""/>
                      <p:cNvPicPr>
                        <a:picLocks noGrp="1" noChangeAspect="1" noChangeArrowheads="1"/>
                      </p:cNvPicPr>
                      <p:nvPr/>
                    </p:nvPicPr>
                    <p:blipFill>
                      <a:blip r:embed="rId5"/>
                      <a:srcRect/>
                      <a:stretch>
                        <a:fillRect/>
                      </a:stretch>
                    </p:blipFill>
                    <p:spPr bwMode="auto">
                      <a:xfrm>
                        <a:off x="985093" y="1860550"/>
                        <a:ext cx="6899275" cy="32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 name="Picture 66" descr="文件名: j0353600.wmf&#10;关键字: agriculture, crops, farmers ...&#10;文件大小: 58 K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5200" y="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组合 9"/>
          <p:cNvGrpSpPr>
            <a:grpSpLocks/>
          </p:cNvGrpSpPr>
          <p:nvPr/>
        </p:nvGrpSpPr>
        <p:grpSpPr bwMode="auto">
          <a:xfrm>
            <a:off x="8229600" y="2819400"/>
            <a:ext cx="863600" cy="3168650"/>
            <a:chOff x="8280400" y="2819400"/>
            <a:chExt cx="863600" cy="3168650"/>
          </a:xfrm>
        </p:grpSpPr>
        <p:sp>
          <p:nvSpPr>
            <p:cNvPr id="11" name="圆角矩形标注 1"/>
            <p:cNvSpPr>
              <a:spLocks noChangeArrowheads="1"/>
            </p:cNvSpPr>
            <p:nvPr/>
          </p:nvSpPr>
          <p:spPr bwMode="auto">
            <a:xfrm>
              <a:off x="8320707" y="4724400"/>
              <a:ext cx="685800" cy="1228338"/>
            </a:xfrm>
            <a:prstGeom prst="wedgeRoundRectCallout">
              <a:avLst>
                <a:gd name="adj1" fmla="val -648897"/>
                <a:gd name="adj2" fmla="val -91009"/>
                <a:gd name="adj3" fmla="val 16667"/>
              </a:avLst>
            </a:prstGeom>
            <a:solidFill>
              <a:schemeClr val="accent1"/>
            </a:solidFill>
            <a:ln w="9525" algn="ctr">
              <a:solidFill>
                <a:schemeClr val="tx1"/>
              </a:solidFill>
              <a:round/>
              <a:headEnd/>
              <a:tailEnd/>
            </a:ln>
          </p:spPr>
          <p:txBody>
            <a:bodyPr wrap="none" anchor="ctr"/>
            <a:lstStyle/>
            <a:p>
              <a:pPr marL="342900" indent="-342900" algn="ctr" eaLnBrk="1" hangingPunct="1">
                <a:lnSpc>
                  <a:spcPct val="100000"/>
                </a:lnSpc>
                <a:spcBef>
                  <a:spcPct val="20000"/>
                </a:spcBef>
                <a:buClr>
                  <a:schemeClr val="tx1"/>
                </a:buClr>
                <a:buSzPct val="75000"/>
                <a:buFont typeface="Wingdings" pitchFamily="2" charset="2"/>
                <a:buNone/>
              </a:pPr>
              <a:endParaRPr lang="zh-CN" altLang="en-US" b="0">
                <a:solidFill>
                  <a:srgbClr val="3366FF"/>
                </a:solidFill>
                <a:latin typeface="Times New Roman" pitchFamily="18" charset="0"/>
                <a:ea typeface="楷体_GB2312" pitchFamily="49" charset="-122"/>
              </a:endParaRPr>
            </a:p>
          </p:txBody>
        </p:sp>
        <p:sp>
          <p:nvSpPr>
            <p:cNvPr id="12" name="圆角矩形标注 8"/>
            <p:cNvSpPr>
              <a:spLocks noChangeArrowheads="1"/>
            </p:cNvSpPr>
            <p:nvPr/>
          </p:nvSpPr>
          <p:spPr bwMode="auto">
            <a:xfrm>
              <a:off x="8443409" y="4038600"/>
              <a:ext cx="685800" cy="838200"/>
            </a:xfrm>
            <a:prstGeom prst="wedgeRoundRectCallout">
              <a:avLst>
                <a:gd name="adj1" fmla="val -469711"/>
                <a:gd name="adj2" fmla="val -73019"/>
                <a:gd name="adj3" fmla="val 16667"/>
              </a:avLst>
            </a:prstGeom>
            <a:solidFill>
              <a:schemeClr val="accent1"/>
            </a:solidFill>
            <a:ln w="9525" algn="ctr">
              <a:solidFill>
                <a:schemeClr val="tx1"/>
              </a:solidFill>
              <a:round/>
              <a:headEnd/>
              <a:tailEnd/>
            </a:ln>
          </p:spPr>
          <p:txBody>
            <a:bodyPr wrap="none" anchor="ctr"/>
            <a:lstStyle/>
            <a:p>
              <a:pPr marL="342900" indent="-342900" algn="ctr" eaLnBrk="1" hangingPunct="1">
                <a:lnSpc>
                  <a:spcPct val="100000"/>
                </a:lnSpc>
                <a:spcBef>
                  <a:spcPct val="20000"/>
                </a:spcBef>
                <a:buClr>
                  <a:schemeClr val="tx1"/>
                </a:buClr>
                <a:buSzPct val="75000"/>
                <a:buFont typeface="Wingdings" pitchFamily="2" charset="2"/>
                <a:buNone/>
              </a:pPr>
              <a:endParaRPr lang="zh-CN" altLang="en-US" b="0">
                <a:solidFill>
                  <a:srgbClr val="3366FF"/>
                </a:solidFill>
                <a:latin typeface="Times New Roman" pitchFamily="18" charset="0"/>
                <a:ea typeface="楷体_GB2312" pitchFamily="49" charset="-122"/>
              </a:endParaRPr>
            </a:p>
          </p:txBody>
        </p:sp>
        <p:sp>
          <p:nvSpPr>
            <p:cNvPr id="13" name="AutoShape 7"/>
            <p:cNvSpPr>
              <a:spLocks noChangeArrowheads="1"/>
            </p:cNvSpPr>
            <p:nvPr/>
          </p:nvSpPr>
          <p:spPr bwMode="auto">
            <a:xfrm>
              <a:off x="8280400" y="2819400"/>
              <a:ext cx="863600" cy="3168650"/>
            </a:xfrm>
            <a:prstGeom prst="wedgeRoundRectCallout">
              <a:avLst>
                <a:gd name="adj1" fmla="val -184380"/>
                <a:gd name="adj2" fmla="val -31171"/>
                <a:gd name="adj3" fmla="val 16667"/>
              </a:avLst>
            </a:prstGeom>
            <a:solidFill>
              <a:schemeClr val="accent1"/>
            </a:solidFill>
            <a:ln w="9525">
              <a:solidFill>
                <a:schemeClr val="tx1"/>
              </a:solidFill>
              <a:miter lim="800000"/>
              <a:headEnd/>
              <a:tailEnd/>
            </a:ln>
          </p:spPr>
          <p:txBody>
            <a:bodyPr vert="eaVert"/>
            <a:lstStyle/>
            <a:p>
              <a:pPr algn="ctr">
                <a:lnSpc>
                  <a:spcPct val="100000"/>
                </a:lnSpc>
              </a:pPr>
              <a:r>
                <a:rPr kumimoji="1" lang="zh-CN" altLang="en-US">
                  <a:latin typeface="Times New Roman" pitchFamily="18" charset="0"/>
                </a:rPr>
                <a:t>都是先递增后递减</a:t>
              </a:r>
            </a:p>
          </p:txBody>
        </p:sp>
      </p:grpSp>
      <p:sp>
        <p:nvSpPr>
          <p:cNvPr id="14" name="灯片编号占位符 5"/>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eaLnBrk="1" hangingPunct="1">
              <a:lnSpc>
                <a:spcPct val="100000"/>
              </a:lnSpc>
              <a:defRPr/>
            </a:pPr>
            <a:fld id="{EB15F90B-7962-4F9C-845D-8BF96728689B}" type="slidenum">
              <a:rPr lang="en-US" altLang="zh-CN" sz="2600">
                <a:solidFill>
                  <a:schemeClr val="bg1"/>
                </a:solidFill>
                <a:latin typeface="+mn-lt"/>
                <a:ea typeface="+mn-ea"/>
              </a:rPr>
              <a:pPr eaLnBrk="1" hangingPunct="1">
                <a:lnSpc>
                  <a:spcPct val="100000"/>
                </a:lnSpc>
                <a:defRPr/>
              </a:pPr>
              <a:t>7</a:t>
            </a:fld>
            <a:endParaRPr lang="en-US" altLang="zh-CN" sz="2600">
              <a:solidFill>
                <a:schemeClr val="bg1"/>
              </a:solidFill>
              <a:latin typeface="+mn-lt"/>
              <a:ea typeface="+mn-ea"/>
            </a:endParaRPr>
          </a:p>
        </p:txBody>
      </p:sp>
    </p:spTree>
    <p:extLst>
      <p:ext uri="{BB962C8B-B14F-4D97-AF65-F5344CB8AC3E}">
        <p14:creationId xmlns:p14="http://schemas.microsoft.com/office/powerpoint/2010/main" val="96226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noChangeArrowheads="1"/>
          </p:cNvSpPr>
          <p:nvPr>
            <p:ph type="body" sz="half" idx="4294967295"/>
          </p:nvPr>
        </p:nvSpPr>
        <p:spPr>
          <a:xfrm>
            <a:off x="539552" y="1844675"/>
            <a:ext cx="7921625" cy="4648200"/>
          </a:xfrm>
        </p:spPr>
        <p:txBody>
          <a:bodyPr/>
          <a:lstStyle/>
          <a:p>
            <a:pPr eaLnBrk="1" hangingPunct="1">
              <a:buFont typeface="Wingdings" pitchFamily="2" charset="2"/>
              <a:buNone/>
            </a:pPr>
            <a:r>
              <a:rPr lang="zh-CN" altLang="en-US" sz="2400" b="1" dirty="0" smtClean="0">
                <a:latin typeface="Times New Roman" pitchFamily="18" charset="0"/>
              </a:rPr>
              <a:t>         在</a:t>
            </a:r>
            <a:r>
              <a:rPr lang="zh-CN" altLang="en-US" sz="2400" b="1" dirty="0" smtClean="0">
                <a:solidFill>
                  <a:srgbClr val="FF0000"/>
                </a:solidFill>
                <a:latin typeface="Times New Roman" pitchFamily="18" charset="0"/>
              </a:rPr>
              <a:t>技术不变</a:t>
            </a:r>
            <a:r>
              <a:rPr lang="zh-CN" altLang="en-US" sz="2400" b="1" dirty="0" smtClean="0">
                <a:latin typeface="Times New Roman" pitchFamily="18" charset="0"/>
              </a:rPr>
              <a:t>的情况下，某种生产要素的连续增加（其他生产要素的投入不变）最初会使总产量增加，但超过一定限度时，增加的产量将要递减，即总产量增加比例小于要素增加比例，最终还会使总产量递减。</a:t>
            </a:r>
          </a:p>
          <a:p>
            <a:pPr eaLnBrk="1" hangingPunct="1">
              <a:buFont typeface="Wingdings" pitchFamily="2" charset="2"/>
              <a:buNone/>
            </a:pPr>
            <a:r>
              <a:rPr lang="zh-CN" altLang="en-US" sz="2400" b="1" dirty="0" smtClean="0">
                <a:latin typeface="Times New Roman" pitchFamily="18" charset="0"/>
              </a:rPr>
              <a:t>            </a:t>
            </a:r>
          </a:p>
          <a:p>
            <a:pPr lvl="1">
              <a:buClr>
                <a:srgbClr val="0000FF"/>
              </a:buClr>
              <a:buSzPct val="100000"/>
              <a:buFont typeface="Wingdings" panose="05000000000000000000" pitchFamily="2" charset="2"/>
              <a:buChar char="l"/>
            </a:pPr>
            <a:r>
              <a:rPr lang="zh-CN" altLang="en-US" b="1" dirty="0" smtClean="0">
                <a:solidFill>
                  <a:srgbClr val="0000FF"/>
                </a:solidFill>
                <a:latin typeface="Times New Roman" pitchFamily="18" charset="0"/>
              </a:rPr>
              <a:t>原因：</a:t>
            </a:r>
          </a:p>
          <a:p>
            <a:pPr eaLnBrk="1" hangingPunct="1">
              <a:buFont typeface="Wingdings" pitchFamily="2" charset="2"/>
              <a:buNone/>
            </a:pPr>
            <a:r>
              <a:rPr lang="zh-CN" altLang="en-US" sz="2400" b="1" dirty="0" smtClean="0">
                <a:solidFill>
                  <a:srgbClr val="FF00FF"/>
                </a:solidFill>
                <a:latin typeface="Times New Roman" pitchFamily="18" charset="0"/>
                <a:ea typeface="楷体_GB2312" pitchFamily="49" charset="-122"/>
              </a:rPr>
              <a:t>           </a:t>
            </a:r>
            <a:r>
              <a:rPr lang="zh-CN" altLang="en-US" sz="2400" b="1" dirty="0" smtClean="0">
                <a:latin typeface="Times New Roman" pitchFamily="18" charset="0"/>
                <a:ea typeface="楷体_GB2312" pitchFamily="49" charset="-122"/>
              </a:rPr>
              <a:t>技术一定，生产要素（不变要素和可变要素）的组合比例有一个最佳的配比。            </a:t>
            </a:r>
            <a:endParaRPr lang="zh-CN" altLang="en-US" sz="2400" b="1" dirty="0" smtClean="0">
              <a:latin typeface="Times New Roman" pitchFamily="18" charset="0"/>
            </a:endParaRPr>
          </a:p>
        </p:txBody>
      </p:sp>
      <p:sp>
        <p:nvSpPr>
          <p:cNvPr id="8" name="Rectangle 7"/>
          <p:cNvSpPr>
            <a:spLocks noChangeArrowheads="1"/>
          </p:cNvSpPr>
          <p:nvPr/>
        </p:nvSpPr>
        <p:spPr bwMode="auto">
          <a:xfrm>
            <a:off x="467544" y="939800"/>
            <a:ext cx="5437386" cy="58541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rtlCol="0">
            <a:noAutofit/>
          </a:bodyPr>
          <a:lstStyle/>
          <a:p>
            <a:pPr marL="342900" indent="-342900">
              <a:spcBef>
                <a:spcPct val="20000"/>
              </a:spcBef>
              <a:buClr>
                <a:schemeClr val="tx2"/>
              </a:buClr>
              <a:buSzPct val="50000"/>
              <a:buFont typeface="Wingdings" pitchFamily="2" charset="2"/>
              <a:buNone/>
            </a:pPr>
            <a:r>
              <a:rPr kumimoji="1" lang="en-US" altLang="zh-CN" sz="3200" b="1" dirty="0">
                <a:solidFill>
                  <a:srgbClr val="0000FF"/>
                </a:solidFill>
                <a:latin typeface="Times New Roman" pitchFamily="18" charset="0"/>
                <a:cs typeface="Times New Roman" pitchFamily="18" charset="0"/>
              </a:rPr>
              <a:t>3.</a:t>
            </a:r>
            <a:r>
              <a:rPr kumimoji="1" lang="zh-CN" altLang="en-US" sz="3200" b="1" dirty="0">
                <a:solidFill>
                  <a:srgbClr val="0000FF"/>
                </a:solidFill>
                <a:latin typeface="Times New Roman" pitchFamily="18" charset="0"/>
                <a:cs typeface="Times New Roman" pitchFamily="18" charset="0"/>
              </a:rPr>
              <a:t>边际产量（报酬）递减规律</a:t>
            </a:r>
          </a:p>
        </p:txBody>
      </p:sp>
      <p:sp>
        <p:nvSpPr>
          <p:cNvPr id="9" name="灯片编号占位符 5"/>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eaLnBrk="1" hangingPunct="1">
              <a:lnSpc>
                <a:spcPct val="100000"/>
              </a:lnSpc>
              <a:defRPr/>
            </a:pPr>
            <a:fld id="{EB15F90B-7962-4F9C-845D-8BF96728689B}" type="slidenum">
              <a:rPr lang="en-US" altLang="zh-CN" sz="2600">
                <a:solidFill>
                  <a:schemeClr val="bg1"/>
                </a:solidFill>
                <a:latin typeface="+mn-lt"/>
                <a:ea typeface="+mn-ea"/>
              </a:rPr>
              <a:pPr eaLnBrk="1" hangingPunct="1">
                <a:lnSpc>
                  <a:spcPct val="100000"/>
                </a:lnSpc>
                <a:defRPr/>
              </a:pPr>
              <a:t>8</a:t>
            </a:fld>
            <a:endParaRPr lang="en-US" altLang="zh-CN" sz="2600">
              <a:solidFill>
                <a:schemeClr val="bg1"/>
              </a:solidFill>
              <a:latin typeface="+mn-lt"/>
              <a:ea typeface="+mn-ea"/>
            </a:endParaRPr>
          </a:p>
        </p:txBody>
      </p:sp>
    </p:spTree>
    <p:extLst>
      <p:ext uri="{BB962C8B-B14F-4D97-AF65-F5344CB8AC3E}">
        <p14:creationId xmlns:p14="http://schemas.microsoft.com/office/powerpoint/2010/main" val="130800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diamond(in)">
                                      <p:cBhvr>
                                        <p:cTn id="13" dur="10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 calcmode="lin" valueType="num">
                                      <p:cBhvr additive="base">
                                        <p:cTn id="18"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AutoShape 2"/>
          <p:cNvSpPr>
            <a:spLocks noGrp="1" noChangeArrowheads="1"/>
          </p:cNvSpPr>
          <p:nvPr>
            <p:ph type="title"/>
          </p:nvPr>
        </p:nvSpPr>
        <p:spPr>
          <a:xfrm>
            <a:off x="395536" y="1556792"/>
            <a:ext cx="6048375" cy="511175"/>
          </a:xfrm>
          <a:noFill/>
        </p:spPr>
        <p:txBody>
          <a:bodyPr>
            <a:normAutofit fontScale="90000"/>
          </a:bodyPr>
          <a:lstStyle/>
          <a:p>
            <a:pPr marL="742950" lvl="1" indent="-285750" algn="l" rtl="0">
              <a:spcBef>
                <a:spcPct val="20000"/>
              </a:spcBef>
              <a:buClr>
                <a:srgbClr val="0000FF"/>
              </a:buClr>
              <a:buSzPct val="100000"/>
              <a:buFont typeface="Wingdings" panose="05000000000000000000" pitchFamily="2" charset="2"/>
              <a:buChar char="l"/>
            </a:pPr>
            <a:r>
              <a:rPr lang="zh-CN" altLang="en-US" sz="3100" b="1" kern="1200" dirty="0" smtClean="0">
                <a:solidFill>
                  <a:srgbClr val="0000FF"/>
                </a:solidFill>
                <a:latin typeface="Times New Roman" pitchFamily="18" charset="0"/>
                <a:ea typeface="+mn-ea"/>
                <a:cs typeface="+mn-cs"/>
              </a:rPr>
              <a:t>边际产量</a:t>
            </a:r>
            <a:r>
              <a:rPr lang="zh-CN" altLang="en-US" sz="3100" b="1" kern="1200" dirty="0">
                <a:solidFill>
                  <a:srgbClr val="0000FF"/>
                </a:solidFill>
                <a:latin typeface="Times New Roman" pitchFamily="18" charset="0"/>
                <a:ea typeface="+mn-ea"/>
                <a:cs typeface="+mn-cs"/>
              </a:rPr>
              <a:t>递减规律存在的条件</a:t>
            </a:r>
          </a:p>
        </p:txBody>
      </p:sp>
      <p:sp>
        <p:nvSpPr>
          <p:cNvPr id="494595" name="Rectangle 3"/>
          <p:cNvSpPr>
            <a:spLocks noGrp="1" noChangeArrowheads="1"/>
          </p:cNvSpPr>
          <p:nvPr>
            <p:ph idx="1"/>
          </p:nvPr>
        </p:nvSpPr>
        <p:spPr>
          <a:xfrm>
            <a:off x="838200" y="2157413"/>
            <a:ext cx="7620000" cy="2279699"/>
          </a:xfrm>
          <a:noFill/>
          <a:ln w="38100" cap="flat">
            <a:noFill/>
            <a:miter lim="800000"/>
            <a:headEnd/>
            <a:tailEnd/>
          </a:ln>
        </p:spPr>
        <p:txBody>
          <a:bodyPr>
            <a:noAutofit/>
          </a:bodyPr>
          <a:lstStyle/>
          <a:p>
            <a:pPr marL="0" indent="0">
              <a:buClr>
                <a:srgbClr val="006600"/>
              </a:buClr>
              <a:buSzPct val="100000"/>
              <a:buNone/>
            </a:pPr>
            <a:r>
              <a:rPr lang="zh-CN" altLang="en-US" sz="2400" b="1" dirty="0" smtClean="0">
                <a:latin typeface="Times New Roman" pitchFamily="18" charset="0"/>
                <a:ea typeface="楷体_GB2312" pitchFamily="49" charset="-122"/>
              </a:rPr>
              <a:t>（</a:t>
            </a:r>
            <a:r>
              <a:rPr lang="en-US" altLang="zh-CN" sz="2400" b="1" dirty="0" smtClean="0">
                <a:latin typeface="Times New Roman" pitchFamily="18" charset="0"/>
                <a:ea typeface="楷体_GB2312" pitchFamily="49" charset="-122"/>
              </a:rPr>
              <a:t>1</a:t>
            </a:r>
            <a:r>
              <a:rPr lang="zh-CN" altLang="en-US" sz="2400" b="1" dirty="0" smtClean="0">
                <a:latin typeface="Times New Roman" pitchFamily="18" charset="0"/>
                <a:ea typeface="楷体_GB2312" pitchFamily="49" charset="-122"/>
              </a:rPr>
              <a:t>）技术水平</a:t>
            </a:r>
            <a:r>
              <a:rPr lang="zh-CN" altLang="en-US" sz="2400" b="1" dirty="0">
                <a:latin typeface="Times New Roman" pitchFamily="18" charset="0"/>
                <a:ea typeface="楷体_GB2312" pitchFamily="49" charset="-122"/>
              </a:rPr>
              <a:t>不变（</a:t>
            </a:r>
            <a:r>
              <a:rPr lang="zh-CN" altLang="en-US" sz="2400" b="1" dirty="0">
                <a:solidFill>
                  <a:srgbClr val="0000FF"/>
                </a:solidFill>
                <a:latin typeface="Times New Roman" pitchFamily="18" charset="0"/>
                <a:ea typeface="楷体_GB2312" pitchFamily="49" charset="-122"/>
              </a:rPr>
              <a:t>强调短期</a:t>
            </a:r>
            <a:r>
              <a:rPr lang="zh-CN" altLang="en-US" sz="2400" b="1" dirty="0">
                <a:latin typeface="Times New Roman" pitchFamily="18" charset="0"/>
                <a:ea typeface="楷体_GB2312" pitchFamily="49" charset="-122"/>
              </a:rPr>
              <a:t>）；</a:t>
            </a:r>
          </a:p>
          <a:p>
            <a:pPr marL="0" indent="0">
              <a:buClr>
                <a:srgbClr val="006600"/>
              </a:buClr>
              <a:buSzPct val="100000"/>
              <a:buNone/>
            </a:pPr>
            <a:r>
              <a:rPr lang="zh-CN" altLang="en-US" sz="2400" b="1" dirty="0" smtClean="0">
                <a:latin typeface="Times New Roman" pitchFamily="18" charset="0"/>
                <a:ea typeface="楷体_GB2312" pitchFamily="49" charset="-122"/>
              </a:rPr>
              <a:t>（</a:t>
            </a:r>
            <a:r>
              <a:rPr lang="en-US" altLang="zh-CN" sz="2400" b="1" dirty="0" smtClean="0">
                <a:latin typeface="Times New Roman" pitchFamily="18" charset="0"/>
                <a:ea typeface="楷体_GB2312" pitchFamily="49" charset="-122"/>
              </a:rPr>
              <a:t>2</a:t>
            </a:r>
            <a:r>
              <a:rPr lang="zh-CN" altLang="en-US" sz="2400" b="1" dirty="0" smtClean="0">
                <a:latin typeface="Times New Roman" pitchFamily="18" charset="0"/>
                <a:ea typeface="楷体_GB2312" pitchFamily="49" charset="-122"/>
              </a:rPr>
              <a:t>）其它</a:t>
            </a:r>
            <a:r>
              <a:rPr lang="zh-CN" altLang="en-US" sz="2400" b="1" dirty="0">
                <a:latin typeface="Times New Roman" pitchFamily="18" charset="0"/>
                <a:ea typeface="楷体_GB2312" pitchFamily="49" charset="-122"/>
              </a:rPr>
              <a:t>生产要素投入不变；</a:t>
            </a:r>
          </a:p>
          <a:p>
            <a:pPr marL="0" indent="0">
              <a:buClr>
                <a:srgbClr val="006600"/>
              </a:buClr>
              <a:buSzPct val="100000"/>
              <a:buNone/>
            </a:pPr>
            <a:r>
              <a:rPr lang="zh-CN" altLang="en-US" sz="2400" b="1" dirty="0" smtClean="0">
                <a:latin typeface="Times New Roman" pitchFamily="18" charset="0"/>
                <a:ea typeface="楷体_GB2312" pitchFamily="49" charset="-122"/>
              </a:rPr>
              <a:t>（</a:t>
            </a:r>
            <a:r>
              <a:rPr lang="en-US" altLang="zh-CN" sz="2400" b="1" dirty="0" smtClean="0">
                <a:latin typeface="Times New Roman" pitchFamily="18" charset="0"/>
                <a:ea typeface="楷体_GB2312" pitchFamily="49" charset="-122"/>
              </a:rPr>
              <a:t>3</a:t>
            </a:r>
            <a:r>
              <a:rPr lang="zh-CN" altLang="en-US" sz="2400" b="1" dirty="0" smtClean="0">
                <a:latin typeface="Times New Roman" pitchFamily="18" charset="0"/>
                <a:ea typeface="楷体_GB2312" pitchFamily="49" charset="-122"/>
              </a:rPr>
              <a:t>）并非</a:t>
            </a:r>
            <a:r>
              <a:rPr lang="zh-CN" altLang="en-US" sz="2400" b="1" dirty="0">
                <a:latin typeface="Times New Roman" pitchFamily="18" charset="0"/>
                <a:ea typeface="楷体_GB2312" pitchFamily="49" charset="-122"/>
              </a:rPr>
              <a:t>一增加要素投入就会出现递减，只是投入超过一定量时才会出现；</a:t>
            </a:r>
          </a:p>
          <a:p>
            <a:pPr marL="0" indent="0">
              <a:buClr>
                <a:srgbClr val="006600"/>
              </a:buClr>
              <a:buSzPct val="100000"/>
              <a:buNone/>
            </a:pPr>
            <a:r>
              <a:rPr lang="zh-CN" altLang="en-US" sz="2400" b="1" dirty="0" smtClean="0">
                <a:latin typeface="Times New Roman" pitchFamily="18" charset="0"/>
                <a:ea typeface="楷体_GB2312" pitchFamily="49" charset="-122"/>
              </a:rPr>
              <a:t>（</a:t>
            </a:r>
            <a:r>
              <a:rPr lang="en-US" altLang="zh-CN" sz="2400" b="1" dirty="0" smtClean="0">
                <a:latin typeface="Times New Roman" pitchFamily="18" charset="0"/>
                <a:ea typeface="楷体_GB2312" pitchFamily="49" charset="-122"/>
              </a:rPr>
              <a:t>4</a:t>
            </a:r>
            <a:r>
              <a:rPr lang="zh-CN" altLang="en-US" sz="2400" b="1" dirty="0" smtClean="0">
                <a:latin typeface="Times New Roman" pitchFamily="18" charset="0"/>
                <a:ea typeface="楷体_GB2312" pitchFamily="49" charset="-122"/>
              </a:rPr>
              <a:t>）生产要素</a:t>
            </a:r>
            <a:r>
              <a:rPr lang="zh-CN" altLang="en-US" sz="2400" b="1" dirty="0">
                <a:latin typeface="Times New Roman" pitchFamily="18" charset="0"/>
                <a:ea typeface="楷体_GB2312" pitchFamily="49" charset="-122"/>
              </a:rPr>
              <a:t>在每个单位上的性质相同。先投入和后投入的没有区别，只是量的变化。</a:t>
            </a:r>
          </a:p>
        </p:txBody>
      </p:sp>
      <p:sp>
        <p:nvSpPr>
          <p:cNvPr id="6" name="灯片编号占位符 5"/>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eaLnBrk="1" hangingPunct="1">
              <a:lnSpc>
                <a:spcPct val="100000"/>
              </a:lnSpc>
              <a:defRPr/>
            </a:pPr>
            <a:fld id="{EB15F90B-7962-4F9C-845D-8BF96728689B}" type="slidenum">
              <a:rPr lang="en-US" altLang="zh-CN" sz="2600">
                <a:solidFill>
                  <a:schemeClr val="bg1"/>
                </a:solidFill>
                <a:latin typeface="+mn-lt"/>
                <a:ea typeface="+mn-ea"/>
              </a:rPr>
              <a:pPr eaLnBrk="1" hangingPunct="1">
                <a:lnSpc>
                  <a:spcPct val="100000"/>
                </a:lnSpc>
                <a:defRPr/>
              </a:pPr>
              <a:t>9</a:t>
            </a:fld>
            <a:endParaRPr lang="en-US" altLang="zh-CN" sz="2600">
              <a:solidFill>
                <a:schemeClr val="bg1"/>
              </a:solidFill>
              <a:latin typeface="+mn-lt"/>
              <a:ea typeface="+mn-ea"/>
            </a:endParaRPr>
          </a:p>
        </p:txBody>
      </p:sp>
    </p:spTree>
    <p:extLst>
      <p:ext uri="{BB962C8B-B14F-4D97-AF65-F5344CB8AC3E}">
        <p14:creationId xmlns:p14="http://schemas.microsoft.com/office/powerpoint/2010/main" val="339380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94595">
                                            <p:txEl>
                                              <p:pRg st="0" end="0"/>
                                            </p:txEl>
                                          </p:spTgt>
                                        </p:tgtEl>
                                        <p:attrNameLst>
                                          <p:attrName>style.visibility</p:attrName>
                                        </p:attrNameLst>
                                      </p:cBhvr>
                                      <p:to>
                                        <p:strVal val="visible"/>
                                      </p:to>
                                    </p:set>
                                    <p:animEffect transition="in" filter="box(in)">
                                      <p:cBhvr>
                                        <p:cTn id="7" dur="500"/>
                                        <p:tgtEl>
                                          <p:spTgt spid="494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94595">
                                            <p:txEl>
                                              <p:pRg st="1" end="1"/>
                                            </p:txEl>
                                          </p:spTgt>
                                        </p:tgtEl>
                                        <p:attrNameLst>
                                          <p:attrName>style.visibility</p:attrName>
                                        </p:attrNameLst>
                                      </p:cBhvr>
                                      <p:to>
                                        <p:strVal val="visible"/>
                                      </p:to>
                                    </p:set>
                                    <p:animEffect transition="in" filter="box(in)">
                                      <p:cBhvr>
                                        <p:cTn id="12" dur="500"/>
                                        <p:tgtEl>
                                          <p:spTgt spid="4945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94595">
                                            <p:txEl>
                                              <p:pRg st="2" end="2"/>
                                            </p:txEl>
                                          </p:spTgt>
                                        </p:tgtEl>
                                        <p:attrNameLst>
                                          <p:attrName>style.visibility</p:attrName>
                                        </p:attrNameLst>
                                      </p:cBhvr>
                                      <p:to>
                                        <p:strVal val="visible"/>
                                      </p:to>
                                    </p:set>
                                    <p:animEffect transition="in" filter="box(in)">
                                      <p:cBhvr>
                                        <p:cTn id="17" dur="500"/>
                                        <p:tgtEl>
                                          <p:spTgt spid="4945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94595">
                                            <p:txEl>
                                              <p:pRg st="3" end="3"/>
                                            </p:txEl>
                                          </p:spTgt>
                                        </p:tgtEl>
                                        <p:attrNameLst>
                                          <p:attrName>style.visibility</p:attrName>
                                        </p:attrNameLst>
                                      </p:cBhvr>
                                      <p:to>
                                        <p:strVal val="visible"/>
                                      </p:to>
                                    </p:set>
                                    <p:animEffect transition="in" filter="box(in)">
                                      <p:cBhvr>
                                        <p:cTn id="22" dur="500"/>
                                        <p:tgtEl>
                                          <p:spTgt spid="4945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5"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490</TotalTime>
  <Words>1265</Words>
  <Application>Microsoft Office PowerPoint</Application>
  <PresentationFormat>全屏显示(4:3)</PresentationFormat>
  <Paragraphs>233</Paragraphs>
  <Slides>21</Slides>
  <Notes>1</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3</vt:i4>
      </vt:variant>
      <vt:variant>
        <vt:lpstr>幻灯片标题</vt:lpstr>
      </vt:variant>
      <vt:variant>
        <vt:i4>21</vt:i4>
      </vt:variant>
    </vt:vector>
  </HeadingPairs>
  <TitlesOfParts>
    <vt:vector size="41" baseType="lpstr">
      <vt:lpstr>仿宋_GB2312</vt:lpstr>
      <vt:lpstr>黑体</vt:lpstr>
      <vt:lpstr>楷体_GB2312</vt:lpstr>
      <vt:lpstr>宋体</vt:lpstr>
      <vt:lpstr>微软雅黑</vt:lpstr>
      <vt:lpstr>Arial</vt:lpstr>
      <vt:lpstr>Calibri</vt:lpstr>
      <vt:lpstr>Franklin Gothic Book</vt:lpstr>
      <vt:lpstr>Franklin Gothic Medium</vt:lpstr>
      <vt:lpstr>Garamond</vt:lpstr>
      <vt:lpstr>Tahoma</vt:lpstr>
      <vt:lpstr>Times New Roman</vt:lpstr>
      <vt:lpstr>Verdana</vt:lpstr>
      <vt:lpstr>Webdings</vt:lpstr>
      <vt:lpstr>Wingdings</vt:lpstr>
      <vt:lpstr>Wingdings 2</vt:lpstr>
      <vt:lpstr>暗香扑面</vt:lpstr>
      <vt:lpstr>Equation</vt:lpstr>
      <vt:lpstr>公式</vt:lpstr>
      <vt:lpstr>Document</vt:lpstr>
      <vt:lpstr>第4章 生产论</vt:lpstr>
      <vt:lpstr>本章概要</vt:lpstr>
      <vt:lpstr>一、企业</vt:lpstr>
      <vt:lpstr>二、生产函数</vt:lpstr>
      <vt:lpstr>1.短期与长期</vt:lpstr>
      <vt:lpstr>PowerPoint 演示文稿</vt:lpstr>
      <vt:lpstr>PowerPoint 演示文稿</vt:lpstr>
      <vt:lpstr>PowerPoint 演示文稿</vt:lpstr>
      <vt:lpstr>边际产量递减规律存在的条件</vt:lpstr>
      <vt:lpstr>案例：玉米与石油的替代</vt:lpstr>
      <vt:lpstr>PowerPoint 演示文稿</vt:lpstr>
      <vt:lpstr>2.等产量线 Isoquante  Curve </vt:lpstr>
      <vt:lpstr>PowerPoint 演示文稿</vt:lpstr>
      <vt:lpstr>4.等成本线</vt:lpstr>
      <vt:lpstr>5.生产者均衡</vt:lpstr>
      <vt:lpstr>五、规模报酬 </vt:lpstr>
      <vt:lpstr>情形1：规模报酬递增</vt:lpstr>
      <vt:lpstr>情形2：规模报酬不变</vt:lpstr>
      <vt:lpstr>情形3：规模报酬递减</vt:lpstr>
      <vt:lpstr>PowerPoint 演示文稿</vt:lpstr>
      <vt:lpstr>作业</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生产论</dc:title>
  <dc:creator>wgdxgn</dc:creator>
  <cp:lastModifiedBy>wgdxgn</cp:lastModifiedBy>
  <cp:revision>46</cp:revision>
  <dcterms:created xsi:type="dcterms:W3CDTF">2014-09-23T00:12:05Z</dcterms:created>
  <dcterms:modified xsi:type="dcterms:W3CDTF">2017-09-25T01:47:38Z</dcterms:modified>
</cp:coreProperties>
</file>