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7" r:id="rId3"/>
    <p:sldId id="288" r:id="rId4"/>
    <p:sldId id="284" r:id="rId5"/>
    <p:sldId id="285" r:id="rId6"/>
    <p:sldId id="261" r:id="rId7"/>
    <p:sldId id="262" r:id="rId8"/>
    <p:sldId id="289" r:id="rId9"/>
    <p:sldId id="265" r:id="rId10"/>
    <p:sldId id="266" r:id="rId11"/>
    <p:sldId id="267" r:id="rId12"/>
    <p:sldId id="268" r:id="rId13"/>
    <p:sldId id="269" r:id="rId14"/>
    <p:sldId id="273" r:id="rId15"/>
    <p:sldId id="276" r:id="rId16"/>
    <p:sldId id="278" r:id="rId17"/>
    <p:sldId id="29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BA075-7310-4EF2-B763-02BE0515645E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1393-91EC-4A9D-807D-E10FB5751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0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71393-91EC-4A9D-807D-E10FB5751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01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631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8800"/>
            <a:ext cx="3733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4400" y="1828800"/>
            <a:ext cx="37338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7338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30F31-F281-400E-A034-A9379B2E6896}" type="datetime1">
              <a:rPr lang="zh-CN" altLang="en-US"/>
              <a:pPr>
                <a:defRPr/>
              </a:pPr>
              <a:t>2017/9/25</a:t>
            </a:fld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51E1-F185-40DD-B6A5-61B6E6634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930915"/>
      </p:ext>
    </p:extLst>
  </p:cSld>
  <p:clrMapOvr>
    <a:masterClrMapping/>
  </p:clrMapOvr>
  <p:transition>
    <p:push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.baidu.com/i?ct=503316480&amp;z=&amp;tn=baiduimagedetail&amp;word=%B9%AE%BA%BA%C1%D6%D5%D4%C0%F6%C8%D8&amp;in=28756&amp;cl=2&amp;lm=-1&amp;pn=6&amp;rn=1&amp;di=18841503510&amp;ln=1&amp;fr=&amp;ic=&amp;s=&amp;se=&amp;sme=0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hyperlink" Target="http://image.baidu.com/i?ct=503316480&amp;z=&amp;tn=baiduimagedetail&amp;word=%B9%AE%BA%BA%C1%D6%D5%D4%C0%F6%C8%D8&amp;in=28458&amp;cl=2&amp;lm=-1&amp;pn=10&amp;rn=1&amp;di=7825270320&amp;ln=1&amp;fr=&amp;ic=&amp;s=&amp;se=&amp;sme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.baidu.com/i?ct=503316480&amp;z=0&amp;tn=baiduimagedetail&amp;word=%C8%AB%BE%DB%B5%C2&amp;in=2614&amp;cl=2&amp;cm=1&amp;sc=0&amp;lm=-1&amp;pn=12&amp;rn=1&amp;di=944086216&amp;ln=2000&amp;fr=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59844" y="1546578"/>
            <a:ext cx="5105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成本论</a:t>
            </a:r>
          </a:p>
        </p:txBody>
      </p:sp>
      <p:sp>
        <p:nvSpPr>
          <p:cNvPr id="7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5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>
          <a:xfrm>
            <a:off x="179512" y="762000"/>
            <a:ext cx="8712968" cy="739775"/>
          </a:xfrm>
          <a:extLst/>
        </p:spPr>
        <p:txBody>
          <a:bodyPr vert="horz" rtlCol="0" anchor="ctr"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短期平均成本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Short-run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Average Cost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SAC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838200" y="3861048"/>
            <a:ext cx="3671888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随产量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的增加一直趋于减少。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曲线不会与横坐标相交，因为固定成本不会为零，平均固定成本也就不会为零。</a:t>
            </a:r>
          </a:p>
        </p:txBody>
      </p:sp>
      <p:sp>
        <p:nvSpPr>
          <p:cNvPr id="56833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00873" y="1774824"/>
            <a:ext cx="7483475" cy="1014413"/>
          </a:xfr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CC"/>
              </a:buClr>
              <a:buSzPct val="95000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）平均固定成本（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SzPct val="95000"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短期内平均生产每一单位产品所消耗的固定成本。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87816"/>
              </p:ext>
            </p:extLst>
          </p:nvPr>
        </p:nvGraphicFramePr>
        <p:xfrm>
          <a:off x="1704801" y="2780928"/>
          <a:ext cx="1643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801" y="2780928"/>
                        <a:ext cx="164306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10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27539" y="2996950"/>
            <a:ext cx="4052889" cy="3486003"/>
            <a:chOff x="4427539" y="2996950"/>
            <a:chExt cx="4052889" cy="3486003"/>
          </a:xfrm>
        </p:grpSpPr>
        <p:grpSp>
          <p:nvGrpSpPr>
            <p:cNvPr id="568332" name="Group 12"/>
            <p:cNvGrpSpPr>
              <a:grpSpLocks/>
            </p:cNvGrpSpPr>
            <p:nvPr/>
          </p:nvGrpSpPr>
          <p:grpSpPr bwMode="auto">
            <a:xfrm>
              <a:off x="4427539" y="2996950"/>
              <a:ext cx="4052889" cy="3168648"/>
              <a:chOff x="2789" y="2009"/>
              <a:chExt cx="2553" cy="1996"/>
            </a:xfrm>
          </p:grpSpPr>
          <p:sp>
            <p:nvSpPr>
              <p:cNvPr id="13320" name="Line 3"/>
              <p:cNvSpPr>
                <a:spLocks noChangeShapeType="1"/>
              </p:cNvSpPr>
              <p:nvPr/>
            </p:nvSpPr>
            <p:spPr bwMode="auto">
              <a:xfrm flipH="1" flipV="1">
                <a:off x="3035" y="2015"/>
                <a:ext cx="10" cy="1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1" name="Line 4"/>
              <p:cNvSpPr>
                <a:spLocks noChangeShapeType="1"/>
              </p:cNvSpPr>
              <p:nvPr/>
            </p:nvSpPr>
            <p:spPr bwMode="auto">
              <a:xfrm>
                <a:off x="3045" y="3765"/>
                <a:ext cx="225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2" name="Freeform 5"/>
              <p:cNvSpPr>
                <a:spLocks/>
              </p:cNvSpPr>
              <p:nvPr/>
            </p:nvSpPr>
            <p:spPr bwMode="auto">
              <a:xfrm>
                <a:off x="3275" y="2351"/>
                <a:ext cx="1680" cy="1296"/>
              </a:xfrm>
              <a:custGeom>
                <a:avLst/>
                <a:gdLst>
                  <a:gd name="T0" fmla="*/ 0 w 1680"/>
                  <a:gd name="T1" fmla="*/ 0 h 1296"/>
                  <a:gd name="T2" fmla="*/ 384 w 1680"/>
                  <a:gd name="T3" fmla="*/ 1008 h 1296"/>
                  <a:gd name="T4" fmla="*/ 1680 w 1680"/>
                  <a:gd name="T5" fmla="*/ 1296 h 12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0" h="1296">
                    <a:moveTo>
                      <a:pt x="0" y="0"/>
                    </a:moveTo>
                    <a:cubicBezTo>
                      <a:pt x="52" y="396"/>
                      <a:pt x="104" y="792"/>
                      <a:pt x="384" y="1008"/>
                    </a:cubicBezTo>
                    <a:cubicBezTo>
                      <a:pt x="664" y="1224"/>
                      <a:pt x="1464" y="1248"/>
                      <a:pt x="1680" y="129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3" name="Text Box 6"/>
              <p:cNvSpPr txBox="1">
                <a:spLocks noChangeArrowheads="1"/>
              </p:cNvSpPr>
              <p:nvPr/>
            </p:nvSpPr>
            <p:spPr bwMode="auto">
              <a:xfrm>
                <a:off x="5102" y="3755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3324" name="Text Box 7"/>
              <p:cNvSpPr txBox="1">
                <a:spLocks noChangeArrowheads="1"/>
              </p:cNvSpPr>
              <p:nvPr/>
            </p:nvSpPr>
            <p:spPr bwMode="auto">
              <a:xfrm>
                <a:off x="2789" y="200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3325" name="Text Box 8"/>
              <p:cNvSpPr txBox="1">
                <a:spLocks noChangeArrowheads="1"/>
              </p:cNvSpPr>
              <p:nvPr/>
            </p:nvSpPr>
            <p:spPr bwMode="auto">
              <a:xfrm>
                <a:off x="4513" y="337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AFC</a:t>
                </a: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6144457" y="6021288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AFC</a:t>
              </a:r>
              <a:r>
                <a:rPr lang="zh-CN" altLang="en-US" sz="2400" b="1" dirty="0" smtClean="0"/>
                <a:t>曲线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5318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9" grpId="0"/>
      <p:bldP spid="568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4" name="Rectangle 10" descr="90%"/>
          <p:cNvSpPr>
            <a:spLocks noChangeArrowheads="1"/>
          </p:cNvSpPr>
          <p:nvPr/>
        </p:nvSpPr>
        <p:spPr bwMode="auto">
          <a:xfrm>
            <a:off x="838200" y="3789040"/>
            <a:ext cx="3949700" cy="2308324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l"/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AVC</a:t>
            </a:r>
            <a:r>
              <a:rPr kumimoji="1" lang="zh-CN" altLang="en-US" sz="2400" dirty="0" smtClean="0">
                <a:latin typeface="Times New Roman" pitchFamily="18" charset="0"/>
              </a:rPr>
              <a:t>开始随着</a:t>
            </a:r>
            <a:r>
              <a:rPr kumimoji="1" lang="zh-CN" altLang="en-US" sz="2400" dirty="0">
                <a:latin typeface="Times New Roman" pitchFamily="18" charset="0"/>
              </a:rPr>
              <a:t>产量增加而不断下降，产量增加到一定量时，</a:t>
            </a:r>
            <a:r>
              <a:rPr kumimoji="1" lang="en-US" altLang="zh-CN" sz="2400" dirty="0">
                <a:latin typeface="Times New Roman" pitchFamily="18" charset="0"/>
              </a:rPr>
              <a:t>AVC</a:t>
            </a:r>
            <a:r>
              <a:rPr kumimoji="1" lang="zh-CN" altLang="en-US" sz="2400" dirty="0">
                <a:latin typeface="Times New Roman" pitchFamily="18" charset="0"/>
              </a:rPr>
              <a:t>达到</a:t>
            </a:r>
            <a:r>
              <a:rPr kumimoji="1" lang="zh-CN" altLang="en-US" sz="2400" dirty="0" smtClean="0">
                <a:latin typeface="Times New Roman" pitchFamily="18" charset="0"/>
              </a:rPr>
              <a:t>最低点。此后，随着</a:t>
            </a:r>
            <a:r>
              <a:rPr kumimoji="1" lang="zh-CN" altLang="en-US" sz="2400" dirty="0">
                <a:latin typeface="Times New Roman" pitchFamily="18" charset="0"/>
              </a:rPr>
              <a:t>产量继续增加，开始上升。</a:t>
            </a:r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467543" y="1628800"/>
            <a:ext cx="7981577" cy="10144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95000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）平均可变成本 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 Variable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95000"/>
            </a:pPr>
            <a:r>
              <a:rPr lang="zh-CN" altLang="en-US" sz="24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短期内平均生产每一单位产品所</a:t>
            </a:r>
            <a:r>
              <a:rPr lang="zh-CN" altLang="en-US" sz="2400" b="1" smtClean="0">
                <a:solidFill>
                  <a:srgbClr val="0000FF"/>
                </a:solidFill>
              </a:rPr>
              <a:t>消耗的可变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成本。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972752"/>
              </p:ext>
            </p:extLst>
          </p:nvPr>
        </p:nvGraphicFramePr>
        <p:xfrm>
          <a:off x="1733377" y="2708920"/>
          <a:ext cx="16144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377" y="2708920"/>
                        <a:ext cx="16144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11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43439" y="2780485"/>
            <a:ext cx="4119564" cy="3558452"/>
            <a:chOff x="4643439" y="2780485"/>
            <a:chExt cx="4119564" cy="3558452"/>
          </a:xfrm>
        </p:grpSpPr>
        <p:grpSp>
          <p:nvGrpSpPr>
            <p:cNvPr id="569362" name="Group 18"/>
            <p:cNvGrpSpPr>
              <a:grpSpLocks/>
            </p:cNvGrpSpPr>
            <p:nvPr/>
          </p:nvGrpSpPr>
          <p:grpSpPr bwMode="auto">
            <a:xfrm>
              <a:off x="4643439" y="2780485"/>
              <a:ext cx="4119564" cy="3313115"/>
              <a:chOff x="2811" y="2088"/>
              <a:chExt cx="2595" cy="2087"/>
            </a:xfrm>
          </p:grpSpPr>
          <p:grpSp>
            <p:nvGrpSpPr>
              <p:cNvPr id="14343" name="Group 12"/>
              <p:cNvGrpSpPr>
                <a:grpSpLocks/>
              </p:cNvGrpSpPr>
              <p:nvPr/>
            </p:nvGrpSpPr>
            <p:grpSpPr bwMode="auto">
              <a:xfrm>
                <a:off x="2811" y="2088"/>
                <a:ext cx="2531" cy="2087"/>
                <a:chOff x="2811" y="1918"/>
                <a:chExt cx="2531" cy="2087"/>
              </a:xfrm>
            </p:grpSpPr>
            <p:sp>
              <p:nvSpPr>
                <p:cNvPr id="14345" name="Line 4"/>
                <p:cNvSpPr>
                  <a:spLocks noChangeShapeType="1"/>
                </p:cNvSpPr>
                <p:nvPr/>
              </p:nvSpPr>
              <p:spPr bwMode="auto">
                <a:xfrm flipH="1" flipV="1">
                  <a:off x="3035" y="2015"/>
                  <a:ext cx="10" cy="17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6" name="Line 5"/>
                <p:cNvSpPr>
                  <a:spLocks noChangeShapeType="1"/>
                </p:cNvSpPr>
                <p:nvPr/>
              </p:nvSpPr>
              <p:spPr bwMode="auto">
                <a:xfrm>
                  <a:off x="3045" y="3765"/>
                  <a:ext cx="2256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7" name="Freeform 6"/>
                <p:cNvSpPr>
                  <a:spLocks/>
                </p:cNvSpPr>
                <p:nvPr/>
              </p:nvSpPr>
              <p:spPr bwMode="auto">
                <a:xfrm>
                  <a:off x="3131" y="2399"/>
                  <a:ext cx="1926" cy="888"/>
                </a:xfrm>
                <a:custGeom>
                  <a:avLst/>
                  <a:gdLst>
                    <a:gd name="T0" fmla="*/ 0 w 1776"/>
                    <a:gd name="T1" fmla="*/ 432 h 888"/>
                    <a:gd name="T2" fmla="*/ 960 w 1776"/>
                    <a:gd name="T3" fmla="*/ 816 h 888"/>
                    <a:gd name="T4" fmla="*/ 2089 w 1776"/>
                    <a:gd name="T5" fmla="*/ 0 h 8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76" h="888">
                      <a:moveTo>
                        <a:pt x="0" y="432"/>
                      </a:moveTo>
                      <a:cubicBezTo>
                        <a:pt x="260" y="660"/>
                        <a:pt x="520" y="888"/>
                        <a:pt x="816" y="816"/>
                      </a:cubicBezTo>
                      <a:cubicBezTo>
                        <a:pt x="1112" y="744"/>
                        <a:pt x="1616" y="136"/>
                        <a:pt x="1776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102" y="3755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kumimoji="1" lang="en-US" altLang="zh-CN" dirty="0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1434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11" y="191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000000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kumimoji="1" lang="en-US" altLang="zh-CN" dirty="0">
                      <a:latin typeface="Times New Roman" pitchFamily="18" charset="0"/>
                    </a:rPr>
                    <a:t>C</a:t>
                  </a:r>
                </a:p>
              </p:txBody>
            </p:sp>
          </p:grpSp>
          <p:sp>
            <p:nvSpPr>
              <p:cNvPr id="14344" name="Text Box 9"/>
              <p:cNvSpPr txBox="1">
                <a:spLocks noChangeArrowheads="1"/>
              </p:cNvSpPr>
              <p:nvPr/>
            </p:nvSpPr>
            <p:spPr bwMode="auto">
              <a:xfrm>
                <a:off x="4830" y="2352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</a:rPr>
                  <a:t>AVC</a:t>
                </a: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372200" y="5877272"/>
              <a:ext cx="1288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AVC</a:t>
              </a:r>
              <a:r>
                <a:rPr lang="zh-CN" altLang="en-US" sz="2400" b="1" dirty="0" smtClean="0"/>
                <a:t>曲线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105177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3" descr="再生纸"/>
          <p:cNvSpPr>
            <a:spLocks noChangeArrowheads="1"/>
          </p:cNvSpPr>
          <p:nvPr/>
        </p:nvSpPr>
        <p:spPr bwMode="auto">
          <a:xfrm>
            <a:off x="323528" y="1556792"/>
            <a:ext cx="6859587" cy="8937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）短期平均成本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95000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短期</a:t>
            </a:r>
            <a:r>
              <a:rPr lang="zh-CN" altLang="en-US" sz="2400" b="1" dirty="0">
                <a:solidFill>
                  <a:srgbClr val="0000FF"/>
                </a:solidFill>
              </a:rPr>
              <a:t>中生产每一单位产品平均所需要的成本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  <a:endParaRPr lang="zh-CN" altLang="en-US" sz="2800" dirty="0">
              <a:solidFill>
                <a:srgbClr val="99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02303" y="2914808"/>
                <a:ext cx="2150012" cy="943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𝑺𝑻𝑪</m:t>
                        </m:r>
                        <m:r>
                          <m:rPr>
                            <m:nor/>
                          </m:rPr>
                          <a: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den>
                    </m:f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=AFC+AVC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03" y="2914808"/>
                <a:ext cx="2150012" cy="943079"/>
              </a:xfrm>
              <a:prstGeom prst="rect">
                <a:avLst/>
              </a:prstGeom>
              <a:blipFill rotWithShape="0">
                <a:blip r:embed="rId2"/>
                <a:stretch>
                  <a:fillRect l="-8499" t="-1290" r="-7082" b="-18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851276" y="2708473"/>
            <a:ext cx="4133851" cy="3558456"/>
            <a:chOff x="3851276" y="2708473"/>
            <a:chExt cx="4133851" cy="3558456"/>
          </a:xfrm>
        </p:grpSpPr>
        <p:grpSp>
          <p:nvGrpSpPr>
            <p:cNvPr id="570385" name="Group 17"/>
            <p:cNvGrpSpPr>
              <a:grpSpLocks/>
            </p:cNvGrpSpPr>
            <p:nvPr/>
          </p:nvGrpSpPr>
          <p:grpSpPr bwMode="auto">
            <a:xfrm>
              <a:off x="3851276" y="2708473"/>
              <a:ext cx="4133851" cy="3313110"/>
              <a:chOff x="2802" y="1918"/>
              <a:chExt cx="2604" cy="2087"/>
            </a:xfrm>
          </p:grpSpPr>
          <p:sp>
            <p:nvSpPr>
              <p:cNvPr id="15366" name="Line 3"/>
              <p:cNvSpPr>
                <a:spLocks noChangeShapeType="1"/>
              </p:cNvSpPr>
              <p:nvPr/>
            </p:nvSpPr>
            <p:spPr bwMode="auto">
              <a:xfrm flipH="1" flipV="1">
                <a:off x="3035" y="2015"/>
                <a:ext cx="10" cy="17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" name="Line 4"/>
              <p:cNvSpPr>
                <a:spLocks noChangeShapeType="1"/>
              </p:cNvSpPr>
              <p:nvPr/>
            </p:nvSpPr>
            <p:spPr bwMode="auto">
              <a:xfrm>
                <a:off x="3045" y="3765"/>
                <a:ext cx="225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" name="Freeform 5"/>
              <p:cNvSpPr>
                <a:spLocks/>
              </p:cNvSpPr>
              <p:nvPr/>
            </p:nvSpPr>
            <p:spPr bwMode="auto">
              <a:xfrm>
                <a:off x="3275" y="2351"/>
                <a:ext cx="1680" cy="1296"/>
              </a:xfrm>
              <a:custGeom>
                <a:avLst/>
                <a:gdLst>
                  <a:gd name="T0" fmla="*/ 0 w 1680"/>
                  <a:gd name="T1" fmla="*/ 0 h 1296"/>
                  <a:gd name="T2" fmla="*/ 384 w 1680"/>
                  <a:gd name="T3" fmla="*/ 1008 h 1296"/>
                  <a:gd name="T4" fmla="*/ 1680 w 1680"/>
                  <a:gd name="T5" fmla="*/ 1296 h 12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0" h="1296">
                    <a:moveTo>
                      <a:pt x="0" y="0"/>
                    </a:moveTo>
                    <a:cubicBezTo>
                      <a:pt x="52" y="396"/>
                      <a:pt x="104" y="792"/>
                      <a:pt x="384" y="1008"/>
                    </a:cubicBezTo>
                    <a:cubicBezTo>
                      <a:pt x="664" y="1224"/>
                      <a:pt x="1464" y="1248"/>
                      <a:pt x="1680" y="1296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9" name="Freeform 6"/>
              <p:cNvSpPr>
                <a:spLocks/>
              </p:cNvSpPr>
              <p:nvPr/>
            </p:nvSpPr>
            <p:spPr bwMode="auto">
              <a:xfrm>
                <a:off x="3131" y="2399"/>
                <a:ext cx="1926" cy="888"/>
              </a:xfrm>
              <a:custGeom>
                <a:avLst/>
                <a:gdLst>
                  <a:gd name="T0" fmla="*/ 0 w 1776"/>
                  <a:gd name="T1" fmla="*/ 432 h 888"/>
                  <a:gd name="T2" fmla="*/ 960 w 1776"/>
                  <a:gd name="T3" fmla="*/ 816 h 888"/>
                  <a:gd name="T4" fmla="*/ 2089 w 1776"/>
                  <a:gd name="T5" fmla="*/ 0 h 8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76" h="888">
                    <a:moveTo>
                      <a:pt x="0" y="432"/>
                    </a:moveTo>
                    <a:cubicBezTo>
                      <a:pt x="260" y="660"/>
                      <a:pt x="520" y="888"/>
                      <a:pt x="816" y="816"/>
                    </a:cubicBezTo>
                    <a:cubicBezTo>
                      <a:pt x="1112" y="744"/>
                      <a:pt x="1616" y="136"/>
                      <a:pt x="1776" y="0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0" name="Freeform 7"/>
              <p:cNvSpPr>
                <a:spLocks/>
              </p:cNvSpPr>
              <p:nvPr/>
            </p:nvSpPr>
            <p:spPr bwMode="auto">
              <a:xfrm>
                <a:off x="3640" y="2159"/>
                <a:ext cx="1296" cy="640"/>
              </a:xfrm>
              <a:custGeom>
                <a:avLst/>
                <a:gdLst>
                  <a:gd name="T0" fmla="*/ 0 w 1296"/>
                  <a:gd name="T1" fmla="*/ 0 h 640"/>
                  <a:gd name="T2" fmla="*/ 432 w 1296"/>
                  <a:gd name="T3" fmla="*/ 624 h 640"/>
                  <a:gd name="T4" fmla="*/ 1296 w 1296"/>
                  <a:gd name="T5" fmla="*/ 96 h 6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96" h="640">
                    <a:moveTo>
                      <a:pt x="0" y="0"/>
                    </a:moveTo>
                    <a:cubicBezTo>
                      <a:pt x="108" y="304"/>
                      <a:pt x="216" y="608"/>
                      <a:pt x="432" y="624"/>
                    </a:cubicBezTo>
                    <a:cubicBezTo>
                      <a:pt x="648" y="640"/>
                      <a:pt x="1152" y="184"/>
                      <a:pt x="1296" y="96"/>
                    </a:cubicBezTo>
                  </a:path>
                </a:pathLst>
              </a:custGeom>
              <a:noFill/>
              <a:ln w="38100" cmpd="sng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1" name="Text Box 8"/>
              <p:cNvSpPr txBox="1">
                <a:spLocks noChangeArrowheads="1"/>
              </p:cNvSpPr>
              <p:nvPr/>
            </p:nvSpPr>
            <p:spPr bwMode="auto">
              <a:xfrm>
                <a:off x="5102" y="375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5372" name="Text Box 9"/>
              <p:cNvSpPr txBox="1">
                <a:spLocks noChangeArrowheads="1"/>
              </p:cNvSpPr>
              <p:nvPr/>
            </p:nvSpPr>
            <p:spPr bwMode="auto">
              <a:xfrm>
                <a:off x="2802" y="1918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73" name="Text Box 10"/>
              <p:cNvSpPr txBox="1">
                <a:spLocks noChangeArrowheads="1"/>
              </p:cNvSpPr>
              <p:nvPr/>
            </p:nvSpPr>
            <p:spPr bwMode="auto">
              <a:xfrm>
                <a:off x="4513" y="3370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b="0">
                    <a:solidFill>
                      <a:srgbClr val="FF0000"/>
                    </a:solidFill>
                    <a:latin typeface="Times New Roman" pitchFamily="18" charset="0"/>
                  </a:rPr>
                  <a:t>AFC</a:t>
                </a:r>
              </a:p>
            </p:txBody>
          </p:sp>
          <p:sp>
            <p:nvSpPr>
              <p:cNvPr id="15374" name="Text Box 11"/>
              <p:cNvSpPr txBox="1">
                <a:spLocks noChangeArrowheads="1"/>
              </p:cNvSpPr>
              <p:nvPr/>
            </p:nvSpPr>
            <p:spPr bwMode="auto">
              <a:xfrm>
                <a:off x="4830" y="2522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b="0">
                    <a:solidFill>
                      <a:srgbClr val="0000CC"/>
                    </a:solidFill>
                    <a:latin typeface="Times New Roman" pitchFamily="18" charset="0"/>
                  </a:rPr>
                  <a:t>AVC</a:t>
                </a:r>
              </a:p>
            </p:txBody>
          </p:sp>
          <p:sp>
            <p:nvSpPr>
              <p:cNvPr id="15375" name="Text Box 12"/>
              <p:cNvSpPr txBox="1">
                <a:spLocks noChangeArrowheads="1"/>
              </p:cNvSpPr>
              <p:nvPr/>
            </p:nvSpPr>
            <p:spPr bwMode="auto">
              <a:xfrm>
                <a:off x="4694" y="2009"/>
                <a:ext cx="4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kumimoji="1" lang="en-US" altLang="zh-CN" dirty="0">
                    <a:solidFill>
                      <a:srgbClr val="660033"/>
                    </a:solidFill>
                    <a:latin typeface="Times New Roman" pitchFamily="18" charset="0"/>
                  </a:rPr>
                  <a:t>SAC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65961" y="5805264"/>
              <a:ext cx="131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SAC</a:t>
              </a:r>
              <a:r>
                <a:rPr lang="zh-CN" altLang="en-US" sz="2400" b="1" dirty="0" smtClean="0"/>
                <a:t>曲线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4081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>
          <a:xfrm>
            <a:off x="179512" y="764704"/>
            <a:ext cx="8712968" cy="648072"/>
          </a:xfrm>
        </p:spPr>
        <p:txBody>
          <a:bodyPr vert="horz" rtlCol="0" anchor="ctr">
            <a:noAutofit/>
          </a:bodyPr>
          <a:lstStyle/>
          <a:p>
            <a:pPr algn="l"/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短期边际成本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Short-run Marginal Cost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SMC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1395" name="Rectangle 3" descr="70%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765240"/>
          </a:xfrm>
          <a:noFill/>
          <a:ln w="76200" cap="flat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Clr>
                <a:srgbClr val="FF0000"/>
              </a:buClr>
              <a:buSzPct val="9500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边际成本：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增加一单位产量所引起的总成本的增加。</a:t>
            </a:r>
          </a:p>
        </p:txBody>
      </p:sp>
      <p:sp>
        <p:nvSpPr>
          <p:cNvPr id="571397" name="Rectangle 5" descr="蓝色面巾纸"/>
          <p:cNvSpPr>
            <a:spLocks noChangeArrowheads="1"/>
          </p:cNvSpPr>
          <p:nvPr/>
        </p:nvSpPr>
        <p:spPr bwMode="auto">
          <a:xfrm>
            <a:off x="531019" y="4375903"/>
            <a:ext cx="4401021" cy="171739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</a:rPr>
              <a:t>FC</a:t>
            </a:r>
            <a:r>
              <a:rPr kumimoji="1" lang="zh-CN" altLang="en-US" sz="2400" dirty="0">
                <a:latin typeface="Times New Roman" pitchFamily="18" charset="0"/>
              </a:rPr>
              <a:t>始终不变，因此</a:t>
            </a:r>
            <a:r>
              <a:rPr kumimoji="1" lang="en-US" altLang="zh-CN" sz="2400" dirty="0">
                <a:latin typeface="Times New Roman" pitchFamily="18" charset="0"/>
              </a:rPr>
              <a:t>SMC</a:t>
            </a:r>
            <a:r>
              <a:rPr kumimoji="1" lang="zh-CN" altLang="en-US" sz="2400" dirty="0">
                <a:latin typeface="Times New Roman" pitchFamily="18" charset="0"/>
              </a:rPr>
              <a:t>的变动与</a:t>
            </a:r>
            <a:r>
              <a:rPr kumimoji="1" lang="en-US" altLang="zh-CN" sz="2400" dirty="0">
                <a:latin typeface="Times New Roman" pitchFamily="18" charset="0"/>
              </a:rPr>
              <a:t>FC</a:t>
            </a:r>
            <a:r>
              <a:rPr kumimoji="1" lang="zh-CN" altLang="en-US" sz="2400" dirty="0">
                <a:latin typeface="Times New Roman" pitchFamily="18" charset="0"/>
              </a:rPr>
              <a:t>无关，</a:t>
            </a:r>
            <a:r>
              <a:rPr kumimoji="1" lang="en-US" altLang="zh-CN" sz="2400" dirty="0">
                <a:latin typeface="Times New Roman" pitchFamily="18" charset="0"/>
              </a:rPr>
              <a:t>SMC</a:t>
            </a:r>
            <a:r>
              <a:rPr kumimoji="1" lang="zh-CN" altLang="en-US" sz="2400" dirty="0">
                <a:latin typeface="Times New Roman" pitchFamily="18" charset="0"/>
              </a:rPr>
              <a:t>实际上等于增加单位产量所增加的可变成本。 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804348"/>
              </p:ext>
            </p:extLst>
          </p:nvPr>
        </p:nvGraphicFramePr>
        <p:xfrm>
          <a:off x="825500" y="2349500"/>
          <a:ext cx="41529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286000" imgH="888840" progId="Equation.DSMT4">
                  <p:embed/>
                </p:oleObj>
              </mc:Choice>
              <mc:Fallback>
                <p:oleObj name="Equation" r:id="rId3" imgW="22860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49500"/>
                        <a:ext cx="41529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0802" y="2204415"/>
            <a:ext cx="4103689" cy="3558458"/>
            <a:chOff x="4860802" y="2204415"/>
            <a:chExt cx="4103689" cy="3558458"/>
          </a:xfrm>
        </p:grpSpPr>
        <p:grpSp>
          <p:nvGrpSpPr>
            <p:cNvPr id="4" name="组合 3"/>
            <p:cNvGrpSpPr/>
            <p:nvPr/>
          </p:nvGrpSpPr>
          <p:grpSpPr>
            <a:xfrm>
              <a:off x="4860802" y="2204415"/>
              <a:ext cx="4103689" cy="3558458"/>
              <a:chOff x="4860802" y="2204415"/>
              <a:chExt cx="4103689" cy="355845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860802" y="2204415"/>
                <a:ext cx="4103689" cy="3558458"/>
                <a:chOff x="3881439" y="2708471"/>
                <a:chExt cx="4103689" cy="3558458"/>
              </a:xfrm>
            </p:grpSpPr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3881439" y="2708471"/>
                  <a:ext cx="4103689" cy="3313110"/>
                  <a:chOff x="2821" y="1918"/>
                  <a:chExt cx="2585" cy="2087"/>
                </a:xfrm>
              </p:grpSpPr>
              <p:sp>
                <p:nvSpPr>
                  <p:cNvPr id="11" name="Line 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35" y="2015"/>
                    <a:ext cx="10" cy="175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3045" y="3765"/>
                    <a:ext cx="2256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Freeform 5"/>
                  <p:cNvSpPr>
                    <a:spLocks/>
                  </p:cNvSpPr>
                  <p:nvPr/>
                </p:nvSpPr>
                <p:spPr bwMode="auto">
                  <a:xfrm>
                    <a:off x="3275" y="2351"/>
                    <a:ext cx="1680" cy="1296"/>
                  </a:xfrm>
                  <a:custGeom>
                    <a:avLst/>
                    <a:gdLst>
                      <a:gd name="T0" fmla="*/ 0 w 1680"/>
                      <a:gd name="T1" fmla="*/ 0 h 1296"/>
                      <a:gd name="T2" fmla="*/ 384 w 1680"/>
                      <a:gd name="T3" fmla="*/ 1008 h 1296"/>
                      <a:gd name="T4" fmla="*/ 1680 w 1680"/>
                      <a:gd name="T5" fmla="*/ 1296 h 129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80" h="1296">
                        <a:moveTo>
                          <a:pt x="0" y="0"/>
                        </a:moveTo>
                        <a:cubicBezTo>
                          <a:pt x="52" y="396"/>
                          <a:pt x="104" y="792"/>
                          <a:pt x="384" y="1008"/>
                        </a:cubicBezTo>
                        <a:cubicBezTo>
                          <a:pt x="664" y="1224"/>
                          <a:pt x="1464" y="1248"/>
                          <a:pt x="1680" y="1296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6"/>
                  <p:cNvSpPr>
                    <a:spLocks/>
                  </p:cNvSpPr>
                  <p:nvPr/>
                </p:nvSpPr>
                <p:spPr bwMode="auto">
                  <a:xfrm>
                    <a:off x="3131" y="2399"/>
                    <a:ext cx="1926" cy="888"/>
                  </a:xfrm>
                  <a:custGeom>
                    <a:avLst/>
                    <a:gdLst>
                      <a:gd name="T0" fmla="*/ 0 w 1776"/>
                      <a:gd name="T1" fmla="*/ 432 h 888"/>
                      <a:gd name="T2" fmla="*/ 960 w 1776"/>
                      <a:gd name="T3" fmla="*/ 816 h 888"/>
                      <a:gd name="T4" fmla="*/ 2089 w 1776"/>
                      <a:gd name="T5" fmla="*/ 0 h 8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76" h="888">
                        <a:moveTo>
                          <a:pt x="0" y="432"/>
                        </a:moveTo>
                        <a:cubicBezTo>
                          <a:pt x="260" y="660"/>
                          <a:pt x="520" y="888"/>
                          <a:pt x="816" y="816"/>
                        </a:cubicBezTo>
                        <a:cubicBezTo>
                          <a:pt x="1112" y="744"/>
                          <a:pt x="1616" y="136"/>
                          <a:pt x="1776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7"/>
                  <p:cNvSpPr>
                    <a:spLocks/>
                  </p:cNvSpPr>
                  <p:nvPr/>
                </p:nvSpPr>
                <p:spPr bwMode="auto">
                  <a:xfrm>
                    <a:off x="3640" y="2159"/>
                    <a:ext cx="1296" cy="640"/>
                  </a:xfrm>
                  <a:custGeom>
                    <a:avLst/>
                    <a:gdLst>
                      <a:gd name="T0" fmla="*/ 0 w 1296"/>
                      <a:gd name="T1" fmla="*/ 0 h 640"/>
                      <a:gd name="T2" fmla="*/ 432 w 1296"/>
                      <a:gd name="T3" fmla="*/ 624 h 640"/>
                      <a:gd name="T4" fmla="*/ 1296 w 1296"/>
                      <a:gd name="T5" fmla="*/ 96 h 6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96" h="640">
                        <a:moveTo>
                          <a:pt x="0" y="0"/>
                        </a:moveTo>
                        <a:cubicBezTo>
                          <a:pt x="108" y="304"/>
                          <a:pt x="216" y="608"/>
                          <a:pt x="432" y="624"/>
                        </a:cubicBezTo>
                        <a:cubicBezTo>
                          <a:pt x="648" y="640"/>
                          <a:pt x="1152" y="184"/>
                          <a:pt x="1296" y="96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6600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2" y="3755"/>
                    <a:ext cx="2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kumimoji="1" lang="en-US" altLang="zh-CN" b="0" dirty="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Q</a:t>
                    </a:r>
                  </a:p>
                </p:txBody>
              </p:sp>
              <p:sp>
                <p:nvSpPr>
                  <p:cNvPr id="1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1" y="1918"/>
                    <a:ext cx="22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kumimoji="1" lang="en-US" altLang="zh-CN" b="0" dirty="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1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3370"/>
                    <a:ext cx="42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kumimoji="1" lang="en-US" altLang="zh-CN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AFC</a:t>
                    </a:r>
                  </a:p>
                </p:txBody>
              </p:sp>
              <p:sp>
                <p:nvSpPr>
                  <p:cNvPr id="1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2522"/>
                    <a:ext cx="5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kumimoji="1" lang="en-US" altLang="zh-CN" b="0">
                        <a:solidFill>
                          <a:srgbClr val="0000CC"/>
                        </a:solidFill>
                        <a:latin typeface="Times New Roman" pitchFamily="18" charset="0"/>
                      </a:rPr>
                      <a:t>AVC</a:t>
                    </a:r>
                  </a:p>
                </p:txBody>
              </p:sp>
              <p:sp>
                <p:nvSpPr>
                  <p:cNvPr id="2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2009"/>
                    <a:ext cx="42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000000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kumimoji="1" lang="en-US" altLang="zh-CN" b="0" dirty="0">
                        <a:solidFill>
                          <a:srgbClr val="660033"/>
                        </a:solidFill>
                        <a:latin typeface="Times New Roman" pitchFamily="18" charset="0"/>
                      </a:rPr>
                      <a:t>SAC</a:t>
                    </a:r>
                  </a:p>
                </p:txBody>
              </p: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5565961" y="5805264"/>
                  <a:ext cx="14061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/>
                    <a:t>SMC</a:t>
                  </a:r>
                  <a:r>
                    <a:rPr lang="zh-CN" altLang="en-US" sz="2400" b="1" dirty="0" smtClean="0"/>
                    <a:t>曲线</a:t>
                  </a:r>
                  <a:endParaRPr lang="zh-CN" altLang="en-US" sz="2400" b="1" dirty="0"/>
                </a:p>
              </p:txBody>
            </p:sp>
          </p:grp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21262463">
                <a:off x="5295815" y="2801995"/>
                <a:ext cx="1994235" cy="1939539"/>
              </a:xfrm>
              <a:custGeom>
                <a:avLst/>
                <a:gdLst>
                  <a:gd name="T0" fmla="*/ 0 w 1776"/>
                  <a:gd name="T1" fmla="*/ 432 h 888"/>
                  <a:gd name="T2" fmla="*/ 960 w 1776"/>
                  <a:gd name="T3" fmla="*/ 816 h 888"/>
                  <a:gd name="T4" fmla="*/ 2089 w 1776"/>
                  <a:gd name="T5" fmla="*/ 0 h 8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76" h="888">
                    <a:moveTo>
                      <a:pt x="0" y="432"/>
                    </a:moveTo>
                    <a:cubicBezTo>
                      <a:pt x="260" y="660"/>
                      <a:pt x="520" y="888"/>
                      <a:pt x="816" y="816"/>
                    </a:cubicBezTo>
                    <a:cubicBezTo>
                      <a:pt x="1112" y="744"/>
                      <a:pt x="1616" y="136"/>
                      <a:pt x="177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876256" y="23488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0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  <p:bldP spid="5713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 descr="再生纸"/>
          <p:cNvSpPr>
            <a:spLocks noChangeArrowheads="1"/>
          </p:cNvSpPr>
          <p:nvPr/>
        </p:nvSpPr>
        <p:spPr bwMode="auto">
          <a:xfrm>
            <a:off x="251520" y="1484784"/>
            <a:ext cx="5661182" cy="172819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长期总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成本（</a:t>
            </a:r>
            <a:r>
              <a:rPr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Long-run Total Cost</a:t>
            </a:r>
            <a:r>
              <a:rPr lang="zh-CN" altLang="en-US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SzPct val="95000"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200" dirty="0" smtClean="0"/>
              <a:t>长期中生产一定量产品所需要的成本总和，是企业长期中在各种产量水平上的最低总成本。</a:t>
            </a:r>
            <a:endParaRPr lang="zh-CN" altLang="en-US" sz="2200" dirty="0">
              <a:latin typeface="宋体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672"/>
            <a:ext cx="567775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三、长期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3684" name="Rectangle 4" descr="再生纸"/>
          <p:cNvSpPr>
            <a:spLocks noChangeArrowheads="1"/>
          </p:cNvSpPr>
          <p:nvPr/>
        </p:nvSpPr>
        <p:spPr bwMode="auto">
          <a:xfrm>
            <a:off x="806450" y="3257108"/>
            <a:ext cx="4486275" cy="1107996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zh-CN" altLang="en-US" sz="2200" dirty="0">
                <a:latin typeface="Times New Roman" pitchFamily="18" charset="0"/>
              </a:rPr>
              <a:t>长期：企业能根据产量调整全部要素。在每一个产量水平上总可以选择最优规模进行生产。</a:t>
            </a:r>
          </a:p>
        </p:txBody>
      </p:sp>
      <p:sp>
        <p:nvSpPr>
          <p:cNvPr id="583697" name="Rectangle 17" descr="再生纸"/>
          <p:cNvSpPr>
            <a:spLocks noChangeArrowheads="1"/>
          </p:cNvSpPr>
          <p:nvPr/>
        </p:nvSpPr>
        <p:spPr bwMode="auto">
          <a:xfrm>
            <a:off x="456059" y="4730368"/>
            <a:ext cx="7993062" cy="1938992"/>
          </a:xfrm>
          <a:prstGeom prst="rect">
            <a:avLst/>
          </a:prstGeom>
          <a:noFill/>
          <a:ln w="57150" cmpd="thinThick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Times New Roman" pitchFamily="18" charset="0"/>
              </a:rPr>
              <a:t>初始阶段（</a:t>
            </a:r>
            <a:r>
              <a:rPr kumimoji="1" lang="en-US" altLang="zh-CN" sz="2000" dirty="0" smtClean="0">
                <a:latin typeface="Times New Roman" pitchFamily="18" charset="0"/>
              </a:rPr>
              <a:t>0</a:t>
            </a:r>
            <a:r>
              <a:rPr kumimoji="1" lang="en-US" altLang="en-US" sz="2000" dirty="0"/>
              <a:t>～</a:t>
            </a:r>
            <a:r>
              <a:rPr kumimoji="1" lang="en-US" altLang="zh-CN" sz="2000" dirty="0" smtClean="0">
                <a:latin typeface="Times New Roman" pitchFamily="18" charset="0"/>
              </a:rPr>
              <a:t>Q</a:t>
            </a:r>
            <a:r>
              <a:rPr kumimoji="1" lang="en-US" altLang="zh-CN" sz="2000" baseline="-25000" dirty="0" smtClean="0">
                <a:latin typeface="Times New Roman" pitchFamily="18" charset="0"/>
              </a:rPr>
              <a:t>1</a:t>
            </a:r>
            <a:r>
              <a:rPr kumimoji="1" lang="zh-CN" altLang="en-US" sz="2000" dirty="0" smtClean="0">
                <a:latin typeface="Times New Roman" pitchFamily="18" charset="0"/>
              </a:rPr>
              <a:t>），</a:t>
            </a:r>
            <a:r>
              <a:rPr kumimoji="1" lang="zh-CN" altLang="en-US" sz="2000" dirty="0">
                <a:latin typeface="Times New Roman" pitchFamily="18" charset="0"/>
              </a:rPr>
              <a:t>随产量增长</a:t>
            </a:r>
            <a:r>
              <a:rPr kumimoji="1" lang="zh-CN" altLang="en-US" sz="2000" dirty="0" smtClean="0">
                <a:latin typeface="Times New Roman" pitchFamily="18" charset="0"/>
              </a:rPr>
              <a:t>存在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规模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报酬递增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zh-CN" altLang="en-US" sz="2000" dirty="0">
                <a:latin typeface="Times New Roman" pitchFamily="18" charset="0"/>
              </a:rPr>
              <a:t>平均成本下降，总成本以递减的速度上升。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Times New Roman" pitchFamily="18" charset="0"/>
              </a:rPr>
              <a:t>产量增加到</a:t>
            </a:r>
            <a:r>
              <a:rPr kumimoji="1" lang="en-US" altLang="zh-CN" sz="2000" dirty="0" smtClean="0">
                <a:latin typeface="Times New Roman" pitchFamily="18" charset="0"/>
              </a:rPr>
              <a:t>Q</a:t>
            </a:r>
            <a:r>
              <a:rPr kumimoji="1" lang="en-US" altLang="zh-CN" sz="2000" baseline="-25000" dirty="0" smtClean="0">
                <a:latin typeface="Times New Roman" pitchFamily="18" charset="0"/>
              </a:rPr>
              <a:t>1</a:t>
            </a:r>
            <a:r>
              <a:rPr kumimoji="1" lang="en-US" altLang="en-US" sz="2000" dirty="0"/>
              <a:t>～</a:t>
            </a:r>
            <a:r>
              <a:rPr kumimoji="1" lang="en-US" altLang="zh-CN" sz="2000" dirty="0">
                <a:latin typeface="Times New Roman" pitchFamily="18" charset="0"/>
              </a:rPr>
              <a:t>Q</a:t>
            </a:r>
            <a:r>
              <a:rPr kumimoji="1" lang="en-US" altLang="zh-CN" sz="2000" baseline="-25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阶段，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规模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报酬接近不变</a:t>
            </a:r>
            <a:r>
              <a:rPr kumimoji="1" lang="zh-CN" altLang="en-US" sz="2000" dirty="0">
                <a:latin typeface="Times New Roman" pitchFamily="18" charset="0"/>
              </a:rPr>
              <a:t>，平均成本趋于稳定，</a:t>
            </a:r>
            <a:r>
              <a:rPr kumimoji="1" lang="en-US" altLang="zh-CN" sz="2000" dirty="0">
                <a:latin typeface="Times New Roman" pitchFamily="18" charset="0"/>
              </a:rPr>
              <a:t>LTC</a:t>
            </a:r>
            <a:r>
              <a:rPr kumimoji="1" lang="zh-CN" altLang="en-US" sz="2000" dirty="0">
                <a:latin typeface="Times New Roman" pitchFamily="18" charset="0"/>
              </a:rPr>
              <a:t>曲线趋于平坦。</a:t>
            </a:r>
          </a:p>
          <a:p>
            <a:pPr>
              <a:lnSpc>
                <a:spcPct val="100000"/>
              </a:lnSpc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000" dirty="0" smtClean="0">
                <a:latin typeface="Times New Roman" pitchFamily="18" charset="0"/>
              </a:rPr>
              <a:t>产量增加至超过</a:t>
            </a:r>
            <a:r>
              <a:rPr kumimoji="1" lang="en-US" altLang="zh-CN" sz="2000" dirty="0" smtClean="0">
                <a:latin typeface="Times New Roman" pitchFamily="18" charset="0"/>
              </a:rPr>
              <a:t>Q</a:t>
            </a:r>
            <a:r>
              <a:rPr kumimoji="1" lang="en-US" altLang="zh-CN" sz="2000" baseline="-25000" dirty="0" smtClean="0">
                <a:latin typeface="Times New Roman" pitchFamily="18" charset="0"/>
              </a:rPr>
              <a:t>2</a:t>
            </a:r>
            <a:r>
              <a:rPr kumimoji="1" lang="zh-CN" altLang="en-US" sz="2000" dirty="0" smtClean="0">
                <a:latin typeface="Times New Roman" pitchFamily="18" charset="0"/>
              </a:rPr>
              <a:t>阶段</a:t>
            </a:r>
            <a:r>
              <a:rPr kumimoji="1" lang="zh-CN" altLang="en-US" sz="2000" dirty="0">
                <a:latin typeface="Times New Roman" pitchFamily="18" charset="0"/>
              </a:rPr>
              <a:t>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规模报酬递减</a:t>
            </a:r>
            <a:r>
              <a:rPr kumimoji="1" lang="zh-CN" altLang="en-US" sz="2000" dirty="0" smtClean="0">
                <a:latin typeface="Times New Roman" pitchFamily="18" charset="0"/>
              </a:rPr>
              <a:t>，</a:t>
            </a:r>
            <a:r>
              <a:rPr kumimoji="1" lang="zh-CN" altLang="en-US" sz="2000" dirty="0">
                <a:latin typeface="Times New Roman" pitchFamily="18" charset="0"/>
              </a:rPr>
              <a:t>成本增加幅度大于产量增加幅度，</a:t>
            </a:r>
            <a:r>
              <a:rPr kumimoji="1" lang="en-US" altLang="zh-CN" sz="2000" dirty="0">
                <a:latin typeface="Times New Roman" pitchFamily="18" charset="0"/>
              </a:rPr>
              <a:t>LTC</a:t>
            </a:r>
            <a:r>
              <a:rPr kumimoji="1" lang="zh-CN" altLang="en-US" sz="2000" dirty="0">
                <a:latin typeface="Times New Roman" pitchFamily="18" charset="0"/>
              </a:rPr>
              <a:t>曲线再次变陡，且斜率渐大。 </a:t>
            </a:r>
          </a:p>
        </p:txBody>
      </p:sp>
      <p:sp>
        <p:nvSpPr>
          <p:cNvPr id="22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96396" y="1465053"/>
            <a:ext cx="3340100" cy="3332099"/>
            <a:chOff x="5499100" y="1556792"/>
            <a:chExt cx="3340100" cy="3332099"/>
          </a:xfrm>
        </p:grpSpPr>
        <p:grpSp>
          <p:nvGrpSpPr>
            <p:cNvPr id="583700" name="Group 20"/>
            <p:cNvGrpSpPr>
              <a:grpSpLocks/>
            </p:cNvGrpSpPr>
            <p:nvPr/>
          </p:nvGrpSpPr>
          <p:grpSpPr bwMode="auto">
            <a:xfrm>
              <a:off x="5499100" y="1556792"/>
              <a:ext cx="3340100" cy="2880320"/>
              <a:chOff x="3462" y="1026"/>
              <a:chExt cx="2004" cy="1884"/>
            </a:xfrm>
          </p:grpSpPr>
          <p:sp>
            <p:nvSpPr>
              <p:cNvPr id="20489" name="Line 5"/>
              <p:cNvSpPr>
                <a:spLocks noChangeShapeType="1"/>
              </p:cNvSpPr>
              <p:nvPr/>
            </p:nvSpPr>
            <p:spPr bwMode="auto">
              <a:xfrm flipV="1">
                <a:off x="3697" y="1071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Line 6"/>
              <p:cNvSpPr>
                <a:spLocks noChangeShapeType="1"/>
              </p:cNvSpPr>
              <p:nvPr/>
            </p:nvSpPr>
            <p:spPr bwMode="auto">
              <a:xfrm>
                <a:off x="3697" y="2607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Text Box 7"/>
              <p:cNvSpPr txBox="1">
                <a:spLocks noChangeArrowheads="1"/>
              </p:cNvSpPr>
              <p:nvPr/>
            </p:nvSpPr>
            <p:spPr bwMode="auto">
              <a:xfrm>
                <a:off x="5148" y="2660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0492" name="Text Box 8"/>
              <p:cNvSpPr txBox="1">
                <a:spLocks noChangeArrowheads="1"/>
              </p:cNvSpPr>
              <p:nvPr/>
            </p:nvSpPr>
            <p:spPr bwMode="auto">
              <a:xfrm>
                <a:off x="3462" y="1027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0493" name="Text Box 9"/>
              <p:cNvSpPr txBox="1">
                <a:spLocks noChangeArrowheads="1"/>
              </p:cNvSpPr>
              <p:nvPr/>
            </p:nvSpPr>
            <p:spPr bwMode="auto">
              <a:xfrm>
                <a:off x="3470" y="2614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20494" name="Freeform 10"/>
              <p:cNvSpPr>
                <a:spLocks/>
              </p:cNvSpPr>
              <p:nvPr/>
            </p:nvSpPr>
            <p:spPr bwMode="auto">
              <a:xfrm>
                <a:off x="3697" y="1163"/>
                <a:ext cx="1152" cy="1444"/>
              </a:xfrm>
              <a:custGeom>
                <a:avLst/>
                <a:gdLst>
                  <a:gd name="T0" fmla="*/ 0 w 1152"/>
                  <a:gd name="T1" fmla="*/ 1444 h 1248"/>
                  <a:gd name="T2" fmla="*/ 384 w 1152"/>
                  <a:gd name="T3" fmla="*/ 833 h 1248"/>
                  <a:gd name="T4" fmla="*/ 816 w 1152"/>
                  <a:gd name="T5" fmla="*/ 666 h 1248"/>
                  <a:gd name="T6" fmla="*/ 1152 w 1152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2" h="1248">
                    <a:moveTo>
                      <a:pt x="0" y="1248"/>
                    </a:moveTo>
                    <a:cubicBezTo>
                      <a:pt x="124" y="1040"/>
                      <a:pt x="248" y="832"/>
                      <a:pt x="384" y="720"/>
                    </a:cubicBezTo>
                    <a:cubicBezTo>
                      <a:pt x="520" y="608"/>
                      <a:pt x="688" y="696"/>
                      <a:pt x="816" y="576"/>
                    </a:cubicBezTo>
                    <a:cubicBezTo>
                      <a:pt x="944" y="456"/>
                      <a:pt x="1096" y="96"/>
                      <a:pt x="1152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Text Box 11"/>
              <p:cNvSpPr txBox="1">
                <a:spLocks noChangeArrowheads="1"/>
              </p:cNvSpPr>
              <p:nvPr/>
            </p:nvSpPr>
            <p:spPr bwMode="auto">
              <a:xfrm>
                <a:off x="4150" y="1465"/>
                <a:ext cx="4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LTC</a:t>
                </a:r>
              </a:p>
            </p:txBody>
          </p:sp>
          <p:sp>
            <p:nvSpPr>
              <p:cNvPr id="20496" name="Line 12"/>
              <p:cNvSpPr>
                <a:spLocks noChangeShapeType="1"/>
              </p:cNvSpPr>
              <p:nvPr/>
            </p:nvSpPr>
            <p:spPr bwMode="auto">
              <a:xfrm>
                <a:off x="4129" y="2001"/>
                <a:ext cx="0" cy="60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Text Box 13"/>
              <p:cNvSpPr txBox="1">
                <a:spLocks noChangeArrowheads="1"/>
              </p:cNvSpPr>
              <p:nvPr/>
            </p:nvSpPr>
            <p:spPr bwMode="auto">
              <a:xfrm>
                <a:off x="3985" y="2638"/>
                <a:ext cx="2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itchFamily="18" charset="0"/>
                  </a:rPr>
                  <a:t>Q</a:t>
                </a:r>
                <a:r>
                  <a:rPr kumimoji="1" lang="en-US" altLang="zh-CN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498" name="Line 14"/>
              <p:cNvSpPr>
                <a:spLocks noChangeShapeType="1"/>
              </p:cNvSpPr>
              <p:nvPr/>
            </p:nvSpPr>
            <p:spPr bwMode="auto">
              <a:xfrm>
                <a:off x="4513" y="1839"/>
                <a:ext cx="0" cy="769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Text Box 15"/>
              <p:cNvSpPr txBox="1">
                <a:spLocks noChangeArrowheads="1"/>
              </p:cNvSpPr>
              <p:nvPr/>
            </p:nvSpPr>
            <p:spPr bwMode="auto">
              <a:xfrm>
                <a:off x="4417" y="2638"/>
                <a:ext cx="2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0500" name="Rectangle 16" descr="信纸"/>
              <p:cNvSpPr>
                <a:spLocks noChangeArrowheads="1"/>
              </p:cNvSpPr>
              <p:nvPr/>
            </p:nvSpPr>
            <p:spPr bwMode="auto">
              <a:xfrm>
                <a:off x="3878" y="1026"/>
                <a:ext cx="1006" cy="27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38100" algn="ctr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Clr>
                    <a:srgbClr val="3366FF"/>
                  </a:buClr>
                  <a:buSzPct val="95000"/>
                  <a:buFont typeface="Wingdings" pitchFamily="2" charset="2"/>
                  <a:buChar char="n"/>
                </a:pPr>
                <a:r>
                  <a:rPr kumimoji="1" lang="zh-CN" altLang="en-US">
                    <a:latin typeface="Times New Roman" pitchFamily="18" charset="0"/>
                  </a:rPr>
                  <a:t>陡</a:t>
                </a:r>
                <a:r>
                  <a:rPr kumimoji="1" lang="en-US" altLang="zh-CN">
                    <a:latin typeface="Times New Roman" pitchFamily="18" charset="0"/>
                  </a:rPr>
                  <a:t>—</a:t>
                </a:r>
                <a:r>
                  <a:rPr kumimoji="1" lang="zh-CN" altLang="en-US">
                    <a:latin typeface="Times New Roman" pitchFamily="18" charset="0"/>
                  </a:rPr>
                  <a:t>平</a:t>
                </a:r>
                <a:r>
                  <a:rPr kumimoji="1" lang="en-US" altLang="zh-CN">
                    <a:latin typeface="Times New Roman" pitchFamily="18" charset="0"/>
                  </a:rPr>
                  <a:t>—</a:t>
                </a:r>
                <a:r>
                  <a:rPr kumimoji="1" lang="zh-CN" altLang="en-US">
                    <a:latin typeface="Times New Roman" pitchFamily="18" charset="0"/>
                  </a:rPr>
                  <a:t>陡</a:t>
                </a:r>
              </a:p>
            </p:txBody>
          </p:sp>
          <p:sp>
            <p:nvSpPr>
              <p:cNvPr id="20501" name="AutoShape 18">
                <a:hlinkClick r:id="" action="ppaction://noaction" highlightClick="1">
                  <a:snd r:embed="rId3" name="chimes.wav"/>
                </a:hlinkClick>
                <a:hlinkHover r:id="" action="ppaction://noaction" highlightClick="1">
                  <a:snd r:embed="rId3" name="chimes.wav"/>
                </a:hlinkHover>
              </p:cNvPr>
              <p:cNvSpPr>
                <a:spLocks noChangeArrowheads="1"/>
              </p:cNvSpPr>
              <p:nvPr/>
            </p:nvSpPr>
            <p:spPr bwMode="auto">
              <a:xfrm>
                <a:off x="4831" y="1616"/>
                <a:ext cx="635" cy="771"/>
              </a:xfrm>
              <a:prstGeom prst="wedgeRoundRectCallout">
                <a:avLst>
                  <a:gd name="adj1" fmla="val -84435"/>
                  <a:gd name="adj2" fmla="val -41106"/>
                  <a:gd name="adj3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sz="1800">
                    <a:latin typeface="Times New Roman" pitchFamily="18" charset="0"/>
                  </a:rPr>
                  <a:t>无固定成本，</a:t>
                </a:r>
                <a:r>
                  <a:rPr kumimoji="1" lang="en-US" altLang="zh-CN" sz="1800">
                    <a:latin typeface="Times New Roman" pitchFamily="18" charset="0"/>
                  </a:rPr>
                  <a:t>LTC</a:t>
                </a:r>
                <a:r>
                  <a:rPr kumimoji="1" lang="zh-CN" altLang="en-US" sz="1800">
                    <a:latin typeface="Times New Roman" pitchFamily="18" charset="0"/>
                  </a:rPr>
                  <a:t>从原点开始</a:t>
                </a: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6180641" y="4519559"/>
              <a:ext cx="2279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黑体" pitchFamily="49" charset="-122"/>
                </a:rPr>
                <a:t>LTC </a:t>
              </a:r>
              <a:r>
                <a:rPr lang="zh-CN" altLang="en-US" b="1" dirty="0">
                  <a:latin typeface="黑体" pitchFamily="49" charset="-122"/>
                </a:rPr>
                <a:t>曲线：</a:t>
              </a:r>
              <a:r>
                <a:rPr lang="zh-CN" altLang="en-US" b="1" dirty="0">
                  <a:latin typeface="华文行楷" pitchFamily="2" charset="-122"/>
                  <a:ea typeface="华文行楷" pitchFamily="2" charset="-122"/>
                </a:rPr>
                <a:t>陡</a:t>
              </a:r>
              <a:r>
                <a:rPr lang="en-US" altLang="zh-CN" b="1" dirty="0">
                  <a:latin typeface="华文行楷" pitchFamily="2" charset="-122"/>
                  <a:ea typeface="华文行楷" pitchFamily="2" charset="-122"/>
                </a:rPr>
                <a:t>-</a:t>
              </a:r>
              <a:r>
                <a:rPr lang="zh-CN" altLang="en-US" b="1" dirty="0">
                  <a:latin typeface="华文行楷" pitchFamily="2" charset="-122"/>
                  <a:ea typeface="华文行楷" pitchFamily="2" charset="-122"/>
                </a:rPr>
                <a:t>平</a:t>
              </a:r>
              <a:r>
                <a:rPr lang="en-US" altLang="zh-CN" b="1" dirty="0">
                  <a:latin typeface="华文行楷" pitchFamily="2" charset="-122"/>
                  <a:ea typeface="华文行楷" pitchFamily="2" charset="-122"/>
                </a:rPr>
                <a:t>-</a:t>
              </a:r>
              <a:r>
                <a:rPr lang="zh-CN" altLang="en-US" b="1" dirty="0">
                  <a:latin typeface="华文行楷" pitchFamily="2" charset="-122"/>
                  <a:ea typeface="华文行楷" pitchFamily="2" charset="-122"/>
                </a:rPr>
                <a:t>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22300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uiExpand="1" build="p"/>
      <p:bldP spid="583684" grpId="0"/>
      <p:bldP spid="5836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693811"/>
            <a:ext cx="7569224" cy="72494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长期平均成本曲线（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Long-run Average Cost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779" name="Rectangle 3" descr="再生纸"/>
          <p:cNvSpPr>
            <a:spLocks noGrp="1" noChangeArrowheads="1"/>
          </p:cNvSpPr>
          <p:nvPr>
            <p:ph type="body" idx="1"/>
          </p:nvPr>
        </p:nvSpPr>
        <p:spPr>
          <a:xfrm>
            <a:off x="701234" y="1617875"/>
            <a:ext cx="5790456" cy="498598"/>
          </a:xfrm>
          <a:noFill/>
          <a:ln w="76200" cap="flat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95000"/>
              <a:buFont typeface="Wingdings" pitchFamily="2" charset="2"/>
              <a:buNone/>
              <a:tabLst>
                <a:tab pos="2971800" algn="l"/>
              </a:tabLst>
            </a:pPr>
            <a:r>
              <a:rPr lang="zh-CN" altLang="en-US" sz="2400" b="1" dirty="0" smtClean="0">
                <a:solidFill>
                  <a:srgbClr val="000000"/>
                </a:solidFill>
              </a:rPr>
              <a:t>长期内企业既定产量下的最低平均成本。 </a:t>
            </a:r>
          </a:p>
        </p:txBody>
      </p:sp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3" y="2374226"/>
            <a:ext cx="18002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940152" y="1412776"/>
            <a:ext cx="2757945" cy="2808313"/>
            <a:chOff x="4547397" y="2310393"/>
            <a:chExt cx="3583198" cy="3306928"/>
          </a:xfrm>
        </p:grpSpPr>
        <p:sp>
          <p:nvSpPr>
            <p:cNvPr id="587791" name="Line 15"/>
            <p:cNvSpPr>
              <a:spLocks noChangeShapeType="1"/>
            </p:cNvSpPr>
            <p:nvPr/>
          </p:nvSpPr>
          <p:spPr bwMode="auto">
            <a:xfrm flipV="1">
              <a:off x="5004048" y="2599853"/>
              <a:ext cx="0" cy="2667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792" name="Line 16"/>
            <p:cNvSpPr>
              <a:spLocks noChangeShapeType="1"/>
            </p:cNvSpPr>
            <p:nvPr/>
          </p:nvSpPr>
          <p:spPr bwMode="auto">
            <a:xfrm>
              <a:off x="5004048" y="5266853"/>
              <a:ext cx="2795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793" name="Freeform 17"/>
            <p:cNvSpPr>
              <a:spLocks/>
            </p:cNvSpPr>
            <p:nvPr/>
          </p:nvSpPr>
          <p:spPr bwMode="auto">
            <a:xfrm rot="20681672">
              <a:off x="5268424" y="3887347"/>
              <a:ext cx="2396132" cy="783596"/>
            </a:xfrm>
            <a:custGeom>
              <a:avLst/>
              <a:gdLst>
                <a:gd name="T0" fmla="*/ 0 w 2112"/>
                <a:gd name="T1" fmla="*/ 0 h 688"/>
                <a:gd name="T2" fmla="*/ 2147483647 w 2112"/>
                <a:gd name="T3" fmla="*/ 1693545000 h 688"/>
                <a:gd name="T4" fmla="*/ 2147483647 w 2112"/>
                <a:gd name="T5" fmla="*/ 241935000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2" h="688">
                  <a:moveTo>
                    <a:pt x="0" y="0"/>
                  </a:moveTo>
                  <a:cubicBezTo>
                    <a:pt x="256" y="328"/>
                    <a:pt x="512" y="656"/>
                    <a:pt x="864" y="672"/>
                  </a:cubicBezTo>
                  <a:cubicBezTo>
                    <a:pt x="1216" y="688"/>
                    <a:pt x="1904" y="192"/>
                    <a:pt x="2112" y="96"/>
                  </a:cubicBezTo>
                </a:path>
              </a:pathLst>
            </a:custGeom>
            <a:noFill/>
            <a:ln w="38100" cmpd="sng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794" name="Text Box 18"/>
            <p:cNvSpPr txBox="1">
              <a:spLocks noChangeArrowheads="1"/>
            </p:cNvSpPr>
            <p:nvPr/>
          </p:nvSpPr>
          <p:spPr bwMode="auto">
            <a:xfrm>
              <a:off x="7408282" y="3338041"/>
              <a:ext cx="7223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>
                  <a:latin typeface="Times New Roman" pitchFamily="18" charset="0"/>
                </a:rPr>
                <a:t>LAC</a:t>
              </a:r>
            </a:p>
          </p:txBody>
        </p:sp>
        <p:sp>
          <p:nvSpPr>
            <p:cNvPr id="587795" name="Text Box 19"/>
            <p:cNvSpPr txBox="1">
              <a:spLocks noChangeArrowheads="1"/>
            </p:cNvSpPr>
            <p:nvPr/>
          </p:nvSpPr>
          <p:spPr bwMode="auto">
            <a:xfrm>
              <a:off x="4547397" y="2310393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87796" name="Text Box 20"/>
            <p:cNvSpPr txBox="1">
              <a:spLocks noChangeArrowheads="1"/>
            </p:cNvSpPr>
            <p:nvPr/>
          </p:nvSpPr>
          <p:spPr bwMode="auto">
            <a:xfrm>
              <a:off x="7447595" y="5220445"/>
              <a:ext cx="381000" cy="39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1" lang="en-US" altLang="zh-CN" dirty="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7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8264" y="4063323"/>
            <a:ext cx="128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LAC</a:t>
            </a:r>
            <a:r>
              <a:rPr lang="zh-CN" altLang="en-US" sz="2400" b="1" dirty="0" smtClean="0"/>
              <a:t>曲线</a:t>
            </a:r>
            <a:endParaRPr lang="zh-CN" altLang="en-US" sz="24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64021" y="3356992"/>
            <a:ext cx="3501083" cy="3356035"/>
            <a:chOff x="264021" y="3356992"/>
            <a:chExt cx="3501083" cy="3356035"/>
          </a:xfrm>
        </p:grpSpPr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2603054" y="5109592"/>
              <a:ext cx="708025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规模报酬递减</a:t>
              </a: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656779" y="5041330"/>
              <a:ext cx="70643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规模报酬递增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64021" y="3356992"/>
              <a:ext cx="563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2660204" y="5176267"/>
              <a:ext cx="0" cy="12049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1336229" y="5109592"/>
              <a:ext cx="0" cy="127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586929" y="6381180"/>
              <a:ext cx="3178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 flipV="1">
              <a:off x="585342" y="3417317"/>
              <a:ext cx="1588" cy="2963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3447604" y="6312917"/>
              <a:ext cx="247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2850704" y="4358431"/>
              <a:ext cx="7032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C00000"/>
                  </a:solidFill>
                  <a:latin typeface="Times New Roman" pitchFamily="18" charset="0"/>
                </a:rPr>
                <a:t>LAC</a:t>
              </a:r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977454" y="4707955"/>
              <a:ext cx="2187575" cy="369888"/>
            </a:xfrm>
            <a:custGeom>
              <a:avLst/>
              <a:gdLst>
                <a:gd name="T0" fmla="*/ 0 w 3504"/>
                <a:gd name="T1" fmla="*/ 0 h 1000"/>
                <a:gd name="T2" fmla="*/ 59 w 3504"/>
                <a:gd name="T3" fmla="*/ 58 h 1000"/>
                <a:gd name="T4" fmla="*/ 149 w 3504"/>
                <a:gd name="T5" fmla="*/ 69 h 1000"/>
                <a:gd name="T6" fmla="*/ 438 w 3504"/>
                <a:gd name="T7" fmla="*/ 65 h 1000"/>
                <a:gd name="T8" fmla="*/ 542 w 3504"/>
                <a:gd name="T9" fmla="*/ 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4"/>
                <a:gd name="T16" fmla="*/ 0 h 1000"/>
                <a:gd name="T17" fmla="*/ 3504 w 3504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4" h="1000">
                  <a:moveTo>
                    <a:pt x="0" y="0"/>
                  </a:moveTo>
                  <a:cubicBezTo>
                    <a:pt x="112" y="308"/>
                    <a:pt x="224" y="616"/>
                    <a:pt x="384" y="768"/>
                  </a:cubicBezTo>
                  <a:cubicBezTo>
                    <a:pt x="544" y="920"/>
                    <a:pt x="552" y="896"/>
                    <a:pt x="960" y="912"/>
                  </a:cubicBezTo>
                  <a:cubicBezTo>
                    <a:pt x="1368" y="928"/>
                    <a:pt x="2408" y="1000"/>
                    <a:pt x="2832" y="864"/>
                  </a:cubicBezTo>
                  <a:cubicBezTo>
                    <a:pt x="3256" y="728"/>
                    <a:pt x="3392" y="224"/>
                    <a:pt x="3504" y="96"/>
                  </a:cubicBezTo>
                </a:path>
              </a:pathLst>
            </a:custGeom>
            <a:noFill/>
            <a:ln w="38100" cap="sq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auto">
            <a:xfrm>
              <a:off x="1299716" y="4985235"/>
              <a:ext cx="63501" cy="926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b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482279" y="5130230"/>
              <a:ext cx="989013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规模报酬不变</a:t>
              </a: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1163192" y="6312917"/>
              <a:ext cx="5857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2498279" y="6300217"/>
              <a:ext cx="4937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610861" y="4992577"/>
              <a:ext cx="63501" cy="926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endParaRPr lang="zh-CN" altLang="en-US" b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16016" y="5164690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曲线形状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3795266" y="5109592"/>
            <a:ext cx="693737" cy="62086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3708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  <p:bldP spid="3" grpId="0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AutoShape 9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931224" cy="65293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rtlCol="0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长期边际成本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Long-run Marginal Cost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283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849436"/>
              </p:ext>
            </p:extLst>
          </p:nvPr>
        </p:nvGraphicFramePr>
        <p:xfrm>
          <a:off x="1115616" y="2620043"/>
          <a:ext cx="29178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1714320" imgH="888840" progId="Equation.DSMT4">
                  <p:embed/>
                </p:oleObj>
              </mc:Choice>
              <mc:Fallback>
                <p:oleObj name="Equation" r:id="rId3" imgW="17143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20043"/>
                        <a:ext cx="291782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8" name="AutoShape 6"/>
          <p:cNvSpPr>
            <a:spLocks noChangeArrowheads="1"/>
          </p:cNvSpPr>
          <p:nvPr/>
        </p:nvSpPr>
        <p:spPr bwMode="gray">
          <a:xfrm>
            <a:off x="899592" y="1559140"/>
            <a:ext cx="7076752" cy="919401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zh-CN" altLang="en-US" sz="2400" dirty="0" smtClean="0"/>
              <a:t>企业</a:t>
            </a:r>
            <a:r>
              <a:rPr lang="zh-CN" altLang="en-US" sz="2400" dirty="0"/>
              <a:t>在长期内增加一单位产量所引起的最低总成本的增量。</a:t>
            </a:r>
            <a:endParaRPr lang="en-US" altLang="zh-CN" sz="2400" dirty="0"/>
          </a:p>
        </p:txBody>
      </p:sp>
      <p:sp>
        <p:nvSpPr>
          <p:cNvPr id="9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16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8024" y="3153951"/>
            <a:ext cx="3672408" cy="3112978"/>
            <a:chOff x="4788024" y="3153951"/>
            <a:chExt cx="3672408" cy="3112978"/>
          </a:xfrm>
        </p:grpSpPr>
        <p:grpSp>
          <p:nvGrpSpPr>
            <p:cNvPr id="2" name="组合 1"/>
            <p:cNvGrpSpPr/>
            <p:nvPr/>
          </p:nvGrpSpPr>
          <p:grpSpPr>
            <a:xfrm>
              <a:off x="4788024" y="3153951"/>
              <a:ext cx="3672408" cy="2723321"/>
              <a:chOff x="1536656" y="3986109"/>
              <a:chExt cx="3672408" cy="2723321"/>
            </a:xfrm>
          </p:grpSpPr>
          <p:sp>
            <p:nvSpPr>
              <p:cNvPr id="11" name="Line 2"/>
              <p:cNvSpPr>
                <a:spLocks noChangeShapeType="1"/>
              </p:cNvSpPr>
              <p:nvPr/>
            </p:nvSpPr>
            <p:spPr bwMode="auto">
              <a:xfrm flipV="1">
                <a:off x="1839913" y="6326605"/>
                <a:ext cx="2732087" cy="631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12" name="Line 3"/>
              <p:cNvSpPr>
                <a:spLocks noChangeShapeType="1"/>
              </p:cNvSpPr>
              <p:nvPr/>
            </p:nvSpPr>
            <p:spPr bwMode="auto">
              <a:xfrm flipV="1">
                <a:off x="1839913" y="4132931"/>
                <a:ext cx="0" cy="2256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536656" y="3986109"/>
                <a:ext cx="4724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4355976" y="6309320"/>
                <a:ext cx="5334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3310774" y="4563012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b="0" i="1" dirty="0">
                    <a:solidFill>
                      <a:schemeClr val="tx1"/>
                    </a:solidFill>
                    <a:latin typeface="Times New Roman" pitchFamily="18" charset="0"/>
                  </a:rPr>
                  <a:t>LMC</a:t>
                </a: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2051720" y="5013176"/>
                <a:ext cx="1703015" cy="1052763"/>
              </a:xfrm>
              <a:custGeom>
                <a:avLst/>
                <a:gdLst>
                  <a:gd name="T0" fmla="*/ 0 w 2592"/>
                  <a:gd name="T1" fmla="*/ 708 h 1856"/>
                  <a:gd name="T2" fmla="*/ 415 w 2592"/>
                  <a:gd name="T3" fmla="*/ 868 h 1856"/>
                  <a:gd name="T4" fmla="*/ 941 w 2592"/>
                  <a:gd name="T5" fmla="*/ 617 h 1856"/>
                  <a:gd name="T6" fmla="*/ 1494 w 2592"/>
                  <a:gd name="T7" fmla="*/ 0 h 18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92" h="1856">
                    <a:moveTo>
                      <a:pt x="0" y="1488"/>
                    </a:moveTo>
                    <a:cubicBezTo>
                      <a:pt x="224" y="1672"/>
                      <a:pt x="448" y="1856"/>
                      <a:pt x="720" y="1824"/>
                    </a:cubicBezTo>
                    <a:cubicBezTo>
                      <a:pt x="992" y="1792"/>
                      <a:pt x="1320" y="1600"/>
                      <a:pt x="1632" y="1296"/>
                    </a:cubicBezTo>
                    <a:cubicBezTo>
                      <a:pt x="1944" y="992"/>
                      <a:pt x="2268" y="496"/>
                      <a:pt x="259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4066064" y="4808956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b="0" i="1" dirty="0">
                    <a:solidFill>
                      <a:srgbClr val="C00000"/>
                    </a:solidFill>
                    <a:latin typeface="Times New Roman" pitchFamily="18" charset="0"/>
                  </a:rPr>
                  <a:t>LAC</a:t>
                </a:r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 rot="20681672">
                <a:off x="2394874" y="5052222"/>
                <a:ext cx="1844275" cy="665446"/>
              </a:xfrm>
              <a:custGeom>
                <a:avLst/>
                <a:gdLst>
                  <a:gd name="T0" fmla="*/ 0 w 2112"/>
                  <a:gd name="T1" fmla="*/ 0 h 688"/>
                  <a:gd name="T2" fmla="*/ 2147483647 w 2112"/>
                  <a:gd name="T3" fmla="*/ 1693545000 h 688"/>
                  <a:gd name="T4" fmla="*/ 2147483647 w 2112"/>
                  <a:gd name="T5" fmla="*/ 241935000 h 6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2" h="688">
                    <a:moveTo>
                      <a:pt x="0" y="0"/>
                    </a:moveTo>
                    <a:cubicBezTo>
                      <a:pt x="256" y="328"/>
                      <a:pt x="512" y="656"/>
                      <a:pt x="864" y="672"/>
                    </a:cubicBezTo>
                    <a:cubicBezTo>
                      <a:pt x="1216" y="688"/>
                      <a:pt x="1904" y="192"/>
                      <a:pt x="2112" y="96"/>
                    </a:cubicBezTo>
                  </a:path>
                </a:pathLst>
              </a:custGeom>
              <a:noFill/>
              <a:ln w="38100" cmpd="sng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012160" y="5805264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LMC</a:t>
              </a:r>
              <a:r>
                <a:rPr lang="zh-CN" altLang="en-US" sz="2400" b="1" dirty="0" smtClean="0"/>
                <a:t>曲线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4286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产量为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个单位时，总成本为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70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元。当产量增加到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个单位时，平均成本为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元。计算此时的边际成本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短期成本函数和长期成本函数形状的成因。</a:t>
            </a:r>
            <a:endParaRPr lang="zh-CN" altLang="en-US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>
          <a:xfrm>
            <a:off x="1187624" y="378179"/>
            <a:ext cx="612068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案例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21178"/>
            <a:ext cx="7620000" cy="3996053"/>
          </a:xfrm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小贩与家庭主妇每天上演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的“交锋”</a:t>
            </a:r>
            <a:endParaRPr lang="zh-CN" altLang="en-US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小贩：黄瓜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块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斤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主妇：太贵了，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块吧！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小贩：本钱还要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块，没法卖！</a:t>
            </a: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太后大酒楼的经营之道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宫廷玉液酒，一百八一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杯（二锅头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白开水）</a:t>
            </a:r>
            <a:endParaRPr lang="zh-CN" altLang="en-US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你看这道菜，群英荟萃，要您老二十元，一点都不贵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。（萝卜开会）</a:t>
            </a:r>
            <a:endParaRPr lang="zh-CN" altLang="en-US" sz="24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01094" name="Picture 6" descr="u=4022543109,123241103&amp;fm=0&amp;gp=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83754">
            <a:off x="6749183" y="4560023"/>
            <a:ext cx="2147426" cy="17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096" name="Picture 8" descr="u=3600969013,1851814413&amp;fm=0&amp;gp=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276">
            <a:off x="6587848" y="242086"/>
            <a:ext cx="2393073" cy="160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2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9215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本章概要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71600" y="2272153"/>
            <a:ext cx="5805488" cy="21161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latin typeface="+mn-ea"/>
              </a:rPr>
              <a:t>成本的概念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+mn-ea"/>
              </a:rPr>
              <a:t>短期成本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+mn-ea"/>
              </a:rPr>
              <a:t>长期成本</a:t>
            </a: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3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再生纸"/>
          <p:cNvSpPr txBox="1">
            <a:spLocks noChangeArrowheads="1"/>
          </p:cNvSpPr>
          <p:nvPr/>
        </p:nvSpPr>
        <p:spPr bwMode="auto">
          <a:xfrm>
            <a:off x="838200" y="1412776"/>
            <a:ext cx="7848600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成本（</a:t>
            </a:r>
            <a:r>
              <a:rPr kumimoji="1"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Cost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企业</a:t>
            </a:r>
            <a:r>
              <a:rPr lang="zh-CN" altLang="en-US" sz="24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为提供</a:t>
            </a:r>
            <a:r>
              <a:rPr lang="zh-CN" altLang="en-US" sz="2400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一定数量</a:t>
            </a:r>
            <a:r>
              <a:rPr lang="zh-CN" altLang="en-US" sz="24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的某种产品或服务所实际花费的生产要素的价值。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438400" y="685800"/>
            <a:ext cx="4293840" cy="739775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kumimoji="1"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成本的概念</a:t>
            </a:r>
            <a:endParaRPr kumimoji="1" lang="en-US" altLang="zh-CN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 descr="再生纸"/>
          <p:cNvSpPr>
            <a:spLocks noChangeArrowheads="1"/>
          </p:cNvSpPr>
          <p:nvPr/>
        </p:nvSpPr>
        <p:spPr bwMode="auto">
          <a:xfrm>
            <a:off x="838200" y="4869160"/>
            <a:ext cx="7620000" cy="1601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显性成本和隐性成本 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sz="2200" b="1" dirty="0" smtClean="0">
                <a:solidFill>
                  <a:srgbClr val="FF0000"/>
                </a:solidFill>
              </a:rPr>
              <a:t>显性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成本（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 Cost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：企业为从事经济活动花费的货币支出。如购买原材料、机器设备的费用，支付工人的报酬、缴纳税收、支付广告费等等。又称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会计成本</a:t>
            </a:r>
            <a:r>
              <a:rPr kumimoji="1" lang="zh-CN" altLang="en-US" sz="2200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00200" y="3068970"/>
            <a:ext cx="6067426" cy="1008065"/>
            <a:chOff x="1152" y="3648"/>
            <a:chExt cx="3822" cy="635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326" y="3880"/>
              <a:ext cx="3648" cy="403"/>
            </a:xfrm>
            <a:prstGeom prst="cloudCallout">
              <a:avLst>
                <a:gd name="adj1" fmla="val -53208"/>
                <a:gd name="adj2" fmla="val 54713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571500" indent="-571500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回顾一下机会成本？</a:t>
              </a:r>
            </a:p>
          </p:txBody>
        </p:sp>
        <p:pic>
          <p:nvPicPr>
            <p:cNvPr id="9" name="Picture 6" descr="BD00028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648"/>
              <a:ext cx="43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10" descr="再生纸"/>
          <p:cNvSpPr>
            <a:spLocks noChangeArrowheads="1"/>
          </p:cNvSpPr>
          <p:nvPr/>
        </p:nvSpPr>
        <p:spPr bwMode="auto">
          <a:xfrm>
            <a:off x="838200" y="4334845"/>
            <a:ext cx="7620000" cy="4623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经济学中的成本概念均是从机会成本意义上去衡量的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4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8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5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Rectangle 3" descr="再生纸"/>
          <p:cNvSpPr txBox="1">
            <a:spLocks noChangeArrowheads="1"/>
          </p:cNvSpPr>
          <p:nvPr/>
        </p:nvSpPr>
        <p:spPr>
          <a:xfrm>
            <a:off x="683567" y="1412776"/>
            <a:ext cx="8051895" cy="3235424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200" b="1" dirty="0" smtClean="0">
                <a:solidFill>
                  <a:srgbClr val="FF0000"/>
                </a:solidFill>
              </a:rPr>
              <a:t>隐性成本（</a:t>
            </a:r>
            <a:r>
              <a:rPr kumimoji="1"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 Cost</a:t>
            </a:r>
            <a:r>
              <a:rPr kumimoji="1" lang="zh-CN" altLang="en-US" sz="2200" b="1" dirty="0" smtClean="0">
                <a:solidFill>
                  <a:srgbClr val="FF0000"/>
                </a:solidFill>
              </a:rPr>
              <a:t>）</a:t>
            </a:r>
            <a:r>
              <a:rPr kumimoji="1"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200" b="1" dirty="0" smtClean="0"/>
              <a:t>企业使用自有生产要素所花费的成本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>
                <a:latin typeface="Times New Roman" pitchFamily="18" charset="0"/>
              </a:rPr>
              <a:t>企业家自身才能的报酬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>
                <a:latin typeface="Times New Roman" pitchFamily="18" charset="0"/>
              </a:rPr>
              <a:t>自有土地、房屋、机器设备价值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>
                <a:latin typeface="Times New Roman" pitchFamily="18" charset="0"/>
              </a:rPr>
              <a:t>自有资金的利息</a:t>
            </a:r>
          </a:p>
          <a:p>
            <a:pPr marL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隐性成本通常没有直接货币支出，因此得名，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这也正是最能体现经济学意义的成本与会计成本差别之处。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经济成本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显性成本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隐性成本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653136"/>
            <a:ext cx="134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 rot="10800000">
            <a:off x="1905000" y="4653136"/>
            <a:ext cx="5410200" cy="1752600"/>
          </a:xfrm>
          <a:prstGeom prst="wedgeRoundRectCallout">
            <a:avLst>
              <a:gd name="adj1" fmla="val 52755"/>
              <a:gd name="adj2" fmla="val 25361"/>
              <a:gd name="adj3" fmla="val 16667"/>
            </a:avLst>
          </a:prstGeom>
          <a:solidFill>
            <a:srgbClr val="FFFF66"/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农民喜耕田外出打工每年可净赚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10000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元，他在家种地每年收入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12000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元，农药、化肥、种子、水电费等总共要花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3000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元。喜耕田在家种地的经济成本是多少？会计成本又是多少？</a:t>
            </a:r>
          </a:p>
        </p:txBody>
      </p:sp>
      <p:pic>
        <p:nvPicPr>
          <p:cNvPr id="8" name="Picture 7" descr="01300000241358123865833596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48200"/>
            <a:ext cx="14811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 descr="再生纸"/>
          <p:cNvSpPr>
            <a:spLocks noChangeArrowheads="1"/>
          </p:cNvSpPr>
          <p:nvPr/>
        </p:nvSpPr>
        <p:spPr bwMode="auto">
          <a:xfrm>
            <a:off x="539552" y="1700808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FF"/>
                </a:solidFill>
                <a:ea typeface="黑体" pitchFamily="49" charset="-122"/>
              </a:rPr>
              <a:t>经济利润</a:t>
            </a:r>
            <a:r>
              <a:rPr lang="zh-CN" altLang="en-US" sz="2200" dirty="0">
                <a:solidFill>
                  <a:schemeClr val="tx1"/>
                </a:solidFill>
                <a:ea typeface="黑体" pitchFamily="49" charset="-122"/>
              </a:rPr>
              <a:t>：企业的总收益减去生产销售物品与劳务的所有机会成本</a:t>
            </a:r>
            <a:endParaRPr lang="en-US" altLang="zh-CN" sz="2200" dirty="0">
              <a:solidFill>
                <a:schemeClr val="tx1"/>
              </a:solidFill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FF"/>
                </a:solidFill>
                <a:ea typeface="黑体" pitchFamily="49" charset="-122"/>
              </a:rPr>
              <a:t>会计利润</a:t>
            </a:r>
            <a:r>
              <a:rPr lang="zh-CN" altLang="en-US" sz="2200" dirty="0">
                <a:solidFill>
                  <a:schemeClr val="tx1"/>
                </a:solidFill>
                <a:ea typeface="黑体" pitchFamily="49" charset="-122"/>
              </a:rPr>
              <a:t>：企业的总收益减去企业的显性成本。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42672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39D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经济利润与会计利润</a:t>
            </a:r>
          </a:p>
        </p:txBody>
      </p:sp>
      <p:grpSp>
        <p:nvGrpSpPr>
          <p:cNvPr id="609301" name="Group 21"/>
          <p:cNvGrpSpPr>
            <a:grpSpLocks/>
          </p:cNvGrpSpPr>
          <p:nvPr/>
        </p:nvGrpSpPr>
        <p:grpSpPr bwMode="auto">
          <a:xfrm>
            <a:off x="152400" y="2924944"/>
            <a:ext cx="4419600" cy="3649664"/>
            <a:chOff x="96" y="1886"/>
            <a:chExt cx="2784" cy="2299"/>
          </a:xfrm>
        </p:grpSpPr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96" y="30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总收益</a:t>
              </a:r>
            </a:p>
          </p:txBody>
        </p:sp>
        <p:grpSp>
          <p:nvGrpSpPr>
            <p:cNvPr id="8207" name="Group 10"/>
            <p:cNvGrpSpPr>
              <a:grpSpLocks/>
            </p:cNvGrpSpPr>
            <p:nvPr/>
          </p:nvGrpSpPr>
          <p:grpSpPr bwMode="auto">
            <a:xfrm>
              <a:off x="480" y="1886"/>
              <a:ext cx="2400" cy="2299"/>
              <a:chOff x="480" y="1799"/>
              <a:chExt cx="2400" cy="2299"/>
            </a:xfrm>
          </p:grpSpPr>
          <p:sp>
            <p:nvSpPr>
              <p:cNvPr id="609291" name="Text Box 11"/>
              <p:cNvSpPr txBox="1">
                <a:spLocks noChangeArrowheads="1"/>
              </p:cNvSpPr>
              <p:nvPr/>
            </p:nvSpPr>
            <p:spPr bwMode="auto">
              <a:xfrm>
                <a:off x="960" y="2149"/>
                <a:ext cx="816" cy="75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经济利润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09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793"/>
                <a:ext cx="816" cy="5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隐性成本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09293" name="Text Box 13"/>
              <p:cNvSpPr txBox="1">
                <a:spLocks noChangeArrowheads="1"/>
              </p:cNvSpPr>
              <p:nvPr/>
            </p:nvSpPr>
            <p:spPr bwMode="auto">
              <a:xfrm>
                <a:off x="960" y="3339"/>
                <a:ext cx="816" cy="75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显性成本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11" name="AutoShape 14"/>
              <p:cNvSpPr>
                <a:spLocks/>
              </p:cNvSpPr>
              <p:nvPr/>
            </p:nvSpPr>
            <p:spPr bwMode="auto">
              <a:xfrm>
                <a:off x="720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2" name="AutoShape 15"/>
              <p:cNvSpPr>
                <a:spLocks/>
              </p:cNvSpPr>
              <p:nvPr/>
            </p:nvSpPr>
            <p:spPr bwMode="auto">
              <a:xfrm>
                <a:off x="1824" y="2832"/>
                <a:ext cx="144" cy="1248"/>
              </a:xfrm>
              <a:prstGeom prst="rightBrace">
                <a:avLst>
                  <a:gd name="adj1" fmla="val 72222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9296" name="Text Box 16"/>
              <p:cNvSpPr txBox="1">
                <a:spLocks noChangeArrowheads="1"/>
              </p:cNvSpPr>
              <p:nvPr/>
            </p:nvSpPr>
            <p:spPr bwMode="auto">
              <a:xfrm>
                <a:off x="1872" y="3312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经济成本</a:t>
                </a:r>
                <a:endParaRPr kumimoji="1"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214" name="Text Box 17"/>
              <p:cNvSpPr txBox="1">
                <a:spLocks noChangeArrowheads="1"/>
              </p:cNvSpPr>
              <p:nvPr/>
            </p:nvSpPr>
            <p:spPr bwMode="auto">
              <a:xfrm>
                <a:off x="480" y="1799"/>
                <a:ext cx="19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00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经济学家如何看待企业</a:t>
                </a:r>
              </a:p>
            </p:txBody>
          </p:sp>
        </p:grpSp>
      </p:grpSp>
      <p:grpSp>
        <p:nvGrpSpPr>
          <p:cNvPr id="609300" name="Group 20"/>
          <p:cNvGrpSpPr>
            <a:grpSpLocks/>
          </p:cNvGrpSpPr>
          <p:nvPr/>
        </p:nvGrpSpPr>
        <p:grpSpPr bwMode="auto">
          <a:xfrm>
            <a:off x="5029200" y="2925559"/>
            <a:ext cx="3429000" cy="3660773"/>
            <a:chOff x="2976" y="1803"/>
            <a:chExt cx="2160" cy="2306"/>
          </a:xfrm>
        </p:grpSpPr>
        <p:grpSp>
          <p:nvGrpSpPr>
            <p:cNvPr id="8200" name="Group 4"/>
            <p:cNvGrpSpPr>
              <a:grpSpLocks/>
            </p:cNvGrpSpPr>
            <p:nvPr/>
          </p:nvGrpSpPr>
          <p:grpSpPr bwMode="auto">
            <a:xfrm>
              <a:off x="3456" y="2160"/>
              <a:ext cx="816" cy="1949"/>
              <a:chOff x="3168" y="2160"/>
              <a:chExt cx="816" cy="1949"/>
            </a:xfrm>
          </p:grpSpPr>
          <p:sp>
            <p:nvSpPr>
              <p:cNvPr id="609285" name="Text Box 5"/>
              <p:cNvSpPr txBox="1">
                <a:spLocks noChangeArrowheads="1"/>
              </p:cNvSpPr>
              <p:nvPr/>
            </p:nvSpPr>
            <p:spPr bwMode="auto">
              <a:xfrm>
                <a:off x="3168" y="2160"/>
                <a:ext cx="816" cy="127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会计利润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09286" name="Text Box 6"/>
              <p:cNvSpPr txBox="1">
                <a:spLocks noChangeArrowheads="1"/>
              </p:cNvSpPr>
              <p:nvPr/>
            </p:nvSpPr>
            <p:spPr bwMode="auto">
              <a:xfrm>
                <a:off x="3168" y="3350"/>
                <a:ext cx="816" cy="75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显性成本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defRPr/>
                </a:pPr>
                <a:endParaRPr kumimoji="1"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609287" name="Text Box 7"/>
            <p:cNvSpPr txBox="1">
              <a:spLocks noChangeArrowheads="1"/>
            </p:cNvSpPr>
            <p:nvPr/>
          </p:nvSpPr>
          <p:spPr bwMode="auto">
            <a:xfrm>
              <a:off x="4416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1" lang="zh-CN" altLang="en-US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总收益</a:t>
              </a:r>
            </a:p>
          </p:txBody>
        </p:sp>
        <p:sp>
          <p:nvSpPr>
            <p:cNvPr id="8202" name="AutoShape 8"/>
            <p:cNvSpPr>
              <a:spLocks/>
            </p:cNvSpPr>
            <p:nvPr/>
          </p:nvSpPr>
          <p:spPr bwMode="auto">
            <a:xfrm>
              <a:off x="4368" y="2208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" name="Text Box 18"/>
            <p:cNvSpPr txBox="1">
              <a:spLocks noChangeArrowheads="1"/>
            </p:cNvSpPr>
            <p:nvPr/>
          </p:nvSpPr>
          <p:spPr bwMode="auto">
            <a:xfrm>
              <a:off x="2976" y="1803"/>
              <a:ext cx="19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会计师如何看待企业</a:t>
              </a:r>
            </a:p>
          </p:txBody>
        </p:sp>
      </p:grpSp>
      <p:sp>
        <p:nvSpPr>
          <p:cNvPr id="23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6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86256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08720"/>
            <a:ext cx="35052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39D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沉没成本</a:t>
            </a:r>
          </a:p>
        </p:txBody>
      </p:sp>
      <p:sp>
        <p:nvSpPr>
          <p:cNvPr id="615427" name="Rectangle 3" descr="再生纸"/>
          <p:cNvSpPr>
            <a:spLocks noChangeArrowheads="1"/>
          </p:cNvSpPr>
          <p:nvPr/>
        </p:nvSpPr>
        <p:spPr bwMode="auto">
          <a:xfrm>
            <a:off x="792360" y="1844824"/>
            <a:ext cx="7924800" cy="1752600"/>
          </a:xfrm>
          <a:prstGeom prst="rect">
            <a:avLst/>
          </a:prstGeom>
          <a:noFill/>
          <a:ln w="57150">
            <a:noFill/>
            <a:prstDash val="dashDot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</a:rPr>
              <a:t>沉没成本</a:t>
            </a:r>
            <a:r>
              <a:rPr lang="zh-CN" altLang="en-US" sz="2400" dirty="0">
                <a:ea typeface="黑体" pitchFamily="49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Sunk Cost</a:t>
            </a:r>
            <a:r>
              <a:rPr lang="zh-CN" altLang="en-US" sz="2400" dirty="0">
                <a:ea typeface="黑体" pitchFamily="49" charset="-122"/>
              </a:rPr>
              <a:t>）：已经支出并且无法收回的成本。</a:t>
            </a:r>
          </a:p>
          <a:p>
            <a:pPr marL="342900" indent="-342900">
              <a:lnSpc>
                <a:spcPct val="10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ea typeface="黑体" pitchFamily="49" charset="-122"/>
              </a:rPr>
              <a:t>经济学家对沉没成本的</a:t>
            </a:r>
            <a:r>
              <a:rPr lang="zh-CN" altLang="en-US" sz="2400" dirty="0" smtClean="0">
                <a:solidFill>
                  <a:srgbClr val="0000FF"/>
                </a:solidFill>
                <a:ea typeface="黑体" pitchFamily="49" charset="-122"/>
              </a:rPr>
              <a:t>态度：</a:t>
            </a:r>
            <a:r>
              <a:rPr lang="zh-CN" altLang="en-US" sz="2400" dirty="0" smtClean="0">
                <a:ea typeface="黑体" pitchFamily="49" charset="-122"/>
              </a:rPr>
              <a:t>“过去的就让它过去吧”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1965176" y="3249216"/>
            <a:ext cx="6711280" cy="1584176"/>
          </a:xfrm>
          <a:prstGeom prst="rect">
            <a:avLst/>
          </a:prstGeom>
          <a:noFill/>
          <a:ln w="76200">
            <a:noFill/>
            <a:prstDash val="dashDot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认为电影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战狼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元，你花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元买了一张票。当在进电影院之前，你丢了影票，你应该再买一张票，还是马上回家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7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3212976"/>
            <a:ext cx="134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0620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/>
      <p:bldP spid="6154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2339752" y="620688"/>
            <a:ext cx="4621852" cy="815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二、短期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3" descr="再生纸"/>
          <p:cNvSpPr>
            <a:spLocks noChangeArrowheads="1"/>
          </p:cNvSpPr>
          <p:nvPr/>
        </p:nvSpPr>
        <p:spPr bwMode="auto">
          <a:xfrm>
            <a:off x="684213" y="1556792"/>
            <a:ext cx="8021637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6600"/>
              </a:buClr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长期与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短期</a:t>
            </a:r>
            <a:r>
              <a:rPr kumimoji="1"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—</a:t>
            </a:r>
            <a:r>
              <a:rPr kumimoji="1" lang="zh-CN" altLang="en-US" sz="2400" dirty="0" smtClean="0">
                <a:solidFill>
                  <a:srgbClr val="D60093"/>
                </a:solidFill>
                <a:latin typeface="Times New Roman" pitchFamily="18" charset="0"/>
              </a:rPr>
              <a:t>要素</a:t>
            </a:r>
            <a:r>
              <a:rPr kumimoji="1" lang="zh-CN" altLang="en-US" sz="2400" dirty="0">
                <a:solidFill>
                  <a:srgbClr val="D60093"/>
                </a:solidFill>
                <a:latin typeface="Times New Roman" pitchFamily="18" charset="0"/>
              </a:rPr>
              <a:t>是否全部</a:t>
            </a:r>
            <a:r>
              <a:rPr kumimoji="1" lang="zh-CN" altLang="en-US" sz="2400" dirty="0" smtClean="0">
                <a:solidFill>
                  <a:srgbClr val="D60093"/>
                </a:solidFill>
                <a:latin typeface="Times New Roman" pitchFamily="18" charset="0"/>
              </a:rPr>
              <a:t>可变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00200" y="2498725"/>
            <a:ext cx="7056438" cy="64633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部分要素可</a:t>
            </a:r>
            <a:r>
              <a:rPr kumimoji="1" lang="zh-CN" altLang="en-US" b="1" dirty="0">
                <a:latin typeface="Times New Roman" pitchFamily="18" charset="0"/>
              </a:rPr>
              <a:t>调整</a:t>
            </a:r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－可变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成本（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Variable Cost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VC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）</a:t>
            </a:r>
            <a:r>
              <a:rPr kumimoji="1" lang="zh-CN" altLang="en-US" b="1" dirty="0" smtClean="0">
                <a:latin typeface="Times New Roman" pitchFamily="18" charset="0"/>
              </a:rPr>
              <a:t>：</a:t>
            </a:r>
            <a:r>
              <a:rPr kumimoji="1" lang="zh-CN" altLang="en-US" b="1" dirty="0">
                <a:latin typeface="Times New Roman" pitchFamily="18" charset="0"/>
              </a:rPr>
              <a:t>随产量变动而</a:t>
            </a:r>
            <a:r>
              <a:rPr kumimoji="1" lang="zh-CN" altLang="en-US" b="1" dirty="0" smtClean="0">
                <a:latin typeface="Times New Roman" pitchFamily="18" charset="0"/>
              </a:rPr>
              <a:t>变动的成本。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包括：原材料、燃料支出和工人工资。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5805264"/>
            <a:ext cx="7315200" cy="94179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长期</a:t>
            </a:r>
            <a:r>
              <a:rPr kumimoji="1" lang="en-US" altLang="zh-CN" sz="2800" dirty="0" smtClean="0">
                <a:latin typeface="Times New Roman" pitchFamily="18" charset="0"/>
              </a:rPr>
              <a:t>—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一切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要素都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itchFamily="18" charset="0"/>
              </a:rPr>
              <a:t>可以调整，没有固定与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可变要素之分，也没有固定与可变成本之分。</a:t>
            </a:r>
            <a:endParaRPr kumimoji="1" lang="zh-CN" altLang="en-US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00200" y="3276600"/>
            <a:ext cx="7056438" cy="92333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部分</a:t>
            </a:r>
            <a:r>
              <a:rPr kumimoji="1" lang="zh-CN" altLang="en-US" b="1" dirty="0">
                <a:latin typeface="Times New Roman" pitchFamily="18" charset="0"/>
              </a:rPr>
              <a:t>要素</a:t>
            </a:r>
            <a:r>
              <a:rPr kumimoji="1" lang="zh-CN" altLang="en-US" b="1" dirty="0" smtClean="0">
                <a:latin typeface="Times New Roman" pitchFamily="18" charset="0"/>
              </a:rPr>
              <a:t>不可</a:t>
            </a:r>
            <a:r>
              <a:rPr kumimoji="1" lang="zh-CN" altLang="en-US" b="1" dirty="0">
                <a:latin typeface="Times New Roman" pitchFamily="18" charset="0"/>
              </a:rPr>
              <a:t>调整</a:t>
            </a:r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</a:rPr>
              <a:t>－固定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成本（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Fixed Cost 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FC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）</a:t>
            </a:r>
            <a:r>
              <a:rPr kumimoji="1" lang="zh-CN" altLang="en-US" b="1" dirty="0" smtClean="0">
                <a:latin typeface="Times New Roman" pitchFamily="18" charset="0"/>
              </a:rPr>
              <a:t>：</a:t>
            </a:r>
            <a:r>
              <a:rPr kumimoji="1" lang="zh-CN" altLang="en-US" b="1" dirty="0">
                <a:latin typeface="Times New Roman" pitchFamily="18" charset="0"/>
              </a:rPr>
              <a:t>固定不变，不随产量变动而变动，短期必须支付的不能调整的要素费用。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包括：厂房和设备折旧，及管理人员工资。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4213" y="3573463"/>
            <a:ext cx="574675" cy="95410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短期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1331913" y="2514600"/>
            <a:ext cx="268287" cy="3298304"/>
          </a:xfrm>
          <a:prstGeom prst="leftBrace">
            <a:avLst>
              <a:gd name="adj1" fmla="val 108876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CDF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5" descr="u=258874141,2950917011&amp;fm=0&amp;gp=1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89105"/>
            <a:ext cx="1800572" cy="158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495800" y="4293096"/>
            <a:ext cx="2484438" cy="777875"/>
            <a:chOff x="1800" y="3264"/>
            <a:chExt cx="1565" cy="490"/>
          </a:xfrm>
        </p:grpSpPr>
        <p:sp>
          <p:nvSpPr>
            <p:cNvPr id="14" name="Text Box 6" descr="浅色上对角线"/>
            <p:cNvSpPr txBox="1">
              <a:spLocks noChangeArrowheads="1"/>
            </p:cNvSpPr>
            <p:nvPr/>
          </p:nvSpPr>
          <p:spPr bwMode="auto">
            <a:xfrm>
              <a:off x="1800" y="3264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店面房屋、烤制设备</a:t>
              </a:r>
            </a:p>
          </p:txBody>
        </p:sp>
        <p:sp>
          <p:nvSpPr>
            <p:cNvPr id="15" name="Text Box 7" descr="浅色上对角线"/>
            <p:cNvSpPr txBox="1">
              <a:spLocks noChangeArrowheads="1"/>
            </p:cNvSpPr>
            <p:nvPr/>
          </p:nvSpPr>
          <p:spPr bwMode="auto">
            <a:xfrm>
              <a:off x="2041" y="3504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管理人员工资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886200" y="5035029"/>
            <a:ext cx="4017963" cy="777875"/>
            <a:chOff x="1632" y="3734"/>
            <a:chExt cx="2531" cy="490"/>
          </a:xfrm>
        </p:grpSpPr>
        <p:sp>
          <p:nvSpPr>
            <p:cNvPr id="17" name="Text Box 8" descr="浅色上对角线"/>
            <p:cNvSpPr txBox="1">
              <a:spLocks noChangeArrowheads="1"/>
            </p:cNvSpPr>
            <p:nvPr/>
          </p:nvSpPr>
          <p:spPr bwMode="auto">
            <a:xfrm>
              <a:off x="1632" y="3734"/>
              <a:ext cx="25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活鸭、蔬菜、甜面酱、调料、面粉</a:t>
              </a:r>
            </a:p>
          </p:txBody>
        </p:sp>
        <p:sp>
          <p:nvSpPr>
            <p:cNvPr id="18" name="Text Box 9" descr="浅色上对角线"/>
            <p:cNvSpPr txBox="1">
              <a:spLocks noChangeArrowheads="1"/>
            </p:cNvSpPr>
            <p:nvPr/>
          </p:nvSpPr>
          <p:spPr bwMode="auto">
            <a:xfrm>
              <a:off x="2061" y="3974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水、电、煤气</a:t>
              </a:r>
            </a:p>
          </p:txBody>
        </p:sp>
      </p:grpSp>
      <p:sp>
        <p:nvSpPr>
          <p:cNvPr id="19" name="AutoShape 10" descr="浅色上对角线"/>
          <p:cNvSpPr>
            <a:spLocks/>
          </p:cNvSpPr>
          <p:nvPr/>
        </p:nvSpPr>
        <p:spPr bwMode="auto">
          <a:xfrm>
            <a:off x="7315200" y="4441304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b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596336" y="4441304"/>
            <a:ext cx="838200" cy="457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  <a:ea typeface="楷体_GB2312" pitchFamily="49" charset="-122"/>
              </a:rPr>
              <a:t>FC</a:t>
            </a:r>
          </a:p>
        </p:txBody>
      </p:sp>
      <p:sp>
        <p:nvSpPr>
          <p:cNvPr id="21" name="AutoShape 12" descr="浅色上对角线"/>
          <p:cNvSpPr>
            <a:spLocks/>
          </p:cNvSpPr>
          <p:nvPr/>
        </p:nvSpPr>
        <p:spPr bwMode="auto">
          <a:xfrm>
            <a:off x="7924800" y="5203304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b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8198296" y="5238328"/>
            <a:ext cx="838200" cy="4572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0">
                <a:latin typeface="Times New Roman" pitchFamily="18" charset="0"/>
                <a:ea typeface="楷体_GB2312" pitchFamily="49" charset="-122"/>
              </a:rPr>
              <a:t>VC</a:t>
            </a:r>
          </a:p>
        </p:txBody>
      </p:sp>
      <p:sp>
        <p:nvSpPr>
          <p:cNvPr id="23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2600" dirty="0" smtClean="0">
                <a:solidFill>
                  <a:schemeClr val="bg1"/>
                </a:solidFill>
                <a:latin typeface="+mn-lt"/>
                <a:ea typeface="+mn-ea"/>
              </a:rPr>
              <a:t>8</a:t>
            </a:r>
            <a:endParaRPr lang="en-US" altLang="zh-CN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5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854447"/>
            <a:ext cx="8640959" cy="52546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短期总成本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Total Cost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STC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72816"/>
            <a:ext cx="3019425" cy="620713"/>
          </a:xfrm>
          <a:noFill/>
          <a:ln w="76200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STC = FC + VC</a:t>
            </a:r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796925" y="2492896"/>
            <a:ext cx="327101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STC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不从原点出发，而从固定成本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FC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出发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7315" name="Rectangle 19"/>
          <p:cNvSpPr>
            <a:spLocks noChangeArrowheads="1"/>
          </p:cNvSpPr>
          <p:nvPr/>
        </p:nvSpPr>
        <p:spPr bwMode="auto">
          <a:xfrm>
            <a:off x="805550" y="3429000"/>
            <a:ext cx="32781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l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产量为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时，短期总成本最小且等于固定成本。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4284454" y="1420970"/>
            <a:ext cx="4165598" cy="4610100"/>
            <a:chOff x="2706" y="1008"/>
            <a:chExt cx="2624" cy="2904"/>
          </a:xfrm>
        </p:grpSpPr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925" y="3521"/>
              <a:ext cx="2405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/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STC 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曲线：</a:t>
              </a:r>
              <a:r>
                <a:rPr lang="zh-CN" altLang="en-US" sz="2400" b="1" dirty="0">
                  <a:latin typeface="华文行楷" pitchFamily="2" charset="-122"/>
                  <a:ea typeface="华文行楷" pitchFamily="2" charset="-122"/>
                </a:rPr>
                <a:t>陡</a:t>
              </a:r>
              <a:r>
                <a:rPr lang="en-US" altLang="zh-CN" sz="2400" b="1" dirty="0">
                  <a:latin typeface="华文行楷" pitchFamily="2" charset="-122"/>
                  <a:ea typeface="华文行楷" pitchFamily="2" charset="-122"/>
                </a:rPr>
                <a:t>-</a:t>
              </a:r>
              <a:r>
                <a:rPr lang="zh-CN" altLang="en-US" sz="2400" b="1" dirty="0">
                  <a:latin typeface="华文行楷" pitchFamily="2" charset="-122"/>
                  <a:ea typeface="华文行楷" pitchFamily="2" charset="-122"/>
                </a:rPr>
                <a:t>平</a:t>
              </a:r>
              <a:r>
                <a:rPr lang="en-US" altLang="zh-CN" sz="2400" b="1" dirty="0">
                  <a:latin typeface="华文行楷" pitchFamily="2" charset="-122"/>
                  <a:ea typeface="华文行楷" pitchFamily="2" charset="-122"/>
                </a:rPr>
                <a:t>-</a:t>
              </a:r>
              <a:r>
                <a:rPr lang="zh-CN" altLang="en-US" sz="2400" b="1" dirty="0">
                  <a:latin typeface="华文行楷" pitchFamily="2" charset="-122"/>
                  <a:ea typeface="华文行楷" pitchFamily="2" charset="-122"/>
                </a:rPr>
                <a:t>陡</a:t>
              </a:r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 flipV="1">
              <a:off x="2933" y="1565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2933" y="3437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2706" y="135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4875" y="342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V="1">
              <a:off x="2933" y="2893"/>
              <a:ext cx="1862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4795" y="2774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FC</a:t>
              </a:r>
            </a:p>
          </p:txBody>
        </p:sp>
        <p:sp>
          <p:nvSpPr>
            <p:cNvPr id="12303" name="Freeform 12"/>
            <p:cNvSpPr>
              <a:spLocks/>
            </p:cNvSpPr>
            <p:nvPr/>
          </p:nvSpPr>
          <p:spPr bwMode="auto">
            <a:xfrm>
              <a:off x="2933" y="2237"/>
              <a:ext cx="1728" cy="1200"/>
            </a:xfrm>
            <a:custGeom>
              <a:avLst/>
              <a:gdLst>
                <a:gd name="T0" fmla="*/ 0 w 1728"/>
                <a:gd name="T1" fmla="*/ 1200 h 1200"/>
                <a:gd name="T2" fmla="*/ 480 w 1728"/>
                <a:gd name="T3" fmla="*/ 768 h 1200"/>
                <a:gd name="T4" fmla="*/ 1104 w 1728"/>
                <a:gd name="T5" fmla="*/ 576 h 1200"/>
                <a:gd name="T6" fmla="*/ 1728 w 172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8" h="1200">
                  <a:moveTo>
                    <a:pt x="0" y="1200"/>
                  </a:moveTo>
                  <a:cubicBezTo>
                    <a:pt x="148" y="1036"/>
                    <a:pt x="296" y="872"/>
                    <a:pt x="480" y="768"/>
                  </a:cubicBezTo>
                  <a:cubicBezTo>
                    <a:pt x="664" y="664"/>
                    <a:pt x="896" y="704"/>
                    <a:pt x="1104" y="576"/>
                  </a:cubicBezTo>
                  <a:cubicBezTo>
                    <a:pt x="1312" y="448"/>
                    <a:pt x="1624" y="96"/>
                    <a:pt x="172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Freeform 13"/>
            <p:cNvSpPr>
              <a:spLocks/>
            </p:cNvSpPr>
            <p:nvPr/>
          </p:nvSpPr>
          <p:spPr bwMode="auto">
            <a:xfrm>
              <a:off x="2933" y="1805"/>
              <a:ext cx="1536" cy="1104"/>
            </a:xfrm>
            <a:custGeom>
              <a:avLst/>
              <a:gdLst>
                <a:gd name="T0" fmla="*/ 0 w 1728"/>
                <a:gd name="T1" fmla="*/ 1016 h 1200"/>
                <a:gd name="T2" fmla="*/ 380 w 1728"/>
                <a:gd name="T3" fmla="*/ 650 h 1200"/>
                <a:gd name="T4" fmla="*/ 872 w 1728"/>
                <a:gd name="T5" fmla="*/ 488 h 1200"/>
                <a:gd name="T6" fmla="*/ 1365 w 172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8" h="1200">
                  <a:moveTo>
                    <a:pt x="0" y="1200"/>
                  </a:moveTo>
                  <a:cubicBezTo>
                    <a:pt x="148" y="1036"/>
                    <a:pt x="296" y="872"/>
                    <a:pt x="480" y="768"/>
                  </a:cubicBezTo>
                  <a:cubicBezTo>
                    <a:pt x="664" y="664"/>
                    <a:pt x="896" y="704"/>
                    <a:pt x="1104" y="576"/>
                  </a:cubicBezTo>
                  <a:cubicBezTo>
                    <a:pt x="1312" y="448"/>
                    <a:pt x="1624" y="96"/>
                    <a:pt x="1728" y="0"/>
                  </a:cubicBezTo>
                </a:path>
              </a:pathLst>
            </a:custGeom>
            <a:noFill/>
            <a:ln w="7620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4709" y="2124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VC</a:t>
              </a:r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4517" y="1692"/>
              <a:ext cx="4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rgbClr val="800000"/>
                  </a:solidFill>
                  <a:latin typeface="Times New Roman" pitchFamily="18" charset="0"/>
                </a:rPr>
                <a:t>STC</a:t>
              </a:r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786" y="2658"/>
              <a:ext cx="1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3786" y="2386"/>
              <a:ext cx="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18"/>
            <p:cNvSpPr txBox="1">
              <a:spLocks noChangeArrowheads="1"/>
            </p:cNvSpPr>
            <p:nvPr/>
          </p:nvSpPr>
          <p:spPr bwMode="auto">
            <a:xfrm>
              <a:off x="3605" y="2508"/>
              <a:ext cx="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chemeClr val="tx1"/>
                  </a:solidFill>
                  <a:latin typeface="Times New Roman" pitchFamily="18" charset="0"/>
                </a:rPr>
                <a:t>F C</a:t>
              </a:r>
            </a:p>
          </p:txBody>
        </p:sp>
        <p:sp>
          <p:nvSpPr>
            <p:cNvPr id="12310" name="AutoShape 20"/>
            <p:cNvSpPr>
              <a:spLocks noChangeArrowheads="1"/>
            </p:cNvSpPr>
            <p:nvPr/>
          </p:nvSpPr>
          <p:spPr bwMode="auto">
            <a:xfrm>
              <a:off x="3250" y="1008"/>
              <a:ext cx="1950" cy="499"/>
            </a:xfrm>
            <a:prstGeom prst="wedgeRoundRectCallout">
              <a:avLst>
                <a:gd name="adj1" fmla="val 12248"/>
                <a:gd name="adj2" fmla="val 103841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STC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曲线和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VC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曲线</a:t>
              </a:r>
              <a:r>
                <a:rPr kumimoji="1" lang="zh-CN" altLang="en-US" dirty="0" smtClean="0">
                  <a:solidFill>
                    <a:schemeClr val="tx1"/>
                  </a:solidFill>
                  <a:latin typeface="Times New Roman" pitchFamily="18" charset="0"/>
                </a:rPr>
                <a:t>的基本形状相同 </a:t>
              </a:r>
              <a:endParaRPr kumimoji="1" lang="zh-CN" alt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3" name="灯片编号占位符 4"/>
          <p:cNvSpPr txBox="1">
            <a:spLocks noGrp="1"/>
          </p:cNvSpPr>
          <p:nvPr/>
        </p:nvSpPr>
        <p:spPr bwMode="auto">
          <a:xfrm>
            <a:off x="8449121" y="6248400"/>
            <a:ext cx="587375" cy="488950"/>
          </a:xfrm>
          <a:prstGeom prst="rect">
            <a:avLst/>
          </a:prstGeom>
          <a:solidFill>
            <a:srgbClr val="000000"/>
          </a:solidFill>
          <a:ln>
            <a:miter lim="800000"/>
            <a:headEnd/>
            <a:tailEnd/>
          </a:ln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defRPr/>
            </a:pPr>
            <a:fld id="{64C4453F-30FC-419E-B168-2FA72768DB40}" type="slidenum">
              <a:rPr lang="en-US" altLang="zh-CN" sz="2600">
                <a:solidFill>
                  <a:schemeClr val="bg1"/>
                </a:solidFill>
                <a:latin typeface="+mn-lt"/>
                <a:ea typeface="+mn-ea"/>
              </a:rPr>
              <a:pPr eaLnBrk="1" hangingPunct="1">
                <a:lnSpc>
                  <a:spcPct val="100000"/>
                </a:lnSpc>
                <a:defRPr/>
              </a:pPr>
              <a:t>9</a:t>
            </a:fld>
            <a:endParaRPr lang="en-US" altLang="zh-CN" sz="26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827584" y="4941168"/>
            <a:ext cx="327818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形状成因：边际报酬递减规律</a:t>
            </a:r>
          </a:p>
        </p:txBody>
      </p:sp>
    </p:spTree>
    <p:extLst>
      <p:ext uri="{BB962C8B-B14F-4D97-AF65-F5344CB8AC3E}">
        <p14:creationId xmlns:p14="http://schemas.microsoft.com/office/powerpoint/2010/main" val="335978149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  <p:bldP spid="567301" grpId="0" build="p"/>
      <p:bldP spid="567315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676</TotalTime>
  <Words>1229</Words>
  <Application>Microsoft Office PowerPoint</Application>
  <PresentationFormat>全屏显示(4:3)</PresentationFormat>
  <Paragraphs>168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仿宋_GB2312</vt:lpstr>
      <vt:lpstr>黑体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Wingdings 2</vt:lpstr>
      <vt:lpstr>暗香扑面</vt:lpstr>
      <vt:lpstr>Equation</vt:lpstr>
      <vt:lpstr>第5章  成本论</vt:lpstr>
      <vt:lpstr>案例</vt:lpstr>
      <vt:lpstr>本章概要</vt:lpstr>
      <vt:lpstr>PowerPoint 演示文稿</vt:lpstr>
      <vt:lpstr>PowerPoint 演示文稿</vt:lpstr>
      <vt:lpstr>PowerPoint 演示文稿</vt:lpstr>
      <vt:lpstr>PowerPoint 演示文稿</vt:lpstr>
      <vt:lpstr>二、短期成本</vt:lpstr>
      <vt:lpstr>2.短期总成本（Short-run Total Cost，STC）</vt:lpstr>
      <vt:lpstr>3.短期平均成本（Short-run Average Cost，SAC）</vt:lpstr>
      <vt:lpstr>PowerPoint 演示文稿</vt:lpstr>
      <vt:lpstr>PowerPoint 演示文稿</vt:lpstr>
      <vt:lpstr>4.短期边际成本（Short-run Marginal Cost，SMC）</vt:lpstr>
      <vt:lpstr>三、长期成本</vt:lpstr>
      <vt:lpstr>2.长期平均成本曲线（Long-run Average Cost，LAC）</vt:lpstr>
      <vt:lpstr>3.长期边际成本 （Long-run Marginal Cost，LMC）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</dc:title>
  <dc:creator>wgdxgn</dc:creator>
  <cp:lastModifiedBy>wgdxgn</cp:lastModifiedBy>
  <cp:revision>41</cp:revision>
  <dcterms:created xsi:type="dcterms:W3CDTF">2014-09-23T03:18:01Z</dcterms:created>
  <dcterms:modified xsi:type="dcterms:W3CDTF">2017-09-25T01:54:59Z</dcterms:modified>
</cp:coreProperties>
</file>