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1"/>
  </p:notesMasterIdLst>
  <p:sldIdLst>
    <p:sldId id="258" r:id="rId2"/>
    <p:sldId id="31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320" r:id="rId14"/>
    <p:sldId id="321" r:id="rId15"/>
    <p:sldId id="322" r:id="rId16"/>
    <p:sldId id="323" r:id="rId17"/>
    <p:sldId id="274" r:id="rId18"/>
    <p:sldId id="278" r:id="rId19"/>
    <p:sldId id="281" r:id="rId20"/>
    <p:sldId id="324" r:id="rId21"/>
    <p:sldId id="325" r:id="rId22"/>
    <p:sldId id="326" r:id="rId23"/>
    <p:sldId id="328" r:id="rId24"/>
    <p:sldId id="295" r:id="rId25"/>
    <p:sldId id="331" r:id="rId26"/>
    <p:sldId id="332" r:id="rId27"/>
    <p:sldId id="299" r:id="rId28"/>
    <p:sldId id="333" r:id="rId29"/>
    <p:sldId id="33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15E8-5E9B-4970-8E2F-05E3263F8B9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8B9E-6FB6-4260-9498-8282B91F0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5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8800"/>
            <a:ext cx="3733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733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2074-730F-414C-92D6-31DB7A3E05AC}" type="datetime1">
              <a:rPr lang="zh-CN" altLang="en-US"/>
              <a:pPr>
                <a:defRPr/>
              </a:pPr>
              <a:t>2017/10/9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3359-8FB7-4256-BD12-D109B75C3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82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jpeg"/><Relationship Id="rId7" Type="http://schemas.openxmlformats.org/officeDocument/2006/relationships/hyperlink" Target="http://image.baidu.com/i?ct=503316480&amp;z=0&amp;tn=baiduimagedetail&amp;word=%C2%B7%B9%EC&amp;in=24752&amp;cl=2&amp;cm=1&amp;sc=0&amp;lm=-1&amp;pn=19&amp;rn=1&amp;di=398334645&amp;ln=1219&amp;fr=" TargetMode="External"/><Relationship Id="rId2" Type="http://schemas.openxmlformats.org/officeDocument/2006/relationships/hyperlink" Target="http://images.google.cn/imgres?imgurl=http://upload.wikimedia.org/wikipedia/zh/2/29/Coca-Cola.png&amp;imgrefurl=http://www.madeinchn.cn/thread-13-7620-1-1.htm&amp;usg=__wJzOhCkx6P3Z5E0hht6itjaA1Z4=&amp;h=600&amp;w=600&amp;sz=75&amp;hl=zh-CN&amp;start=3&amp;um=1&amp;tbnid=vD9BixUGLr7HDM:&amp;tbnh=135&amp;tbnw=135&amp;prev=/images?q=%E5%8F%AF%E5%8F%A3%E5%8F%AF%E4%B9%90&amp;hl=zh-CN&amp;lr=&amp;sa=N&amp;um=1&amp;newwindow=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images.google.cn/imgres?imgurl=http://img.diytrade.com/cdimg/70503/219840/0/1036228296.jpg&amp;imgrefurl=http://www.zhangjian.diytrade.com/sdp/70503/2/md-996825/50099/%E5%9B%9B%E9%A1%B9%E6%96%B0%E4%B8%93%E5%88%A9.html&amp;usg=__XcS3pNJ7ZWRTaXpPnNFuGPHxVec=&amp;h=470&amp;w=380&amp;sz=132&amp;hl=zh-CN&amp;start=3&amp;um=1&amp;tbnid=7hac0I5WVEOp0M:&amp;tbnh=129&amp;tbnw=104&amp;prev=/images?q=%E4%B8%93%E5%88%A9&amp;ndsp=20&amp;hl=zh-CN&amp;lr=&amp;sa=N&amp;um=1&amp;newwindow=1" TargetMode="Externa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gnews.baidu.com/i?ct=520093696&amp;z=0&amp;tn=baiduimagenewsdetail&amp;word=%C5%A9%C3%B3%CA%D0%B3%A1&amp;in=27450&amp;cl=2&amp;lm=-1&amp;pn=4&amp;rn=1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33400" y="1752600"/>
            <a:ext cx="7772400" cy="1012825"/>
          </a:xfrm>
        </p:spPr>
        <p:txBody>
          <a:bodyPr/>
          <a:lstStyle/>
          <a:p>
            <a:r>
              <a:rPr lang="zh-CN" altLang="en-US" sz="60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60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zh-CN" altLang="en-US" sz="60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章 市场结构理论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1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2667000"/>
            <a:ext cx="3505200" cy="3065463"/>
            <a:chOff x="384" y="1680"/>
            <a:chExt cx="2208" cy="1931"/>
          </a:xfrm>
        </p:grpSpPr>
        <p:sp>
          <p:nvSpPr>
            <p:cNvPr id="11277" name="Rectangle 5"/>
            <p:cNvSpPr>
              <a:spLocks noChangeArrowheads="1"/>
            </p:cNvSpPr>
            <p:nvPr/>
          </p:nvSpPr>
          <p:spPr bwMode="auto">
            <a:xfrm>
              <a:off x="384" y="244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b="1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*</a:t>
              </a:r>
              <a:endParaRPr kumimoji="1" lang="en-US" altLang="zh-CN" b="1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278" name="Line 6"/>
            <p:cNvSpPr>
              <a:spLocks noChangeShapeType="1"/>
            </p:cNvSpPr>
            <p:nvPr/>
          </p:nvSpPr>
          <p:spPr bwMode="auto">
            <a:xfrm>
              <a:off x="720" y="2544"/>
              <a:ext cx="14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79" name="Rectangle 7"/>
            <p:cNvSpPr>
              <a:spLocks noChangeArrowheads="1"/>
            </p:cNvSpPr>
            <p:nvPr/>
          </p:nvSpPr>
          <p:spPr bwMode="auto">
            <a:xfrm>
              <a:off x="2064" y="255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280" name="Rectangle 8"/>
            <p:cNvSpPr>
              <a:spLocks noChangeArrowheads="1"/>
            </p:cNvSpPr>
            <p:nvPr/>
          </p:nvSpPr>
          <p:spPr bwMode="auto">
            <a:xfrm>
              <a:off x="1530" y="2304"/>
              <a:ext cx="6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Times New Roman" pitchFamily="18" charset="0"/>
                </a:rPr>
                <a:t>P=MR=AR</a:t>
              </a:r>
              <a:endParaRPr kumimoji="1" lang="en-US" altLang="zh-CN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81" name="Line 9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480" y="1680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1283" name="Line 11"/>
            <p:cNvSpPr>
              <a:spLocks noChangeShapeType="1"/>
            </p:cNvSpPr>
            <p:nvPr/>
          </p:nvSpPr>
          <p:spPr bwMode="auto">
            <a:xfrm>
              <a:off x="720" y="336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Rectangle 12"/>
            <p:cNvSpPr>
              <a:spLocks noChangeArrowheads="1"/>
            </p:cNvSpPr>
            <p:nvPr/>
          </p:nvSpPr>
          <p:spPr bwMode="auto">
            <a:xfrm>
              <a:off x="2256" y="3419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24400" y="2667000"/>
            <a:ext cx="3505200" cy="2971800"/>
            <a:chOff x="2976" y="1680"/>
            <a:chExt cx="2208" cy="1872"/>
          </a:xfrm>
        </p:grpSpPr>
        <p:sp>
          <p:nvSpPr>
            <p:cNvPr id="11270" name="Line 15"/>
            <p:cNvSpPr>
              <a:spLocks noChangeShapeType="1"/>
            </p:cNvSpPr>
            <p:nvPr/>
          </p:nvSpPr>
          <p:spPr bwMode="auto">
            <a:xfrm flipV="1">
              <a:off x="3216" y="2112"/>
              <a:ext cx="1536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71" name="Line 16"/>
            <p:cNvSpPr>
              <a:spLocks noChangeShapeType="1"/>
            </p:cNvSpPr>
            <p:nvPr/>
          </p:nvSpPr>
          <p:spPr bwMode="auto">
            <a:xfrm flipV="1">
              <a:off x="3216" y="1728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2" name="Rectangle 17"/>
            <p:cNvSpPr>
              <a:spLocks noChangeArrowheads="1"/>
            </p:cNvSpPr>
            <p:nvPr/>
          </p:nvSpPr>
          <p:spPr bwMode="auto">
            <a:xfrm>
              <a:off x="2976" y="1680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1273" name="Line 18"/>
            <p:cNvSpPr>
              <a:spLocks noChangeShapeType="1"/>
            </p:cNvSpPr>
            <p:nvPr/>
          </p:nvSpPr>
          <p:spPr bwMode="auto">
            <a:xfrm>
              <a:off x="3207" y="336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Rectangle 19"/>
            <p:cNvSpPr>
              <a:spLocks noChangeArrowheads="1"/>
            </p:cNvSpPr>
            <p:nvPr/>
          </p:nvSpPr>
          <p:spPr bwMode="auto">
            <a:xfrm>
              <a:off x="4848" y="336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709653" name="Rectangle 21"/>
            <p:cNvSpPr>
              <a:spLocks noChangeArrowheads="1"/>
            </p:cNvSpPr>
            <p:nvPr/>
          </p:nvSpPr>
          <p:spPr bwMode="auto">
            <a:xfrm>
              <a:off x="4800" y="196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b="1" dirty="0">
                  <a:solidFill>
                    <a:srgbClr val="0000FF"/>
                  </a:solidFill>
                  <a:latin typeface="Times New Roman" pitchFamily="18" charset="0"/>
                </a:rPr>
                <a:t>TR</a:t>
              </a:r>
            </a:p>
          </p:txBody>
        </p:sp>
      </p:grpSp>
      <p:sp>
        <p:nvSpPr>
          <p:cNvPr id="11269" name="Text Box 23"/>
          <p:cNvSpPr txBox="1">
            <a:spLocks noChangeArrowheads="1"/>
          </p:cNvSpPr>
          <p:nvPr/>
        </p:nvSpPr>
        <p:spPr bwMode="auto">
          <a:xfrm>
            <a:off x="315913" y="1398642"/>
            <a:ext cx="548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完全竞争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企业的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收益曲线</a:t>
            </a:r>
          </a:p>
        </p:txBody>
      </p:sp>
      <p:sp>
        <p:nvSpPr>
          <p:cNvPr id="22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10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313331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766227"/>
            <a:ext cx="55381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完全竞争企业的短期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均衡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50248" name="Rectangle 8"/>
          <p:cNvSpPr>
            <a:spLocks noChangeArrowheads="1"/>
          </p:cNvSpPr>
          <p:nvPr/>
        </p:nvSpPr>
        <p:spPr bwMode="auto">
          <a:xfrm>
            <a:off x="1102568" y="2132856"/>
            <a:ext cx="6781800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  <a:sym typeface="Wingdings" pitchFamily="2" charset="2"/>
              </a:rPr>
              <a:t>长期均衡：</a:t>
            </a:r>
            <a:r>
              <a:rPr lang="zh-CN" altLang="en-US" sz="2400" b="1" dirty="0">
                <a:ea typeface="楷体_GB2312" pitchFamily="49" charset="-122"/>
                <a:sym typeface="Wingdings" pitchFamily="2" charset="2"/>
              </a:rPr>
              <a:t>喜耕田是该进城打工还是返乡种地？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  <a:sym typeface="Wingdings" pitchFamily="2" charset="2"/>
              </a:rPr>
              <a:t>短期均衡：</a:t>
            </a:r>
            <a:r>
              <a:rPr lang="zh-CN" altLang="en-US" sz="2400" b="1" dirty="0">
                <a:ea typeface="楷体_GB2312" pitchFamily="49" charset="-122"/>
                <a:sym typeface="Wingdings" pitchFamily="2" charset="2"/>
              </a:rPr>
              <a:t>如果选择种地，喜</a:t>
            </a:r>
            <a:r>
              <a:rPr lang="zh-CN" altLang="en-US" sz="2400" b="1" dirty="0" smtClean="0">
                <a:ea typeface="楷体_GB2312" pitchFamily="49" charset="-122"/>
                <a:sym typeface="Wingdings" pitchFamily="2" charset="2"/>
              </a:rPr>
              <a:t>耕田应该如何决定各种作物的最优产量？何时应该停产？</a:t>
            </a:r>
            <a:endParaRPr lang="zh-CN" altLang="en-US" sz="2400" b="1" dirty="0"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650249" name="Picture 9" descr="200942133913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6770"/>
            <a:ext cx="1907704" cy="267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45404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1697442" y="5932958"/>
            <a:ext cx="4267200" cy="701675"/>
            <a:chOff x="864" y="3888"/>
            <a:chExt cx="2688" cy="442"/>
          </a:xfrm>
        </p:grpSpPr>
        <p:sp>
          <p:nvSpPr>
            <p:cNvPr id="14460" name="AutoShape 125"/>
            <p:cNvSpPr>
              <a:spLocks noChangeArrowheads="1"/>
            </p:cNvSpPr>
            <p:nvPr/>
          </p:nvSpPr>
          <p:spPr bwMode="auto">
            <a:xfrm>
              <a:off x="864" y="3888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61" name="Text Box 126" descr="浅色上对角线"/>
            <p:cNvSpPr txBox="1">
              <a:spLocks noChangeArrowheads="1"/>
            </p:cNvSpPr>
            <p:nvPr/>
          </p:nvSpPr>
          <p:spPr bwMode="auto">
            <a:xfrm>
              <a:off x="1296" y="3888"/>
              <a:ext cx="22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利润最大化条件：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P=AR=MR=MC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(SMC)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81000" y="1905000"/>
            <a:ext cx="8458200" cy="3810000"/>
            <a:chOff x="288" y="1680"/>
            <a:chExt cx="5178" cy="2016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30" y="3024"/>
              <a:ext cx="5136" cy="33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330" y="3024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30" y="33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30" y="30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5466" y="30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210" y="168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MC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634" y="168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TC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786" y="168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l-GR" altLang="zh-CN" sz="1600" b="1">
                  <a:solidFill>
                    <a:schemeClr val="tx1"/>
                  </a:solidFill>
                  <a:latin typeface="宋体" pitchFamily="2" charset="-122"/>
                </a:rPr>
                <a:t>π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362" y="1680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决策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058" y="168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MR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482" y="168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TR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906" y="168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（元）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288" y="1680"/>
              <a:ext cx="61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Q</a:t>
              </a:r>
            </a:p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（千斤）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330" y="168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330" y="201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30" y="168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906" y="16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1482" y="16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2058" y="16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2634" y="16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5466" y="168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4362" y="16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3210" y="16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3786" y="16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3210" y="2016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0.3</a:t>
              </a: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2634" y="2016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0.3</a:t>
              </a: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786" y="2016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0.4</a:t>
              </a: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4362" y="2016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扩大产量</a:t>
              </a: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2058" y="2016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482" y="2016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912" y="2016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330" y="2016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330" y="201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330" y="2352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30" y="20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906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1482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2058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2634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5466" y="20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81" name="Line 45"/>
            <p:cNvSpPr>
              <a:spLocks noChangeShapeType="1"/>
            </p:cNvSpPr>
            <p:nvPr/>
          </p:nvSpPr>
          <p:spPr bwMode="auto">
            <a:xfrm>
              <a:off x="4362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3210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3786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3210" y="235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0.4</a:t>
              </a: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2634" y="235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3786" y="235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4362" y="2352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扩大产量</a:t>
              </a: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2058" y="235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1482" y="235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1.4</a:t>
              </a:r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906" y="235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330" y="235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30" y="2352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330" y="2688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330" y="2352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906" y="23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1482" y="23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2058" y="23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2634" y="23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>
              <a:off x="5466" y="2352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>
              <a:off x="4362" y="23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01" name="Line 65"/>
            <p:cNvSpPr>
              <a:spLocks noChangeShapeType="1"/>
            </p:cNvSpPr>
            <p:nvPr/>
          </p:nvSpPr>
          <p:spPr bwMode="auto">
            <a:xfrm>
              <a:off x="3210" y="23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3786" y="235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3210" y="268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0.6</a:t>
              </a:r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2634" y="268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1.3</a:t>
              </a:r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786" y="268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0.8</a:t>
              </a: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4362" y="2688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扩大产量</a:t>
              </a: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058" y="268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1482" y="268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2.1</a:t>
              </a: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906" y="268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330" y="268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</a:p>
          </p:txBody>
        </p:sp>
        <p:sp>
          <p:nvSpPr>
            <p:cNvPr id="14411" name="Line 75"/>
            <p:cNvSpPr>
              <a:spLocks noChangeShapeType="1"/>
            </p:cNvSpPr>
            <p:nvPr/>
          </p:nvSpPr>
          <p:spPr bwMode="auto">
            <a:xfrm>
              <a:off x="330" y="2688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330" y="3024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330" y="2688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4" name="Line 78"/>
            <p:cNvSpPr>
              <a:spLocks noChangeShapeType="1"/>
            </p:cNvSpPr>
            <p:nvPr/>
          </p:nvSpPr>
          <p:spPr bwMode="auto">
            <a:xfrm>
              <a:off x="906" y="26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5" name="Line 79"/>
            <p:cNvSpPr>
              <a:spLocks noChangeShapeType="1"/>
            </p:cNvSpPr>
            <p:nvPr/>
          </p:nvSpPr>
          <p:spPr bwMode="auto">
            <a:xfrm>
              <a:off x="1482" y="26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6" name="Line 80"/>
            <p:cNvSpPr>
              <a:spLocks noChangeShapeType="1"/>
            </p:cNvSpPr>
            <p:nvPr/>
          </p:nvSpPr>
          <p:spPr bwMode="auto">
            <a:xfrm>
              <a:off x="2058" y="26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7" name="Line 81"/>
            <p:cNvSpPr>
              <a:spLocks noChangeShapeType="1"/>
            </p:cNvSpPr>
            <p:nvPr/>
          </p:nvSpPr>
          <p:spPr bwMode="auto">
            <a:xfrm>
              <a:off x="2634" y="26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8" name="Line 82"/>
            <p:cNvSpPr>
              <a:spLocks noChangeShapeType="1"/>
            </p:cNvSpPr>
            <p:nvPr/>
          </p:nvSpPr>
          <p:spPr bwMode="auto">
            <a:xfrm>
              <a:off x="5466" y="2688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19" name="Line 83"/>
            <p:cNvSpPr>
              <a:spLocks noChangeShapeType="1"/>
            </p:cNvSpPr>
            <p:nvPr/>
          </p:nvSpPr>
          <p:spPr bwMode="auto">
            <a:xfrm>
              <a:off x="4362" y="26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20" name="Line 84"/>
            <p:cNvSpPr>
              <a:spLocks noChangeShapeType="1"/>
            </p:cNvSpPr>
            <p:nvPr/>
          </p:nvSpPr>
          <p:spPr bwMode="auto">
            <a:xfrm>
              <a:off x="3210" y="26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21" name="Line 85"/>
            <p:cNvSpPr>
              <a:spLocks noChangeShapeType="1"/>
            </p:cNvSpPr>
            <p:nvPr/>
          </p:nvSpPr>
          <p:spPr bwMode="auto">
            <a:xfrm>
              <a:off x="3786" y="26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3210" y="302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2634" y="302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2.0</a:t>
              </a:r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3786" y="302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0.8</a:t>
              </a: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4362" y="3024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维持现状</a:t>
              </a: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2058" y="302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1482" y="302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2.8</a:t>
              </a:r>
            </a:p>
          </p:txBody>
        </p:sp>
        <p:sp>
          <p:nvSpPr>
            <p:cNvPr id="14428" name="Rectangle 92"/>
            <p:cNvSpPr>
              <a:spLocks noChangeArrowheads="1"/>
            </p:cNvSpPr>
            <p:nvPr/>
          </p:nvSpPr>
          <p:spPr bwMode="auto">
            <a:xfrm>
              <a:off x="906" y="302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429" name="Rectangle 93"/>
            <p:cNvSpPr>
              <a:spLocks noChangeArrowheads="1"/>
            </p:cNvSpPr>
            <p:nvPr/>
          </p:nvSpPr>
          <p:spPr bwMode="auto">
            <a:xfrm>
              <a:off x="330" y="302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330" y="3024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330" y="33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330" y="30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906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1482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5" name="Line 99"/>
            <p:cNvSpPr>
              <a:spLocks noChangeShapeType="1"/>
            </p:cNvSpPr>
            <p:nvPr/>
          </p:nvSpPr>
          <p:spPr bwMode="auto">
            <a:xfrm>
              <a:off x="2058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>
              <a:off x="2634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7" name="Line 101"/>
            <p:cNvSpPr>
              <a:spLocks noChangeShapeType="1"/>
            </p:cNvSpPr>
            <p:nvPr/>
          </p:nvSpPr>
          <p:spPr bwMode="auto">
            <a:xfrm>
              <a:off x="5466" y="30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8" name="Line 102"/>
            <p:cNvSpPr>
              <a:spLocks noChangeShapeType="1"/>
            </p:cNvSpPr>
            <p:nvPr/>
          </p:nvSpPr>
          <p:spPr bwMode="auto">
            <a:xfrm>
              <a:off x="4362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39" name="Line 103"/>
            <p:cNvSpPr>
              <a:spLocks noChangeShapeType="1"/>
            </p:cNvSpPr>
            <p:nvPr/>
          </p:nvSpPr>
          <p:spPr bwMode="auto">
            <a:xfrm>
              <a:off x="3210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>
              <a:off x="3786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3210" y="33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1.0</a:t>
              </a: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2634" y="33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3.0</a:t>
              </a: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3786" y="33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0.5</a:t>
              </a:r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4362" y="3360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降低产量</a:t>
              </a:r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2058" y="33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1482" y="33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3.5</a:t>
              </a:r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906" y="33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0.7</a:t>
              </a:r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330" y="33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</a:p>
          </p:txBody>
        </p:sp>
        <p:sp>
          <p:nvSpPr>
            <p:cNvPr id="14449" name="Line 113"/>
            <p:cNvSpPr>
              <a:spLocks noChangeShapeType="1"/>
            </p:cNvSpPr>
            <p:nvPr/>
          </p:nvSpPr>
          <p:spPr bwMode="auto">
            <a:xfrm>
              <a:off x="330" y="33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0" name="Line 114"/>
            <p:cNvSpPr>
              <a:spLocks noChangeShapeType="1"/>
            </p:cNvSpPr>
            <p:nvPr/>
          </p:nvSpPr>
          <p:spPr bwMode="auto">
            <a:xfrm>
              <a:off x="330" y="369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1" name="Line 115"/>
            <p:cNvSpPr>
              <a:spLocks noChangeShapeType="1"/>
            </p:cNvSpPr>
            <p:nvPr/>
          </p:nvSpPr>
          <p:spPr bwMode="auto">
            <a:xfrm>
              <a:off x="330" y="336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2" name="Line 116"/>
            <p:cNvSpPr>
              <a:spLocks noChangeShapeType="1"/>
            </p:cNvSpPr>
            <p:nvPr/>
          </p:nvSpPr>
          <p:spPr bwMode="auto">
            <a:xfrm>
              <a:off x="906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3" name="Line 117"/>
            <p:cNvSpPr>
              <a:spLocks noChangeShapeType="1"/>
            </p:cNvSpPr>
            <p:nvPr/>
          </p:nvSpPr>
          <p:spPr bwMode="auto">
            <a:xfrm>
              <a:off x="1482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4" name="Line 118"/>
            <p:cNvSpPr>
              <a:spLocks noChangeShapeType="1"/>
            </p:cNvSpPr>
            <p:nvPr/>
          </p:nvSpPr>
          <p:spPr bwMode="auto">
            <a:xfrm>
              <a:off x="2058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5" name="Line 119"/>
            <p:cNvSpPr>
              <a:spLocks noChangeShapeType="1"/>
            </p:cNvSpPr>
            <p:nvPr/>
          </p:nvSpPr>
          <p:spPr bwMode="auto">
            <a:xfrm>
              <a:off x="2634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6" name="Line 120"/>
            <p:cNvSpPr>
              <a:spLocks noChangeShapeType="1"/>
            </p:cNvSpPr>
            <p:nvPr/>
          </p:nvSpPr>
          <p:spPr bwMode="auto">
            <a:xfrm>
              <a:off x="5466" y="336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7" name="Line 121"/>
            <p:cNvSpPr>
              <a:spLocks noChangeShapeType="1"/>
            </p:cNvSpPr>
            <p:nvPr/>
          </p:nvSpPr>
          <p:spPr bwMode="auto">
            <a:xfrm>
              <a:off x="4362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3210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3786" y="33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126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12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6294124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3505200" y="6165304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=AR &gt; AC</a:t>
            </a:r>
          </a:p>
        </p:txBody>
      </p:sp>
      <p:sp>
        <p:nvSpPr>
          <p:cNvPr id="5" name="Rectangle 21" descr="20%"/>
          <p:cNvSpPr>
            <a:spLocks noChangeArrowheads="1"/>
          </p:cNvSpPr>
          <p:nvPr/>
        </p:nvSpPr>
        <p:spPr bwMode="auto">
          <a:xfrm>
            <a:off x="3581400" y="836712"/>
            <a:ext cx="1990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利润 </a:t>
            </a:r>
            <a:r>
              <a:rPr kumimoji="1" lang="en-US" altLang="zh-CN" sz="32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&gt;0</a:t>
            </a:r>
            <a:endParaRPr kumimoji="1"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8" descr="20%"/>
          <p:cNvSpPr>
            <a:spLocks noChangeArrowheads="1"/>
          </p:cNvSpPr>
          <p:nvPr/>
        </p:nvSpPr>
        <p:spPr bwMode="auto">
          <a:xfrm>
            <a:off x="990600" y="836712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短期均衡之一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543050" y="1690688"/>
            <a:ext cx="6149975" cy="4481512"/>
            <a:chOff x="972" y="1065"/>
            <a:chExt cx="3874" cy="2823"/>
          </a:xfrm>
        </p:grpSpPr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971" y="1633"/>
              <a:ext cx="3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3198" y="2358"/>
              <a:ext cx="3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975" y="2323"/>
              <a:ext cx="3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4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Line 3"/>
            <p:cNvSpPr>
              <a:spLocks noChangeShapeType="1"/>
            </p:cNvSpPr>
            <p:nvPr/>
          </p:nvSpPr>
          <p:spPr bwMode="auto">
            <a:xfrm flipH="1" flipV="1">
              <a:off x="1335" y="1428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335" y="360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972" y="1383"/>
              <a:ext cx="24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P,C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510" y="36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153" y="3651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3739" y="1338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SAC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058" y="1065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SMC</a:t>
              </a:r>
            </a:p>
          </p:txBody>
        </p:sp>
        <p:sp>
          <p:nvSpPr>
            <p:cNvPr id="19" name="Rectangle 12" descr="深色下对角线"/>
            <p:cNvSpPr>
              <a:spLocks noChangeArrowheads="1"/>
            </p:cNvSpPr>
            <p:nvPr/>
          </p:nvSpPr>
          <p:spPr bwMode="auto">
            <a:xfrm>
              <a:off x="1344" y="1939"/>
              <a:ext cx="1872" cy="547"/>
            </a:xfrm>
            <a:prstGeom prst="rect">
              <a:avLst/>
            </a:prstGeom>
            <a:pattFill prst="ltDnDiag">
              <a:fgClr>
                <a:srgbClr val="D60093"/>
              </a:fgClr>
              <a:bgClr>
                <a:schemeClr val="bg1"/>
              </a:bgClr>
            </a:pattFill>
            <a:ln w="38100">
              <a:solidFill>
                <a:srgbClr val="CC3300"/>
              </a:solidFill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en-US" sz="1800" b="0">
                <a:solidFill>
                  <a:srgbClr val="CC3300"/>
                </a:solidFill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002" y="1855"/>
              <a:ext cx="33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kumimoji="1" lang="en-US" altLang="zh-CN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344" y="1939"/>
              <a:ext cx="2832" cy="0"/>
            </a:xfrm>
            <a:prstGeom prst="line">
              <a:avLst/>
            </a:prstGeom>
            <a:noFill/>
            <a:ln w="38100">
              <a:solidFill>
                <a:srgbClr val="F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014" y="1687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endParaRPr kumimoji="1"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216" y="2001"/>
              <a:ext cx="0" cy="1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024" y="3580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kumimoji="1" lang="en-US" altLang="zh-CN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1824" y="1536"/>
              <a:ext cx="2204" cy="985"/>
            </a:xfrm>
            <a:custGeom>
              <a:avLst/>
              <a:gdLst>
                <a:gd name="T0" fmla="*/ 0 w 2204"/>
                <a:gd name="T1" fmla="*/ 0 h 985"/>
                <a:gd name="T2" fmla="*/ 240 w 2204"/>
                <a:gd name="T3" fmla="*/ 480 h 985"/>
                <a:gd name="T4" fmla="*/ 752 w 2204"/>
                <a:gd name="T5" fmla="*/ 900 h 985"/>
                <a:gd name="T6" fmla="*/ 1444 w 2204"/>
                <a:gd name="T7" fmla="*/ 928 h 985"/>
                <a:gd name="T8" fmla="*/ 1924 w 2204"/>
                <a:gd name="T9" fmla="*/ 560 h 985"/>
                <a:gd name="T10" fmla="*/ 2204 w 2204"/>
                <a:gd name="T11" fmla="*/ 96 h 9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4"/>
                <a:gd name="T19" fmla="*/ 0 h 985"/>
                <a:gd name="T20" fmla="*/ 2204 w 2204"/>
                <a:gd name="T21" fmla="*/ 985 h 9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4" h="985">
                  <a:moveTo>
                    <a:pt x="0" y="0"/>
                  </a:moveTo>
                  <a:cubicBezTo>
                    <a:pt x="52" y="164"/>
                    <a:pt x="115" y="330"/>
                    <a:pt x="240" y="480"/>
                  </a:cubicBezTo>
                  <a:cubicBezTo>
                    <a:pt x="365" y="630"/>
                    <a:pt x="551" y="825"/>
                    <a:pt x="752" y="900"/>
                  </a:cubicBezTo>
                  <a:cubicBezTo>
                    <a:pt x="953" y="975"/>
                    <a:pt x="1249" y="985"/>
                    <a:pt x="1444" y="928"/>
                  </a:cubicBezTo>
                  <a:cubicBezTo>
                    <a:pt x="1639" y="871"/>
                    <a:pt x="1797" y="699"/>
                    <a:pt x="1924" y="560"/>
                  </a:cubicBezTo>
                  <a:cubicBezTo>
                    <a:pt x="2051" y="421"/>
                    <a:pt x="2146" y="193"/>
                    <a:pt x="2204" y="96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1784" y="1474"/>
              <a:ext cx="1546" cy="1629"/>
            </a:xfrm>
            <a:custGeom>
              <a:avLst/>
              <a:gdLst>
                <a:gd name="T0" fmla="*/ 0 w 1583"/>
                <a:gd name="T1" fmla="*/ 1103 h 1756"/>
                <a:gd name="T2" fmla="*/ 243 w 1583"/>
                <a:gd name="T3" fmla="*/ 1307 h 1756"/>
                <a:gd name="T4" fmla="*/ 602 w 1583"/>
                <a:gd name="T5" fmla="*/ 1399 h 1756"/>
                <a:gd name="T6" fmla="*/ 850 w 1583"/>
                <a:gd name="T7" fmla="*/ 1323 h 1756"/>
                <a:gd name="T8" fmla="*/ 1078 w 1583"/>
                <a:gd name="T9" fmla="*/ 1111 h 1756"/>
                <a:gd name="T10" fmla="*/ 1270 w 1583"/>
                <a:gd name="T11" fmla="*/ 720 h 1756"/>
                <a:gd name="T12" fmla="*/ 1376 w 1583"/>
                <a:gd name="T13" fmla="*/ 359 h 1756"/>
                <a:gd name="T14" fmla="*/ 1475 w 1583"/>
                <a:gd name="T15" fmla="*/ 0 h 1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3"/>
                <a:gd name="T25" fmla="*/ 0 h 1756"/>
                <a:gd name="T26" fmla="*/ 1583 w 1583"/>
                <a:gd name="T27" fmla="*/ 1756 h 17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3" h="1756">
                  <a:moveTo>
                    <a:pt x="0" y="1382"/>
                  </a:moveTo>
                  <a:cubicBezTo>
                    <a:pt x="43" y="1425"/>
                    <a:pt x="153" y="1575"/>
                    <a:pt x="261" y="1637"/>
                  </a:cubicBezTo>
                  <a:cubicBezTo>
                    <a:pt x="369" y="1699"/>
                    <a:pt x="538" y="1750"/>
                    <a:pt x="646" y="1753"/>
                  </a:cubicBezTo>
                  <a:cubicBezTo>
                    <a:pt x="754" y="1756"/>
                    <a:pt x="827" y="1717"/>
                    <a:pt x="912" y="1657"/>
                  </a:cubicBezTo>
                  <a:cubicBezTo>
                    <a:pt x="997" y="1597"/>
                    <a:pt x="1082" y="1518"/>
                    <a:pt x="1157" y="1392"/>
                  </a:cubicBezTo>
                  <a:cubicBezTo>
                    <a:pt x="1232" y="1266"/>
                    <a:pt x="1310" y="1058"/>
                    <a:pt x="1363" y="901"/>
                  </a:cubicBezTo>
                  <a:cubicBezTo>
                    <a:pt x="1416" y="744"/>
                    <a:pt x="1441" y="600"/>
                    <a:pt x="1478" y="450"/>
                  </a:cubicBezTo>
                  <a:cubicBezTo>
                    <a:pt x="1515" y="300"/>
                    <a:pt x="1561" y="94"/>
                    <a:pt x="158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936" y="1939"/>
              <a:ext cx="7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AR=M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28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13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 descr="20%"/>
          <p:cNvSpPr>
            <a:spLocks noChangeArrowheads="1"/>
          </p:cNvSpPr>
          <p:nvPr/>
        </p:nvSpPr>
        <p:spPr bwMode="auto">
          <a:xfrm>
            <a:off x="3048000" y="863564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3200" b="1">
                <a:solidFill>
                  <a:srgbClr val="CC3300"/>
                </a:solidFill>
                <a:latin typeface="+mn-ea"/>
              </a:rPr>
              <a:t>利润</a:t>
            </a:r>
            <a:r>
              <a:rPr kumimoji="1" lang="en-US" altLang="zh-CN" sz="3200" b="1">
                <a:solidFill>
                  <a:srgbClr val="CC3300"/>
                </a:solidFill>
                <a:latin typeface="+mn-ea"/>
              </a:rPr>
              <a:t>=0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743200" y="6093296"/>
            <a:ext cx="329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=AR =AC</a:t>
            </a:r>
          </a:p>
        </p:txBody>
      </p:sp>
      <p:sp>
        <p:nvSpPr>
          <p:cNvPr id="7" name="Rectangle 22" descr="20%"/>
          <p:cNvSpPr>
            <a:spLocks noChangeArrowheads="1"/>
          </p:cNvSpPr>
          <p:nvPr/>
        </p:nvSpPr>
        <p:spPr bwMode="auto">
          <a:xfrm>
            <a:off x="838200" y="863564"/>
            <a:ext cx="3321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latin typeface="+mn-ea"/>
              </a:rPr>
              <a:t>短期均衡之二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357313" y="1909763"/>
            <a:ext cx="5346700" cy="4017962"/>
            <a:chOff x="855" y="1203"/>
            <a:chExt cx="3368" cy="2531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395" y="1384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SAC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2352" y="1248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SMC</a:t>
              </a: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2307" y="2156"/>
              <a:ext cx="437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grpSp>
          <p:nvGrpSpPr>
            <p:cNvPr id="12" name="Group 26"/>
            <p:cNvGrpSpPr>
              <a:grpSpLocks/>
            </p:cNvGrpSpPr>
            <p:nvPr/>
          </p:nvGrpSpPr>
          <p:grpSpPr bwMode="auto">
            <a:xfrm>
              <a:off x="855" y="1203"/>
              <a:ext cx="3368" cy="2531"/>
              <a:chOff x="855" y="1203"/>
              <a:chExt cx="3368" cy="2531"/>
            </a:xfrm>
          </p:grpSpPr>
          <p:grpSp>
            <p:nvGrpSpPr>
              <p:cNvPr id="14" name="Group 4"/>
              <p:cNvGrpSpPr>
                <a:grpSpLocks/>
              </p:cNvGrpSpPr>
              <p:nvPr/>
            </p:nvGrpSpPr>
            <p:grpSpPr bwMode="auto">
              <a:xfrm>
                <a:off x="855" y="1203"/>
                <a:ext cx="3368" cy="2531"/>
                <a:chOff x="192" y="624"/>
                <a:chExt cx="3888" cy="3024"/>
              </a:xfrm>
            </p:grpSpPr>
            <p:sp>
              <p:nvSpPr>
                <p:cNvPr id="16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76" y="720"/>
                  <a:ext cx="0" cy="25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>
                  <a:off x="576" y="3312"/>
                  <a:ext cx="33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" name="Rectangle 7"/>
                <p:cNvSpPr>
                  <a:spLocks noChangeArrowheads="1"/>
                </p:cNvSpPr>
                <p:nvPr/>
              </p:nvSpPr>
              <p:spPr bwMode="auto">
                <a:xfrm>
                  <a:off x="192" y="624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itchFamily="18" charset="0"/>
                    </a:rPr>
                    <a:t>P,C</a:t>
                  </a:r>
                </a:p>
              </p:txBody>
            </p:sp>
            <p:sp>
              <p:nvSpPr>
                <p:cNvPr id="19" name="Rectangle 8"/>
                <p:cNvSpPr>
                  <a:spLocks noChangeArrowheads="1"/>
                </p:cNvSpPr>
                <p:nvPr/>
              </p:nvSpPr>
              <p:spPr bwMode="auto">
                <a:xfrm>
                  <a:off x="3744" y="3408"/>
                  <a:ext cx="3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336" y="3312"/>
                  <a:ext cx="3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itchFamily="18" charset="0"/>
                    </a:rPr>
                    <a:t>O</a:t>
                  </a:r>
                </a:p>
              </p:txBody>
            </p:sp>
            <p:grpSp>
              <p:nvGrpSpPr>
                <p:cNvPr id="21" name="Group 10"/>
                <p:cNvGrpSpPr>
                  <a:grpSpLocks/>
                </p:cNvGrpSpPr>
                <p:nvPr/>
              </p:nvGrpSpPr>
              <p:grpSpPr bwMode="auto">
                <a:xfrm>
                  <a:off x="192" y="1824"/>
                  <a:ext cx="3459" cy="1824"/>
                  <a:chOff x="528" y="1872"/>
                  <a:chExt cx="3459" cy="1824"/>
                </a:xfrm>
              </p:grpSpPr>
              <p:sp>
                <p:nvSpPr>
                  <p:cNvPr id="2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016"/>
                    <a:ext cx="336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lnSpc>
                        <a:spcPct val="100000"/>
                      </a:lnSpc>
                      <a:defRPr/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P</a:t>
                    </a:r>
                    <a:r>
                      <a:rPr kumimoji="1" lang="en-US" altLang="zh-CN" sz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208"/>
                    <a:ext cx="283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7F7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2016"/>
                    <a:ext cx="336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lnSpc>
                        <a:spcPct val="100000"/>
                      </a:lnSpc>
                      <a:defRPr/>
                    </a:pPr>
                    <a:r>
                      <a:rPr kumimoji="1" lang="en-US" altLang="zh-CN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d</a:t>
                    </a:r>
                    <a:endParaRPr kumimoji="1" lang="en-US" altLang="zh-CN" sz="12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872"/>
                    <a:ext cx="336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lnSpc>
                        <a:spcPct val="100000"/>
                      </a:lnSpc>
                      <a:defRPr/>
                    </a:pPr>
                    <a:endParaRPr kumimoji="1" lang="en-US" altLang="zh-CN" sz="12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208"/>
                    <a:ext cx="0" cy="1152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408"/>
                    <a:ext cx="336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lnSpc>
                        <a:spcPct val="100000"/>
                      </a:lnSpc>
                      <a:defRPr/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Q</a:t>
                    </a:r>
                    <a:r>
                      <a:rPr kumimoji="1" lang="en-US" altLang="zh-CN" sz="2400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0</a:t>
                    </a:r>
                    <a:endParaRPr kumimoji="1" lang="en-US" altLang="zh-CN" sz="1200" baseline="-250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2" name="Freeform 17"/>
                <p:cNvSpPr>
                  <a:spLocks/>
                </p:cNvSpPr>
                <p:nvPr/>
              </p:nvSpPr>
              <p:spPr bwMode="auto">
                <a:xfrm>
                  <a:off x="1056" y="1200"/>
                  <a:ext cx="2204" cy="985"/>
                </a:xfrm>
                <a:custGeom>
                  <a:avLst/>
                  <a:gdLst>
                    <a:gd name="T0" fmla="*/ 0 w 2204"/>
                    <a:gd name="T1" fmla="*/ 0 h 985"/>
                    <a:gd name="T2" fmla="*/ 240 w 2204"/>
                    <a:gd name="T3" fmla="*/ 480 h 985"/>
                    <a:gd name="T4" fmla="*/ 752 w 2204"/>
                    <a:gd name="T5" fmla="*/ 900 h 985"/>
                    <a:gd name="T6" fmla="*/ 1444 w 2204"/>
                    <a:gd name="T7" fmla="*/ 928 h 985"/>
                    <a:gd name="T8" fmla="*/ 1924 w 2204"/>
                    <a:gd name="T9" fmla="*/ 560 h 985"/>
                    <a:gd name="T10" fmla="*/ 2204 w 2204"/>
                    <a:gd name="T11" fmla="*/ 96 h 9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04"/>
                    <a:gd name="T19" fmla="*/ 0 h 985"/>
                    <a:gd name="T20" fmla="*/ 2204 w 2204"/>
                    <a:gd name="T21" fmla="*/ 985 h 98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04" h="985">
                      <a:moveTo>
                        <a:pt x="0" y="0"/>
                      </a:moveTo>
                      <a:cubicBezTo>
                        <a:pt x="52" y="164"/>
                        <a:pt x="115" y="330"/>
                        <a:pt x="240" y="480"/>
                      </a:cubicBezTo>
                      <a:cubicBezTo>
                        <a:pt x="365" y="630"/>
                        <a:pt x="551" y="825"/>
                        <a:pt x="752" y="900"/>
                      </a:cubicBezTo>
                      <a:cubicBezTo>
                        <a:pt x="953" y="975"/>
                        <a:pt x="1249" y="985"/>
                        <a:pt x="1444" y="928"/>
                      </a:cubicBezTo>
                      <a:cubicBezTo>
                        <a:pt x="1639" y="871"/>
                        <a:pt x="1797" y="699"/>
                        <a:pt x="1924" y="560"/>
                      </a:cubicBezTo>
                      <a:cubicBezTo>
                        <a:pt x="2051" y="421"/>
                        <a:pt x="2146" y="193"/>
                        <a:pt x="2204" y="96"/>
                      </a:cubicBez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18"/>
                <p:cNvSpPr>
                  <a:spLocks/>
                </p:cNvSpPr>
                <p:nvPr/>
              </p:nvSpPr>
              <p:spPr bwMode="auto">
                <a:xfrm>
                  <a:off x="1016" y="854"/>
                  <a:ext cx="1583" cy="1756"/>
                </a:xfrm>
                <a:custGeom>
                  <a:avLst/>
                  <a:gdLst>
                    <a:gd name="T0" fmla="*/ 0 w 1583"/>
                    <a:gd name="T1" fmla="*/ 1382 h 1756"/>
                    <a:gd name="T2" fmla="*/ 261 w 1583"/>
                    <a:gd name="T3" fmla="*/ 1637 h 1756"/>
                    <a:gd name="T4" fmla="*/ 646 w 1583"/>
                    <a:gd name="T5" fmla="*/ 1753 h 1756"/>
                    <a:gd name="T6" fmla="*/ 912 w 1583"/>
                    <a:gd name="T7" fmla="*/ 1657 h 1756"/>
                    <a:gd name="T8" fmla="*/ 1157 w 1583"/>
                    <a:gd name="T9" fmla="*/ 1392 h 1756"/>
                    <a:gd name="T10" fmla="*/ 1363 w 1583"/>
                    <a:gd name="T11" fmla="*/ 901 h 1756"/>
                    <a:gd name="T12" fmla="*/ 1478 w 1583"/>
                    <a:gd name="T13" fmla="*/ 450 h 1756"/>
                    <a:gd name="T14" fmla="*/ 1583 w 1583"/>
                    <a:gd name="T15" fmla="*/ 0 h 17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83"/>
                    <a:gd name="T25" fmla="*/ 0 h 1756"/>
                    <a:gd name="T26" fmla="*/ 1583 w 1583"/>
                    <a:gd name="T27" fmla="*/ 1756 h 17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83" h="1756">
                      <a:moveTo>
                        <a:pt x="0" y="1382"/>
                      </a:moveTo>
                      <a:cubicBezTo>
                        <a:pt x="43" y="1425"/>
                        <a:pt x="153" y="1575"/>
                        <a:pt x="261" y="1637"/>
                      </a:cubicBezTo>
                      <a:cubicBezTo>
                        <a:pt x="369" y="1699"/>
                        <a:pt x="538" y="1750"/>
                        <a:pt x="646" y="1753"/>
                      </a:cubicBezTo>
                      <a:cubicBezTo>
                        <a:pt x="754" y="1756"/>
                        <a:pt x="827" y="1717"/>
                        <a:pt x="912" y="1657"/>
                      </a:cubicBezTo>
                      <a:cubicBezTo>
                        <a:pt x="997" y="1597"/>
                        <a:pt x="1082" y="1518"/>
                        <a:pt x="1157" y="1392"/>
                      </a:cubicBezTo>
                      <a:cubicBezTo>
                        <a:pt x="1232" y="1266"/>
                        <a:pt x="1310" y="1058"/>
                        <a:pt x="1363" y="901"/>
                      </a:cubicBezTo>
                      <a:cubicBezTo>
                        <a:pt x="1416" y="744"/>
                        <a:pt x="1441" y="600"/>
                        <a:pt x="1478" y="450"/>
                      </a:cubicBezTo>
                      <a:cubicBezTo>
                        <a:pt x="1515" y="300"/>
                        <a:pt x="1561" y="94"/>
                        <a:pt x="1583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515"/>
                <a:ext cx="100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itchFamily="18" charset="0"/>
                  </a:rPr>
                  <a:t>AR=M</a:t>
                </a:r>
                <a:r>
                  <a:rPr kumimoji="1" lang="en-US" altLang="zh-CN" sz="1800">
                    <a:solidFill>
                      <a:schemeClr val="tx1"/>
                    </a:solidFill>
                    <a:latin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13" name="Oval 25"/>
            <p:cNvSpPr>
              <a:spLocks noChangeArrowheads="1"/>
            </p:cNvSpPr>
            <p:nvPr/>
          </p:nvSpPr>
          <p:spPr bwMode="auto">
            <a:xfrm>
              <a:off x="2579" y="2473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6553200" y="4343400"/>
            <a:ext cx="1524000" cy="762000"/>
          </a:xfrm>
          <a:prstGeom prst="wedgeRoundRectCallout">
            <a:avLst>
              <a:gd name="adj1" fmla="val -205625"/>
              <a:gd name="adj2" fmla="val -88750"/>
              <a:gd name="adj3" fmla="val 16667"/>
            </a:avLst>
          </a:prstGeom>
          <a:gradFill rotWithShape="1">
            <a:gsLst>
              <a:gs pos="0">
                <a:srgbClr val="76475E"/>
              </a:gs>
              <a:gs pos="100000">
                <a:srgbClr val="FF99CC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zh-CN" altLang="en-US"/>
              <a:t>收支</a:t>
            </a:r>
          </a:p>
          <a:p>
            <a:pPr algn="ctr"/>
            <a:r>
              <a:rPr lang="zh-CN" altLang="en-US"/>
              <a:t>相抵点</a:t>
            </a:r>
          </a:p>
        </p:txBody>
      </p:sp>
      <p:sp>
        <p:nvSpPr>
          <p:cNvPr id="31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14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14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 descr="20%"/>
          <p:cNvSpPr>
            <a:spLocks noChangeArrowheads="1"/>
          </p:cNvSpPr>
          <p:nvPr/>
        </p:nvSpPr>
        <p:spPr bwMode="auto">
          <a:xfrm>
            <a:off x="4649788" y="843062"/>
            <a:ext cx="39608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但可以弥补可变成本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2438400" y="6172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AVC&lt;P</a:t>
            </a:r>
            <a:r>
              <a:rPr kumimoji="1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=AR &lt; AC</a:t>
            </a:r>
          </a:p>
        </p:txBody>
      </p:sp>
      <p:sp>
        <p:nvSpPr>
          <p:cNvPr id="7" name="Rectangle 26" descr="20%"/>
          <p:cNvSpPr>
            <a:spLocks noChangeArrowheads="1"/>
          </p:cNvSpPr>
          <p:nvPr/>
        </p:nvSpPr>
        <p:spPr bwMode="auto">
          <a:xfrm>
            <a:off x="762000" y="836712"/>
            <a:ext cx="316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短期均衡之三</a:t>
            </a:r>
          </a:p>
        </p:txBody>
      </p:sp>
      <p:sp>
        <p:nvSpPr>
          <p:cNvPr id="8" name="Rectangle 27" descr="20%"/>
          <p:cNvSpPr>
            <a:spLocks noChangeArrowheads="1"/>
          </p:cNvSpPr>
          <p:nvPr/>
        </p:nvSpPr>
        <p:spPr bwMode="auto">
          <a:xfrm>
            <a:off x="3276600" y="836712"/>
            <a:ext cx="19573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200" b="1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利润</a:t>
            </a:r>
            <a:r>
              <a:rPr kumimoji="1" lang="en-US" altLang="zh-CN" sz="3200" b="1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&lt;0</a:t>
            </a:r>
            <a:endParaRPr kumimoji="1" lang="zh-CN" altLang="en-US" sz="32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379538" y="1793875"/>
            <a:ext cx="6240462" cy="4302125"/>
            <a:chOff x="869" y="1130"/>
            <a:chExt cx="3931" cy="2710"/>
          </a:xfrm>
        </p:grpSpPr>
        <p:sp>
          <p:nvSpPr>
            <p:cNvPr id="10" name="Line 2"/>
            <p:cNvSpPr>
              <a:spLocks noChangeShapeType="1"/>
            </p:cNvSpPr>
            <p:nvPr/>
          </p:nvSpPr>
          <p:spPr bwMode="auto">
            <a:xfrm flipH="1" flipV="1">
              <a:off x="1196" y="1175"/>
              <a:ext cx="9" cy="2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1205" y="3552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600" y="1175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SAC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02" y="1130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SMC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878" y="1221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P,C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373" y="364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965" y="3552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200" y="2400"/>
              <a:ext cx="1536" cy="192"/>
            </a:xfrm>
            <a:prstGeom prst="rect">
              <a:avLst/>
            </a:prstGeom>
            <a:pattFill prst="ltDnDiag">
              <a:fgClr>
                <a:srgbClr val="00B050"/>
              </a:fgClr>
              <a:bgClr>
                <a:schemeClr val="bg1"/>
              </a:bgClr>
            </a:pattFill>
            <a:ln w="38100">
              <a:solidFill>
                <a:srgbClr val="CC3300"/>
              </a:solidFill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869" y="2448"/>
              <a:ext cx="33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kumimoji="1" lang="en-US" altLang="zh-CN" sz="24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1" lang="en-US" altLang="zh-CN" sz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205" y="2592"/>
              <a:ext cx="2832" cy="0"/>
            </a:xfrm>
            <a:prstGeom prst="line">
              <a:avLst/>
            </a:prstGeom>
            <a:noFill/>
            <a:ln w="38100">
              <a:solidFill>
                <a:srgbClr val="F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923" y="2400"/>
              <a:ext cx="33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endParaRPr kumimoji="1"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413" y="2640"/>
              <a:ext cx="33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endParaRPr kumimoji="1" lang="en-US"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741" y="2592"/>
              <a:ext cx="0" cy="96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97" y="3552"/>
              <a:ext cx="33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kumimoji="1" lang="en-US" altLang="zh-CN" sz="24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1" lang="en-US" altLang="zh-CN" sz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685" y="1440"/>
              <a:ext cx="2204" cy="985"/>
            </a:xfrm>
            <a:custGeom>
              <a:avLst/>
              <a:gdLst>
                <a:gd name="T0" fmla="*/ 0 w 2204"/>
                <a:gd name="T1" fmla="*/ 0 h 985"/>
                <a:gd name="T2" fmla="*/ 240 w 2204"/>
                <a:gd name="T3" fmla="*/ 480 h 985"/>
                <a:gd name="T4" fmla="*/ 752 w 2204"/>
                <a:gd name="T5" fmla="*/ 900 h 985"/>
                <a:gd name="T6" fmla="*/ 1444 w 2204"/>
                <a:gd name="T7" fmla="*/ 928 h 985"/>
                <a:gd name="T8" fmla="*/ 1924 w 2204"/>
                <a:gd name="T9" fmla="*/ 560 h 985"/>
                <a:gd name="T10" fmla="*/ 2204 w 2204"/>
                <a:gd name="T11" fmla="*/ 96 h 9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4"/>
                <a:gd name="T19" fmla="*/ 0 h 985"/>
                <a:gd name="T20" fmla="*/ 2204 w 2204"/>
                <a:gd name="T21" fmla="*/ 985 h 9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4" h="985">
                  <a:moveTo>
                    <a:pt x="0" y="0"/>
                  </a:moveTo>
                  <a:cubicBezTo>
                    <a:pt x="52" y="164"/>
                    <a:pt x="115" y="330"/>
                    <a:pt x="240" y="480"/>
                  </a:cubicBezTo>
                  <a:cubicBezTo>
                    <a:pt x="365" y="630"/>
                    <a:pt x="551" y="825"/>
                    <a:pt x="752" y="900"/>
                  </a:cubicBezTo>
                  <a:cubicBezTo>
                    <a:pt x="953" y="975"/>
                    <a:pt x="1249" y="985"/>
                    <a:pt x="1444" y="928"/>
                  </a:cubicBezTo>
                  <a:cubicBezTo>
                    <a:pt x="1639" y="871"/>
                    <a:pt x="1797" y="699"/>
                    <a:pt x="1924" y="560"/>
                  </a:cubicBezTo>
                  <a:cubicBezTo>
                    <a:pt x="2051" y="421"/>
                    <a:pt x="2146" y="193"/>
                    <a:pt x="2204" y="9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1645" y="1221"/>
              <a:ext cx="1546" cy="1629"/>
            </a:xfrm>
            <a:custGeom>
              <a:avLst/>
              <a:gdLst>
                <a:gd name="T0" fmla="*/ 0 w 1583"/>
                <a:gd name="T1" fmla="*/ 1103 h 1756"/>
                <a:gd name="T2" fmla="*/ 243 w 1583"/>
                <a:gd name="T3" fmla="*/ 1307 h 1756"/>
                <a:gd name="T4" fmla="*/ 602 w 1583"/>
                <a:gd name="T5" fmla="*/ 1399 h 1756"/>
                <a:gd name="T6" fmla="*/ 850 w 1583"/>
                <a:gd name="T7" fmla="*/ 1323 h 1756"/>
                <a:gd name="T8" fmla="*/ 1078 w 1583"/>
                <a:gd name="T9" fmla="*/ 1111 h 1756"/>
                <a:gd name="T10" fmla="*/ 1270 w 1583"/>
                <a:gd name="T11" fmla="*/ 720 h 1756"/>
                <a:gd name="T12" fmla="*/ 1376 w 1583"/>
                <a:gd name="T13" fmla="*/ 359 h 1756"/>
                <a:gd name="T14" fmla="*/ 1475 w 1583"/>
                <a:gd name="T15" fmla="*/ 0 h 1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3"/>
                <a:gd name="T25" fmla="*/ 0 h 1756"/>
                <a:gd name="T26" fmla="*/ 1583 w 1583"/>
                <a:gd name="T27" fmla="*/ 1756 h 17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3" h="1756">
                  <a:moveTo>
                    <a:pt x="0" y="1382"/>
                  </a:moveTo>
                  <a:cubicBezTo>
                    <a:pt x="43" y="1425"/>
                    <a:pt x="153" y="1575"/>
                    <a:pt x="261" y="1637"/>
                  </a:cubicBezTo>
                  <a:cubicBezTo>
                    <a:pt x="369" y="1699"/>
                    <a:pt x="538" y="1750"/>
                    <a:pt x="646" y="1753"/>
                  </a:cubicBezTo>
                  <a:cubicBezTo>
                    <a:pt x="754" y="1756"/>
                    <a:pt x="827" y="1717"/>
                    <a:pt x="912" y="1657"/>
                  </a:cubicBezTo>
                  <a:cubicBezTo>
                    <a:pt x="997" y="1597"/>
                    <a:pt x="1082" y="1518"/>
                    <a:pt x="1157" y="1392"/>
                  </a:cubicBezTo>
                  <a:cubicBezTo>
                    <a:pt x="1232" y="1266"/>
                    <a:pt x="1310" y="1058"/>
                    <a:pt x="1363" y="901"/>
                  </a:cubicBezTo>
                  <a:cubicBezTo>
                    <a:pt x="1416" y="744"/>
                    <a:pt x="1441" y="600"/>
                    <a:pt x="1478" y="450"/>
                  </a:cubicBezTo>
                  <a:cubicBezTo>
                    <a:pt x="1515" y="300"/>
                    <a:pt x="1561" y="94"/>
                    <a:pt x="1583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1877" y="1870"/>
              <a:ext cx="2047" cy="926"/>
            </a:xfrm>
            <a:custGeom>
              <a:avLst/>
              <a:gdLst>
                <a:gd name="T0" fmla="*/ 0 w 2047"/>
                <a:gd name="T1" fmla="*/ 530 h 926"/>
                <a:gd name="T2" fmla="*/ 192 w 2047"/>
                <a:gd name="T3" fmla="*/ 770 h 926"/>
                <a:gd name="T4" fmla="*/ 595 w 2047"/>
                <a:gd name="T5" fmla="*/ 911 h 926"/>
                <a:gd name="T6" fmla="*/ 1041 w 2047"/>
                <a:gd name="T7" fmla="*/ 861 h 926"/>
                <a:gd name="T8" fmla="*/ 1551 w 2047"/>
                <a:gd name="T9" fmla="*/ 626 h 926"/>
                <a:gd name="T10" fmla="*/ 1920 w 2047"/>
                <a:gd name="T11" fmla="*/ 242 h 926"/>
                <a:gd name="T12" fmla="*/ 2047 w 2047"/>
                <a:gd name="T13" fmla="*/ 0 h 9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7"/>
                <a:gd name="T22" fmla="*/ 0 h 926"/>
                <a:gd name="T23" fmla="*/ 2047 w 2047"/>
                <a:gd name="T24" fmla="*/ 926 h 9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7" h="926">
                  <a:moveTo>
                    <a:pt x="0" y="530"/>
                  </a:moveTo>
                  <a:cubicBezTo>
                    <a:pt x="40" y="618"/>
                    <a:pt x="93" y="707"/>
                    <a:pt x="192" y="770"/>
                  </a:cubicBezTo>
                  <a:cubicBezTo>
                    <a:pt x="291" y="833"/>
                    <a:pt x="454" y="896"/>
                    <a:pt x="595" y="911"/>
                  </a:cubicBezTo>
                  <a:cubicBezTo>
                    <a:pt x="736" y="926"/>
                    <a:pt x="882" y="908"/>
                    <a:pt x="1041" y="861"/>
                  </a:cubicBezTo>
                  <a:cubicBezTo>
                    <a:pt x="1200" y="814"/>
                    <a:pt x="1404" y="729"/>
                    <a:pt x="1551" y="626"/>
                  </a:cubicBezTo>
                  <a:cubicBezTo>
                    <a:pt x="1698" y="523"/>
                    <a:pt x="1837" y="346"/>
                    <a:pt x="1920" y="242"/>
                  </a:cubicBezTo>
                  <a:cubicBezTo>
                    <a:pt x="2003" y="138"/>
                    <a:pt x="2021" y="50"/>
                    <a:pt x="2047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845" y="1536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AVC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797" y="2627"/>
              <a:ext cx="10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AR=M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R=P</a:t>
              </a: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693" y="2491"/>
              <a:ext cx="91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602" y="2550"/>
              <a:ext cx="437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31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15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3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 descr="20%"/>
          <p:cNvSpPr>
            <a:spLocks noChangeArrowheads="1"/>
          </p:cNvSpPr>
          <p:nvPr/>
        </p:nvSpPr>
        <p:spPr bwMode="auto">
          <a:xfrm>
            <a:off x="4800600" y="836712"/>
            <a:ext cx="1752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停止营业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2771775" y="6021388"/>
            <a:ext cx="362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en-US" altLang="zh-CN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1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= AR = AVC&lt;AC</a:t>
            </a:r>
          </a:p>
        </p:txBody>
      </p:sp>
      <p:sp>
        <p:nvSpPr>
          <p:cNvPr id="6" name="Rectangle 24" descr="20%"/>
          <p:cNvSpPr>
            <a:spLocks noChangeArrowheads="1"/>
          </p:cNvSpPr>
          <p:nvPr/>
        </p:nvSpPr>
        <p:spPr bwMode="auto">
          <a:xfrm>
            <a:off x="3200400" y="868462"/>
            <a:ext cx="1609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200" b="1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利润</a:t>
            </a:r>
            <a:r>
              <a:rPr kumimoji="1" lang="en-US" altLang="zh-CN" sz="3200" b="1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&lt;0</a:t>
            </a:r>
            <a:endParaRPr kumimoji="1" lang="zh-CN" altLang="en-US" sz="32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5" descr="20%"/>
          <p:cNvSpPr>
            <a:spLocks noChangeArrowheads="1"/>
          </p:cNvSpPr>
          <p:nvPr/>
        </p:nvSpPr>
        <p:spPr bwMode="auto">
          <a:xfrm>
            <a:off x="685800" y="868462"/>
            <a:ext cx="316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短期均衡之四 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238250" y="2005013"/>
            <a:ext cx="6229350" cy="3938587"/>
            <a:chOff x="204" y="1071"/>
            <a:chExt cx="3924" cy="2481"/>
          </a:xfrm>
        </p:grpSpPr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H="1" flipV="1">
              <a:off x="567" y="1071"/>
              <a:ext cx="9" cy="2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576" y="3312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04" y="1117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P,C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744" y="3312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36" y="3312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789" y="1117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SAC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018" y="1117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SMC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881" y="2547"/>
              <a:ext cx="0" cy="76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" name="Rectangle 11" descr="宽下对角线"/>
            <p:cNvSpPr>
              <a:spLocks noChangeArrowheads="1"/>
            </p:cNvSpPr>
            <p:nvPr/>
          </p:nvSpPr>
          <p:spPr bwMode="auto">
            <a:xfrm>
              <a:off x="585" y="2115"/>
              <a:ext cx="1296" cy="432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chemeClr val="bg1"/>
              </a:bgClr>
            </a:pattFill>
            <a:ln w="38100">
              <a:solidFill>
                <a:srgbClr val="D60093"/>
              </a:solidFill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49" y="2355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kumimoji="1" lang="en-US" altLang="zh-CN" sz="24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1" lang="en-US" altLang="zh-CN" sz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585" y="2547"/>
              <a:ext cx="2832" cy="0"/>
            </a:xfrm>
            <a:prstGeom prst="line">
              <a:avLst/>
            </a:prstGeom>
            <a:noFill/>
            <a:ln w="38100">
              <a:solidFill>
                <a:srgbClr val="F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329" y="2360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endParaRPr kumimoji="1"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728" y="3264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Q*</a:t>
              </a:r>
              <a:endParaRPr kumimoji="1" lang="en-US"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056" y="1200"/>
              <a:ext cx="2204" cy="985"/>
            </a:xfrm>
            <a:custGeom>
              <a:avLst/>
              <a:gdLst>
                <a:gd name="T0" fmla="*/ 0 w 2204"/>
                <a:gd name="T1" fmla="*/ 0 h 985"/>
                <a:gd name="T2" fmla="*/ 240 w 2204"/>
                <a:gd name="T3" fmla="*/ 480 h 985"/>
                <a:gd name="T4" fmla="*/ 752 w 2204"/>
                <a:gd name="T5" fmla="*/ 900 h 985"/>
                <a:gd name="T6" fmla="*/ 1444 w 2204"/>
                <a:gd name="T7" fmla="*/ 928 h 985"/>
                <a:gd name="T8" fmla="*/ 1924 w 2204"/>
                <a:gd name="T9" fmla="*/ 560 h 985"/>
                <a:gd name="T10" fmla="*/ 2204 w 2204"/>
                <a:gd name="T11" fmla="*/ 96 h 9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4"/>
                <a:gd name="T19" fmla="*/ 0 h 985"/>
                <a:gd name="T20" fmla="*/ 2204 w 2204"/>
                <a:gd name="T21" fmla="*/ 985 h 9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4" h="985">
                  <a:moveTo>
                    <a:pt x="0" y="0"/>
                  </a:moveTo>
                  <a:cubicBezTo>
                    <a:pt x="52" y="164"/>
                    <a:pt x="115" y="330"/>
                    <a:pt x="240" y="480"/>
                  </a:cubicBezTo>
                  <a:cubicBezTo>
                    <a:pt x="365" y="630"/>
                    <a:pt x="551" y="825"/>
                    <a:pt x="752" y="900"/>
                  </a:cubicBezTo>
                  <a:cubicBezTo>
                    <a:pt x="953" y="975"/>
                    <a:pt x="1249" y="985"/>
                    <a:pt x="1444" y="928"/>
                  </a:cubicBezTo>
                  <a:cubicBezTo>
                    <a:pt x="1639" y="871"/>
                    <a:pt x="1797" y="699"/>
                    <a:pt x="1924" y="560"/>
                  </a:cubicBezTo>
                  <a:cubicBezTo>
                    <a:pt x="2051" y="421"/>
                    <a:pt x="2146" y="193"/>
                    <a:pt x="2204" y="9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6" y="1117"/>
              <a:ext cx="1546" cy="1493"/>
            </a:xfrm>
            <a:custGeom>
              <a:avLst/>
              <a:gdLst>
                <a:gd name="T0" fmla="*/ 0 w 1583"/>
                <a:gd name="T1" fmla="*/ 849 h 1756"/>
                <a:gd name="T2" fmla="*/ 243 w 1583"/>
                <a:gd name="T3" fmla="*/ 1007 h 1756"/>
                <a:gd name="T4" fmla="*/ 602 w 1583"/>
                <a:gd name="T5" fmla="*/ 1077 h 1756"/>
                <a:gd name="T6" fmla="*/ 850 w 1583"/>
                <a:gd name="T7" fmla="*/ 1019 h 1756"/>
                <a:gd name="T8" fmla="*/ 1078 w 1583"/>
                <a:gd name="T9" fmla="*/ 856 h 1756"/>
                <a:gd name="T10" fmla="*/ 1270 w 1583"/>
                <a:gd name="T11" fmla="*/ 553 h 1756"/>
                <a:gd name="T12" fmla="*/ 1376 w 1583"/>
                <a:gd name="T13" fmla="*/ 277 h 1756"/>
                <a:gd name="T14" fmla="*/ 1475 w 1583"/>
                <a:gd name="T15" fmla="*/ 0 h 1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3"/>
                <a:gd name="T25" fmla="*/ 0 h 1756"/>
                <a:gd name="T26" fmla="*/ 1583 w 1583"/>
                <a:gd name="T27" fmla="*/ 1756 h 17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3" h="1756">
                  <a:moveTo>
                    <a:pt x="0" y="1382"/>
                  </a:moveTo>
                  <a:cubicBezTo>
                    <a:pt x="43" y="1425"/>
                    <a:pt x="153" y="1575"/>
                    <a:pt x="261" y="1637"/>
                  </a:cubicBezTo>
                  <a:cubicBezTo>
                    <a:pt x="369" y="1699"/>
                    <a:pt x="538" y="1750"/>
                    <a:pt x="646" y="1753"/>
                  </a:cubicBezTo>
                  <a:cubicBezTo>
                    <a:pt x="754" y="1756"/>
                    <a:pt x="827" y="1717"/>
                    <a:pt x="912" y="1657"/>
                  </a:cubicBezTo>
                  <a:cubicBezTo>
                    <a:pt x="997" y="1597"/>
                    <a:pt x="1082" y="1518"/>
                    <a:pt x="1157" y="1392"/>
                  </a:cubicBezTo>
                  <a:cubicBezTo>
                    <a:pt x="1232" y="1266"/>
                    <a:pt x="1310" y="1058"/>
                    <a:pt x="1363" y="901"/>
                  </a:cubicBezTo>
                  <a:cubicBezTo>
                    <a:pt x="1416" y="744"/>
                    <a:pt x="1441" y="600"/>
                    <a:pt x="1478" y="450"/>
                  </a:cubicBezTo>
                  <a:cubicBezTo>
                    <a:pt x="1515" y="300"/>
                    <a:pt x="1561" y="94"/>
                    <a:pt x="1583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248" y="1630"/>
              <a:ext cx="2047" cy="926"/>
            </a:xfrm>
            <a:custGeom>
              <a:avLst/>
              <a:gdLst>
                <a:gd name="T0" fmla="*/ 0 w 2047"/>
                <a:gd name="T1" fmla="*/ 530 h 926"/>
                <a:gd name="T2" fmla="*/ 192 w 2047"/>
                <a:gd name="T3" fmla="*/ 770 h 926"/>
                <a:gd name="T4" fmla="*/ 595 w 2047"/>
                <a:gd name="T5" fmla="*/ 911 h 926"/>
                <a:gd name="T6" fmla="*/ 1041 w 2047"/>
                <a:gd name="T7" fmla="*/ 861 h 926"/>
                <a:gd name="T8" fmla="*/ 1551 w 2047"/>
                <a:gd name="T9" fmla="*/ 626 h 926"/>
                <a:gd name="T10" fmla="*/ 1920 w 2047"/>
                <a:gd name="T11" fmla="*/ 242 h 926"/>
                <a:gd name="T12" fmla="*/ 2047 w 2047"/>
                <a:gd name="T13" fmla="*/ 0 h 9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7"/>
                <a:gd name="T22" fmla="*/ 0 h 926"/>
                <a:gd name="T23" fmla="*/ 2047 w 2047"/>
                <a:gd name="T24" fmla="*/ 926 h 9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7" h="926">
                  <a:moveTo>
                    <a:pt x="0" y="530"/>
                  </a:moveTo>
                  <a:cubicBezTo>
                    <a:pt x="40" y="618"/>
                    <a:pt x="93" y="707"/>
                    <a:pt x="192" y="770"/>
                  </a:cubicBezTo>
                  <a:cubicBezTo>
                    <a:pt x="291" y="833"/>
                    <a:pt x="454" y="896"/>
                    <a:pt x="595" y="911"/>
                  </a:cubicBezTo>
                  <a:cubicBezTo>
                    <a:pt x="736" y="926"/>
                    <a:pt x="882" y="908"/>
                    <a:pt x="1041" y="861"/>
                  </a:cubicBezTo>
                  <a:cubicBezTo>
                    <a:pt x="1200" y="814"/>
                    <a:pt x="1404" y="729"/>
                    <a:pt x="1551" y="626"/>
                  </a:cubicBezTo>
                  <a:cubicBezTo>
                    <a:pt x="1698" y="523"/>
                    <a:pt x="1837" y="346"/>
                    <a:pt x="1920" y="242"/>
                  </a:cubicBezTo>
                  <a:cubicBezTo>
                    <a:pt x="2003" y="138"/>
                    <a:pt x="2021" y="50"/>
                    <a:pt x="2047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137" y="1706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AVC</a:t>
              </a: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1837" y="2478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837" y="2478"/>
              <a:ext cx="27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264" y="2592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AR=M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R=P</a:t>
              </a:r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6553200" y="4724400"/>
            <a:ext cx="1524000" cy="762000"/>
          </a:xfrm>
          <a:prstGeom prst="wedgeRoundRectCallout">
            <a:avLst>
              <a:gd name="adj1" fmla="val -215000"/>
              <a:gd name="adj2" fmla="val -90208"/>
              <a:gd name="adj3" fmla="val 16667"/>
            </a:avLst>
          </a:prstGeom>
          <a:gradFill rotWithShape="1">
            <a:gsLst>
              <a:gs pos="0">
                <a:srgbClr val="76475E"/>
              </a:gs>
              <a:gs pos="100000">
                <a:srgbClr val="FF99CC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zh-CN" altLang="en-US" dirty="0" smtClean="0"/>
              <a:t>厂商停业</a:t>
            </a:r>
            <a:r>
              <a:rPr lang="zh-CN" altLang="en-US" dirty="0"/>
              <a:t>点</a:t>
            </a:r>
          </a:p>
        </p:txBody>
      </p:sp>
      <p:sp>
        <p:nvSpPr>
          <p:cNvPr id="30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16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0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96" name="Rectangle 12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3962400" cy="3048000"/>
          </a:xfrm>
          <a:noFill/>
          <a:ln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面临价格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时，根据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MR=MC,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供给量为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面临价格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时，根据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MR=MC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，供给量为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）同时是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上的点</a:t>
            </a: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当可选价格继续变动，同样满足这一条件</a:t>
            </a: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真相大白：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完全竞争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企业短期供给曲线实际上就是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曲线！</a:t>
            </a:r>
            <a:endParaRPr lang="zh-CN" alt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7593" name="Rectangle 9" descr="再生纸"/>
          <p:cNvSpPr>
            <a:spLocks noChangeArrowheads="1"/>
          </p:cNvSpPr>
          <p:nvPr/>
        </p:nvSpPr>
        <p:spPr bwMode="auto">
          <a:xfrm>
            <a:off x="702512" y="5085184"/>
            <a:ext cx="80402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完全竞争</a:t>
            </a:r>
            <a:r>
              <a:rPr lang="zh-CN" altLang="en-US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企业</a:t>
            </a:r>
            <a:r>
              <a:rPr lang="zh-CN" altLang="en-US" sz="28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短期供给曲线可以</a:t>
            </a:r>
            <a:r>
              <a:rPr lang="zh-CN" altLang="en-US" sz="28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用其</a:t>
            </a:r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短期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边际成本线（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SMC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厂商</a:t>
            </a:r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停业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点（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P=AVC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之上的部分来表示</a:t>
            </a:r>
          </a:p>
        </p:txBody>
      </p:sp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35496" y="908720"/>
            <a:ext cx="485389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完全竞争企业的短期供给曲线</a:t>
            </a:r>
          </a:p>
        </p:txBody>
      </p:sp>
      <p:grpSp>
        <p:nvGrpSpPr>
          <p:cNvPr id="19462" name="Group 36"/>
          <p:cNvGrpSpPr>
            <a:grpSpLocks/>
          </p:cNvGrpSpPr>
          <p:nvPr/>
        </p:nvGrpSpPr>
        <p:grpSpPr bwMode="auto">
          <a:xfrm>
            <a:off x="4767263" y="980728"/>
            <a:ext cx="4106862" cy="3967163"/>
            <a:chOff x="3003" y="908"/>
            <a:chExt cx="2587" cy="2499"/>
          </a:xfrm>
        </p:grpSpPr>
        <p:grpSp>
          <p:nvGrpSpPr>
            <p:cNvPr id="19463" name="Group 15"/>
            <p:cNvGrpSpPr>
              <a:grpSpLocks/>
            </p:cNvGrpSpPr>
            <p:nvPr/>
          </p:nvGrpSpPr>
          <p:grpSpPr bwMode="auto">
            <a:xfrm>
              <a:off x="3243" y="1053"/>
              <a:ext cx="2268" cy="2162"/>
              <a:chOff x="3243" y="1729"/>
              <a:chExt cx="2268" cy="2162"/>
            </a:xfrm>
          </p:grpSpPr>
          <p:sp>
            <p:nvSpPr>
              <p:cNvPr id="19476" name="Line 16"/>
              <p:cNvSpPr>
                <a:spLocks noChangeShapeType="1"/>
              </p:cNvSpPr>
              <p:nvPr/>
            </p:nvSpPr>
            <p:spPr bwMode="auto">
              <a:xfrm>
                <a:off x="3243" y="1752"/>
                <a:ext cx="0" cy="20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Line 17"/>
              <p:cNvSpPr>
                <a:spLocks noChangeShapeType="1"/>
              </p:cNvSpPr>
              <p:nvPr/>
            </p:nvSpPr>
            <p:spPr bwMode="auto">
              <a:xfrm>
                <a:off x="3243" y="3838"/>
                <a:ext cx="22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Line 18"/>
              <p:cNvSpPr>
                <a:spLocks noChangeShapeType="1"/>
              </p:cNvSpPr>
              <p:nvPr/>
            </p:nvSpPr>
            <p:spPr bwMode="auto">
              <a:xfrm>
                <a:off x="3243" y="2659"/>
                <a:ext cx="217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Line 19"/>
              <p:cNvSpPr>
                <a:spLocks noChangeShapeType="1"/>
              </p:cNvSpPr>
              <p:nvPr/>
            </p:nvSpPr>
            <p:spPr bwMode="auto">
              <a:xfrm>
                <a:off x="3243" y="3203"/>
                <a:ext cx="213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Freeform 20"/>
              <p:cNvSpPr>
                <a:spLocks/>
              </p:cNvSpPr>
              <p:nvPr/>
            </p:nvSpPr>
            <p:spPr bwMode="auto">
              <a:xfrm>
                <a:off x="3379" y="1729"/>
                <a:ext cx="1973" cy="2162"/>
              </a:xfrm>
              <a:custGeom>
                <a:avLst/>
                <a:gdLst>
                  <a:gd name="T0" fmla="*/ 0 w 1973"/>
                  <a:gd name="T1" fmla="*/ 1701 h 2162"/>
                  <a:gd name="T2" fmla="*/ 635 w 1973"/>
                  <a:gd name="T3" fmla="*/ 1928 h 2162"/>
                  <a:gd name="T4" fmla="*/ 1769 w 1973"/>
                  <a:gd name="T5" fmla="*/ 295 h 2162"/>
                  <a:gd name="T6" fmla="*/ 1860 w 1973"/>
                  <a:gd name="T7" fmla="*/ 159 h 2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73"/>
                  <a:gd name="T13" fmla="*/ 0 h 2162"/>
                  <a:gd name="T14" fmla="*/ 1973 w 1973"/>
                  <a:gd name="T15" fmla="*/ 2162 h 2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73" h="2162">
                    <a:moveTo>
                      <a:pt x="0" y="1701"/>
                    </a:moveTo>
                    <a:cubicBezTo>
                      <a:pt x="170" y="1931"/>
                      <a:pt x="340" y="2162"/>
                      <a:pt x="635" y="1928"/>
                    </a:cubicBezTo>
                    <a:cubicBezTo>
                      <a:pt x="930" y="1694"/>
                      <a:pt x="1565" y="590"/>
                      <a:pt x="1769" y="295"/>
                    </a:cubicBezTo>
                    <a:cubicBezTo>
                      <a:pt x="1973" y="0"/>
                      <a:pt x="1916" y="79"/>
                      <a:pt x="1860" y="159"/>
                    </a:cubicBezTo>
                  </a:path>
                </a:pathLst>
              </a:custGeom>
              <a:noFill/>
              <a:ln w="5715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Line 21"/>
              <p:cNvSpPr>
                <a:spLocks noChangeShapeType="1"/>
              </p:cNvSpPr>
              <p:nvPr/>
            </p:nvSpPr>
            <p:spPr bwMode="auto">
              <a:xfrm>
                <a:off x="4422" y="3203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Line 22"/>
              <p:cNvSpPr>
                <a:spLocks noChangeShapeType="1"/>
              </p:cNvSpPr>
              <p:nvPr/>
            </p:nvSpPr>
            <p:spPr bwMode="auto">
              <a:xfrm>
                <a:off x="4740" y="2659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4" name="Text Box 23"/>
            <p:cNvSpPr txBox="1">
              <a:spLocks noChangeArrowheads="1"/>
            </p:cNvSpPr>
            <p:nvPr/>
          </p:nvSpPr>
          <p:spPr bwMode="auto">
            <a:xfrm>
              <a:off x="3049" y="308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O</a:t>
              </a:r>
            </a:p>
          </p:txBody>
        </p:sp>
        <p:sp>
          <p:nvSpPr>
            <p:cNvPr id="19465" name="Text Box 24"/>
            <p:cNvSpPr txBox="1">
              <a:spLocks noChangeArrowheads="1"/>
            </p:cNvSpPr>
            <p:nvPr/>
          </p:nvSpPr>
          <p:spPr bwMode="auto">
            <a:xfrm>
              <a:off x="5362" y="3176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Q</a:t>
              </a:r>
            </a:p>
          </p:txBody>
        </p:sp>
        <p:sp>
          <p:nvSpPr>
            <p:cNvPr id="19466" name="Text Box 25"/>
            <p:cNvSpPr txBox="1">
              <a:spLocks noChangeArrowheads="1"/>
            </p:cNvSpPr>
            <p:nvPr/>
          </p:nvSpPr>
          <p:spPr bwMode="auto">
            <a:xfrm>
              <a:off x="3084" y="9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P</a:t>
              </a:r>
            </a:p>
          </p:txBody>
        </p:sp>
        <p:sp>
          <p:nvSpPr>
            <p:cNvPr id="19467" name="Text Box 26"/>
            <p:cNvSpPr txBox="1">
              <a:spLocks noChangeArrowheads="1"/>
            </p:cNvSpPr>
            <p:nvPr/>
          </p:nvSpPr>
          <p:spPr bwMode="auto">
            <a:xfrm>
              <a:off x="3003" y="2450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P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9468" name="Text Box 27"/>
            <p:cNvSpPr txBox="1">
              <a:spLocks noChangeArrowheads="1"/>
            </p:cNvSpPr>
            <p:nvPr/>
          </p:nvSpPr>
          <p:spPr bwMode="auto">
            <a:xfrm>
              <a:off x="3003" y="1860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P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9469" name="Text Box 28"/>
            <p:cNvSpPr txBox="1">
              <a:spLocks noChangeArrowheads="1"/>
            </p:cNvSpPr>
            <p:nvPr/>
          </p:nvSpPr>
          <p:spPr bwMode="auto">
            <a:xfrm>
              <a:off x="4274" y="317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Q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9470" name="Text Box 29"/>
            <p:cNvSpPr txBox="1">
              <a:spLocks noChangeArrowheads="1"/>
            </p:cNvSpPr>
            <p:nvPr/>
          </p:nvSpPr>
          <p:spPr bwMode="auto">
            <a:xfrm>
              <a:off x="4636" y="317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Q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9471" name="Text Box 30"/>
            <p:cNvSpPr txBox="1">
              <a:spLocks noChangeArrowheads="1"/>
            </p:cNvSpPr>
            <p:nvPr/>
          </p:nvSpPr>
          <p:spPr bwMode="auto">
            <a:xfrm>
              <a:off x="5135" y="90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2060"/>
                  </a:solidFill>
                  <a:latin typeface="Times New Roman" pitchFamily="18" charset="0"/>
                  <a:ea typeface="仿宋_GB2312" pitchFamily="49" charset="-122"/>
                </a:rPr>
                <a:t>SMC</a:t>
              </a:r>
            </a:p>
          </p:txBody>
        </p:sp>
        <p:sp>
          <p:nvSpPr>
            <p:cNvPr id="19472" name="Text Box 31"/>
            <p:cNvSpPr txBox="1">
              <a:spLocks noChangeArrowheads="1"/>
            </p:cNvSpPr>
            <p:nvPr/>
          </p:nvSpPr>
          <p:spPr bwMode="auto">
            <a:xfrm>
              <a:off x="3456" y="1824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AR=MR=D</a:t>
              </a:r>
            </a:p>
          </p:txBody>
        </p:sp>
        <p:sp>
          <p:nvSpPr>
            <p:cNvPr id="19473" name="Line 32"/>
            <p:cNvSpPr>
              <a:spLocks noChangeShapeType="1"/>
            </p:cNvSpPr>
            <p:nvPr/>
          </p:nvSpPr>
          <p:spPr bwMode="auto">
            <a:xfrm flipV="1">
              <a:off x="4395" y="1118"/>
              <a:ext cx="912" cy="13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474" name="Arc 34"/>
            <p:cNvSpPr>
              <a:spLocks/>
            </p:cNvSpPr>
            <p:nvPr/>
          </p:nvSpPr>
          <p:spPr bwMode="auto">
            <a:xfrm rot="-4505229" flipH="1" flipV="1">
              <a:off x="4203" y="1716"/>
              <a:ext cx="969" cy="783"/>
            </a:xfrm>
            <a:custGeom>
              <a:avLst/>
              <a:gdLst>
                <a:gd name="T0" fmla="*/ 0 w 21600"/>
                <a:gd name="T1" fmla="*/ 0 h 23854"/>
                <a:gd name="T2" fmla="*/ 0 w 21600"/>
                <a:gd name="T3" fmla="*/ 0 h 23854"/>
                <a:gd name="T4" fmla="*/ 0 w 21600"/>
                <a:gd name="T5" fmla="*/ 0 h 238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854"/>
                <a:gd name="T11" fmla="*/ 21600 w 21600"/>
                <a:gd name="T12" fmla="*/ 23854 h 238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854" fill="none" extrusionOk="0">
                  <a:moveTo>
                    <a:pt x="404" y="-1"/>
                  </a:moveTo>
                  <a:cubicBezTo>
                    <a:pt x="12173" y="219"/>
                    <a:pt x="21600" y="9824"/>
                    <a:pt x="21600" y="21596"/>
                  </a:cubicBezTo>
                  <a:cubicBezTo>
                    <a:pt x="21600" y="22350"/>
                    <a:pt x="21560" y="23103"/>
                    <a:pt x="21481" y="23853"/>
                  </a:cubicBezTo>
                </a:path>
                <a:path w="21600" h="23854" stroke="0" extrusionOk="0">
                  <a:moveTo>
                    <a:pt x="404" y="-1"/>
                  </a:moveTo>
                  <a:cubicBezTo>
                    <a:pt x="12173" y="219"/>
                    <a:pt x="21600" y="9824"/>
                    <a:pt x="21600" y="21596"/>
                  </a:cubicBezTo>
                  <a:cubicBezTo>
                    <a:pt x="21600" y="22350"/>
                    <a:pt x="21560" y="23103"/>
                    <a:pt x="21481" y="23853"/>
                  </a:cubicBezTo>
                  <a:lnTo>
                    <a:pt x="0" y="21596"/>
                  </a:lnTo>
                  <a:lnTo>
                    <a:pt x="404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5040" y="1545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rPr>
                <a:t>AVC</a:t>
              </a:r>
            </a:p>
          </p:txBody>
        </p:sp>
      </p:grpSp>
      <p:sp>
        <p:nvSpPr>
          <p:cNvPr id="27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17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430554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7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7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7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7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6" grpId="0" build="p"/>
      <p:bldP spid="7075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AutoShape 12"/>
          <p:cNvSpPr>
            <a:spLocks noGrp="1" noChangeArrowheads="1"/>
          </p:cNvSpPr>
          <p:nvPr>
            <p:ph type="title"/>
          </p:nvPr>
        </p:nvSpPr>
        <p:spPr>
          <a:xfrm>
            <a:off x="519113" y="755785"/>
            <a:ext cx="8229600" cy="584775"/>
          </a:xfrm>
          <a:noFill/>
          <a:ln>
            <a:noFill/>
          </a:ln>
        </p:spPr>
        <p:txBody>
          <a:bodyPr vert="horz" wrap="square" rtlCol="0" anchor="ctr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完全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竞争市场的长期均衡</a:t>
            </a:r>
          </a:p>
        </p:txBody>
      </p:sp>
      <p:sp>
        <p:nvSpPr>
          <p:cNvPr id="714756" name="Rectangle 4"/>
          <p:cNvSpPr>
            <a:spLocks noChangeArrowheads="1"/>
          </p:cNvSpPr>
          <p:nvPr/>
        </p:nvSpPr>
        <p:spPr bwMode="auto">
          <a:xfrm>
            <a:off x="1043062" y="3502025"/>
            <a:ext cx="2665412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0" dirty="0">
                <a:solidFill>
                  <a:schemeClr val="tx1"/>
                </a:solidFill>
                <a:ea typeface="隶书" pitchFamily="49" charset="-122"/>
              </a:rPr>
              <a:t>企业对生产要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0" dirty="0">
                <a:solidFill>
                  <a:schemeClr val="tx1"/>
                </a:solidFill>
                <a:ea typeface="隶书" pitchFamily="49" charset="-122"/>
              </a:rPr>
              <a:t>素的</a:t>
            </a:r>
            <a:r>
              <a:rPr lang="zh-CN" altLang="en-US" sz="2800" b="0" dirty="0">
                <a:solidFill>
                  <a:srgbClr val="0000FF"/>
                </a:solidFill>
                <a:ea typeface="隶书" pitchFamily="49" charset="-122"/>
              </a:rPr>
              <a:t>调整方式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4283149" y="3429000"/>
            <a:ext cx="41052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对最优生产规模的选择</a:t>
            </a:r>
          </a:p>
        </p:txBody>
      </p:sp>
      <p:sp>
        <p:nvSpPr>
          <p:cNvPr id="714758" name="Rectangle 6"/>
          <p:cNvSpPr>
            <a:spLocks noChangeArrowheads="1"/>
          </p:cNvSpPr>
          <p:nvPr/>
        </p:nvSpPr>
        <p:spPr bwMode="auto">
          <a:xfrm>
            <a:off x="4283149" y="4797425"/>
            <a:ext cx="41052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进入或退出一个行业</a:t>
            </a:r>
          </a:p>
        </p:txBody>
      </p:sp>
      <p:sp>
        <p:nvSpPr>
          <p:cNvPr id="714759" name="Rectangle 7"/>
          <p:cNvSpPr>
            <a:spLocks noChangeArrowheads="1"/>
          </p:cNvSpPr>
          <p:nvPr/>
        </p:nvSpPr>
        <p:spPr bwMode="auto">
          <a:xfrm>
            <a:off x="1042988" y="2009775"/>
            <a:ext cx="77057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在长期中，企业如何实现</a:t>
            </a:r>
            <a:r>
              <a:rPr lang="en-US" altLang="zh-CN" sz="2800" b="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MR=LMC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的利润最大化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的原则？</a:t>
            </a:r>
          </a:p>
        </p:txBody>
      </p:sp>
      <p:sp>
        <p:nvSpPr>
          <p:cNvPr id="714760" name="AutoShape 8"/>
          <p:cNvSpPr>
            <a:spLocks noChangeArrowheads="1"/>
          </p:cNvSpPr>
          <p:nvPr/>
        </p:nvSpPr>
        <p:spPr bwMode="auto">
          <a:xfrm>
            <a:off x="1476375" y="3236913"/>
            <a:ext cx="215900" cy="649287"/>
          </a:xfrm>
          <a:prstGeom prst="downArrow">
            <a:avLst>
              <a:gd name="adj1" fmla="val 50000"/>
              <a:gd name="adj2" fmla="val 75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14761" name="AutoShape 9"/>
          <p:cNvSpPr>
            <a:spLocks/>
          </p:cNvSpPr>
          <p:nvPr/>
        </p:nvSpPr>
        <p:spPr bwMode="auto">
          <a:xfrm>
            <a:off x="3706887" y="3644900"/>
            <a:ext cx="504825" cy="1657350"/>
          </a:xfrm>
          <a:prstGeom prst="leftBrace">
            <a:avLst>
              <a:gd name="adj1" fmla="val 27358"/>
              <a:gd name="adj2" fmla="val 50000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18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495821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/>
      <p:bldP spid="714757" grpId="0"/>
      <p:bldP spid="714758" grpId="0"/>
      <p:bldP spid="714759" grpId="0"/>
      <p:bldP spid="714760" grpId="0" animBg="1"/>
      <p:bldP spid="7147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 descr="40%"/>
          <p:cNvSpPr>
            <a:spLocks noGrp="1" noChangeArrowheads="1"/>
          </p:cNvSpPr>
          <p:nvPr>
            <p:ph sz="half" idx="1"/>
          </p:nvPr>
        </p:nvSpPr>
        <p:spPr>
          <a:xfrm>
            <a:off x="765175" y="5105400"/>
            <a:ext cx="4340225" cy="1042988"/>
          </a:xfrm>
          <a:noFill/>
          <a:ln w="57150" cap="flat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Clr>
                <a:srgbClr val="006600"/>
              </a:buClr>
              <a:buSzPct val="95000"/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完全竞争市场长期均衡的条件：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60499" name="Rectangle 19" descr="40%"/>
          <p:cNvSpPr>
            <a:spLocks noChangeArrowheads="1"/>
          </p:cNvSpPr>
          <p:nvPr/>
        </p:nvSpPr>
        <p:spPr bwMode="auto">
          <a:xfrm>
            <a:off x="799359" y="1855611"/>
            <a:ext cx="4032250" cy="14478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dirty="0"/>
              <a:t>利润最大化原则</a:t>
            </a:r>
            <a:r>
              <a:rPr lang="en-US" altLang="zh-CN" sz="2400" b="1" dirty="0"/>
              <a:t>MR=LMC</a:t>
            </a:r>
            <a:r>
              <a:rPr lang="zh-CN" altLang="en-US" sz="2400" b="1" dirty="0"/>
              <a:t>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2400" b="1" dirty="0"/>
              <a:t>E</a:t>
            </a:r>
            <a:r>
              <a:rPr lang="zh-CN" altLang="en-US" sz="2400" b="1" dirty="0"/>
              <a:t>点为企业长期均衡决策点，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dirty="0"/>
              <a:t>均衡产量</a:t>
            </a:r>
            <a:r>
              <a:rPr lang="en-US" altLang="zh-CN" sz="2400" b="1" dirty="0"/>
              <a:t>Q</a:t>
            </a:r>
            <a:r>
              <a:rPr lang="en-US" altLang="zh-CN" sz="2400" b="1" baseline="-25000" dirty="0"/>
              <a:t>E</a:t>
            </a:r>
            <a:r>
              <a:rPr lang="zh-CN" altLang="en-US" sz="2400" b="1" dirty="0"/>
              <a:t>，价格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E</a:t>
            </a:r>
            <a:r>
              <a:rPr lang="zh-CN" altLang="en-US" sz="2400" b="1" dirty="0"/>
              <a:t>。</a:t>
            </a:r>
          </a:p>
        </p:txBody>
      </p:sp>
      <p:sp>
        <p:nvSpPr>
          <p:cNvPr id="660500" name="Rectangle 20" descr="40%"/>
          <p:cNvSpPr>
            <a:spLocks noChangeArrowheads="1"/>
          </p:cNvSpPr>
          <p:nvPr/>
        </p:nvSpPr>
        <p:spPr bwMode="auto">
          <a:xfrm>
            <a:off x="799359" y="3429000"/>
            <a:ext cx="4032250" cy="57626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dirty="0"/>
              <a:t>既</a:t>
            </a:r>
            <a:r>
              <a:rPr lang="zh-CN" altLang="en-US" sz="2400" b="1" dirty="0" smtClean="0"/>
              <a:t>无经济利润（超额利润</a:t>
            </a:r>
            <a:r>
              <a:rPr lang="zh-CN" altLang="en-US" sz="2400" b="1" dirty="0"/>
              <a:t>，也无</a:t>
            </a:r>
            <a:r>
              <a:rPr lang="zh-CN" altLang="en-US" sz="2400" b="1" dirty="0" smtClean="0"/>
              <a:t>亏损）</a:t>
            </a:r>
            <a:endParaRPr lang="zh-CN" altLang="en-US" sz="2400" b="1" dirty="0"/>
          </a:p>
        </p:txBody>
      </p:sp>
      <p:sp>
        <p:nvSpPr>
          <p:cNvPr id="22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19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00600" y="1828800"/>
            <a:ext cx="3503335" cy="3625716"/>
            <a:chOff x="4800600" y="1828800"/>
            <a:chExt cx="3503335" cy="3625716"/>
          </a:xfrm>
        </p:grpSpPr>
        <p:sp>
          <p:nvSpPr>
            <p:cNvPr id="26628" name="Line 3"/>
            <p:cNvSpPr>
              <a:spLocks noChangeShapeType="1"/>
            </p:cNvSpPr>
            <p:nvPr/>
          </p:nvSpPr>
          <p:spPr bwMode="auto">
            <a:xfrm flipV="1">
              <a:off x="5257800" y="1855788"/>
              <a:ext cx="0" cy="2743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9" name="Line 4"/>
            <p:cNvSpPr>
              <a:spLocks noChangeShapeType="1"/>
            </p:cNvSpPr>
            <p:nvPr/>
          </p:nvSpPr>
          <p:spPr bwMode="auto">
            <a:xfrm>
              <a:off x="5257800" y="4598988"/>
              <a:ext cx="2895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876800" y="182880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7696200" y="4648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6632" name="Freeform 7"/>
            <p:cNvSpPr>
              <a:spLocks/>
            </p:cNvSpPr>
            <p:nvPr/>
          </p:nvSpPr>
          <p:spPr bwMode="auto">
            <a:xfrm>
              <a:off x="5670932" y="2312988"/>
              <a:ext cx="1752600" cy="1155700"/>
            </a:xfrm>
            <a:custGeom>
              <a:avLst/>
              <a:gdLst>
                <a:gd name="T0" fmla="*/ 0 w 1104"/>
                <a:gd name="T1" fmla="*/ 0 h 728"/>
                <a:gd name="T2" fmla="*/ 2147483647 w 1104"/>
                <a:gd name="T3" fmla="*/ 2147483647 h 728"/>
                <a:gd name="T4" fmla="*/ 2147483647 w 1104"/>
                <a:gd name="T5" fmla="*/ 2147483647 h 728"/>
                <a:gd name="T6" fmla="*/ 0 60000 65536"/>
                <a:gd name="T7" fmla="*/ 0 60000 65536"/>
                <a:gd name="T8" fmla="*/ 0 60000 65536"/>
                <a:gd name="T9" fmla="*/ 0 w 1104"/>
                <a:gd name="T10" fmla="*/ 0 h 728"/>
                <a:gd name="T11" fmla="*/ 1104 w 1104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8">
                  <a:moveTo>
                    <a:pt x="0" y="0"/>
                  </a:moveTo>
                  <a:cubicBezTo>
                    <a:pt x="100" y="356"/>
                    <a:pt x="200" y="712"/>
                    <a:pt x="384" y="720"/>
                  </a:cubicBezTo>
                  <a:cubicBezTo>
                    <a:pt x="568" y="728"/>
                    <a:pt x="984" y="160"/>
                    <a:pt x="1104" y="4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7451725" y="2251075"/>
              <a:ext cx="7223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</a:rPr>
                <a:t>LAC</a:t>
              </a:r>
            </a:p>
          </p:txBody>
        </p:sp>
        <p:sp>
          <p:nvSpPr>
            <p:cNvPr id="26634" name="Freeform 9"/>
            <p:cNvSpPr>
              <a:spLocks/>
            </p:cNvSpPr>
            <p:nvPr/>
          </p:nvSpPr>
          <p:spPr bwMode="auto">
            <a:xfrm>
              <a:off x="5486400" y="2160588"/>
              <a:ext cx="1752600" cy="1968500"/>
            </a:xfrm>
            <a:custGeom>
              <a:avLst/>
              <a:gdLst>
                <a:gd name="T0" fmla="*/ 0 w 1104"/>
                <a:gd name="T1" fmla="*/ 2147483647 h 1240"/>
                <a:gd name="T2" fmla="*/ 2147483647 w 1104"/>
                <a:gd name="T3" fmla="*/ 2147483647 h 1240"/>
                <a:gd name="T4" fmla="*/ 2147483647 w 1104"/>
                <a:gd name="T5" fmla="*/ 0 h 1240"/>
                <a:gd name="T6" fmla="*/ 0 60000 65536"/>
                <a:gd name="T7" fmla="*/ 0 60000 65536"/>
                <a:gd name="T8" fmla="*/ 0 60000 65536"/>
                <a:gd name="T9" fmla="*/ 0 w 1104"/>
                <a:gd name="T10" fmla="*/ 0 h 1240"/>
                <a:gd name="T11" fmla="*/ 1104 w 1104"/>
                <a:gd name="T12" fmla="*/ 1240 h 1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240">
                  <a:moveTo>
                    <a:pt x="0" y="816"/>
                  </a:moveTo>
                  <a:cubicBezTo>
                    <a:pt x="28" y="1028"/>
                    <a:pt x="56" y="1240"/>
                    <a:pt x="240" y="1104"/>
                  </a:cubicBezTo>
                  <a:cubicBezTo>
                    <a:pt x="424" y="968"/>
                    <a:pt x="960" y="184"/>
                    <a:pt x="1104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6629400" y="1905000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</a:rPr>
                <a:t>LMC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7804150" y="3472531"/>
              <a:ext cx="3698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 smtClean="0">
                  <a:latin typeface="Times New Roman" pitchFamily="18" charset="0"/>
                </a:rPr>
                <a:t>d</a:t>
              </a:r>
              <a:endParaRPr kumimoji="1" lang="zh-CN" altLang="en-US" dirty="0">
                <a:latin typeface="Times New Roman" pitchFamily="18" charset="0"/>
              </a:endParaRP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5257800" y="3455988"/>
              <a:ext cx="2667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6280150" y="3455988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6019800" y="4648200"/>
              <a:ext cx="4905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latin typeface="Times New Roman" pitchFamily="18" charset="0"/>
                </a:rPr>
                <a:t>Q</a:t>
              </a:r>
              <a:r>
                <a:rPr kumimoji="1" lang="en-US" altLang="zh-CN" baseline="-250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4800600" y="3276600"/>
              <a:ext cx="449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latin typeface="Times New Roman" pitchFamily="18" charset="0"/>
                </a:rPr>
                <a:t>P</a:t>
              </a:r>
              <a:r>
                <a:rPr kumimoji="1" lang="en-US" altLang="zh-CN" baseline="-250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6248400" y="3505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4876800" y="4495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580112" y="5085184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完全竞争市场的长期均衡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770528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 build="p"/>
      <p:bldP spid="660499" grpId="0"/>
      <p:bldP spid="6605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本章概要</a:t>
            </a:r>
            <a:endParaRPr lang="zh-CN" altLang="en-US" b="1" dirty="0"/>
          </a:p>
        </p:txBody>
      </p:sp>
      <p:sp>
        <p:nvSpPr>
          <p:cNvPr id="4" name="Text Box 7" descr="90%"/>
          <p:cNvSpPr txBox="1">
            <a:spLocks noChangeArrowheads="1"/>
          </p:cNvSpPr>
          <p:nvPr/>
        </p:nvSpPr>
        <p:spPr bwMode="auto">
          <a:xfrm>
            <a:off x="838200" y="1916832"/>
            <a:ext cx="7696200" cy="2075056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/>
        </p:spPr>
        <p:txBody>
          <a:bodyPr vert="horz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  <a:defRPr kumimoji="0" sz="2800" b="1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/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/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kumimoji="0"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kumimoji="0"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kumimoji="0"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kumimoji="0" sz="2000"/>
            </a:lvl9pPr>
          </a:lstStyle>
          <a:p>
            <a:r>
              <a:rPr lang="zh-CN" altLang="en-US" dirty="0"/>
              <a:t>市场与市场结构</a:t>
            </a:r>
          </a:p>
          <a:p>
            <a:r>
              <a:rPr lang="zh-CN" altLang="en-US" dirty="0"/>
              <a:t>利润最大化原则</a:t>
            </a:r>
          </a:p>
          <a:p>
            <a:r>
              <a:rPr lang="zh-CN" altLang="en-US" dirty="0"/>
              <a:t>完全竞争市场</a:t>
            </a:r>
            <a:endParaRPr lang="en-US" altLang="zh-CN" dirty="0"/>
          </a:p>
          <a:p>
            <a:r>
              <a:rPr lang="zh-CN" altLang="en-US" dirty="0"/>
              <a:t>完全垄断市场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3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132" y="1828800"/>
            <a:ext cx="8202323" cy="45720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特点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ea"/>
                <a:cs typeface="Times New Roman" pitchFamily="18" charset="0"/>
                <a:sym typeface="Wingdings" pitchFamily="2" charset="2"/>
              </a:rPr>
              <a:t>市场中只有一个卖者，因而市场需求曲线就是垄断卖者的需求曲线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ea"/>
                <a:cs typeface="Times New Roman" pitchFamily="18" charset="0"/>
                <a:sym typeface="Wingdings" pitchFamily="2" charset="2"/>
              </a:rPr>
              <a:t>没有替代品，在位垄断企业的商品和其他商品有很高的差异性，需求交叉弹性等于零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ea"/>
                <a:cs typeface="Times New Roman" pitchFamily="18" charset="0"/>
                <a:sym typeface="Wingdings" pitchFamily="2" charset="2"/>
              </a:rPr>
              <a:t>巨大的进入壁垒，使潜在的竞争者不能进入市场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ea"/>
                <a:cs typeface="Times New Roman" pitchFamily="18" charset="0"/>
                <a:sym typeface="Wingdings" pitchFamily="2" charset="2"/>
              </a:rPr>
              <a:t>垄断卖者能够影响市场价格，是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价格制定者</a:t>
            </a:r>
          </a:p>
          <a:p>
            <a:endParaRPr lang="zh-CN" altLang="en-US" sz="2000" b="1" dirty="0" smtClean="0">
              <a:solidFill>
                <a:schemeClr val="hlink"/>
              </a:solidFill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sym typeface="Wingdings" pitchFamily="2" charset="2"/>
              </a:rPr>
              <a:t>         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07704" y="332656"/>
            <a:ext cx="4797896" cy="1007013"/>
          </a:xfrm>
          <a:prstGeom prst="rect">
            <a:avLst/>
          </a:prstGeom>
          <a:extLst/>
        </p:spPr>
        <p:txBody>
          <a:bodyPr vert="horz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四</a:t>
            </a:r>
            <a:r>
              <a:rPr lang="zh-CN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完全垄断市场</a:t>
            </a:r>
          </a:p>
        </p:txBody>
      </p:sp>
      <p:sp>
        <p:nvSpPr>
          <p:cNvPr id="16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20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2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6943" y="1828800"/>
            <a:ext cx="8540031" cy="4495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zh-CN" altLang="en-US" b="1" dirty="0" smtClean="0">
              <a:latin typeface="Times New Roman" pitchFamily="18" charset="0"/>
              <a:ea typeface="楷体_GB2312" pitchFamily="49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特许经营（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政府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、企业）</a:t>
            </a: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endParaRPr lang="zh-CN" altLang="en-US" b="1" dirty="0" smtClean="0">
              <a:latin typeface="Times New Roman" pitchFamily="18" charset="0"/>
              <a:ea typeface="楷体_GB2312" pitchFamily="49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endParaRPr lang="zh-CN" altLang="en-US" b="1" dirty="0" smtClean="0">
              <a:latin typeface="Times New Roman" pitchFamily="18" charset="0"/>
              <a:ea typeface="楷体_GB2312" pitchFamily="49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专利和专有技术</a:t>
            </a: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endParaRPr lang="zh-CN" altLang="en-US" b="1" dirty="0" smtClean="0">
              <a:latin typeface="Times New Roman" pitchFamily="18" charset="0"/>
              <a:ea typeface="楷体_GB2312" pitchFamily="49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endParaRPr lang="zh-CN" altLang="en-US" b="1" dirty="0" smtClean="0">
              <a:latin typeface="Times New Roman" pitchFamily="18" charset="0"/>
              <a:ea typeface="楷体_GB2312" pitchFamily="49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自然垄断</a:t>
            </a:r>
          </a:p>
          <a:p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8" name="Picture 30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1905000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1371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05" descr="浅色上对角线"/>
          <p:cNvSpPr txBox="1">
            <a:spLocks noChangeArrowheads="1"/>
          </p:cNvSpPr>
          <p:nvPr/>
        </p:nvSpPr>
        <p:spPr bwMode="auto">
          <a:xfrm>
            <a:off x="5257800" y="3810000"/>
            <a:ext cx="19064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2016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发明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专利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502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项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1" name="Picture 307" descr="200742313616685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18" y="3448348"/>
            <a:ext cx="1316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13" descr="u=2661692610,582721533&amp;fm=2&amp;gp=45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29200"/>
            <a:ext cx="1254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914400"/>
            <a:ext cx="157775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成因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4" descr="http://baike.letsjob.cn/uploads/201011/1291088464VRgX9kA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2066925"/>
            <a:ext cx="1676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3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89"/>
          <p:cNvGraphicFramePr>
            <a:graphicFrameLocks noGrp="1"/>
          </p:cNvGraphicFramePr>
          <p:nvPr/>
        </p:nvGraphicFramePr>
        <p:xfrm>
          <a:off x="1524000" y="2133600"/>
          <a:ext cx="6096000" cy="397827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需求量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价格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总收益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平均收益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边际收益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395536" y="881063"/>
            <a:ext cx="61722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完全垄断市场的需求与收益</a:t>
            </a:r>
          </a:p>
        </p:txBody>
      </p:sp>
      <p:sp>
        <p:nvSpPr>
          <p:cNvPr id="9" name="AutoShape 66"/>
          <p:cNvSpPr>
            <a:spLocks noChangeArrowheads="1"/>
          </p:cNvSpPr>
          <p:nvPr/>
        </p:nvSpPr>
        <p:spPr bwMode="auto">
          <a:xfrm>
            <a:off x="6477000" y="685800"/>
            <a:ext cx="1905000" cy="838200"/>
          </a:xfrm>
          <a:prstGeom prst="wedgeRoundRectCallout">
            <a:avLst>
              <a:gd name="adj1" fmla="val -70167"/>
              <a:gd name="adj2" fmla="val 124620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rgbClr val="0000FF"/>
                </a:solidFill>
              </a:rPr>
              <a:t>垄断企业的平均收益等于价格。</a:t>
            </a:r>
          </a:p>
        </p:txBody>
      </p:sp>
      <p:sp>
        <p:nvSpPr>
          <p:cNvPr id="10" name="AutoShape 67"/>
          <p:cNvSpPr>
            <a:spLocks noChangeArrowheads="1"/>
          </p:cNvSpPr>
          <p:nvPr/>
        </p:nvSpPr>
        <p:spPr bwMode="auto">
          <a:xfrm>
            <a:off x="7620000" y="2514600"/>
            <a:ext cx="1371600" cy="1981200"/>
          </a:xfrm>
          <a:prstGeom prst="wedgeRoundRectCallout">
            <a:avLst>
              <a:gd name="adj1" fmla="val -68634"/>
              <a:gd name="adj2" fmla="val -53046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rgbClr val="0000FF"/>
                </a:solidFill>
              </a:rPr>
              <a:t>垄断企业的边际收益递减，小于产品的价格</a:t>
            </a:r>
          </a:p>
        </p:txBody>
      </p:sp>
      <p:sp>
        <p:nvSpPr>
          <p:cNvPr id="11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22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04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6"/>
          <p:cNvGrpSpPr>
            <a:grpSpLocks/>
          </p:cNvGrpSpPr>
          <p:nvPr/>
        </p:nvGrpSpPr>
        <p:grpSpPr bwMode="auto">
          <a:xfrm>
            <a:off x="3352800" y="3710707"/>
            <a:ext cx="2667000" cy="2549525"/>
            <a:chOff x="1824" y="2618"/>
            <a:chExt cx="1680" cy="1606"/>
          </a:xfrm>
        </p:grpSpPr>
        <p:sp>
          <p:nvSpPr>
            <p:cNvPr id="8" name="Line 199"/>
            <p:cNvSpPr>
              <a:spLocks noChangeShapeType="1"/>
            </p:cNvSpPr>
            <p:nvPr/>
          </p:nvSpPr>
          <p:spPr bwMode="auto">
            <a:xfrm flipV="1">
              <a:off x="2055" y="2983"/>
              <a:ext cx="0" cy="10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" name="Line 200"/>
            <p:cNvSpPr>
              <a:spLocks noChangeShapeType="1"/>
            </p:cNvSpPr>
            <p:nvPr/>
          </p:nvSpPr>
          <p:spPr bwMode="auto">
            <a:xfrm>
              <a:off x="2050" y="4078"/>
              <a:ext cx="13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Rectangle 201"/>
            <p:cNvSpPr>
              <a:spLocks noChangeArrowheads="1"/>
            </p:cNvSpPr>
            <p:nvPr/>
          </p:nvSpPr>
          <p:spPr bwMode="auto">
            <a:xfrm>
              <a:off x="1824" y="2928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TR</a:t>
              </a:r>
            </a:p>
          </p:txBody>
        </p:sp>
        <p:sp>
          <p:nvSpPr>
            <p:cNvPr id="11" name="Rectangle 202"/>
            <p:cNvSpPr>
              <a:spLocks noChangeArrowheads="1"/>
            </p:cNvSpPr>
            <p:nvPr/>
          </p:nvSpPr>
          <p:spPr bwMode="auto">
            <a:xfrm>
              <a:off x="3335" y="4005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2" name="Rectangle 203"/>
            <p:cNvSpPr>
              <a:spLocks noChangeArrowheads="1"/>
            </p:cNvSpPr>
            <p:nvPr/>
          </p:nvSpPr>
          <p:spPr bwMode="auto">
            <a:xfrm>
              <a:off x="1892" y="4041"/>
              <a:ext cx="16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3" name="Freeform 208"/>
            <p:cNvSpPr>
              <a:spLocks/>
            </p:cNvSpPr>
            <p:nvPr/>
          </p:nvSpPr>
          <p:spPr bwMode="auto">
            <a:xfrm>
              <a:off x="2062" y="3154"/>
              <a:ext cx="1010" cy="926"/>
            </a:xfrm>
            <a:custGeom>
              <a:avLst/>
              <a:gdLst>
                <a:gd name="T0" fmla="*/ 0 w 1566"/>
                <a:gd name="T1" fmla="*/ 238 h 1215"/>
                <a:gd name="T2" fmla="*/ 11 w 1566"/>
                <a:gd name="T3" fmla="*/ 140 h 1215"/>
                <a:gd name="T4" fmla="*/ 26 w 1566"/>
                <a:gd name="T5" fmla="*/ 50 h 1215"/>
                <a:gd name="T6" fmla="*/ 39 w 1566"/>
                <a:gd name="T7" fmla="*/ 14 h 1215"/>
                <a:gd name="T8" fmla="*/ 55 w 1566"/>
                <a:gd name="T9" fmla="*/ 2 h 1215"/>
                <a:gd name="T10" fmla="*/ 72 w 1566"/>
                <a:gd name="T11" fmla="*/ 11 h 1215"/>
                <a:gd name="T12" fmla="*/ 86 w 1566"/>
                <a:gd name="T13" fmla="*/ 53 h 1215"/>
                <a:gd name="T14" fmla="*/ 101 w 1566"/>
                <a:gd name="T15" fmla="*/ 143 h 1215"/>
                <a:gd name="T16" fmla="*/ 113 w 1566"/>
                <a:gd name="T17" fmla="*/ 238 h 1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66"/>
                <a:gd name="T28" fmla="*/ 0 h 1215"/>
                <a:gd name="T29" fmla="*/ 1566 w 1566"/>
                <a:gd name="T30" fmla="*/ 1215 h 12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66" h="1215">
                  <a:moveTo>
                    <a:pt x="0" y="1215"/>
                  </a:moveTo>
                  <a:cubicBezTo>
                    <a:pt x="25" y="1132"/>
                    <a:pt x="90" y="877"/>
                    <a:pt x="150" y="717"/>
                  </a:cubicBezTo>
                  <a:cubicBezTo>
                    <a:pt x="210" y="557"/>
                    <a:pt x="294" y="364"/>
                    <a:pt x="359" y="257"/>
                  </a:cubicBezTo>
                  <a:cubicBezTo>
                    <a:pt x="424" y="150"/>
                    <a:pt x="473" y="117"/>
                    <a:pt x="540" y="75"/>
                  </a:cubicBezTo>
                  <a:cubicBezTo>
                    <a:pt x="607" y="33"/>
                    <a:pt x="685" y="6"/>
                    <a:pt x="762" y="3"/>
                  </a:cubicBezTo>
                  <a:cubicBezTo>
                    <a:pt x="839" y="0"/>
                    <a:pt x="929" y="13"/>
                    <a:pt x="1002" y="57"/>
                  </a:cubicBezTo>
                  <a:cubicBezTo>
                    <a:pt x="1075" y="101"/>
                    <a:pt x="1134" y="157"/>
                    <a:pt x="1201" y="268"/>
                  </a:cubicBezTo>
                  <a:cubicBezTo>
                    <a:pt x="1268" y="379"/>
                    <a:pt x="1341" y="566"/>
                    <a:pt x="1402" y="724"/>
                  </a:cubicBezTo>
                  <a:cubicBezTo>
                    <a:pt x="1463" y="882"/>
                    <a:pt x="1532" y="1113"/>
                    <a:pt x="1566" y="121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Line 209"/>
            <p:cNvSpPr>
              <a:spLocks noChangeShapeType="1"/>
            </p:cNvSpPr>
            <p:nvPr/>
          </p:nvSpPr>
          <p:spPr bwMode="auto">
            <a:xfrm>
              <a:off x="2569" y="2618"/>
              <a:ext cx="0" cy="1460"/>
            </a:xfrm>
            <a:prstGeom prst="line">
              <a:avLst/>
            </a:prstGeom>
            <a:noFill/>
            <a:ln w="19050" cap="rnd">
              <a:solidFill>
                <a:srgbClr val="00336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pic>
          <p:nvPicPr>
            <p:cNvPr id="15" name="Picture 211" descr="26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" y="3129"/>
              <a:ext cx="6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212"/>
            <p:cNvSpPr>
              <a:spLocks noChangeArrowheads="1"/>
            </p:cNvSpPr>
            <p:nvPr/>
          </p:nvSpPr>
          <p:spPr bwMode="auto">
            <a:xfrm>
              <a:off x="2976" y="3275"/>
              <a:ext cx="20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1800" b="1" dirty="0">
                  <a:solidFill>
                    <a:srgbClr val="FF0000"/>
                  </a:solidFill>
                  <a:latin typeface="Times New Roman" pitchFamily="18" charset="0"/>
                </a:rPr>
                <a:t>TR</a:t>
              </a:r>
            </a:p>
          </p:txBody>
        </p:sp>
      </p:grpSp>
      <p:sp>
        <p:nvSpPr>
          <p:cNvPr id="17" name="Rectangle 129"/>
          <p:cNvSpPr>
            <a:spLocks noChangeArrowheads="1"/>
          </p:cNvSpPr>
          <p:nvPr/>
        </p:nvSpPr>
        <p:spPr bwMode="auto">
          <a:xfrm>
            <a:off x="838200" y="908720"/>
            <a:ext cx="7772400" cy="556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完全垄断市场的需求与收益图示</a:t>
            </a:r>
          </a:p>
        </p:txBody>
      </p:sp>
      <p:grpSp>
        <p:nvGrpSpPr>
          <p:cNvPr id="18" name="Group 214"/>
          <p:cNvGrpSpPr>
            <a:grpSpLocks/>
          </p:cNvGrpSpPr>
          <p:nvPr/>
        </p:nvGrpSpPr>
        <p:grpSpPr bwMode="auto">
          <a:xfrm>
            <a:off x="3419475" y="1916832"/>
            <a:ext cx="2563813" cy="2133600"/>
            <a:chOff x="1881" y="1584"/>
            <a:chExt cx="1615" cy="1344"/>
          </a:xfrm>
        </p:grpSpPr>
        <p:sp>
          <p:nvSpPr>
            <p:cNvPr id="19" name="Line 194"/>
            <p:cNvSpPr>
              <a:spLocks noChangeShapeType="1"/>
            </p:cNvSpPr>
            <p:nvPr/>
          </p:nvSpPr>
          <p:spPr bwMode="auto">
            <a:xfrm flipV="1">
              <a:off x="2061" y="1632"/>
              <a:ext cx="0" cy="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Line 195"/>
            <p:cNvSpPr>
              <a:spLocks noChangeShapeType="1"/>
            </p:cNvSpPr>
            <p:nvPr/>
          </p:nvSpPr>
          <p:spPr bwMode="auto">
            <a:xfrm>
              <a:off x="2052" y="2800"/>
              <a:ext cx="13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" name="Rectangle 196"/>
            <p:cNvSpPr>
              <a:spLocks noChangeArrowheads="1"/>
            </p:cNvSpPr>
            <p:nvPr/>
          </p:nvSpPr>
          <p:spPr bwMode="auto">
            <a:xfrm>
              <a:off x="1881" y="1584"/>
              <a:ext cx="13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" name="Rectangle 197"/>
            <p:cNvSpPr>
              <a:spLocks noChangeArrowheads="1"/>
            </p:cNvSpPr>
            <p:nvPr/>
          </p:nvSpPr>
          <p:spPr bwMode="auto">
            <a:xfrm>
              <a:off x="3360" y="2745"/>
              <a:ext cx="13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3" name="Rectangle 198"/>
            <p:cNvSpPr>
              <a:spLocks noChangeArrowheads="1"/>
            </p:cNvSpPr>
            <p:nvPr/>
          </p:nvSpPr>
          <p:spPr bwMode="auto">
            <a:xfrm>
              <a:off x="1926" y="2727"/>
              <a:ext cx="13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4" name="Line 204"/>
            <p:cNvSpPr>
              <a:spLocks noChangeShapeType="1"/>
            </p:cNvSpPr>
            <p:nvPr/>
          </p:nvSpPr>
          <p:spPr bwMode="auto">
            <a:xfrm>
              <a:off x="2061" y="1851"/>
              <a:ext cx="1084" cy="9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Rectangle 206"/>
            <p:cNvSpPr>
              <a:spLocks noChangeArrowheads="1"/>
            </p:cNvSpPr>
            <p:nvPr/>
          </p:nvSpPr>
          <p:spPr bwMode="auto">
            <a:xfrm>
              <a:off x="3145" y="2508"/>
              <a:ext cx="204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D=AR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3730625" y="2374032"/>
            <a:ext cx="1071563" cy="1938338"/>
            <a:chOff x="2061" y="1851"/>
            <a:chExt cx="675" cy="1221"/>
          </a:xfrm>
        </p:grpSpPr>
        <p:sp>
          <p:nvSpPr>
            <p:cNvPr id="27" name="Line 205"/>
            <p:cNvSpPr>
              <a:spLocks noChangeShapeType="1"/>
            </p:cNvSpPr>
            <p:nvPr/>
          </p:nvSpPr>
          <p:spPr bwMode="auto">
            <a:xfrm>
              <a:off x="2061" y="1851"/>
              <a:ext cx="675" cy="12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" name="Rectangle 207"/>
            <p:cNvSpPr>
              <a:spLocks noChangeArrowheads="1"/>
            </p:cNvSpPr>
            <p:nvPr/>
          </p:nvSpPr>
          <p:spPr bwMode="auto">
            <a:xfrm>
              <a:off x="2245" y="2544"/>
              <a:ext cx="203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1" lang="en-US" altLang="zh-CN" sz="1800" b="1" dirty="0">
                  <a:solidFill>
                    <a:srgbClr val="0000FF"/>
                  </a:solidFill>
                  <a:latin typeface="Times New Roman" pitchFamily="18" charset="0"/>
                </a:rPr>
                <a:t>MR</a:t>
              </a:r>
            </a:p>
          </p:txBody>
        </p:sp>
        <p:pic>
          <p:nvPicPr>
            <p:cNvPr id="29" name="Picture 210" descr="26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" y="2764"/>
              <a:ext cx="67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Rectangle 30" descr="再生纸"/>
          <p:cNvSpPr>
            <a:spLocks noChangeArrowheads="1"/>
          </p:cNvSpPr>
          <p:nvPr/>
        </p:nvSpPr>
        <p:spPr bwMode="auto">
          <a:xfrm>
            <a:off x="251520" y="4827240"/>
            <a:ext cx="287268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5000"/>
              </a:spcBef>
              <a:spcAft>
                <a:spcPct val="55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solidFill>
                  <a:srgbClr val="0000FF"/>
                </a:solidFill>
              </a:rPr>
              <a:t>  边际收益为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3000" dirty="0">
                <a:solidFill>
                  <a:srgbClr val="0000FF"/>
                </a:solidFill>
              </a:rPr>
              <a:t>时，总收益最大。</a:t>
            </a:r>
            <a:endParaRPr lang="zh-CN" altLang="en-US" sz="3000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2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23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6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755576" y="1914435"/>
            <a:ext cx="7920880" cy="1200329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垄断市场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尽管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企业有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定价权，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但不可“随意”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定价；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企业仍应根据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MR=MC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的利润最大化原则决策。</a:t>
            </a:r>
          </a:p>
        </p:txBody>
      </p:sp>
      <p:sp>
        <p:nvSpPr>
          <p:cNvPr id="753670" name="Rectangle 6"/>
          <p:cNvSpPr>
            <a:spLocks noChangeArrowheads="1"/>
          </p:cNvSpPr>
          <p:nvPr/>
        </p:nvSpPr>
        <p:spPr bwMode="auto">
          <a:xfrm>
            <a:off x="745161" y="3179925"/>
            <a:ext cx="7942312" cy="25922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短期内，由于各种原因，如既定规模成本过高、市场需求较小等，可能导致短期亏损，不一定总是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获得超额利润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短期均衡有三种情况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：获得超额利润、获得正常利润或蒙受损失。 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251520" y="836712"/>
            <a:ext cx="6781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完全垄断市场的短期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均衡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24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895813"/>
      </p:ext>
    </p:extLst>
  </p:cSld>
  <p:clrMapOvr>
    <a:masterClrMapping/>
  </p:clrMapOvr>
  <p:transition>
    <p:cover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/>
      <p:bldP spid="7536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172200" y="5399102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P&lt;AC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存在亏损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791200" y="1916832"/>
            <a:ext cx="2743200" cy="3479800"/>
            <a:chOff x="3648" y="1476"/>
            <a:chExt cx="1728" cy="2192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903" y="2359"/>
              <a:ext cx="501" cy="194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zh-CN" altLang="en-US" sz="1400" b="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3903" y="3434"/>
              <a:ext cx="1385" cy="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261" y="3474"/>
              <a:ext cx="3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1400" baseline="3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*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910" y="2121"/>
              <a:ext cx="1129" cy="10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919" y="2148"/>
              <a:ext cx="737" cy="1164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464" y="3058"/>
              <a:ext cx="47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MR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320" y="1888"/>
              <a:ext cx="265" cy="1472"/>
            </a:xfrm>
            <a:prstGeom prst="line">
              <a:avLst/>
            </a:prstGeom>
            <a:noFill/>
            <a:ln w="28575" cap="sq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311" y="2173"/>
              <a:ext cx="624" cy="194"/>
            </a:xfrm>
            <a:custGeom>
              <a:avLst/>
              <a:gdLst>
                <a:gd name="T0" fmla="*/ 0 w 1440"/>
                <a:gd name="T1" fmla="*/ 0 h 504"/>
                <a:gd name="T2" fmla="*/ 1 w 1440"/>
                <a:gd name="T3" fmla="*/ 2 h 504"/>
                <a:gd name="T4" fmla="*/ 3 w 1440"/>
                <a:gd name="T5" fmla="*/ 2 h 504"/>
                <a:gd name="T6" fmla="*/ 4 w 1440"/>
                <a:gd name="T7" fmla="*/ 2 h 504"/>
                <a:gd name="T8" fmla="*/ 10 w 1440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504"/>
                <a:gd name="T17" fmla="*/ 1440 w 1440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504">
                  <a:moveTo>
                    <a:pt x="0" y="0"/>
                  </a:moveTo>
                  <a:cubicBezTo>
                    <a:pt x="40" y="128"/>
                    <a:pt x="80" y="256"/>
                    <a:pt x="144" y="336"/>
                  </a:cubicBezTo>
                  <a:cubicBezTo>
                    <a:pt x="208" y="416"/>
                    <a:pt x="296" y="464"/>
                    <a:pt x="384" y="480"/>
                  </a:cubicBezTo>
                  <a:cubicBezTo>
                    <a:pt x="472" y="496"/>
                    <a:pt x="496" y="504"/>
                    <a:pt x="672" y="432"/>
                  </a:cubicBezTo>
                  <a:cubicBezTo>
                    <a:pt x="848" y="360"/>
                    <a:pt x="1312" y="112"/>
                    <a:pt x="1440" y="48"/>
                  </a:cubicBezTo>
                </a:path>
              </a:pathLst>
            </a:cu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848" y="1803"/>
              <a:ext cx="431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SAC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94" y="1728"/>
              <a:ext cx="40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7030A0"/>
                  </a:solidFill>
                  <a:latin typeface="Times New Roman" pitchFamily="18" charset="0"/>
                  <a:ea typeface="楷体_GB2312" pitchFamily="49" charset="-122"/>
                </a:rPr>
                <a:t>SMC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398" y="2341"/>
              <a:ext cx="6" cy="10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335" y="2098"/>
              <a:ext cx="1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444" y="2818"/>
              <a:ext cx="1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932" y="2340"/>
              <a:ext cx="4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924" y="2566"/>
              <a:ext cx="4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21" y="2352"/>
              <a:ext cx="4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亏损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896" y="3010"/>
              <a:ext cx="48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AR</a:t>
              </a:r>
              <a:r>
                <a:rPr kumimoji="1" lang="zh-CN" altLang="en-US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903" y="1666"/>
              <a:ext cx="0" cy="1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681" y="1579"/>
              <a:ext cx="3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PC</a:t>
              </a:r>
              <a:endParaRPr kumimoji="1" lang="zh-CN" altLang="en-US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648" y="2457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1400" baseline="3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*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335" y="1476"/>
              <a:ext cx="2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(c)</a:t>
              </a:r>
            </a:p>
          </p:txBody>
        </p:sp>
      </p:grp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685800" y="534742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P&gt;AC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>
                <a:solidFill>
                  <a:srgbClr val="FF00FF"/>
                </a:solidFill>
                <a:latin typeface="Century Gothic" pitchFamily="34" charset="0"/>
                <a:ea typeface="楷体_GB2312" pitchFamily="49" charset="-122"/>
              </a:rPr>
              <a:t>正的经济利润 </a:t>
            </a:r>
          </a:p>
        </p:txBody>
      </p:sp>
      <p:sp>
        <p:nvSpPr>
          <p:cNvPr id="31" name="Text Box 66"/>
          <p:cNvSpPr txBox="1">
            <a:spLocks noChangeArrowheads="1"/>
          </p:cNvSpPr>
          <p:nvPr/>
        </p:nvSpPr>
        <p:spPr bwMode="auto">
          <a:xfrm>
            <a:off x="3505200" y="5383237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P=AC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经济利润为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32" name="Group 73"/>
          <p:cNvGrpSpPr>
            <a:grpSpLocks/>
          </p:cNvGrpSpPr>
          <p:nvPr/>
        </p:nvGrpSpPr>
        <p:grpSpPr bwMode="auto">
          <a:xfrm>
            <a:off x="3048000" y="1935882"/>
            <a:ext cx="2819400" cy="3422650"/>
            <a:chOff x="1920" y="1488"/>
            <a:chExt cx="1776" cy="2156"/>
          </a:xfrm>
        </p:grpSpPr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3216" y="2976"/>
              <a:ext cx="48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AR</a:t>
              </a:r>
              <a:r>
                <a:rPr kumimoji="1" lang="zh-CN" altLang="en-US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1968" y="1584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PC</a:t>
              </a:r>
              <a:endParaRPr kumimoji="1" lang="zh-CN" altLang="en-US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5" name="Text Box 52"/>
            <p:cNvSpPr txBox="1">
              <a:spLocks noChangeArrowheads="1"/>
            </p:cNvSpPr>
            <p:nvPr/>
          </p:nvSpPr>
          <p:spPr bwMode="auto">
            <a:xfrm>
              <a:off x="1920" y="2400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1400" baseline="3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*</a:t>
              </a:r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2183" y="1642"/>
              <a:ext cx="0" cy="1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 flipV="1">
              <a:off x="2183" y="3410"/>
              <a:ext cx="1385" cy="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2498" y="3450"/>
              <a:ext cx="33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1400" baseline="3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*</a:t>
              </a:r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>
              <a:off x="2183" y="2106"/>
              <a:ext cx="1129" cy="10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>
              <a:off x="2183" y="2106"/>
              <a:ext cx="666" cy="1178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58"/>
            <p:cNvSpPr txBox="1">
              <a:spLocks noChangeArrowheads="1"/>
            </p:cNvSpPr>
            <p:nvPr/>
          </p:nvSpPr>
          <p:spPr bwMode="auto">
            <a:xfrm>
              <a:off x="2736" y="3034"/>
              <a:ext cx="45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MR</a:t>
              </a:r>
            </a:p>
          </p:txBody>
        </p:sp>
        <p:sp>
          <p:nvSpPr>
            <p:cNvPr id="42" name="Line 59"/>
            <p:cNvSpPr>
              <a:spLocks noChangeShapeType="1"/>
            </p:cNvSpPr>
            <p:nvPr/>
          </p:nvSpPr>
          <p:spPr bwMode="auto">
            <a:xfrm flipV="1">
              <a:off x="2461" y="2157"/>
              <a:ext cx="545" cy="1134"/>
            </a:xfrm>
            <a:prstGeom prst="line">
              <a:avLst/>
            </a:prstGeom>
            <a:noFill/>
            <a:ln w="28575" cap="sq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0"/>
            <p:cNvSpPr txBox="1">
              <a:spLocks noChangeArrowheads="1"/>
            </p:cNvSpPr>
            <p:nvPr/>
          </p:nvSpPr>
          <p:spPr bwMode="auto">
            <a:xfrm>
              <a:off x="3187" y="2091"/>
              <a:ext cx="431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SAC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2810" y="1824"/>
              <a:ext cx="40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7030A0"/>
                  </a:solidFill>
                  <a:latin typeface="Times New Roman" pitchFamily="18" charset="0"/>
                  <a:ea typeface="楷体_GB2312" pitchFamily="49" charset="-122"/>
                </a:rPr>
                <a:t>SMC</a:t>
              </a:r>
            </a:p>
          </p:txBody>
        </p:sp>
        <p:sp>
          <p:nvSpPr>
            <p:cNvPr id="45" name="Line 62"/>
            <p:cNvSpPr>
              <a:spLocks noChangeShapeType="1"/>
            </p:cNvSpPr>
            <p:nvPr/>
          </p:nvSpPr>
          <p:spPr bwMode="auto">
            <a:xfrm>
              <a:off x="2643" y="2475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63"/>
            <p:cNvSpPr txBox="1">
              <a:spLocks noChangeArrowheads="1"/>
            </p:cNvSpPr>
            <p:nvPr/>
          </p:nvSpPr>
          <p:spPr bwMode="auto">
            <a:xfrm>
              <a:off x="2668" y="2332"/>
              <a:ext cx="1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7" name="Text Box 64"/>
            <p:cNvSpPr txBox="1">
              <a:spLocks noChangeArrowheads="1"/>
            </p:cNvSpPr>
            <p:nvPr/>
          </p:nvSpPr>
          <p:spPr bwMode="auto">
            <a:xfrm>
              <a:off x="2716" y="2832"/>
              <a:ext cx="1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2208" y="250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2448" y="148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(b)</a:t>
              </a:r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>
              <a:off x="2574" y="2432"/>
              <a:ext cx="784" cy="194"/>
            </a:xfrm>
            <a:custGeom>
              <a:avLst/>
              <a:gdLst>
                <a:gd name="T0" fmla="*/ 0 w 997"/>
                <a:gd name="T1" fmla="*/ 0 h 370"/>
                <a:gd name="T2" fmla="*/ 120 w 997"/>
                <a:gd name="T3" fmla="*/ 10 h 370"/>
                <a:gd name="T4" fmla="*/ 262 w 997"/>
                <a:gd name="T5" fmla="*/ 2 h 370"/>
                <a:gd name="T6" fmla="*/ 0 60000 65536"/>
                <a:gd name="T7" fmla="*/ 0 60000 65536"/>
                <a:gd name="T8" fmla="*/ 0 60000 65536"/>
                <a:gd name="T9" fmla="*/ 0 w 997"/>
                <a:gd name="T10" fmla="*/ 0 h 370"/>
                <a:gd name="T11" fmla="*/ 997 w 997"/>
                <a:gd name="T12" fmla="*/ 370 h 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7" h="370">
                  <a:moveTo>
                    <a:pt x="0" y="0"/>
                  </a:moveTo>
                  <a:cubicBezTo>
                    <a:pt x="143" y="178"/>
                    <a:pt x="287" y="356"/>
                    <a:pt x="453" y="363"/>
                  </a:cubicBezTo>
                  <a:cubicBezTo>
                    <a:pt x="619" y="370"/>
                    <a:pt x="808" y="207"/>
                    <a:pt x="997" y="45"/>
                  </a:cubicBezTo>
                </a:path>
              </a:pathLst>
            </a:custGeom>
            <a:noFill/>
            <a:ln w="28575" cap="sq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" name="Group 75"/>
          <p:cNvGrpSpPr>
            <a:grpSpLocks/>
          </p:cNvGrpSpPr>
          <p:nvPr/>
        </p:nvGrpSpPr>
        <p:grpSpPr bwMode="auto">
          <a:xfrm>
            <a:off x="449263" y="1993032"/>
            <a:ext cx="2598737" cy="3313113"/>
            <a:chOff x="283" y="1524"/>
            <a:chExt cx="1637" cy="2087"/>
          </a:xfrm>
        </p:grpSpPr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283" y="1525"/>
              <a:ext cx="2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PC</a:t>
              </a:r>
              <a:endParaRPr kumimoji="1" lang="zh-CN" altLang="en-US"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907" y="1524"/>
              <a:ext cx="34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(a)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1392" y="2887"/>
              <a:ext cx="52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00206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1400">
                  <a:solidFill>
                    <a:srgbClr val="002060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1400">
                  <a:solidFill>
                    <a:srgbClr val="002060"/>
                  </a:solidFill>
                  <a:latin typeface="Times New Roman" pitchFamily="18" charset="0"/>
                  <a:ea typeface="楷体_GB2312" pitchFamily="49" charset="-122"/>
                </a:rPr>
                <a:t>AR</a:t>
              </a:r>
              <a:r>
                <a:rPr kumimoji="1" lang="zh-CN" altLang="en-US" sz="1400">
                  <a:solidFill>
                    <a:srgbClr val="002060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22" y="2676"/>
              <a:ext cx="499" cy="194"/>
            </a:xfrm>
            <a:prstGeom prst="rect">
              <a:avLst/>
            </a:prstGeom>
            <a:solidFill>
              <a:srgbClr val="E39D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zh-CN" altLang="en-US" sz="1400" b="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 flipV="1">
              <a:off x="535" y="3377"/>
              <a:ext cx="1385" cy="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868" y="3417"/>
              <a:ext cx="3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1400" baseline="3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*</a:t>
              </a: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>
              <a:off x="535" y="2073"/>
              <a:ext cx="1129" cy="10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1147" y="3001"/>
              <a:ext cx="395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MR</a:t>
              </a:r>
            </a:p>
          </p:txBody>
        </p: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 flipV="1">
              <a:off x="748" y="2751"/>
              <a:ext cx="409" cy="544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1291" y="2379"/>
              <a:ext cx="431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SAC</a:t>
              </a:r>
            </a:p>
          </p:txBody>
        </p:sp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>
              <a:off x="975" y="2427"/>
              <a:ext cx="40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kumimoji="1" lang="en-US" altLang="zh-CN" sz="14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rgbClr val="7030A0"/>
                  </a:solidFill>
                  <a:latin typeface="Times New Roman" pitchFamily="18" charset="0"/>
                  <a:ea typeface="楷体_GB2312" pitchFamily="49" charset="-122"/>
                </a:rPr>
                <a:t>SMC</a:t>
              </a:r>
            </a:p>
          </p:txBody>
        </p:sp>
        <p:sp>
          <p:nvSpPr>
            <p:cNvPr id="63" name="Line 39"/>
            <p:cNvSpPr>
              <a:spLocks noChangeShapeType="1"/>
            </p:cNvSpPr>
            <p:nvPr/>
          </p:nvSpPr>
          <p:spPr bwMode="auto">
            <a:xfrm>
              <a:off x="1021" y="2524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983" y="2299"/>
              <a:ext cx="1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522" y="2524"/>
              <a:ext cx="4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Text Box 42"/>
            <p:cNvSpPr txBox="1">
              <a:spLocks noChangeArrowheads="1"/>
            </p:cNvSpPr>
            <p:nvPr/>
          </p:nvSpPr>
          <p:spPr bwMode="auto">
            <a:xfrm>
              <a:off x="283" y="2419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1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1400" baseline="3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*</a:t>
              </a: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567" y="2950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537" y="2539"/>
              <a:ext cx="471" cy="39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垄断</a:t>
              </a:r>
              <a:endParaRPr kumimoji="1" lang="en-US" altLang="zh-CN" sz="1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1400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利润</a:t>
              </a:r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703" y="2744"/>
              <a:ext cx="680" cy="194"/>
            </a:xfrm>
            <a:custGeom>
              <a:avLst/>
              <a:gdLst>
                <a:gd name="T0" fmla="*/ 0 w 771"/>
                <a:gd name="T1" fmla="*/ 3 h 324"/>
                <a:gd name="T2" fmla="*/ 129 w 771"/>
                <a:gd name="T3" fmla="*/ 20 h 324"/>
                <a:gd name="T4" fmla="*/ 363 w 771"/>
                <a:gd name="T5" fmla="*/ 0 h 324"/>
                <a:gd name="T6" fmla="*/ 0 60000 65536"/>
                <a:gd name="T7" fmla="*/ 0 60000 65536"/>
                <a:gd name="T8" fmla="*/ 0 60000 65536"/>
                <a:gd name="T9" fmla="*/ 0 w 771"/>
                <a:gd name="T10" fmla="*/ 0 h 324"/>
                <a:gd name="T11" fmla="*/ 771 w 771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324">
                  <a:moveTo>
                    <a:pt x="0" y="45"/>
                  </a:moveTo>
                  <a:cubicBezTo>
                    <a:pt x="72" y="184"/>
                    <a:pt x="144" y="324"/>
                    <a:pt x="272" y="317"/>
                  </a:cubicBezTo>
                  <a:cubicBezTo>
                    <a:pt x="400" y="310"/>
                    <a:pt x="585" y="155"/>
                    <a:pt x="771" y="0"/>
                  </a:cubicBezTo>
                </a:path>
              </a:pathLst>
            </a:custGeom>
            <a:noFill/>
            <a:ln w="28575" cap="sq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535" y="1609"/>
              <a:ext cx="0" cy="1768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zh-CN" altLang="en-US" sz="1400" b="0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>
              <a:off x="535" y="2073"/>
              <a:ext cx="666" cy="1178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685800" y="764704"/>
            <a:ext cx="6096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完全垄断市场短期均衡三种情况</a:t>
            </a:r>
          </a:p>
        </p:txBody>
      </p:sp>
      <p:sp>
        <p:nvSpPr>
          <p:cNvPr id="73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25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9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 descr="小纸屑"/>
          <p:cNvSpPr txBox="1">
            <a:spLocks noChangeArrowheads="1"/>
          </p:cNvSpPr>
          <p:nvPr/>
        </p:nvSpPr>
        <p:spPr>
          <a:xfrm>
            <a:off x="683568" y="1981200"/>
            <a:ext cx="7696200" cy="39624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可见，尽管根据利润最大化的原则，垄断企业应依据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MR=MC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原则决定生产决策，但是在短期均衡情况下，垄断企业未必一定获得正的利润。完全垄断市场短期均衡条件：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SzPct val="100000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MR=SMC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P≥AVC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短期均衡下，完全竞争市场与完全垄断市场之间的关键差别</a:t>
            </a:r>
            <a:endParaRPr kumimoji="1" lang="zh-CN" altLang="en-US" sz="2400" b="1" dirty="0" smtClean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SzPct val="100000"/>
              <a:buNone/>
            </a:pPr>
            <a:r>
              <a:rPr kumimoji="1"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完全竞争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市场上，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MR=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90000"/>
              </a:lnSpc>
              <a:buSzPct val="100000"/>
              <a:buNone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完全垄断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市场上，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P&gt;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MR=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26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>
          <a:xfrm>
            <a:off x="467544" y="873846"/>
            <a:ext cx="6769100" cy="585418"/>
          </a:xfr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完全垄断市场的长期均衡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2924944"/>
            <a:ext cx="7583488" cy="1776189"/>
          </a:xfrm>
          <a:noFill/>
          <a:ln w="76200" cap="flat" cmpd="tri">
            <a:noFill/>
          </a:ln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长期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中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完全垄断市场不会有新企业进入。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垄断企业可以通过调整所有生产要素使用情况（生产规模）、调整销售策略（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高价低产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vs.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低价高产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）来实现长期利润最大化，获得垄断利润（超额利润）。</a:t>
            </a:r>
          </a:p>
        </p:txBody>
      </p:sp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838200" y="2060848"/>
            <a:ext cx="7620000" cy="830997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 smtClean="0">
                <a:latin typeface="Times New Roman" pitchFamily="18" charset="0"/>
              </a:rPr>
              <a:t> 短期</a:t>
            </a:r>
            <a:r>
              <a:rPr kumimoji="1" lang="zh-CN" altLang="en-US" sz="2400" b="1" dirty="0">
                <a:latin typeface="Times New Roman" pitchFamily="18" charset="0"/>
              </a:rPr>
              <a:t>中，垄断企业无法调整部分生产要素，因此不一定能</a:t>
            </a:r>
            <a:r>
              <a:rPr kumimoji="1" lang="zh-CN" altLang="en-US" sz="2400" b="1" dirty="0" smtClean="0">
                <a:latin typeface="Times New Roman" pitchFamily="18" charset="0"/>
              </a:rPr>
              <a:t>实现正的利润。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27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337325"/>
      </p:ext>
    </p:extLst>
  </p:cSld>
  <p:clrMapOvr>
    <a:masterClrMapping/>
  </p:clrMapOvr>
  <p:transition>
    <p:cover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build="p"/>
      <p:bldP spid="7567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2438" y="855663"/>
            <a:ext cx="7620000" cy="52386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00FF"/>
                </a:solidFill>
              </a:defRPr>
            </a:lvl1pPr>
          </a:lstStyle>
          <a:p>
            <a:pPr lvl="1"/>
            <a:r>
              <a:rPr lang="zh-CN" altLang="en-US" sz="2800" b="1" dirty="0">
                <a:solidFill>
                  <a:srgbClr val="0000FF"/>
                </a:solidFill>
              </a:rPr>
              <a:t>完全垄断市场长期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均衡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2056805" y="5278016"/>
            <a:ext cx="3521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P&gt;AC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正的经济利润 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1884213" y="1772481"/>
            <a:ext cx="4271963" cy="3632200"/>
            <a:chOff x="1389" y="1525"/>
            <a:chExt cx="2691" cy="2288"/>
          </a:xfrm>
        </p:grpSpPr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1635" y="2576"/>
              <a:ext cx="882" cy="681"/>
            </a:xfrm>
            <a:prstGeom prst="rect">
              <a:avLst/>
            </a:prstGeom>
            <a:solidFill>
              <a:srgbClr val="E39D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zh-CN" altLang="en-US" b="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1644" y="1534"/>
              <a:ext cx="0" cy="200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1644" y="3535"/>
              <a:ext cx="2286" cy="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2407" y="3580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1800" baseline="30000">
                  <a:solidFill>
                    <a:schemeClr val="tx1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392" y="1525"/>
              <a:ext cx="2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644" y="2059"/>
              <a:ext cx="1908" cy="11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1644" y="2059"/>
              <a:ext cx="1140" cy="1349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640" y="3273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0000FF"/>
                  </a:solidFill>
                  <a:latin typeface="Times New Roman" pitchFamily="18" charset="0"/>
                </a:rPr>
                <a:t>MR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2245" y="2304"/>
              <a:ext cx="816" cy="1179"/>
            </a:xfrm>
            <a:prstGeom prst="line">
              <a:avLst/>
            </a:prstGeom>
            <a:noFill/>
            <a:ln w="28575" cap="sq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1983" y="2820"/>
              <a:ext cx="1271" cy="500"/>
            </a:xfrm>
            <a:custGeom>
              <a:avLst/>
              <a:gdLst>
                <a:gd name="T0" fmla="*/ 0 w 1440"/>
                <a:gd name="T1" fmla="*/ 0 h 504"/>
                <a:gd name="T2" fmla="*/ 77 w 1440"/>
                <a:gd name="T3" fmla="*/ 321 h 504"/>
                <a:gd name="T4" fmla="*/ 206 w 1440"/>
                <a:gd name="T5" fmla="*/ 460 h 504"/>
                <a:gd name="T6" fmla="*/ 360 w 1440"/>
                <a:gd name="T7" fmla="*/ 417 h 504"/>
                <a:gd name="T8" fmla="*/ 771 w 1440"/>
                <a:gd name="T9" fmla="*/ 48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504"/>
                <a:gd name="T17" fmla="*/ 1440 w 1440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504">
                  <a:moveTo>
                    <a:pt x="0" y="0"/>
                  </a:moveTo>
                  <a:cubicBezTo>
                    <a:pt x="40" y="128"/>
                    <a:pt x="80" y="256"/>
                    <a:pt x="144" y="336"/>
                  </a:cubicBezTo>
                  <a:cubicBezTo>
                    <a:pt x="208" y="416"/>
                    <a:pt x="296" y="464"/>
                    <a:pt x="384" y="480"/>
                  </a:cubicBezTo>
                  <a:cubicBezTo>
                    <a:pt x="472" y="496"/>
                    <a:pt x="496" y="504"/>
                    <a:pt x="672" y="432"/>
                  </a:cubicBezTo>
                  <a:cubicBezTo>
                    <a:pt x="848" y="360"/>
                    <a:pt x="1312" y="112"/>
                    <a:pt x="1440" y="48"/>
                  </a:cubicBezTo>
                </a:path>
              </a:pathLst>
            </a:cu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216" y="2697"/>
              <a:ext cx="5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itchFamily="18" charset="0"/>
                </a:rPr>
                <a:t>LAC</a:t>
              </a:r>
            </a:p>
          </p:txBody>
        </p:sp>
        <p:sp>
          <p:nvSpPr>
            <p:cNvPr id="20" name="Text Box 38"/>
            <p:cNvSpPr txBox="1">
              <a:spLocks noChangeArrowheads="1"/>
            </p:cNvSpPr>
            <p:nvPr/>
          </p:nvSpPr>
          <p:spPr bwMode="auto">
            <a:xfrm>
              <a:off x="2880" y="2073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rgbClr val="9900FF"/>
                  </a:solidFill>
                  <a:latin typeface="Times New Roman" pitchFamily="18" charset="0"/>
                </a:rPr>
                <a:t>LMC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2517" y="2576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2413" y="2315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1655" y="2576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1389" y="2448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1800" baseline="30000">
                  <a:solidFill>
                    <a:schemeClr val="tx1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1655" y="3257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1776" y="2678"/>
              <a:ext cx="5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垄断利润</a:t>
              </a: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3408" y="3070"/>
              <a:ext cx="5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AR</a:t>
              </a: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3751" y="3582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kumimoji="1" lang="en-US" altLang="zh-CN" sz="1800" baseline="30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0" name="AutoShape 53"/>
          <p:cNvSpPr>
            <a:spLocks noChangeArrowheads="1"/>
          </p:cNvSpPr>
          <p:nvPr/>
        </p:nvSpPr>
        <p:spPr bwMode="auto">
          <a:xfrm>
            <a:off x="5958880" y="3754016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zh-CN" altLang="en-US" b="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Text Box 54" descr="浅色上对角线"/>
          <p:cNvSpPr txBox="1">
            <a:spLocks noChangeArrowheads="1"/>
          </p:cNvSpPr>
          <p:nvPr/>
        </p:nvSpPr>
        <p:spPr bwMode="auto">
          <a:xfrm>
            <a:off x="6416080" y="3296816"/>
            <a:ext cx="2057400" cy="16160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完全垄断市场长期均衡条件：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MR=LMC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</a:rPr>
              <a:t>P&gt;LAC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28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4411" y="2386349"/>
            <a:ext cx="3416140" cy="1292662"/>
            <a:chOff x="164411" y="2386349"/>
            <a:chExt cx="3416140" cy="1292662"/>
          </a:xfrm>
        </p:grpSpPr>
        <p:cxnSp>
          <p:nvCxnSpPr>
            <p:cNvPr id="3" name="直接连接符 2"/>
            <p:cNvCxnSpPr/>
            <p:nvPr/>
          </p:nvCxnSpPr>
          <p:spPr>
            <a:xfrm flipH="1" flipV="1">
              <a:off x="1691680" y="2914167"/>
              <a:ext cx="576064" cy="15479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4411" y="2386349"/>
              <a:ext cx="203132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消费者剩余：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/>
                <a:t>消费者意愿支</a:t>
              </a:r>
              <a:endParaRPr lang="en-US" altLang="zh-CN" dirty="0" smtClean="0"/>
            </a:p>
            <a:p>
              <a:r>
                <a:rPr lang="zh-CN" altLang="en-US" dirty="0" smtClean="0"/>
                <a:t>付和实际支付</a:t>
              </a:r>
              <a:endParaRPr lang="en-US" altLang="zh-CN" dirty="0" smtClean="0"/>
            </a:p>
            <a:p>
              <a:r>
                <a:rPr lang="zh-CN" altLang="en-US" dirty="0"/>
                <a:t>之间</a:t>
              </a:r>
              <a:r>
                <a:rPr lang="zh-CN" altLang="en-US" dirty="0" smtClean="0"/>
                <a:t>的差值</a:t>
              </a:r>
              <a:endParaRPr lang="zh-CN" altLang="en-US" dirty="0"/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2322829" y="2673944"/>
              <a:ext cx="1257722" cy="744040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7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>
          <a:xfrm>
            <a:off x="3391272" y="609600"/>
            <a:ext cx="1828800" cy="892175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厂商利润最大化原则是什么？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完全竞争市场的特征。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厂商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停业点是什么？为什么？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2600" dirty="0" smtClean="0">
                <a:solidFill>
                  <a:schemeClr val="bg1"/>
                </a:solidFill>
                <a:latin typeface="+mn-lt"/>
                <a:ea typeface="+mn-ea"/>
              </a:rPr>
              <a:t>29</a:t>
            </a:r>
            <a:endParaRPr lang="en-US" altLang="zh-CN" sz="2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Rot="1" noChangeArrowheads="1"/>
          </p:cNvSpPr>
          <p:nvPr/>
        </p:nvSpPr>
        <p:spPr bwMode="auto">
          <a:xfrm>
            <a:off x="1763688" y="404664"/>
            <a:ext cx="5306344" cy="931318"/>
          </a:xfrm>
          <a:prstGeom prst="rect">
            <a:avLst/>
          </a:prstGeom>
          <a:extLst/>
        </p:spPr>
        <p:txBody>
          <a:bodyPr vert="horz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一、市场与市场结构</a:t>
            </a: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899592" y="1556792"/>
            <a:ext cx="280831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市场的概念</a:t>
            </a:r>
          </a:p>
        </p:txBody>
      </p:sp>
      <p:sp>
        <p:nvSpPr>
          <p:cNvPr id="673799" name="Rectangle 7"/>
          <p:cNvSpPr>
            <a:spLocks noChangeArrowheads="1"/>
          </p:cNvSpPr>
          <p:nvPr/>
        </p:nvSpPr>
        <p:spPr bwMode="auto">
          <a:xfrm>
            <a:off x="990600" y="2159819"/>
            <a:ext cx="7391400" cy="213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       买卖双方相互作用并得以决定商品（服务）的交易价格和数量的一种组织形式或制度安排。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3300"/>
                </a:solidFill>
              </a:rPr>
              <a:t>有形市场：</a:t>
            </a:r>
            <a:r>
              <a:rPr lang="zh-CN" altLang="en-US" sz="2400" b="1" dirty="0">
                <a:solidFill>
                  <a:schemeClr val="tx1"/>
                </a:solidFill>
              </a:rPr>
              <a:t>农贸市场、超市、百货店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3300"/>
                </a:solidFill>
              </a:rPr>
              <a:t>无形市场：</a:t>
            </a:r>
            <a:r>
              <a:rPr lang="zh-CN" altLang="en-US" sz="2400" b="1" dirty="0">
                <a:solidFill>
                  <a:schemeClr val="tx1"/>
                </a:solidFill>
              </a:rPr>
              <a:t>股票市场、期货市场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3300"/>
                </a:solidFill>
              </a:rPr>
              <a:t>制度安排：</a:t>
            </a:r>
            <a:r>
              <a:rPr lang="zh-CN" altLang="en-US" sz="2400" b="1" dirty="0">
                <a:solidFill>
                  <a:schemeClr val="tx1"/>
                </a:solidFill>
              </a:rPr>
              <a:t>资源配置方式</a:t>
            </a:r>
          </a:p>
        </p:txBody>
      </p:sp>
      <p:pic>
        <p:nvPicPr>
          <p:cNvPr id="673800" name="Picture 8" descr="it?u=2139354978,3343213238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38" y="0"/>
            <a:ext cx="14271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3801" name="Rectangle 9"/>
          <p:cNvSpPr>
            <a:spLocks noChangeArrowheads="1"/>
          </p:cNvSpPr>
          <p:nvPr/>
        </p:nvSpPr>
        <p:spPr bwMode="auto">
          <a:xfrm>
            <a:off x="962025" y="4365104"/>
            <a:ext cx="23622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市场结构</a:t>
            </a:r>
          </a:p>
        </p:txBody>
      </p:sp>
      <p:sp>
        <p:nvSpPr>
          <p:cNvPr id="673802" name="Rectangle 10"/>
          <p:cNvSpPr>
            <a:spLocks noChangeArrowheads="1"/>
          </p:cNvSpPr>
          <p:nvPr/>
        </p:nvSpPr>
        <p:spPr bwMode="auto">
          <a:xfrm>
            <a:off x="990600" y="4972917"/>
            <a:ext cx="743981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sz="2400" b="1" dirty="0" smtClean="0"/>
              <a:t>       对</a:t>
            </a:r>
            <a:r>
              <a:rPr lang="zh-CN" altLang="en-US" sz="2400" b="1" dirty="0"/>
              <a:t>市场内企业竞争程度产生战略性影响的市场组织</a:t>
            </a:r>
            <a:r>
              <a:rPr lang="zh-CN" altLang="en-US" sz="2400" b="1" dirty="0" smtClean="0"/>
              <a:t>特征，即市场</a:t>
            </a:r>
            <a:r>
              <a:rPr lang="zh-CN" altLang="en-US" sz="2400" b="1" dirty="0">
                <a:solidFill>
                  <a:schemeClr val="tx1"/>
                </a:solidFill>
              </a:rPr>
              <a:t>的垄断与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竞争特征。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3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1274788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7" grpId="0"/>
      <p:bldP spid="673799" grpId="0"/>
      <p:bldP spid="673801" grpId="0"/>
      <p:bldP spid="6738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620000" cy="757238"/>
          </a:xfr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SzPct val="9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</a:rPr>
              <a:t>卖者和买者的集中程度或数目。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数目越多，集中程度越低，竞争程度就越高。</a:t>
            </a:r>
          </a:p>
        </p:txBody>
      </p:sp>
      <p:sp>
        <p:nvSpPr>
          <p:cNvPr id="640005" name="Rectangle 5"/>
          <p:cNvSpPr>
            <a:spLocks noRot="1" noChangeArrowheads="1"/>
          </p:cNvSpPr>
          <p:nvPr/>
        </p:nvSpPr>
        <p:spPr bwMode="auto">
          <a:xfrm>
            <a:off x="762000" y="3048000"/>
            <a:ext cx="7620000" cy="7921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</a:rPr>
              <a:t>不同</a:t>
            </a:r>
            <a:r>
              <a:rPr lang="zh-CN" altLang="en-US" sz="2400" b="1" dirty="0">
                <a:latin typeface="宋体" pitchFamily="2" charset="-122"/>
              </a:rPr>
              <a:t>卖者</a:t>
            </a:r>
            <a:r>
              <a:rPr lang="zh-CN" altLang="en-US" sz="2400" b="1" dirty="0" smtClean="0">
                <a:latin typeface="宋体" pitchFamily="2" charset="-122"/>
              </a:rPr>
              <a:t>之间提供</a:t>
            </a:r>
            <a:r>
              <a:rPr lang="zh-CN" altLang="en-US" sz="2400" b="1" dirty="0">
                <a:latin typeface="宋体" pitchFamily="2" charset="-122"/>
              </a:rPr>
              <a:t>的产品的差别程度。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各企业提供的产品愈是相似，替代性越强，竞争就愈激烈。</a:t>
            </a:r>
          </a:p>
        </p:txBody>
      </p:sp>
      <p:sp>
        <p:nvSpPr>
          <p:cNvPr id="640006" name="Rectangle 6"/>
          <p:cNvSpPr>
            <a:spLocks noRot="1" noChangeArrowheads="1"/>
          </p:cNvSpPr>
          <p:nvPr/>
        </p:nvSpPr>
        <p:spPr bwMode="auto">
          <a:xfrm>
            <a:off x="762000" y="5444132"/>
            <a:ext cx="7620000" cy="865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</a:rPr>
              <a:t>单个</a:t>
            </a:r>
            <a:r>
              <a:rPr lang="zh-CN" altLang="en-US" sz="2400" b="1" dirty="0">
                <a:latin typeface="宋体" pitchFamily="2" charset="-122"/>
              </a:rPr>
              <a:t>企业对市场价格控制的程度。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单个企业若无法控制价格，表明市场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竞争激烈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640007" name="Rectangle 7"/>
          <p:cNvSpPr>
            <a:spLocks noRot="1" noChangeArrowheads="1"/>
          </p:cNvSpPr>
          <p:nvPr/>
        </p:nvSpPr>
        <p:spPr bwMode="auto">
          <a:xfrm>
            <a:off x="762000" y="4114800"/>
            <a:ext cx="7620000" cy="125841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</a:rPr>
              <a:t>企业</a:t>
            </a:r>
            <a:r>
              <a:rPr lang="zh-CN" altLang="en-US" sz="2400" b="1" dirty="0">
                <a:latin typeface="宋体" pitchFamily="2" charset="-122"/>
              </a:rPr>
              <a:t>进入或退出一个行业的难易程度。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如果存在进入市场的障碍，意味着原有企业拥有了一些新加入者不具备的有利条件。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539552" y="1412776"/>
            <a:ext cx="4191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市场结构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的影响因素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4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138720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0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0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build="p"/>
      <p:bldP spid="640005" grpId="0" build="p"/>
      <p:bldP spid="640006" grpId="0" build="p"/>
      <p:bldP spid="6400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429792"/>
              </p:ext>
            </p:extLst>
          </p:nvPr>
        </p:nvGraphicFramePr>
        <p:xfrm>
          <a:off x="190500" y="1555750"/>
          <a:ext cx="872807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4" imgW="7237513" imgH="3864830" progId="Word.Document.8">
                  <p:embed/>
                </p:oleObj>
              </mc:Choice>
              <mc:Fallback>
                <p:oleObj name="Document" r:id="rId4" imgW="7237513" imgH="3864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555750"/>
                        <a:ext cx="8728075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5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764704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结构的四种类型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9406476"/>
      </p:ext>
    </p:extLst>
  </p:cSld>
  <p:clrMapOvr>
    <a:masterClrMapping/>
  </p:clrMapOvr>
  <p:transition>
    <p:push dir="r"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63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824" y="1484313"/>
            <a:ext cx="7848600" cy="3281540"/>
          </a:xfr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关键概念</a:t>
            </a:r>
          </a:p>
          <a:p>
            <a:pPr marL="514350" lvl="1" indent="-342900"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ym typeface="Wingdings" pitchFamily="2" charset="2"/>
              </a:rPr>
              <a:t>总收益</a:t>
            </a:r>
            <a:r>
              <a:rPr lang="zh-CN" altLang="en-US" sz="2000" b="1" dirty="0" smtClean="0">
                <a:sym typeface="Wingdings" pitchFamily="2" charset="2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Total Revenue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</a:t>
            </a:r>
            <a:r>
              <a:rPr lang="zh-CN" altLang="en-US" sz="2000" b="1" dirty="0">
                <a:sym typeface="Wingdings" pitchFamily="2" charset="2"/>
              </a:rPr>
              <a:t>）：企业销售一定量产品（服务）所得到的全部收入</a:t>
            </a:r>
            <a:r>
              <a:rPr lang="zh-CN" altLang="en-US" sz="2000" b="1" dirty="0" smtClean="0">
                <a:sym typeface="Wingdings" pitchFamily="2" charset="2"/>
              </a:rPr>
              <a:t>。</a:t>
            </a:r>
            <a:endParaRPr lang="en-US" altLang="zh-CN" sz="2000" b="1" dirty="0" smtClean="0">
              <a:sym typeface="Wingdings" pitchFamily="2" charset="2"/>
            </a:endParaRPr>
          </a:p>
          <a:p>
            <a:pPr marL="457200" lvl="1">
              <a:buSzPct val="100000"/>
              <a:buFont typeface="Wingdings" panose="05000000000000000000" pitchFamily="2" charset="2"/>
              <a:buChar char="l"/>
            </a:pPr>
            <a:endParaRPr lang="en-US" altLang="zh-CN" sz="1800" dirty="0" smtClean="0">
              <a:sym typeface="Wingdings" pitchFamily="2" charset="2"/>
            </a:endParaRPr>
          </a:p>
          <a:p>
            <a:pPr marL="514350" lvl="1" indent="-342900"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ym typeface="Wingdings" pitchFamily="2" charset="2"/>
              </a:rPr>
              <a:t>平均</a:t>
            </a:r>
            <a:r>
              <a:rPr lang="zh-CN" altLang="en-US" sz="2000" b="1" dirty="0">
                <a:sym typeface="Wingdings" pitchFamily="2" charset="2"/>
              </a:rPr>
              <a:t>收益</a:t>
            </a:r>
            <a:r>
              <a:rPr lang="zh-CN" altLang="en-US" sz="2000" b="1" dirty="0" smtClean="0">
                <a:sym typeface="Wingdings" pitchFamily="2" charset="2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Average Revenue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</a:t>
            </a:r>
            <a:r>
              <a:rPr lang="zh-CN" altLang="en-US" sz="2000" b="1" dirty="0">
                <a:sym typeface="Wingdings" pitchFamily="2" charset="2"/>
              </a:rPr>
              <a:t>）：企业销售每单位产品所得到的平均收入。</a:t>
            </a:r>
            <a:endParaRPr lang="en-US" altLang="zh-CN" sz="2000" b="1" dirty="0">
              <a:sym typeface="Wingdings" pitchFamily="2" charset="2"/>
            </a:endParaRPr>
          </a:p>
          <a:p>
            <a:pPr marL="457200" lvl="1">
              <a:buSzPct val="100000"/>
              <a:buFont typeface="Wingdings" panose="05000000000000000000" pitchFamily="2" charset="2"/>
              <a:buChar char="l"/>
            </a:pPr>
            <a:endParaRPr lang="en-US" altLang="zh-CN" sz="1800" dirty="0" smtClean="0">
              <a:sym typeface="Wingdings" pitchFamily="2" charset="2"/>
            </a:endParaRPr>
          </a:p>
          <a:p>
            <a:pPr marL="514350" lvl="1" indent="-342900"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ym typeface="Wingdings" pitchFamily="2" charset="2"/>
              </a:rPr>
              <a:t>边际</a:t>
            </a:r>
            <a:r>
              <a:rPr lang="zh-CN" altLang="en-US" sz="2000" b="1" dirty="0">
                <a:sym typeface="Wingdings" pitchFamily="2" charset="2"/>
              </a:rPr>
              <a:t>收益</a:t>
            </a:r>
            <a:r>
              <a:rPr lang="zh-CN" altLang="en-US" sz="2000" b="1" dirty="0" smtClean="0">
                <a:sym typeface="Wingdings" pitchFamily="2" charset="2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Marginal Revenue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MR</a:t>
            </a:r>
            <a:r>
              <a:rPr lang="zh-CN" altLang="en-US" sz="2000" b="1" dirty="0">
                <a:sym typeface="Wingdings" pitchFamily="2" charset="2"/>
              </a:rPr>
              <a:t>）：</a:t>
            </a:r>
            <a:r>
              <a:rPr lang="zh-CN" altLang="en-US" sz="2000" b="1" dirty="0" smtClean="0">
                <a:sym typeface="Wingdings" pitchFamily="2" charset="2"/>
              </a:rPr>
              <a:t>增加一</a:t>
            </a:r>
            <a:r>
              <a:rPr lang="zh-CN" altLang="en-US" sz="2000" b="1" dirty="0">
                <a:sym typeface="Wingdings" pitchFamily="2" charset="2"/>
              </a:rPr>
              <a:t>单位产品销售所带来的总收益的变动。</a:t>
            </a:r>
          </a:p>
        </p:txBody>
      </p:sp>
      <p:sp>
        <p:nvSpPr>
          <p:cNvPr id="2056" name="AutoShape 7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 vert="horz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二、利润最大化</a:t>
            </a:r>
          </a:p>
        </p:txBody>
      </p:sp>
      <p:graphicFrame>
        <p:nvGraphicFramePr>
          <p:cNvPr id="689164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119398"/>
              </p:ext>
            </p:extLst>
          </p:nvPr>
        </p:nvGraphicFramePr>
        <p:xfrm>
          <a:off x="3419872" y="2605932"/>
          <a:ext cx="14573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05932"/>
                        <a:ext cx="14573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287134"/>
              </p:ext>
            </p:extLst>
          </p:nvPr>
        </p:nvGraphicFramePr>
        <p:xfrm>
          <a:off x="2765425" y="3559563"/>
          <a:ext cx="331874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6" imgW="1726920" imgH="203040" progId="Equation.DSMT4">
                  <p:embed/>
                </p:oleObj>
              </mc:Choice>
              <mc:Fallback>
                <p:oleObj name="Equation" r:id="rId6" imgW="1726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559563"/>
                        <a:ext cx="3318743" cy="435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94145"/>
              </p:ext>
            </p:extLst>
          </p:nvPr>
        </p:nvGraphicFramePr>
        <p:xfrm>
          <a:off x="3061964" y="4610795"/>
          <a:ext cx="2071688" cy="146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8" imgW="1562040" imgH="888840" progId="Equation.DSMT4">
                  <p:embed/>
                </p:oleObj>
              </mc:Choice>
              <mc:Fallback>
                <p:oleObj name="Equation" r:id="rId8" imgW="15620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964" y="4610795"/>
                        <a:ext cx="2071688" cy="146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7" name="AutoShape 15"/>
          <p:cNvSpPr>
            <a:spLocks noChangeArrowheads="1"/>
          </p:cNvSpPr>
          <p:nvPr/>
        </p:nvSpPr>
        <p:spPr bwMode="auto">
          <a:xfrm>
            <a:off x="827584" y="5936409"/>
            <a:ext cx="990600" cy="6858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例题</a:t>
            </a:r>
          </a:p>
        </p:txBody>
      </p:sp>
      <p:sp>
        <p:nvSpPr>
          <p:cNvPr id="689168" name="Text Box 16" descr="浅色上对角线"/>
          <p:cNvSpPr txBox="1">
            <a:spLocks noChangeArrowheads="1"/>
          </p:cNvSpPr>
          <p:nvPr/>
        </p:nvSpPr>
        <p:spPr bwMode="auto">
          <a:xfrm>
            <a:off x="1181100" y="6103208"/>
            <a:ext cx="678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已知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TR=7Q+8Q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-Q</a:t>
            </a:r>
            <a:r>
              <a:rPr lang="en-US" altLang="zh-CN" sz="2200" baseline="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，计算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Q=5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时的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AR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MR</a:t>
            </a: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6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295673"/>
      </p:ext>
    </p:extLst>
  </p:cSld>
  <p:clrMapOvr>
    <a:masterClrMapping/>
  </p:clrMapOvr>
  <p:transition>
    <p:push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9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9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7" grpId="0" animBg="1"/>
      <p:bldP spid="689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11560" y="1628800"/>
            <a:ext cx="7618040" cy="46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企业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目标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800" dirty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7111" name="AutoShape 7"/>
          <p:cNvSpPr>
            <a:spLocks noChangeArrowheads="1"/>
          </p:cNvSpPr>
          <p:nvPr/>
        </p:nvSpPr>
        <p:spPr bwMode="auto">
          <a:xfrm>
            <a:off x="914400" y="2362200"/>
            <a:ext cx="2209800" cy="914400"/>
          </a:xfrm>
          <a:prstGeom prst="irregularSeal1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利润最大化</a:t>
            </a:r>
          </a:p>
        </p:txBody>
      </p:sp>
      <p:sp>
        <p:nvSpPr>
          <p:cNvPr id="687112" name="AutoShape 8"/>
          <p:cNvSpPr>
            <a:spLocks noChangeArrowheads="1"/>
          </p:cNvSpPr>
          <p:nvPr/>
        </p:nvSpPr>
        <p:spPr bwMode="auto">
          <a:xfrm>
            <a:off x="3232671" y="2567886"/>
            <a:ext cx="838200" cy="491333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48716"/>
              </p:ext>
            </p:extLst>
          </p:nvPr>
        </p:nvGraphicFramePr>
        <p:xfrm>
          <a:off x="4197350" y="2570163"/>
          <a:ext cx="257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4" imgW="1079280" imgH="177480" progId="Equation.3">
                  <p:embed/>
                </p:oleObj>
              </mc:Choice>
              <mc:Fallback>
                <p:oleObj name="公式" r:id="rId4" imgW="1079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70163"/>
                        <a:ext cx="257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55" name="Text Box 51" descr="浅色上对角线"/>
          <p:cNvSpPr txBox="1">
            <a:spLocks noChangeArrowheads="1"/>
          </p:cNvSpPr>
          <p:nvPr/>
        </p:nvSpPr>
        <p:spPr bwMode="auto">
          <a:xfrm>
            <a:off x="2405063" y="4513856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边际收益大于边际成本，扩大生产；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边际收益小于边际成本，缩减生产；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边际收益等于边际成本，利润最大。</a:t>
            </a:r>
          </a:p>
        </p:txBody>
      </p:sp>
      <p:sp>
        <p:nvSpPr>
          <p:cNvPr id="52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7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95321" y="3632531"/>
                <a:ext cx="44531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/>
                  <a:t>利润最大化条件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𝑴𝑹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𝑴𝑪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21" y="3632531"/>
                <a:ext cx="445314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877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71520"/>
      </p:ext>
    </p:extLst>
  </p:cSld>
  <p:clrMapOvr>
    <a:masterClrMapping/>
  </p:clrMapOvr>
  <p:transition>
    <p:push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8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1" grpId="0" animBg="1"/>
      <p:bldP spid="687112" grpId="0" animBg="1"/>
      <p:bldP spid="68715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1400572" y="396458"/>
            <a:ext cx="6647656" cy="1007013"/>
          </a:xfrm>
          <a:prstGeom prst="rect">
            <a:avLst/>
          </a:prstGeom>
          <a:extLst/>
        </p:spPr>
        <p:txBody>
          <a:bodyPr vert="horz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三、完全竞争市场</a:t>
            </a:r>
          </a:p>
        </p:txBody>
      </p:sp>
      <p:sp>
        <p:nvSpPr>
          <p:cNvPr id="674827" name="Rectangle 11"/>
          <p:cNvSpPr>
            <a:spLocks noChangeArrowheads="1"/>
          </p:cNvSpPr>
          <p:nvPr/>
        </p:nvSpPr>
        <p:spPr bwMode="auto">
          <a:xfrm>
            <a:off x="467544" y="1556792"/>
            <a:ext cx="7772400" cy="48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完全竞争市场特点</a:t>
            </a:r>
          </a:p>
          <a:p>
            <a:pPr marL="800100" lvl="1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市场上存在大量买者和卖者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，都是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价格接受者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产品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无差异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要素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自由流动、企业进退无障碍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信息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完全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现实中并不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存在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严格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意义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的完全竞争市场，该市场更多具有理论意义，作为分析其他市场的基准。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8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256894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4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4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4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4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4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4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1520" y="877997"/>
            <a:ext cx="6362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完全竞争市场、企业的需求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曲线</a:t>
            </a:r>
            <a:endParaRPr lang="zh-CN" altLang="en-US" sz="3200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1066800" y="1756618"/>
            <a:ext cx="6365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市场上的均衡价格的形成仍由市场供求决定；</a:t>
            </a:r>
          </a:p>
        </p:txBody>
      </p:sp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1077475" y="2276872"/>
            <a:ext cx="52788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/>
              <a:t>单个企业只能是市场价格的接受者。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68838" y="3968748"/>
            <a:ext cx="2770187" cy="396875"/>
            <a:chOff x="2941" y="2500"/>
            <a:chExt cx="1745" cy="250"/>
          </a:xfrm>
        </p:grpSpPr>
        <p:sp>
          <p:nvSpPr>
            <p:cNvPr id="10275" name="Line 31"/>
            <p:cNvSpPr>
              <a:spLocks noChangeShapeType="1"/>
            </p:cNvSpPr>
            <p:nvPr/>
          </p:nvSpPr>
          <p:spPr bwMode="auto">
            <a:xfrm>
              <a:off x="2941" y="2537"/>
              <a:ext cx="164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6" name="Text Box 32"/>
            <p:cNvSpPr txBox="1">
              <a:spLocks noChangeArrowheads="1"/>
            </p:cNvSpPr>
            <p:nvPr/>
          </p:nvSpPr>
          <p:spPr bwMode="auto">
            <a:xfrm>
              <a:off x="4429" y="2500"/>
              <a:ext cx="2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321174" y="2789238"/>
            <a:ext cx="3371850" cy="3589337"/>
            <a:chOff x="2722" y="1757"/>
            <a:chExt cx="2124" cy="2261"/>
          </a:xfrm>
        </p:grpSpPr>
        <p:sp>
          <p:nvSpPr>
            <p:cNvPr id="10268" name="Line 34"/>
            <p:cNvSpPr>
              <a:spLocks noChangeShapeType="1"/>
            </p:cNvSpPr>
            <p:nvPr/>
          </p:nvSpPr>
          <p:spPr bwMode="auto">
            <a:xfrm>
              <a:off x="2932" y="3635"/>
              <a:ext cx="18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9" name="Line 35"/>
            <p:cNvSpPr>
              <a:spLocks noChangeShapeType="1"/>
            </p:cNvSpPr>
            <p:nvPr/>
          </p:nvSpPr>
          <p:spPr bwMode="auto">
            <a:xfrm flipV="1">
              <a:off x="2941" y="1869"/>
              <a:ext cx="0" cy="17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0" name="Line 36"/>
            <p:cNvSpPr>
              <a:spLocks noChangeShapeType="1"/>
            </p:cNvSpPr>
            <p:nvPr/>
          </p:nvSpPr>
          <p:spPr bwMode="auto">
            <a:xfrm>
              <a:off x="2941" y="2824"/>
              <a:ext cx="16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1" name="Text Box 37"/>
            <p:cNvSpPr txBox="1">
              <a:spLocks noChangeArrowheads="1"/>
            </p:cNvSpPr>
            <p:nvPr/>
          </p:nvSpPr>
          <p:spPr bwMode="auto">
            <a:xfrm>
              <a:off x="4604" y="3632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272" name="Text Box 38"/>
            <p:cNvSpPr txBox="1">
              <a:spLocks noChangeArrowheads="1"/>
            </p:cNvSpPr>
            <p:nvPr/>
          </p:nvSpPr>
          <p:spPr bwMode="auto">
            <a:xfrm>
              <a:off x="2722" y="175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73" name="Text Box 39"/>
            <p:cNvSpPr txBox="1">
              <a:spLocks noChangeArrowheads="1"/>
            </p:cNvSpPr>
            <p:nvPr/>
          </p:nvSpPr>
          <p:spPr bwMode="auto">
            <a:xfrm>
              <a:off x="3430" y="3739"/>
              <a:ext cx="85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300">
                  <a:solidFill>
                    <a:schemeClr val="tx1"/>
                  </a:solidFill>
                  <a:latin typeface="Times New Roman" pitchFamily="18" charset="0"/>
                </a:rPr>
                <a:t>企业需求</a:t>
              </a:r>
            </a:p>
          </p:txBody>
        </p:sp>
        <p:sp>
          <p:nvSpPr>
            <p:cNvPr id="10274" name="Rectangle 40" descr="浅色上对角线"/>
            <p:cNvSpPr>
              <a:spLocks noChangeArrowheads="1"/>
            </p:cNvSpPr>
            <p:nvPr/>
          </p:nvSpPr>
          <p:spPr bwMode="auto">
            <a:xfrm>
              <a:off x="4457" y="2784"/>
              <a:ext cx="2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kumimoji="1" lang="en-US" altLang="zh-CN" b="1" baseline="-25000" dirty="0" smtClean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b="1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66775" y="2789238"/>
            <a:ext cx="3849688" cy="3609975"/>
            <a:chOff x="546" y="1757"/>
            <a:chExt cx="2425" cy="2274"/>
          </a:xfrm>
        </p:grpSpPr>
        <p:sp>
          <p:nvSpPr>
            <p:cNvPr id="10256" name="Text Box 42"/>
            <p:cNvSpPr txBox="1">
              <a:spLocks noChangeArrowheads="1"/>
            </p:cNvSpPr>
            <p:nvPr/>
          </p:nvSpPr>
          <p:spPr bwMode="auto">
            <a:xfrm>
              <a:off x="546" y="2688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kumimoji="1" lang="en-US" altLang="zh-CN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257" name="Line 43"/>
            <p:cNvSpPr>
              <a:spLocks noChangeShapeType="1"/>
            </p:cNvSpPr>
            <p:nvPr/>
          </p:nvSpPr>
          <p:spPr bwMode="auto">
            <a:xfrm flipH="1" flipV="1">
              <a:off x="829" y="2824"/>
              <a:ext cx="2142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8" name="Line 44"/>
            <p:cNvSpPr>
              <a:spLocks noChangeShapeType="1"/>
            </p:cNvSpPr>
            <p:nvPr/>
          </p:nvSpPr>
          <p:spPr bwMode="auto">
            <a:xfrm>
              <a:off x="786" y="3635"/>
              <a:ext cx="18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9" name="Line 45"/>
            <p:cNvSpPr>
              <a:spLocks noChangeShapeType="1"/>
            </p:cNvSpPr>
            <p:nvPr/>
          </p:nvSpPr>
          <p:spPr bwMode="auto">
            <a:xfrm flipV="1">
              <a:off x="795" y="1821"/>
              <a:ext cx="0" cy="18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" name="Line 46"/>
            <p:cNvSpPr>
              <a:spLocks noChangeShapeType="1"/>
            </p:cNvSpPr>
            <p:nvPr/>
          </p:nvSpPr>
          <p:spPr bwMode="auto">
            <a:xfrm>
              <a:off x="1048" y="2108"/>
              <a:ext cx="1262" cy="1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" name="Line 47"/>
            <p:cNvSpPr>
              <a:spLocks noChangeShapeType="1"/>
            </p:cNvSpPr>
            <p:nvPr/>
          </p:nvSpPr>
          <p:spPr bwMode="auto">
            <a:xfrm flipH="1">
              <a:off x="1005" y="2203"/>
              <a:ext cx="1389" cy="124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2" name="Text Box 48"/>
            <p:cNvSpPr txBox="1">
              <a:spLocks noChangeArrowheads="1"/>
            </p:cNvSpPr>
            <p:nvPr/>
          </p:nvSpPr>
          <p:spPr bwMode="auto">
            <a:xfrm>
              <a:off x="2294" y="3309"/>
              <a:ext cx="2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kumimoji="1" lang="en-US" altLang="zh-CN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263" name="Text Box 49"/>
            <p:cNvSpPr txBox="1">
              <a:spLocks noChangeArrowheads="1"/>
            </p:cNvSpPr>
            <p:nvPr/>
          </p:nvSpPr>
          <p:spPr bwMode="auto">
            <a:xfrm>
              <a:off x="2343" y="202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264" name="Text Box 50"/>
            <p:cNvSpPr txBox="1">
              <a:spLocks noChangeArrowheads="1"/>
            </p:cNvSpPr>
            <p:nvPr/>
          </p:nvSpPr>
          <p:spPr bwMode="auto">
            <a:xfrm>
              <a:off x="2381" y="363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0265" name="Text Box 51"/>
            <p:cNvSpPr txBox="1">
              <a:spLocks noChangeArrowheads="1"/>
            </p:cNvSpPr>
            <p:nvPr/>
          </p:nvSpPr>
          <p:spPr bwMode="auto">
            <a:xfrm>
              <a:off x="933" y="3752"/>
              <a:ext cx="141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300">
                  <a:solidFill>
                    <a:schemeClr val="tx1"/>
                  </a:solidFill>
                  <a:latin typeface="Times New Roman" pitchFamily="18" charset="0"/>
                </a:rPr>
                <a:t>大米的市场需求</a:t>
              </a:r>
            </a:p>
          </p:txBody>
        </p:sp>
        <p:sp>
          <p:nvSpPr>
            <p:cNvPr id="10266" name="Text Box 52"/>
            <p:cNvSpPr txBox="1">
              <a:spLocks noChangeArrowheads="1"/>
            </p:cNvSpPr>
            <p:nvPr/>
          </p:nvSpPr>
          <p:spPr bwMode="auto">
            <a:xfrm>
              <a:off x="555" y="175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67" name="Line 53"/>
            <p:cNvSpPr>
              <a:spLocks noChangeShapeType="1"/>
            </p:cNvSpPr>
            <p:nvPr/>
          </p:nvSpPr>
          <p:spPr bwMode="auto">
            <a:xfrm>
              <a:off x="1712" y="281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879475" y="3043239"/>
            <a:ext cx="3768725" cy="2714625"/>
            <a:chOff x="554" y="1917"/>
            <a:chExt cx="2374" cy="1710"/>
          </a:xfrm>
        </p:grpSpPr>
        <p:sp>
          <p:nvSpPr>
            <p:cNvPr id="10251" name="Text Box 55"/>
            <p:cNvSpPr txBox="1">
              <a:spLocks noChangeArrowheads="1"/>
            </p:cNvSpPr>
            <p:nvPr/>
          </p:nvSpPr>
          <p:spPr bwMode="auto">
            <a:xfrm>
              <a:off x="554" y="239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kumimoji="1" lang="en-US" altLang="zh-CN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252" name="Line 56"/>
            <p:cNvSpPr>
              <a:spLocks noChangeShapeType="1"/>
            </p:cNvSpPr>
            <p:nvPr/>
          </p:nvSpPr>
          <p:spPr bwMode="auto">
            <a:xfrm flipH="1" flipV="1">
              <a:off x="801" y="2537"/>
              <a:ext cx="212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3" name="Line 57"/>
            <p:cNvSpPr>
              <a:spLocks noChangeShapeType="1"/>
            </p:cNvSpPr>
            <p:nvPr/>
          </p:nvSpPr>
          <p:spPr bwMode="auto">
            <a:xfrm>
              <a:off x="1468" y="1917"/>
              <a:ext cx="1137" cy="124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4" name="Text Box 58"/>
            <p:cNvSpPr txBox="1">
              <a:spLocks noChangeArrowheads="1"/>
            </p:cNvSpPr>
            <p:nvPr/>
          </p:nvSpPr>
          <p:spPr bwMode="auto">
            <a:xfrm>
              <a:off x="2552" y="3072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55" name="Line 59"/>
            <p:cNvSpPr>
              <a:spLocks noChangeShapeType="1"/>
            </p:cNvSpPr>
            <p:nvPr/>
          </p:nvSpPr>
          <p:spPr bwMode="auto">
            <a:xfrm>
              <a:off x="2034" y="2523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250" name="Picture 60" descr="1f29330227fea1aed53f7c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12694" r="36206"/>
          <a:stretch>
            <a:fillRect/>
          </a:stretch>
        </p:blipFill>
        <p:spPr bwMode="auto">
          <a:xfrm>
            <a:off x="7551738" y="0"/>
            <a:ext cx="15922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灯片编号占位符 5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9F0E6AAB-15FC-47CF-A332-F6E8F1E40007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9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580596"/>
      </p:ext>
    </p:extLst>
  </p:cSld>
  <p:clrMapOvr>
    <a:masterClrMapping/>
  </p:clrMapOvr>
  <p:transition>
    <p:push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4" grpId="0"/>
      <p:bldP spid="67584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648</TotalTime>
  <Words>1512</Words>
  <Application>Microsoft Office PowerPoint</Application>
  <PresentationFormat>全屏显示(4:3)</PresentationFormat>
  <Paragraphs>417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仿宋_GB2312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Century Gothic</vt:lpstr>
      <vt:lpstr>Franklin Gothic Book</vt:lpstr>
      <vt:lpstr>Franklin Gothic Medium</vt:lpstr>
      <vt:lpstr>Times New Roman</vt:lpstr>
      <vt:lpstr>Wingdings</vt:lpstr>
      <vt:lpstr>Wingdings 2</vt:lpstr>
      <vt:lpstr>暗香扑面</vt:lpstr>
      <vt:lpstr>Microsoft Word 97 - 2003 文档</vt:lpstr>
      <vt:lpstr>Equation</vt:lpstr>
      <vt:lpstr>Microsoft 公式 3.0</vt:lpstr>
      <vt:lpstr>第6章 市场结构理论</vt:lpstr>
      <vt:lpstr>本章概要</vt:lpstr>
      <vt:lpstr>PowerPoint 演示文稿</vt:lpstr>
      <vt:lpstr>PowerPoint 演示文稿</vt:lpstr>
      <vt:lpstr>PowerPoint 演示文稿</vt:lpstr>
      <vt:lpstr>二、利润最大化</vt:lpstr>
      <vt:lpstr>PowerPoint 演示文稿</vt:lpstr>
      <vt:lpstr>PowerPoint 演示文稿</vt:lpstr>
      <vt:lpstr>PowerPoint 演示文稿</vt:lpstr>
      <vt:lpstr>PowerPoint 演示文稿</vt:lpstr>
      <vt:lpstr>4.完全竞争企业的短期均衡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5.完全竞争市场的长期均衡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5.完全垄断市场的长期均衡</vt:lpstr>
      <vt:lpstr>PowerPoint 演示文稿</vt:lpstr>
      <vt:lpstr>思考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市场结构理论</dc:title>
  <dc:creator>wgdxgn</dc:creator>
  <cp:lastModifiedBy>wgdxgn</cp:lastModifiedBy>
  <cp:revision>37</cp:revision>
  <dcterms:created xsi:type="dcterms:W3CDTF">2014-10-11T00:36:12Z</dcterms:created>
  <dcterms:modified xsi:type="dcterms:W3CDTF">2017-10-09T01:44:58Z</dcterms:modified>
</cp:coreProperties>
</file>