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56" r:id="rId2"/>
    <p:sldId id="318" r:id="rId3"/>
    <p:sldId id="321" r:id="rId4"/>
    <p:sldId id="293" r:id="rId5"/>
    <p:sldId id="294" r:id="rId6"/>
    <p:sldId id="295" r:id="rId7"/>
    <p:sldId id="302" r:id="rId8"/>
    <p:sldId id="322" r:id="rId9"/>
    <p:sldId id="323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34" r:id="rId19"/>
    <p:sldId id="358" r:id="rId20"/>
    <p:sldId id="359" r:id="rId21"/>
    <p:sldId id="360" r:id="rId22"/>
    <p:sldId id="340" r:id="rId23"/>
    <p:sldId id="341" r:id="rId24"/>
    <p:sldId id="361" r:id="rId25"/>
    <p:sldId id="362" r:id="rId26"/>
    <p:sldId id="363" r:id="rId27"/>
    <p:sldId id="364" r:id="rId28"/>
    <p:sldId id="346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3366FF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8000"/>
    <a:srgbClr val="009900"/>
    <a:srgbClr val="FFFF99"/>
    <a:srgbClr val="0000FF"/>
    <a:srgbClr val="FFFF00"/>
    <a:srgbClr val="FF0000"/>
    <a:srgbClr val="FF5050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71798F-DB51-433D-A943-2BD907A0F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1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29B0E-4CAD-40F3-804C-10E581A2BAFE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DD7867-849A-4726-ABFF-7EC73DB6A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4392-60EC-4A89-A4AD-82D1E743C021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0046CF-A028-426F-90CC-2359A2A16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9D25-D6CA-4EE7-84A2-548E807720CD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CF327-A443-4A2C-872F-6A187C2E6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5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B5F15-8926-4F0B-893E-22334A74D864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A7D08B-5F71-45C8-8FE9-F05581FE9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8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1961-BE92-4202-82AB-4493B5D93D04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B4C513-3274-4382-A180-27509506C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8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3A497-0846-4D0D-963D-7FBEB84FC8CC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28BC57-EAEF-43EC-8A45-99383BA7D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9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9FA2-2629-49B9-9F07-503DB13E556B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BF3039-C3D2-4FA5-BD7C-5F59047AB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2722-3F1E-4788-A6A8-F5B3A2817834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6D000B-D615-42C3-84C4-D3BC936F1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9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6D74D-D2B0-4FE9-B114-5CAE554B55F0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E306B6-3731-4F2F-B8D2-B328CB2A8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03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B1CBD-7182-4B86-B751-A18B401093E9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AA3C32-9A17-4E2F-B39E-D559FCBEF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5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9102-90ED-49BA-93CD-61A4A0731968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7F3F5F-1ED2-45C6-9E58-10CD22AA6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35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6B84C41-46DE-4EE3-8EDD-E20ED3732AD2}" type="datetime1">
              <a:rPr lang="en-US" altLang="zh-CN"/>
              <a:pPr>
                <a:defRPr/>
              </a:pPr>
              <a:t>10/16/2017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1100" smtClean="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E6B43A51-9902-42BD-AA2D-2DE3826DB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4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image.baidu.com/i?ct=503316480&amp;z=0&amp;tn=baiduimagedetail&amp;word=%B8%DF%B5%B5%D7%A1%D5%AC&amp;in=28023&amp;cl=2&amp;cm=1&amp;sc=0&amp;lm=-1&amp;pn=15&amp;rn=1&amp;di=262272168&amp;ln=2000&amp;fr=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://image.baidu.com/i?ct=503316480&amp;z=0&amp;tn=baiduimagedetail&amp;word=%C0%D7%C2%FC%B9%AB%CB%BE&amp;in=2485&amp;cl=2&amp;cm=1&amp;sc=0&amp;lm=-1&amp;pn=11&amp;rn=1&amp;di=486244252&amp;ln=940&amp;fr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.baidu.com/i?ct=503316480&amp;z=0&amp;tn=baiduimagedetail&amp;word=%B7%BF%B5%D8%C3%C0&amp;in=6970&amp;cl=2&amp;cm=1&amp;sc=0&amp;lm=-1&amp;pn=33&amp;rn=1&amp;di=2364802648&amp;ln=355&amp;fr=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image.baidu.com/i?ct=503316480&amp;z=0&amp;tn=baiduimagedetail&amp;word=%B7%BF%C0%FB%C3%C0&amp;in=11687&amp;cl=2&amp;cm=1&amp;sc=0&amp;lm=-1&amp;pn=2&amp;rn=1&amp;di=1310011300&amp;ln=409&amp;fr=" TargetMode="External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images.google.cn/imgres?imgurl=http://wiki.mbalib.com/w/images/thumb/1/18/%E7%BA%A6%E7%BF%B0%C2%B7%E6%A2%85%E7%BA%B3%E5%BE%B7%C2%B7%E5%87%AF%E6%81%A9%E6%96%AF.jpg/150px-%E7%BA%A6%E7%BF%B0%C2%B7%E6%A2%85%E7%BA%B3%E5%BE%B7%C2%B7%E5%87%AF%E6%81%A9%E6%96%AF.jpg&amp;imgrefurl=http://wiki.mbalib.com/w/index.php?title=%E7%BA%A6%E7%BF%B0%C2%B7%E6%A2%85%E7%BA%B3%E5%BE%B7%C2%B7%E5%87%AF%E6%81%A9%E6%96%AF&amp;variant=zh-tw&amp;usg=__75EVyucq1dr-hwKCtgxI3X28bvc=&amp;h=221&amp;w=150&amp;sz=5&amp;hl=zh-CN&amp;start=3&amp;um=1&amp;tbnid=S86-rbmtzqGDbM:&amp;tbnh=107&amp;tbnw=73&amp;prev=/images?q=%E5%87%AF%E6%81%A9%E6%96%AF&amp;hl=zh-CN&amp;lr=&amp;sa=N&amp;um=1&amp;newwindow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.baidu.com/i?ct=503316480&amp;z=0&amp;tn=baiduimagedetail&amp;word=%C3%E6%B0%FC%B7%BF&amp;in=1219&amp;cl=2&amp;cm=1&amp;sc=0&amp;lm=-1&amp;pn=19&amp;rn=1&amp;di=1322744772&amp;ln=2000&amp;fr=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image.baidu.com/i?ct=503316480&amp;z=0&amp;tn=baiduimagedetail&amp;word=%B4%F3%C2%F8%CD%B7&amp;in=16598&amp;cl=2&amp;cm=1&amp;sc=0&amp;lm=-1&amp;pn=25&amp;rn=1&amp;di=2576333020&amp;ln=834&amp;fr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 sz="6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6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6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章 国民收入理论</a:t>
            </a:r>
            <a:endParaRPr lang="en-US" altLang="zh-CN" sz="6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5" name="Rectangle 11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D8A914C-6803-48A3-BE70-1A7E81541D18}" type="slidenum">
              <a:rPr lang="en-US" altLang="zh-CN" sz="2600" b="1">
                <a:solidFill>
                  <a:schemeClr val="bg1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 txBox="1">
            <a:spLocks noChangeArrowheads="1"/>
          </p:cNvSpPr>
          <p:nvPr/>
        </p:nvSpPr>
        <p:spPr bwMode="auto">
          <a:xfrm>
            <a:off x="381000" y="685800"/>
            <a:ext cx="8305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GNP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）衡量国民收入的缺陷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一些经济活动价值不能核算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黄赌毒非法经济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1%-2%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偷税漏税地下经济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5%-15%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家务劳动、邻里互助等非市场经济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活动（市场经济不发达国家尤多）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未能反映国民经济质量的变动（经济结构、能耗等）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未考虑环境污染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）国民收入（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广义国民收入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泛指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GNP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等经济活动总量。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狭义国民收入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指一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国（地区）一年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用于生产的各种生产要素得到的全部收入，即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工资、利润、利息和租金的总和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国民收入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=GDP-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折旧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-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间接税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政府对企业补贴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-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企业对外转移支付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741600" lvl="2" indent="-28440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）个人收入（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PI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91440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国民收入加上政府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各项给个人的转移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支付，再扣除企业所得税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、社会保险税和未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分配利润等余下部分。</a:t>
            </a:r>
          </a:p>
        </p:txBody>
      </p:sp>
      <p:sp>
        <p:nvSpPr>
          <p:cNvPr id="22531" name="灯片编号占位符 6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F79DB74-A636-48A3-AC78-F9437BB8D63B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9E1244-F60F-4F36-8403-9216B58D69FA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5" name="Rectangle 129"/>
          <p:cNvSpPr>
            <a:spLocks noChangeArrowheads="1"/>
          </p:cNvSpPr>
          <p:nvPr/>
        </p:nvSpPr>
        <p:spPr bwMode="auto">
          <a:xfrm>
            <a:off x="457200" y="1447800"/>
            <a:ext cx="7772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）个人可支配收入（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PDI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个人可实际使用的全部收入，指个人收入中进行各项社会性扣除之后（如个人所得税、三险一金等）剩下的部分。</a:t>
            </a:r>
            <a:endParaRPr lang="zh-CN" altLang="en-US" sz="2200" b="1" dirty="0" smtClean="0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6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）名义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用当期价格水平衡量的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，即未经过通货膨胀调整，未考虑价格总水平的变化。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）实际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以某一期为基期不变价格衡量的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，即剔除了通货膨胀因素的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200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 sz="2200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 sz="2000" b="1" dirty="0" smtClean="0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实际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GDP=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名义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GDP/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价格水平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 2" panose="05020102010507070707" pitchFamily="18" charset="2"/>
              <a:buNone/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）潜在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GDP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可供利用的经济资源（劳动、资本、土地、设备）在充分利用的条件下所能生产的最大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，又称充分就业的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6" name="Group 105"/>
          <p:cNvGraphicFramePr>
            <a:graphicFrameLocks noGrp="1"/>
          </p:cNvGraphicFramePr>
          <p:nvPr/>
        </p:nvGraphicFramePr>
        <p:xfrm>
          <a:off x="696913" y="3776663"/>
          <a:ext cx="7783512" cy="1217612"/>
        </p:xfrm>
        <a:graphic>
          <a:graphicData uri="http://schemas.openxmlformats.org/drawingml/2006/table">
            <a:tbl>
              <a:tblPr/>
              <a:tblGrid>
                <a:gridCol w="1391975"/>
                <a:gridCol w="2129892"/>
                <a:gridCol w="2113120"/>
                <a:gridCol w="2148525"/>
              </a:tblGrid>
              <a:tr h="3659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1989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名义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GDP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2008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名义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GDP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2008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实际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GDP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万斤*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元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=15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万元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万斤*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2.5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元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=100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万斤*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元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=40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万元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8" descr="文件名: j0193412.wmf&#10;关键字: bananas, dining, food ...&#10;文件大小: 13 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71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524000"/>
            <a:ext cx="87630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1.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支出法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Wingdings" panose="05000000000000000000" pitchFamily="2" charset="2"/>
            </a:endParaRPr>
          </a:p>
          <a:p>
            <a:pPr marL="3600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称最终产品法，是从最终产品的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使用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出发，把一定时期内购买的各项最终产品支出加总，计算该时期内的国民收入。该方法下国民收入的主要类别包括：</a:t>
            </a:r>
            <a:endParaRPr lang="en-US" altLang="zh-CN" sz="2400" b="1" dirty="0" smtClean="0">
              <a:latin typeface="Times New Roman" panose="02020603050405020304" pitchFamily="18" charset="0"/>
              <a:ea typeface="楷体_GB2312" panose="02010609030101010101" pitchFamily="49" charset="-122"/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消费（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，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主要部分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：即居民支出，如衣、食、住、行、用、玩等，一般占到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GDP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一半以上。</a:t>
            </a:r>
            <a:endParaRPr lang="en-US" altLang="zh-CN" sz="2200" b="1" dirty="0" smtClean="0">
              <a:latin typeface="Times New Roman" panose="02020603050405020304" pitchFamily="18" charset="0"/>
              <a:ea typeface="楷体_GB2312" panose="02010609030101010101" pitchFamily="49" charset="-122"/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投资（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I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：增加或替换资本资产的支出。包括固定资产投资（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居民住房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、企业机器、设备、厂房等）和存货投资（</a:t>
            </a:r>
            <a:r>
              <a:rPr lang="zh-CN" altLang="zh-CN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如原材料、半成品、未销售的产成品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200" b="1" dirty="0" smtClean="0">
              <a:latin typeface="Times New Roman" panose="02020603050405020304" pitchFamily="18" charset="0"/>
              <a:ea typeface="楷体_GB2312" panose="0201060903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31409F-8CEF-47A6-B51E-5DBFCB298751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6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85975" y="5410200"/>
            <a:ext cx="573088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3366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481263" y="5441950"/>
            <a:ext cx="3538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住房不是消费而是投资</a:t>
            </a:r>
          </a:p>
        </p:txBody>
      </p:sp>
      <p:pic>
        <p:nvPicPr>
          <p:cNvPr id="8" name="Picture 32" descr="http://t2.baidu.com/it/u=3394714868,2778900165&amp;fm=0&amp;gp=18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20859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91400" cy="860425"/>
          </a:xfrm>
        </p:spPr>
        <p:txBody>
          <a:bodyPr vert="horz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二、国民收入核算方法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2563" y="1447800"/>
            <a:ext cx="8267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1144588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4588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2" eaLnBrk="1" hangingPunct="1"/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政府购买（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）：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政府购买的产品与劳务总和。包括建构法院、提供国防、修筑道路、开办学校等。</a:t>
            </a:r>
          </a:p>
          <a:p>
            <a:pPr lvl="1" eaLnBrk="1" hangingPunct="1"/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2" eaLnBrk="1" hangingPunct="1"/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净出口（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X-M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）：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出口（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）减去进口（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）得到的差额，表示本国最终产品有多少通过外国人支出而实现其市场价值。无论出口还是进口都既包含有形产品又包含服务。</a:t>
            </a:r>
          </a:p>
          <a:p>
            <a:pPr lvl="2" eaLnBrk="1" hangingPunct="1"/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支出法核算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公式</a:t>
            </a:r>
          </a:p>
        </p:txBody>
      </p:sp>
      <p:sp>
        <p:nvSpPr>
          <p:cNvPr id="25603" name="灯片编号占位符 5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326FE54-9215-42CF-B802-FA75B02DFBFC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6950" y="2208213"/>
            <a:ext cx="791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为何政府转移支付（抚恤金、救济金等）不属政府购买？</a:t>
            </a:r>
          </a:p>
        </p:txBody>
      </p:sp>
      <p:pic>
        <p:nvPicPr>
          <p:cNvPr id="7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08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34993"/>
              </p:ext>
            </p:extLst>
          </p:nvPr>
        </p:nvGraphicFramePr>
        <p:xfrm>
          <a:off x="1981200" y="4419600"/>
          <a:ext cx="57149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1739880" imgH="203040" progId="Equation.DSMT4">
                  <p:embed/>
                </p:oleObj>
              </mc:Choice>
              <mc:Fallback>
                <p:oleObj name="Equation" r:id="rId4" imgW="173988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5714999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部分年份按支出法计算的中国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</a:p>
        </p:txBody>
      </p:sp>
      <p:sp>
        <p:nvSpPr>
          <p:cNvPr id="26627" name="灯片编号占位符 6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6AC9B0-648E-4507-99FC-5F96DB1D40B9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graphicFrame>
        <p:nvGraphicFramePr>
          <p:cNvPr id="6" name="Group 549"/>
          <p:cNvGraphicFramePr>
            <a:graphicFrameLocks noGrp="1"/>
          </p:cNvGraphicFramePr>
          <p:nvPr/>
        </p:nvGraphicFramePr>
        <p:xfrm>
          <a:off x="228600" y="1828800"/>
          <a:ext cx="8521701" cy="4191000"/>
        </p:xfrm>
        <a:graphic>
          <a:graphicData uri="http://schemas.openxmlformats.org/drawingml/2006/table">
            <a:tbl>
              <a:tblPr/>
              <a:tblGrid>
                <a:gridCol w="2922306"/>
                <a:gridCol w="1023687"/>
                <a:gridCol w="1104878"/>
                <a:gridCol w="1025958"/>
                <a:gridCol w="1262718"/>
                <a:gridCol w="1182154"/>
              </a:tblGrid>
              <a:tr h="39648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1978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1990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2000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2005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2007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9720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Dotum" pitchFamily="34" charset="-127"/>
                        </a:rPr>
                        <a:t>国内生产总值（亿元）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3605.6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19347.8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98749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188692.1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263242.5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788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华文细黑" pitchFamily="2" charset="-122"/>
                        </a:rPr>
                        <a:t>最终消费支出（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Dotum" pitchFamily="34" charset="-127"/>
                          <a:cs typeface="+mn-cs"/>
                        </a:rPr>
                        <a:t>亿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华文细黑" pitchFamily="2" charset="-122"/>
                        </a:rPr>
                        <a:t>元）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2239.1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12090.5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61516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97822.7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128444.6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935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居民消费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1759.1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9450.9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45854.6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71217.5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80120.5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935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政府消费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480.0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2639.6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15661.4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26605.2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35127.4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4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华文细黑" pitchFamily="2" charset="-122"/>
                        </a:rPr>
                        <a:t>资本形成总额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Dotum" pitchFamily="34" charset="-127"/>
                        </a:rPr>
                        <a:t>（亿元）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1377.9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6747.0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34842.8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80646.3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111417.4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固定资本形成总额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1073.9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4827.8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33844.4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77304.8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105221.3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149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存货增加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304.0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1919.2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998.4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3341.5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6196.1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896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华文细黑" pitchFamily="2" charset="-122"/>
                        </a:rPr>
                        <a:t>货物和服务净出口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Dotum" pitchFamily="34" charset="-127"/>
                        </a:rPr>
                        <a:t>（亿元）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-11.4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510.3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2390.2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10223.1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23380.5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915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）收入法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3600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称要素支付法，从收入角度计算国民收入，即把各种生产要素所得到的收入相加得到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。收入法下国民收入的主要类别包括：</a:t>
            </a:r>
            <a:endParaRPr lang="en-US" altLang="zh-CN" sz="2400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3600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我国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依据收入法统计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包含四项：</a:t>
            </a:r>
          </a:p>
          <a:p>
            <a:pPr lvl="1" eaLnBrk="1" hangingPunct="1">
              <a:buSzPct val="100000"/>
              <a:buFont typeface="Times New Roman" panose="02020603050405020304" pitchFamily="18" charset="0"/>
              <a:buChar char="*"/>
              <a:defRPr/>
            </a:pP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劳动者报酬（</a:t>
            </a:r>
            <a:r>
              <a:rPr lang="zh-CN" alt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主要部分</a:t>
            </a: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）：</a:t>
            </a:r>
            <a:r>
              <a:rPr lang="zh-CN" altLang="en-US" sz="21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包括货币工资、实物工资和社会保险费等三部分。</a:t>
            </a:r>
          </a:p>
          <a:p>
            <a:pPr lvl="1" eaLnBrk="1" hangingPunct="1">
              <a:buSzPct val="100000"/>
              <a:buFont typeface="Times New Roman" panose="02020603050405020304" pitchFamily="18" charset="0"/>
              <a:buChar char="*"/>
              <a:defRPr/>
            </a:pP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生产税净额：</a:t>
            </a:r>
            <a:r>
              <a:rPr lang="zh-CN" altLang="en-US" sz="21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生产税费（因为从事生产活动使用生产要素如固定资产、土地、劳动力向政府缴纳的各种税金、附加费和规费）减去生产补贴后的差额。</a:t>
            </a:r>
          </a:p>
          <a:p>
            <a:pPr lvl="1" eaLnBrk="1" hangingPunct="1">
              <a:buSzPct val="100000"/>
              <a:buFont typeface="Times New Roman" panose="02020603050405020304" pitchFamily="18" charset="0"/>
              <a:buChar char="*"/>
              <a:defRPr/>
            </a:pP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固定资产折旧：</a:t>
            </a:r>
            <a:r>
              <a:rPr lang="zh-CN" altLang="en-US" sz="21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为了弥补固定资产在生产过程中的价值损耗而提取的价值。</a:t>
            </a:r>
          </a:p>
          <a:p>
            <a:pPr lvl="1" eaLnBrk="1" hangingPunct="1">
              <a:buSzPct val="100000"/>
              <a:buFont typeface="Times New Roman" panose="02020603050405020304" pitchFamily="18" charset="0"/>
              <a:buChar char="*"/>
              <a:defRPr/>
            </a:pP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营业盈余：</a:t>
            </a:r>
            <a:r>
              <a:rPr lang="zh-CN" altLang="en-US" sz="2100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经济活动增加值在扣除了劳动者报酬，生产税净额和固定资产折旧之后的余额，主要指企业的营业利润。</a:t>
            </a:r>
          </a:p>
        </p:txBody>
      </p:sp>
      <p:sp>
        <p:nvSpPr>
          <p:cNvPr id="27651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EDF984-285B-4E71-B0EE-4BC754AAA12D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B9E349E-15DD-406C-BF2E-D62EC0F05676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pic>
        <p:nvPicPr>
          <p:cNvPr id="28675" name="Picture 11" descr="E:\工作材料\2012-2013第1学期经济学原理\收入法G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4381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/>
          </p:cNvGraphicFramePr>
          <p:nvPr/>
        </p:nvGraphicFramePr>
        <p:xfrm>
          <a:off x="1143000" y="2667000"/>
          <a:ext cx="6172200" cy="3352801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生产阶段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产品价值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增加价值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铁矿石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生铁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钢条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铁钉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239713" y="1447800"/>
            <a:ext cx="8534400" cy="8858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</a:rPr>
              <a:t>）增值法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600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   采用</a:t>
            </a:r>
            <a:r>
              <a:rPr lang="zh-CN" altLang="en-US" sz="2400" b="1" dirty="0">
                <a:solidFill>
                  <a:schemeClr val="tx1"/>
                </a:solidFill>
              </a:rPr>
              <a:t>加总各个生产阶段新增价值的方法。</a:t>
            </a:r>
          </a:p>
        </p:txBody>
      </p:sp>
      <p:sp>
        <p:nvSpPr>
          <p:cNvPr id="29729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79541-8643-411F-B854-79DDEFB0897C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5562600" cy="860425"/>
          </a:xfrm>
        </p:spPr>
        <p:txBody>
          <a:bodyPr vert="horz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三、消费</a:t>
            </a:r>
          </a:p>
        </p:txBody>
      </p:sp>
      <p:sp>
        <p:nvSpPr>
          <p:cNvPr id="431106" name="Rectangle 2" descr="水滴"/>
          <p:cNvSpPr>
            <a:spLocks noGrp="1" noChangeArrowheads="1"/>
          </p:cNvSpPr>
          <p:nvPr>
            <p:ph idx="1"/>
          </p:nvPr>
        </p:nvSpPr>
        <p:spPr>
          <a:xfrm>
            <a:off x="539750" y="1600200"/>
            <a:ext cx="7918450" cy="1300163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消费的含义</a:t>
            </a:r>
            <a:endParaRPr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      一个国家</a:t>
            </a:r>
            <a:r>
              <a:rPr lang="en-US" altLang="zh-CN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或地区</a:t>
            </a:r>
            <a:r>
              <a:rPr lang="en-US" altLang="zh-CN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，一定时期内，居民个人</a:t>
            </a:r>
            <a:r>
              <a:rPr lang="en-US" altLang="zh-CN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或家庭</a:t>
            </a:r>
            <a:r>
              <a:rPr lang="en-US" altLang="zh-CN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000" b="1" smtClean="0">
                <a:solidFill>
                  <a:srgbClr val="000000"/>
                </a:solidFill>
                <a:latin typeface="黑体" panose="02010609060101010101" pitchFamily="49" charset="-122"/>
              </a:rPr>
              <a:t>，为满足消费欲望，而用于购买消费品和劳务的所有支出。</a:t>
            </a:r>
          </a:p>
        </p:txBody>
      </p:sp>
      <p:sp>
        <p:nvSpPr>
          <p:cNvPr id="30724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352BC0AF-A029-4246-AAD0-803948420C56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18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431107" name="Rectangle 3" descr="新闻纸"/>
          <p:cNvSpPr>
            <a:spLocks noChangeArrowheads="1"/>
          </p:cNvSpPr>
          <p:nvPr/>
        </p:nvSpPr>
        <p:spPr bwMode="auto">
          <a:xfrm>
            <a:off x="539750" y="2924175"/>
            <a:ext cx="79184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95000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消费函数</a:t>
            </a:r>
            <a:endParaRPr lang="en-US" altLang="zh-CN" sz="2800" b="1" dirty="0">
              <a:solidFill>
                <a:srgbClr val="0000FF"/>
              </a:solidFill>
              <a:ea typeface="+mn-ea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95000"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黑体" pitchFamily="49" charset="-122"/>
                <a:ea typeface="+mn-ea"/>
                <a:cs typeface="Times New Roman" pitchFamily="18" charset="0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黑体" pitchFamily="49" charset="-122"/>
                <a:ea typeface="+mn-ea"/>
              </a:rPr>
              <a:t>描述消费与其诸影响因素之间关系的函数。</a:t>
            </a:r>
          </a:p>
        </p:txBody>
      </p:sp>
      <p:sp>
        <p:nvSpPr>
          <p:cNvPr id="431109" name="Rectangle 5" descr="蓝色面巾纸"/>
          <p:cNvSpPr>
            <a:spLocks noChangeArrowheads="1"/>
          </p:cNvSpPr>
          <p:nvPr/>
        </p:nvSpPr>
        <p:spPr bwMode="auto">
          <a:xfrm>
            <a:off x="539750" y="4005263"/>
            <a:ext cx="82343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buClrTx/>
              <a:buSzPct val="100000"/>
              <a:buFont typeface="黑体" panose="02010609060101010101" pitchFamily="49" charset="-122"/>
              <a:buChar char="*"/>
            </a:pPr>
            <a:r>
              <a:rPr lang="zh-CN" altLang="en-US" sz="2200" b="1">
                <a:solidFill>
                  <a:srgbClr val="0000FF"/>
                </a:solidFill>
                <a:latin typeface="黑体" panose="02010609060101010101" pitchFamily="49" charset="-122"/>
              </a:rPr>
              <a:t>消费的影响因素</a:t>
            </a:r>
          </a:p>
          <a:p>
            <a:pPr lvl="2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收入：收入越高，消费支出越大</a:t>
            </a:r>
          </a:p>
          <a:p>
            <a:pPr lvl="2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利率：利率越高，当期消费支出越少</a:t>
            </a:r>
          </a:p>
          <a:p>
            <a:pPr lvl="2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预期：收入预期、支出（健康、教育、子女等）预期</a:t>
            </a:r>
          </a:p>
          <a:p>
            <a:pPr lvl="2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其他：如消费习惯、社会习俗等</a:t>
            </a:r>
            <a:r>
              <a:rPr lang="zh-CN" altLang="en-US" sz="2200">
                <a:latin typeface="黑体" panose="02010609060101010101" pitchFamily="49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/>
      <p:bldP spid="431107" grpId="0"/>
      <p:bldP spid="4311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7" descr="花束"/>
          <p:cNvSpPr>
            <a:spLocks noGrp="1" noChangeArrowheads="1"/>
          </p:cNvSpPr>
          <p:nvPr>
            <p:ph sz="quarter" idx="4294967295"/>
          </p:nvPr>
        </p:nvSpPr>
        <p:spPr>
          <a:xfrm>
            <a:off x="401638" y="1447800"/>
            <a:ext cx="7924800" cy="1676400"/>
          </a:xfrm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buClrTx/>
              <a:buSzPct val="100000"/>
              <a:buFont typeface="黑体" panose="02010609060101010101" pitchFamily="49" charset="-122"/>
              <a:buChar char="*"/>
            </a:pP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线性消费函数：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a + bY 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a&gt;0,1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 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 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1747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609BC114-6472-473B-A039-59EAC78A67A8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19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6" name="Rectangle 3" descr="花束"/>
          <p:cNvSpPr>
            <a:spLocks noChangeArrowheads="1"/>
          </p:cNvSpPr>
          <p:nvPr/>
        </p:nvSpPr>
        <p:spPr bwMode="auto">
          <a:xfrm>
            <a:off x="1189038" y="1931988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>
                <a:latin typeface="Times New Roman" panose="02020603050405020304" pitchFamily="18" charset="0"/>
              </a:rPr>
              <a:t>a-</a:t>
            </a:r>
            <a:r>
              <a:rPr lang="zh-CN" altLang="en-US" sz="2200" b="1">
                <a:latin typeface="Times New Roman" panose="02020603050405020304" pitchFamily="18" charset="0"/>
              </a:rPr>
              <a:t>自发性消费：基本最低消费支出，不随收入变化而变动。</a:t>
            </a:r>
          </a:p>
        </p:txBody>
      </p:sp>
      <p:sp>
        <p:nvSpPr>
          <p:cNvPr id="7" name="Rectangle 5" descr="花束"/>
          <p:cNvSpPr>
            <a:spLocks noChangeArrowheads="1"/>
          </p:cNvSpPr>
          <p:nvPr/>
        </p:nvSpPr>
        <p:spPr bwMode="auto">
          <a:xfrm>
            <a:off x="1166813" y="3397250"/>
            <a:ext cx="342106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 err="1">
                <a:latin typeface="Times New Roman" panose="02020603050405020304" pitchFamily="18" charset="0"/>
              </a:rPr>
              <a:t>bY</a:t>
            </a:r>
            <a:r>
              <a:rPr lang="en-US" altLang="zh-CN" sz="2200" b="1" dirty="0">
                <a:latin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</a:rPr>
              <a:t>诱致性消费：消费中受收入水平影响的部分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。其中，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边际消费倾向（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MPC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收入增加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元时消费增加的量。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10113" y="2286000"/>
            <a:ext cx="4052887" cy="3219450"/>
            <a:chOff x="4710113" y="2286000"/>
            <a:chExt cx="4052887" cy="3219510"/>
          </a:xfrm>
        </p:grpSpPr>
        <p:grpSp>
          <p:nvGrpSpPr>
            <p:cNvPr id="31751" name="Group 22"/>
            <p:cNvGrpSpPr>
              <a:grpSpLocks/>
            </p:cNvGrpSpPr>
            <p:nvPr/>
          </p:nvGrpSpPr>
          <p:grpSpPr bwMode="auto">
            <a:xfrm>
              <a:off x="4710113" y="2286000"/>
              <a:ext cx="4052887" cy="2876550"/>
              <a:chOff x="2967" y="1824"/>
              <a:chExt cx="2553" cy="1812"/>
            </a:xfrm>
          </p:grpSpPr>
          <p:sp>
            <p:nvSpPr>
              <p:cNvPr id="31753" name="Line 7"/>
              <p:cNvSpPr>
                <a:spLocks noChangeShapeType="1"/>
              </p:cNvSpPr>
              <p:nvPr/>
            </p:nvSpPr>
            <p:spPr bwMode="auto">
              <a:xfrm flipV="1">
                <a:off x="3334" y="1951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Line 8"/>
              <p:cNvSpPr>
                <a:spLocks noChangeShapeType="1"/>
              </p:cNvSpPr>
              <p:nvPr/>
            </p:nvSpPr>
            <p:spPr bwMode="auto">
              <a:xfrm>
                <a:off x="3334" y="3487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Line 9"/>
              <p:cNvSpPr>
                <a:spLocks noChangeShapeType="1"/>
              </p:cNvSpPr>
              <p:nvPr/>
            </p:nvSpPr>
            <p:spPr bwMode="auto">
              <a:xfrm flipV="1">
                <a:off x="3334" y="2041"/>
                <a:ext cx="1633" cy="14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6" name="Text Box 10"/>
              <p:cNvSpPr txBox="1">
                <a:spLocks noChangeArrowheads="1"/>
              </p:cNvSpPr>
              <p:nvPr/>
            </p:nvSpPr>
            <p:spPr bwMode="auto">
              <a:xfrm>
                <a:off x="3288" y="182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1757" name="Text Box 11"/>
              <p:cNvSpPr txBox="1">
                <a:spLocks noChangeArrowheads="1"/>
              </p:cNvSpPr>
              <p:nvPr/>
            </p:nvSpPr>
            <p:spPr bwMode="auto">
              <a:xfrm>
                <a:off x="5192" y="3424"/>
                <a:ext cx="2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1758" name="Freeform 13"/>
              <p:cNvSpPr>
                <a:spLocks/>
              </p:cNvSpPr>
              <p:nvPr/>
            </p:nvSpPr>
            <p:spPr bwMode="auto">
              <a:xfrm>
                <a:off x="3512" y="3330"/>
                <a:ext cx="48" cy="144"/>
              </a:xfrm>
              <a:custGeom>
                <a:avLst/>
                <a:gdLst>
                  <a:gd name="T0" fmla="*/ 0 w 42"/>
                  <a:gd name="T1" fmla="*/ 0 h 128"/>
                  <a:gd name="T2" fmla="*/ 182 w 42"/>
                  <a:gd name="T3" fmla="*/ 469 h 128"/>
                  <a:gd name="T4" fmla="*/ 0 60000 65536"/>
                  <a:gd name="T5" fmla="*/ 0 60000 65536"/>
                  <a:gd name="T6" fmla="*/ 0 w 42"/>
                  <a:gd name="T7" fmla="*/ 0 h 128"/>
                  <a:gd name="T8" fmla="*/ 42 w 42"/>
                  <a:gd name="T9" fmla="*/ 128 h 1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" h="128">
                    <a:moveTo>
                      <a:pt x="0" y="0"/>
                    </a:moveTo>
                    <a:cubicBezTo>
                      <a:pt x="27" y="41"/>
                      <a:pt x="42" y="79"/>
                      <a:pt x="42" y="12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Text Box 14"/>
              <p:cNvSpPr txBox="1">
                <a:spLocks noChangeArrowheads="1"/>
              </p:cNvSpPr>
              <p:nvPr/>
            </p:nvSpPr>
            <p:spPr bwMode="auto">
              <a:xfrm>
                <a:off x="3622" y="3278"/>
                <a:ext cx="3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45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º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0" name="Line 15"/>
              <p:cNvSpPr>
                <a:spLocks noChangeShapeType="1"/>
              </p:cNvSpPr>
              <p:nvPr/>
            </p:nvSpPr>
            <p:spPr bwMode="auto">
              <a:xfrm flipV="1">
                <a:off x="3334" y="2304"/>
                <a:ext cx="1974" cy="672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1" name="Text Box 16"/>
              <p:cNvSpPr txBox="1">
                <a:spLocks noChangeArrowheads="1"/>
              </p:cNvSpPr>
              <p:nvPr/>
            </p:nvSpPr>
            <p:spPr bwMode="auto">
              <a:xfrm>
                <a:off x="4701" y="1888"/>
                <a:ext cx="8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C= 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+ bY</a:t>
                </a:r>
              </a:p>
            </p:txBody>
          </p:sp>
          <p:sp>
            <p:nvSpPr>
              <p:cNvPr id="31762" name="AutoShape 18"/>
              <p:cNvSpPr>
                <a:spLocks/>
              </p:cNvSpPr>
              <p:nvPr/>
            </p:nvSpPr>
            <p:spPr bwMode="auto">
              <a:xfrm>
                <a:off x="3152" y="2976"/>
                <a:ext cx="182" cy="493"/>
              </a:xfrm>
              <a:prstGeom prst="leftBrace">
                <a:avLst>
                  <a:gd name="adj1" fmla="val 2906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000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1763" name="Rectangle 19"/>
              <p:cNvSpPr>
                <a:spLocks noChangeArrowheads="1"/>
              </p:cNvSpPr>
              <p:nvPr/>
            </p:nvSpPr>
            <p:spPr bwMode="auto">
              <a:xfrm>
                <a:off x="2967" y="312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</a:p>
            </p:txBody>
          </p:sp>
        </p:grpSp>
        <p:sp>
          <p:nvSpPr>
            <p:cNvPr id="31752" name="TextBox 1"/>
            <p:cNvSpPr txBox="1">
              <a:spLocks noChangeArrowheads="1"/>
            </p:cNvSpPr>
            <p:nvPr/>
          </p:nvSpPr>
          <p:spPr bwMode="auto">
            <a:xfrm>
              <a:off x="5944142" y="5105400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</a:rPr>
                <a:t>线性消费函数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58775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大家耳熟能详的一些名词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9138" y="1781175"/>
            <a:ext cx="762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金融危机</a:t>
            </a:r>
          </a:p>
          <a:p>
            <a:pPr eaLnBrk="1" hangingPunct="1"/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经济增长</a:t>
            </a:r>
          </a:p>
          <a:p>
            <a:pPr eaLnBrk="1" hangingPunct="1"/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失业率</a:t>
            </a:r>
          </a:p>
          <a:p>
            <a:pPr eaLnBrk="1" hangingPunct="1"/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居民消费价格指数</a:t>
            </a:r>
          </a:p>
        </p:txBody>
      </p:sp>
      <p:sp>
        <p:nvSpPr>
          <p:cNvPr id="14340" name="灯片编号占位符 4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F37D33-11B8-47B7-ACC7-079E0F2464BC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pic>
        <p:nvPicPr>
          <p:cNvPr id="7" name="Picture 12" descr="u=2239676521,3046794330&amp;fm=0&amp;gp=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1333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u=1129210228,99606263&amp;fm=0&amp;gp=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1333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u=1635142043,2664912576&amp;fm=0&amp;gp=-4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1447800"/>
            <a:ext cx="13239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U1502P31T88D7838F2016DT200710082327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667000"/>
            <a:ext cx="28289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4813300" y="4343400"/>
            <a:ext cx="3556000" cy="2209800"/>
            <a:chOff x="2640" y="2784"/>
            <a:chExt cx="2400" cy="1392"/>
          </a:xfrm>
        </p:grpSpPr>
        <p:pic>
          <p:nvPicPr>
            <p:cNvPr id="14346" name="Picture 20" descr="2008012411305178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784"/>
              <a:ext cx="240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183" y="3275"/>
              <a:ext cx="1742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141" y="3431"/>
              <a:ext cx="1784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3141" y="3568"/>
              <a:ext cx="1784" cy="13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3131" y="3738"/>
              <a:ext cx="1797" cy="11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3141" y="3888"/>
              <a:ext cx="1784" cy="1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457200" y="620713"/>
            <a:ext cx="3505200" cy="7969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基本的消费理论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771" name="Rectangle 4" descr="花束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349500"/>
            <a:ext cx="3448050" cy="3600450"/>
          </a:xfrm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000" b="1" smtClean="0">
                <a:solidFill>
                  <a:srgbClr val="000000"/>
                </a:solidFill>
              </a:rPr>
              <a:t>提出：</a:t>
            </a:r>
            <a:r>
              <a:rPr lang="zh-CN" altLang="en-US" sz="2000" b="1" smtClean="0">
                <a:solidFill>
                  <a:srgbClr val="0000FF"/>
                </a:solidFill>
              </a:rPr>
              <a:t>凯恩斯</a:t>
            </a:r>
            <a:endParaRPr lang="en-US" altLang="zh-CN" sz="2000" b="1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000" b="1" smtClean="0">
                <a:solidFill>
                  <a:srgbClr val="000000"/>
                </a:solidFill>
              </a:rPr>
              <a:t>基本假设：</a:t>
            </a:r>
            <a:r>
              <a:rPr lang="zh-CN" altLang="en-US" sz="2000" b="1" smtClean="0">
                <a:solidFill>
                  <a:srgbClr val="0000FF"/>
                </a:solidFill>
              </a:rPr>
              <a:t>消费由当前的可支配收入决定，收入增加，消费也会增加；</a:t>
            </a:r>
          </a:p>
          <a:p>
            <a:pPr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000" b="1" smtClean="0">
                <a:solidFill>
                  <a:srgbClr val="000000"/>
                </a:solidFill>
              </a:rPr>
              <a:t>消费的增加不及收入增加的多。</a:t>
            </a:r>
          </a:p>
        </p:txBody>
      </p:sp>
      <p:sp>
        <p:nvSpPr>
          <p:cNvPr id="6" name="Rectangle 5" descr="新闻纸"/>
          <p:cNvSpPr>
            <a:spLocks noChangeArrowheads="1"/>
          </p:cNvSpPr>
          <p:nvPr/>
        </p:nvSpPr>
        <p:spPr bwMode="auto">
          <a:xfrm>
            <a:off x="4724400" y="1681163"/>
            <a:ext cx="4003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＝消费，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＝收入</a:t>
            </a:r>
          </a:p>
          <a:p>
            <a:pPr eaLnBrk="1" hangingPunct="1"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C 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＝ 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C(Y) </a:t>
            </a:r>
          </a:p>
          <a:p>
            <a:pPr eaLnBrk="1" hangingPunct="1"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满足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dC/dY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＞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en-US" altLang="zh-CN" sz="2200" b="1" baseline="3000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C/dY</a:t>
            </a:r>
            <a:r>
              <a:rPr lang="en-US" altLang="zh-CN" sz="2200" b="1" baseline="3000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ea typeface="楷体_GB2312" panose="02010609030101010101" pitchFamily="49" charset="-122"/>
              </a:rPr>
              <a:t>&lt;0</a:t>
            </a:r>
            <a:endParaRPr lang="en-US" altLang="zh-CN" sz="2200" b="1" baseline="300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691063" y="3200400"/>
            <a:ext cx="3995737" cy="3216275"/>
            <a:chOff x="2955" y="1915"/>
            <a:chExt cx="2517" cy="2026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2955" y="1915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000" b="1">
                  <a:latin typeface="宋体" panose="02010600030101010101" pitchFamily="2" charset="-122"/>
                  <a:ea typeface="楷体_GB2312" panose="02010609030101010101" pitchFamily="49" charset="-122"/>
                </a:rPr>
                <a:t> </a:t>
              </a:r>
              <a:endParaRPr kumimoji="1" lang="zh-CN" altLang="en-US" sz="20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77" name="Freeform 7"/>
            <p:cNvSpPr>
              <a:spLocks noEditPoints="1"/>
            </p:cNvSpPr>
            <p:nvPr/>
          </p:nvSpPr>
          <p:spPr bwMode="auto">
            <a:xfrm>
              <a:off x="3069" y="3525"/>
              <a:ext cx="2191" cy="80"/>
            </a:xfrm>
            <a:custGeom>
              <a:avLst/>
              <a:gdLst>
                <a:gd name="T0" fmla="*/ 8 w 2191"/>
                <a:gd name="T1" fmla="*/ 32 h 80"/>
                <a:gd name="T2" fmla="*/ 2123 w 2191"/>
                <a:gd name="T3" fmla="*/ 32 h 80"/>
                <a:gd name="T4" fmla="*/ 2126 w 2191"/>
                <a:gd name="T5" fmla="*/ 32 h 80"/>
                <a:gd name="T6" fmla="*/ 2126 w 2191"/>
                <a:gd name="T7" fmla="*/ 35 h 80"/>
                <a:gd name="T8" fmla="*/ 2129 w 2191"/>
                <a:gd name="T9" fmla="*/ 37 h 80"/>
                <a:gd name="T10" fmla="*/ 2129 w 2191"/>
                <a:gd name="T11" fmla="*/ 40 h 80"/>
                <a:gd name="T12" fmla="*/ 2129 w 2191"/>
                <a:gd name="T13" fmla="*/ 43 h 80"/>
                <a:gd name="T14" fmla="*/ 2126 w 2191"/>
                <a:gd name="T15" fmla="*/ 43 h 80"/>
                <a:gd name="T16" fmla="*/ 2126 w 2191"/>
                <a:gd name="T17" fmla="*/ 45 h 80"/>
                <a:gd name="T18" fmla="*/ 2123 w 2191"/>
                <a:gd name="T19" fmla="*/ 45 h 80"/>
                <a:gd name="T20" fmla="*/ 8 w 2191"/>
                <a:gd name="T21" fmla="*/ 45 h 80"/>
                <a:gd name="T22" fmla="*/ 6 w 2191"/>
                <a:gd name="T23" fmla="*/ 45 h 80"/>
                <a:gd name="T24" fmla="*/ 3 w 2191"/>
                <a:gd name="T25" fmla="*/ 43 h 80"/>
                <a:gd name="T26" fmla="*/ 0 w 2191"/>
                <a:gd name="T27" fmla="*/ 43 h 80"/>
                <a:gd name="T28" fmla="*/ 0 w 2191"/>
                <a:gd name="T29" fmla="*/ 40 h 80"/>
                <a:gd name="T30" fmla="*/ 0 w 2191"/>
                <a:gd name="T31" fmla="*/ 37 h 80"/>
                <a:gd name="T32" fmla="*/ 3 w 2191"/>
                <a:gd name="T33" fmla="*/ 35 h 80"/>
                <a:gd name="T34" fmla="*/ 6 w 2191"/>
                <a:gd name="T35" fmla="*/ 32 h 80"/>
                <a:gd name="T36" fmla="*/ 8 w 2191"/>
                <a:gd name="T37" fmla="*/ 32 h 80"/>
                <a:gd name="T38" fmla="*/ 8 w 2191"/>
                <a:gd name="T39" fmla="*/ 32 h 80"/>
                <a:gd name="T40" fmla="*/ 2110 w 2191"/>
                <a:gd name="T41" fmla="*/ 0 h 80"/>
                <a:gd name="T42" fmla="*/ 2191 w 2191"/>
                <a:gd name="T43" fmla="*/ 40 h 80"/>
                <a:gd name="T44" fmla="*/ 2110 w 2191"/>
                <a:gd name="T45" fmla="*/ 80 h 80"/>
                <a:gd name="T46" fmla="*/ 2110 w 2191"/>
                <a:gd name="T47" fmla="*/ 0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91"/>
                <a:gd name="T73" fmla="*/ 0 h 80"/>
                <a:gd name="T74" fmla="*/ 2191 w 2191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91" h="80">
                  <a:moveTo>
                    <a:pt x="8" y="32"/>
                  </a:moveTo>
                  <a:lnTo>
                    <a:pt x="2123" y="32"/>
                  </a:lnTo>
                  <a:lnTo>
                    <a:pt x="2126" y="32"/>
                  </a:lnTo>
                  <a:lnTo>
                    <a:pt x="2126" y="35"/>
                  </a:lnTo>
                  <a:lnTo>
                    <a:pt x="2129" y="37"/>
                  </a:lnTo>
                  <a:lnTo>
                    <a:pt x="2129" y="40"/>
                  </a:lnTo>
                  <a:lnTo>
                    <a:pt x="2129" y="43"/>
                  </a:lnTo>
                  <a:lnTo>
                    <a:pt x="2126" y="43"/>
                  </a:lnTo>
                  <a:lnTo>
                    <a:pt x="2126" y="45"/>
                  </a:lnTo>
                  <a:lnTo>
                    <a:pt x="2123" y="45"/>
                  </a:lnTo>
                  <a:lnTo>
                    <a:pt x="8" y="45"/>
                  </a:lnTo>
                  <a:lnTo>
                    <a:pt x="6" y="45"/>
                  </a:lnTo>
                  <a:lnTo>
                    <a:pt x="3" y="43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3" y="35"/>
                  </a:lnTo>
                  <a:lnTo>
                    <a:pt x="6" y="32"/>
                  </a:lnTo>
                  <a:lnTo>
                    <a:pt x="8" y="32"/>
                  </a:lnTo>
                  <a:close/>
                  <a:moveTo>
                    <a:pt x="2110" y="0"/>
                  </a:moveTo>
                  <a:lnTo>
                    <a:pt x="2191" y="40"/>
                  </a:lnTo>
                  <a:lnTo>
                    <a:pt x="2110" y="80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8"/>
            <p:cNvSpPr>
              <a:spLocks noEditPoints="1"/>
            </p:cNvSpPr>
            <p:nvPr/>
          </p:nvSpPr>
          <p:spPr bwMode="auto">
            <a:xfrm>
              <a:off x="3037" y="1993"/>
              <a:ext cx="81" cy="1577"/>
            </a:xfrm>
            <a:custGeom>
              <a:avLst/>
              <a:gdLst>
                <a:gd name="T0" fmla="*/ 32 w 81"/>
                <a:gd name="T1" fmla="*/ 1572 h 1577"/>
                <a:gd name="T2" fmla="*/ 32 w 81"/>
                <a:gd name="T3" fmla="*/ 67 h 1577"/>
                <a:gd name="T4" fmla="*/ 32 w 81"/>
                <a:gd name="T5" fmla="*/ 65 h 1577"/>
                <a:gd name="T6" fmla="*/ 35 w 81"/>
                <a:gd name="T7" fmla="*/ 62 h 1577"/>
                <a:gd name="T8" fmla="*/ 38 w 81"/>
                <a:gd name="T9" fmla="*/ 59 h 1577"/>
                <a:gd name="T10" fmla="*/ 40 w 81"/>
                <a:gd name="T11" fmla="*/ 59 h 1577"/>
                <a:gd name="T12" fmla="*/ 43 w 81"/>
                <a:gd name="T13" fmla="*/ 59 h 1577"/>
                <a:gd name="T14" fmla="*/ 43 w 81"/>
                <a:gd name="T15" fmla="*/ 62 h 1577"/>
                <a:gd name="T16" fmla="*/ 46 w 81"/>
                <a:gd name="T17" fmla="*/ 65 h 1577"/>
                <a:gd name="T18" fmla="*/ 46 w 81"/>
                <a:gd name="T19" fmla="*/ 67 h 1577"/>
                <a:gd name="T20" fmla="*/ 46 w 81"/>
                <a:gd name="T21" fmla="*/ 1572 h 1577"/>
                <a:gd name="T22" fmla="*/ 46 w 81"/>
                <a:gd name="T23" fmla="*/ 1575 h 1577"/>
                <a:gd name="T24" fmla="*/ 43 w 81"/>
                <a:gd name="T25" fmla="*/ 1575 h 1577"/>
                <a:gd name="T26" fmla="*/ 43 w 81"/>
                <a:gd name="T27" fmla="*/ 1577 h 1577"/>
                <a:gd name="T28" fmla="*/ 40 w 81"/>
                <a:gd name="T29" fmla="*/ 1577 h 1577"/>
                <a:gd name="T30" fmla="*/ 38 w 81"/>
                <a:gd name="T31" fmla="*/ 1577 h 1577"/>
                <a:gd name="T32" fmla="*/ 35 w 81"/>
                <a:gd name="T33" fmla="*/ 1575 h 1577"/>
                <a:gd name="T34" fmla="*/ 32 w 81"/>
                <a:gd name="T35" fmla="*/ 1575 h 1577"/>
                <a:gd name="T36" fmla="*/ 32 w 81"/>
                <a:gd name="T37" fmla="*/ 1572 h 1577"/>
                <a:gd name="T38" fmla="*/ 32 w 81"/>
                <a:gd name="T39" fmla="*/ 1572 h 1577"/>
                <a:gd name="T40" fmla="*/ 0 w 81"/>
                <a:gd name="T41" fmla="*/ 81 h 1577"/>
                <a:gd name="T42" fmla="*/ 40 w 81"/>
                <a:gd name="T43" fmla="*/ 0 h 1577"/>
                <a:gd name="T44" fmla="*/ 81 w 81"/>
                <a:gd name="T45" fmla="*/ 81 h 1577"/>
                <a:gd name="T46" fmla="*/ 0 w 81"/>
                <a:gd name="T47" fmla="*/ 81 h 15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1"/>
                <a:gd name="T73" fmla="*/ 0 h 1577"/>
                <a:gd name="T74" fmla="*/ 81 w 81"/>
                <a:gd name="T75" fmla="*/ 1577 h 15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1" h="1577">
                  <a:moveTo>
                    <a:pt x="32" y="1572"/>
                  </a:moveTo>
                  <a:lnTo>
                    <a:pt x="32" y="67"/>
                  </a:lnTo>
                  <a:lnTo>
                    <a:pt x="32" y="65"/>
                  </a:lnTo>
                  <a:lnTo>
                    <a:pt x="35" y="62"/>
                  </a:lnTo>
                  <a:lnTo>
                    <a:pt x="38" y="59"/>
                  </a:lnTo>
                  <a:lnTo>
                    <a:pt x="40" y="59"/>
                  </a:lnTo>
                  <a:lnTo>
                    <a:pt x="43" y="59"/>
                  </a:lnTo>
                  <a:lnTo>
                    <a:pt x="43" y="62"/>
                  </a:lnTo>
                  <a:lnTo>
                    <a:pt x="46" y="65"/>
                  </a:lnTo>
                  <a:lnTo>
                    <a:pt x="46" y="67"/>
                  </a:lnTo>
                  <a:lnTo>
                    <a:pt x="46" y="1572"/>
                  </a:lnTo>
                  <a:lnTo>
                    <a:pt x="46" y="1575"/>
                  </a:lnTo>
                  <a:lnTo>
                    <a:pt x="43" y="1575"/>
                  </a:lnTo>
                  <a:lnTo>
                    <a:pt x="43" y="1577"/>
                  </a:lnTo>
                  <a:lnTo>
                    <a:pt x="40" y="1577"/>
                  </a:lnTo>
                  <a:lnTo>
                    <a:pt x="38" y="1577"/>
                  </a:lnTo>
                  <a:lnTo>
                    <a:pt x="35" y="1575"/>
                  </a:lnTo>
                  <a:lnTo>
                    <a:pt x="32" y="1575"/>
                  </a:lnTo>
                  <a:lnTo>
                    <a:pt x="32" y="1572"/>
                  </a:lnTo>
                  <a:close/>
                  <a:moveTo>
                    <a:pt x="0" y="81"/>
                  </a:moveTo>
                  <a:lnTo>
                    <a:pt x="40" y="0"/>
                  </a:lnTo>
                  <a:lnTo>
                    <a:pt x="81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V="1">
              <a:off x="3077" y="2109"/>
              <a:ext cx="1516" cy="1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5136" y="359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Y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3182" y="1929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C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4805" y="2160"/>
              <a:ext cx="6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C=C(Y)</a:t>
              </a:r>
            </a:p>
          </p:txBody>
        </p:sp>
        <p:sp>
          <p:nvSpPr>
            <p:cNvPr id="32783" name="Freeform 14"/>
            <p:cNvSpPr>
              <a:spLocks/>
            </p:cNvSpPr>
            <p:nvPr/>
          </p:nvSpPr>
          <p:spPr bwMode="auto">
            <a:xfrm>
              <a:off x="3320" y="3355"/>
              <a:ext cx="132" cy="210"/>
            </a:xfrm>
            <a:custGeom>
              <a:avLst/>
              <a:gdLst>
                <a:gd name="T0" fmla="*/ 0 w 132"/>
                <a:gd name="T1" fmla="*/ 0 h 210"/>
                <a:gd name="T2" fmla="*/ 19 w 132"/>
                <a:gd name="T3" fmla="*/ 11 h 210"/>
                <a:gd name="T4" fmla="*/ 35 w 132"/>
                <a:gd name="T5" fmla="*/ 25 h 210"/>
                <a:gd name="T6" fmla="*/ 54 w 132"/>
                <a:gd name="T7" fmla="*/ 38 h 210"/>
                <a:gd name="T8" fmla="*/ 70 w 132"/>
                <a:gd name="T9" fmla="*/ 51 h 210"/>
                <a:gd name="T10" fmla="*/ 86 w 132"/>
                <a:gd name="T11" fmla="*/ 65 h 210"/>
                <a:gd name="T12" fmla="*/ 99 w 132"/>
                <a:gd name="T13" fmla="*/ 78 h 210"/>
                <a:gd name="T14" fmla="*/ 110 w 132"/>
                <a:gd name="T15" fmla="*/ 92 h 210"/>
                <a:gd name="T16" fmla="*/ 116 w 132"/>
                <a:gd name="T17" fmla="*/ 97 h 210"/>
                <a:gd name="T18" fmla="*/ 121 w 132"/>
                <a:gd name="T19" fmla="*/ 105 h 210"/>
                <a:gd name="T20" fmla="*/ 124 w 132"/>
                <a:gd name="T21" fmla="*/ 111 h 210"/>
                <a:gd name="T22" fmla="*/ 126 w 132"/>
                <a:gd name="T23" fmla="*/ 116 h 210"/>
                <a:gd name="T24" fmla="*/ 129 w 132"/>
                <a:gd name="T25" fmla="*/ 129 h 210"/>
                <a:gd name="T26" fmla="*/ 132 w 132"/>
                <a:gd name="T27" fmla="*/ 143 h 210"/>
                <a:gd name="T28" fmla="*/ 132 w 132"/>
                <a:gd name="T29" fmla="*/ 156 h 210"/>
                <a:gd name="T30" fmla="*/ 129 w 132"/>
                <a:gd name="T31" fmla="*/ 170 h 210"/>
                <a:gd name="T32" fmla="*/ 126 w 132"/>
                <a:gd name="T33" fmla="*/ 183 h 210"/>
                <a:gd name="T34" fmla="*/ 124 w 132"/>
                <a:gd name="T35" fmla="*/ 197 h 210"/>
                <a:gd name="T36" fmla="*/ 121 w 132"/>
                <a:gd name="T37" fmla="*/ 21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2"/>
                <a:gd name="T58" fmla="*/ 0 h 210"/>
                <a:gd name="T59" fmla="*/ 132 w 132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2" h="210">
                  <a:moveTo>
                    <a:pt x="0" y="0"/>
                  </a:moveTo>
                  <a:lnTo>
                    <a:pt x="19" y="11"/>
                  </a:lnTo>
                  <a:lnTo>
                    <a:pt x="35" y="25"/>
                  </a:lnTo>
                  <a:lnTo>
                    <a:pt x="54" y="38"/>
                  </a:lnTo>
                  <a:lnTo>
                    <a:pt x="70" y="51"/>
                  </a:lnTo>
                  <a:lnTo>
                    <a:pt x="86" y="65"/>
                  </a:lnTo>
                  <a:lnTo>
                    <a:pt x="99" y="78"/>
                  </a:lnTo>
                  <a:lnTo>
                    <a:pt x="110" y="92"/>
                  </a:lnTo>
                  <a:lnTo>
                    <a:pt x="116" y="97"/>
                  </a:lnTo>
                  <a:lnTo>
                    <a:pt x="121" y="105"/>
                  </a:lnTo>
                  <a:lnTo>
                    <a:pt x="124" y="111"/>
                  </a:lnTo>
                  <a:lnTo>
                    <a:pt x="126" y="116"/>
                  </a:lnTo>
                  <a:lnTo>
                    <a:pt x="129" y="129"/>
                  </a:lnTo>
                  <a:lnTo>
                    <a:pt x="132" y="143"/>
                  </a:lnTo>
                  <a:lnTo>
                    <a:pt x="132" y="156"/>
                  </a:lnTo>
                  <a:lnTo>
                    <a:pt x="129" y="170"/>
                  </a:lnTo>
                  <a:lnTo>
                    <a:pt x="126" y="183"/>
                  </a:lnTo>
                  <a:lnTo>
                    <a:pt x="124" y="197"/>
                  </a:lnTo>
                  <a:lnTo>
                    <a:pt x="121" y="21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3455" y="3244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45</a:t>
              </a:r>
              <a:r>
                <a:rPr kumimoji="1" lang="en-US" altLang="zh-CN" sz="2000" b="1" baseline="30000">
                  <a:latin typeface="Times New Roman" panose="02020603050405020304" pitchFamily="18" charset="0"/>
                  <a:ea typeface="楷体_GB2312" panose="02010609030101010101" pitchFamily="49" charset="-122"/>
                </a:rPr>
                <a:t>o</a:t>
              </a:r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3515" y="3702"/>
              <a:ext cx="13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</a:rPr>
                <a:t>消费曲线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4593" y="3747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000" b="1">
                  <a:latin typeface="宋体" panose="02010600030101010101" pitchFamily="2" charset="-122"/>
                  <a:ea typeface="楷体_GB2312" panose="02010609030101010101" pitchFamily="49" charset="-122"/>
                </a:rPr>
                <a:t> </a:t>
              </a:r>
              <a:endParaRPr kumimoji="1" lang="zh-CN" altLang="en-US" sz="20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87" name="Freeform 18"/>
            <p:cNvSpPr>
              <a:spLocks noEditPoints="1"/>
            </p:cNvSpPr>
            <p:nvPr/>
          </p:nvSpPr>
          <p:spPr bwMode="auto">
            <a:xfrm>
              <a:off x="4047" y="2625"/>
              <a:ext cx="19" cy="943"/>
            </a:xfrm>
            <a:custGeom>
              <a:avLst/>
              <a:gdLst>
                <a:gd name="T0" fmla="*/ 19 w 19"/>
                <a:gd name="T1" fmla="*/ 21 h 943"/>
                <a:gd name="T2" fmla="*/ 0 w 19"/>
                <a:gd name="T3" fmla="*/ 0 h 943"/>
                <a:gd name="T4" fmla="*/ 19 w 19"/>
                <a:gd name="T5" fmla="*/ 40 h 943"/>
                <a:gd name="T6" fmla="*/ 0 w 19"/>
                <a:gd name="T7" fmla="*/ 61 h 943"/>
                <a:gd name="T8" fmla="*/ 19 w 19"/>
                <a:gd name="T9" fmla="*/ 40 h 943"/>
                <a:gd name="T10" fmla="*/ 19 w 19"/>
                <a:gd name="T11" fmla="*/ 102 h 943"/>
                <a:gd name="T12" fmla="*/ 0 w 19"/>
                <a:gd name="T13" fmla="*/ 80 h 943"/>
                <a:gd name="T14" fmla="*/ 19 w 19"/>
                <a:gd name="T15" fmla="*/ 121 h 943"/>
                <a:gd name="T16" fmla="*/ 0 w 19"/>
                <a:gd name="T17" fmla="*/ 142 h 943"/>
                <a:gd name="T18" fmla="*/ 19 w 19"/>
                <a:gd name="T19" fmla="*/ 121 h 943"/>
                <a:gd name="T20" fmla="*/ 19 w 19"/>
                <a:gd name="T21" fmla="*/ 182 h 943"/>
                <a:gd name="T22" fmla="*/ 0 w 19"/>
                <a:gd name="T23" fmla="*/ 161 h 943"/>
                <a:gd name="T24" fmla="*/ 19 w 19"/>
                <a:gd name="T25" fmla="*/ 201 h 943"/>
                <a:gd name="T26" fmla="*/ 0 w 19"/>
                <a:gd name="T27" fmla="*/ 223 h 943"/>
                <a:gd name="T28" fmla="*/ 19 w 19"/>
                <a:gd name="T29" fmla="*/ 201 h 943"/>
                <a:gd name="T30" fmla="*/ 19 w 19"/>
                <a:gd name="T31" fmla="*/ 263 h 943"/>
                <a:gd name="T32" fmla="*/ 0 w 19"/>
                <a:gd name="T33" fmla="*/ 241 h 943"/>
                <a:gd name="T34" fmla="*/ 19 w 19"/>
                <a:gd name="T35" fmla="*/ 282 h 943"/>
                <a:gd name="T36" fmla="*/ 0 w 19"/>
                <a:gd name="T37" fmla="*/ 303 h 943"/>
                <a:gd name="T38" fmla="*/ 19 w 19"/>
                <a:gd name="T39" fmla="*/ 282 h 943"/>
                <a:gd name="T40" fmla="*/ 19 w 19"/>
                <a:gd name="T41" fmla="*/ 344 h 943"/>
                <a:gd name="T42" fmla="*/ 0 w 19"/>
                <a:gd name="T43" fmla="*/ 322 h 943"/>
                <a:gd name="T44" fmla="*/ 19 w 19"/>
                <a:gd name="T45" fmla="*/ 362 h 943"/>
                <a:gd name="T46" fmla="*/ 0 w 19"/>
                <a:gd name="T47" fmla="*/ 384 h 943"/>
                <a:gd name="T48" fmla="*/ 19 w 19"/>
                <a:gd name="T49" fmla="*/ 362 h 943"/>
                <a:gd name="T50" fmla="*/ 19 w 19"/>
                <a:gd name="T51" fmla="*/ 424 h 943"/>
                <a:gd name="T52" fmla="*/ 0 w 19"/>
                <a:gd name="T53" fmla="*/ 403 h 943"/>
                <a:gd name="T54" fmla="*/ 19 w 19"/>
                <a:gd name="T55" fmla="*/ 443 h 943"/>
                <a:gd name="T56" fmla="*/ 0 w 19"/>
                <a:gd name="T57" fmla="*/ 464 h 943"/>
                <a:gd name="T58" fmla="*/ 19 w 19"/>
                <a:gd name="T59" fmla="*/ 443 h 943"/>
                <a:gd name="T60" fmla="*/ 19 w 19"/>
                <a:gd name="T61" fmla="*/ 505 h 943"/>
                <a:gd name="T62" fmla="*/ 0 w 19"/>
                <a:gd name="T63" fmla="*/ 483 h 943"/>
                <a:gd name="T64" fmla="*/ 19 w 19"/>
                <a:gd name="T65" fmla="*/ 524 h 943"/>
                <a:gd name="T66" fmla="*/ 0 w 19"/>
                <a:gd name="T67" fmla="*/ 545 h 943"/>
                <a:gd name="T68" fmla="*/ 19 w 19"/>
                <a:gd name="T69" fmla="*/ 524 h 943"/>
                <a:gd name="T70" fmla="*/ 19 w 19"/>
                <a:gd name="T71" fmla="*/ 585 h 943"/>
                <a:gd name="T72" fmla="*/ 0 w 19"/>
                <a:gd name="T73" fmla="*/ 564 h 943"/>
                <a:gd name="T74" fmla="*/ 19 w 19"/>
                <a:gd name="T75" fmla="*/ 604 h 943"/>
                <a:gd name="T76" fmla="*/ 0 w 19"/>
                <a:gd name="T77" fmla="*/ 626 h 943"/>
                <a:gd name="T78" fmla="*/ 19 w 19"/>
                <a:gd name="T79" fmla="*/ 604 h 943"/>
                <a:gd name="T80" fmla="*/ 19 w 19"/>
                <a:gd name="T81" fmla="*/ 666 h 943"/>
                <a:gd name="T82" fmla="*/ 0 w 19"/>
                <a:gd name="T83" fmla="*/ 644 h 943"/>
                <a:gd name="T84" fmla="*/ 19 w 19"/>
                <a:gd name="T85" fmla="*/ 685 h 943"/>
                <a:gd name="T86" fmla="*/ 0 w 19"/>
                <a:gd name="T87" fmla="*/ 706 h 943"/>
                <a:gd name="T88" fmla="*/ 19 w 19"/>
                <a:gd name="T89" fmla="*/ 685 h 943"/>
                <a:gd name="T90" fmla="*/ 19 w 19"/>
                <a:gd name="T91" fmla="*/ 747 h 943"/>
                <a:gd name="T92" fmla="*/ 0 w 19"/>
                <a:gd name="T93" fmla="*/ 725 h 943"/>
                <a:gd name="T94" fmla="*/ 19 w 19"/>
                <a:gd name="T95" fmla="*/ 765 h 943"/>
                <a:gd name="T96" fmla="*/ 0 w 19"/>
                <a:gd name="T97" fmla="*/ 787 h 943"/>
                <a:gd name="T98" fmla="*/ 19 w 19"/>
                <a:gd name="T99" fmla="*/ 765 h 943"/>
                <a:gd name="T100" fmla="*/ 19 w 19"/>
                <a:gd name="T101" fmla="*/ 827 h 943"/>
                <a:gd name="T102" fmla="*/ 0 w 19"/>
                <a:gd name="T103" fmla="*/ 806 h 943"/>
                <a:gd name="T104" fmla="*/ 19 w 19"/>
                <a:gd name="T105" fmla="*/ 846 h 943"/>
                <a:gd name="T106" fmla="*/ 0 w 19"/>
                <a:gd name="T107" fmla="*/ 867 h 943"/>
                <a:gd name="T108" fmla="*/ 19 w 19"/>
                <a:gd name="T109" fmla="*/ 846 h 943"/>
                <a:gd name="T110" fmla="*/ 19 w 19"/>
                <a:gd name="T111" fmla="*/ 908 h 943"/>
                <a:gd name="T112" fmla="*/ 0 w 19"/>
                <a:gd name="T113" fmla="*/ 886 h 943"/>
                <a:gd name="T114" fmla="*/ 19 w 19"/>
                <a:gd name="T115" fmla="*/ 927 h 943"/>
                <a:gd name="T116" fmla="*/ 0 w 19"/>
                <a:gd name="T117" fmla="*/ 943 h 943"/>
                <a:gd name="T118" fmla="*/ 19 w 19"/>
                <a:gd name="T119" fmla="*/ 927 h 9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"/>
                <a:gd name="T181" fmla="*/ 0 h 943"/>
                <a:gd name="T182" fmla="*/ 19 w 19"/>
                <a:gd name="T183" fmla="*/ 943 h 9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" h="943">
                  <a:moveTo>
                    <a:pt x="19" y="0"/>
                  </a:move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9" y="0"/>
                  </a:lnTo>
                  <a:close/>
                  <a:moveTo>
                    <a:pt x="19" y="40"/>
                  </a:moveTo>
                  <a:lnTo>
                    <a:pt x="19" y="61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19" y="40"/>
                  </a:lnTo>
                  <a:close/>
                  <a:moveTo>
                    <a:pt x="19" y="80"/>
                  </a:moveTo>
                  <a:lnTo>
                    <a:pt x="19" y="102"/>
                  </a:lnTo>
                  <a:lnTo>
                    <a:pt x="0" y="102"/>
                  </a:lnTo>
                  <a:lnTo>
                    <a:pt x="0" y="80"/>
                  </a:lnTo>
                  <a:lnTo>
                    <a:pt x="19" y="80"/>
                  </a:lnTo>
                  <a:close/>
                  <a:moveTo>
                    <a:pt x="19" y="121"/>
                  </a:moveTo>
                  <a:lnTo>
                    <a:pt x="19" y="142"/>
                  </a:lnTo>
                  <a:lnTo>
                    <a:pt x="0" y="142"/>
                  </a:lnTo>
                  <a:lnTo>
                    <a:pt x="0" y="121"/>
                  </a:lnTo>
                  <a:lnTo>
                    <a:pt x="19" y="121"/>
                  </a:lnTo>
                  <a:close/>
                  <a:moveTo>
                    <a:pt x="19" y="161"/>
                  </a:moveTo>
                  <a:lnTo>
                    <a:pt x="19" y="182"/>
                  </a:lnTo>
                  <a:lnTo>
                    <a:pt x="0" y="182"/>
                  </a:lnTo>
                  <a:lnTo>
                    <a:pt x="0" y="161"/>
                  </a:lnTo>
                  <a:lnTo>
                    <a:pt x="19" y="161"/>
                  </a:lnTo>
                  <a:close/>
                  <a:moveTo>
                    <a:pt x="19" y="201"/>
                  </a:moveTo>
                  <a:lnTo>
                    <a:pt x="19" y="223"/>
                  </a:lnTo>
                  <a:lnTo>
                    <a:pt x="0" y="223"/>
                  </a:lnTo>
                  <a:lnTo>
                    <a:pt x="0" y="201"/>
                  </a:lnTo>
                  <a:lnTo>
                    <a:pt x="19" y="201"/>
                  </a:lnTo>
                  <a:close/>
                  <a:moveTo>
                    <a:pt x="19" y="241"/>
                  </a:moveTo>
                  <a:lnTo>
                    <a:pt x="19" y="263"/>
                  </a:lnTo>
                  <a:lnTo>
                    <a:pt x="0" y="263"/>
                  </a:lnTo>
                  <a:lnTo>
                    <a:pt x="0" y="241"/>
                  </a:lnTo>
                  <a:lnTo>
                    <a:pt x="19" y="241"/>
                  </a:lnTo>
                  <a:close/>
                  <a:moveTo>
                    <a:pt x="19" y="282"/>
                  </a:moveTo>
                  <a:lnTo>
                    <a:pt x="19" y="303"/>
                  </a:lnTo>
                  <a:lnTo>
                    <a:pt x="0" y="303"/>
                  </a:lnTo>
                  <a:lnTo>
                    <a:pt x="0" y="282"/>
                  </a:lnTo>
                  <a:lnTo>
                    <a:pt x="19" y="282"/>
                  </a:lnTo>
                  <a:close/>
                  <a:moveTo>
                    <a:pt x="19" y="322"/>
                  </a:moveTo>
                  <a:lnTo>
                    <a:pt x="19" y="344"/>
                  </a:lnTo>
                  <a:lnTo>
                    <a:pt x="0" y="344"/>
                  </a:lnTo>
                  <a:lnTo>
                    <a:pt x="0" y="322"/>
                  </a:lnTo>
                  <a:lnTo>
                    <a:pt x="19" y="322"/>
                  </a:lnTo>
                  <a:close/>
                  <a:moveTo>
                    <a:pt x="19" y="362"/>
                  </a:moveTo>
                  <a:lnTo>
                    <a:pt x="19" y="384"/>
                  </a:lnTo>
                  <a:lnTo>
                    <a:pt x="0" y="384"/>
                  </a:lnTo>
                  <a:lnTo>
                    <a:pt x="0" y="362"/>
                  </a:lnTo>
                  <a:lnTo>
                    <a:pt x="19" y="362"/>
                  </a:lnTo>
                  <a:close/>
                  <a:moveTo>
                    <a:pt x="19" y="403"/>
                  </a:moveTo>
                  <a:lnTo>
                    <a:pt x="19" y="424"/>
                  </a:lnTo>
                  <a:lnTo>
                    <a:pt x="0" y="424"/>
                  </a:lnTo>
                  <a:lnTo>
                    <a:pt x="0" y="403"/>
                  </a:lnTo>
                  <a:lnTo>
                    <a:pt x="19" y="403"/>
                  </a:lnTo>
                  <a:close/>
                  <a:moveTo>
                    <a:pt x="19" y="443"/>
                  </a:moveTo>
                  <a:lnTo>
                    <a:pt x="19" y="464"/>
                  </a:lnTo>
                  <a:lnTo>
                    <a:pt x="0" y="464"/>
                  </a:lnTo>
                  <a:lnTo>
                    <a:pt x="0" y="443"/>
                  </a:lnTo>
                  <a:lnTo>
                    <a:pt x="19" y="443"/>
                  </a:lnTo>
                  <a:close/>
                  <a:moveTo>
                    <a:pt x="19" y="483"/>
                  </a:moveTo>
                  <a:lnTo>
                    <a:pt x="19" y="505"/>
                  </a:lnTo>
                  <a:lnTo>
                    <a:pt x="0" y="505"/>
                  </a:lnTo>
                  <a:lnTo>
                    <a:pt x="0" y="483"/>
                  </a:lnTo>
                  <a:lnTo>
                    <a:pt x="19" y="483"/>
                  </a:lnTo>
                  <a:close/>
                  <a:moveTo>
                    <a:pt x="19" y="524"/>
                  </a:moveTo>
                  <a:lnTo>
                    <a:pt x="19" y="545"/>
                  </a:lnTo>
                  <a:lnTo>
                    <a:pt x="0" y="545"/>
                  </a:lnTo>
                  <a:lnTo>
                    <a:pt x="0" y="524"/>
                  </a:lnTo>
                  <a:lnTo>
                    <a:pt x="19" y="524"/>
                  </a:lnTo>
                  <a:close/>
                  <a:moveTo>
                    <a:pt x="19" y="564"/>
                  </a:moveTo>
                  <a:lnTo>
                    <a:pt x="19" y="585"/>
                  </a:lnTo>
                  <a:lnTo>
                    <a:pt x="0" y="585"/>
                  </a:lnTo>
                  <a:lnTo>
                    <a:pt x="0" y="564"/>
                  </a:lnTo>
                  <a:lnTo>
                    <a:pt x="19" y="564"/>
                  </a:lnTo>
                  <a:close/>
                  <a:moveTo>
                    <a:pt x="19" y="604"/>
                  </a:moveTo>
                  <a:lnTo>
                    <a:pt x="19" y="626"/>
                  </a:lnTo>
                  <a:lnTo>
                    <a:pt x="0" y="626"/>
                  </a:lnTo>
                  <a:lnTo>
                    <a:pt x="0" y="604"/>
                  </a:lnTo>
                  <a:lnTo>
                    <a:pt x="19" y="604"/>
                  </a:lnTo>
                  <a:close/>
                  <a:moveTo>
                    <a:pt x="19" y="644"/>
                  </a:moveTo>
                  <a:lnTo>
                    <a:pt x="19" y="666"/>
                  </a:lnTo>
                  <a:lnTo>
                    <a:pt x="0" y="666"/>
                  </a:lnTo>
                  <a:lnTo>
                    <a:pt x="0" y="644"/>
                  </a:lnTo>
                  <a:lnTo>
                    <a:pt x="19" y="644"/>
                  </a:lnTo>
                  <a:close/>
                  <a:moveTo>
                    <a:pt x="19" y="685"/>
                  </a:moveTo>
                  <a:lnTo>
                    <a:pt x="19" y="706"/>
                  </a:lnTo>
                  <a:lnTo>
                    <a:pt x="0" y="706"/>
                  </a:lnTo>
                  <a:lnTo>
                    <a:pt x="0" y="685"/>
                  </a:lnTo>
                  <a:lnTo>
                    <a:pt x="19" y="685"/>
                  </a:lnTo>
                  <a:close/>
                  <a:moveTo>
                    <a:pt x="19" y="725"/>
                  </a:moveTo>
                  <a:lnTo>
                    <a:pt x="19" y="747"/>
                  </a:lnTo>
                  <a:lnTo>
                    <a:pt x="0" y="747"/>
                  </a:lnTo>
                  <a:lnTo>
                    <a:pt x="0" y="725"/>
                  </a:lnTo>
                  <a:lnTo>
                    <a:pt x="19" y="725"/>
                  </a:lnTo>
                  <a:close/>
                  <a:moveTo>
                    <a:pt x="19" y="765"/>
                  </a:moveTo>
                  <a:lnTo>
                    <a:pt x="19" y="787"/>
                  </a:lnTo>
                  <a:lnTo>
                    <a:pt x="0" y="787"/>
                  </a:lnTo>
                  <a:lnTo>
                    <a:pt x="0" y="765"/>
                  </a:lnTo>
                  <a:lnTo>
                    <a:pt x="19" y="765"/>
                  </a:lnTo>
                  <a:close/>
                  <a:moveTo>
                    <a:pt x="19" y="806"/>
                  </a:moveTo>
                  <a:lnTo>
                    <a:pt x="19" y="827"/>
                  </a:lnTo>
                  <a:lnTo>
                    <a:pt x="0" y="827"/>
                  </a:lnTo>
                  <a:lnTo>
                    <a:pt x="0" y="806"/>
                  </a:lnTo>
                  <a:lnTo>
                    <a:pt x="19" y="806"/>
                  </a:lnTo>
                  <a:close/>
                  <a:moveTo>
                    <a:pt x="19" y="846"/>
                  </a:moveTo>
                  <a:lnTo>
                    <a:pt x="19" y="867"/>
                  </a:lnTo>
                  <a:lnTo>
                    <a:pt x="0" y="867"/>
                  </a:lnTo>
                  <a:lnTo>
                    <a:pt x="0" y="846"/>
                  </a:lnTo>
                  <a:lnTo>
                    <a:pt x="19" y="846"/>
                  </a:lnTo>
                  <a:close/>
                  <a:moveTo>
                    <a:pt x="19" y="886"/>
                  </a:moveTo>
                  <a:lnTo>
                    <a:pt x="19" y="908"/>
                  </a:lnTo>
                  <a:lnTo>
                    <a:pt x="0" y="908"/>
                  </a:lnTo>
                  <a:lnTo>
                    <a:pt x="0" y="886"/>
                  </a:lnTo>
                  <a:lnTo>
                    <a:pt x="19" y="886"/>
                  </a:lnTo>
                  <a:close/>
                  <a:moveTo>
                    <a:pt x="19" y="927"/>
                  </a:moveTo>
                  <a:lnTo>
                    <a:pt x="19" y="943"/>
                  </a:lnTo>
                  <a:lnTo>
                    <a:pt x="0" y="943"/>
                  </a:lnTo>
                  <a:lnTo>
                    <a:pt x="0" y="927"/>
                  </a:lnTo>
                  <a:lnTo>
                    <a:pt x="19" y="927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Freeform 19"/>
            <p:cNvSpPr>
              <a:spLocks noEditPoints="1"/>
            </p:cNvSpPr>
            <p:nvPr/>
          </p:nvSpPr>
          <p:spPr bwMode="auto">
            <a:xfrm>
              <a:off x="3107" y="2614"/>
              <a:ext cx="948" cy="21"/>
            </a:xfrm>
            <a:custGeom>
              <a:avLst/>
              <a:gdLst>
                <a:gd name="T0" fmla="*/ 929 w 948"/>
                <a:gd name="T1" fmla="*/ 21 h 21"/>
                <a:gd name="T2" fmla="*/ 948 w 948"/>
                <a:gd name="T3" fmla="*/ 0 h 21"/>
                <a:gd name="T4" fmla="*/ 908 w 948"/>
                <a:gd name="T5" fmla="*/ 21 h 21"/>
                <a:gd name="T6" fmla="*/ 889 w 948"/>
                <a:gd name="T7" fmla="*/ 0 h 21"/>
                <a:gd name="T8" fmla="*/ 908 w 948"/>
                <a:gd name="T9" fmla="*/ 21 h 21"/>
                <a:gd name="T10" fmla="*/ 849 w 948"/>
                <a:gd name="T11" fmla="*/ 21 h 21"/>
                <a:gd name="T12" fmla="*/ 867 w 948"/>
                <a:gd name="T13" fmla="*/ 0 h 21"/>
                <a:gd name="T14" fmla="*/ 827 w 948"/>
                <a:gd name="T15" fmla="*/ 21 h 21"/>
                <a:gd name="T16" fmla="*/ 808 w 948"/>
                <a:gd name="T17" fmla="*/ 0 h 21"/>
                <a:gd name="T18" fmla="*/ 827 w 948"/>
                <a:gd name="T19" fmla="*/ 21 h 21"/>
                <a:gd name="T20" fmla="*/ 768 w 948"/>
                <a:gd name="T21" fmla="*/ 21 h 21"/>
                <a:gd name="T22" fmla="*/ 787 w 948"/>
                <a:gd name="T23" fmla="*/ 0 h 21"/>
                <a:gd name="T24" fmla="*/ 746 w 948"/>
                <a:gd name="T25" fmla="*/ 21 h 21"/>
                <a:gd name="T26" fmla="*/ 727 w 948"/>
                <a:gd name="T27" fmla="*/ 0 h 21"/>
                <a:gd name="T28" fmla="*/ 746 w 948"/>
                <a:gd name="T29" fmla="*/ 21 h 21"/>
                <a:gd name="T30" fmla="*/ 687 w 948"/>
                <a:gd name="T31" fmla="*/ 21 h 21"/>
                <a:gd name="T32" fmla="*/ 706 w 948"/>
                <a:gd name="T33" fmla="*/ 0 h 21"/>
                <a:gd name="T34" fmla="*/ 665 w 948"/>
                <a:gd name="T35" fmla="*/ 21 h 21"/>
                <a:gd name="T36" fmla="*/ 646 w 948"/>
                <a:gd name="T37" fmla="*/ 0 h 21"/>
                <a:gd name="T38" fmla="*/ 665 w 948"/>
                <a:gd name="T39" fmla="*/ 21 h 21"/>
                <a:gd name="T40" fmla="*/ 606 w 948"/>
                <a:gd name="T41" fmla="*/ 21 h 21"/>
                <a:gd name="T42" fmla="*/ 625 w 948"/>
                <a:gd name="T43" fmla="*/ 0 h 21"/>
                <a:gd name="T44" fmla="*/ 585 w 948"/>
                <a:gd name="T45" fmla="*/ 21 h 21"/>
                <a:gd name="T46" fmla="*/ 566 w 948"/>
                <a:gd name="T47" fmla="*/ 0 h 21"/>
                <a:gd name="T48" fmla="*/ 585 w 948"/>
                <a:gd name="T49" fmla="*/ 21 h 21"/>
                <a:gd name="T50" fmla="*/ 525 w 948"/>
                <a:gd name="T51" fmla="*/ 21 h 21"/>
                <a:gd name="T52" fmla="*/ 544 w 948"/>
                <a:gd name="T53" fmla="*/ 0 h 21"/>
                <a:gd name="T54" fmla="*/ 504 w 948"/>
                <a:gd name="T55" fmla="*/ 21 h 21"/>
                <a:gd name="T56" fmla="*/ 485 w 948"/>
                <a:gd name="T57" fmla="*/ 0 h 21"/>
                <a:gd name="T58" fmla="*/ 504 w 948"/>
                <a:gd name="T59" fmla="*/ 21 h 21"/>
                <a:gd name="T60" fmla="*/ 444 w 948"/>
                <a:gd name="T61" fmla="*/ 21 h 21"/>
                <a:gd name="T62" fmla="*/ 463 w 948"/>
                <a:gd name="T63" fmla="*/ 0 h 21"/>
                <a:gd name="T64" fmla="*/ 423 w 948"/>
                <a:gd name="T65" fmla="*/ 21 h 21"/>
                <a:gd name="T66" fmla="*/ 404 w 948"/>
                <a:gd name="T67" fmla="*/ 0 h 21"/>
                <a:gd name="T68" fmla="*/ 423 w 948"/>
                <a:gd name="T69" fmla="*/ 21 h 21"/>
                <a:gd name="T70" fmla="*/ 364 w 948"/>
                <a:gd name="T71" fmla="*/ 21 h 21"/>
                <a:gd name="T72" fmla="*/ 382 w 948"/>
                <a:gd name="T73" fmla="*/ 0 h 21"/>
                <a:gd name="T74" fmla="*/ 342 w 948"/>
                <a:gd name="T75" fmla="*/ 21 h 21"/>
                <a:gd name="T76" fmla="*/ 323 w 948"/>
                <a:gd name="T77" fmla="*/ 0 h 21"/>
                <a:gd name="T78" fmla="*/ 342 w 948"/>
                <a:gd name="T79" fmla="*/ 21 h 21"/>
                <a:gd name="T80" fmla="*/ 283 w 948"/>
                <a:gd name="T81" fmla="*/ 21 h 21"/>
                <a:gd name="T82" fmla="*/ 302 w 948"/>
                <a:gd name="T83" fmla="*/ 0 h 21"/>
                <a:gd name="T84" fmla="*/ 261 w 948"/>
                <a:gd name="T85" fmla="*/ 21 h 21"/>
                <a:gd name="T86" fmla="*/ 242 w 948"/>
                <a:gd name="T87" fmla="*/ 0 h 21"/>
                <a:gd name="T88" fmla="*/ 261 w 948"/>
                <a:gd name="T89" fmla="*/ 21 h 21"/>
                <a:gd name="T90" fmla="*/ 202 w 948"/>
                <a:gd name="T91" fmla="*/ 21 h 21"/>
                <a:gd name="T92" fmla="*/ 221 w 948"/>
                <a:gd name="T93" fmla="*/ 0 h 21"/>
                <a:gd name="T94" fmla="*/ 180 w 948"/>
                <a:gd name="T95" fmla="*/ 21 h 21"/>
                <a:gd name="T96" fmla="*/ 162 w 948"/>
                <a:gd name="T97" fmla="*/ 0 h 21"/>
                <a:gd name="T98" fmla="*/ 180 w 948"/>
                <a:gd name="T99" fmla="*/ 21 h 21"/>
                <a:gd name="T100" fmla="*/ 121 w 948"/>
                <a:gd name="T101" fmla="*/ 21 h 21"/>
                <a:gd name="T102" fmla="*/ 140 w 948"/>
                <a:gd name="T103" fmla="*/ 0 h 21"/>
                <a:gd name="T104" fmla="*/ 100 w 948"/>
                <a:gd name="T105" fmla="*/ 21 h 21"/>
                <a:gd name="T106" fmla="*/ 81 w 948"/>
                <a:gd name="T107" fmla="*/ 0 h 21"/>
                <a:gd name="T108" fmla="*/ 100 w 948"/>
                <a:gd name="T109" fmla="*/ 21 h 21"/>
                <a:gd name="T110" fmla="*/ 40 w 948"/>
                <a:gd name="T111" fmla="*/ 21 h 21"/>
                <a:gd name="T112" fmla="*/ 59 w 948"/>
                <a:gd name="T113" fmla="*/ 0 h 21"/>
                <a:gd name="T114" fmla="*/ 19 w 948"/>
                <a:gd name="T115" fmla="*/ 21 h 21"/>
                <a:gd name="T116" fmla="*/ 0 w 948"/>
                <a:gd name="T117" fmla="*/ 0 h 21"/>
                <a:gd name="T118" fmla="*/ 19 w 948"/>
                <a:gd name="T119" fmla="*/ 21 h 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48"/>
                <a:gd name="T181" fmla="*/ 0 h 21"/>
                <a:gd name="T182" fmla="*/ 948 w 948"/>
                <a:gd name="T183" fmla="*/ 21 h 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48" h="21">
                  <a:moveTo>
                    <a:pt x="948" y="21"/>
                  </a:moveTo>
                  <a:lnTo>
                    <a:pt x="929" y="21"/>
                  </a:lnTo>
                  <a:lnTo>
                    <a:pt x="929" y="0"/>
                  </a:lnTo>
                  <a:lnTo>
                    <a:pt x="948" y="0"/>
                  </a:lnTo>
                  <a:lnTo>
                    <a:pt x="948" y="21"/>
                  </a:lnTo>
                  <a:close/>
                  <a:moveTo>
                    <a:pt x="908" y="21"/>
                  </a:moveTo>
                  <a:lnTo>
                    <a:pt x="889" y="21"/>
                  </a:lnTo>
                  <a:lnTo>
                    <a:pt x="889" y="0"/>
                  </a:lnTo>
                  <a:lnTo>
                    <a:pt x="908" y="0"/>
                  </a:lnTo>
                  <a:lnTo>
                    <a:pt x="908" y="21"/>
                  </a:lnTo>
                  <a:close/>
                  <a:moveTo>
                    <a:pt x="867" y="21"/>
                  </a:moveTo>
                  <a:lnTo>
                    <a:pt x="849" y="21"/>
                  </a:lnTo>
                  <a:lnTo>
                    <a:pt x="849" y="0"/>
                  </a:lnTo>
                  <a:lnTo>
                    <a:pt x="867" y="0"/>
                  </a:lnTo>
                  <a:lnTo>
                    <a:pt x="867" y="21"/>
                  </a:lnTo>
                  <a:close/>
                  <a:moveTo>
                    <a:pt x="827" y="21"/>
                  </a:moveTo>
                  <a:lnTo>
                    <a:pt x="808" y="21"/>
                  </a:lnTo>
                  <a:lnTo>
                    <a:pt x="808" y="0"/>
                  </a:lnTo>
                  <a:lnTo>
                    <a:pt x="827" y="0"/>
                  </a:lnTo>
                  <a:lnTo>
                    <a:pt x="827" y="21"/>
                  </a:lnTo>
                  <a:close/>
                  <a:moveTo>
                    <a:pt x="787" y="21"/>
                  </a:moveTo>
                  <a:lnTo>
                    <a:pt x="768" y="21"/>
                  </a:lnTo>
                  <a:lnTo>
                    <a:pt x="768" y="0"/>
                  </a:lnTo>
                  <a:lnTo>
                    <a:pt x="787" y="0"/>
                  </a:lnTo>
                  <a:lnTo>
                    <a:pt x="787" y="21"/>
                  </a:lnTo>
                  <a:close/>
                  <a:moveTo>
                    <a:pt x="746" y="21"/>
                  </a:moveTo>
                  <a:lnTo>
                    <a:pt x="727" y="21"/>
                  </a:lnTo>
                  <a:lnTo>
                    <a:pt x="727" y="0"/>
                  </a:lnTo>
                  <a:lnTo>
                    <a:pt x="746" y="0"/>
                  </a:lnTo>
                  <a:lnTo>
                    <a:pt x="746" y="21"/>
                  </a:lnTo>
                  <a:close/>
                  <a:moveTo>
                    <a:pt x="706" y="21"/>
                  </a:moveTo>
                  <a:lnTo>
                    <a:pt x="687" y="21"/>
                  </a:lnTo>
                  <a:lnTo>
                    <a:pt x="687" y="0"/>
                  </a:lnTo>
                  <a:lnTo>
                    <a:pt x="706" y="0"/>
                  </a:lnTo>
                  <a:lnTo>
                    <a:pt x="706" y="21"/>
                  </a:lnTo>
                  <a:close/>
                  <a:moveTo>
                    <a:pt x="665" y="21"/>
                  </a:moveTo>
                  <a:lnTo>
                    <a:pt x="646" y="21"/>
                  </a:lnTo>
                  <a:lnTo>
                    <a:pt x="646" y="0"/>
                  </a:lnTo>
                  <a:lnTo>
                    <a:pt x="665" y="0"/>
                  </a:lnTo>
                  <a:lnTo>
                    <a:pt x="665" y="21"/>
                  </a:lnTo>
                  <a:close/>
                  <a:moveTo>
                    <a:pt x="625" y="21"/>
                  </a:moveTo>
                  <a:lnTo>
                    <a:pt x="606" y="21"/>
                  </a:lnTo>
                  <a:lnTo>
                    <a:pt x="606" y="0"/>
                  </a:lnTo>
                  <a:lnTo>
                    <a:pt x="625" y="0"/>
                  </a:lnTo>
                  <a:lnTo>
                    <a:pt x="625" y="21"/>
                  </a:lnTo>
                  <a:close/>
                  <a:moveTo>
                    <a:pt x="585" y="21"/>
                  </a:moveTo>
                  <a:lnTo>
                    <a:pt x="566" y="21"/>
                  </a:lnTo>
                  <a:lnTo>
                    <a:pt x="566" y="0"/>
                  </a:lnTo>
                  <a:lnTo>
                    <a:pt x="585" y="0"/>
                  </a:lnTo>
                  <a:lnTo>
                    <a:pt x="585" y="21"/>
                  </a:lnTo>
                  <a:close/>
                  <a:moveTo>
                    <a:pt x="544" y="21"/>
                  </a:moveTo>
                  <a:lnTo>
                    <a:pt x="525" y="21"/>
                  </a:lnTo>
                  <a:lnTo>
                    <a:pt x="525" y="0"/>
                  </a:lnTo>
                  <a:lnTo>
                    <a:pt x="544" y="0"/>
                  </a:lnTo>
                  <a:lnTo>
                    <a:pt x="544" y="21"/>
                  </a:lnTo>
                  <a:close/>
                  <a:moveTo>
                    <a:pt x="504" y="21"/>
                  </a:moveTo>
                  <a:lnTo>
                    <a:pt x="485" y="21"/>
                  </a:lnTo>
                  <a:lnTo>
                    <a:pt x="485" y="0"/>
                  </a:lnTo>
                  <a:lnTo>
                    <a:pt x="504" y="0"/>
                  </a:lnTo>
                  <a:lnTo>
                    <a:pt x="504" y="21"/>
                  </a:lnTo>
                  <a:close/>
                  <a:moveTo>
                    <a:pt x="463" y="21"/>
                  </a:moveTo>
                  <a:lnTo>
                    <a:pt x="444" y="21"/>
                  </a:lnTo>
                  <a:lnTo>
                    <a:pt x="444" y="0"/>
                  </a:lnTo>
                  <a:lnTo>
                    <a:pt x="463" y="0"/>
                  </a:lnTo>
                  <a:lnTo>
                    <a:pt x="463" y="21"/>
                  </a:lnTo>
                  <a:close/>
                  <a:moveTo>
                    <a:pt x="423" y="21"/>
                  </a:moveTo>
                  <a:lnTo>
                    <a:pt x="404" y="21"/>
                  </a:lnTo>
                  <a:lnTo>
                    <a:pt x="404" y="0"/>
                  </a:lnTo>
                  <a:lnTo>
                    <a:pt x="423" y="0"/>
                  </a:lnTo>
                  <a:lnTo>
                    <a:pt x="423" y="21"/>
                  </a:lnTo>
                  <a:close/>
                  <a:moveTo>
                    <a:pt x="382" y="21"/>
                  </a:moveTo>
                  <a:lnTo>
                    <a:pt x="364" y="21"/>
                  </a:lnTo>
                  <a:lnTo>
                    <a:pt x="364" y="0"/>
                  </a:lnTo>
                  <a:lnTo>
                    <a:pt x="382" y="0"/>
                  </a:lnTo>
                  <a:lnTo>
                    <a:pt x="382" y="21"/>
                  </a:lnTo>
                  <a:close/>
                  <a:moveTo>
                    <a:pt x="342" y="21"/>
                  </a:moveTo>
                  <a:lnTo>
                    <a:pt x="323" y="21"/>
                  </a:lnTo>
                  <a:lnTo>
                    <a:pt x="323" y="0"/>
                  </a:lnTo>
                  <a:lnTo>
                    <a:pt x="342" y="0"/>
                  </a:lnTo>
                  <a:lnTo>
                    <a:pt x="342" y="21"/>
                  </a:lnTo>
                  <a:close/>
                  <a:moveTo>
                    <a:pt x="302" y="21"/>
                  </a:moveTo>
                  <a:lnTo>
                    <a:pt x="283" y="21"/>
                  </a:lnTo>
                  <a:lnTo>
                    <a:pt x="283" y="0"/>
                  </a:lnTo>
                  <a:lnTo>
                    <a:pt x="302" y="0"/>
                  </a:lnTo>
                  <a:lnTo>
                    <a:pt x="302" y="21"/>
                  </a:lnTo>
                  <a:close/>
                  <a:moveTo>
                    <a:pt x="261" y="21"/>
                  </a:moveTo>
                  <a:lnTo>
                    <a:pt x="242" y="21"/>
                  </a:lnTo>
                  <a:lnTo>
                    <a:pt x="242" y="0"/>
                  </a:lnTo>
                  <a:lnTo>
                    <a:pt x="261" y="0"/>
                  </a:lnTo>
                  <a:lnTo>
                    <a:pt x="261" y="21"/>
                  </a:lnTo>
                  <a:close/>
                  <a:moveTo>
                    <a:pt x="221" y="21"/>
                  </a:moveTo>
                  <a:lnTo>
                    <a:pt x="202" y="21"/>
                  </a:lnTo>
                  <a:lnTo>
                    <a:pt x="202" y="0"/>
                  </a:lnTo>
                  <a:lnTo>
                    <a:pt x="221" y="0"/>
                  </a:lnTo>
                  <a:lnTo>
                    <a:pt x="221" y="21"/>
                  </a:lnTo>
                  <a:close/>
                  <a:moveTo>
                    <a:pt x="180" y="21"/>
                  </a:moveTo>
                  <a:lnTo>
                    <a:pt x="162" y="21"/>
                  </a:lnTo>
                  <a:lnTo>
                    <a:pt x="162" y="0"/>
                  </a:lnTo>
                  <a:lnTo>
                    <a:pt x="180" y="0"/>
                  </a:lnTo>
                  <a:lnTo>
                    <a:pt x="180" y="21"/>
                  </a:lnTo>
                  <a:close/>
                  <a:moveTo>
                    <a:pt x="140" y="21"/>
                  </a:moveTo>
                  <a:lnTo>
                    <a:pt x="121" y="21"/>
                  </a:lnTo>
                  <a:lnTo>
                    <a:pt x="121" y="0"/>
                  </a:lnTo>
                  <a:lnTo>
                    <a:pt x="140" y="0"/>
                  </a:lnTo>
                  <a:lnTo>
                    <a:pt x="140" y="21"/>
                  </a:lnTo>
                  <a:close/>
                  <a:moveTo>
                    <a:pt x="100" y="21"/>
                  </a:moveTo>
                  <a:lnTo>
                    <a:pt x="81" y="21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0" y="21"/>
                  </a:lnTo>
                  <a:close/>
                  <a:moveTo>
                    <a:pt x="59" y="21"/>
                  </a:moveTo>
                  <a:lnTo>
                    <a:pt x="40" y="21"/>
                  </a:lnTo>
                  <a:lnTo>
                    <a:pt x="40" y="0"/>
                  </a:lnTo>
                  <a:lnTo>
                    <a:pt x="59" y="0"/>
                  </a:lnTo>
                  <a:lnTo>
                    <a:pt x="59" y="21"/>
                  </a:lnTo>
                  <a:close/>
                  <a:moveTo>
                    <a:pt x="19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Rectangle 20"/>
            <p:cNvSpPr>
              <a:spLocks noChangeArrowheads="1"/>
            </p:cNvSpPr>
            <p:nvPr/>
          </p:nvSpPr>
          <p:spPr bwMode="auto">
            <a:xfrm>
              <a:off x="3954" y="233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A</a:t>
              </a:r>
            </a:p>
          </p:txBody>
        </p:sp>
        <p:sp>
          <p:nvSpPr>
            <p:cNvPr id="32790" name="Freeform 21"/>
            <p:cNvSpPr>
              <a:spLocks/>
            </p:cNvSpPr>
            <p:nvPr/>
          </p:nvSpPr>
          <p:spPr bwMode="auto">
            <a:xfrm>
              <a:off x="3207" y="2429"/>
              <a:ext cx="1939" cy="734"/>
            </a:xfrm>
            <a:custGeom>
              <a:avLst/>
              <a:gdLst>
                <a:gd name="T0" fmla="*/ 0 w 1939"/>
                <a:gd name="T1" fmla="*/ 734 h 734"/>
                <a:gd name="T2" fmla="*/ 53 w 1939"/>
                <a:gd name="T3" fmla="*/ 674 h 734"/>
                <a:gd name="T4" fmla="*/ 107 w 1939"/>
                <a:gd name="T5" fmla="*/ 615 h 734"/>
                <a:gd name="T6" fmla="*/ 164 w 1939"/>
                <a:gd name="T7" fmla="*/ 559 h 734"/>
                <a:gd name="T8" fmla="*/ 191 w 1939"/>
                <a:gd name="T9" fmla="*/ 532 h 734"/>
                <a:gd name="T10" fmla="*/ 220 w 1939"/>
                <a:gd name="T11" fmla="*/ 505 h 734"/>
                <a:gd name="T12" fmla="*/ 250 w 1939"/>
                <a:gd name="T13" fmla="*/ 478 h 734"/>
                <a:gd name="T14" fmla="*/ 280 w 1939"/>
                <a:gd name="T15" fmla="*/ 451 h 734"/>
                <a:gd name="T16" fmla="*/ 312 w 1939"/>
                <a:gd name="T17" fmla="*/ 427 h 734"/>
                <a:gd name="T18" fmla="*/ 344 w 1939"/>
                <a:gd name="T19" fmla="*/ 403 h 734"/>
                <a:gd name="T20" fmla="*/ 377 w 1939"/>
                <a:gd name="T21" fmla="*/ 379 h 734"/>
                <a:gd name="T22" fmla="*/ 412 w 1939"/>
                <a:gd name="T23" fmla="*/ 357 h 734"/>
                <a:gd name="T24" fmla="*/ 447 w 1939"/>
                <a:gd name="T25" fmla="*/ 336 h 734"/>
                <a:gd name="T26" fmla="*/ 485 w 1939"/>
                <a:gd name="T27" fmla="*/ 314 h 734"/>
                <a:gd name="T28" fmla="*/ 525 w 1939"/>
                <a:gd name="T29" fmla="*/ 296 h 734"/>
                <a:gd name="T30" fmla="*/ 565 w 1939"/>
                <a:gd name="T31" fmla="*/ 277 h 734"/>
                <a:gd name="T32" fmla="*/ 606 w 1939"/>
                <a:gd name="T33" fmla="*/ 261 h 734"/>
                <a:gd name="T34" fmla="*/ 649 w 1939"/>
                <a:gd name="T35" fmla="*/ 245 h 734"/>
                <a:gd name="T36" fmla="*/ 695 w 1939"/>
                <a:gd name="T37" fmla="*/ 231 h 734"/>
                <a:gd name="T38" fmla="*/ 740 w 1939"/>
                <a:gd name="T39" fmla="*/ 215 h 734"/>
                <a:gd name="T40" fmla="*/ 786 w 1939"/>
                <a:gd name="T41" fmla="*/ 202 h 734"/>
                <a:gd name="T42" fmla="*/ 835 w 1939"/>
                <a:gd name="T43" fmla="*/ 191 h 734"/>
                <a:gd name="T44" fmla="*/ 929 w 1939"/>
                <a:gd name="T45" fmla="*/ 167 h 734"/>
                <a:gd name="T46" fmla="*/ 1026 w 1939"/>
                <a:gd name="T47" fmla="*/ 145 h 734"/>
                <a:gd name="T48" fmla="*/ 1120 w 1939"/>
                <a:gd name="T49" fmla="*/ 124 h 734"/>
                <a:gd name="T50" fmla="*/ 1166 w 1939"/>
                <a:gd name="T51" fmla="*/ 116 h 734"/>
                <a:gd name="T52" fmla="*/ 1212 w 1939"/>
                <a:gd name="T53" fmla="*/ 105 h 734"/>
                <a:gd name="T54" fmla="*/ 1304 w 1939"/>
                <a:gd name="T55" fmla="*/ 86 h 734"/>
                <a:gd name="T56" fmla="*/ 1395 w 1939"/>
                <a:gd name="T57" fmla="*/ 70 h 734"/>
                <a:gd name="T58" fmla="*/ 1487 w 1939"/>
                <a:gd name="T59" fmla="*/ 56 h 734"/>
                <a:gd name="T60" fmla="*/ 1576 w 1939"/>
                <a:gd name="T61" fmla="*/ 43 h 734"/>
                <a:gd name="T62" fmla="*/ 1667 w 1939"/>
                <a:gd name="T63" fmla="*/ 32 h 734"/>
                <a:gd name="T64" fmla="*/ 1759 w 1939"/>
                <a:gd name="T65" fmla="*/ 19 h 734"/>
                <a:gd name="T66" fmla="*/ 1939 w 1939"/>
                <a:gd name="T67" fmla="*/ 0 h 73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9"/>
                <a:gd name="T103" fmla="*/ 0 h 734"/>
                <a:gd name="T104" fmla="*/ 1939 w 1939"/>
                <a:gd name="T105" fmla="*/ 734 h 73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9" h="734">
                  <a:moveTo>
                    <a:pt x="0" y="734"/>
                  </a:moveTo>
                  <a:lnTo>
                    <a:pt x="53" y="674"/>
                  </a:lnTo>
                  <a:lnTo>
                    <a:pt x="107" y="615"/>
                  </a:lnTo>
                  <a:lnTo>
                    <a:pt x="164" y="559"/>
                  </a:lnTo>
                  <a:lnTo>
                    <a:pt x="191" y="532"/>
                  </a:lnTo>
                  <a:lnTo>
                    <a:pt x="220" y="505"/>
                  </a:lnTo>
                  <a:lnTo>
                    <a:pt x="250" y="478"/>
                  </a:lnTo>
                  <a:lnTo>
                    <a:pt x="280" y="451"/>
                  </a:lnTo>
                  <a:lnTo>
                    <a:pt x="312" y="427"/>
                  </a:lnTo>
                  <a:lnTo>
                    <a:pt x="344" y="403"/>
                  </a:lnTo>
                  <a:lnTo>
                    <a:pt x="377" y="379"/>
                  </a:lnTo>
                  <a:lnTo>
                    <a:pt x="412" y="357"/>
                  </a:lnTo>
                  <a:lnTo>
                    <a:pt x="447" y="336"/>
                  </a:lnTo>
                  <a:lnTo>
                    <a:pt x="485" y="314"/>
                  </a:lnTo>
                  <a:lnTo>
                    <a:pt x="525" y="296"/>
                  </a:lnTo>
                  <a:lnTo>
                    <a:pt x="565" y="277"/>
                  </a:lnTo>
                  <a:lnTo>
                    <a:pt x="606" y="261"/>
                  </a:lnTo>
                  <a:lnTo>
                    <a:pt x="649" y="245"/>
                  </a:lnTo>
                  <a:lnTo>
                    <a:pt x="695" y="231"/>
                  </a:lnTo>
                  <a:lnTo>
                    <a:pt x="740" y="215"/>
                  </a:lnTo>
                  <a:lnTo>
                    <a:pt x="786" y="202"/>
                  </a:lnTo>
                  <a:lnTo>
                    <a:pt x="835" y="191"/>
                  </a:lnTo>
                  <a:lnTo>
                    <a:pt x="929" y="167"/>
                  </a:lnTo>
                  <a:lnTo>
                    <a:pt x="1026" y="145"/>
                  </a:lnTo>
                  <a:lnTo>
                    <a:pt x="1120" y="124"/>
                  </a:lnTo>
                  <a:lnTo>
                    <a:pt x="1166" y="116"/>
                  </a:lnTo>
                  <a:lnTo>
                    <a:pt x="1212" y="105"/>
                  </a:lnTo>
                  <a:lnTo>
                    <a:pt x="1304" y="86"/>
                  </a:lnTo>
                  <a:lnTo>
                    <a:pt x="1395" y="70"/>
                  </a:lnTo>
                  <a:lnTo>
                    <a:pt x="1487" y="56"/>
                  </a:lnTo>
                  <a:lnTo>
                    <a:pt x="1576" y="43"/>
                  </a:lnTo>
                  <a:lnTo>
                    <a:pt x="1667" y="32"/>
                  </a:lnTo>
                  <a:lnTo>
                    <a:pt x="1759" y="19"/>
                  </a:lnTo>
                  <a:lnTo>
                    <a:pt x="1939" y="0"/>
                  </a:lnTo>
                </a:path>
              </a:pathLst>
            </a:custGeom>
            <a:noFill/>
            <a:ln w="381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标题 5"/>
          <p:cNvSpPr txBox="1">
            <a:spLocks/>
          </p:cNvSpPr>
          <p:nvPr/>
        </p:nvSpPr>
        <p:spPr>
          <a:xfrm>
            <a:off x="179388" y="1479550"/>
            <a:ext cx="2890837" cy="7969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）绝对收入假说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775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E1182FFD-35E1-42C1-87A8-7779A022EF85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20</a:t>
            </a:fld>
            <a:endParaRPr lang="en-US" altLang="zh-CN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179388" y="1479550"/>
            <a:ext cx="2890837" cy="7969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）相对收入假说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23383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74295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400" b="1">
                <a:solidFill>
                  <a:srgbClr val="000000"/>
                </a:solidFill>
              </a:rPr>
              <a:t>提出者：杜森贝利</a:t>
            </a:r>
          </a:p>
          <a:p>
            <a:pPr eaLnBrk="1" hangingPunct="1"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400" b="1">
                <a:solidFill>
                  <a:srgbClr val="000000"/>
                </a:solidFill>
              </a:rPr>
              <a:t>基本假设：消费者的消费不仅受到个人目前收入的影响，还受到如下因素影响：</a:t>
            </a:r>
          </a:p>
          <a:p>
            <a:pPr lvl="2" eaLnBrk="1" hangingPunct="1">
              <a:lnSpc>
                <a:spcPct val="11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周围人，特别是相同社会阶层的人的收入和消费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示范效应</a:t>
            </a:r>
          </a:p>
          <a:p>
            <a:pPr lvl="2" eaLnBrk="1" hangingPunct="1">
              <a:lnSpc>
                <a:spcPct val="11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过去最高收入和最高消费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棘轮效应</a:t>
            </a:r>
            <a:endParaRPr lang="en-US" altLang="zh-CN" sz="2200" b="1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Tx/>
              <a:buSzPct val="100000"/>
              <a:buFont typeface="Franklin Gothic Book" panose="020B0503020102020204" pitchFamily="34" charset="0"/>
              <a:buChar char="*"/>
            </a:pPr>
            <a:r>
              <a:rPr lang="zh-CN" altLang="en-US" sz="2400" b="1">
                <a:solidFill>
                  <a:srgbClr val="000000"/>
                </a:solidFill>
              </a:rPr>
              <a:t>按照相对收入假设，消费具有稳定性，即消费的波动会小于收入的波动</a:t>
            </a:r>
            <a:endParaRPr lang="zh-CN" altLang="en-US" sz="3000" b="1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3796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741CDA53-8694-4133-8363-D508D53EC3A3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21</a:t>
            </a:fld>
            <a:endParaRPr lang="en-US" altLang="zh-CN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1666875" cy="652463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储蓄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4813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含义：一个国家或地区一定时期内，居民个人或家庭收入中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未用于消费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的部分。</a:t>
            </a:r>
            <a:endParaRPr lang="en-US" altLang="zh-CN" sz="2400" b="1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边际储蓄倾向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：收入增加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元时储蓄的增加量（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边际消费倾向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边际储蓄倾向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=1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34820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D5D0D0BE-98F5-4115-B093-1BC326DEFA62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22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7" name="Rectangle 4" descr="花束"/>
          <p:cNvSpPr>
            <a:spLocks noChangeArrowheads="1"/>
          </p:cNvSpPr>
          <p:nvPr/>
        </p:nvSpPr>
        <p:spPr bwMode="auto">
          <a:xfrm>
            <a:off x="755650" y="3275013"/>
            <a:ext cx="41402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线性消费函数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C=</a:t>
            </a:r>
            <a:r>
              <a:rPr lang="en-US" altLang="zh-CN" sz="2400" b="1" dirty="0" err="1">
                <a:solidFill>
                  <a:srgbClr val="0000FF"/>
                </a:solidFill>
                <a:ea typeface="+mn-ea"/>
                <a:cs typeface="Times New Roman" pitchFamily="18" charset="0"/>
              </a:rPr>
              <a:t>a+bY</a:t>
            </a:r>
            <a:endParaRPr lang="zh-CN" altLang="en-US" sz="2400" b="1" dirty="0">
              <a:solidFill>
                <a:srgbClr val="0000FF"/>
              </a:solidFill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5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代入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S=Y-C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5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得线性储蓄函数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S=Y-(</a:t>
            </a:r>
            <a:r>
              <a:rPr lang="en-US" altLang="zh-CN" sz="2400" b="1" dirty="0" err="1">
                <a:solidFill>
                  <a:srgbClr val="0000FF"/>
                </a:solidFill>
                <a:ea typeface="+mn-ea"/>
                <a:cs typeface="Times New Roman" pitchFamily="18" charset="0"/>
              </a:rPr>
              <a:t>a+bY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                               =-a+(1-b)Y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                               （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＞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＞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410200" y="3429000"/>
            <a:ext cx="3276600" cy="2527300"/>
            <a:chOff x="4775200" y="3644900"/>
            <a:chExt cx="3276600" cy="2527300"/>
          </a:xfrm>
        </p:grpSpPr>
        <p:sp>
          <p:nvSpPr>
            <p:cNvPr id="34823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75200" y="3700463"/>
              <a:ext cx="32766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Rectangle 17"/>
            <p:cNvSpPr>
              <a:spLocks noChangeArrowheads="1"/>
            </p:cNvSpPr>
            <p:nvPr/>
          </p:nvSpPr>
          <p:spPr bwMode="auto">
            <a:xfrm>
              <a:off x="4790703" y="3776663"/>
              <a:ext cx="769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825" name="Rectangle 19"/>
            <p:cNvSpPr>
              <a:spLocks noChangeArrowheads="1"/>
            </p:cNvSpPr>
            <p:nvPr/>
          </p:nvSpPr>
          <p:spPr bwMode="auto">
            <a:xfrm>
              <a:off x="5280025" y="5802868"/>
              <a:ext cx="2338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cs typeface="Times New Roman" panose="02020603050405020304" pitchFamily="18" charset="0"/>
                </a:rPr>
                <a:t>线性储蓄函数</a:t>
              </a:r>
            </a:p>
          </p:txBody>
        </p:sp>
        <p:grpSp>
          <p:nvGrpSpPr>
            <p:cNvPr id="34826" name="Group 20"/>
            <p:cNvGrpSpPr>
              <a:grpSpLocks/>
            </p:cNvGrpSpPr>
            <p:nvPr/>
          </p:nvGrpSpPr>
          <p:grpSpPr bwMode="auto">
            <a:xfrm>
              <a:off x="5218113" y="5137150"/>
              <a:ext cx="2525712" cy="122238"/>
              <a:chOff x="3735" y="3313"/>
              <a:chExt cx="1591" cy="77"/>
            </a:xfrm>
          </p:grpSpPr>
          <p:sp>
            <p:nvSpPr>
              <p:cNvPr id="34839" name="Line 21"/>
              <p:cNvSpPr>
                <a:spLocks noChangeShapeType="1"/>
              </p:cNvSpPr>
              <p:nvPr/>
            </p:nvSpPr>
            <p:spPr bwMode="auto">
              <a:xfrm>
                <a:off x="3735" y="3350"/>
                <a:ext cx="15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Freeform 22"/>
              <p:cNvSpPr>
                <a:spLocks/>
              </p:cNvSpPr>
              <p:nvPr/>
            </p:nvSpPr>
            <p:spPr bwMode="auto">
              <a:xfrm>
                <a:off x="5247" y="3313"/>
                <a:ext cx="79" cy="77"/>
              </a:xfrm>
              <a:custGeom>
                <a:avLst/>
                <a:gdLst>
                  <a:gd name="T0" fmla="*/ 0 w 79"/>
                  <a:gd name="T1" fmla="*/ 77 h 77"/>
                  <a:gd name="T2" fmla="*/ 79 w 79"/>
                  <a:gd name="T3" fmla="*/ 37 h 77"/>
                  <a:gd name="T4" fmla="*/ 0 w 79"/>
                  <a:gd name="T5" fmla="*/ 0 h 77"/>
                  <a:gd name="T6" fmla="*/ 0 w 79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77"/>
                  <a:gd name="T14" fmla="*/ 79 w 79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77">
                    <a:moveTo>
                      <a:pt x="0" y="77"/>
                    </a:moveTo>
                    <a:lnTo>
                      <a:pt x="79" y="37"/>
                    </a:lnTo>
                    <a:lnTo>
                      <a:pt x="0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7" name="Group 23"/>
            <p:cNvGrpSpPr>
              <a:grpSpLocks/>
            </p:cNvGrpSpPr>
            <p:nvPr/>
          </p:nvGrpSpPr>
          <p:grpSpPr bwMode="auto">
            <a:xfrm>
              <a:off x="5159375" y="3862388"/>
              <a:ext cx="120650" cy="1820862"/>
              <a:chOff x="3698" y="2510"/>
              <a:chExt cx="76" cy="1147"/>
            </a:xfrm>
          </p:grpSpPr>
          <p:sp>
            <p:nvSpPr>
              <p:cNvPr id="34837" name="Line 24"/>
              <p:cNvSpPr>
                <a:spLocks noChangeShapeType="1"/>
              </p:cNvSpPr>
              <p:nvPr/>
            </p:nvSpPr>
            <p:spPr bwMode="auto">
              <a:xfrm flipV="1">
                <a:off x="3735" y="2581"/>
                <a:ext cx="1" cy="10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8" name="Freeform 25"/>
              <p:cNvSpPr>
                <a:spLocks/>
              </p:cNvSpPr>
              <p:nvPr/>
            </p:nvSpPr>
            <p:spPr bwMode="auto">
              <a:xfrm>
                <a:off x="3698" y="2510"/>
                <a:ext cx="76" cy="77"/>
              </a:xfrm>
              <a:custGeom>
                <a:avLst/>
                <a:gdLst>
                  <a:gd name="T0" fmla="*/ 76 w 76"/>
                  <a:gd name="T1" fmla="*/ 77 h 77"/>
                  <a:gd name="T2" fmla="*/ 39 w 76"/>
                  <a:gd name="T3" fmla="*/ 0 h 77"/>
                  <a:gd name="T4" fmla="*/ 0 w 76"/>
                  <a:gd name="T5" fmla="*/ 77 h 77"/>
                  <a:gd name="T6" fmla="*/ 76 w 76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7"/>
                  <a:gd name="T14" fmla="*/ 76 w 7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7">
                    <a:moveTo>
                      <a:pt x="76" y="77"/>
                    </a:moveTo>
                    <a:lnTo>
                      <a:pt x="39" y="0"/>
                    </a:lnTo>
                    <a:lnTo>
                      <a:pt x="0" y="77"/>
                    </a:lnTo>
                    <a:lnTo>
                      <a:pt x="76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28" name="Freeform 26"/>
            <p:cNvSpPr>
              <a:spLocks/>
            </p:cNvSpPr>
            <p:nvPr/>
          </p:nvSpPr>
          <p:spPr bwMode="auto">
            <a:xfrm>
              <a:off x="5214938" y="4340225"/>
              <a:ext cx="1971675" cy="1230313"/>
            </a:xfrm>
            <a:custGeom>
              <a:avLst/>
              <a:gdLst>
                <a:gd name="T0" fmla="*/ 0 w 1242"/>
                <a:gd name="T1" fmla="*/ 2147483646 h 775"/>
                <a:gd name="T2" fmla="*/ 2147483646 w 1242"/>
                <a:gd name="T3" fmla="*/ 2147483646 h 775"/>
                <a:gd name="T4" fmla="*/ 2147483646 w 1242"/>
                <a:gd name="T5" fmla="*/ 2147483646 h 775"/>
                <a:gd name="T6" fmla="*/ 2147483646 w 1242"/>
                <a:gd name="T7" fmla="*/ 0 h 775"/>
                <a:gd name="T8" fmla="*/ 0 w 1242"/>
                <a:gd name="T9" fmla="*/ 2147483646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2"/>
                <a:gd name="T16" fmla="*/ 0 h 775"/>
                <a:gd name="T17" fmla="*/ 1242 w 1242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2" h="775">
                  <a:moveTo>
                    <a:pt x="0" y="765"/>
                  </a:moveTo>
                  <a:lnTo>
                    <a:pt x="6" y="775"/>
                  </a:lnTo>
                  <a:lnTo>
                    <a:pt x="1242" y="10"/>
                  </a:lnTo>
                  <a:lnTo>
                    <a:pt x="1236" y="0"/>
                  </a:lnTo>
                  <a:lnTo>
                    <a:pt x="0" y="765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Rectangle 27"/>
            <p:cNvSpPr>
              <a:spLocks noChangeArrowheads="1"/>
            </p:cNvSpPr>
            <p:nvPr/>
          </p:nvSpPr>
          <p:spPr bwMode="auto">
            <a:xfrm>
              <a:off x="6232868" y="3992563"/>
              <a:ext cx="4215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S= </a:t>
              </a:r>
            </a:p>
          </p:txBody>
        </p:sp>
        <p:sp>
          <p:nvSpPr>
            <p:cNvPr id="34830" name="Rectangle 29"/>
            <p:cNvSpPr>
              <a:spLocks noChangeArrowheads="1"/>
            </p:cNvSpPr>
            <p:nvPr/>
          </p:nvSpPr>
          <p:spPr bwMode="auto">
            <a:xfrm>
              <a:off x="6604000" y="3992563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-a+(1-b)Y</a:t>
              </a:r>
            </a:p>
          </p:txBody>
        </p:sp>
        <p:sp>
          <p:nvSpPr>
            <p:cNvPr id="34831" name="Rectangle 36"/>
            <p:cNvSpPr>
              <a:spLocks noChangeArrowheads="1"/>
            </p:cNvSpPr>
            <p:nvPr/>
          </p:nvSpPr>
          <p:spPr bwMode="auto">
            <a:xfrm>
              <a:off x="4797425" y="5075238"/>
              <a:ext cx="4238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2" name="Rectangle 37"/>
            <p:cNvSpPr>
              <a:spLocks noChangeArrowheads="1"/>
            </p:cNvSpPr>
            <p:nvPr/>
          </p:nvSpPr>
          <p:spPr bwMode="auto">
            <a:xfrm>
              <a:off x="4896694" y="5165725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33" name="Rectangle 38"/>
            <p:cNvSpPr>
              <a:spLocks noChangeArrowheads="1"/>
            </p:cNvSpPr>
            <p:nvPr/>
          </p:nvSpPr>
          <p:spPr bwMode="auto">
            <a:xfrm>
              <a:off x="4797425" y="3860800"/>
              <a:ext cx="423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4" name="Rectangle 39"/>
            <p:cNvSpPr>
              <a:spLocks noChangeArrowheads="1"/>
            </p:cNvSpPr>
            <p:nvPr/>
          </p:nvSpPr>
          <p:spPr bwMode="auto">
            <a:xfrm>
              <a:off x="4991065" y="3644900"/>
              <a:ext cx="1715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4835" name="Rectangle 40"/>
            <p:cNvSpPr>
              <a:spLocks noChangeArrowheads="1"/>
            </p:cNvSpPr>
            <p:nvPr/>
          </p:nvSpPr>
          <p:spPr bwMode="auto">
            <a:xfrm>
              <a:off x="7319963" y="5195888"/>
              <a:ext cx="423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6" name="Rectangle 41"/>
            <p:cNvSpPr>
              <a:spLocks noChangeArrowheads="1"/>
            </p:cNvSpPr>
            <p:nvPr/>
          </p:nvSpPr>
          <p:spPr bwMode="auto">
            <a:xfrm>
              <a:off x="7607810" y="5286375"/>
              <a:ext cx="222818" cy="29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E1573EA9-99F1-4BFF-8EA6-DEDDD322418B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23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35843" name="标题 3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四、两部门均衡国民收入决定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400" y="1573213"/>
            <a:ext cx="20574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基本框架</a:t>
            </a:r>
          </a:p>
        </p:txBody>
      </p:sp>
      <p:sp>
        <p:nvSpPr>
          <p:cNvPr id="26" name="Rectangle 4" descr="粉色面巾纸"/>
          <p:cNvSpPr>
            <a:spLocks noChangeArrowheads="1"/>
          </p:cNvSpPr>
          <p:nvPr/>
        </p:nvSpPr>
        <p:spPr bwMode="auto">
          <a:xfrm>
            <a:off x="830263" y="2286000"/>
            <a:ext cx="78232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</a:rPr>
              <a:t>两部门经济：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只有居民和企业，不存在政府、外贸。消费和储蓄在居民；生产和投资在企业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</a:rPr>
              <a:t>凯恩斯定律成立：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社会需求变动，只会引起产量变动，使供求均衡，而不会引起价格变动。</a:t>
            </a:r>
          </a:p>
        </p:txBody>
      </p:sp>
      <p:sp>
        <p:nvSpPr>
          <p:cNvPr id="27" name="AutoShape 6" descr="水滴"/>
          <p:cNvSpPr>
            <a:spLocks noChangeArrowheads="1"/>
          </p:cNvSpPr>
          <p:nvPr/>
        </p:nvSpPr>
        <p:spPr bwMode="auto">
          <a:xfrm>
            <a:off x="2590800" y="4689475"/>
            <a:ext cx="4648200" cy="1482725"/>
          </a:xfrm>
          <a:prstGeom prst="wedgeRoundRectCallout">
            <a:avLst>
              <a:gd name="adj1" fmla="val -45278"/>
              <a:gd name="adj2" fmla="val -121204"/>
              <a:gd name="adj3" fmla="val 16667"/>
            </a:avLst>
          </a:prstGeom>
          <a:solidFill>
            <a:srgbClr val="FFFF99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95000"/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+mn-ea"/>
                <a:ea typeface="+mn-ea"/>
              </a:rPr>
              <a:t>原因：有效需求不足，存在大量闲置资源；</a:t>
            </a:r>
          </a:p>
          <a:p>
            <a:pPr eaLnBrk="1" hangingPunct="1">
              <a:buClr>
                <a:srgbClr val="FF0000"/>
              </a:buClr>
              <a:buSzPct val="95000"/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+mn-ea"/>
                <a:ea typeface="+mn-ea"/>
              </a:rPr>
              <a:t>适用条件：短期分析，工资、价格不易变化，即具有粘性。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91431756-53B5-456B-950E-0AD551426B52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24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5" name="Rectangle 5" descr="粉色面巾纸"/>
          <p:cNvSpPr>
            <a:spLocks noChangeArrowheads="1"/>
          </p:cNvSpPr>
          <p:nvPr/>
        </p:nvSpPr>
        <p:spPr bwMode="auto">
          <a:xfrm>
            <a:off x="539750" y="3614738"/>
            <a:ext cx="38877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例：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1000+0.8Y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600</a:t>
            </a:r>
          </a:p>
        </p:txBody>
      </p:sp>
      <p:sp>
        <p:nvSpPr>
          <p:cNvPr id="6" name="Rectangle 46" descr="粉色面巾纸"/>
          <p:cNvSpPr>
            <a:spLocks noChangeArrowheads="1"/>
          </p:cNvSpPr>
          <p:nvPr/>
        </p:nvSpPr>
        <p:spPr bwMode="auto">
          <a:xfrm>
            <a:off x="549275" y="4191000"/>
            <a:ext cx="3887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6600"/>
              </a:buClr>
              <a:buSzPct val="95000"/>
              <a:defRPr/>
            </a:pP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              AE=C+I=Y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66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                   =1000+0.8Y+600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6600"/>
              </a:buClr>
              <a:buSzPct val="95000"/>
              <a:buFont typeface="Wingdings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∴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(1000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600)/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0.8</a:t>
            </a:r>
            <a:r>
              <a:rPr lang="zh-CN" altLang="en-US" sz="2400" dirty="0">
                <a:solidFill>
                  <a:schemeClr val="tx1"/>
                </a:solidFill>
                <a:ea typeface="黑体" pitchFamily="49" charset="-122"/>
              </a:rPr>
              <a:t>）    ＝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8000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4419600" y="2636838"/>
            <a:ext cx="4583113" cy="3113087"/>
            <a:chOff x="2932" y="2016"/>
            <a:chExt cx="2687" cy="1961"/>
          </a:xfrm>
        </p:grpSpPr>
        <p:grpSp>
          <p:nvGrpSpPr>
            <p:cNvPr id="36873" name="Group 7"/>
            <p:cNvGrpSpPr>
              <a:grpSpLocks/>
            </p:cNvGrpSpPr>
            <p:nvPr/>
          </p:nvGrpSpPr>
          <p:grpSpPr bwMode="auto">
            <a:xfrm>
              <a:off x="3335" y="3384"/>
              <a:ext cx="1812" cy="84"/>
              <a:chOff x="3592" y="3539"/>
              <a:chExt cx="1812" cy="84"/>
            </a:xfrm>
          </p:grpSpPr>
          <p:sp>
            <p:nvSpPr>
              <p:cNvPr id="36914" name="Line 8"/>
              <p:cNvSpPr>
                <a:spLocks noChangeShapeType="1"/>
              </p:cNvSpPr>
              <p:nvPr/>
            </p:nvSpPr>
            <p:spPr bwMode="auto">
              <a:xfrm>
                <a:off x="3592" y="3580"/>
                <a:ext cx="172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5" name="Freeform 9"/>
              <p:cNvSpPr>
                <a:spLocks/>
              </p:cNvSpPr>
              <p:nvPr/>
            </p:nvSpPr>
            <p:spPr bwMode="auto">
              <a:xfrm>
                <a:off x="5317" y="3539"/>
                <a:ext cx="87" cy="84"/>
              </a:xfrm>
              <a:custGeom>
                <a:avLst/>
                <a:gdLst>
                  <a:gd name="T0" fmla="*/ 0 w 87"/>
                  <a:gd name="T1" fmla="*/ 84 h 84"/>
                  <a:gd name="T2" fmla="*/ 87 w 87"/>
                  <a:gd name="T3" fmla="*/ 41 h 84"/>
                  <a:gd name="T4" fmla="*/ 0 w 87"/>
                  <a:gd name="T5" fmla="*/ 0 h 84"/>
                  <a:gd name="T6" fmla="*/ 0 w 87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4"/>
                  <a:gd name="T14" fmla="*/ 87 w 8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4">
                    <a:moveTo>
                      <a:pt x="0" y="84"/>
                    </a:moveTo>
                    <a:lnTo>
                      <a:pt x="87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3292" y="2177"/>
              <a:ext cx="87" cy="1248"/>
              <a:chOff x="3549" y="2332"/>
              <a:chExt cx="87" cy="1248"/>
            </a:xfrm>
          </p:grpSpPr>
          <p:sp>
            <p:nvSpPr>
              <p:cNvPr id="36912" name="Line 11"/>
              <p:cNvSpPr>
                <a:spLocks noChangeShapeType="1"/>
              </p:cNvSpPr>
              <p:nvPr/>
            </p:nvSpPr>
            <p:spPr bwMode="auto">
              <a:xfrm flipV="1">
                <a:off x="3592" y="2409"/>
                <a:ext cx="1" cy="117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3" name="Freeform 12"/>
              <p:cNvSpPr>
                <a:spLocks/>
              </p:cNvSpPr>
              <p:nvPr/>
            </p:nvSpPr>
            <p:spPr bwMode="auto">
              <a:xfrm>
                <a:off x="3549" y="2332"/>
                <a:ext cx="87" cy="84"/>
              </a:xfrm>
              <a:custGeom>
                <a:avLst/>
                <a:gdLst>
                  <a:gd name="T0" fmla="*/ 87 w 87"/>
                  <a:gd name="T1" fmla="*/ 84 h 84"/>
                  <a:gd name="T2" fmla="*/ 43 w 87"/>
                  <a:gd name="T3" fmla="*/ 0 h 84"/>
                  <a:gd name="T4" fmla="*/ 0 w 87"/>
                  <a:gd name="T5" fmla="*/ 84 h 84"/>
                  <a:gd name="T6" fmla="*/ 87 w 87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4"/>
                  <a:gd name="T14" fmla="*/ 87 w 8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4">
                    <a:moveTo>
                      <a:pt x="87" y="84"/>
                    </a:moveTo>
                    <a:lnTo>
                      <a:pt x="43" y="0"/>
                    </a:lnTo>
                    <a:lnTo>
                      <a:pt x="0" y="84"/>
                    </a:lnTo>
                    <a:lnTo>
                      <a:pt x="87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 flipV="1">
              <a:off x="3348" y="2160"/>
              <a:ext cx="1270" cy="1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 flipV="1">
              <a:off x="3334" y="2432"/>
              <a:ext cx="1610" cy="5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Rectangle 15"/>
            <p:cNvSpPr>
              <a:spLocks noChangeArrowheads="1"/>
            </p:cNvSpPr>
            <p:nvPr/>
          </p:nvSpPr>
          <p:spPr bwMode="auto">
            <a:xfrm>
              <a:off x="5104" y="345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Y</a:t>
              </a:r>
            </a:p>
          </p:txBody>
        </p:sp>
        <p:sp>
          <p:nvSpPr>
            <p:cNvPr id="36878" name="Rectangle 16"/>
            <p:cNvSpPr>
              <a:spLocks noChangeArrowheads="1"/>
            </p:cNvSpPr>
            <p:nvPr/>
          </p:nvSpPr>
          <p:spPr bwMode="auto">
            <a:xfrm>
              <a:off x="2977" y="2069"/>
              <a:ext cx="31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C+I</a:t>
              </a:r>
            </a:p>
          </p:txBody>
        </p:sp>
        <p:sp>
          <p:nvSpPr>
            <p:cNvPr id="36879" name="Rectangle 17"/>
            <p:cNvSpPr>
              <a:spLocks noChangeArrowheads="1"/>
            </p:cNvSpPr>
            <p:nvPr/>
          </p:nvSpPr>
          <p:spPr bwMode="auto">
            <a:xfrm>
              <a:off x="4332" y="2659"/>
              <a:ext cx="11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6880" name="Rectangle 18"/>
            <p:cNvSpPr>
              <a:spLocks noChangeArrowheads="1"/>
            </p:cNvSpPr>
            <p:nvPr/>
          </p:nvSpPr>
          <p:spPr bwMode="auto">
            <a:xfrm>
              <a:off x="4362" y="2515"/>
              <a:ext cx="12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C=1000 + 0.8Y</a:t>
              </a:r>
            </a:p>
          </p:txBody>
        </p:sp>
        <p:sp>
          <p:nvSpPr>
            <p:cNvPr id="36881" name="Freeform 20"/>
            <p:cNvSpPr>
              <a:spLocks/>
            </p:cNvSpPr>
            <p:nvPr/>
          </p:nvSpPr>
          <p:spPr bwMode="auto">
            <a:xfrm>
              <a:off x="3536" y="3258"/>
              <a:ext cx="110" cy="167"/>
            </a:xfrm>
            <a:custGeom>
              <a:avLst/>
              <a:gdLst>
                <a:gd name="T0" fmla="*/ 0 w 110"/>
                <a:gd name="T1" fmla="*/ 0 h 167"/>
                <a:gd name="T2" fmla="*/ 31 w 110"/>
                <a:gd name="T3" fmla="*/ 22 h 167"/>
                <a:gd name="T4" fmla="*/ 60 w 110"/>
                <a:gd name="T5" fmla="*/ 43 h 167"/>
                <a:gd name="T6" fmla="*/ 83 w 110"/>
                <a:gd name="T7" fmla="*/ 62 h 167"/>
                <a:gd name="T8" fmla="*/ 101 w 110"/>
                <a:gd name="T9" fmla="*/ 84 h 167"/>
                <a:gd name="T10" fmla="*/ 110 w 110"/>
                <a:gd name="T11" fmla="*/ 105 h 167"/>
                <a:gd name="T12" fmla="*/ 110 w 110"/>
                <a:gd name="T13" fmla="*/ 126 h 167"/>
                <a:gd name="T14" fmla="*/ 107 w 110"/>
                <a:gd name="T15" fmla="*/ 146 h 167"/>
                <a:gd name="T16" fmla="*/ 101 w 110"/>
                <a:gd name="T17" fmla="*/ 167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"/>
                <a:gd name="T28" fmla="*/ 0 h 167"/>
                <a:gd name="T29" fmla="*/ 110 w 110"/>
                <a:gd name="T30" fmla="*/ 167 h 1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" h="167">
                  <a:moveTo>
                    <a:pt x="0" y="0"/>
                  </a:moveTo>
                  <a:lnTo>
                    <a:pt x="31" y="22"/>
                  </a:lnTo>
                  <a:lnTo>
                    <a:pt x="60" y="43"/>
                  </a:lnTo>
                  <a:lnTo>
                    <a:pt x="83" y="62"/>
                  </a:lnTo>
                  <a:lnTo>
                    <a:pt x="101" y="84"/>
                  </a:lnTo>
                  <a:lnTo>
                    <a:pt x="110" y="105"/>
                  </a:lnTo>
                  <a:lnTo>
                    <a:pt x="110" y="126"/>
                  </a:lnTo>
                  <a:lnTo>
                    <a:pt x="107" y="146"/>
                  </a:lnTo>
                  <a:lnTo>
                    <a:pt x="101" y="16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Rectangle 21"/>
            <p:cNvSpPr>
              <a:spLocks noChangeArrowheads="1"/>
            </p:cNvSpPr>
            <p:nvPr/>
          </p:nvSpPr>
          <p:spPr bwMode="auto">
            <a:xfrm>
              <a:off x="3628" y="3113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45</a:t>
              </a:r>
              <a:r>
                <a:rPr kumimoji="1" lang="en-US" altLang="zh-CN" sz="2400" b="1" baseline="30000">
                  <a:latin typeface="Times New Roman" panose="02020603050405020304" pitchFamily="18" charset="0"/>
                  <a:ea typeface="楷体_GB2312" panose="02010609030101010101" pitchFamily="49" charset="-122"/>
                </a:rPr>
                <a:t>o</a:t>
              </a:r>
            </a:p>
          </p:txBody>
        </p:sp>
        <p:sp>
          <p:nvSpPr>
            <p:cNvPr id="39955" name="Rectangle 22"/>
            <p:cNvSpPr>
              <a:spLocks noChangeArrowheads="1"/>
            </p:cNvSpPr>
            <p:nvPr/>
          </p:nvSpPr>
          <p:spPr bwMode="auto">
            <a:xfrm>
              <a:off x="3304" y="3744"/>
              <a:ext cx="19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+mn-ea"/>
                  <a:ea typeface="+mn-ea"/>
                </a:rPr>
                <a:t>消费、投资决定均衡收入</a:t>
              </a:r>
            </a:p>
          </p:txBody>
        </p:sp>
        <p:sp>
          <p:nvSpPr>
            <p:cNvPr id="36884" name="Rectangle 23"/>
            <p:cNvSpPr>
              <a:spLocks noChangeArrowheads="1"/>
            </p:cNvSpPr>
            <p:nvPr/>
          </p:nvSpPr>
          <p:spPr bwMode="auto">
            <a:xfrm>
              <a:off x="3255" y="290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宋体" panose="02010600030101010101" pitchFamily="2" charset="-122"/>
                  <a:ea typeface="楷体_GB2312" panose="02010609030101010101" pitchFamily="49" charset="-122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6885" name="Rectangle 24"/>
            <p:cNvSpPr>
              <a:spLocks noChangeArrowheads="1"/>
            </p:cNvSpPr>
            <p:nvPr/>
          </p:nvSpPr>
          <p:spPr bwMode="auto">
            <a:xfrm>
              <a:off x="2932" y="2803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1000</a:t>
              </a:r>
            </a:p>
          </p:txBody>
        </p:sp>
        <p:sp>
          <p:nvSpPr>
            <p:cNvPr id="36886" name="Rectangle 25"/>
            <p:cNvSpPr>
              <a:spLocks noChangeArrowheads="1"/>
            </p:cNvSpPr>
            <p:nvPr/>
          </p:nvSpPr>
          <p:spPr bwMode="auto">
            <a:xfrm>
              <a:off x="3255" y="30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宋体" panose="02010600030101010101" pitchFamily="2" charset="-122"/>
                  <a:ea typeface="楷体_GB2312" panose="02010609030101010101" pitchFamily="49" charset="-122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36887" name="Group 26"/>
            <p:cNvGrpSpPr>
              <a:grpSpLocks/>
            </p:cNvGrpSpPr>
            <p:nvPr/>
          </p:nvGrpSpPr>
          <p:grpSpPr bwMode="auto">
            <a:xfrm>
              <a:off x="4015" y="2729"/>
              <a:ext cx="45" cy="680"/>
              <a:chOff x="4097" y="3084"/>
              <a:chExt cx="16" cy="494"/>
            </a:xfrm>
          </p:grpSpPr>
          <p:sp>
            <p:nvSpPr>
              <p:cNvPr id="36895" name="Rectangle 27"/>
              <p:cNvSpPr>
                <a:spLocks noChangeArrowheads="1"/>
              </p:cNvSpPr>
              <p:nvPr/>
            </p:nvSpPr>
            <p:spPr bwMode="auto">
              <a:xfrm>
                <a:off x="4097" y="308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896" name="Rectangle 28"/>
              <p:cNvSpPr>
                <a:spLocks noChangeArrowheads="1"/>
              </p:cNvSpPr>
              <p:nvPr/>
            </p:nvSpPr>
            <p:spPr bwMode="auto">
              <a:xfrm>
                <a:off x="4097" y="311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897" name="Rectangle 29"/>
              <p:cNvSpPr>
                <a:spLocks noChangeArrowheads="1"/>
              </p:cNvSpPr>
              <p:nvPr/>
            </p:nvSpPr>
            <p:spPr bwMode="auto">
              <a:xfrm>
                <a:off x="4097" y="314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898" name="Rectangle 30"/>
              <p:cNvSpPr>
                <a:spLocks noChangeArrowheads="1"/>
              </p:cNvSpPr>
              <p:nvPr/>
            </p:nvSpPr>
            <p:spPr bwMode="auto">
              <a:xfrm>
                <a:off x="4097" y="317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899" name="Rectangle 31"/>
              <p:cNvSpPr>
                <a:spLocks noChangeArrowheads="1"/>
              </p:cNvSpPr>
              <p:nvPr/>
            </p:nvSpPr>
            <p:spPr bwMode="auto">
              <a:xfrm>
                <a:off x="4097" y="320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0" name="Rectangle 32"/>
              <p:cNvSpPr>
                <a:spLocks noChangeArrowheads="1"/>
              </p:cNvSpPr>
              <p:nvPr/>
            </p:nvSpPr>
            <p:spPr bwMode="auto">
              <a:xfrm>
                <a:off x="4097" y="323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1" name="Rectangle 33"/>
              <p:cNvSpPr>
                <a:spLocks noChangeArrowheads="1"/>
              </p:cNvSpPr>
              <p:nvPr/>
            </p:nvSpPr>
            <p:spPr bwMode="auto">
              <a:xfrm>
                <a:off x="4097" y="326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2" name="Rectangle 34"/>
              <p:cNvSpPr>
                <a:spLocks noChangeArrowheads="1"/>
              </p:cNvSpPr>
              <p:nvPr/>
            </p:nvSpPr>
            <p:spPr bwMode="auto">
              <a:xfrm>
                <a:off x="4097" y="329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3" name="Rectangle 35"/>
              <p:cNvSpPr>
                <a:spLocks noChangeArrowheads="1"/>
              </p:cNvSpPr>
              <p:nvPr/>
            </p:nvSpPr>
            <p:spPr bwMode="auto">
              <a:xfrm>
                <a:off x="4097" y="332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4" name="Rectangle 36"/>
              <p:cNvSpPr>
                <a:spLocks noChangeArrowheads="1"/>
              </p:cNvSpPr>
              <p:nvPr/>
            </p:nvSpPr>
            <p:spPr bwMode="auto">
              <a:xfrm>
                <a:off x="4097" y="3354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5" name="Rectangle 37"/>
              <p:cNvSpPr>
                <a:spLocks noChangeArrowheads="1"/>
              </p:cNvSpPr>
              <p:nvPr/>
            </p:nvSpPr>
            <p:spPr bwMode="auto">
              <a:xfrm>
                <a:off x="4097" y="338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6" name="Rectangle 38"/>
              <p:cNvSpPr>
                <a:spLocks noChangeArrowheads="1"/>
              </p:cNvSpPr>
              <p:nvPr/>
            </p:nvSpPr>
            <p:spPr bwMode="auto">
              <a:xfrm>
                <a:off x="4097" y="341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7" name="Rectangle 39"/>
              <p:cNvSpPr>
                <a:spLocks noChangeArrowheads="1"/>
              </p:cNvSpPr>
              <p:nvPr/>
            </p:nvSpPr>
            <p:spPr bwMode="auto">
              <a:xfrm>
                <a:off x="4097" y="344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8" name="Rectangle 40"/>
              <p:cNvSpPr>
                <a:spLocks noChangeArrowheads="1"/>
              </p:cNvSpPr>
              <p:nvPr/>
            </p:nvSpPr>
            <p:spPr bwMode="auto">
              <a:xfrm>
                <a:off x="4097" y="347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09" name="Rectangle 41"/>
              <p:cNvSpPr>
                <a:spLocks noChangeArrowheads="1"/>
              </p:cNvSpPr>
              <p:nvPr/>
            </p:nvSpPr>
            <p:spPr bwMode="auto">
              <a:xfrm>
                <a:off x="4097" y="350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10" name="Rectangle 42"/>
              <p:cNvSpPr>
                <a:spLocks noChangeArrowheads="1"/>
              </p:cNvSpPr>
              <p:nvPr/>
            </p:nvSpPr>
            <p:spPr bwMode="auto">
              <a:xfrm>
                <a:off x="4097" y="353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911" name="Rectangle 43"/>
              <p:cNvSpPr>
                <a:spLocks noChangeArrowheads="1"/>
              </p:cNvSpPr>
              <p:nvPr/>
            </p:nvSpPr>
            <p:spPr bwMode="auto">
              <a:xfrm>
                <a:off x="4097" y="3563"/>
                <a:ext cx="16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anose="020B05030201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36888" name="Rectangle 44"/>
            <p:cNvSpPr>
              <a:spLocks noChangeArrowheads="1"/>
            </p:cNvSpPr>
            <p:nvPr/>
          </p:nvSpPr>
          <p:spPr bwMode="auto">
            <a:xfrm>
              <a:off x="3545" y="3429"/>
              <a:ext cx="10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6889" name="Rectangle 45"/>
            <p:cNvSpPr>
              <a:spLocks noChangeArrowheads="1"/>
            </p:cNvSpPr>
            <p:nvPr/>
          </p:nvSpPr>
          <p:spPr bwMode="auto">
            <a:xfrm>
              <a:off x="3754" y="3430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5000</a:t>
              </a:r>
            </a:p>
          </p:txBody>
        </p:sp>
        <p:sp>
          <p:nvSpPr>
            <p:cNvPr id="36890" name="Line 48"/>
            <p:cNvSpPr>
              <a:spLocks noChangeShapeType="1"/>
            </p:cNvSpPr>
            <p:nvPr/>
          </p:nvSpPr>
          <p:spPr bwMode="auto">
            <a:xfrm flipV="1">
              <a:off x="3334" y="2160"/>
              <a:ext cx="1610" cy="500"/>
            </a:xfrm>
            <a:prstGeom prst="line">
              <a:avLst/>
            </a:prstGeom>
            <a:noFill/>
            <a:ln w="38100">
              <a:solidFill>
                <a:srgbClr val="4F712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Rectangle 49"/>
            <p:cNvSpPr>
              <a:spLocks noChangeArrowheads="1"/>
            </p:cNvSpPr>
            <p:nvPr/>
          </p:nvSpPr>
          <p:spPr bwMode="auto">
            <a:xfrm>
              <a:off x="2932" y="2568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1600</a:t>
              </a:r>
            </a:p>
          </p:txBody>
        </p:sp>
        <p:sp>
          <p:nvSpPr>
            <p:cNvPr id="36892" name="Rectangle 50"/>
            <p:cNvSpPr>
              <a:spLocks noChangeArrowheads="1"/>
            </p:cNvSpPr>
            <p:nvPr/>
          </p:nvSpPr>
          <p:spPr bwMode="auto">
            <a:xfrm>
              <a:off x="4207" y="3430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8000</a:t>
              </a:r>
            </a:p>
          </p:txBody>
        </p:sp>
        <p:sp>
          <p:nvSpPr>
            <p:cNvPr id="36893" name="Line 51"/>
            <p:cNvSpPr>
              <a:spLocks noChangeShapeType="1"/>
            </p:cNvSpPr>
            <p:nvPr/>
          </p:nvSpPr>
          <p:spPr bwMode="auto">
            <a:xfrm>
              <a:off x="4482" y="2296"/>
              <a:ext cx="0" cy="1134"/>
            </a:xfrm>
            <a:prstGeom prst="line">
              <a:avLst/>
            </a:prstGeom>
            <a:noFill/>
            <a:ln w="9525">
              <a:solidFill>
                <a:srgbClr val="4F712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Rectangle 52"/>
            <p:cNvSpPr>
              <a:spLocks noChangeArrowheads="1"/>
            </p:cNvSpPr>
            <p:nvPr/>
          </p:nvSpPr>
          <p:spPr bwMode="auto">
            <a:xfrm>
              <a:off x="4896" y="2016"/>
              <a:ext cx="4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C66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3366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C +I</a:t>
              </a:r>
            </a:p>
          </p:txBody>
        </p:sp>
      </p:grpSp>
      <p:sp>
        <p:nvSpPr>
          <p:cNvPr id="39942" name="Rectangle 6" descr="粉色面巾纸"/>
          <p:cNvSpPr>
            <a:spLocks noChangeArrowheads="1"/>
          </p:cNvSpPr>
          <p:nvPr/>
        </p:nvSpPr>
        <p:spPr bwMode="auto">
          <a:xfrm>
            <a:off x="539750" y="1493838"/>
            <a:ext cx="42545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6600"/>
              </a:buClr>
              <a:buSzPct val="95000"/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两部门下总需求（总支出）</a:t>
            </a:r>
          </a:p>
          <a:p>
            <a:pPr eaLnBrk="1" hangingPunct="1">
              <a:spcBef>
                <a:spcPct val="20000"/>
              </a:spcBef>
              <a:buClr>
                <a:srgbClr val="336600"/>
              </a:buClr>
              <a:buSzPct val="95000"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       C+I=AE</a:t>
            </a:r>
          </a:p>
          <a:p>
            <a:pPr eaLnBrk="1" hangingPunct="1">
              <a:spcBef>
                <a:spcPct val="20000"/>
              </a:spcBef>
              <a:buClr>
                <a:srgbClr val="336600"/>
              </a:buClr>
              <a:buSzPct val="95000"/>
              <a:defRPr/>
            </a:pPr>
            <a:r>
              <a:rPr kumimoji="1"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因此，已知消费和投资，可求得均衡国民收入</a:t>
            </a:r>
            <a:endParaRPr kumimoji="1" lang="en-US" altLang="zh-CN" sz="24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2" name="AutoShape 60"/>
          <p:cNvSpPr>
            <a:spLocks noChangeArrowheads="1"/>
          </p:cNvSpPr>
          <p:nvPr/>
        </p:nvSpPr>
        <p:spPr bwMode="auto">
          <a:xfrm>
            <a:off x="6089650" y="1493838"/>
            <a:ext cx="457200" cy="1600200"/>
          </a:xfrm>
          <a:prstGeom prst="wedgeRoundRectCallout">
            <a:avLst>
              <a:gd name="adj1" fmla="val -58185"/>
              <a:gd name="adj2" fmla="val 83398"/>
              <a:gd name="adj3" fmla="val 16667"/>
            </a:avLst>
          </a:prstGeom>
          <a:solidFill>
            <a:srgbClr val="FFFF99">
              <a:alpha val="39999"/>
            </a:srgbClr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anose="02010609030101010101" pitchFamily="49" charset="-122"/>
              </a:rPr>
              <a:t>扩大生产</a:t>
            </a:r>
            <a:endParaRPr lang="en-US" altLang="zh-CN" sz="2400" b="1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3" name="AutoShape 61"/>
          <p:cNvSpPr>
            <a:spLocks noChangeArrowheads="1"/>
          </p:cNvSpPr>
          <p:nvPr/>
        </p:nvSpPr>
        <p:spPr bwMode="auto">
          <a:xfrm>
            <a:off x="7308850" y="1066800"/>
            <a:ext cx="457200" cy="1417638"/>
          </a:xfrm>
          <a:prstGeom prst="wedgeRoundRectCallout">
            <a:avLst>
              <a:gd name="adj1" fmla="val -41722"/>
              <a:gd name="adj2" fmla="val 83009"/>
              <a:gd name="adj3" fmla="val 16667"/>
            </a:avLst>
          </a:prstGeom>
          <a:solidFill>
            <a:srgbClr val="FFFF99">
              <a:alpha val="39999"/>
            </a:srgbClr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anose="02010609030101010101" pitchFamily="49" charset="-122"/>
              </a:rPr>
              <a:t>减少生产</a:t>
            </a:r>
            <a:endParaRPr lang="en-US" altLang="zh-CN" sz="2400" b="1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82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乘数原理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</a:rPr>
              <a:t>       国民</a:t>
            </a:r>
            <a:r>
              <a:rPr lang="zh-CN" altLang="en-US" sz="2400" b="1" dirty="0" smtClean="0">
                <a:latin typeface="黑体" pitchFamily="49" charset="-122"/>
              </a:rPr>
              <a:t>经济</a:t>
            </a:r>
            <a:r>
              <a:rPr lang="zh-CN" altLang="en-US" sz="2400" b="1" dirty="0" smtClean="0">
                <a:latin typeface="黑体" pitchFamily="49" charset="-122"/>
              </a:rPr>
              <a:t>中某一支出的自发性变化带来国民收入成倍的变化。</a:t>
            </a:r>
          </a:p>
        </p:txBody>
      </p:sp>
      <p:sp>
        <p:nvSpPr>
          <p:cNvPr id="37891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0B711CBE-4087-40A0-ADE2-9F39DA5074EE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25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200" y="2667000"/>
            <a:ext cx="1143000" cy="838200"/>
          </a:xfrm>
          <a:prstGeom prst="irregularSeal2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案例</a:t>
            </a:r>
          </a:p>
        </p:txBody>
      </p:sp>
      <p:sp>
        <p:nvSpPr>
          <p:cNvPr id="7" name="Text Box 7" descr="5%"/>
          <p:cNvSpPr txBox="1">
            <a:spLocks noChangeArrowheads="1"/>
          </p:cNvSpPr>
          <p:nvPr/>
        </p:nvSpPr>
        <p:spPr bwMode="auto">
          <a:xfrm>
            <a:off x="914400" y="2819400"/>
            <a:ext cx="7848600" cy="2613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张三今天心情好，花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50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元去吃大盘鸡，国民收入因此增加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50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元；</a:t>
            </a: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大盘鸡老板阿凡提多了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50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元收入，他拿出其中的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80%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元）进行消费或投资（另外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10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元储蓄），则国民收入又增加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元；</a:t>
            </a: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假设阿凡提用这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元去洗桑拿，则桑拿房老板增加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元收入，他又将其中的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80%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32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元）用于消费或投资，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20%</a:t>
            </a: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储蓄；</a:t>
            </a: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  ······</a:t>
            </a: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   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如此周而复始，国民收入一共增加多少元？</a:t>
            </a:r>
            <a:r>
              <a:rPr lang="en-US" altLang="zh-CN" sz="21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</a:t>
            </a:r>
            <a:endParaRPr lang="zh-CN" altLang="en-US" sz="21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18341"/>
              </p:ext>
            </p:extLst>
          </p:nvPr>
        </p:nvGraphicFramePr>
        <p:xfrm>
          <a:off x="2387600" y="5373688"/>
          <a:ext cx="36830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3" imgW="2311200" imgH="838080" progId="Equation.3">
                  <p:embed/>
                </p:oleObj>
              </mc:Choice>
              <mc:Fallback>
                <p:oleObj name="公式" r:id="rId3" imgW="231120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373688"/>
                        <a:ext cx="3683000" cy="13636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714625" y="609600"/>
            <a:ext cx="3609975" cy="769938"/>
          </a:xfrm>
          <a:prstGeom prst="rect">
            <a:avLst/>
          </a:prstGeom>
          <a:extLst/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0" algn="ctr" defTabSz="914400" eaLnBrk="1" latinLnBrk="0" hangingPunct="1">
              <a:defRPr sz="4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五、乘数论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6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07BB8C24-2B5E-496F-9863-0E76FBC1E8B5}" type="slidenum">
              <a:rPr lang="en-US" altLang="zh-CN" sz="2600" b="1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26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371600"/>
            <a:ext cx="762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投资乘数</a:t>
            </a:r>
            <a:endParaRPr lang="en-US" altLang="zh-CN" sz="2800" b="1" dirty="0">
              <a:solidFill>
                <a:srgbClr val="0000FF"/>
              </a:solidFill>
              <a:ea typeface="+mn-ea"/>
              <a:cs typeface="Times New Roman" pitchFamily="18" charset="0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投资变动带来的国民收入的变动比率。</a:t>
            </a:r>
            <a:endParaRPr lang="en-US" altLang="zh-CN" sz="24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99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009900"/>
                </a:solidFill>
              </a:rPr>
              <a:t>          </a:t>
            </a:r>
            <a:r>
              <a:rPr lang="zh-CN" altLang="en-US" sz="2200" b="1" dirty="0">
                <a:solidFill>
                  <a:srgbClr val="FF0000"/>
                </a:solidFill>
              </a:rPr>
              <a:t>它意味着当投资增加一单位，乘数效应将使得国民收入增加</a:t>
            </a:r>
            <a:r>
              <a:rPr lang="en-US" altLang="zh-CN" sz="2200" b="1" dirty="0">
                <a:solidFill>
                  <a:srgbClr val="FF0000"/>
                </a:solidFill>
              </a:rPr>
              <a:t> 1/(1-b)  </a:t>
            </a:r>
            <a:r>
              <a:rPr lang="zh-CN" altLang="en-US" sz="2200" b="1" dirty="0">
                <a:solidFill>
                  <a:srgbClr val="FF0000"/>
                </a:solidFill>
              </a:rPr>
              <a:t>单位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65094"/>
              </p:ext>
            </p:extLst>
          </p:nvPr>
        </p:nvGraphicFramePr>
        <p:xfrm>
          <a:off x="2647950" y="2498725"/>
          <a:ext cx="29337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977760" imgH="1244520" progId="Equation.DSMT4">
                  <p:embed/>
                </p:oleObj>
              </mc:Choice>
              <mc:Fallback>
                <p:oleObj name="Equation" r:id="rId3" imgW="977760" imgH="1244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498725"/>
                        <a:ext cx="2933700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 descr="5%"/>
          <p:cNvSpPr txBox="1">
            <a:spLocks noChangeArrowheads="1"/>
          </p:cNvSpPr>
          <p:nvPr/>
        </p:nvSpPr>
        <p:spPr bwMode="auto">
          <a:xfrm>
            <a:off x="1143000" y="4495800"/>
            <a:ext cx="16287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投资乘数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 descr="纸莎草纸"/>
          <p:cNvSpPr>
            <a:spLocks noGrp="1" noChangeArrowheads="1"/>
          </p:cNvSpPr>
          <p:nvPr>
            <p:ph sz="quarter" idx="4294967295"/>
          </p:nvPr>
        </p:nvSpPr>
        <p:spPr>
          <a:xfrm>
            <a:off x="849313" y="4581525"/>
            <a:ext cx="7191375" cy="1438275"/>
          </a:xfrm>
          <a:extLst>
            <a:ext uri="{91240B29-F687-4F45-9708-019B960494DF}">
              <a14:hiddenLine xmlns:a14="http://schemas.microsoft.com/office/drawing/2010/main" w="38100" cap="flat">
                <a:solidFill>
                  <a:schemeClr val="folHlink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indent="0">
              <a:buClr>
                <a:srgbClr val="006600"/>
              </a:buClr>
              <a:buSzPct val="95000"/>
              <a:buFont typeface="Wingdings 2" panose="05020102010507070707" pitchFamily="18" charset="2"/>
              <a:buNone/>
              <a:tabLst>
                <a:tab pos="273050" algn="l"/>
              </a:tabLst>
            </a:pPr>
            <a:r>
              <a:rPr lang="zh-CN" altLang="en-US" sz="2800" b="1" smtClean="0">
                <a:latin typeface="黑体" panose="02010609060101010101" pitchFamily="49" charset="-122"/>
              </a:rPr>
              <a:t>乘数作用条件：</a:t>
            </a:r>
            <a:endParaRPr lang="en-US" altLang="zh-CN" sz="2800" b="1" smtClean="0">
              <a:latin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rgbClr val="336600"/>
              </a:buClr>
              <a:buSzPct val="95000"/>
              <a:buFont typeface="Wingdings 2" panose="05020102010507070707" pitchFamily="18" charset="2"/>
              <a:buNone/>
              <a:tabLst>
                <a:tab pos="273050" algn="l"/>
              </a:tabLst>
            </a:pPr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社会上各种资源没有得到充分利用。</a:t>
            </a:r>
          </a:p>
        </p:txBody>
      </p:sp>
      <p:sp>
        <p:nvSpPr>
          <p:cNvPr id="39939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46EF2915-6139-4BB1-A4B5-510AB902CA96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27</a:t>
            </a:fld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6" name="Rectangle 4" descr="粉色面巾纸"/>
          <p:cNvSpPr>
            <a:spLocks noChangeArrowheads="1"/>
          </p:cNvSpPr>
          <p:nvPr/>
        </p:nvSpPr>
        <p:spPr bwMode="auto">
          <a:xfrm>
            <a:off x="838200" y="2854325"/>
            <a:ext cx="71247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tabLst>
                <a:tab pos="273050" algn="l"/>
              </a:tabLst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tabLst>
                <a:tab pos="273050" algn="l"/>
              </a:tabLst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tabLst>
                <a:tab pos="273050" algn="l"/>
              </a:tabLs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tabLst>
                <a:tab pos="273050" algn="l"/>
              </a:tabLst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36600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</a:rPr>
              <a:t>乘数作用的双重性：</a:t>
            </a:r>
          </a:p>
          <a:p>
            <a:pPr lvl="1" eaLnBrk="1" hangingPunct="1">
              <a:lnSpc>
                <a:spcPct val="150000"/>
              </a:lnSpc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总需求增加，引起国民收入更大幅度的增加；</a:t>
            </a:r>
          </a:p>
          <a:p>
            <a:pPr lvl="1" eaLnBrk="1" hangingPunct="1">
              <a:lnSpc>
                <a:spcPct val="150000"/>
              </a:lnSpc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总需求减少，引起国民收入更大幅度的减少。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47813" y="1792288"/>
            <a:ext cx="2171700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76475E"/>
                    </a:gs>
                    <a:gs pos="100000">
                      <a:srgbClr val="FF99CC">
                        <a:alpha val="39998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节俭悖论</a:t>
            </a:r>
          </a:p>
        </p:txBody>
      </p:sp>
      <p:pic>
        <p:nvPicPr>
          <p:cNvPr id="8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7526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6388"/>
            <a:ext cx="80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粉色面巾纸"/>
          <p:cNvSpPr>
            <a:spLocks noChangeArrowheads="1"/>
          </p:cNvSpPr>
          <p:nvPr/>
        </p:nvSpPr>
        <p:spPr bwMode="auto">
          <a:xfrm>
            <a:off x="708025" y="2106613"/>
            <a:ext cx="7602538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黑体" panose="02010609060101010101" pitchFamily="49" charset="-122"/>
              </a:rPr>
              <a:t>三部门经济：</a:t>
            </a:r>
            <a:r>
              <a:rPr lang="zh-CN" altLang="en-US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居民、企业、政府</a:t>
            </a:r>
            <a:endParaRPr lang="zh-CN" altLang="en-US" sz="2200" b="1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黑体" panose="02010609060101010101" pitchFamily="49" charset="-122"/>
              </a:rPr>
              <a:t>由于政府的加入，除了原来的消费、储蓄、投资外，总支出方面增加了政府购买，总收入方面增加了税收。</a:t>
            </a:r>
          </a:p>
        </p:txBody>
      </p:sp>
      <p:sp>
        <p:nvSpPr>
          <p:cNvPr id="40963" name="Text Box 9"/>
          <p:cNvSpPr txBox="1">
            <a:spLocks noChangeArrowheads="1"/>
          </p:cNvSpPr>
          <p:nvPr/>
        </p:nvSpPr>
        <p:spPr bwMode="auto">
          <a:xfrm>
            <a:off x="847725" y="549275"/>
            <a:ext cx="7540625" cy="827088"/>
          </a:xfrm>
          <a:prstGeom prst="rect">
            <a:avLst/>
          </a:prstGeom>
          <a:extLst/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0" algn="ctr" defTabSz="914400" eaLnBrk="1" latinLnBrk="0" hangingPunct="1">
              <a:defRPr sz="4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六、三部门均衡国民收入决定</a:t>
            </a:r>
          </a:p>
        </p:txBody>
      </p:sp>
      <p:sp>
        <p:nvSpPr>
          <p:cNvPr id="6" name="Rectangle 6" descr="粉色面巾纸"/>
          <p:cNvSpPr>
            <a:spLocks noChangeArrowheads="1"/>
          </p:cNvSpPr>
          <p:nvPr/>
        </p:nvSpPr>
        <p:spPr bwMode="auto">
          <a:xfrm>
            <a:off x="703263" y="3432175"/>
            <a:ext cx="760253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3366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根据均衡国民收入含义，当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AE=Y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时实现均衡国民收入即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Y=C+I+G</a:t>
            </a:r>
          </a:p>
        </p:txBody>
      </p:sp>
      <p:sp>
        <p:nvSpPr>
          <p:cNvPr id="40965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fld id="{3FB56AC5-E042-465D-B83F-35F3823F7D44}" type="slidenum">
              <a:rPr lang="en-US" altLang="zh-CN" sz="2600">
                <a:solidFill>
                  <a:schemeClr val="bg1"/>
                </a:solidFill>
              </a:rPr>
              <a:pPr algn="ctr" eaLnBrk="1" hangingPunct="1"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t>28</a:t>
            </a:fld>
            <a:endParaRPr lang="en-US" altLang="zh-CN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58775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宏观经济的基本目标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000" b="1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经济增长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物价稳定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充分就业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国际收支平衡</a:t>
            </a:r>
          </a:p>
        </p:txBody>
      </p:sp>
      <p:sp>
        <p:nvSpPr>
          <p:cNvPr id="15364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2A53D8-5C39-4FDC-B75B-269770CECA1F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572000" y="2819400"/>
            <a:ext cx="1905000" cy="762000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prstShdw prst="shdw17" dist="17961" dir="2700000">
              <a:srgbClr val="99303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财政政策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648200" y="3733800"/>
            <a:ext cx="1905000" cy="838200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prstShdw prst="shdw17" dist="17961" dir="2700000">
              <a:srgbClr val="99303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anose="02010609030101010101" pitchFamily="49" charset="-122"/>
              </a:rPr>
              <a:t>货币政策</a:t>
            </a:r>
          </a:p>
        </p:txBody>
      </p:sp>
      <p:sp>
        <p:nvSpPr>
          <p:cNvPr id="9" name="AutoShape 6" descr="5%"/>
          <p:cNvSpPr>
            <a:spLocks/>
          </p:cNvSpPr>
          <p:nvPr/>
        </p:nvSpPr>
        <p:spPr bwMode="auto">
          <a:xfrm>
            <a:off x="4191000" y="2133600"/>
            <a:ext cx="381000" cy="3810000"/>
          </a:xfrm>
          <a:prstGeom prst="rightBrace">
            <a:avLst>
              <a:gd name="adj1" fmla="val 76667"/>
              <a:gd name="adj2" fmla="val 500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648200" y="4648200"/>
            <a:ext cx="1828800" cy="762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994A4D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anose="02010609030101010101" pitchFamily="49" charset="-122"/>
              </a:rPr>
              <a:t>贸易政策</a:t>
            </a:r>
          </a:p>
        </p:txBody>
      </p:sp>
      <p:sp>
        <p:nvSpPr>
          <p:cNvPr id="11" name="Rectangle 8" descr="5%"/>
          <p:cNvSpPr>
            <a:spLocks noChangeArrowheads="1"/>
          </p:cNvSpPr>
          <p:nvPr/>
        </p:nvSpPr>
        <p:spPr bwMode="auto">
          <a:xfrm>
            <a:off x="838200" y="1905000"/>
            <a:ext cx="5791200" cy="4267200"/>
          </a:xfrm>
          <a:prstGeom prst="rect">
            <a:avLst/>
          </a:prstGeom>
          <a:noFill/>
          <a:ln w="57150" algn="ctr">
            <a:solidFill>
              <a:srgbClr val="0066FF"/>
            </a:solidFill>
            <a:miter lim="800000"/>
            <a:headEnd/>
            <a:tailEnd/>
          </a:ln>
          <a:effectLst>
            <a:prstShdw prst="shdw17" dist="17961" dir="2700000">
              <a:srgbClr val="003D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3366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705600" y="3810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391400" y="1828800"/>
            <a:ext cx="914400" cy="434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3366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" name="Text Box 11" descr="5%"/>
          <p:cNvSpPr txBox="1">
            <a:spLocks noChangeArrowheads="1"/>
          </p:cNvSpPr>
          <p:nvPr/>
        </p:nvSpPr>
        <p:spPr bwMode="auto">
          <a:xfrm>
            <a:off x="7527925" y="2286000"/>
            <a:ext cx="549275" cy="3429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rPr>
              <a:t>宏观经济学研究内容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80%"/>
          <p:cNvSpPr>
            <a:spLocks noGrp="1" noChangeArrowheads="1"/>
          </p:cNvSpPr>
          <p:nvPr>
            <p:ph idx="1"/>
          </p:nvPr>
        </p:nvSpPr>
        <p:spPr>
          <a:xfrm>
            <a:off x="685800" y="1966913"/>
            <a:ext cx="8153400" cy="4662487"/>
          </a:xfrm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300" b="1" smtClean="0">
                <a:solidFill>
                  <a:srgbClr val="00181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现代宏观经济学产生之前，经济学的研究已经涉足了</a:t>
            </a:r>
            <a:r>
              <a:rPr lang="zh-CN" altLang="en-US" sz="23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总产量、就业、利息、工资</a:t>
            </a:r>
            <a:r>
              <a:rPr lang="zh-CN" altLang="en-US" sz="2300" b="1" smtClean="0">
                <a:solidFill>
                  <a:srgbClr val="00181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等宏观经济问题，被称之为</a:t>
            </a:r>
            <a:r>
              <a:rPr lang="zh-CN" altLang="en-US" sz="23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宏观经济学的古典学派</a:t>
            </a:r>
            <a:r>
              <a:rPr lang="zh-CN" altLang="en-US" sz="2300" b="1" smtClean="0">
                <a:solidFill>
                  <a:srgbClr val="00181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300" b="1" smtClean="0">
                <a:solidFill>
                  <a:srgbClr val="00181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古典经济学家普遍认为，在一个社会中，</a:t>
            </a:r>
            <a:r>
              <a:rPr lang="zh-CN" altLang="en-US" sz="23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生产是起决定性作用的，供给决定需求，因此生产什么是社会经济的主要问题。</a:t>
            </a:r>
            <a:endParaRPr lang="zh-CN" altLang="en-US" sz="2300" b="1" smtClean="0">
              <a:solidFill>
                <a:srgbClr val="001817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3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经济波动仅仅是局部的、暂时的现象，当供求关系失衡时，市场可以通过价格、工资等因素的变动使经济自动地回到由供给决定的自然水平，从而不会出现大规模的失业，因此，政府没有必要对经济进行干预。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3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从古典学派看来，</a:t>
            </a:r>
            <a:r>
              <a:rPr lang="zh-CN" altLang="en-US" sz="23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只要微观经济的市场是有效的，整个经济就不会出现问题，</a:t>
            </a:r>
            <a:r>
              <a:rPr lang="zh-CN" altLang="en-US" sz="23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宏观经济问题的专门研究就不那么重要了。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411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古典学派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注重长期</a:t>
            </a:r>
            <a:endParaRPr lang="en-US" altLang="zh-CN" sz="2400" b="1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AutoShape 2"/>
          <p:cNvSpPr>
            <a:spLocks noChangeArrowheads="1"/>
          </p:cNvSpPr>
          <p:nvPr/>
        </p:nvSpPr>
        <p:spPr bwMode="auto">
          <a:xfrm>
            <a:off x="1828800" y="685800"/>
            <a:ext cx="6096000" cy="739775"/>
          </a:xfrm>
          <a:prstGeom prst="roundRect">
            <a:avLst>
              <a:gd name="adj" fmla="val 21667"/>
            </a:avLst>
          </a:prstGeom>
          <a:extLst/>
        </p:spPr>
        <p:txBody>
          <a:bodyPr vert="horz" rtlCol="0" anchor="ctr">
            <a:normAutofit fontScale="92500" lnSpcReduction="20000"/>
          </a:bodyPr>
          <a:lstStyle/>
          <a:p>
            <a:pPr algn="ctr" eaLnBrk="1" hangingPunct="1"/>
            <a:r>
              <a:rPr lang="zh-CN" altLang="en-US" sz="4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宏观经济学的两大学派</a:t>
            </a:r>
          </a:p>
        </p:txBody>
      </p:sp>
      <p:sp>
        <p:nvSpPr>
          <p:cNvPr id="16389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56A3F2-0344-4E1A-8883-1DD6DC78D7DC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441450"/>
            <a:ext cx="4267200" cy="523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凯恩斯学派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注重短期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5650" name="Rectangle 2" descr="再生纸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8208963" cy="333692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世纪</a:t>
            </a:r>
            <a:r>
              <a:rPr lang="en-US" altLang="zh-CN" sz="2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年代的经济大萧条使古典经济理论受到了挑战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。按照古典理论，价格、工资等都具有伸缩性的，经济活动有其内在的调节机制，经济大萧条是不可能产生的。凯恩斯从社会总需求入手，寻找经济大萧条产生的原因。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凯恩斯理论的核心是有效需求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，也是宏观经济学所指的总需求。</a:t>
            </a:r>
          </a:p>
        </p:txBody>
      </p:sp>
      <p:sp>
        <p:nvSpPr>
          <p:cNvPr id="17412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AB5D9B-C183-47F8-B201-3EED1652AE68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 descr="再生纸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100" b="1" smtClean="0">
                <a:solidFill>
                  <a:srgbClr val="001817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凯恩斯认为，由于市场机制本身存在着某种缺陷（如</a:t>
            </a:r>
            <a:r>
              <a:rPr lang="zh-CN" altLang="en-US" sz="21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价格、工资刚性</a:t>
            </a:r>
            <a:r>
              <a:rPr lang="zh-CN" altLang="en-US" sz="2100" b="1" smtClean="0">
                <a:solidFill>
                  <a:srgbClr val="001817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，供给并不一定就能创造需求，而总需求是起决定性作用的，它决定着国民收入的波动。如果人们对未来预期产生悲观情绪，或者说这些心理因素发生了不正常波动，就会影响人们的经济行为从而导致总需求不足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100" b="1" smtClean="0">
                <a:solidFill>
                  <a:srgbClr val="001817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总需求不足又不能通过市场机制来调节的情况下，国民经济就会偏离充分就业的水平，从而导致经济的波动。他还认为，尽管在长期内，国民经济受价格机制的作用有回到自然水平的趋势，但这个过程是相当缓慢的，而且谈论长期是没有意义的，因为</a:t>
            </a:r>
            <a:r>
              <a:rPr lang="zh-CN" altLang="en-US" sz="2100" b="1" smtClean="0">
                <a:solidFill>
                  <a:srgbClr val="001817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“</a:t>
            </a:r>
            <a:r>
              <a:rPr lang="zh-CN" altLang="en-US" sz="21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在长期，我们都会死去</a:t>
            </a:r>
            <a:r>
              <a:rPr lang="zh-CN" altLang="en-US" sz="2100" b="1" smtClean="0">
                <a:solidFill>
                  <a:srgbClr val="001817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”</a:t>
            </a:r>
            <a:r>
              <a:rPr lang="zh-CN" altLang="en-US" sz="2100" b="1" smtClean="0">
                <a:solidFill>
                  <a:srgbClr val="001817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。这样，凯恩斯提供了一个对大萧条的理论解释，也产生了以研究总需求为核心内容的宏观经济理论。</a:t>
            </a:r>
            <a:endParaRPr lang="zh-CN" altLang="en-US" sz="210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35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39EB04-32CA-4E40-8479-2E01648045F2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6172200" cy="7397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微软雅黑" panose="020B0503020204020204" pitchFamily="34" charset="-122"/>
              </a:rPr>
              <a:t>本章概要</a:t>
            </a:r>
          </a:p>
        </p:txBody>
      </p:sp>
      <p:sp>
        <p:nvSpPr>
          <p:cNvPr id="163843" name="Rectangle 3" descr="再生纸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343400"/>
          </a:xfrm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国民收入核算关键概念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国民收入核算方法</a:t>
            </a:r>
            <a:endParaRPr lang="en-US" altLang="zh-CN" sz="2800" b="1" dirty="0" smtClean="0">
              <a:latin typeface="+mn-ea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消费</a:t>
            </a:r>
            <a:endParaRPr lang="en-US" altLang="zh-CN" sz="2800" b="1" dirty="0" smtClean="0">
              <a:latin typeface="+mn-ea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+mn-ea"/>
                <a:sym typeface="Wingdings" panose="05000000000000000000" pitchFamily="2" charset="2"/>
              </a:rPr>
              <a:t>两</a:t>
            </a: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部门均衡国民收入决定</a:t>
            </a:r>
            <a:endParaRPr lang="en-US" altLang="zh-CN" sz="2800" b="1" dirty="0" smtClean="0">
              <a:latin typeface="+mn-ea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+mn-ea"/>
                <a:sym typeface="Wingdings" panose="05000000000000000000" pitchFamily="2" charset="2"/>
              </a:rPr>
              <a:t>乘数</a:t>
            </a: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论</a:t>
            </a:r>
            <a:endParaRPr lang="en-US" altLang="zh-CN" sz="2800" b="1" dirty="0" smtClean="0">
              <a:latin typeface="+mn-ea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+mn-ea"/>
                <a:sym typeface="Wingdings" panose="05000000000000000000" pitchFamily="2" charset="2"/>
              </a:rPr>
              <a:t>三</a:t>
            </a:r>
            <a:r>
              <a:rPr lang="zh-CN" altLang="en-US" sz="2800" b="1" dirty="0" smtClean="0">
                <a:latin typeface="+mn-ea"/>
                <a:sym typeface="Wingdings" panose="05000000000000000000" pitchFamily="2" charset="2"/>
              </a:rPr>
              <a:t>部门均衡国民收入决定</a:t>
            </a:r>
          </a:p>
        </p:txBody>
      </p:sp>
      <p:sp>
        <p:nvSpPr>
          <p:cNvPr id="19460" name="Rectangle 15"/>
          <p:cNvSpPr txBox="1">
            <a:spLocks noGrp="1" noChangeArrowheads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2FF123-A5D0-4C60-8592-E9D765EF10CC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1.</a:t>
            </a:r>
            <a:r>
              <a:rPr lang="zh-CN" altLang="en-US" sz="2600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国民收入核算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       按照既定的概念和方法对一国（地区）的经济总体进行的系统性定量描述。通俗地说，就是衡量一国（地区）创造的财富。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zh-CN" altLang="en-US" sz="2600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国民收入核算的关键概念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）国内生产总值（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GDP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）：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一国（地区）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一定时期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内所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生产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出来的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最终产品和劳务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市场价值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总和。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请注意：</a:t>
            </a:r>
          </a:p>
          <a:p>
            <a:pPr lvl="2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一定时期：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通常为</a:t>
            </a:r>
            <a:r>
              <a:rPr lang="en-US" altLang="zh-C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年</a:t>
            </a:r>
          </a:p>
          <a:p>
            <a:pPr lvl="2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lang="zh-CN" altLang="en-US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当期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生产原则：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必须是当期生产的，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过去生产的</a:t>
            </a:r>
            <a:r>
              <a:rPr lang="zh-CN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不算</a:t>
            </a: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50D7D5-2093-4415-B71D-E88098C0F7E0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sp>
        <p:nvSpPr>
          <p:cNvPr id="6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" y="4419600"/>
            <a:ext cx="457200" cy="484188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91400" cy="860425"/>
          </a:xfrm>
        </p:spPr>
        <p:txBody>
          <a:bodyPr vert="horz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一、国民收入核算关键概念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2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最终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产品原则：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面粉对于面包房是中间产品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对于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家庭主妇是最终产品</a:t>
            </a:r>
          </a:p>
          <a:p>
            <a:pPr lvl="2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市场交换原则：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产品（服务）必须用于公开市场交易，因为存在价值统计和衡量问题。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）国民生产总值（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GNP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一国（地区）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公民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一定时期内所生产出来的最终产品和劳务的市场价值总和。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GDP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GNP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区别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：国境原则与国民原则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GDP=GNP-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本国公民在国外生产的产品和劳务市场价值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外国公民在本国生产的产品和劳务市场价值</a:t>
            </a: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 bwMode="auto">
          <a:xfrm>
            <a:off x="8480425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CB918E-FAD7-4352-B674-AE87ED77FC52}" type="slidenum">
              <a:rPr lang="en-US" altLang="zh-CN" sz="2600" b="1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pic>
        <p:nvPicPr>
          <p:cNvPr id="6" name="Picture 8" descr="u=4061213502,2070768399&amp;fm=0&amp;gp=2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/>
          <a:stretch>
            <a:fillRect/>
          </a:stretch>
        </p:blipFill>
        <p:spPr bwMode="auto">
          <a:xfrm>
            <a:off x="7883525" y="26988"/>
            <a:ext cx="1311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u=3270027858,1118308850&amp;fm=0&amp;gp=-26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5486400"/>
            <a:ext cx="14478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10361</TotalTime>
  <Words>2462</Words>
  <Application>Microsoft Office PowerPoint</Application>
  <PresentationFormat>全屏显示(4:3)</PresentationFormat>
  <Paragraphs>315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Dotum</vt:lpstr>
      <vt:lpstr>仿宋_GB2312</vt:lpstr>
      <vt:lpstr>黑体</vt:lpstr>
      <vt:lpstr>华文细黑</vt:lpstr>
      <vt:lpstr>楷体_GB2312</vt:lpstr>
      <vt:lpstr>隶书</vt:lpstr>
      <vt:lpstr>宋体</vt:lpstr>
      <vt:lpstr>微软雅黑</vt:lpstr>
      <vt:lpstr>Arial</vt:lpstr>
      <vt:lpstr>Franklin Gothic Book</vt:lpstr>
      <vt:lpstr>Franklin Gothic Medium</vt:lpstr>
      <vt:lpstr>Times New Roman</vt:lpstr>
      <vt:lpstr>Wingdings</vt:lpstr>
      <vt:lpstr>Wingdings 2</vt:lpstr>
      <vt:lpstr>暗香扑面</vt:lpstr>
      <vt:lpstr>MathType 6.0 Equation</vt:lpstr>
      <vt:lpstr>Microsoft 公式 3.0</vt:lpstr>
      <vt:lpstr>第7章 国民收入理论</vt:lpstr>
      <vt:lpstr>大家耳熟能详的一些名词</vt:lpstr>
      <vt:lpstr>宏观经济的基本目标</vt:lpstr>
      <vt:lpstr>PowerPoint 演示文稿</vt:lpstr>
      <vt:lpstr>2.凯恩斯学派—注重短期</vt:lpstr>
      <vt:lpstr>PowerPoint 演示文稿</vt:lpstr>
      <vt:lpstr>本章概要</vt:lpstr>
      <vt:lpstr>一、国民收入核算关键概念</vt:lpstr>
      <vt:lpstr>PowerPoint 演示文稿</vt:lpstr>
      <vt:lpstr>PowerPoint 演示文稿</vt:lpstr>
      <vt:lpstr>PowerPoint 演示文稿</vt:lpstr>
      <vt:lpstr>二、国民收入核算方法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三、消费</vt:lpstr>
      <vt:lpstr>PowerPoint 演示文稿</vt:lpstr>
      <vt:lpstr>3.基本的消费理论</vt:lpstr>
      <vt:lpstr>PowerPoint 演示文稿</vt:lpstr>
      <vt:lpstr>4.储蓄</vt:lpstr>
      <vt:lpstr>四、两部门均衡国民收入决定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wgdxgn</dc:creator>
  <cp:lastModifiedBy>wgdxgn</cp:lastModifiedBy>
  <cp:revision>271</cp:revision>
  <cp:lastPrinted>1601-01-01T00:00:00Z</cp:lastPrinted>
  <dcterms:created xsi:type="dcterms:W3CDTF">1601-01-01T00:00:00Z</dcterms:created>
  <dcterms:modified xsi:type="dcterms:W3CDTF">2017-10-16T02:39:08Z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