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90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91" r:id="rId11"/>
    <p:sldId id="271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9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17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26BF3-9259-4F49-AECB-FC28860D824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0E192-24AD-495E-B731-59DEF566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3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29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48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22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61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16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81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0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828800"/>
            <a:ext cx="76200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87C35-31BF-4ABF-9CFD-17A849B0AF4D}" type="datetime1">
              <a:rPr lang="zh-CN" altLang="en-US"/>
              <a:pPr>
                <a:defRPr/>
              </a:pPr>
              <a:t>2017/10/30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64E76-E664-421C-B879-7032349F2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80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95536" y="1676401"/>
            <a:ext cx="8352928" cy="1538286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zh-CN" altLang="en-US" sz="60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6000" b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</a:t>
            </a:r>
            <a:r>
              <a:rPr lang="zh-CN" altLang="en-US" sz="6000" b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章  </a:t>
            </a:r>
            <a:r>
              <a:rPr lang="zh-CN" altLang="en-US" sz="60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失业和通货膨胀</a:t>
            </a:r>
          </a:p>
        </p:txBody>
      </p:sp>
      <p:sp>
        <p:nvSpPr>
          <p:cNvPr id="6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8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type="title"/>
          </p:nvPr>
        </p:nvSpPr>
        <p:spPr>
          <a:xfrm>
            <a:off x="539552" y="596801"/>
            <a:ext cx="3386336" cy="815975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自然失业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576" y="1628800"/>
            <a:ext cx="7620000" cy="28956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000000"/>
                </a:solidFill>
                <a:latin typeface="+mn-ea"/>
              </a:rPr>
              <a:t>经济社会在正常情况下的失业，即劳动力市场处于供求稳定状态时存在的失业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</a:rPr>
              <a:t>，也就是充分就业情况下的失业。包括摩擦性失业和结构性失业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</a:rPr>
              <a:t>。这里的稳定状态是指：既不会造成通货膨胀，也不会造成通货紧缩。</a:t>
            </a:r>
          </a:p>
        </p:txBody>
      </p:sp>
      <p:sp>
        <p:nvSpPr>
          <p:cNvPr id="6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solidFill>
                  <a:schemeClr val="bg1"/>
                </a:solidFill>
                <a:latin typeface="+mn-lt"/>
                <a:ea typeface="+mn-ea"/>
              </a:rPr>
              <a:t>10</a:t>
            </a:r>
            <a:endParaRPr lang="en-US" altLang="zh-CN" sz="2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2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907704" y="221432"/>
            <a:ext cx="5184576" cy="133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三、失业的治理</a:t>
            </a:r>
          </a:p>
        </p:txBody>
      </p:sp>
      <p:sp>
        <p:nvSpPr>
          <p:cNvPr id="6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Rectangle 2" descr="羊皮纸"/>
          <p:cNvSpPr txBox="1">
            <a:spLocks noChangeArrowheads="1"/>
          </p:cNvSpPr>
          <p:nvPr/>
        </p:nvSpPr>
        <p:spPr>
          <a:xfrm>
            <a:off x="692051" y="1484784"/>
            <a:ext cx="7615882" cy="36862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>
            <a:normAutofit fontScale="925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SzTx/>
              <a:buNone/>
            </a:pPr>
            <a:r>
              <a:rPr kumimoji="1"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主动的失业治理政策</a:t>
            </a:r>
            <a:endParaRPr lang="zh-CN" altLang="en-US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  <a:spcAft>
                <a:spcPct val="35000"/>
              </a:spcAft>
              <a:buSzPct val="75000"/>
              <a:buFont typeface="Wingdings 2" panose="05020102010507070707" pitchFamily="18" charset="2"/>
              <a:buChar char="ß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政府可以制定公共政策缩短失业工人寻找新工作所需的时间，从而降低寻找性失业。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完善劳动力市场，如健全中介机构，促进劳动力供求信息顺畅流动。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实施公共培训计划。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spcAft>
                <a:spcPct val="35000"/>
              </a:spcAft>
              <a:buSzPct val="75000"/>
              <a:buFont typeface="Wingdings 2" panose="05020102010507070707" pitchFamily="18" charset="2"/>
              <a:buChar char="ß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提高工资变动的灵活性。</a:t>
            </a:r>
          </a:p>
        </p:txBody>
      </p:sp>
      <p:sp>
        <p:nvSpPr>
          <p:cNvPr id="9" name="Rectangle 5" descr="粉色面巾纸"/>
          <p:cNvSpPr>
            <a:spLocks noChangeArrowheads="1"/>
          </p:cNvSpPr>
          <p:nvPr/>
        </p:nvSpPr>
        <p:spPr bwMode="auto">
          <a:xfrm>
            <a:off x="727025" y="5239072"/>
            <a:ext cx="7772400" cy="14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被动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的失业治理政策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spcAft>
                <a:spcPct val="35000"/>
              </a:spcAft>
              <a:buClr>
                <a:schemeClr val="tx2"/>
              </a:buClr>
            </a:pPr>
            <a:r>
              <a:rPr lang="zh-CN" altLang="en-US" sz="2000" b="1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ea typeface="仿宋_GB2312" pitchFamily="49" charset="-122"/>
              </a:rPr>
              <a:t>   </a:t>
            </a:r>
            <a:r>
              <a:rPr lang="zh-CN" altLang="en-US" sz="2200" b="1" dirty="0" smtClean="0">
                <a:solidFill>
                  <a:srgbClr val="000000"/>
                </a:solidFill>
                <a:latin typeface="+mn-ea"/>
              </a:rPr>
              <a:t>建立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</a:rPr>
              <a:t>包括失业保险的现代社会保障制度，保证失业人员基本生活需要得到满足。</a:t>
            </a:r>
          </a:p>
        </p:txBody>
      </p:sp>
    </p:spTree>
    <p:extLst>
      <p:ext uri="{BB962C8B-B14F-4D97-AF65-F5344CB8AC3E}">
        <p14:creationId xmlns:p14="http://schemas.microsoft.com/office/powerpoint/2010/main" val="185497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AutoShape 2"/>
          <p:cNvSpPr>
            <a:spLocks noGrp="1" noChangeArrowheads="1"/>
          </p:cNvSpPr>
          <p:nvPr>
            <p:ph type="title"/>
          </p:nvPr>
        </p:nvSpPr>
        <p:spPr>
          <a:xfrm>
            <a:off x="2362200" y="404664"/>
            <a:ext cx="4730080" cy="109711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四、通货膨胀概述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2276872"/>
            <a:ext cx="7315200" cy="37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2800" kern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kern="0" dirty="0" smtClean="0">
                <a:latin typeface="黑体" pitchFamily="2" charset="-122"/>
                <a:ea typeface="黑体" pitchFamily="2" charset="-122"/>
              </a:rPr>
              <a:t>物价</a:t>
            </a:r>
            <a:r>
              <a:rPr lang="zh-CN" altLang="en-US" sz="2800" kern="0" dirty="0">
                <a:latin typeface="黑体" pitchFamily="2" charset="-122"/>
                <a:ea typeface="黑体" pitchFamily="2" charset="-122"/>
              </a:rPr>
              <a:t>水平的全面、持续的</a:t>
            </a:r>
            <a:r>
              <a:rPr lang="zh-CN" altLang="en-US" sz="2800" kern="0" dirty="0" smtClean="0">
                <a:latin typeface="黑体" pitchFamily="2" charset="-122"/>
                <a:ea typeface="黑体" pitchFamily="2" charset="-122"/>
              </a:rPr>
              <a:t>上升。</a:t>
            </a:r>
            <a:endParaRPr lang="zh-CN" altLang="en-US" sz="2800" kern="0" dirty="0">
              <a:latin typeface="黑体" pitchFamily="2" charset="-122"/>
              <a:ea typeface="黑体" pitchFamily="2" charset="-122"/>
            </a:endParaRP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r>
              <a:rPr lang="zh-CN" altLang="en-US" sz="2400" b="1" kern="0" dirty="0">
                <a:latin typeface="+mn-ea"/>
                <a:cs typeface="Times New Roman" pitchFamily="18" charset="0"/>
              </a:rPr>
              <a:t>物价水平的普遍上升，而不是一种或几种商品物价上升</a:t>
            </a: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r>
              <a:rPr lang="zh-CN" altLang="en-US" sz="2400" b="1" kern="0" dirty="0">
                <a:latin typeface="+mn-ea"/>
                <a:cs typeface="Times New Roman" pitchFamily="18" charset="0"/>
              </a:rPr>
              <a:t>持续一定时期的物价上升，而不是一时的上升</a:t>
            </a:r>
          </a:p>
        </p:txBody>
      </p:sp>
      <p:sp>
        <p:nvSpPr>
          <p:cNvPr id="7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1424831"/>
            <a:ext cx="3017912" cy="70802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>
              <a:spcBef>
                <a:spcPct val="50000"/>
              </a:spcBef>
              <a:buNone/>
              <a:defRPr kumimoji="1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通货膨胀的定义</a:t>
            </a:r>
          </a:p>
        </p:txBody>
      </p:sp>
    </p:spTree>
    <p:extLst>
      <p:ext uri="{BB962C8B-B14F-4D97-AF65-F5344CB8AC3E}">
        <p14:creationId xmlns:p14="http://schemas.microsoft.com/office/powerpoint/2010/main" val="585766563"/>
      </p:ext>
    </p:extLst>
  </p:cSld>
  <p:clrMapOvr>
    <a:masterClrMapping/>
  </p:clrMapOvr>
  <p:transition spd="slow">
    <p:cover/>
    <p:sndAc>
      <p:stSnd>
        <p:snd r:embed="rId2" name="glas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4704"/>
            <a:ext cx="3449960" cy="708025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通货膨胀的衡量</a:t>
            </a: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0933" y="160866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物价指数：现期某些物品的价值与基期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同样数量物品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价值的比率，并乘以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100</a:t>
            </a:r>
            <a:endParaRPr lang="en-US" altLang="zh-CN" sz="2400" kern="0" dirty="0" smtClean="0">
              <a:solidFill>
                <a:schemeClr val="tx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endParaRPr lang="en-US" altLang="zh-CN" sz="2400" kern="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endParaRPr lang="en-US" altLang="zh-CN" sz="2400" kern="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spcBef>
                <a:spcPct val="50000"/>
              </a:spcBef>
              <a:buSzPct val="75000"/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物价指数通常包括消费者价格指数（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CPI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）和生产者价格指数（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PPI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2400" kern="0" dirty="0">
              <a:solidFill>
                <a:schemeClr val="tx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423731"/>
              </p:ext>
            </p:extLst>
          </p:nvPr>
        </p:nvGraphicFramePr>
        <p:xfrm>
          <a:off x="2451100" y="2420938"/>
          <a:ext cx="4673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2387520" imgH="393480" progId="Equation.DSMT4">
                  <p:embed/>
                </p:oleObj>
              </mc:Choice>
              <mc:Fallback>
                <p:oleObj name="Equation" r:id="rId3" imgW="2387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420938"/>
                        <a:ext cx="4673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1066800" y="3212976"/>
            <a:ext cx="7239000" cy="1928813"/>
            <a:chOff x="1066800" y="3810000"/>
            <a:chExt cx="7239000" cy="1928812"/>
          </a:xfrm>
        </p:grpSpPr>
        <p:grpSp>
          <p:nvGrpSpPr>
            <p:cNvPr id="4106" name="Group 4"/>
            <p:cNvGrpSpPr>
              <a:grpSpLocks/>
            </p:cNvGrpSpPr>
            <p:nvPr/>
          </p:nvGrpSpPr>
          <p:grpSpPr bwMode="auto">
            <a:xfrm>
              <a:off x="1066800" y="3886200"/>
              <a:ext cx="7162800" cy="1852612"/>
              <a:chOff x="1008" y="2496"/>
              <a:chExt cx="4368" cy="1167"/>
            </a:xfrm>
          </p:grpSpPr>
          <p:sp>
            <p:nvSpPr>
              <p:cNvPr id="4112" name="Text Box 5"/>
              <p:cNvSpPr txBox="1">
                <a:spLocks noChangeArrowheads="1"/>
              </p:cNvSpPr>
              <p:nvPr/>
            </p:nvSpPr>
            <p:spPr bwMode="auto">
              <a:xfrm>
                <a:off x="1008" y="2496"/>
                <a:ext cx="816" cy="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5000"/>
                  </a:spcBef>
                </a:pPr>
                <a:r>
                  <a:rPr lang="zh-CN" altLang="en-US">
                    <a:solidFill>
                      <a:srgbClr val="000000"/>
                    </a:solidFill>
                  </a:rPr>
                  <a:t>物品</a:t>
                </a:r>
              </a:p>
              <a:p>
                <a:pPr eaLnBrk="1" hangingPunct="1">
                  <a:spcBef>
                    <a:spcPct val="25000"/>
                  </a:spcBef>
                </a:pPr>
                <a:endParaRPr lang="zh-CN" altLang="en-US" sz="160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25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X</a:t>
                </a:r>
              </a:p>
              <a:p>
                <a:pPr eaLnBrk="1" hangingPunct="1">
                  <a:spcBef>
                    <a:spcPct val="25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Y</a:t>
                </a:r>
              </a:p>
              <a:p>
                <a:pPr eaLnBrk="1" hangingPunct="1">
                  <a:spcBef>
                    <a:spcPct val="25000"/>
                  </a:spcBef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3" name="Text Box 6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1776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5000"/>
                  </a:spcBef>
                </a:pP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2005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年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（基期）</a:t>
                </a:r>
              </a:p>
              <a:p>
                <a:pPr eaLnBrk="1" hangingPunct="1">
                  <a:spcBef>
                    <a:spcPct val="25000"/>
                  </a:spcBef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数量	价格	支出</a:t>
                </a:r>
              </a:p>
              <a:p>
                <a:pPr eaLnBrk="1" hangingPunct="1">
                  <a:spcBef>
                    <a:spcPct val="25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	 6	24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25000"/>
                  </a:spcBef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 2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	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3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	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 6</a:t>
                </a:r>
                <a:endParaRPr lang="zh-CN" altLang="en-US" dirty="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25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		</a:t>
                </a:r>
                <a:r>
                  <a:rPr lang="zh-CN" altLang="en-US" u="sng" dirty="0">
                    <a:solidFill>
                      <a:srgbClr val="000000"/>
                    </a:solidFill>
                  </a:rPr>
                  <a:t>30</a:t>
                </a:r>
              </a:p>
            </p:txBody>
          </p:sp>
          <p:sp>
            <p:nvSpPr>
              <p:cNvPr id="4114" name="Text Box 7"/>
              <p:cNvSpPr txBox="1">
                <a:spLocks noChangeArrowheads="1"/>
              </p:cNvSpPr>
              <p:nvPr/>
            </p:nvSpPr>
            <p:spPr bwMode="auto">
              <a:xfrm>
                <a:off x="3600" y="2496"/>
                <a:ext cx="1776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defRPr sz="2000" b="1">
                    <a:solidFill>
                      <a:srgbClr val="3366FF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5000"/>
                  </a:spcBef>
                </a:pP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2013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年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（现期）</a:t>
                </a:r>
              </a:p>
              <a:p>
                <a:pPr eaLnBrk="1" hangingPunct="1">
                  <a:spcBef>
                    <a:spcPct val="25000"/>
                  </a:spcBef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数量	价格	支出</a:t>
                </a:r>
              </a:p>
              <a:p>
                <a:pPr eaLnBrk="1" hangingPunct="1">
                  <a:spcBef>
                    <a:spcPct val="25000"/>
                  </a:spcBef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 4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	6.75	27</a:t>
                </a:r>
              </a:p>
              <a:p>
                <a:pPr eaLnBrk="1" hangingPunct="1">
                  <a:spcBef>
                    <a:spcPct val="25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	4.2	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  8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.4</a:t>
                </a:r>
              </a:p>
              <a:p>
                <a:pPr eaLnBrk="1" hangingPunct="1">
                  <a:spcBef>
                    <a:spcPct val="25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		</a:t>
                </a:r>
                <a:r>
                  <a:rPr lang="zh-CN" altLang="en-US" u="sng" dirty="0">
                    <a:solidFill>
                      <a:srgbClr val="000000"/>
                    </a:solidFill>
                  </a:rPr>
                  <a:t>35.4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7" name="Line 8"/>
            <p:cNvSpPr>
              <a:spLocks noChangeShapeType="1"/>
            </p:cNvSpPr>
            <p:nvPr/>
          </p:nvSpPr>
          <p:spPr bwMode="auto">
            <a:xfrm>
              <a:off x="1066800" y="3810000"/>
              <a:ext cx="7239000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9"/>
            <p:cNvSpPr>
              <a:spLocks noChangeShapeType="1"/>
            </p:cNvSpPr>
            <p:nvPr/>
          </p:nvSpPr>
          <p:spPr bwMode="auto">
            <a:xfrm>
              <a:off x="1066800" y="4572000"/>
              <a:ext cx="7239000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0"/>
            <p:cNvSpPr>
              <a:spLocks noChangeShapeType="1"/>
            </p:cNvSpPr>
            <p:nvPr/>
          </p:nvSpPr>
          <p:spPr bwMode="auto">
            <a:xfrm>
              <a:off x="1066800" y="5715000"/>
              <a:ext cx="7239000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1"/>
            <p:cNvSpPr>
              <a:spLocks noChangeShapeType="1"/>
            </p:cNvSpPr>
            <p:nvPr/>
          </p:nvSpPr>
          <p:spPr bwMode="auto">
            <a:xfrm>
              <a:off x="2438400" y="3810000"/>
              <a:ext cx="0" cy="190500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>
              <a:off x="5257800" y="3810000"/>
              <a:ext cx="0" cy="190500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5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3429000"/>
            <a:ext cx="74676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50000"/>
              </a:spcBef>
              <a:spcAft>
                <a:spcPct val="10000"/>
              </a:spcAft>
              <a:buSzPct val="75000"/>
              <a:buFont typeface="Wingdings 2" panose="05020102010507070707" pitchFamily="18" charset="2"/>
              <a:buChar char="ß"/>
              <a:defRPr/>
            </a:pPr>
            <a:r>
              <a:rPr lang="zh-CN" altLang="en-US" sz="2400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通货膨胀率：</a:t>
            </a:r>
            <a:r>
              <a:rPr lang="zh-CN" altLang="en-US" sz="2400" kern="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现期</a:t>
            </a:r>
            <a:r>
              <a:rPr lang="zh-CN" altLang="en-US" sz="2400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价格</a:t>
            </a:r>
            <a:r>
              <a:rPr lang="zh-CN" altLang="en-US" sz="2400" kern="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指数</a:t>
            </a:r>
            <a:r>
              <a:rPr lang="zh-CN" altLang="en-US" sz="2400" kern="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较前期变动的百分比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35313"/>
              </p:ext>
            </p:extLst>
          </p:nvPr>
        </p:nvGraphicFramePr>
        <p:xfrm>
          <a:off x="2643981" y="4005064"/>
          <a:ext cx="3703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1892160" imgH="431640" progId="Equation.DSMT4">
                  <p:embed/>
                </p:oleObj>
              </mc:Choice>
              <mc:Fallback>
                <p:oleObj name="Equation" r:id="rId3" imgW="189216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981" y="4005064"/>
                        <a:ext cx="37036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5576" y="1196752"/>
            <a:ext cx="74676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50000"/>
              </a:spcBef>
              <a:spcAft>
                <a:spcPct val="10000"/>
              </a:spcAft>
              <a:buSzPct val="75000"/>
              <a:buFont typeface="Wingdings 2" panose="05020102010507070707" pitchFamily="18" charset="2"/>
              <a:buChar char="ß"/>
              <a:defRPr/>
            </a:pPr>
            <a:r>
              <a:rPr lang="en-US" altLang="zh-CN" sz="2400" kern="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GDP</a:t>
            </a:r>
            <a:r>
              <a:rPr lang="zh-CN" altLang="en-US" sz="2400" kern="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平减指数：名义</a:t>
            </a:r>
            <a:r>
              <a:rPr lang="en-US" altLang="zh-CN" sz="2400" kern="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GDP</a:t>
            </a:r>
            <a:r>
              <a:rPr lang="zh-CN" altLang="en-US" sz="2400" kern="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与实际</a:t>
            </a:r>
            <a:r>
              <a:rPr lang="en-US" altLang="zh-CN" sz="2400" kern="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GDP</a:t>
            </a:r>
            <a:r>
              <a:rPr lang="zh-CN" altLang="en-US" sz="2400" kern="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的比率</a:t>
            </a:r>
            <a:endParaRPr lang="zh-CN" altLang="en-US" sz="2400" kern="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24478"/>
              </p:ext>
            </p:extLst>
          </p:nvPr>
        </p:nvGraphicFramePr>
        <p:xfrm>
          <a:off x="1043608" y="2132856"/>
          <a:ext cx="61388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5" imgW="3136680" imgH="419040" progId="Equation.DSMT4">
                  <p:embed/>
                </p:oleObj>
              </mc:Choice>
              <mc:Fallback>
                <p:oleObj name="Equation" r:id="rId5" imgW="313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32856"/>
                        <a:ext cx="613886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607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5122912" cy="792088"/>
          </a:xfrm>
        </p:spPr>
        <p:txBody>
          <a:bodyPr vert="horz" rtlCol="0" anchor="ctr">
            <a:norm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通货膨胀的分类（按严重程度）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0" y="1905000"/>
            <a:ext cx="7772400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温和的通货膨胀：年度物价上涨幅度不超过10%的通货膨胀</a:t>
            </a: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严重的通货膨胀（奔腾的通货膨胀）：物价年上涨百分比超过两位数的通货膨胀</a:t>
            </a:r>
          </a:p>
          <a:p>
            <a:pPr marL="342900" indent="-342900" algn="l" eaLnBrk="0" hangingPunct="0">
              <a:spcBef>
                <a:spcPct val="50000"/>
              </a:spcBef>
              <a:buSzPct val="75000"/>
              <a:buFont typeface="Wingdings 2" panose="05020102010507070707" pitchFamily="18" charset="2"/>
              <a:buChar char="ß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超速通货膨胀（恶性通货膨胀）：物价年上涨幅度达到三位数或更高</a:t>
            </a:r>
          </a:p>
        </p:txBody>
      </p:sp>
      <p:sp>
        <p:nvSpPr>
          <p:cNvPr id="7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32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AutoShape 2"/>
          <p:cNvSpPr>
            <a:spLocks noGrp="1" noChangeArrowheads="1"/>
          </p:cNvSpPr>
          <p:nvPr>
            <p:ph type="title"/>
          </p:nvPr>
        </p:nvSpPr>
        <p:spPr>
          <a:xfrm>
            <a:off x="2195736" y="188640"/>
            <a:ext cx="5256584" cy="133536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五、通货膨胀的成因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036" y="1534118"/>
            <a:ext cx="3581400" cy="5683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货币供给的过度</a:t>
            </a:r>
          </a:p>
        </p:txBody>
      </p:sp>
      <p:sp>
        <p:nvSpPr>
          <p:cNvPr id="288772" name="Rectangle 4" descr="羊皮纸"/>
          <p:cNvSpPr>
            <a:spLocks noChangeArrowheads="1"/>
          </p:cNvSpPr>
          <p:nvPr/>
        </p:nvSpPr>
        <p:spPr bwMode="auto">
          <a:xfrm>
            <a:off x="990600" y="2636912"/>
            <a:ext cx="7315200" cy="14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66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buClr>
                <a:schemeClr val="tx1"/>
              </a:buClr>
              <a:buSzPct val="75000"/>
              <a:buFont typeface="Wingdings 2" panose="05020102010507070707" pitchFamily="18" charset="2"/>
              <a:buChar char="ß"/>
            </a:pPr>
            <a:r>
              <a:rPr lang="zh-CN" altLang="en-US" sz="2300" b="1" dirty="0">
                <a:solidFill>
                  <a:srgbClr val="1C1C1C"/>
                </a:solidFill>
                <a:latin typeface="+mn-ea"/>
              </a:rPr>
              <a:t>货币数量论的观点： 每次通货膨胀都有货币供给的迅速增长。“过多的钞票追逐过少的商品”。</a:t>
            </a:r>
          </a:p>
          <a:p>
            <a:pPr marL="342900" indent="-342900" algn="l" eaLnBrk="0" hangingPunct="0">
              <a:lnSpc>
                <a:spcPct val="90000"/>
              </a:lnSpc>
              <a:buClr>
                <a:srgbClr val="993300"/>
              </a:buClr>
              <a:buSzPct val="95000"/>
            </a:pPr>
            <a:r>
              <a:rPr lang="en-US" altLang="zh-CN" sz="2300" b="1" dirty="0">
                <a:solidFill>
                  <a:srgbClr val="660033"/>
                </a:solidFill>
                <a:ea typeface="宋体" charset="-122"/>
              </a:rPr>
              <a:t>                       </a:t>
            </a:r>
            <a:endParaRPr lang="en-US" altLang="zh-CN" sz="2300" b="1" dirty="0" smtClean="0">
              <a:solidFill>
                <a:srgbClr val="660033"/>
              </a:solidFill>
              <a:ea typeface="宋体" charset="-122"/>
            </a:endParaRPr>
          </a:p>
          <a:p>
            <a:pPr marL="342900" indent="-342900" algn="l" eaLnBrk="0" hangingPunct="0">
              <a:lnSpc>
                <a:spcPct val="90000"/>
              </a:lnSpc>
              <a:buClr>
                <a:srgbClr val="993300"/>
              </a:buClr>
              <a:buSzPct val="95000"/>
            </a:pPr>
            <a:r>
              <a:rPr lang="en-US" altLang="zh-CN" sz="2300" b="1" dirty="0">
                <a:solidFill>
                  <a:srgbClr val="660033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300" b="1" dirty="0" smtClean="0">
                <a:solidFill>
                  <a:srgbClr val="660033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         </a:t>
            </a:r>
            <a:r>
              <a:rPr lang="en-US" altLang="zh-CN" sz="23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MV=PY</a:t>
            </a:r>
            <a:r>
              <a:rPr lang="zh-CN" altLang="en-US" sz="23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（费雪交易方程式）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990600" y="4077072"/>
            <a:ext cx="7315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>
                    <a:alpha val="2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99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buClr>
                <a:schemeClr val="tx1"/>
              </a:buClr>
              <a:buSzPct val="75000"/>
              <a:buFont typeface="Wingdings 2" panose="05020102010507070707" pitchFamily="18" charset="2"/>
              <a:buChar char="ß"/>
            </a:pPr>
            <a:r>
              <a:rPr lang="zh-CN" altLang="en-US" sz="2300" b="1" dirty="0">
                <a:latin typeface="黑体" panose="02010609060101010101" pitchFamily="49" charset="-122"/>
                <a:ea typeface="黑体" panose="02010609060101010101" pitchFamily="49" charset="-122"/>
              </a:rPr>
              <a:t>通胀率＝货币增长率＋流通速度增长率－产出增长率</a:t>
            </a:r>
          </a:p>
        </p:txBody>
      </p:sp>
      <p:sp>
        <p:nvSpPr>
          <p:cNvPr id="9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4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288772" grpId="0"/>
      <p:bldP spid="2887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2" y="836712"/>
            <a:ext cx="387191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3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需求拉动型通货膨胀</a:t>
            </a:r>
          </a:p>
        </p:txBody>
      </p:sp>
      <p:sp>
        <p:nvSpPr>
          <p:cNvPr id="289795" name="Rectangle 3" descr="羊皮纸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391400" cy="6858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 cap="flat">
                <a:solidFill>
                  <a:srgbClr val="0066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rgbClr val="993300"/>
              </a:buClr>
              <a:buSzPct val="95000"/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         居民消费、投资需求增加，政府支出增加，外贸出口增加等扩张总需求因素导致的通货膨胀。</a:t>
            </a:r>
          </a:p>
        </p:txBody>
      </p:sp>
      <p:grpSp>
        <p:nvGrpSpPr>
          <p:cNvPr id="8388" name="Group 196"/>
          <p:cNvGrpSpPr>
            <a:grpSpLocks/>
          </p:cNvGrpSpPr>
          <p:nvPr/>
        </p:nvGrpSpPr>
        <p:grpSpPr bwMode="auto">
          <a:xfrm>
            <a:off x="2411760" y="2763838"/>
            <a:ext cx="4176464" cy="3647171"/>
            <a:chOff x="3014" y="1741"/>
            <a:chExt cx="2342" cy="2068"/>
          </a:xfrm>
        </p:grpSpPr>
        <p:sp>
          <p:nvSpPr>
            <p:cNvPr id="8200" name="Line 9"/>
            <p:cNvSpPr>
              <a:spLocks noChangeShapeType="1"/>
            </p:cNvSpPr>
            <p:nvPr/>
          </p:nvSpPr>
          <p:spPr bwMode="auto">
            <a:xfrm>
              <a:off x="3224" y="3490"/>
              <a:ext cx="200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1" name="Freeform 10"/>
            <p:cNvSpPr>
              <a:spLocks/>
            </p:cNvSpPr>
            <p:nvPr/>
          </p:nvSpPr>
          <p:spPr bwMode="auto">
            <a:xfrm>
              <a:off x="5223" y="3447"/>
              <a:ext cx="101" cy="88"/>
            </a:xfrm>
            <a:custGeom>
              <a:avLst/>
              <a:gdLst>
                <a:gd name="T0" fmla="*/ 0 w 101"/>
                <a:gd name="T1" fmla="*/ 88 h 88"/>
                <a:gd name="T2" fmla="*/ 101 w 101"/>
                <a:gd name="T3" fmla="*/ 43 h 88"/>
                <a:gd name="T4" fmla="*/ 0 w 101"/>
                <a:gd name="T5" fmla="*/ 0 h 88"/>
                <a:gd name="T6" fmla="*/ 0 w 101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88"/>
                <a:gd name="T14" fmla="*/ 101 w 101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88">
                  <a:moveTo>
                    <a:pt x="0" y="88"/>
                  </a:moveTo>
                  <a:lnTo>
                    <a:pt x="101" y="43"/>
                  </a:lnTo>
                  <a:lnTo>
                    <a:pt x="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2" name="Rectangle 11"/>
            <p:cNvSpPr>
              <a:spLocks noChangeArrowheads="1"/>
            </p:cNvSpPr>
            <p:nvPr/>
          </p:nvSpPr>
          <p:spPr bwMode="auto">
            <a:xfrm>
              <a:off x="4041" y="3556"/>
              <a:ext cx="3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</a:t>
              </a:r>
              <a:endPara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3" name="Rectangle 12"/>
            <p:cNvSpPr>
              <a:spLocks noChangeArrowheads="1"/>
            </p:cNvSpPr>
            <p:nvPr/>
          </p:nvSpPr>
          <p:spPr bwMode="auto">
            <a:xfrm>
              <a:off x="5207" y="3558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Y</a:t>
              </a:r>
              <a:endPara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4" name="Rectangle 13"/>
            <p:cNvSpPr>
              <a:spLocks noChangeArrowheads="1"/>
            </p:cNvSpPr>
            <p:nvPr/>
          </p:nvSpPr>
          <p:spPr bwMode="auto">
            <a:xfrm>
              <a:off x="5324" y="3556"/>
              <a:ext cx="3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</a:t>
              </a:r>
              <a:endPara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5" name="Rectangle 14"/>
            <p:cNvSpPr>
              <a:spLocks noChangeArrowheads="1"/>
            </p:cNvSpPr>
            <p:nvPr/>
          </p:nvSpPr>
          <p:spPr bwMode="auto">
            <a:xfrm>
              <a:off x="3014" y="1806"/>
              <a:ext cx="7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endPara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6" name="Rectangle 15"/>
            <p:cNvSpPr>
              <a:spLocks noChangeArrowheads="1"/>
            </p:cNvSpPr>
            <p:nvPr/>
          </p:nvSpPr>
          <p:spPr bwMode="auto">
            <a:xfrm>
              <a:off x="3691" y="1741"/>
              <a:ext cx="93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7" name="Rectangle 16"/>
            <p:cNvSpPr>
              <a:spLocks noChangeArrowheads="1"/>
            </p:cNvSpPr>
            <p:nvPr/>
          </p:nvSpPr>
          <p:spPr bwMode="auto">
            <a:xfrm>
              <a:off x="3852" y="1814"/>
              <a:ext cx="2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AD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8" name="Rectangle 17"/>
            <p:cNvSpPr>
              <a:spLocks noChangeArrowheads="1"/>
            </p:cNvSpPr>
            <p:nvPr/>
          </p:nvSpPr>
          <p:spPr bwMode="auto">
            <a:xfrm>
              <a:off x="4181" y="1806"/>
              <a:ext cx="25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AD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9" name="Rectangle 18"/>
            <p:cNvSpPr>
              <a:spLocks noChangeArrowheads="1"/>
            </p:cNvSpPr>
            <p:nvPr/>
          </p:nvSpPr>
          <p:spPr bwMode="auto">
            <a:xfrm>
              <a:off x="4717" y="1980"/>
              <a:ext cx="16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AS</a:t>
              </a:r>
              <a:endPara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0" name="Rectangle 19"/>
            <p:cNvSpPr>
              <a:spLocks noChangeArrowheads="1"/>
            </p:cNvSpPr>
            <p:nvPr/>
          </p:nvSpPr>
          <p:spPr bwMode="auto">
            <a:xfrm>
              <a:off x="3385" y="3600"/>
              <a:ext cx="180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需求拉动型通货膨胀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4030" y="1998"/>
              <a:ext cx="1071" cy="1070"/>
            </a:xfrm>
            <a:custGeom>
              <a:avLst/>
              <a:gdLst>
                <a:gd name="T0" fmla="*/ 21 w 1071"/>
                <a:gd name="T1" fmla="*/ 0 h 1070"/>
                <a:gd name="T2" fmla="*/ 0 w 1071"/>
                <a:gd name="T3" fmla="*/ 16 h 1070"/>
                <a:gd name="T4" fmla="*/ 1050 w 1071"/>
                <a:gd name="T5" fmla="*/ 1070 h 1070"/>
                <a:gd name="T6" fmla="*/ 1071 w 1071"/>
                <a:gd name="T7" fmla="*/ 1054 h 1070"/>
                <a:gd name="T8" fmla="*/ 21 w 1071"/>
                <a:gd name="T9" fmla="*/ 0 h 10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1"/>
                <a:gd name="T16" fmla="*/ 0 h 1070"/>
                <a:gd name="T17" fmla="*/ 1071 w 1071"/>
                <a:gd name="T18" fmla="*/ 1070 h 10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1" h="1070">
                  <a:moveTo>
                    <a:pt x="21" y="0"/>
                  </a:moveTo>
                  <a:lnTo>
                    <a:pt x="0" y="16"/>
                  </a:lnTo>
                  <a:lnTo>
                    <a:pt x="1050" y="1070"/>
                  </a:lnTo>
                  <a:lnTo>
                    <a:pt x="1071" y="105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2" name="Rectangle 22"/>
            <p:cNvSpPr>
              <a:spLocks noChangeArrowheads="1"/>
            </p:cNvSpPr>
            <p:nvPr/>
          </p:nvSpPr>
          <p:spPr bwMode="auto">
            <a:xfrm>
              <a:off x="4723" y="2214"/>
              <a:ext cx="39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3" name="Rectangle 23"/>
            <p:cNvSpPr>
              <a:spLocks noChangeArrowheads="1"/>
            </p:cNvSpPr>
            <p:nvPr/>
          </p:nvSpPr>
          <p:spPr bwMode="auto">
            <a:xfrm>
              <a:off x="3231" y="3219"/>
              <a:ext cx="720" cy="4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4" name="Freeform 24"/>
            <p:cNvSpPr>
              <a:spLocks/>
            </p:cNvSpPr>
            <p:nvPr/>
          </p:nvSpPr>
          <p:spPr bwMode="auto">
            <a:xfrm>
              <a:off x="3957" y="2730"/>
              <a:ext cx="789" cy="528"/>
            </a:xfrm>
            <a:custGeom>
              <a:avLst/>
              <a:gdLst>
                <a:gd name="T0" fmla="*/ 0 w 1065"/>
                <a:gd name="T1" fmla="*/ 386 h 555"/>
                <a:gd name="T2" fmla="*/ 0 w 1065"/>
                <a:gd name="T3" fmla="*/ 412 h 555"/>
                <a:gd name="T4" fmla="*/ 25 w 1065"/>
                <a:gd name="T5" fmla="*/ 410 h 555"/>
                <a:gd name="T6" fmla="*/ 38 w 1065"/>
                <a:gd name="T7" fmla="*/ 407 h 555"/>
                <a:gd name="T8" fmla="*/ 50 w 1065"/>
                <a:gd name="T9" fmla="*/ 403 h 555"/>
                <a:gd name="T10" fmla="*/ 62 w 1065"/>
                <a:gd name="T11" fmla="*/ 396 h 555"/>
                <a:gd name="T12" fmla="*/ 64 w 1065"/>
                <a:gd name="T13" fmla="*/ 396 h 555"/>
                <a:gd name="T14" fmla="*/ 75 w 1065"/>
                <a:gd name="T15" fmla="*/ 382 h 555"/>
                <a:gd name="T16" fmla="*/ 87 w 1065"/>
                <a:gd name="T17" fmla="*/ 365 h 555"/>
                <a:gd name="T18" fmla="*/ 99 w 1065"/>
                <a:gd name="T19" fmla="*/ 344 h 555"/>
                <a:gd name="T20" fmla="*/ 109 w 1065"/>
                <a:gd name="T21" fmla="*/ 318 h 555"/>
                <a:gd name="T22" fmla="*/ 109 w 1065"/>
                <a:gd name="T23" fmla="*/ 313 h 555"/>
                <a:gd name="T24" fmla="*/ 120 w 1065"/>
                <a:gd name="T25" fmla="*/ 282 h 555"/>
                <a:gd name="T26" fmla="*/ 130 w 1065"/>
                <a:gd name="T27" fmla="*/ 244 h 555"/>
                <a:gd name="T28" fmla="*/ 139 w 1065"/>
                <a:gd name="T29" fmla="*/ 204 h 555"/>
                <a:gd name="T30" fmla="*/ 148 w 1065"/>
                <a:gd name="T31" fmla="*/ 159 h 555"/>
                <a:gd name="T32" fmla="*/ 158 w 1065"/>
                <a:gd name="T33" fmla="*/ 112 h 555"/>
                <a:gd name="T34" fmla="*/ 176 w 1065"/>
                <a:gd name="T35" fmla="*/ 14 h 555"/>
                <a:gd name="T36" fmla="*/ 170 w 1065"/>
                <a:gd name="T37" fmla="*/ 0 h 555"/>
                <a:gd name="T38" fmla="*/ 153 w 1065"/>
                <a:gd name="T39" fmla="*/ 93 h 555"/>
                <a:gd name="T40" fmla="*/ 144 w 1065"/>
                <a:gd name="T41" fmla="*/ 141 h 555"/>
                <a:gd name="T42" fmla="*/ 135 w 1065"/>
                <a:gd name="T43" fmla="*/ 186 h 555"/>
                <a:gd name="T44" fmla="*/ 124 w 1065"/>
                <a:gd name="T45" fmla="*/ 226 h 555"/>
                <a:gd name="T46" fmla="*/ 116 w 1065"/>
                <a:gd name="T47" fmla="*/ 264 h 555"/>
                <a:gd name="T48" fmla="*/ 104 w 1065"/>
                <a:gd name="T49" fmla="*/ 296 h 555"/>
                <a:gd name="T50" fmla="*/ 107 w 1065"/>
                <a:gd name="T51" fmla="*/ 307 h 555"/>
                <a:gd name="T52" fmla="*/ 106 w 1065"/>
                <a:gd name="T53" fmla="*/ 294 h 555"/>
                <a:gd name="T54" fmla="*/ 95 w 1065"/>
                <a:gd name="T55" fmla="*/ 324 h 555"/>
                <a:gd name="T56" fmla="*/ 84 w 1065"/>
                <a:gd name="T57" fmla="*/ 344 h 555"/>
                <a:gd name="T58" fmla="*/ 73 w 1065"/>
                <a:gd name="T59" fmla="*/ 361 h 555"/>
                <a:gd name="T60" fmla="*/ 61 w 1065"/>
                <a:gd name="T61" fmla="*/ 372 h 555"/>
                <a:gd name="T62" fmla="*/ 62 w 1065"/>
                <a:gd name="T63" fmla="*/ 382 h 555"/>
                <a:gd name="T64" fmla="*/ 62 w 1065"/>
                <a:gd name="T65" fmla="*/ 370 h 555"/>
                <a:gd name="T66" fmla="*/ 50 w 1065"/>
                <a:gd name="T67" fmla="*/ 379 h 555"/>
                <a:gd name="T68" fmla="*/ 38 w 1065"/>
                <a:gd name="T69" fmla="*/ 381 h 555"/>
                <a:gd name="T70" fmla="*/ 25 w 1065"/>
                <a:gd name="T71" fmla="*/ 384 h 555"/>
                <a:gd name="T72" fmla="*/ 0 w 1065"/>
                <a:gd name="T73" fmla="*/ 386 h 55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65"/>
                <a:gd name="T112" fmla="*/ 0 h 555"/>
                <a:gd name="T113" fmla="*/ 1065 w 1065"/>
                <a:gd name="T114" fmla="*/ 555 h 55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65" h="555">
                  <a:moveTo>
                    <a:pt x="0" y="521"/>
                  </a:moveTo>
                  <a:lnTo>
                    <a:pt x="0" y="555"/>
                  </a:lnTo>
                  <a:lnTo>
                    <a:pt x="153" y="553"/>
                  </a:lnTo>
                  <a:lnTo>
                    <a:pt x="228" y="549"/>
                  </a:lnTo>
                  <a:lnTo>
                    <a:pt x="303" y="544"/>
                  </a:lnTo>
                  <a:lnTo>
                    <a:pt x="376" y="533"/>
                  </a:lnTo>
                  <a:lnTo>
                    <a:pt x="383" y="533"/>
                  </a:lnTo>
                  <a:lnTo>
                    <a:pt x="453" y="517"/>
                  </a:lnTo>
                  <a:lnTo>
                    <a:pt x="523" y="494"/>
                  </a:lnTo>
                  <a:lnTo>
                    <a:pt x="593" y="465"/>
                  </a:lnTo>
                  <a:lnTo>
                    <a:pt x="656" y="429"/>
                  </a:lnTo>
                  <a:lnTo>
                    <a:pt x="661" y="424"/>
                  </a:lnTo>
                  <a:lnTo>
                    <a:pt x="723" y="381"/>
                  </a:lnTo>
                  <a:lnTo>
                    <a:pt x="783" y="330"/>
                  </a:lnTo>
                  <a:lnTo>
                    <a:pt x="842" y="275"/>
                  </a:lnTo>
                  <a:lnTo>
                    <a:pt x="899" y="214"/>
                  </a:lnTo>
                  <a:lnTo>
                    <a:pt x="954" y="151"/>
                  </a:lnTo>
                  <a:lnTo>
                    <a:pt x="1065" y="20"/>
                  </a:lnTo>
                  <a:lnTo>
                    <a:pt x="1034" y="0"/>
                  </a:lnTo>
                  <a:lnTo>
                    <a:pt x="925" y="126"/>
                  </a:lnTo>
                  <a:lnTo>
                    <a:pt x="871" y="190"/>
                  </a:lnTo>
                  <a:lnTo>
                    <a:pt x="814" y="251"/>
                  </a:lnTo>
                  <a:lnTo>
                    <a:pt x="754" y="305"/>
                  </a:lnTo>
                  <a:lnTo>
                    <a:pt x="695" y="357"/>
                  </a:lnTo>
                  <a:lnTo>
                    <a:pt x="632" y="400"/>
                  </a:lnTo>
                  <a:lnTo>
                    <a:pt x="648" y="413"/>
                  </a:lnTo>
                  <a:lnTo>
                    <a:pt x="640" y="397"/>
                  </a:lnTo>
                  <a:lnTo>
                    <a:pt x="575" y="436"/>
                  </a:lnTo>
                  <a:lnTo>
                    <a:pt x="508" y="463"/>
                  </a:lnTo>
                  <a:lnTo>
                    <a:pt x="438" y="485"/>
                  </a:lnTo>
                  <a:lnTo>
                    <a:pt x="368" y="501"/>
                  </a:lnTo>
                  <a:lnTo>
                    <a:pt x="376" y="517"/>
                  </a:lnTo>
                  <a:lnTo>
                    <a:pt x="376" y="499"/>
                  </a:lnTo>
                  <a:lnTo>
                    <a:pt x="303" y="510"/>
                  </a:lnTo>
                  <a:lnTo>
                    <a:pt x="228" y="515"/>
                  </a:lnTo>
                  <a:lnTo>
                    <a:pt x="153" y="519"/>
                  </a:lnTo>
                  <a:lnTo>
                    <a:pt x="0" y="521"/>
                  </a:lnTo>
                  <a:close/>
                </a:path>
              </a:pathLst>
            </a:custGeom>
            <a:solidFill>
              <a:srgbClr val="CCCC00"/>
            </a:solidFill>
            <a:ln w="12700" cmpd="sng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5" name="Line 26"/>
            <p:cNvSpPr>
              <a:spLocks noChangeShapeType="1"/>
            </p:cNvSpPr>
            <p:nvPr/>
          </p:nvSpPr>
          <p:spPr bwMode="auto">
            <a:xfrm flipV="1">
              <a:off x="3224" y="1910"/>
              <a:ext cx="1" cy="15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6" name="Freeform 27"/>
            <p:cNvSpPr>
              <a:spLocks/>
            </p:cNvSpPr>
            <p:nvPr/>
          </p:nvSpPr>
          <p:spPr bwMode="auto">
            <a:xfrm>
              <a:off x="3175" y="1829"/>
              <a:ext cx="101" cy="88"/>
            </a:xfrm>
            <a:custGeom>
              <a:avLst/>
              <a:gdLst>
                <a:gd name="T0" fmla="*/ 101 w 101"/>
                <a:gd name="T1" fmla="*/ 88 h 88"/>
                <a:gd name="T2" fmla="*/ 49 w 101"/>
                <a:gd name="T3" fmla="*/ 0 h 88"/>
                <a:gd name="T4" fmla="*/ 0 w 101"/>
                <a:gd name="T5" fmla="*/ 88 h 88"/>
                <a:gd name="T6" fmla="*/ 101 w 101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88"/>
                <a:gd name="T14" fmla="*/ 101 w 101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88">
                  <a:moveTo>
                    <a:pt x="101" y="88"/>
                  </a:moveTo>
                  <a:lnTo>
                    <a:pt x="49" y="0"/>
                  </a:lnTo>
                  <a:lnTo>
                    <a:pt x="0" y="88"/>
                  </a:lnTo>
                  <a:lnTo>
                    <a:pt x="101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8" name="Freeform 29"/>
            <p:cNvSpPr>
              <a:spLocks/>
            </p:cNvSpPr>
            <p:nvPr/>
          </p:nvSpPr>
          <p:spPr bwMode="auto">
            <a:xfrm>
              <a:off x="3701" y="2527"/>
              <a:ext cx="721" cy="805"/>
            </a:xfrm>
            <a:custGeom>
              <a:avLst/>
              <a:gdLst>
                <a:gd name="T0" fmla="*/ 21 w 721"/>
                <a:gd name="T1" fmla="*/ 0 h 805"/>
                <a:gd name="T2" fmla="*/ 0 w 721"/>
                <a:gd name="T3" fmla="*/ 15 h 805"/>
                <a:gd name="T4" fmla="*/ 700 w 721"/>
                <a:gd name="T5" fmla="*/ 805 h 805"/>
                <a:gd name="T6" fmla="*/ 721 w 721"/>
                <a:gd name="T7" fmla="*/ 789 h 805"/>
                <a:gd name="T8" fmla="*/ 21 w 721"/>
                <a:gd name="T9" fmla="*/ 0 h 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1"/>
                <a:gd name="T16" fmla="*/ 0 h 805"/>
                <a:gd name="T17" fmla="*/ 721 w 721"/>
                <a:gd name="T18" fmla="*/ 805 h 8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1" h="805">
                  <a:moveTo>
                    <a:pt x="21" y="0"/>
                  </a:moveTo>
                  <a:lnTo>
                    <a:pt x="0" y="15"/>
                  </a:lnTo>
                  <a:lnTo>
                    <a:pt x="700" y="805"/>
                  </a:lnTo>
                  <a:lnTo>
                    <a:pt x="721" y="78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4723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0" name="Rectangle 32"/>
            <p:cNvSpPr>
              <a:spLocks noChangeArrowheads="1"/>
            </p:cNvSpPr>
            <p:nvPr/>
          </p:nvSpPr>
          <p:spPr bwMode="auto">
            <a:xfrm>
              <a:off x="4686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1" name="Rectangle 33"/>
            <p:cNvSpPr>
              <a:spLocks noChangeArrowheads="1"/>
            </p:cNvSpPr>
            <p:nvPr/>
          </p:nvSpPr>
          <p:spPr bwMode="auto">
            <a:xfrm>
              <a:off x="4650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2" name="Rectangle 34"/>
            <p:cNvSpPr>
              <a:spLocks noChangeArrowheads="1"/>
            </p:cNvSpPr>
            <p:nvPr/>
          </p:nvSpPr>
          <p:spPr bwMode="auto">
            <a:xfrm>
              <a:off x="4614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3" name="Rectangle 35"/>
            <p:cNvSpPr>
              <a:spLocks noChangeArrowheads="1"/>
            </p:cNvSpPr>
            <p:nvPr/>
          </p:nvSpPr>
          <p:spPr bwMode="auto">
            <a:xfrm>
              <a:off x="4577" y="2438"/>
              <a:ext cx="19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4" name="Rectangle 36"/>
            <p:cNvSpPr>
              <a:spLocks noChangeArrowheads="1"/>
            </p:cNvSpPr>
            <p:nvPr/>
          </p:nvSpPr>
          <p:spPr bwMode="auto">
            <a:xfrm>
              <a:off x="4541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4505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4468" y="2438"/>
              <a:ext cx="19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4432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4396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9" name="Rectangle 41"/>
            <p:cNvSpPr>
              <a:spLocks noChangeArrowheads="1"/>
            </p:cNvSpPr>
            <p:nvPr/>
          </p:nvSpPr>
          <p:spPr bwMode="auto">
            <a:xfrm>
              <a:off x="4360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0" name="Rectangle 42"/>
            <p:cNvSpPr>
              <a:spLocks noChangeArrowheads="1"/>
            </p:cNvSpPr>
            <p:nvPr/>
          </p:nvSpPr>
          <p:spPr bwMode="auto">
            <a:xfrm>
              <a:off x="4323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1" name="Rectangle 43"/>
            <p:cNvSpPr>
              <a:spLocks noChangeArrowheads="1"/>
            </p:cNvSpPr>
            <p:nvPr/>
          </p:nvSpPr>
          <p:spPr bwMode="auto">
            <a:xfrm>
              <a:off x="4287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2" name="Rectangle 44"/>
            <p:cNvSpPr>
              <a:spLocks noChangeArrowheads="1"/>
            </p:cNvSpPr>
            <p:nvPr/>
          </p:nvSpPr>
          <p:spPr bwMode="auto">
            <a:xfrm>
              <a:off x="4251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3" name="Rectangle 45"/>
            <p:cNvSpPr>
              <a:spLocks noChangeArrowheads="1"/>
            </p:cNvSpPr>
            <p:nvPr/>
          </p:nvSpPr>
          <p:spPr bwMode="auto">
            <a:xfrm>
              <a:off x="4214" y="2438"/>
              <a:ext cx="19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4178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4142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6" name="Rectangle 48"/>
            <p:cNvSpPr>
              <a:spLocks noChangeArrowheads="1"/>
            </p:cNvSpPr>
            <p:nvPr/>
          </p:nvSpPr>
          <p:spPr bwMode="auto">
            <a:xfrm>
              <a:off x="4105" y="2438"/>
              <a:ext cx="19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7" name="Rectangle 49"/>
            <p:cNvSpPr>
              <a:spLocks noChangeArrowheads="1"/>
            </p:cNvSpPr>
            <p:nvPr/>
          </p:nvSpPr>
          <p:spPr bwMode="auto">
            <a:xfrm>
              <a:off x="4069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8" name="Rectangle 50"/>
            <p:cNvSpPr>
              <a:spLocks noChangeArrowheads="1"/>
            </p:cNvSpPr>
            <p:nvPr/>
          </p:nvSpPr>
          <p:spPr bwMode="auto">
            <a:xfrm>
              <a:off x="4033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9" name="Rectangle 51"/>
            <p:cNvSpPr>
              <a:spLocks noChangeArrowheads="1"/>
            </p:cNvSpPr>
            <p:nvPr/>
          </p:nvSpPr>
          <p:spPr bwMode="auto">
            <a:xfrm>
              <a:off x="3997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0" name="Rectangle 52"/>
            <p:cNvSpPr>
              <a:spLocks noChangeArrowheads="1"/>
            </p:cNvSpPr>
            <p:nvPr/>
          </p:nvSpPr>
          <p:spPr bwMode="auto">
            <a:xfrm>
              <a:off x="3960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3924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3888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3" name="Rectangle 55"/>
            <p:cNvSpPr>
              <a:spLocks noChangeArrowheads="1"/>
            </p:cNvSpPr>
            <p:nvPr/>
          </p:nvSpPr>
          <p:spPr bwMode="auto">
            <a:xfrm>
              <a:off x="3851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4" name="Rectangle 56"/>
            <p:cNvSpPr>
              <a:spLocks noChangeArrowheads="1"/>
            </p:cNvSpPr>
            <p:nvPr/>
          </p:nvSpPr>
          <p:spPr bwMode="auto">
            <a:xfrm>
              <a:off x="3815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5" name="Rectangle 57"/>
            <p:cNvSpPr>
              <a:spLocks noChangeArrowheads="1"/>
            </p:cNvSpPr>
            <p:nvPr/>
          </p:nvSpPr>
          <p:spPr bwMode="auto">
            <a:xfrm>
              <a:off x="3779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6" name="Rectangle 58"/>
            <p:cNvSpPr>
              <a:spLocks noChangeArrowheads="1"/>
            </p:cNvSpPr>
            <p:nvPr/>
          </p:nvSpPr>
          <p:spPr bwMode="auto">
            <a:xfrm>
              <a:off x="3742" y="2438"/>
              <a:ext cx="19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7" name="Rectangle 59"/>
            <p:cNvSpPr>
              <a:spLocks noChangeArrowheads="1"/>
            </p:cNvSpPr>
            <p:nvPr/>
          </p:nvSpPr>
          <p:spPr bwMode="auto">
            <a:xfrm>
              <a:off x="3706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8" name="Rectangle 60"/>
            <p:cNvSpPr>
              <a:spLocks noChangeArrowheads="1"/>
            </p:cNvSpPr>
            <p:nvPr/>
          </p:nvSpPr>
          <p:spPr bwMode="auto">
            <a:xfrm>
              <a:off x="3670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9" name="Rectangle 61"/>
            <p:cNvSpPr>
              <a:spLocks noChangeArrowheads="1"/>
            </p:cNvSpPr>
            <p:nvPr/>
          </p:nvSpPr>
          <p:spPr bwMode="auto">
            <a:xfrm>
              <a:off x="3633" y="2438"/>
              <a:ext cx="19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0" name="Rectangle 62"/>
            <p:cNvSpPr>
              <a:spLocks noChangeArrowheads="1"/>
            </p:cNvSpPr>
            <p:nvPr/>
          </p:nvSpPr>
          <p:spPr bwMode="auto">
            <a:xfrm>
              <a:off x="3597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1" name="Rectangle 63"/>
            <p:cNvSpPr>
              <a:spLocks noChangeArrowheads="1"/>
            </p:cNvSpPr>
            <p:nvPr/>
          </p:nvSpPr>
          <p:spPr bwMode="auto">
            <a:xfrm>
              <a:off x="3561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2" name="Rectangle 64"/>
            <p:cNvSpPr>
              <a:spLocks noChangeArrowheads="1"/>
            </p:cNvSpPr>
            <p:nvPr/>
          </p:nvSpPr>
          <p:spPr bwMode="auto">
            <a:xfrm>
              <a:off x="3525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" name="Rectangle 65"/>
            <p:cNvSpPr>
              <a:spLocks noChangeArrowheads="1"/>
            </p:cNvSpPr>
            <p:nvPr/>
          </p:nvSpPr>
          <p:spPr bwMode="auto">
            <a:xfrm>
              <a:off x="3488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4" name="Rectangle 66"/>
            <p:cNvSpPr>
              <a:spLocks noChangeArrowheads="1"/>
            </p:cNvSpPr>
            <p:nvPr/>
          </p:nvSpPr>
          <p:spPr bwMode="auto">
            <a:xfrm>
              <a:off x="3452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5" name="Rectangle 67"/>
            <p:cNvSpPr>
              <a:spLocks noChangeArrowheads="1"/>
            </p:cNvSpPr>
            <p:nvPr/>
          </p:nvSpPr>
          <p:spPr bwMode="auto">
            <a:xfrm>
              <a:off x="3416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6" name="Rectangle 68"/>
            <p:cNvSpPr>
              <a:spLocks noChangeArrowheads="1"/>
            </p:cNvSpPr>
            <p:nvPr/>
          </p:nvSpPr>
          <p:spPr bwMode="auto">
            <a:xfrm>
              <a:off x="3379" y="2438"/>
              <a:ext cx="19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Rectangle 69"/>
            <p:cNvSpPr>
              <a:spLocks noChangeArrowheads="1"/>
            </p:cNvSpPr>
            <p:nvPr/>
          </p:nvSpPr>
          <p:spPr bwMode="auto">
            <a:xfrm>
              <a:off x="3343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8" name="Rectangle 70"/>
            <p:cNvSpPr>
              <a:spLocks noChangeArrowheads="1"/>
            </p:cNvSpPr>
            <p:nvPr/>
          </p:nvSpPr>
          <p:spPr bwMode="auto">
            <a:xfrm>
              <a:off x="3307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9" name="Rectangle 71"/>
            <p:cNvSpPr>
              <a:spLocks noChangeArrowheads="1"/>
            </p:cNvSpPr>
            <p:nvPr/>
          </p:nvSpPr>
          <p:spPr bwMode="auto">
            <a:xfrm>
              <a:off x="3270" y="2438"/>
              <a:ext cx="19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0" name="Rectangle 72"/>
            <p:cNvSpPr>
              <a:spLocks noChangeArrowheads="1"/>
            </p:cNvSpPr>
            <p:nvPr/>
          </p:nvSpPr>
          <p:spPr bwMode="auto">
            <a:xfrm>
              <a:off x="3234" y="2438"/>
              <a:ext cx="18" cy="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1" name="Rectangle 74"/>
            <p:cNvSpPr>
              <a:spLocks noChangeArrowheads="1"/>
            </p:cNvSpPr>
            <p:nvPr/>
          </p:nvSpPr>
          <p:spPr bwMode="auto">
            <a:xfrm>
              <a:off x="4723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2" name="Rectangle 75"/>
            <p:cNvSpPr>
              <a:spLocks noChangeArrowheads="1"/>
            </p:cNvSpPr>
            <p:nvPr/>
          </p:nvSpPr>
          <p:spPr bwMode="auto">
            <a:xfrm>
              <a:off x="4686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3" name="Rectangle 76"/>
            <p:cNvSpPr>
              <a:spLocks noChangeArrowheads="1"/>
            </p:cNvSpPr>
            <p:nvPr/>
          </p:nvSpPr>
          <p:spPr bwMode="auto">
            <a:xfrm>
              <a:off x="4650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4" name="Rectangle 77"/>
            <p:cNvSpPr>
              <a:spLocks noChangeArrowheads="1"/>
            </p:cNvSpPr>
            <p:nvPr/>
          </p:nvSpPr>
          <p:spPr bwMode="auto">
            <a:xfrm>
              <a:off x="4614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5" name="Rectangle 78"/>
            <p:cNvSpPr>
              <a:spLocks noChangeArrowheads="1"/>
            </p:cNvSpPr>
            <p:nvPr/>
          </p:nvSpPr>
          <p:spPr bwMode="auto">
            <a:xfrm>
              <a:off x="4577" y="2703"/>
              <a:ext cx="19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Rectangle 79"/>
            <p:cNvSpPr>
              <a:spLocks noChangeArrowheads="1"/>
            </p:cNvSpPr>
            <p:nvPr/>
          </p:nvSpPr>
          <p:spPr bwMode="auto">
            <a:xfrm>
              <a:off x="4541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Rectangle 80"/>
            <p:cNvSpPr>
              <a:spLocks noChangeArrowheads="1"/>
            </p:cNvSpPr>
            <p:nvPr/>
          </p:nvSpPr>
          <p:spPr bwMode="auto">
            <a:xfrm>
              <a:off x="4505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8" name="Rectangle 81"/>
            <p:cNvSpPr>
              <a:spLocks noChangeArrowheads="1"/>
            </p:cNvSpPr>
            <p:nvPr/>
          </p:nvSpPr>
          <p:spPr bwMode="auto">
            <a:xfrm>
              <a:off x="4468" y="2703"/>
              <a:ext cx="19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9" name="Rectangle 82"/>
            <p:cNvSpPr>
              <a:spLocks noChangeArrowheads="1"/>
            </p:cNvSpPr>
            <p:nvPr/>
          </p:nvSpPr>
          <p:spPr bwMode="auto">
            <a:xfrm>
              <a:off x="4432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0" name="Rectangle 83"/>
            <p:cNvSpPr>
              <a:spLocks noChangeArrowheads="1"/>
            </p:cNvSpPr>
            <p:nvPr/>
          </p:nvSpPr>
          <p:spPr bwMode="auto">
            <a:xfrm>
              <a:off x="4396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1" name="Rectangle 84"/>
            <p:cNvSpPr>
              <a:spLocks noChangeArrowheads="1"/>
            </p:cNvSpPr>
            <p:nvPr/>
          </p:nvSpPr>
          <p:spPr bwMode="auto">
            <a:xfrm>
              <a:off x="4360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2" name="Rectangle 85"/>
            <p:cNvSpPr>
              <a:spLocks noChangeArrowheads="1"/>
            </p:cNvSpPr>
            <p:nvPr/>
          </p:nvSpPr>
          <p:spPr bwMode="auto">
            <a:xfrm>
              <a:off x="4323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3" name="Rectangle 86"/>
            <p:cNvSpPr>
              <a:spLocks noChangeArrowheads="1"/>
            </p:cNvSpPr>
            <p:nvPr/>
          </p:nvSpPr>
          <p:spPr bwMode="auto">
            <a:xfrm>
              <a:off x="4287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4" name="Rectangle 87"/>
            <p:cNvSpPr>
              <a:spLocks noChangeArrowheads="1"/>
            </p:cNvSpPr>
            <p:nvPr/>
          </p:nvSpPr>
          <p:spPr bwMode="auto">
            <a:xfrm>
              <a:off x="4251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5" name="Rectangle 88"/>
            <p:cNvSpPr>
              <a:spLocks noChangeArrowheads="1"/>
            </p:cNvSpPr>
            <p:nvPr/>
          </p:nvSpPr>
          <p:spPr bwMode="auto">
            <a:xfrm>
              <a:off x="4214" y="2703"/>
              <a:ext cx="19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6" name="Rectangle 89"/>
            <p:cNvSpPr>
              <a:spLocks noChangeArrowheads="1"/>
            </p:cNvSpPr>
            <p:nvPr/>
          </p:nvSpPr>
          <p:spPr bwMode="auto">
            <a:xfrm>
              <a:off x="4178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7" name="Rectangle 90"/>
            <p:cNvSpPr>
              <a:spLocks noChangeArrowheads="1"/>
            </p:cNvSpPr>
            <p:nvPr/>
          </p:nvSpPr>
          <p:spPr bwMode="auto">
            <a:xfrm>
              <a:off x="4142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8" name="Rectangle 91"/>
            <p:cNvSpPr>
              <a:spLocks noChangeArrowheads="1"/>
            </p:cNvSpPr>
            <p:nvPr/>
          </p:nvSpPr>
          <p:spPr bwMode="auto">
            <a:xfrm>
              <a:off x="4105" y="2703"/>
              <a:ext cx="19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9" name="Rectangle 92"/>
            <p:cNvSpPr>
              <a:spLocks noChangeArrowheads="1"/>
            </p:cNvSpPr>
            <p:nvPr/>
          </p:nvSpPr>
          <p:spPr bwMode="auto">
            <a:xfrm>
              <a:off x="4069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0" name="Rectangle 93"/>
            <p:cNvSpPr>
              <a:spLocks noChangeArrowheads="1"/>
            </p:cNvSpPr>
            <p:nvPr/>
          </p:nvSpPr>
          <p:spPr bwMode="auto">
            <a:xfrm>
              <a:off x="4033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1" name="Rectangle 94"/>
            <p:cNvSpPr>
              <a:spLocks noChangeArrowheads="1"/>
            </p:cNvSpPr>
            <p:nvPr/>
          </p:nvSpPr>
          <p:spPr bwMode="auto">
            <a:xfrm>
              <a:off x="3997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Rectangle 95"/>
            <p:cNvSpPr>
              <a:spLocks noChangeArrowheads="1"/>
            </p:cNvSpPr>
            <p:nvPr/>
          </p:nvSpPr>
          <p:spPr bwMode="auto">
            <a:xfrm>
              <a:off x="3960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3" name="Rectangle 96"/>
            <p:cNvSpPr>
              <a:spLocks noChangeArrowheads="1"/>
            </p:cNvSpPr>
            <p:nvPr/>
          </p:nvSpPr>
          <p:spPr bwMode="auto">
            <a:xfrm>
              <a:off x="3924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4" name="Rectangle 97"/>
            <p:cNvSpPr>
              <a:spLocks noChangeArrowheads="1"/>
            </p:cNvSpPr>
            <p:nvPr/>
          </p:nvSpPr>
          <p:spPr bwMode="auto">
            <a:xfrm>
              <a:off x="3888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5" name="Rectangle 98"/>
            <p:cNvSpPr>
              <a:spLocks noChangeArrowheads="1"/>
            </p:cNvSpPr>
            <p:nvPr/>
          </p:nvSpPr>
          <p:spPr bwMode="auto">
            <a:xfrm>
              <a:off x="3851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Rectangle 99"/>
            <p:cNvSpPr>
              <a:spLocks noChangeArrowheads="1"/>
            </p:cNvSpPr>
            <p:nvPr/>
          </p:nvSpPr>
          <p:spPr bwMode="auto">
            <a:xfrm>
              <a:off x="3815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Rectangle 100"/>
            <p:cNvSpPr>
              <a:spLocks noChangeArrowheads="1"/>
            </p:cNvSpPr>
            <p:nvPr/>
          </p:nvSpPr>
          <p:spPr bwMode="auto">
            <a:xfrm>
              <a:off x="3779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8" name="Rectangle 101"/>
            <p:cNvSpPr>
              <a:spLocks noChangeArrowheads="1"/>
            </p:cNvSpPr>
            <p:nvPr/>
          </p:nvSpPr>
          <p:spPr bwMode="auto">
            <a:xfrm>
              <a:off x="3742" y="2703"/>
              <a:ext cx="19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9" name="Rectangle 102"/>
            <p:cNvSpPr>
              <a:spLocks noChangeArrowheads="1"/>
            </p:cNvSpPr>
            <p:nvPr/>
          </p:nvSpPr>
          <p:spPr bwMode="auto">
            <a:xfrm>
              <a:off x="3706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0" name="Rectangle 103"/>
            <p:cNvSpPr>
              <a:spLocks noChangeArrowheads="1"/>
            </p:cNvSpPr>
            <p:nvPr/>
          </p:nvSpPr>
          <p:spPr bwMode="auto">
            <a:xfrm>
              <a:off x="3670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1" name="Rectangle 104"/>
            <p:cNvSpPr>
              <a:spLocks noChangeArrowheads="1"/>
            </p:cNvSpPr>
            <p:nvPr/>
          </p:nvSpPr>
          <p:spPr bwMode="auto">
            <a:xfrm>
              <a:off x="3633" y="2703"/>
              <a:ext cx="19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2" name="Rectangle 105"/>
            <p:cNvSpPr>
              <a:spLocks noChangeArrowheads="1"/>
            </p:cNvSpPr>
            <p:nvPr/>
          </p:nvSpPr>
          <p:spPr bwMode="auto">
            <a:xfrm>
              <a:off x="3597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3" name="Rectangle 106"/>
            <p:cNvSpPr>
              <a:spLocks noChangeArrowheads="1"/>
            </p:cNvSpPr>
            <p:nvPr/>
          </p:nvSpPr>
          <p:spPr bwMode="auto">
            <a:xfrm>
              <a:off x="3561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4" name="Rectangle 107"/>
            <p:cNvSpPr>
              <a:spLocks noChangeArrowheads="1"/>
            </p:cNvSpPr>
            <p:nvPr/>
          </p:nvSpPr>
          <p:spPr bwMode="auto">
            <a:xfrm>
              <a:off x="3525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5" name="Rectangle 108"/>
            <p:cNvSpPr>
              <a:spLocks noChangeArrowheads="1"/>
            </p:cNvSpPr>
            <p:nvPr/>
          </p:nvSpPr>
          <p:spPr bwMode="auto">
            <a:xfrm>
              <a:off x="3488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6" name="Rectangle 109"/>
            <p:cNvSpPr>
              <a:spLocks noChangeArrowheads="1"/>
            </p:cNvSpPr>
            <p:nvPr/>
          </p:nvSpPr>
          <p:spPr bwMode="auto">
            <a:xfrm>
              <a:off x="3452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7" name="Rectangle 110"/>
            <p:cNvSpPr>
              <a:spLocks noChangeArrowheads="1"/>
            </p:cNvSpPr>
            <p:nvPr/>
          </p:nvSpPr>
          <p:spPr bwMode="auto">
            <a:xfrm>
              <a:off x="3416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8" name="Rectangle 111"/>
            <p:cNvSpPr>
              <a:spLocks noChangeArrowheads="1"/>
            </p:cNvSpPr>
            <p:nvPr/>
          </p:nvSpPr>
          <p:spPr bwMode="auto">
            <a:xfrm>
              <a:off x="3379" y="2703"/>
              <a:ext cx="19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9" name="Rectangle 112"/>
            <p:cNvSpPr>
              <a:spLocks noChangeArrowheads="1"/>
            </p:cNvSpPr>
            <p:nvPr/>
          </p:nvSpPr>
          <p:spPr bwMode="auto">
            <a:xfrm>
              <a:off x="3343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0" name="Rectangle 113"/>
            <p:cNvSpPr>
              <a:spLocks noChangeArrowheads="1"/>
            </p:cNvSpPr>
            <p:nvPr/>
          </p:nvSpPr>
          <p:spPr bwMode="auto">
            <a:xfrm>
              <a:off x="3307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1" name="Rectangle 114"/>
            <p:cNvSpPr>
              <a:spLocks noChangeArrowheads="1"/>
            </p:cNvSpPr>
            <p:nvPr/>
          </p:nvSpPr>
          <p:spPr bwMode="auto">
            <a:xfrm>
              <a:off x="3270" y="2703"/>
              <a:ext cx="19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2" name="Rectangle 115"/>
            <p:cNvSpPr>
              <a:spLocks noChangeArrowheads="1"/>
            </p:cNvSpPr>
            <p:nvPr/>
          </p:nvSpPr>
          <p:spPr bwMode="auto">
            <a:xfrm>
              <a:off x="3234" y="2703"/>
              <a:ext cx="18" cy="1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3" name="Rectangle 117"/>
            <p:cNvSpPr>
              <a:spLocks noChangeArrowheads="1"/>
            </p:cNvSpPr>
            <p:nvPr/>
          </p:nvSpPr>
          <p:spPr bwMode="auto">
            <a:xfrm>
              <a:off x="4256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4" name="Rectangle 118"/>
            <p:cNvSpPr>
              <a:spLocks noChangeArrowheads="1"/>
            </p:cNvSpPr>
            <p:nvPr/>
          </p:nvSpPr>
          <p:spPr bwMode="auto">
            <a:xfrm>
              <a:off x="4220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5" name="Rectangle 119"/>
            <p:cNvSpPr>
              <a:spLocks noChangeArrowheads="1"/>
            </p:cNvSpPr>
            <p:nvPr/>
          </p:nvSpPr>
          <p:spPr bwMode="auto">
            <a:xfrm>
              <a:off x="4183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6" name="Rectangle 120"/>
            <p:cNvSpPr>
              <a:spLocks noChangeArrowheads="1"/>
            </p:cNvSpPr>
            <p:nvPr/>
          </p:nvSpPr>
          <p:spPr bwMode="auto">
            <a:xfrm>
              <a:off x="4147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7" name="Rectangle 121"/>
            <p:cNvSpPr>
              <a:spLocks noChangeArrowheads="1"/>
            </p:cNvSpPr>
            <p:nvPr/>
          </p:nvSpPr>
          <p:spPr bwMode="auto">
            <a:xfrm>
              <a:off x="4111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8" name="Rectangle 122"/>
            <p:cNvSpPr>
              <a:spLocks noChangeArrowheads="1"/>
            </p:cNvSpPr>
            <p:nvPr/>
          </p:nvSpPr>
          <p:spPr bwMode="auto">
            <a:xfrm>
              <a:off x="4074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Rectangle 123"/>
            <p:cNvSpPr>
              <a:spLocks noChangeArrowheads="1"/>
            </p:cNvSpPr>
            <p:nvPr/>
          </p:nvSpPr>
          <p:spPr bwMode="auto">
            <a:xfrm>
              <a:off x="4038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Rectangle 124"/>
            <p:cNvSpPr>
              <a:spLocks noChangeArrowheads="1"/>
            </p:cNvSpPr>
            <p:nvPr/>
          </p:nvSpPr>
          <p:spPr bwMode="auto">
            <a:xfrm>
              <a:off x="4002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Rectangle 125"/>
            <p:cNvSpPr>
              <a:spLocks noChangeArrowheads="1"/>
            </p:cNvSpPr>
            <p:nvPr/>
          </p:nvSpPr>
          <p:spPr bwMode="auto">
            <a:xfrm>
              <a:off x="3965" y="3164"/>
              <a:ext cx="19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Rectangle 126"/>
            <p:cNvSpPr>
              <a:spLocks noChangeArrowheads="1"/>
            </p:cNvSpPr>
            <p:nvPr/>
          </p:nvSpPr>
          <p:spPr bwMode="auto">
            <a:xfrm>
              <a:off x="3929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3" name="Rectangle 127"/>
            <p:cNvSpPr>
              <a:spLocks noChangeArrowheads="1"/>
            </p:cNvSpPr>
            <p:nvPr/>
          </p:nvSpPr>
          <p:spPr bwMode="auto">
            <a:xfrm>
              <a:off x="3893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4" name="Rectangle 128"/>
            <p:cNvSpPr>
              <a:spLocks noChangeArrowheads="1"/>
            </p:cNvSpPr>
            <p:nvPr/>
          </p:nvSpPr>
          <p:spPr bwMode="auto">
            <a:xfrm>
              <a:off x="3857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Rectangle 129"/>
            <p:cNvSpPr>
              <a:spLocks noChangeArrowheads="1"/>
            </p:cNvSpPr>
            <p:nvPr/>
          </p:nvSpPr>
          <p:spPr bwMode="auto">
            <a:xfrm>
              <a:off x="3820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6" name="Rectangle 130"/>
            <p:cNvSpPr>
              <a:spLocks noChangeArrowheads="1"/>
            </p:cNvSpPr>
            <p:nvPr/>
          </p:nvSpPr>
          <p:spPr bwMode="auto">
            <a:xfrm>
              <a:off x="3784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7" name="Rectangle 131"/>
            <p:cNvSpPr>
              <a:spLocks noChangeArrowheads="1"/>
            </p:cNvSpPr>
            <p:nvPr/>
          </p:nvSpPr>
          <p:spPr bwMode="auto">
            <a:xfrm>
              <a:off x="3748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8" name="Rectangle 132"/>
            <p:cNvSpPr>
              <a:spLocks noChangeArrowheads="1"/>
            </p:cNvSpPr>
            <p:nvPr/>
          </p:nvSpPr>
          <p:spPr bwMode="auto">
            <a:xfrm>
              <a:off x="3711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9" name="Rectangle 133"/>
            <p:cNvSpPr>
              <a:spLocks noChangeArrowheads="1"/>
            </p:cNvSpPr>
            <p:nvPr/>
          </p:nvSpPr>
          <p:spPr bwMode="auto">
            <a:xfrm>
              <a:off x="3675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0" name="Rectangle 134"/>
            <p:cNvSpPr>
              <a:spLocks noChangeArrowheads="1"/>
            </p:cNvSpPr>
            <p:nvPr/>
          </p:nvSpPr>
          <p:spPr bwMode="auto">
            <a:xfrm>
              <a:off x="3639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1" name="Rectangle 135"/>
            <p:cNvSpPr>
              <a:spLocks noChangeArrowheads="1"/>
            </p:cNvSpPr>
            <p:nvPr/>
          </p:nvSpPr>
          <p:spPr bwMode="auto">
            <a:xfrm>
              <a:off x="3602" y="3164"/>
              <a:ext cx="19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2" name="Rectangle 136"/>
            <p:cNvSpPr>
              <a:spLocks noChangeArrowheads="1"/>
            </p:cNvSpPr>
            <p:nvPr/>
          </p:nvSpPr>
          <p:spPr bwMode="auto">
            <a:xfrm>
              <a:off x="3566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3" name="Rectangle 137"/>
            <p:cNvSpPr>
              <a:spLocks noChangeArrowheads="1"/>
            </p:cNvSpPr>
            <p:nvPr/>
          </p:nvSpPr>
          <p:spPr bwMode="auto">
            <a:xfrm>
              <a:off x="3530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4" name="Rectangle 138"/>
            <p:cNvSpPr>
              <a:spLocks noChangeArrowheads="1"/>
            </p:cNvSpPr>
            <p:nvPr/>
          </p:nvSpPr>
          <p:spPr bwMode="auto">
            <a:xfrm>
              <a:off x="3493" y="3164"/>
              <a:ext cx="19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5" name="Rectangle 139"/>
            <p:cNvSpPr>
              <a:spLocks noChangeArrowheads="1"/>
            </p:cNvSpPr>
            <p:nvPr/>
          </p:nvSpPr>
          <p:spPr bwMode="auto">
            <a:xfrm>
              <a:off x="3457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6" name="Rectangle 140"/>
            <p:cNvSpPr>
              <a:spLocks noChangeArrowheads="1"/>
            </p:cNvSpPr>
            <p:nvPr/>
          </p:nvSpPr>
          <p:spPr bwMode="auto">
            <a:xfrm>
              <a:off x="3421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7" name="Rectangle 141"/>
            <p:cNvSpPr>
              <a:spLocks noChangeArrowheads="1"/>
            </p:cNvSpPr>
            <p:nvPr/>
          </p:nvSpPr>
          <p:spPr bwMode="auto">
            <a:xfrm>
              <a:off x="3385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8" name="Rectangle 142"/>
            <p:cNvSpPr>
              <a:spLocks noChangeArrowheads="1"/>
            </p:cNvSpPr>
            <p:nvPr/>
          </p:nvSpPr>
          <p:spPr bwMode="auto">
            <a:xfrm>
              <a:off x="3348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9" name="Rectangle 143"/>
            <p:cNvSpPr>
              <a:spLocks noChangeArrowheads="1"/>
            </p:cNvSpPr>
            <p:nvPr/>
          </p:nvSpPr>
          <p:spPr bwMode="auto">
            <a:xfrm>
              <a:off x="3312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30" name="Rectangle 144"/>
            <p:cNvSpPr>
              <a:spLocks noChangeArrowheads="1"/>
            </p:cNvSpPr>
            <p:nvPr/>
          </p:nvSpPr>
          <p:spPr bwMode="auto">
            <a:xfrm>
              <a:off x="3276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31" name="Rectangle 145"/>
            <p:cNvSpPr>
              <a:spLocks noChangeArrowheads="1"/>
            </p:cNvSpPr>
            <p:nvPr/>
          </p:nvSpPr>
          <p:spPr bwMode="auto">
            <a:xfrm>
              <a:off x="3239" y="3164"/>
              <a:ext cx="18" cy="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32" name="Group 192"/>
            <p:cNvGrpSpPr>
              <a:grpSpLocks/>
            </p:cNvGrpSpPr>
            <p:nvPr/>
          </p:nvGrpSpPr>
          <p:grpSpPr bwMode="auto">
            <a:xfrm>
              <a:off x="3224" y="2995"/>
              <a:ext cx="1283" cy="15"/>
              <a:chOff x="3120" y="2884"/>
              <a:chExt cx="1283" cy="15"/>
            </a:xfrm>
          </p:grpSpPr>
          <p:sp>
            <p:nvSpPr>
              <p:cNvPr id="8341" name="Rectangle 147"/>
              <p:cNvSpPr>
                <a:spLocks noChangeArrowheads="1"/>
              </p:cNvSpPr>
              <p:nvPr/>
            </p:nvSpPr>
            <p:spPr bwMode="auto">
              <a:xfrm>
                <a:off x="3120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Rectangle 148"/>
              <p:cNvSpPr>
                <a:spLocks noChangeArrowheads="1"/>
              </p:cNvSpPr>
              <p:nvPr/>
            </p:nvSpPr>
            <p:spPr bwMode="auto">
              <a:xfrm>
                <a:off x="3156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3" name="Rectangle 149"/>
              <p:cNvSpPr>
                <a:spLocks noChangeArrowheads="1"/>
              </p:cNvSpPr>
              <p:nvPr/>
            </p:nvSpPr>
            <p:spPr bwMode="auto">
              <a:xfrm>
                <a:off x="3192" y="2884"/>
                <a:ext cx="19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Rectangle 150"/>
              <p:cNvSpPr>
                <a:spLocks noChangeArrowheads="1"/>
              </p:cNvSpPr>
              <p:nvPr/>
            </p:nvSpPr>
            <p:spPr bwMode="auto">
              <a:xfrm>
                <a:off x="3229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Rectangle 151"/>
              <p:cNvSpPr>
                <a:spLocks noChangeArrowheads="1"/>
              </p:cNvSpPr>
              <p:nvPr/>
            </p:nvSpPr>
            <p:spPr bwMode="auto">
              <a:xfrm>
                <a:off x="3265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6" name="Rectangle 152"/>
              <p:cNvSpPr>
                <a:spLocks noChangeArrowheads="1"/>
              </p:cNvSpPr>
              <p:nvPr/>
            </p:nvSpPr>
            <p:spPr bwMode="auto">
              <a:xfrm>
                <a:off x="3301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Rectangle 153"/>
              <p:cNvSpPr>
                <a:spLocks noChangeArrowheads="1"/>
              </p:cNvSpPr>
              <p:nvPr/>
            </p:nvSpPr>
            <p:spPr bwMode="auto">
              <a:xfrm>
                <a:off x="3338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Rectangle 154"/>
              <p:cNvSpPr>
                <a:spLocks noChangeArrowheads="1"/>
              </p:cNvSpPr>
              <p:nvPr/>
            </p:nvSpPr>
            <p:spPr bwMode="auto">
              <a:xfrm>
                <a:off x="3374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9" name="Rectangle 155"/>
              <p:cNvSpPr>
                <a:spLocks noChangeArrowheads="1"/>
              </p:cNvSpPr>
              <p:nvPr/>
            </p:nvSpPr>
            <p:spPr bwMode="auto">
              <a:xfrm>
                <a:off x="3410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0" name="Rectangle 156"/>
              <p:cNvSpPr>
                <a:spLocks noChangeArrowheads="1"/>
              </p:cNvSpPr>
              <p:nvPr/>
            </p:nvSpPr>
            <p:spPr bwMode="auto">
              <a:xfrm>
                <a:off x="3447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1" name="Rectangle 157"/>
              <p:cNvSpPr>
                <a:spLocks noChangeArrowheads="1"/>
              </p:cNvSpPr>
              <p:nvPr/>
            </p:nvSpPr>
            <p:spPr bwMode="auto">
              <a:xfrm>
                <a:off x="3483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Rectangle 158"/>
              <p:cNvSpPr>
                <a:spLocks noChangeArrowheads="1"/>
              </p:cNvSpPr>
              <p:nvPr/>
            </p:nvSpPr>
            <p:spPr bwMode="auto">
              <a:xfrm>
                <a:off x="3519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Rectangle 159"/>
              <p:cNvSpPr>
                <a:spLocks noChangeArrowheads="1"/>
              </p:cNvSpPr>
              <p:nvPr/>
            </p:nvSpPr>
            <p:spPr bwMode="auto">
              <a:xfrm>
                <a:off x="3555" y="2884"/>
                <a:ext cx="19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Rectangle 160"/>
              <p:cNvSpPr>
                <a:spLocks noChangeArrowheads="1"/>
              </p:cNvSpPr>
              <p:nvPr/>
            </p:nvSpPr>
            <p:spPr bwMode="auto">
              <a:xfrm>
                <a:off x="3592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Rectangle 161"/>
              <p:cNvSpPr>
                <a:spLocks noChangeArrowheads="1"/>
              </p:cNvSpPr>
              <p:nvPr/>
            </p:nvSpPr>
            <p:spPr bwMode="auto">
              <a:xfrm>
                <a:off x="3628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Rectangle 162"/>
              <p:cNvSpPr>
                <a:spLocks noChangeArrowheads="1"/>
              </p:cNvSpPr>
              <p:nvPr/>
            </p:nvSpPr>
            <p:spPr bwMode="auto">
              <a:xfrm>
                <a:off x="3664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Rectangle 163"/>
              <p:cNvSpPr>
                <a:spLocks noChangeArrowheads="1"/>
              </p:cNvSpPr>
              <p:nvPr/>
            </p:nvSpPr>
            <p:spPr bwMode="auto">
              <a:xfrm>
                <a:off x="3701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Rectangle 164"/>
              <p:cNvSpPr>
                <a:spLocks noChangeArrowheads="1"/>
              </p:cNvSpPr>
              <p:nvPr/>
            </p:nvSpPr>
            <p:spPr bwMode="auto">
              <a:xfrm>
                <a:off x="3737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Rectangle 165"/>
              <p:cNvSpPr>
                <a:spLocks noChangeArrowheads="1"/>
              </p:cNvSpPr>
              <p:nvPr/>
            </p:nvSpPr>
            <p:spPr bwMode="auto">
              <a:xfrm>
                <a:off x="3773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Rectangle 166"/>
              <p:cNvSpPr>
                <a:spLocks noChangeArrowheads="1"/>
              </p:cNvSpPr>
              <p:nvPr/>
            </p:nvSpPr>
            <p:spPr bwMode="auto">
              <a:xfrm>
                <a:off x="3810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Rectangle 167"/>
              <p:cNvSpPr>
                <a:spLocks noChangeArrowheads="1"/>
              </p:cNvSpPr>
              <p:nvPr/>
            </p:nvSpPr>
            <p:spPr bwMode="auto">
              <a:xfrm>
                <a:off x="3846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Rectangle 168"/>
              <p:cNvSpPr>
                <a:spLocks noChangeArrowheads="1"/>
              </p:cNvSpPr>
              <p:nvPr/>
            </p:nvSpPr>
            <p:spPr bwMode="auto">
              <a:xfrm>
                <a:off x="3882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Rectangle 169"/>
              <p:cNvSpPr>
                <a:spLocks noChangeArrowheads="1"/>
              </p:cNvSpPr>
              <p:nvPr/>
            </p:nvSpPr>
            <p:spPr bwMode="auto">
              <a:xfrm>
                <a:off x="3918" y="2884"/>
                <a:ext cx="19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Rectangle 170"/>
              <p:cNvSpPr>
                <a:spLocks noChangeArrowheads="1"/>
              </p:cNvSpPr>
              <p:nvPr/>
            </p:nvSpPr>
            <p:spPr bwMode="auto">
              <a:xfrm>
                <a:off x="3955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Rectangle 171"/>
              <p:cNvSpPr>
                <a:spLocks noChangeArrowheads="1"/>
              </p:cNvSpPr>
              <p:nvPr/>
            </p:nvSpPr>
            <p:spPr bwMode="auto">
              <a:xfrm>
                <a:off x="3991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Rectangle 172"/>
              <p:cNvSpPr>
                <a:spLocks noChangeArrowheads="1"/>
              </p:cNvSpPr>
              <p:nvPr/>
            </p:nvSpPr>
            <p:spPr bwMode="auto">
              <a:xfrm>
                <a:off x="4027" y="2884"/>
                <a:ext cx="19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7" name="Rectangle 173"/>
              <p:cNvSpPr>
                <a:spLocks noChangeArrowheads="1"/>
              </p:cNvSpPr>
              <p:nvPr/>
            </p:nvSpPr>
            <p:spPr bwMode="auto">
              <a:xfrm>
                <a:off x="4064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Rectangle 174"/>
              <p:cNvSpPr>
                <a:spLocks noChangeArrowheads="1"/>
              </p:cNvSpPr>
              <p:nvPr/>
            </p:nvSpPr>
            <p:spPr bwMode="auto">
              <a:xfrm>
                <a:off x="4100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Rectangle 175"/>
              <p:cNvSpPr>
                <a:spLocks noChangeArrowheads="1"/>
              </p:cNvSpPr>
              <p:nvPr/>
            </p:nvSpPr>
            <p:spPr bwMode="auto">
              <a:xfrm>
                <a:off x="4136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0" name="Rectangle 176"/>
              <p:cNvSpPr>
                <a:spLocks noChangeArrowheads="1"/>
              </p:cNvSpPr>
              <p:nvPr/>
            </p:nvSpPr>
            <p:spPr bwMode="auto">
              <a:xfrm>
                <a:off x="4173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Rectangle 177"/>
              <p:cNvSpPr>
                <a:spLocks noChangeArrowheads="1"/>
              </p:cNvSpPr>
              <p:nvPr/>
            </p:nvSpPr>
            <p:spPr bwMode="auto">
              <a:xfrm>
                <a:off x="4209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Rectangle 178"/>
              <p:cNvSpPr>
                <a:spLocks noChangeArrowheads="1"/>
              </p:cNvSpPr>
              <p:nvPr/>
            </p:nvSpPr>
            <p:spPr bwMode="auto">
              <a:xfrm>
                <a:off x="4245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3" name="Rectangle 179"/>
              <p:cNvSpPr>
                <a:spLocks noChangeArrowheads="1"/>
              </p:cNvSpPr>
              <p:nvPr/>
            </p:nvSpPr>
            <p:spPr bwMode="auto">
              <a:xfrm>
                <a:off x="4282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Rectangle 180"/>
              <p:cNvSpPr>
                <a:spLocks noChangeArrowheads="1"/>
              </p:cNvSpPr>
              <p:nvPr/>
            </p:nvSpPr>
            <p:spPr bwMode="auto">
              <a:xfrm>
                <a:off x="4318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Rectangle 181"/>
              <p:cNvSpPr>
                <a:spLocks noChangeArrowheads="1"/>
              </p:cNvSpPr>
              <p:nvPr/>
            </p:nvSpPr>
            <p:spPr bwMode="auto">
              <a:xfrm>
                <a:off x="4354" y="2884"/>
                <a:ext cx="18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6" name="Rectangle 182"/>
              <p:cNvSpPr>
                <a:spLocks noChangeArrowheads="1"/>
              </p:cNvSpPr>
              <p:nvPr/>
            </p:nvSpPr>
            <p:spPr bwMode="auto">
              <a:xfrm>
                <a:off x="4390" y="2884"/>
                <a:ext cx="13" cy="1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34" name="Rectangle 184"/>
            <p:cNvSpPr>
              <a:spLocks noChangeArrowheads="1"/>
            </p:cNvSpPr>
            <p:nvPr/>
          </p:nvSpPr>
          <p:spPr bwMode="auto">
            <a:xfrm>
              <a:off x="3504" y="2511"/>
              <a:ext cx="9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  </a:t>
              </a:r>
              <a:endPara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335" name="Rectangle 185"/>
            <p:cNvSpPr>
              <a:spLocks noChangeArrowheads="1"/>
            </p:cNvSpPr>
            <p:nvPr/>
          </p:nvSpPr>
          <p:spPr bwMode="auto">
            <a:xfrm>
              <a:off x="3552" y="2400"/>
              <a:ext cx="25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AD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336" name="Freeform 186"/>
            <p:cNvSpPr>
              <a:spLocks/>
            </p:cNvSpPr>
            <p:nvPr/>
          </p:nvSpPr>
          <p:spPr bwMode="auto">
            <a:xfrm>
              <a:off x="4019" y="2441"/>
              <a:ext cx="720" cy="806"/>
            </a:xfrm>
            <a:custGeom>
              <a:avLst/>
              <a:gdLst>
                <a:gd name="T0" fmla="*/ 20 w 720"/>
                <a:gd name="T1" fmla="*/ 0 h 806"/>
                <a:gd name="T2" fmla="*/ 0 w 720"/>
                <a:gd name="T3" fmla="*/ 16 h 806"/>
                <a:gd name="T4" fmla="*/ 700 w 720"/>
                <a:gd name="T5" fmla="*/ 806 h 806"/>
                <a:gd name="T6" fmla="*/ 720 w 720"/>
                <a:gd name="T7" fmla="*/ 790 h 806"/>
                <a:gd name="T8" fmla="*/ 20 w 720"/>
                <a:gd name="T9" fmla="*/ 0 h 8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806"/>
                <a:gd name="T17" fmla="*/ 720 w 720"/>
                <a:gd name="T18" fmla="*/ 806 h 8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806">
                  <a:moveTo>
                    <a:pt x="20" y="0"/>
                  </a:moveTo>
                  <a:lnTo>
                    <a:pt x="0" y="16"/>
                  </a:lnTo>
                  <a:lnTo>
                    <a:pt x="700" y="806"/>
                  </a:lnTo>
                  <a:lnTo>
                    <a:pt x="720" y="79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37" name="Rectangle 189"/>
            <p:cNvSpPr>
              <a:spLocks noChangeArrowheads="1"/>
            </p:cNvSpPr>
            <p:nvPr/>
          </p:nvSpPr>
          <p:spPr bwMode="auto">
            <a:xfrm>
              <a:off x="3800" y="2246"/>
              <a:ext cx="2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AD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340" name="Freeform 20"/>
            <p:cNvSpPr>
              <a:spLocks/>
            </p:cNvSpPr>
            <p:nvPr/>
          </p:nvSpPr>
          <p:spPr bwMode="auto">
            <a:xfrm>
              <a:off x="4264" y="1998"/>
              <a:ext cx="943" cy="925"/>
            </a:xfrm>
            <a:custGeom>
              <a:avLst/>
              <a:gdLst>
                <a:gd name="T0" fmla="*/ 5 w 1187"/>
                <a:gd name="T1" fmla="*/ 0 h 1158"/>
                <a:gd name="T2" fmla="*/ 0 w 1187"/>
                <a:gd name="T3" fmla="*/ 4 h 1158"/>
                <a:gd name="T4" fmla="*/ 293 w 1187"/>
                <a:gd name="T5" fmla="*/ 300 h 1158"/>
                <a:gd name="T6" fmla="*/ 299 w 1187"/>
                <a:gd name="T7" fmla="*/ 296 h 1158"/>
                <a:gd name="T8" fmla="*/ 5 w 1187"/>
                <a:gd name="T9" fmla="*/ 0 h 1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7"/>
                <a:gd name="T16" fmla="*/ 0 h 1158"/>
                <a:gd name="T17" fmla="*/ 1187 w 1187"/>
                <a:gd name="T18" fmla="*/ 1158 h 1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7" h="1158">
                  <a:moveTo>
                    <a:pt x="20" y="0"/>
                  </a:moveTo>
                  <a:lnTo>
                    <a:pt x="0" y="16"/>
                  </a:lnTo>
                  <a:lnTo>
                    <a:pt x="1167" y="1158"/>
                  </a:lnTo>
                  <a:lnTo>
                    <a:pt x="1187" y="11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2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>
          <a:xfrm>
            <a:off x="524480" y="836712"/>
            <a:ext cx="3717925" cy="663575"/>
          </a:xfrm>
        </p:spPr>
        <p:txBody>
          <a:bodyPr/>
          <a:lstStyle/>
          <a:p>
            <a:pPr algn="l"/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成本推动型通货膨胀</a:t>
            </a:r>
            <a:endParaRPr lang="zh-CN" altLang="en-US" sz="2000" b="1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1843" name="Rectangle 3" descr="羊皮纸"/>
          <p:cNvSpPr>
            <a:spLocks noGrp="1" noChangeArrowheads="1"/>
          </p:cNvSpPr>
          <p:nvPr>
            <p:ph type="body" idx="1"/>
          </p:nvPr>
        </p:nvSpPr>
        <p:spPr>
          <a:xfrm>
            <a:off x="611560" y="1890713"/>
            <a:ext cx="7846640" cy="700087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 cap="flat">
                <a:solidFill>
                  <a:srgbClr val="0066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993300"/>
              </a:buClr>
              <a:buSzPct val="95000"/>
              <a:buFont typeface="Wingdings" pitchFamily="2" charset="2"/>
              <a:buNone/>
            </a:pPr>
            <a:r>
              <a:rPr lang="zh-CN" altLang="en-US" sz="2300" b="1" dirty="0" smtClean="0">
                <a:latin typeface="Times New Roman" pitchFamily="18" charset="0"/>
              </a:rPr>
              <a:t>         工资、利润、原材料成本等紧缩供给的因素导致的通货膨胀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8675688" y="6456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solidFill>
                  <a:srgbClr val="000000"/>
                </a:solidFill>
                <a:latin typeface="宋体" charset="-122"/>
                <a:ea typeface="宋体" charset="-122"/>
              </a:rPr>
              <a:t> </a:t>
            </a:r>
            <a:endParaRPr kumimoji="1" lang="zh-CN" altLang="en-US" b="0">
              <a:solidFill>
                <a:schemeClr val="tx1"/>
              </a:solidFill>
              <a:ea typeface="宋体" charset="-122"/>
            </a:endParaRPr>
          </a:p>
        </p:txBody>
      </p:sp>
      <p:grpSp>
        <p:nvGrpSpPr>
          <p:cNvPr id="10432" name="Group 192"/>
          <p:cNvGrpSpPr>
            <a:grpSpLocks/>
          </p:cNvGrpSpPr>
          <p:nvPr/>
        </p:nvGrpSpPr>
        <p:grpSpPr bwMode="auto">
          <a:xfrm>
            <a:off x="2438400" y="2825750"/>
            <a:ext cx="4892675" cy="3594100"/>
            <a:chOff x="2064" y="1671"/>
            <a:chExt cx="3082" cy="2264"/>
          </a:xfrm>
        </p:grpSpPr>
        <p:grpSp>
          <p:nvGrpSpPr>
            <p:cNvPr id="9224" name="Group 6"/>
            <p:cNvGrpSpPr>
              <a:grpSpLocks/>
            </p:cNvGrpSpPr>
            <p:nvPr/>
          </p:nvGrpSpPr>
          <p:grpSpPr bwMode="auto">
            <a:xfrm>
              <a:off x="2249" y="3453"/>
              <a:ext cx="2897" cy="102"/>
              <a:chOff x="2249" y="3226"/>
              <a:chExt cx="2897" cy="102"/>
            </a:xfrm>
          </p:grpSpPr>
          <p:sp>
            <p:nvSpPr>
              <p:cNvPr id="9405" name="Line 7"/>
              <p:cNvSpPr>
                <a:spLocks noChangeShapeType="1"/>
              </p:cNvSpPr>
              <p:nvPr/>
            </p:nvSpPr>
            <p:spPr bwMode="auto">
              <a:xfrm>
                <a:off x="2249" y="3275"/>
                <a:ext cx="277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Freeform 8"/>
              <p:cNvSpPr>
                <a:spLocks/>
              </p:cNvSpPr>
              <p:nvPr/>
            </p:nvSpPr>
            <p:spPr bwMode="auto">
              <a:xfrm>
                <a:off x="5014" y="3226"/>
                <a:ext cx="132" cy="102"/>
              </a:xfrm>
              <a:custGeom>
                <a:avLst/>
                <a:gdLst>
                  <a:gd name="T0" fmla="*/ 0 w 132"/>
                  <a:gd name="T1" fmla="*/ 102 h 102"/>
                  <a:gd name="T2" fmla="*/ 132 w 132"/>
                  <a:gd name="T3" fmla="*/ 52 h 102"/>
                  <a:gd name="T4" fmla="*/ 0 w 132"/>
                  <a:gd name="T5" fmla="*/ 0 h 102"/>
                  <a:gd name="T6" fmla="*/ 0 w 132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102"/>
                  <a:gd name="T14" fmla="*/ 132 w 132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102">
                    <a:moveTo>
                      <a:pt x="0" y="102"/>
                    </a:moveTo>
                    <a:lnTo>
                      <a:pt x="132" y="52"/>
                    </a:lnTo>
                    <a:lnTo>
                      <a:pt x="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5" name="Group 9"/>
            <p:cNvGrpSpPr>
              <a:grpSpLocks/>
            </p:cNvGrpSpPr>
            <p:nvPr/>
          </p:nvGrpSpPr>
          <p:grpSpPr bwMode="auto">
            <a:xfrm>
              <a:off x="2184" y="1671"/>
              <a:ext cx="132" cy="1831"/>
              <a:chOff x="2184" y="1444"/>
              <a:chExt cx="132" cy="1831"/>
            </a:xfrm>
          </p:grpSpPr>
          <p:sp>
            <p:nvSpPr>
              <p:cNvPr id="9403" name="Line 10"/>
              <p:cNvSpPr>
                <a:spLocks noChangeShapeType="1"/>
              </p:cNvSpPr>
              <p:nvPr/>
            </p:nvSpPr>
            <p:spPr bwMode="auto">
              <a:xfrm flipV="1">
                <a:off x="2249" y="1538"/>
                <a:ext cx="1" cy="173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4" name="Freeform 11"/>
              <p:cNvSpPr>
                <a:spLocks/>
              </p:cNvSpPr>
              <p:nvPr/>
            </p:nvSpPr>
            <p:spPr bwMode="auto">
              <a:xfrm>
                <a:off x="2184" y="1444"/>
                <a:ext cx="132" cy="102"/>
              </a:xfrm>
              <a:custGeom>
                <a:avLst/>
                <a:gdLst>
                  <a:gd name="T0" fmla="*/ 132 w 132"/>
                  <a:gd name="T1" fmla="*/ 102 h 102"/>
                  <a:gd name="T2" fmla="*/ 68 w 132"/>
                  <a:gd name="T3" fmla="*/ 0 h 102"/>
                  <a:gd name="T4" fmla="*/ 0 w 132"/>
                  <a:gd name="T5" fmla="*/ 102 h 102"/>
                  <a:gd name="T6" fmla="*/ 132 w 132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102"/>
                  <a:gd name="T14" fmla="*/ 132 w 132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102">
                    <a:moveTo>
                      <a:pt x="132" y="102"/>
                    </a:moveTo>
                    <a:lnTo>
                      <a:pt x="68" y="0"/>
                    </a:lnTo>
                    <a:lnTo>
                      <a:pt x="0" y="102"/>
                    </a:lnTo>
                    <a:lnTo>
                      <a:pt x="132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26" name="Rectangle 12"/>
            <p:cNvSpPr>
              <a:spLocks noChangeArrowheads="1"/>
            </p:cNvSpPr>
            <p:nvPr/>
          </p:nvSpPr>
          <p:spPr bwMode="auto">
            <a:xfrm>
              <a:off x="2948" y="3702"/>
              <a:ext cx="18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成本推动型通货膨胀</a:t>
              </a:r>
              <a:endPara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4921" y="3566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Y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8" name="Rectangle 14"/>
            <p:cNvSpPr>
              <a:spLocks noChangeArrowheads="1"/>
            </p:cNvSpPr>
            <p:nvPr/>
          </p:nvSpPr>
          <p:spPr bwMode="auto">
            <a:xfrm>
              <a:off x="2064" y="1797"/>
              <a:ext cx="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9" name="Rectangle 15"/>
            <p:cNvSpPr>
              <a:spLocks noChangeArrowheads="1"/>
            </p:cNvSpPr>
            <p:nvPr/>
          </p:nvSpPr>
          <p:spPr bwMode="auto">
            <a:xfrm>
              <a:off x="2066" y="2452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0" name="Rectangle 16"/>
            <p:cNvSpPr>
              <a:spLocks noChangeArrowheads="1"/>
            </p:cNvSpPr>
            <p:nvPr/>
          </p:nvSpPr>
          <p:spPr bwMode="auto">
            <a:xfrm>
              <a:off x="2066" y="2656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1" name="Rectangle 17"/>
            <p:cNvSpPr>
              <a:spLocks noChangeArrowheads="1"/>
            </p:cNvSpPr>
            <p:nvPr/>
          </p:nvSpPr>
          <p:spPr bwMode="auto">
            <a:xfrm>
              <a:off x="2066" y="2860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2" name="Rectangle 18"/>
            <p:cNvSpPr>
              <a:spLocks noChangeArrowheads="1"/>
            </p:cNvSpPr>
            <p:nvPr/>
          </p:nvSpPr>
          <p:spPr bwMode="auto">
            <a:xfrm>
              <a:off x="2218" y="291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</a:t>
              </a:r>
              <a:endParaRPr kumimoji="1"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33" name="Group 19"/>
            <p:cNvGrpSpPr>
              <a:grpSpLocks/>
            </p:cNvGrpSpPr>
            <p:nvPr/>
          </p:nvGrpSpPr>
          <p:grpSpPr bwMode="auto">
            <a:xfrm>
              <a:off x="2245" y="2931"/>
              <a:ext cx="1677" cy="19"/>
              <a:chOff x="2249" y="2750"/>
              <a:chExt cx="1677" cy="19"/>
            </a:xfrm>
          </p:grpSpPr>
          <p:sp>
            <p:nvSpPr>
              <p:cNvPr id="9367" name="Rectangle 20"/>
              <p:cNvSpPr>
                <a:spLocks noChangeArrowheads="1"/>
              </p:cNvSpPr>
              <p:nvPr/>
            </p:nvSpPr>
            <p:spPr bwMode="auto">
              <a:xfrm>
                <a:off x="2249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8" name="Rectangle 21"/>
              <p:cNvSpPr>
                <a:spLocks noChangeArrowheads="1"/>
              </p:cNvSpPr>
              <p:nvPr/>
            </p:nvSpPr>
            <p:spPr bwMode="auto">
              <a:xfrm>
                <a:off x="2296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9" name="Rectangle 22"/>
              <p:cNvSpPr>
                <a:spLocks noChangeArrowheads="1"/>
              </p:cNvSpPr>
              <p:nvPr/>
            </p:nvSpPr>
            <p:spPr bwMode="auto">
              <a:xfrm>
                <a:off x="2343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0" name="Rectangle 23"/>
              <p:cNvSpPr>
                <a:spLocks noChangeArrowheads="1"/>
              </p:cNvSpPr>
              <p:nvPr/>
            </p:nvSpPr>
            <p:spPr bwMode="auto">
              <a:xfrm>
                <a:off x="2391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1" name="Rectangle 24"/>
              <p:cNvSpPr>
                <a:spLocks noChangeArrowheads="1"/>
              </p:cNvSpPr>
              <p:nvPr/>
            </p:nvSpPr>
            <p:spPr bwMode="auto">
              <a:xfrm>
                <a:off x="2438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2" name="Rectangle 25"/>
              <p:cNvSpPr>
                <a:spLocks noChangeArrowheads="1"/>
              </p:cNvSpPr>
              <p:nvPr/>
            </p:nvSpPr>
            <p:spPr bwMode="auto">
              <a:xfrm>
                <a:off x="2486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Rectangle 26"/>
              <p:cNvSpPr>
                <a:spLocks noChangeArrowheads="1"/>
              </p:cNvSpPr>
              <p:nvPr/>
            </p:nvSpPr>
            <p:spPr bwMode="auto">
              <a:xfrm>
                <a:off x="2533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4" name="Rectangle 27"/>
              <p:cNvSpPr>
                <a:spLocks noChangeArrowheads="1"/>
              </p:cNvSpPr>
              <p:nvPr/>
            </p:nvSpPr>
            <p:spPr bwMode="auto">
              <a:xfrm>
                <a:off x="2581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Rectangle 28"/>
              <p:cNvSpPr>
                <a:spLocks noChangeArrowheads="1"/>
              </p:cNvSpPr>
              <p:nvPr/>
            </p:nvSpPr>
            <p:spPr bwMode="auto">
              <a:xfrm>
                <a:off x="2628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Rectangle 29"/>
              <p:cNvSpPr>
                <a:spLocks noChangeArrowheads="1"/>
              </p:cNvSpPr>
              <p:nvPr/>
            </p:nvSpPr>
            <p:spPr bwMode="auto">
              <a:xfrm>
                <a:off x="2676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7" name="Rectangle 30"/>
              <p:cNvSpPr>
                <a:spLocks noChangeArrowheads="1"/>
              </p:cNvSpPr>
              <p:nvPr/>
            </p:nvSpPr>
            <p:spPr bwMode="auto">
              <a:xfrm>
                <a:off x="2723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Rectangle 31"/>
              <p:cNvSpPr>
                <a:spLocks noChangeArrowheads="1"/>
              </p:cNvSpPr>
              <p:nvPr/>
            </p:nvSpPr>
            <p:spPr bwMode="auto">
              <a:xfrm>
                <a:off x="2771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Rectangle 32"/>
              <p:cNvSpPr>
                <a:spLocks noChangeArrowheads="1"/>
              </p:cNvSpPr>
              <p:nvPr/>
            </p:nvSpPr>
            <p:spPr bwMode="auto">
              <a:xfrm>
                <a:off x="2818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0" name="Rectangle 33"/>
              <p:cNvSpPr>
                <a:spLocks noChangeArrowheads="1"/>
              </p:cNvSpPr>
              <p:nvPr/>
            </p:nvSpPr>
            <p:spPr bwMode="auto">
              <a:xfrm>
                <a:off x="2865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Rectangle 34"/>
              <p:cNvSpPr>
                <a:spLocks noChangeArrowheads="1"/>
              </p:cNvSpPr>
              <p:nvPr/>
            </p:nvSpPr>
            <p:spPr bwMode="auto">
              <a:xfrm>
                <a:off x="2913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Rectangle 35"/>
              <p:cNvSpPr>
                <a:spLocks noChangeArrowheads="1"/>
              </p:cNvSpPr>
              <p:nvPr/>
            </p:nvSpPr>
            <p:spPr bwMode="auto">
              <a:xfrm>
                <a:off x="2960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3" name="Rectangle 36"/>
              <p:cNvSpPr>
                <a:spLocks noChangeArrowheads="1"/>
              </p:cNvSpPr>
              <p:nvPr/>
            </p:nvSpPr>
            <p:spPr bwMode="auto">
              <a:xfrm>
                <a:off x="3008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Rectangle 37"/>
              <p:cNvSpPr>
                <a:spLocks noChangeArrowheads="1"/>
              </p:cNvSpPr>
              <p:nvPr/>
            </p:nvSpPr>
            <p:spPr bwMode="auto">
              <a:xfrm>
                <a:off x="3055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Rectangle 38"/>
              <p:cNvSpPr>
                <a:spLocks noChangeArrowheads="1"/>
              </p:cNvSpPr>
              <p:nvPr/>
            </p:nvSpPr>
            <p:spPr bwMode="auto">
              <a:xfrm>
                <a:off x="3103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6" name="Rectangle 39"/>
              <p:cNvSpPr>
                <a:spLocks noChangeArrowheads="1"/>
              </p:cNvSpPr>
              <p:nvPr/>
            </p:nvSpPr>
            <p:spPr bwMode="auto">
              <a:xfrm>
                <a:off x="3150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Rectangle 40"/>
              <p:cNvSpPr>
                <a:spLocks noChangeArrowheads="1"/>
              </p:cNvSpPr>
              <p:nvPr/>
            </p:nvSpPr>
            <p:spPr bwMode="auto">
              <a:xfrm>
                <a:off x="3198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Rectangle 41"/>
              <p:cNvSpPr>
                <a:spLocks noChangeArrowheads="1"/>
              </p:cNvSpPr>
              <p:nvPr/>
            </p:nvSpPr>
            <p:spPr bwMode="auto">
              <a:xfrm>
                <a:off x="3245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9" name="Rectangle 42"/>
              <p:cNvSpPr>
                <a:spLocks noChangeArrowheads="1"/>
              </p:cNvSpPr>
              <p:nvPr/>
            </p:nvSpPr>
            <p:spPr bwMode="auto">
              <a:xfrm>
                <a:off x="3292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Rectangle 43"/>
              <p:cNvSpPr>
                <a:spLocks noChangeArrowheads="1"/>
              </p:cNvSpPr>
              <p:nvPr/>
            </p:nvSpPr>
            <p:spPr bwMode="auto">
              <a:xfrm>
                <a:off x="3340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Rectangle 44"/>
              <p:cNvSpPr>
                <a:spLocks noChangeArrowheads="1"/>
              </p:cNvSpPr>
              <p:nvPr/>
            </p:nvSpPr>
            <p:spPr bwMode="auto">
              <a:xfrm>
                <a:off x="3387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2" name="Rectangle 45"/>
              <p:cNvSpPr>
                <a:spLocks noChangeArrowheads="1"/>
              </p:cNvSpPr>
              <p:nvPr/>
            </p:nvSpPr>
            <p:spPr bwMode="auto">
              <a:xfrm>
                <a:off x="3435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Rectangle 46"/>
              <p:cNvSpPr>
                <a:spLocks noChangeArrowheads="1"/>
              </p:cNvSpPr>
              <p:nvPr/>
            </p:nvSpPr>
            <p:spPr bwMode="auto">
              <a:xfrm>
                <a:off x="3482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Rectangle 47"/>
              <p:cNvSpPr>
                <a:spLocks noChangeArrowheads="1"/>
              </p:cNvSpPr>
              <p:nvPr/>
            </p:nvSpPr>
            <p:spPr bwMode="auto">
              <a:xfrm>
                <a:off x="3530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5" name="Rectangle 48"/>
              <p:cNvSpPr>
                <a:spLocks noChangeArrowheads="1"/>
              </p:cNvSpPr>
              <p:nvPr/>
            </p:nvSpPr>
            <p:spPr bwMode="auto">
              <a:xfrm>
                <a:off x="3577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Rectangle 49"/>
              <p:cNvSpPr>
                <a:spLocks noChangeArrowheads="1"/>
              </p:cNvSpPr>
              <p:nvPr/>
            </p:nvSpPr>
            <p:spPr bwMode="auto">
              <a:xfrm>
                <a:off x="3625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Rectangle 50"/>
              <p:cNvSpPr>
                <a:spLocks noChangeArrowheads="1"/>
              </p:cNvSpPr>
              <p:nvPr/>
            </p:nvSpPr>
            <p:spPr bwMode="auto">
              <a:xfrm>
                <a:off x="3672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8" name="Rectangle 51"/>
              <p:cNvSpPr>
                <a:spLocks noChangeArrowheads="1"/>
              </p:cNvSpPr>
              <p:nvPr/>
            </p:nvSpPr>
            <p:spPr bwMode="auto">
              <a:xfrm>
                <a:off x="3720" y="275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Rectangle 52"/>
              <p:cNvSpPr>
                <a:spLocks noChangeArrowheads="1"/>
              </p:cNvSpPr>
              <p:nvPr/>
            </p:nvSpPr>
            <p:spPr bwMode="auto">
              <a:xfrm>
                <a:off x="3767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Rectangle 53"/>
              <p:cNvSpPr>
                <a:spLocks noChangeArrowheads="1"/>
              </p:cNvSpPr>
              <p:nvPr/>
            </p:nvSpPr>
            <p:spPr bwMode="auto">
              <a:xfrm>
                <a:off x="3814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1" name="Rectangle 54"/>
              <p:cNvSpPr>
                <a:spLocks noChangeArrowheads="1"/>
              </p:cNvSpPr>
              <p:nvPr/>
            </p:nvSpPr>
            <p:spPr bwMode="auto">
              <a:xfrm>
                <a:off x="3862" y="275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Rectangle 55"/>
              <p:cNvSpPr>
                <a:spLocks noChangeArrowheads="1"/>
              </p:cNvSpPr>
              <p:nvPr/>
            </p:nvSpPr>
            <p:spPr bwMode="auto">
              <a:xfrm>
                <a:off x="3909" y="2750"/>
                <a:ext cx="17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34" name="Freeform 56"/>
            <p:cNvSpPr>
              <a:spLocks/>
            </p:cNvSpPr>
            <p:nvPr/>
          </p:nvSpPr>
          <p:spPr bwMode="auto">
            <a:xfrm>
              <a:off x="2703" y="2573"/>
              <a:ext cx="1694" cy="733"/>
            </a:xfrm>
            <a:custGeom>
              <a:avLst/>
              <a:gdLst>
                <a:gd name="T0" fmla="*/ 0 w 1694"/>
                <a:gd name="T1" fmla="*/ 707 h 733"/>
                <a:gd name="T2" fmla="*/ 7 w 1694"/>
                <a:gd name="T3" fmla="*/ 733 h 733"/>
                <a:gd name="T4" fmla="*/ 240 w 1694"/>
                <a:gd name="T5" fmla="*/ 702 h 733"/>
                <a:gd name="T6" fmla="*/ 359 w 1694"/>
                <a:gd name="T7" fmla="*/ 684 h 733"/>
                <a:gd name="T8" fmla="*/ 474 w 1694"/>
                <a:gd name="T9" fmla="*/ 663 h 733"/>
                <a:gd name="T10" fmla="*/ 589 w 1694"/>
                <a:gd name="T11" fmla="*/ 637 h 733"/>
                <a:gd name="T12" fmla="*/ 701 w 1694"/>
                <a:gd name="T13" fmla="*/ 608 h 733"/>
                <a:gd name="T14" fmla="*/ 810 w 1694"/>
                <a:gd name="T15" fmla="*/ 572 h 733"/>
                <a:gd name="T16" fmla="*/ 823 w 1694"/>
                <a:gd name="T17" fmla="*/ 569 h 733"/>
                <a:gd name="T18" fmla="*/ 928 w 1694"/>
                <a:gd name="T19" fmla="*/ 530 h 733"/>
                <a:gd name="T20" fmla="*/ 1033 w 1694"/>
                <a:gd name="T21" fmla="*/ 480 h 733"/>
                <a:gd name="T22" fmla="*/ 1135 w 1694"/>
                <a:gd name="T23" fmla="*/ 425 h 733"/>
                <a:gd name="T24" fmla="*/ 1233 w 1694"/>
                <a:gd name="T25" fmla="*/ 365 h 733"/>
                <a:gd name="T26" fmla="*/ 1328 w 1694"/>
                <a:gd name="T27" fmla="*/ 303 h 733"/>
                <a:gd name="T28" fmla="*/ 1420 w 1694"/>
                <a:gd name="T29" fmla="*/ 235 h 733"/>
                <a:gd name="T30" fmla="*/ 1511 w 1694"/>
                <a:gd name="T31" fmla="*/ 164 h 733"/>
                <a:gd name="T32" fmla="*/ 1694 w 1694"/>
                <a:gd name="T33" fmla="*/ 20 h 733"/>
                <a:gd name="T34" fmla="*/ 1667 w 1694"/>
                <a:gd name="T35" fmla="*/ 0 h 733"/>
                <a:gd name="T36" fmla="*/ 1484 w 1694"/>
                <a:gd name="T37" fmla="*/ 143 h 733"/>
                <a:gd name="T38" fmla="*/ 1393 w 1694"/>
                <a:gd name="T39" fmla="*/ 214 h 733"/>
                <a:gd name="T40" fmla="*/ 1301 w 1694"/>
                <a:gd name="T41" fmla="*/ 282 h 733"/>
                <a:gd name="T42" fmla="*/ 1206 w 1694"/>
                <a:gd name="T43" fmla="*/ 344 h 733"/>
                <a:gd name="T44" fmla="*/ 1108 w 1694"/>
                <a:gd name="T45" fmla="*/ 404 h 733"/>
                <a:gd name="T46" fmla="*/ 1006 w 1694"/>
                <a:gd name="T47" fmla="*/ 459 h 733"/>
                <a:gd name="T48" fmla="*/ 911 w 1694"/>
                <a:gd name="T49" fmla="*/ 506 h 733"/>
                <a:gd name="T50" fmla="*/ 796 w 1694"/>
                <a:gd name="T51" fmla="*/ 548 h 733"/>
                <a:gd name="T52" fmla="*/ 810 w 1694"/>
                <a:gd name="T53" fmla="*/ 558 h 733"/>
                <a:gd name="T54" fmla="*/ 810 w 1694"/>
                <a:gd name="T55" fmla="*/ 543 h 733"/>
                <a:gd name="T56" fmla="*/ 701 w 1694"/>
                <a:gd name="T57" fmla="*/ 579 h 733"/>
                <a:gd name="T58" fmla="*/ 589 w 1694"/>
                <a:gd name="T59" fmla="*/ 608 h 733"/>
                <a:gd name="T60" fmla="*/ 474 w 1694"/>
                <a:gd name="T61" fmla="*/ 634 h 733"/>
                <a:gd name="T62" fmla="*/ 359 w 1694"/>
                <a:gd name="T63" fmla="*/ 655 h 733"/>
                <a:gd name="T64" fmla="*/ 240 w 1694"/>
                <a:gd name="T65" fmla="*/ 673 h 733"/>
                <a:gd name="T66" fmla="*/ 0 w 1694"/>
                <a:gd name="T67" fmla="*/ 707 h 7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4"/>
                <a:gd name="T103" fmla="*/ 0 h 733"/>
                <a:gd name="T104" fmla="*/ 1694 w 1694"/>
                <a:gd name="T105" fmla="*/ 733 h 73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4" h="733">
                  <a:moveTo>
                    <a:pt x="0" y="707"/>
                  </a:moveTo>
                  <a:lnTo>
                    <a:pt x="7" y="733"/>
                  </a:lnTo>
                  <a:lnTo>
                    <a:pt x="240" y="702"/>
                  </a:lnTo>
                  <a:lnTo>
                    <a:pt x="359" y="684"/>
                  </a:lnTo>
                  <a:lnTo>
                    <a:pt x="474" y="663"/>
                  </a:lnTo>
                  <a:lnTo>
                    <a:pt x="589" y="637"/>
                  </a:lnTo>
                  <a:lnTo>
                    <a:pt x="701" y="608"/>
                  </a:lnTo>
                  <a:lnTo>
                    <a:pt x="810" y="572"/>
                  </a:lnTo>
                  <a:lnTo>
                    <a:pt x="823" y="569"/>
                  </a:lnTo>
                  <a:lnTo>
                    <a:pt x="928" y="530"/>
                  </a:lnTo>
                  <a:lnTo>
                    <a:pt x="1033" y="480"/>
                  </a:lnTo>
                  <a:lnTo>
                    <a:pt x="1135" y="425"/>
                  </a:lnTo>
                  <a:lnTo>
                    <a:pt x="1233" y="365"/>
                  </a:lnTo>
                  <a:lnTo>
                    <a:pt x="1328" y="303"/>
                  </a:lnTo>
                  <a:lnTo>
                    <a:pt x="1420" y="235"/>
                  </a:lnTo>
                  <a:lnTo>
                    <a:pt x="1511" y="164"/>
                  </a:lnTo>
                  <a:lnTo>
                    <a:pt x="1694" y="20"/>
                  </a:lnTo>
                  <a:lnTo>
                    <a:pt x="1667" y="0"/>
                  </a:lnTo>
                  <a:lnTo>
                    <a:pt x="1484" y="143"/>
                  </a:lnTo>
                  <a:lnTo>
                    <a:pt x="1393" y="214"/>
                  </a:lnTo>
                  <a:lnTo>
                    <a:pt x="1301" y="282"/>
                  </a:lnTo>
                  <a:lnTo>
                    <a:pt x="1206" y="344"/>
                  </a:lnTo>
                  <a:lnTo>
                    <a:pt x="1108" y="404"/>
                  </a:lnTo>
                  <a:lnTo>
                    <a:pt x="1006" y="459"/>
                  </a:lnTo>
                  <a:lnTo>
                    <a:pt x="911" y="506"/>
                  </a:lnTo>
                  <a:lnTo>
                    <a:pt x="796" y="548"/>
                  </a:lnTo>
                  <a:lnTo>
                    <a:pt x="810" y="558"/>
                  </a:lnTo>
                  <a:lnTo>
                    <a:pt x="810" y="543"/>
                  </a:lnTo>
                  <a:lnTo>
                    <a:pt x="701" y="579"/>
                  </a:lnTo>
                  <a:lnTo>
                    <a:pt x="589" y="608"/>
                  </a:lnTo>
                  <a:lnTo>
                    <a:pt x="474" y="634"/>
                  </a:lnTo>
                  <a:lnTo>
                    <a:pt x="359" y="655"/>
                  </a:lnTo>
                  <a:lnTo>
                    <a:pt x="240" y="673"/>
                  </a:lnTo>
                  <a:lnTo>
                    <a:pt x="0" y="70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5" name="Rectangle 57"/>
            <p:cNvSpPr>
              <a:spLocks noChangeArrowheads="1"/>
            </p:cNvSpPr>
            <p:nvPr/>
          </p:nvSpPr>
          <p:spPr bwMode="auto">
            <a:xfrm>
              <a:off x="4658" y="306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AD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6" name="Freeform 58"/>
            <p:cNvSpPr>
              <a:spLocks/>
            </p:cNvSpPr>
            <p:nvPr/>
          </p:nvSpPr>
          <p:spPr bwMode="auto">
            <a:xfrm>
              <a:off x="2703" y="2364"/>
              <a:ext cx="1694" cy="736"/>
            </a:xfrm>
            <a:custGeom>
              <a:avLst/>
              <a:gdLst>
                <a:gd name="T0" fmla="*/ 0 w 1694"/>
                <a:gd name="T1" fmla="*/ 710 h 736"/>
                <a:gd name="T2" fmla="*/ 7 w 1694"/>
                <a:gd name="T3" fmla="*/ 736 h 736"/>
                <a:gd name="T4" fmla="*/ 240 w 1694"/>
                <a:gd name="T5" fmla="*/ 705 h 736"/>
                <a:gd name="T6" fmla="*/ 359 w 1694"/>
                <a:gd name="T7" fmla="*/ 687 h 736"/>
                <a:gd name="T8" fmla="*/ 474 w 1694"/>
                <a:gd name="T9" fmla="*/ 663 h 736"/>
                <a:gd name="T10" fmla="*/ 589 w 1694"/>
                <a:gd name="T11" fmla="*/ 639 h 736"/>
                <a:gd name="T12" fmla="*/ 701 w 1694"/>
                <a:gd name="T13" fmla="*/ 608 h 736"/>
                <a:gd name="T14" fmla="*/ 810 w 1694"/>
                <a:gd name="T15" fmla="*/ 574 h 736"/>
                <a:gd name="T16" fmla="*/ 823 w 1694"/>
                <a:gd name="T17" fmla="*/ 572 h 736"/>
                <a:gd name="T18" fmla="*/ 928 w 1694"/>
                <a:gd name="T19" fmla="*/ 532 h 736"/>
                <a:gd name="T20" fmla="*/ 1033 w 1694"/>
                <a:gd name="T21" fmla="*/ 483 h 736"/>
                <a:gd name="T22" fmla="*/ 1135 w 1694"/>
                <a:gd name="T23" fmla="*/ 428 h 736"/>
                <a:gd name="T24" fmla="*/ 1233 w 1694"/>
                <a:gd name="T25" fmla="*/ 368 h 736"/>
                <a:gd name="T26" fmla="*/ 1328 w 1694"/>
                <a:gd name="T27" fmla="*/ 303 h 736"/>
                <a:gd name="T28" fmla="*/ 1420 w 1694"/>
                <a:gd name="T29" fmla="*/ 237 h 736"/>
                <a:gd name="T30" fmla="*/ 1511 w 1694"/>
                <a:gd name="T31" fmla="*/ 167 h 736"/>
                <a:gd name="T32" fmla="*/ 1694 w 1694"/>
                <a:gd name="T33" fmla="*/ 20 h 736"/>
                <a:gd name="T34" fmla="*/ 1667 w 1694"/>
                <a:gd name="T35" fmla="*/ 0 h 736"/>
                <a:gd name="T36" fmla="*/ 1484 w 1694"/>
                <a:gd name="T37" fmla="*/ 146 h 736"/>
                <a:gd name="T38" fmla="*/ 1393 w 1694"/>
                <a:gd name="T39" fmla="*/ 216 h 736"/>
                <a:gd name="T40" fmla="*/ 1301 w 1694"/>
                <a:gd name="T41" fmla="*/ 282 h 736"/>
                <a:gd name="T42" fmla="*/ 1206 w 1694"/>
                <a:gd name="T43" fmla="*/ 347 h 736"/>
                <a:gd name="T44" fmla="*/ 1108 w 1694"/>
                <a:gd name="T45" fmla="*/ 407 h 736"/>
                <a:gd name="T46" fmla="*/ 1006 w 1694"/>
                <a:gd name="T47" fmla="*/ 462 h 736"/>
                <a:gd name="T48" fmla="*/ 911 w 1694"/>
                <a:gd name="T49" fmla="*/ 509 h 736"/>
                <a:gd name="T50" fmla="*/ 796 w 1694"/>
                <a:gd name="T51" fmla="*/ 551 h 736"/>
                <a:gd name="T52" fmla="*/ 810 w 1694"/>
                <a:gd name="T53" fmla="*/ 561 h 736"/>
                <a:gd name="T54" fmla="*/ 810 w 1694"/>
                <a:gd name="T55" fmla="*/ 545 h 736"/>
                <a:gd name="T56" fmla="*/ 701 w 1694"/>
                <a:gd name="T57" fmla="*/ 579 h 736"/>
                <a:gd name="T58" fmla="*/ 589 w 1694"/>
                <a:gd name="T59" fmla="*/ 611 h 736"/>
                <a:gd name="T60" fmla="*/ 474 w 1694"/>
                <a:gd name="T61" fmla="*/ 634 h 736"/>
                <a:gd name="T62" fmla="*/ 359 w 1694"/>
                <a:gd name="T63" fmla="*/ 658 h 736"/>
                <a:gd name="T64" fmla="*/ 240 w 1694"/>
                <a:gd name="T65" fmla="*/ 676 h 736"/>
                <a:gd name="T66" fmla="*/ 0 w 1694"/>
                <a:gd name="T67" fmla="*/ 710 h 7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4"/>
                <a:gd name="T103" fmla="*/ 0 h 736"/>
                <a:gd name="T104" fmla="*/ 1694 w 1694"/>
                <a:gd name="T105" fmla="*/ 736 h 7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4" h="736">
                  <a:moveTo>
                    <a:pt x="0" y="710"/>
                  </a:moveTo>
                  <a:lnTo>
                    <a:pt x="7" y="736"/>
                  </a:lnTo>
                  <a:lnTo>
                    <a:pt x="240" y="705"/>
                  </a:lnTo>
                  <a:lnTo>
                    <a:pt x="359" y="687"/>
                  </a:lnTo>
                  <a:lnTo>
                    <a:pt x="474" y="663"/>
                  </a:lnTo>
                  <a:lnTo>
                    <a:pt x="589" y="639"/>
                  </a:lnTo>
                  <a:lnTo>
                    <a:pt x="701" y="608"/>
                  </a:lnTo>
                  <a:lnTo>
                    <a:pt x="810" y="574"/>
                  </a:lnTo>
                  <a:lnTo>
                    <a:pt x="823" y="572"/>
                  </a:lnTo>
                  <a:lnTo>
                    <a:pt x="928" y="532"/>
                  </a:lnTo>
                  <a:lnTo>
                    <a:pt x="1033" y="483"/>
                  </a:lnTo>
                  <a:lnTo>
                    <a:pt x="1135" y="428"/>
                  </a:lnTo>
                  <a:lnTo>
                    <a:pt x="1233" y="368"/>
                  </a:lnTo>
                  <a:lnTo>
                    <a:pt x="1328" y="303"/>
                  </a:lnTo>
                  <a:lnTo>
                    <a:pt x="1420" y="237"/>
                  </a:lnTo>
                  <a:lnTo>
                    <a:pt x="1511" y="167"/>
                  </a:lnTo>
                  <a:lnTo>
                    <a:pt x="1694" y="20"/>
                  </a:lnTo>
                  <a:lnTo>
                    <a:pt x="1667" y="0"/>
                  </a:lnTo>
                  <a:lnTo>
                    <a:pt x="1484" y="146"/>
                  </a:lnTo>
                  <a:lnTo>
                    <a:pt x="1393" y="216"/>
                  </a:lnTo>
                  <a:lnTo>
                    <a:pt x="1301" y="282"/>
                  </a:lnTo>
                  <a:lnTo>
                    <a:pt x="1206" y="347"/>
                  </a:lnTo>
                  <a:lnTo>
                    <a:pt x="1108" y="407"/>
                  </a:lnTo>
                  <a:lnTo>
                    <a:pt x="1006" y="462"/>
                  </a:lnTo>
                  <a:lnTo>
                    <a:pt x="911" y="509"/>
                  </a:lnTo>
                  <a:lnTo>
                    <a:pt x="796" y="551"/>
                  </a:lnTo>
                  <a:lnTo>
                    <a:pt x="810" y="561"/>
                  </a:lnTo>
                  <a:lnTo>
                    <a:pt x="810" y="545"/>
                  </a:lnTo>
                  <a:lnTo>
                    <a:pt x="701" y="579"/>
                  </a:lnTo>
                  <a:lnTo>
                    <a:pt x="589" y="611"/>
                  </a:lnTo>
                  <a:lnTo>
                    <a:pt x="474" y="634"/>
                  </a:lnTo>
                  <a:lnTo>
                    <a:pt x="359" y="658"/>
                  </a:lnTo>
                  <a:lnTo>
                    <a:pt x="240" y="676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7" name="Freeform 59"/>
            <p:cNvSpPr>
              <a:spLocks/>
            </p:cNvSpPr>
            <p:nvPr/>
          </p:nvSpPr>
          <p:spPr bwMode="auto">
            <a:xfrm>
              <a:off x="2577" y="1935"/>
              <a:ext cx="1733" cy="815"/>
            </a:xfrm>
            <a:custGeom>
              <a:avLst/>
              <a:gdLst>
                <a:gd name="T0" fmla="*/ 0 w 1843"/>
                <a:gd name="T1" fmla="*/ 609 h 637"/>
                <a:gd name="T2" fmla="*/ 3 w 1843"/>
                <a:gd name="T3" fmla="*/ 637 h 637"/>
                <a:gd name="T4" fmla="*/ 261 w 1843"/>
                <a:gd name="T5" fmla="*/ 609 h 637"/>
                <a:gd name="T6" fmla="*/ 386 w 1843"/>
                <a:gd name="T7" fmla="*/ 590 h 637"/>
                <a:gd name="T8" fmla="*/ 515 w 1843"/>
                <a:gd name="T9" fmla="*/ 572 h 637"/>
                <a:gd name="T10" fmla="*/ 640 w 1843"/>
                <a:gd name="T11" fmla="*/ 551 h 637"/>
                <a:gd name="T12" fmla="*/ 762 w 1843"/>
                <a:gd name="T13" fmla="*/ 525 h 637"/>
                <a:gd name="T14" fmla="*/ 884 w 1843"/>
                <a:gd name="T15" fmla="*/ 496 h 637"/>
                <a:gd name="T16" fmla="*/ 898 w 1843"/>
                <a:gd name="T17" fmla="*/ 494 h 637"/>
                <a:gd name="T18" fmla="*/ 1006 w 1843"/>
                <a:gd name="T19" fmla="*/ 460 h 637"/>
                <a:gd name="T20" fmla="*/ 1125 w 1843"/>
                <a:gd name="T21" fmla="*/ 415 h 637"/>
                <a:gd name="T22" fmla="*/ 1233 w 1843"/>
                <a:gd name="T23" fmla="*/ 368 h 637"/>
                <a:gd name="T24" fmla="*/ 1342 w 1843"/>
                <a:gd name="T25" fmla="*/ 319 h 637"/>
                <a:gd name="T26" fmla="*/ 1443 w 1843"/>
                <a:gd name="T27" fmla="*/ 264 h 637"/>
                <a:gd name="T28" fmla="*/ 1545 w 1843"/>
                <a:gd name="T29" fmla="*/ 206 h 637"/>
                <a:gd name="T30" fmla="*/ 1647 w 1843"/>
                <a:gd name="T31" fmla="*/ 146 h 637"/>
                <a:gd name="T32" fmla="*/ 1843 w 1843"/>
                <a:gd name="T33" fmla="*/ 21 h 637"/>
                <a:gd name="T34" fmla="*/ 1820 w 1843"/>
                <a:gd name="T35" fmla="*/ 0 h 637"/>
                <a:gd name="T36" fmla="*/ 1620 w 1843"/>
                <a:gd name="T37" fmla="*/ 125 h 637"/>
                <a:gd name="T38" fmla="*/ 1518 w 1843"/>
                <a:gd name="T39" fmla="*/ 185 h 637"/>
                <a:gd name="T40" fmla="*/ 1416 w 1843"/>
                <a:gd name="T41" fmla="*/ 243 h 637"/>
                <a:gd name="T42" fmla="*/ 1315 w 1843"/>
                <a:gd name="T43" fmla="*/ 298 h 637"/>
                <a:gd name="T44" fmla="*/ 1206 w 1843"/>
                <a:gd name="T45" fmla="*/ 347 h 637"/>
                <a:gd name="T46" fmla="*/ 1098 w 1843"/>
                <a:gd name="T47" fmla="*/ 394 h 637"/>
                <a:gd name="T48" fmla="*/ 993 w 1843"/>
                <a:gd name="T49" fmla="*/ 436 h 637"/>
                <a:gd name="T50" fmla="*/ 871 w 1843"/>
                <a:gd name="T51" fmla="*/ 473 h 637"/>
                <a:gd name="T52" fmla="*/ 884 w 1843"/>
                <a:gd name="T53" fmla="*/ 483 h 637"/>
                <a:gd name="T54" fmla="*/ 884 w 1843"/>
                <a:gd name="T55" fmla="*/ 468 h 637"/>
                <a:gd name="T56" fmla="*/ 762 w 1843"/>
                <a:gd name="T57" fmla="*/ 496 h 637"/>
                <a:gd name="T58" fmla="*/ 640 w 1843"/>
                <a:gd name="T59" fmla="*/ 522 h 637"/>
                <a:gd name="T60" fmla="*/ 515 w 1843"/>
                <a:gd name="T61" fmla="*/ 543 h 637"/>
                <a:gd name="T62" fmla="*/ 386 w 1843"/>
                <a:gd name="T63" fmla="*/ 562 h 637"/>
                <a:gd name="T64" fmla="*/ 261 w 1843"/>
                <a:gd name="T65" fmla="*/ 580 h 637"/>
                <a:gd name="T66" fmla="*/ 0 w 1843"/>
                <a:gd name="T67" fmla="*/ 609 h 6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43"/>
                <a:gd name="T103" fmla="*/ 0 h 637"/>
                <a:gd name="T104" fmla="*/ 1843 w 1843"/>
                <a:gd name="T105" fmla="*/ 637 h 6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43" h="637">
                  <a:moveTo>
                    <a:pt x="0" y="609"/>
                  </a:moveTo>
                  <a:lnTo>
                    <a:pt x="3" y="637"/>
                  </a:lnTo>
                  <a:lnTo>
                    <a:pt x="261" y="609"/>
                  </a:lnTo>
                  <a:lnTo>
                    <a:pt x="386" y="590"/>
                  </a:lnTo>
                  <a:lnTo>
                    <a:pt x="515" y="572"/>
                  </a:lnTo>
                  <a:lnTo>
                    <a:pt x="640" y="551"/>
                  </a:lnTo>
                  <a:lnTo>
                    <a:pt x="762" y="525"/>
                  </a:lnTo>
                  <a:lnTo>
                    <a:pt x="884" y="496"/>
                  </a:lnTo>
                  <a:lnTo>
                    <a:pt x="898" y="494"/>
                  </a:lnTo>
                  <a:lnTo>
                    <a:pt x="1006" y="460"/>
                  </a:lnTo>
                  <a:lnTo>
                    <a:pt x="1125" y="415"/>
                  </a:lnTo>
                  <a:lnTo>
                    <a:pt x="1233" y="368"/>
                  </a:lnTo>
                  <a:lnTo>
                    <a:pt x="1342" y="319"/>
                  </a:lnTo>
                  <a:lnTo>
                    <a:pt x="1443" y="264"/>
                  </a:lnTo>
                  <a:lnTo>
                    <a:pt x="1545" y="206"/>
                  </a:lnTo>
                  <a:lnTo>
                    <a:pt x="1647" y="146"/>
                  </a:lnTo>
                  <a:lnTo>
                    <a:pt x="1843" y="21"/>
                  </a:lnTo>
                  <a:lnTo>
                    <a:pt x="1820" y="0"/>
                  </a:lnTo>
                  <a:lnTo>
                    <a:pt x="1620" y="125"/>
                  </a:lnTo>
                  <a:lnTo>
                    <a:pt x="1518" y="185"/>
                  </a:lnTo>
                  <a:lnTo>
                    <a:pt x="1416" y="243"/>
                  </a:lnTo>
                  <a:lnTo>
                    <a:pt x="1315" y="298"/>
                  </a:lnTo>
                  <a:lnTo>
                    <a:pt x="1206" y="347"/>
                  </a:lnTo>
                  <a:lnTo>
                    <a:pt x="1098" y="394"/>
                  </a:lnTo>
                  <a:lnTo>
                    <a:pt x="993" y="436"/>
                  </a:lnTo>
                  <a:lnTo>
                    <a:pt x="871" y="473"/>
                  </a:lnTo>
                  <a:lnTo>
                    <a:pt x="884" y="483"/>
                  </a:lnTo>
                  <a:lnTo>
                    <a:pt x="884" y="468"/>
                  </a:lnTo>
                  <a:lnTo>
                    <a:pt x="762" y="496"/>
                  </a:lnTo>
                  <a:lnTo>
                    <a:pt x="640" y="522"/>
                  </a:lnTo>
                  <a:lnTo>
                    <a:pt x="515" y="543"/>
                  </a:lnTo>
                  <a:lnTo>
                    <a:pt x="386" y="562"/>
                  </a:lnTo>
                  <a:lnTo>
                    <a:pt x="261" y="58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8" name="Freeform 60"/>
            <p:cNvSpPr>
              <a:spLocks/>
            </p:cNvSpPr>
            <p:nvPr/>
          </p:nvSpPr>
          <p:spPr bwMode="auto">
            <a:xfrm>
              <a:off x="2945" y="1791"/>
              <a:ext cx="1744" cy="1390"/>
            </a:xfrm>
            <a:custGeom>
              <a:avLst/>
              <a:gdLst>
                <a:gd name="T0" fmla="*/ 54 w 1617"/>
                <a:gd name="T1" fmla="*/ 0 h 1416"/>
                <a:gd name="T2" fmla="*/ 3 w 1617"/>
                <a:gd name="T3" fmla="*/ 0 h 1416"/>
                <a:gd name="T4" fmla="*/ 0 w 1617"/>
                <a:gd name="T5" fmla="*/ 92 h 1416"/>
                <a:gd name="T6" fmla="*/ 0 w 1617"/>
                <a:gd name="T7" fmla="*/ 186 h 1416"/>
                <a:gd name="T8" fmla="*/ 10 w 1617"/>
                <a:gd name="T9" fmla="*/ 277 h 1416"/>
                <a:gd name="T10" fmla="*/ 27 w 1617"/>
                <a:gd name="T11" fmla="*/ 368 h 1416"/>
                <a:gd name="T12" fmla="*/ 27 w 1617"/>
                <a:gd name="T13" fmla="*/ 376 h 1416"/>
                <a:gd name="T14" fmla="*/ 41 w 1617"/>
                <a:gd name="T15" fmla="*/ 421 h 1416"/>
                <a:gd name="T16" fmla="*/ 57 w 1617"/>
                <a:gd name="T17" fmla="*/ 468 h 1416"/>
                <a:gd name="T18" fmla="*/ 78 w 1617"/>
                <a:gd name="T19" fmla="*/ 512 h 1416"/>
                <a:gd name="T20" fmla="*/ 105 w 1617"/>
                <a:gd name="T21" fmla="*/ 556 h 1416"/>
                <a:gd name="T22" fmla="*/ 132 w 1617"/>
                <a:gd name="T23" fmla="*/ 601 h 1416"/>
                <a:gd name="T24" fmla="*/ 169 w 1617"/>
                <a:gd name="T25" fmla="*/ 645 h 1416"/>
                <a:gd name="T26" fmla="*/ 173 w 1617"/>
                <a:gd name="T27" fmla="*/ 653 h 1416"/>
                <a:gd name="T28" fmla="*/ 213 w 1617"/>
                <a:gd name="T29" fmla="*/ 698 h 1416"/>
                <a:gd name="T30" fmla="*/ 261 w 1617"/>
                <a:gd name="T31" fmla="*/ 739 h 1416"/>
                <a:gd name="T32" fmla="*/ 312 w 1617"/>
                <a:gd name="T33" fmla="*/ 784 h 1416"/>
                <a:gd name="T34" fmla="*/ 369 w 1617"/>
                <a:gd name="T35" fmla="*/ 828 h 1416"/>
                <a:gd name="T36" fmla="*/ 434 w 1617"/>
                <a:gd name="T37" fmla="*/ 870 h 1416"/>
                <a:gd name="T38" fmla="*/ 501 w 1617"/>
                <a:gd name="T39" fmla="*/ 912 h 1416"/>
                <a:gd name="T40" fmla="*/ 576 w 1617"/>
                <a:gd name="T41" fmla="*/ 956 h 1416"/>
                <a:gd name="T42" fmla="*/ 654 w 1617"/>
                <a:gd name="T43" fmla="*/ 998 h 1416"/>
                <a:gd name="T44" fmla="*/ 664 w 1617"/>
                <a:gd name="T45" fmla="*/ 1000 h 1416"/>
                <a:gd name="T46" fmla="*/ 746 w 1617"/>
                <a:gd name="T47" fmla="*/ 1042 h 1416"/>
                <a:gd name="T48" fmla="*/ 830 w 1617"/>
                <a:gd name="T49" fmla="*/ 1084 h 1416"/>
                <a:gd name="T50" fmla="*/ 1010 w 1617"/>
                <a:gd name="T51" fmla="*/ 1168 h 1416"/>
                <a:gd name="T52" fmla="*/ 1200 w 1617"/>
                <a:gd name="T53" fmla="*/ 1251 h 1416"/>
                <a:gd name="T54" fmla="*/ 1393 w 1617"/>
                <a:gd name="T55" fmla="*/ 1335 h 1416"/>
                <a:gd name="T56" fmla="*/ 1593 w 1617"/>
                <a:gd name="T57" fmla="*/ 1416 h 1416"/>
                <a:gd name="T58" fmla="*/ 1617 w 1617"/>
                <a:gd name="T59" fmla="*/ 1382 h 1416"/>
                <a:gd name="T60" fmla="*/ 1413 w 1617"/>
                <a:gd name="T61" fmla="*/ 1298 h 1416"/>
                <a:gd name="T62" fmla="*/ 1220 w 1617"/>
                <a:gd name="T63" fmla="*/ 1215 h 1416"/>
                <a:gd name="T64" fmla="*/ 1030 w 1617"/>
                <a:gd name="T65" fmla="*/ 1131 h 1416"/>
                <a:gd name="T66" fmla="*/ 851 w 1617"/>
                <a:gd name="T67" fmla="*/ 1048 h 1416"/>
                <a:gd name="T68" fmla="*/ 766 w 1617"/>
                <a:gd name="T69" fmla="*/ 1006 h 1416"/>
                <a:gd name="T70" fmla="*/ 685 w 1617"/>
                <a:gd name="T71" fmla="*/ 964 h 1416"/>
                <a:gd name="T72" fmla="*/ 674 w 1617"/>
                <a:gd name="T73" fmla="*/ 982 h 1416"/>
                <a:gd name="T74" fmla="*/ 691 w 1617"/>
                <a:gd name="T75" fmla="*/ 969 h 1416"/>
                <a:gd name="T76" fmla="*/ 613 w 1617"/>
                <a:gd name="T77" fmla="*/ 927 h 1416"/>
                <a:gd name="T78" fmla="*/ 539 w 1617"/>
                <a:gd name="T79" fmla="*/ 883 h 1416"/>
                <a:gd name="T80" fmla="*/ 471 w 1617"/>
                <a:gd name="T81" fmla="*/ 841 h 1416"/>
                <a:gd name="T82" fmla="*/ 407 w 1617"/>
                <a:gd name="T83" fmla="*/ 799 h 1416"/>
                <a:gd name="T84" fmla="*/ 349 w 1617"/>
                <a:gd name="T85" fmla="*/ 755 h 1416"/>
                <a:gd name="T86" fmla="*/ 298 w 1617"/>
                <a:gd name="T87" fmla="*/ 713 h 1416"/>
                <a:gd name="T88" fmla="*/ 251 w 1617"/>
                <a:gd name="T89" fmla="*/ 669 h 1416"/>
                <a:gd name="T90" fmla="*/ 210 w 1617"/>
                <a:gd name="T91" fmla="*/ 624 h 1416"/>
                <a:gd name="T92" fmla="*/ 193 w 1617"/>
                <a:gd name="T93" fmla="*/ 637 h 1416"/>
                <a:gd name="T94" fmla="*/ 217 w 1617"/>
                <a:gd name="T95" fmla="*/ 630 h 1416"/>
                <a:gd name="T96" fmla="*/ 180 w 1617"/>
                <a:gd name="T97" fmla="*/ 585 h 1416"/>
                <a:gd name="T98" fmla="*/ 152 w 1617"/>
                <a:gd name="T99" fmla="*/ 541 h 1416"/>
                <a:gd name="T100" fmla="*/ 125 w 1617"/>
                <a:gd name="T101" fmla="*/ 496 h 1416"/>
                <a:gd name="T102" fmla="*/ 105 w 1617"/>
                <a:gd name="T103" fmla="*/ 452 h 1416"/>
                <a:gd name="T104" fmla="*/ 88 w 1617"/>
                <a:gd name="T105" fmla="*/ 405 h 1416"/>
                <a:gd name="T106" fmla="*/ 74 w 1617"/>
                <a:gd name="T107" fmla="*/ 361 h 1416"/>
                <a:gd name="T108" fmla="*/ 51 w 1617"/>
                <a:gd name="T109" fmla="*/ 368 h 1416"/>
                <a:gd name="T110" fmla="*/ 78 w 1617"/>
                <a:gd name="T111" fmla="*/ 368 h 1416"/>
                <a:gd name="T112" fmla="*/ 61 w 1617"/>
                <a:gd name="T113" fmla="*/ 277 h 1416"/>
                <a:gd name="T114" fmla="*/ 51 w 1617"/>
                <a:gd name="T115" fmla="*/ 186 h 1416"/>
                <a:gd name="T116" fmla="*/ 51 w 1617"/>
                <a:gd name="T117" fmla="*/ 92 h 1416"/>
                <a:gd name="T118" fmla="*/ 54 w 1617"/>
                <a:gd name="T119" fmla="*/ 0 h 14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17"/>
                <a:gd name="T181" fmla="*/ 0 h 1416"/>
                <a:gd name="T182" fmla="*/ 1617 w 1617"/>
                <a:gd name="T183" fmla="*/ 1416 h 14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17" h="1416">
                  <a:moveTo>
                    <a:pt x="54" y="0"/>
                  </a:moveTo>
                  <a:lnTo>
                    <a:pt x="3" y="0"/>
                  </a:lnTo>
                  <a:lnTo>
                    <a:pt x="0" y="92"/>
                  </a:lnTo>
                  <a:lnTo>
                    <a:pt x="0" y="186"/>
                  </a:lnTo>
                  <a:lnTo>
                    <a:pt x="10" y="277"/>
                  </a:lnTo>
                  <a:lnTo>
                    <a:pt x="27" y="368"/>
                  </a:lnTo>
                  <a:lnTo>
                    <a:pt x="27" y="376"/>
                  </a:lnTo>
                  <a:lnTo>
                    <a:pt x="41" y="421"/>
                  </a:lnTo>
                  <a:lnTo>
                    <a:pt x="57" y="468"/>
                  </a:lnTo>
                  <a:lnTo>
                    <a:pt x="78" y="512"/>
                  </a:lnTo>
                  <a:lnTo>
                    <a:pt x="105" y="556"/>
                  </a:lnTo>
                  <a:lnTo>
                    <a:pt x="132" y="601"/>
                  </a:lnTo>
                  <a:lnTo>
                    <a:pt x="169" y="645"/>
                  </a:lnTo>
                  <a:lnTo>
                    <a:pt x="173" y="653"/>
                  </a:lnTo>
                  <a:lnTo>
                    <a:pt x="213" y="698"/>
                  </a:lnTo>
                  <a:lnTo>
                    <a:pt x="261" y="739"/>
                  </a:lnTo>
                  <a:lnTo>
                    <a:pt x="312" y="784"/>
                  </a:lnTo>
                  <a:lnTo>
                    <a:pt x="369" y="828"/>
                  </a:lnTo>
                  <a:lnTo>
                    <a:pt x="434" y="870"/>
                  </a:lnTo>
                  <a:lnTo>
                    <a:pt x="501" y="912"/>
                  </a:lnTo>
                  <a:lnTo>
                    <a:pt x="576" y="956"/>
                  </a:lnTo>
                  <a:lnTo>
                    <a:pt x="654" y="998"/>
                  </a:lnTo>
                  <a:lnTo>
                    <a:pt x="664" y="1000"/>
                  </a:lnTo>
                  <a:lnTo>
                    <a:pt x="746" y="1042"/>
                  </a:lnTo>
                  <a:lnTo>
                    <a:pt x="830" y="1084"/>
                  </a:lnTo>
                  <a:lnTo>
                    <a:pt x="1010" y="1168"/>
                  </a:lnTo>
                  <a:lnTo>
                    <a:pt x="1200" y="1251"/>
                  </a:lnTo>
                  <a:lnTo>
                    <a:pt x="1393" y="1335"/>
                  </a:lnTo>
                  <a:lnTo>
                    <a:pt x="1593" y="1416"/>
                  </a:lnTo>
                  <a:lnTo>
                    <a:pt x="1617" y="1382"/>
                  </a:lnTo>
                  <a:lnTo>
                    <a:pt x="1413" y="1298"/>
                  </a:lnTo>
                  <a:lnTo>
                    <a:pt x="1220" y="1215"/>
                  </a:lnTo>
                  <a:lnTo>
                    <a:pt x="1030" y="1131"/>
                  </a:lnTo>
                  <a:lnTo>
                    <a:pt x="851" y="1048"/>
                  </a:lnTo>
                  <a:lnTo>
                    <a:pt x="766" y="1006"/>
                  </a:lnTo>
                  <a:lnTo>
                    <a:pt x="685" y="964"/>
                  </a:lnTo>
                  <a:lnTo>
                    <a:pt x="674" y="982"/>
                  </a:lnTo>
                  <a:lnTo>
                    <a:pt x="691" y="969"/>
                  </a:lnTo>
                  <a:lnTo>
                    <a:pt x="613" y="927"/>
                  </a:lnTo>
                  <a:lnTo>
                    <a:pt x="539" y="883"/>
                  </a:lnTo>
                  <a:lnTo>
                    <a:pt x="471" y="841"/>
                  </a:lnTo>
                  <a:lnTo>
                    <a:pt x="407" y="799"/>
                  </a:lnTo>
                  <a:lnTo>
                    <a:pt x="349" y="755"/>
                  </a:lnTo>
                  <a:lnTo>
                    <a:pt x="298" y="713"/>
                  </a:lnTo>
                  <a:lnTo>
                    <a:pt x="251" y="669"/>
                  </a:lnTo>
                  <a:lnTo>
                    <a:pt x="210" y="624"/>
                  </a:lnTo>
                  <a:lnTo>
                    <a:pt x="193" y="637"/>
                  </a:lnTo>
                  <a:lnTo>
                    <a:pt x="217" y="630"/>
                  </a:lnTo>
                  <a:lnTo>
                    <a:pt x="180" y="585"/>
                  </a:lnTo>
                  <a:lnTo>
                    <a:pt x="152" y="541"/>
                  </a:lnTo>
                  <a:lnTo>
                    <a:pt x="125" y="496"/>
                  </a:lnTo>
                  <a:lnTo>
                    <a:pt x="105" y="452"/>
                  </a:lnTo>
                  <a:lnTo>
                    <a:pt x="88" y="405"/>
                  </a:lnTo>
                  <a:lnTo>
                    <a:pt x="74" y="361"/>
                  </a:lnTo>
                  <a:lnTo>
                    <a:pt x="51" y="368"/>
                  </a:lnTo>
                  <a:lnTo>
                    <a:pt x="78" y="368"/>
                  </a:lnTo>
                  <a:lnTo>
                    <a:pt x="61" y="277"/>
                  </a:lnTo>
                  <a:lnTo>
                    <a:pt x="51" y="186"/>
                  </a:lnTo>
                  <a:lnTo>
                    <a:pt x="51" y="9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9" name="Rectangle 61"/>
            <p:cNvSpPr>
              <a:spLocks noChangeArrowheads="1"/>
            </p:cNvSpPr>
            <p:nvPr/>
          </p:nvSpPr>
          <p:spPr bwMode="auto">
            <a:xfrm>
              <a:off x="4224" y="1778"/>
              <a:ext cx="3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AS</a:t>
              </a:r>
              <a:r>
                <a:rPr kumimoji="1" lang="en-US" altLang="zh-CN" sz="1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40" name="Group 62"/>
            <p:cNvGrpSpPr>
              <a:grpSpLocks/>
            </p:cNvGrpSpPr>
            <p:nvPr/>
          </p:nvGrpSpPr>
          <p:grpSpPr bwMode="auto">
            <a:xfrm>
              <a:off x="3306" y="2578"/>
              <a:ext cx="24" cy="917"/>
              <a:chOff x="3306" y="2351"/>
              <a:chExt cx="24" cy="917"/>
            </a:xfrm>
          </p:grpSpPr>
          <p:sp>
            <p:nvSpPr>
              <p:cNvPr id="9341" name="Rectangle 63"/>
              <p:cNvSpPr>
                <a:spLocks noChangeArrowheads="1"/>
              </p:cNvSpPr>
              <p:nvPr/>
            </p:nvSpPr>
            <p:spPr bwMode="auto">
              <a:xfrm>
                <a:off x="3306" y="2351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2" name="Rectangle 64"/>
              <p:cNvSpPr>
                <a:spLocks noChangeArrowheads="1"/>
              </p:cNvSpPr>
              <p:nvPr/>
            </p:nvSpPr>
            <p:spPr bwMode="auto">
              <a:xfrm>
                <a:off x="3306" y="2387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3" name="Rectangle 65"/>
              <p:cNvSpPr>
                <a:spLocks noChangeArrowheads="1"/>
              </p:cNvSpPr>
              <p:nvPr/>
            </p:nvSpPr>
            <p:spPr bwMode="auto">
              <a:xfrm>
                <a:off x="3306" y="2424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Rectangle 66"/>
              <p:cNvSpPr>
                <a:spLocks noChangeArrowheads="1"/>
              </p:cNvSpPr>
              <p:nvPr/>
            </p:nvSpPr>
            <p:spPr bwMode="auto">
              <a:xfrm>
                <a:off x="3306" y="2460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5" name="Rectangle 67"/>
              <p:cNvSpPr>
                <a:spLocks noChangeArrowheads="1"/>
              </p:cNvSpPr>
              <p:nvPr/>
            </p:nvSpPr>
            <p:spPr bwMode="auto">
              <a:xfrm>
                <a:off x="3306" y="249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6" name="Rectangle 68"/>
              <p:cNvSpPr>
                <a:spLocks noChangeArrowheads="1"/>
              </p:cNvSpPr>
              <p:nvPr/>
            </p:nvSpPr>
            <p:spPr bwMode="auto">
              <a:xfrm>
                <a:off x="3306" y="2534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7" name="Rectangle 69"/>
              <p:cNvSpPr>
                <a:spLocks noChangeArrowheads="1"/>
              </p:cNvSpPr>
              <p:nvPr/>
            </p:nvSpPr>
            <p:spPr bwMode="auto">
              <a:xfrm>
                <a:off x="3306" y="2570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8" name="Rectangle 70"/>
              <p:cNvSpPr>
                <a:spLocks noChangeArrowheads="1"/>
              </p:cNvSpPr>
              <p:nvPr/>
            </p:nvSpPr>
            <p:spPr bwMode="auto">
              <a:xfrm>
                <a:off x="3306" y="260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9" name="Rectangle 71"/>
              <p:cNvSpPr>
                <a:spLocks noChangeArrowheads="1"/>
              </p:cNvSpPr>
              <p:nvPr/>
            </p:nvSpPr>
            <p:spPr bwMode="auto">
              <a:xfrm>
                <a:off x="3306" y="2643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Rectangle 72"/>
              <p:cNvSpPr>
                <a:spLocks noChangeArrowheads="1"/>
              </p:cNvSpPr>
              <p:nvPr/>
            </p:nvSpPr>
            <p:spPr bwMode="auto">
              <a:xfrm>
                <a:off x="3306" y="2680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1" name="Rectangle 73"/>
              <p:cNvSpPr>
                <a:spLocks noChangeArrowheads="1"/>
              </p:cNvSpPr>
              <p:nvPr/>
            </p:nvSpPr>
            <p:spPr bwMode="auto">
              <a:xfrm>
                <a:off x="3306" y="2716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2" name="Rectangle 74"/>
              <p:cNvSpPr>
                <a:spLocks noChangeArrowheads="1"/>
              </p:cNvSpPr>
              <p:nvPr/>
            </p:nvSpPr>
            <p:spPr bwMode="auto">
              <a:xfrm>
                <a:off x="3306" y="275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3" name="Rectangle 75"/>
              <p:cNvSpPr>
                <a:spLocks noChangeArrowheads="1"/>
              </p:cNvSpPr>
              <p:nvPr/>
            </p:nvSpPr>
            <p:spPr bwMode="auto">
              <a:xfrm>
                <a:off x="3306" y="2790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4" name="Rectangle 76"/>
              <p:cNvSpPr>
                <a:spLocks noChangeArrowheads="1"/>
              </p:cNvSpPr>
              <p:nvPr/>
            </p:nvSpPr>
            <p:spPr bwMode="auto">
              <a:xfrm>
                <a:off x="3306" y="2826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5" name="Rectangle 77"/>
              <p:cNvSpPr>
                <a:spLocks noChangeArrowheads="1"/>
              </p:cNvSpPr>
              <p:nvPr/>
            </p:nvSpPr>
            <p:spPr bwMode="auto">
              <a:xfrm>
                <a:off x="3306" y="286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6" name="Rectangle 78"/>
              <p:cNvSpPr>
                <a:spLocks noChangeArrowheads="1"/>
              </p:cNvSpPr>
              <p:nvPr/>
            </p:nvSpPr>
            <p:spPr bwMode="auto">
              <a:xfrm>
                <a:off x="3306" y="2899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7" name="Rectangle 79"/>
              <p:cNvSpPr>
                <a:spLocks noChangeArrowheads="1"/>
              </p:cNvSpPr>
              <p:nvPr/>
            </p:nvSpPr>
            <p:spPr bwMode="auto">
              <a:xfrm>
                <a:off x="3306" y="2936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8" name="Rectangle 80"/>
              <p:cNvSpPr>
                <a:spLocks noChangeArrowheads="1"/>
              </p:cNvSpPr>
              <p:nvPr/>
            </p:nvSpPr>
            <p:spPr bwMode="auto">
              <a:xfrm>
                <a:off x="3306" y="2972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9" name="Rectangle 81"/>
              <p:cNvSpPr>
                <a:spLocks noChangeArrowheads="1"/>
              </p:cNvSpPr>
              <p:nvPr/>
            </p:nvSpPr>
            <p:spPr bwMode="auto">
              <a:xfrm>
                <a:off x="3306" y="3009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0" name="Rectangle 82"/>
              <p:cNvSpPr>
                <a:spLocks noChangeArrowheads="1"/>
              </p:cNvSpPr>
              <p:nvPr/>
            </p:nvSpPr>
            <p:spPr bwMode="auto">
              <a:xfrm>
                <a:off x="3306" y="3046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Rectangle 83"/>
              <p:cNvSpPr>
                <a:spLocks noChangeArrowheads="1"/>
              </p:cNvSpPr>
              <p:nvPr/>
            </p:nvSpPr>
            <p:spPr bwMode="auto">
              <a:xfrm>
                <a:off x="3306" y="3082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2" name="Rectangle 84"/>
              <p:cNvSpPr>
                <a:spLocks noChangeArrowheads="1"/>
              </p:cNvSpPr>
              <p:nvPr/>
            </p:nvSpPr>
            <p:spPr bwMode="auto">
              <a:xfrm>
                <a:off x="3306" y="3119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3" name="Rectangle 85"/>
              <p:cNvSpPr>
                <a:spLocks noChangeArrowheads="1"/>
              </p:cNvSpPr>
              <p:nvPr/>
            </p:nvSpPr>
            <p:spPr bwMode="auto">
              <a:xfrm>
                <a:off x="3306" y="3155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4" name="Rectangle 86"/>
              <p:cNvSpPr>
                <a:spLocks noChangeArrowheads="1"/>
              </p:cNvSpPr>
              <p:nvPr/>
            </p:nvSpPr>
            <p:spPr bwMode="auto">
              <a:xfrm>
                <a:off x="3306" y="3192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5" name="Rectangle 87"/>
              <p:cNvSpPr>
                <a:spLocks noChangeArrowheads="1"/>
              </p:cNvSpPr>
              <p:nvPr/>
            </p:nvSpPr>
            <p:spPr bwMode="auto">
              <a:xfrm>
                <a:off x="3306" y="3228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6" name="Rectangle 88"/>
              <p:cNvSpPr>
                <a:spLocks noChangeArrowheads="1"/>
              </p:cNvSpPr>
              <p:nvPr/>
            </p:nvSpPr>
            <p:spPr bwMode="auto">
              <a:xfrm>
                <a:off x="3306" y="3265"/>
                <a:ext cx="2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41" name="Group 89"/>
            <p:cNvGrpSpPr>
              <a:grpSpLocks/>
            </p:cNvGrpSpPr>
            <p:nvPr/>
          </p:nvGrpSpPr>
          <p:grpSpPr bwMode="auto">
            <a:xfrm>
              <a:off x="3764" y="2781"/>
              <a:ext cx="23" cy="714"/>
              <a:chOff x="3764" y="2554"/>
              <a:chExt cx="23" cy="714"/>
            </a:xfrm>
          </p:grpSpPr>
          <p:sp>
            <p:nvSpPr>
              <p:cNvPr id="9321" name="Rectangle 90"/>
              <p:cNvSpPr>
                <a:spLocks noChangeArrowheads="1"/>
              </p:cNvSpPr>
              <p:nvPr/>
            </p:nvSpPr>
            <p:spPr bwMode="auto">
              <a:xfrm>
                <a:off x="3764" y="2554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Rectangle 91"/>
              <p:cNvSpPr>
                <a:spLocks noChangeArrowheads="1"/>
              </p:cNvSpPr>
              <p:nvPr/>
            </p:nvSpPr>
            <p:spPr bwMode="auto">
              <a:xfrm>
                <a:off x="3764" y="2591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Rectangle 92"/>
              <p:cNvSpPr>
                <a:spLocks noChangeArrowheads="1"/>
              </p:cNvSpPr>
              <p:nvPr/>
            </p:nvSpPr>
            <p:spPr bwMode="auto">
              <a:xfrm>
                <a:off x="3764" y="2628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4" name="Rectangle 93"/>
              <p:cNvSpPr>
                <a:spLocks noChangeArrowheads="1"/>
              </p:cNvSpPr>
              <p:nvPr/>
            </p:nvSpPr>
            <p:spPr bwMode="auto">
              <a:xfrm>
                <a:off x="3764" y="2664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Rectangle 94"/>
              <p:cNvSpPr>
                <a:spLocks noChangeArrowheads="1"/>
              </p:cNvSpPr>
              <p:nvPr/>
            </p:nvSpPr>
            <p:spPr bwMode="auto">
              <a:xfrm>
                <a:off x="3764" y="2701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Rectangle 95"/>
              <p:cNvSpPr>
                <a:spLocks noChangeArrowheads="1"/>
              </p:cNvSpPr>
              <p:nvPr/>
            </p:nvSpPr>
            <p:spPr bwMode="auto">
              <a:xfrm>
                <a:off x="3764" y="2737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7" name="Rectangle 96"/>
              <p:cNvSpPr>
                <a:spLocks noChangeArrowheads="1"/>
              </p:cNvSpPr>
              <p:nvPr/>
            </p:nvSpPr>
            <p:spPr bwMode="auto">
              <a:xfrm>
                <a:off x="3764" y="2774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Rectangle 97"/>
              <p:cNvSpPr>
                <a:spLocks noChangeArrowheads="1"/>
              </p:cNvSpPr>
              <p:nvPr/>
            </p:nvSpPr>
            <p:spPr bwMode="auto">
              <a:xfrm>
                <a:off x="3764" y="2810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Rectangle 98"/>
              <p:cNvSpPr>
                <a:spLocks noChangeArrowheads="1"/>
              </p:cNvSpPr>
              <p:nvPr/>
            </p:nvSpPr>
            <p:spPr bwMode="auto">
              <a:xfrm>
                <a:off x="3764" y="28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0" name="Rectangle 99"/>
              <p:cNvSpPr>
                <a:spLocks noChangeArrowheads="1"/>
              </p:cNvSpPr>
              <p:nvPr/>
            </p:nvSpPr>
            <p:spPr bwMode="auto">
              <a:xfrm>
                <a:off x="3764" y="2884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Rectangle 100"/>
              <p:cNvSpPr>
                <a:spLocks noChangeArrowheads="1"/>
              </p:cNvSpPr>
              <p:nvPr/>
            </p:nvSpPr>
            <p:spPr bwMode="auto">
              <a:xfrm>
                <a:off x="3764" y="2920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Rectangle 101"/>
              <p:cNvSpPr>
                <a:spLocks noChangeArrowheads="1"/>
              </p:cNvSpPr>
              <p:nvPr/>
            </p:nvSpPr>
            <p:spPr bwMode="auto">
              <a:xfrm>
                <a:off x="3764" y="295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3" name="Rectangle 102"/>
              <p:cNvSpPr>
                <a:spLocks noChangeArrowheads="1"/>
              </p:cNvSpPr>
              <p:nvPr/>
            </p:nvSpPr>
            <p:spPr bwMode="auto">
              <a:xfrm>
                <a:off x="3764" y="2993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Rectangle 103"/>
              <p:cNvSpPr>
                <a:spLocks noChangeArrowheads="1"/>
              </p:cNvSpPr>
              <p:nvPr/>
            </p:nvSpPr>
            <p:spPr bwMode="auto">
              <a:xfrm>
                <a:off x="3764" y="3030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Rectangle 104"/>
              <p:cNvSpPr>
                <a:spLocks noChangeArrowheads="1"/>
              </p:cNvSpPr>
              <p:nvPr/>
            </p:nvSpPr>
            <p:spPr bwMode="auto">
              <a:xfrm>
                <a:off x="3764" y="3066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6" name="Rectangle 105"/>
              <p:cNvSpPr>
                <a:spLocks noChangeArrowheads="1"/>
              </p:cNvSpPr>
              <p:nvPr/>
            </p:nvSpPr>
            <p:spPr bwMode="auto">
              <a:xfrm>
                <a:off x="3764" y="310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Rectangle 106"/>
              <p:cNvSpPr>
                <a:spLocks noChangeArrowheads="1"/>
              </p:cNvSpPr>
              <p:nvPr/>
            </p:nvSpPr>
            <p:spPr bwMode="auto">
              <a:xfrm>
                <a:off x="3764" y="3140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Rectangle 107"/>
              <p:cNvSpPr>
                <a:spLocks noChangeArrowheads="1"/>
              </p:cNvSpPr>
              <p:nvPr/>
            </p:nvSpPr>
            <p:spPr bwMode="auto">
              <a:xfrm>
                <a:off x="3764" y="3176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9" name="Rectangle 108"/>
              <p:cNvSpPr>
                <a:spLocks noChangeArrowheads="1"/>
              </p:cNvSpPr>
              <p:nvPr/>
            </p:nvSpPr>
            <p:spPr bwMode="auto">
              <a:xfrm>
                <a:off x="3764" y="321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Rectangle 109"/>
              <p:cNvSpPr>
                <a:spLocks noChangeArrowheads="1"/>
              </p:cNvSpPr>
              <p:nvPr/>
            </p:nvSpPr>
            <p:spPr bwMode="auto">
              <a:xfrm>
                <a:off x="3764" y="3249"/>
                <a:ext cx="23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42" name="Group 110"/>
            <p:cNvGrpSpPr>
              <a:grpSpLocks/>
            </p:cNvGrpSpPr>
            <p:nvPr/>
          </p:nvGrpSpPr>
          <p:grpSpPr bwMode="auto">
            <a:xfrm>
              <a:off x="3916" y="2883"/>
              <a:ext cx="24" cy="604"/>
              <a:chOff x="3916" y="2656"/>
              <a:chExt cx="24" cy="604"/>
            </a:xfrm>
          </p:grpSpPr>
          <p:sp>
            <p:nvSpPr>
              <p:cNvPr id="9304" name="Rectangle 111"/>
              <p:cNvSpPr>
                <a:spLocks noChangeArrowheads="1"/>
              </p:cNvSpPr>
              <p:nvPr/>
            </p:nvSpPr>
            <p:spPr bwMode="auto">
              <a:xfrm>
                <a:off x="3916" y="2656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Rectangle 112"/>
              <p:cNvSpPr>
                <a:spLocks noChangeArrowheads="1"/>
              </p:cNvSpPr>
              <p:nvPr/>
            </p:nvSpPr>
            <p:spPr bwMode="auto">
              <a:xfrm>
                <a:off x="3916" y="269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6" name="Rectangle 113"/>
              <p:cNvSpPr>
                <a:spLocks noChangeArrowheads="1"/>
              </p:cNvSpPr>
              <p:nvPr/>
            </p:nvSpPr>
            <p:spPr bwMode="auto">
              <a:xfrm>
                <a:off x="3916" y="2729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Rectangle 114"/>
              <p:cNvSpPr>
                <a:spLocks noChangeArrowheads="1"/>
              </p:cNvSpPr>
              <p:nvPr/>
            </p:nvSpPr>
            <p:spPr bwMode="auto">
              <a:xfrm>
                <a:off x="3916" y="2766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Rectangle 115"/>
              <p:cNvSpPr>
                <a:spLocks noChangeArrowheads="1"/>
              </p:cNvSpPr>
              <p:nvPr/>
            </p:nvSpPr>
            <p:spPr bwMode="auto">
              <a:xfrm>
                <a:off x="3916" y="280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9" name="Rectangle 116"/>
              <p:cNvSpPr>
                <a:spLocks noChangeArrowheads="1"/>
              </p:cNvSpPr>
              <p:nvPr/>
            </p:nvSpPr>
            <p:spPr bwMode="auto">
              <a:xfrm>
                <a:off x="3916" y="2839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Rectangle 117"/>
              <p:cNvSpPr>
                <a:spLocks noChangeArrowheads="1"/>
              </p:cNvSpPr>
              <p:nvPr/>
            </p:nvSpPr>
            <p:spPr bwMode="auto">
              <a:xfrm>
                <a:off x="3916" y="2876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Rectangle 118"/>
              <p:cNvSpPr>
                <a:spLocks noChangeArrowheads="1"/>
              </p:cNvSpPr>
              <p:nvPr/>
            </p:nvSpPr>
            <p:spPr bwMode="auto">
              <a:xfrm>
                <a:off x="3916" y="2912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2" name="Rectangle 119"/>
              <p:cNvSpPr>
                <a:spLocks noChangeArrowheads="1"/>
              </p:cNvSpPr>
              <p:nvPr/>
            </p:nvSpPr>
            <p:spPr bwMode="auto">
              <a:xfrm>
                <a:off x="3916" y="2949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Rectangle 120"/>
              <p:cNvSpPr>
                <a:spLocks noChangeArrowheads="1"/>
              </p:cNvSpPr>
              <p:nvPr/>
            </p:nvSpPr>
            <p:spPr bwMode="auto">
              <a:xfrm>
                <a:off x="3916" y="2985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Rectangle 121"/>
              <p:cNvSpPr>
                <a:spLocks noChangeArrowheads="1"/>
              </p:cNvSpPr>
              <p:nvPr/>
            </p:nvSpPr>
            <p:spPr bwMode="auto">
              <a:xfrm>
                <a:off x="3916" y="3022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5" name="Rectangle 122"/>
              <p:cNvSpPr>
                <a:spLocks noChangeArrowheads="1"/>
              </p:cNvSpPr>
              <p:nvPr/>
            </p:nvSpPr>
            <p:spPr bwMode="auto">
              <a:xfrm>
                <a:off x="3916" y="3059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Rectangle 123"/>
              <p:cNvSpPr>
                <a:spLocks noChangeArrowheads="1"/>
              </p:cNvSpPr>
              <p:nvPr/>
            </p:nvSpPr>
            <p:spPr bwMode="auto">
              <a:xfrm>
                <a:off x="3916" y="3095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Rectangle 124"/>
              <p:cNvSpPr>
                <a:spLocks noChangeArrowheads="1"/>
              </p:cNvSpPr>
              <p:nvPr/>
            </p:nvSpPr>
            <p:spPr bwMode="auto">
              <a:xfrm>
                <a:off x="3916" y="3132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8" name="Rectangle 125"/>
              <p:cNvSpPr>
                <a:spLocks noChangeArrowheads="1"/>
              </p:cNvSpPr>
              <p:nvPr/>
            </p:nvSpPr>
            <p:spPr bwMode="auto">
              <a:xfrm>
                <a:off x="3916" y="3168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Rectangle 126"/>
              <p:cNvSpPr>
                <a:spLocks noChangeArrowheads="1"/>
              </p:cNvSpPr>
              <p:nvPr/>
            </p:nvSpPr>
            <p:spPr bwMode="auto">
              <a:xfrm>
                <a:off x="3916" y="3205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Rectangle 127"/>
              <p:cNvSpPr>
                <a:spLocks noChangeArrowheads="1"/>
              </p:cNvSpPr>
              <p:nvPr/>
            </p:nvSpPr>
            <p:spPr bwMode="auto">
              <a:xfrm>
                <a:off x="3916" y="3241"/>
                <a:ext cx="24" cy="1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43" name="Group 128"/>
            <p:cNvGrpSpPr>
              <a:grpSpLocks/>
            </p:cNvGrpSpPr>
            <p:nvPr/>
          </p:nvGrpSpPr>
          <p:grpSpPr bwMode="auto">
            <a:xfrm>
              <a:off x="2249" y="2774"/>
              <a:ext cx="1525" cy="18"/>
              <a:chOff x="2249" y="2547"/>
              <a:chExt cx="1525" cy="18"/>
            </a:xfrm>
          </p:grpSpPr>
          <p:sp>
            <p:nvSpPr>
              <p:cNvPr id="9271" name="Rectangle 129"/>
              <p:cNvSpPr>
                <a:spLocks noChangeArrowheads="1"/>
              </p:cNvSpPr>
              <p:nvPr/>
            </p:nvSpPr>
            <p:spPr bwMode="auto">
              <a:xfrm>
                <a:off x="3750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2" name="Rectangle 130"/>
              <p:cNvSpPr>
                <a:spLocks noChangeArrowheads="1"/>
              </p:cNvSpPr>
              <p:nvPr/>
            </p:nvSpPr>
            <p:spPr bwMode="auto">
              <a:xfrm>
                <a:off x="3703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3" name="Rectangle 131"/>
              <p:cNvSpPr>
                <a:spLocks noChangeArrowheads="1"/>
              </p:cNvSpPr>
              <p:nvPr/>
            </p:nvSpPr>
            <p:spPr bwMode="auto">
              <a:xfrm>
                <a:off x="3655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Rectangle 132"/>
              <p:cNvSpPr>
                <a:spLocks noChangeArrowheads="1"/>
              </p:cNvSpPr>
              <p:nvPr/>
            </p:nvSpPr>
            <p:spPr bwMode="auto">
              <a:xfrm>
                <a:off x="3608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5" name="Rectangle 133"/>
              <p:cNvSpPr>
                <a:spLocks noChangeArrowheads="1"/>
              </p:cNvSpPr>
              <p:nvPr/>
            </p:nvSpPr>
            <p:spPr bwMode="auto">
              <a:xfrm>
                <a:off x="3560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6" name="Rectangle 134"/>
              <p:cNvSpPr>
                <a:spLocks noChangeArrowheads="1"/>
              </p:cNvSpPr>
              <p:nvPr/>
            </p:nvSpPr>
            <p:spPr bwMode="auto">
              <a:xfrm>
                <a:off x="3513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7" name="Rectangle 135"/>
              <p:cNvSpPr>
                <a:spLocks noChangeArrowheads="1"/>
              </p:cNvSpPr>
              <p:nvPr/>
            </p:nvSpPr>
            <p:spPr bwMode="auto">
              <a:xfrm>
                <a:off x="3465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8" name="Rectangle 136"/>
              <p:cNvSpPr>
                <a:spLocks noChangeArrowheads="1"/>
              </p:cNvSpPr>
              <p:nvPr/>
            </p:nvSpPr>
            <p:spPr bwMode="auto">
              <a:xfrm>
                <a:off x="3418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9" name="Rectangle 137"/>
              <p:cNvSpPr>
                <a:spLocks noChangeArrowheads="1"/>
              </p:cNvSpPr>
              <p:nvPr/>
            </p:nvSpPr>
            <p:spPr bwMode="auto">
              <a:xfrm>
                <a:off x="3370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0" name="Rectangle 138"/>
              <p:cNvSpPr>
                <a:spLocks noChangeArrowheads="1"/>
              </p:cNvSpPr>
              <p:nvPr/>
            </p:nvSpPr>
            <p:spPr bwMode="auto">
              <a:xfrm>
                <a:off x="3323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1" name="Rectangle 139"/>
              <p:cNvSpPr>
                <a:spLocks noChangeArrowheads="1"/>
              </p:cNvSpPr>
              <p:nvPr/>
            </p:nvSpPr>
            <p:spPr bwMode="auto">
              <a:xfrm>
                <a:off x="3276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2" name="Rectangle 140"/>
              <p:cNvSpPr>
                <a:spLocks noChangeArrowheads="1"/>
              </p:cNvSpPr>
              <p:nvPr/>
            </p:nvSpPr>
            <p:spPr bwMode="auto">
              <a:xfrm>
                <a:off x="3228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3" name="Rectangle 141"/>
              <p:cNvSpPr>
                <a:spLocks noChangeArrowheads="1"/>
              </p:cNvSpPr>
              <p:nvPr/>
            </p:nvSpPr>
            <p:spPr bwMode="auto">
              <a:xfrm>
                <a:off x="3181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4" name="Rectangle 142"/>
              <p:cNvSpPr>
                <a:spLocks noChangeArrowheads="1"/>
              </p:cNvSpPr>
              <p:nvPr/>
            </p:nvSpPr>
            <p:spPr bwMode="auto">
              <a:xfrm>
                <a:off x="3133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5" name="Rectangle 143"/>
              <p:cNvSpPr>
                <a:spLocks noChangeArrowheads="1"/>
              </p:cNvSpPr>
              <p:nvPr/>
            </p:nvSpPr>
            <p:spPr bwMode="auto">
              <a:xfrm>
                <a:off x="3086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6" name="Rectangle 144"/>
              <p:cNvSpPr>
                <a:spLocks noChangeArrowheads="1"/>
              </p:cNvSpPr>
              <p:nvPr/>
            </p:nvSpPr>
            <p:spPr bwMode="auto">
              <a:xfrm>
                <a:off x="3038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7" name="Rectangle 145"/>
              <p:cNvSpPr>
                <a:spLocks noChangeArrowheads="1"/>
              </p:cNvSpPr>
              <p:nvPr/>
            </p:nvSpPr>
            <p:spPr bwMode="auto">
              <a:xfrm>
                <a:off x="2991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8" name="Rectangle 146"/>
              <p:cNvSpPr>
                <a:spLocks noChangeArrowheads="1"/>
              </p:cNvSpPr>
              <p:nvPr/>
            </p:nvSpPr>
            <p:spPr bwMode="auto">
              <a:xfrm>
                <a:off x="2943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Rectangle 147"/>
              <p:cNvSpPr>
                <a:spLocks noChangeArrowheads="1"/>
              </p:cNvSpPr>
              <p:nvPr/>
            </p:nvSpPr>
            <p:spPr bwMode="auto">
              <a:xfrm>
                <a:off x="2896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Rectangle 148"/>
              <p:cNvSpPr>
                <a:spLocks noChangeArrowheads="1"/>
              </p:cNvSpPr>
              <p:nvPr/>
            </p:nvSpPr>
            <p:spPr bwMode="auto">
              <a:xfrm>
                <a:off x="2848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1" name="Rectangle 149"/>
              <p:cNvSpPr>
                <a:spLocks noChangeArrowheads="1"/>
              </p:cNvSpPr>
              <p:nvPr/>
            </p:nvSpPr>
            <p:spPr bwMode="auto">
              <a:xfrm>
                <a:off x="2801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Rectangle 150"/>
              <p:cNvSpPr>
                <a:spLocks noChangeArrowheads="1"/>
              </p:cNvSpPr>
              <p:nvPr/>
            </p:nvSpPr>
            <p:spPr bwMode="auto">
              <a:xfrm>
                <a:off x="2754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Rectangle 151"/>
              <p:cNvSpPr>
                <a:spLocks noChangeArrowheads="1"/>
              </p:cNvSpPr>
              <p:nvPr/>
            </p:nvSpPr>
            <p:spPr bwMode="auto">
              <a:xfrm>
                <a:off x="2706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4" name="Rectangle 152"/>
              <p:cNvSpPr>
                <a:spLocks noChangeArrowheads="1"/>
              </p:cNvSpPr>
              <p:nvPr/>
            </p:nvSpPr>
            <p:spPr bwMode="auto">
              <a:xfrm>
                <a:off x="2659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Rectangle 153"/>
              <p:cNvSpPr>
                <a:spLocks noChangeArrowheads="1"/>
              </p:cNvSpPr>
              <p:nvPr/>
            </p:nvSpPr>
            <p:spPr bwMode="auto">
              <a:xfrm>
                <a:off x="2611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Rectangle 154"/>
              <p:cNvSpPr>
                <a:spLocks noChangeArrowheads="1"/>
              </p:cNvSpPr>
              <p:nvPr/>
            </p:nvSpPr>
            <p:spPr bwMode="auto">
              <a:xfrm>
                <a:off x="2564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7" name="Rectangle 155"/>
              <p:cNvSpPr>
                <a:spLocks noChangeArrowheads="1"/>
              </p:cNvSpPr>
              <p:nvPr/>
            </p:nvSpPr>
            <p:spPr bwMode="auto">
              <a:xfrm>
                <a:off x="2516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Rectangle 156"/>
              <p:cNvSpPr>
                <a:spLocks noChangeArrowheads="1"/>
              </p:cNvSpPr>
              <p:nvPr/>
            </p:nvSpPr>
            <p:spPr bwMode="auto">
              <a:xfrm>
                <a:off x="2469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Rectangle 157"/>
              <p:cNvSpPr>
                <a:spLocks noChangeArrowheads="1"/>
              </p:cNvSpPr>
              <p:nvPr/>
            </p:nvSpPr>
            <p:spPr bwMode="auto">
              <a:xfrm>
                <a:off x="2421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0" name="Rectangle 158"/>
              <p:cNvSpPr>
                <a:spLocks noChangeArrowheads="1"/>
              </p:cNvSpPr>
              <p:nvPr/>
            </p:nvSpPr>
            <p:spPr bwMode="auto">
              <a:xfrm>
                <a:off x="2374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Rectangle 159"/>
              <p:cNvSpPr>
                <a:spLocks noChangeArrowheads="1"/>
              </p:cNvSpPr>
              <p:nvPr/>
            </p:nvSpPr>
            <p:spPr bwMode="auto">
              <a:xfrm>
                <a:off x="2327" y="2547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Rectangle 160"/>
              <p:cNvSpPr>
                <a:spLocks noChangeArrowheads="1"/>
              </p:cNvSpPr>
              <p:nvPr/>
            </p:nvSpPr>
            <p:spPr bwMode="auto">
              <a:xfrm>
                <a:off x="2279" y="2547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3" name="Rectangle 161"/>
              <p:cNvSpPr>
                <a:spLocks noChangeArrowheads="1"/>
              </p:cNvSpPr>
              <p:nvPr/>
            </p:nvSpPr>
            <p:spPr bwMode="auto">
              <a:xfrm>
                <a:off x="2249" y="2547"/>
                <a:ext cx="6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44" name="Group 162"/>
            <p:cNvGrpSpPr>
              <a:grpSpLocks/>
            </p:cNvGrpSpPr>
            <p:nvPr/>
          </p:nvGrpSpPr>
          <p:grpSpPr bwMode="auto">
            <a:xfrm>
              <a:off x="2249" y="2570"/>
              <a:ext cx="1067" cy="18"/>
              <a:chOff x="2249" y="2343"/>
              <a:chExt cx="1067" cy="18"/>
            </a:xfrm>
          </p:grpSpPr>
          <p:sp>
            <p:nvSpPr>
              <p:cNvPr id="9248" name="Rectangle 163"/>
              <p:cNvSpPr>
                <a:spLocks noChangeArrowheads="1"/>
              </p:cNvSpPr>
              <p:nvPr/>
            </p:nvSpPr>
            <p:spPr bwMode="auto">
              <a:xfrm>
                <a:off x="3292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9" name="Rectangle 164"/>
              <p:cNvSpPr>
                <a:spLocks noChangeArrowheads="1"/>
              </p:cNvSpPr>
              <p:nvPr/>
            </p:nvSpPr>
            <p:spPr bwMode="auto">
              <a:xfrm>
                <a:off x="3245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0" name="Rectangle 165"/>
              <p:cNvSpPr>
                <a:spLocks noChangeArrowheads="1"/>
              </p:cNvSpPr>
              <p:nvPr/>
            </p:nvSpPr>
            <p:spPr bwMode="auto">
              <a:xfrm>
                <a:off x="3198" y="234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1" name="Rectangle 166"/>
              <p:cNvSpPr>
                <a:spLocks noChangeArrowheads="1"/>
              </p:cNvSpPr>
              <p:nvPr/>
            </p:nvSpPr>
            <p:spPr bwMode="auto">
              <a:xfrm>
                <a:off x="3150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2" name="Rectangle 167"/>
              <p:cNvSpPr>
                <a:spLocks noChangeArrowheads="1"/>
              </p:cNvSpPr>
              <p:nvPr/>
            </p:nvSpPr>
            <p:spPr bwMode="auto">
              <a:xfrm>
                <a:off x="3103" y="234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3" name="Rectangle 168"/>
              <p:cNvSpPr>
                <a:spLocks noChangeArrowheads="1"/>
              </p:cNvSpPr>
              <p:nvPr/>
            </p:nvSpPr>
            <p:spPr bwMode="auto">
              <a:xfrm>
                <a:off x="3055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4" name="Rectangle 169"/>
              <p:cNvSpPr>
                <a:spLocks noChangeArrowheads="1"/>
              </p:cNvSpPr>
              <p:nvPr/>
            </p:nvSpPr>
            <p:spPr bwMode="auto">
              <a:xfrm>
                <a:off x="3008" y="234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5" name="Rectangle 170"/>
              <p:cNvSpPr>
                <a:spLocks noChangeArrowheads="1"/>
              </p:cNvSpPr>
              <p:nvPr/>
            </p:nvSpPr>
            <p:spPr bwMode="auto">
              <a:xfrm>
                <a:off x="2960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6" name="Rectangle 171"/>
              <p:cNvSpPr>
                <a:spLocks noChangeArrowheads="1"/>
              </p:cNvSpPr>
              <p:nvPr/>
            </p:nvSpPr>
            <p:spPr bwMode="auto">
              <a:xfrm>
                <a:off x="2913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7" name="Rectangle 172"/>
              <p:cNvSpPr>
                <a:spLocks noChangeArrowheads="1"/>
              </p:cNvSpPr>
              <p:nvPr/>
            </p:nvSpPr>
            <p:spPr bwMode="auto">
              <a:xfrm>
                <a:off x="2865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8" name="Rectangle 173"/>
              <p:cNvSpPr>
                <a:spLocks noChangeArrowheads="1"/>
              </p:cNvSpPr>
              <p:nvPr/>
            </p:nvSpPr>
            <p:spPr bwMode="auto">
              <a:xfrm>
                <a:off x="2818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9" name="Rectangle 174"/>
              <p:cNvSpPr>
                <a:spLocks noChangeArrowheads="1"/>
              </p:cNvSpPr>
              <p:nvPr/>
            </p:nvSpPr>
            <p:spPr bwMode="auto">
              <a:xfrm>
                <a:off x="2771" y="234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0" name="Rectangle 175"/>
              <p:cNvSpPr>
                <a:spLocks noChangeArrowheads="1"/>
              </p:cNvSpPr>
              <p:nvPr/>
            </p:nvSpPr>
            <p:spPr bwMode="auto">
              <a:xfrm>
                <a:off x="2723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1" name="Rectangle 176"/>
              <p:cNvSpPr>
                <a:spLocks noChangeArrowheads="1"/>
              </p:cNvSpPr>
              <p:nvPr/>
            </p:nvSpPr>
            <p:spPr bwMode="auto">
              <a:xfrm>
                <a:off x="2676" y="234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2" name="Rectangle 177"/>
              <p:cNvSpPr>
                <a:spLocks noChangeArrowheads="1"/>
              </p:cNvSpPr>
              <p:nvPr/>
            </p:nvSpPr>
            <p:spPr bwMode="auto">
              <a:xfrm>
                <a:off x="2628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3" name="Rectangle 178"/>
              <p:cNvSpPr>
                <a:spLocks noChangeArrowheads="1"/>
              </p:cNvSpPr>
              <p:nvPr/>
            </p:nvSpPr>
            <p:spPr bwMode="auto">
              <a:xfrm>
                <a:off x="2581" y="234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4" name="Rectangle 179"/>
              <p:cNvSpPr>
                <a:spLocks noChangeArrowheads="1"/>
              </p:cNvSpPr>
              <p:nvPr/>
            </p:nvSpPr>
            <p:spPr bwMode="auto">
              <a:xfrm>
                <a:off x="2533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5" name="Rectangle 180"/>
              <p:cNvSpPr>
                <a:spLocks noChangeArrowheads="1"/>
              </p:cNvSpPr>
              <p:nvPr/>
            </p:nvSpPr>
            <p:spPr bwMode="auto">
              <a:xfrm>
                <a:off x="2486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6" name="Rectangle 181"/>
              <p:cNvSpPr>
                <a:spLocks noChangeArrowheads="1"/>
              </p:cNvSpPr>
              <p:nvPr/>
            </p:nvSpPr>
            <p:spPr bwMode="auto">
              <a:xfrm>
                <a:off x="2438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7" name="Rectangle 182"/>
              <p:cNvSpPr>
                <a:spLocks noChangeArrowheads="1"/>
              </p:cNvSpPr>
              <p:nvPr/>
            </p:nvSpPr>
            <p:spPr bwMode="auto">
              <a:xfrm>
                <a:off x="2391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8" name="Rectangle 183"/>
              <p:cNvSpPr>
                <a:spLocks noChangeArrowheads="1"/>
              </p:cNvSpPr>
              <p:nvPr/>
            </p:nvSpPr>
            <p:spPr bwMode="auto">
              <a:xfrm>
                <a:off x="2343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9" name="Rectangle 184"/>
              <p:cNvSpPr>
                <a:spLocks noChangeArrowheads="1"/>
              </p:cNvSpPr>
              <p:nvPr/>
            </p:nvSpPr>
            <p:spPr bwMode="auto">
              <a:xfrm>
                <a:off x="2296" y="2343"/>
                <a:ext cx="24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0" name="Rectangle 185"/>
              <p:cNvSpPr>
                <a:spLocks noChangeArrowheads="1"/>
              </p:cNvSpPr>
              <p:nvPr/>
            </p:nvSpPr>
            <p:spPr bwMode="auto">
              <a:xfrm>
                <a:off x="2249" y="2343"/>
                <a:ext cx="23" cy="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45" name="Line 187"/>
            <p:cNvSpPr>
              <a:spLocks noChangeShapeType="1"/>
            </p:cNvSpPr>
            <p:nvPr/>
          </p:nvSpPr>
          <p:spPr bwMode="auto">
            <a:xfrm>
              <a:off x="4377" y="2659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Rectangle 61"/>
            <p:cNvSpPr>
              <a:spLocks noChangeArrowheads="1"/>
            </p:cNvSpPr>
            <p:nvPr/>
          </p:nvSpPr>
          <p:spPr bwMode="auto">
            <a:xfrm>
              <a:off x="4368" y="2227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AS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4464" y="2467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AS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1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76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>
          <a:xfrm>
            <a:off x="611560" y="838200"/>
            <a:ext cx="3281363" cy="663575"/>
          </a:xfrm>
        </p:spPr>
        <p:txBody>
          <a:bodyPr/>
          <a:lstStyle/>
          <a:p>
            <a:pPr algn="l"/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混合型通货膨胀</a:t>
            </a:r>
          </a:p>
        </p:txBody>
      </p:sp>
      <p:sp>
        <p:nvSpPr>
          <p:cNvPr id="291843" name="Rectangle 3" descr="羊皮纸"/>
          <p:cNvSpPr>
            <a:spLocks noChangeArrowheads="1"/>
          </p:cNvSpPr>
          <p:nvPr/>
        </p:nvSpPr>
        <p:spPr bwMode="auto">
          <a:xfrm>
            <a:off x="467544" y="1717675"/>
            <a:ext cx="762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66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42900" eaLnBrk="0" hangingPunct="0">
              <a:lnSpc>
                <a:spcPct val="90000"/>
              </a:lnSpc>
              <a:buClr>
                <a:srgbClr val="993300"/>
              </a:buClr>
              <a:buSzPct val="95000"/>
            </a:pPr>
            <a:r>
              <a:rPr lang="zh-CN" altLang="en-US" sz="2300" b="1" dirty="0">
                <a:latin typeface="+mn-ea"/>
              </a:rPr>
              <a:t> </a:t>
            </a:r>
            <a:r>
              <a:rPr lang="zh-CN" altLang="en-US" sz="2300" b="1" dirty="0" smtClean="0">
                <a:latin typeface="+mn-ea"/>
              </a:rPr>
              <a:t>  总</a:t>
            </a:r>
            <a:r>
              <a:rPr lang="zh-CN" altLang="en-US" sz="2300" b="1" dirty="0">
                <a:latin typeface="+mn-ea"/>
              </a:rPr>
              <a:t>需求扩张和总供给紧缩共同作用带来的通货膨胀</a:t>
            </a:r>
          </a:p>
        </p:txBody>
      </p:sp>
      <p:grpSp>
        <p:nvGrpSpPr>
          <p:cNvPr id="12577" name="Group 289"/>
          <p:cNvGrpSpPr>
            <a:grpSpLocks/>
          </p:cNvGrpSpPr>
          <p:nvPr/>
        </p:nvGrpSpPr>
        <p:grpSpPr bwMode="auto">
          <a:xfrm>
            <a:off x="2771800" y="2759075"/>
            <a:ext cx="4094163" cy="3532188"/>
            <a:chOff x="1936" y="1738"/>
            <a:chExt cx="2579" cy="2225"/>
          </a:xfrm>
        </p:grpSpPr>
        <p:sp>
          <p:nvSpPr>
            <p:cNvPr id="10251" name="Line 4"/>
            <p:cNvSpPr>
              <a:spLocks noChangeShapeType="1"/>
            </p:cNvSpPr>
            <p:nvPr/>
          </p:nvSpPr>
          <p:spPr bwMode="auto">
            <a:xfrm flipV="1">
              <a:off x="2112" y="3550"/>
              <a:ext cx="2130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2" name="Freeform 5"/>
            <p:cNvSpPr>
              <a:spLocks/>
            </p:cNvSpPr>
            <p:nvPr/>
          </p:nvSpPr>
          <p:spPr bwMode="auto">
            <a:xfrm>
              <a:off x="4235" y="3499"/>
              <a:ext cx="117" cy="105"/>
            </a:xfrm>
            <a:custGeom>
              <a:avLst/>
              <a:gdLst>
                <a:gd name="T0" fmla="*/ 0 w 132"/>
                <a:gd name="T1" fmla="*/ 120 h 102"/>
                <a:gd name="T2" fmla="*/ 65 w 132"/>
                <a:gd name="T3" fmla="*/ 64 h 102"/>
                <a:gd name="T4" fmla="*/ 0 w 132"/>
                <a:gd name="T5" fmla="*/ 0 h 102"/>
                <a:gd name="T6" fmla="*/ 0 w 132"/>
                <a:gd name="T7" fmla="*/ 12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102"/>
                <a:gd name="T14" fmla="*/ 132 w 13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102">
                  <a:moveTo>
                    <a:pt x="0" y="102"/>
                  </a:moveTo>
                  <a:lnTo>
                    <a:pt x="132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 flipV="1">
              <a:off x="2119" y="1934"/>
              <a:ext cx="1" cy="16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4" name="Freeform 7"/>
            <p:cNvSpPr>
              <a:spLocks/>
            </p:cNvSpPr>
            <p:nvPr/>
          </p:nvSpPr>
          <p:spPr bwMode="auto">
            <a:xfrm>
              <a:off x="2057" y="1847"/>
              <a:ext cx="126" cy="95"/>
            </a:xfrm>
            <a:custGeom>
              <a:avLst/>
              <a:gdLst>
                <a:gd name="T0" fmla="*/ 100 w 132"/>
                <a:gd name="T1" fmla="*/ 66 h 102"/>
                <a:gd name="T2" fmla="*/ 51 w 132"/>
                <a:gd name="T3" fmla="*/ 0 h 102"/>
                <a:gd name="T4" fmla="*/ 0 w 132"/>
                <a:gd name="T5" fmla="*/ 66 h 102"/>
                <a:gd name="T6" fmla="*/ 100 w 132"/>
                <a:gd name="T7" fmla="*/ 66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102"/>
                <a:gd name="T14" fmla="*/ 132 w 13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102">
                  <a:moveTo>
                    <a:pt x="132" y="102"/>
                  </a:moveTo>
                  <a:lnTo>
                    <a:pt x="68" y="0"/>
                  </a:lnTo>
                  <a:lnTo>
                    <a:pt x="0" y="102"/>
                  </a:lnTo>
                  <a:lnTo>
                    <a:pt x="132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5" name="Rectangle 8"/>
            <p:cNvSpPr>
              <a:spLocks noChangeArrowheads="1"/>
            </p:cNvSpPr>
            <p:nvPr/>
          </p:nvSpPr>
          <p:spPr bwMode="auto">
            <a:xfrm>
              <a:off x="2636" y="3730"/>
              <a:ext cx="17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混合型通货膨胀</a:t>
              </a:r>
            </a:p>
          </p:txBody>
        </p:sp>
        <p:sp>
          <p:nvSpPr>
            <p:cNvPr id="10256" name="Rectangle 9"/>
            <p:cNvSpPr>
              <a:spLocks noChangeArrowheads="1"/>
            </p:cNvSpPr>
            <p:nvPr/>
          </p:nvSpPr>
          <p:spPr bwMode="auto">
            <a:xfrm>
              <a:off x="4142" y="3600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Y</a:t>
              </a:r>
              <a:endPara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57" name="Rectangle 10"/>
            <p:cNvSpPr>
              <a:spLocks noChangeArrowheads="1"/>
            </p:cNvSpPr>
            <p:nvPr/>
          </p:nvSpPr>
          <p:spPr bwMode="auto">
            <a:xfrm>
              <a:off x="1936" y="1872"/>
              <a:ext cx="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endPara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58" name="Rectangle 11"/>
            <p:cNvSpPr>
              <a:spLocks noChangeArrowheads="1"/>
            </p:cNvSpPr>
            <p:nvPr/>
          </p:nvSpPr>
          <p:spPr bwMode="auto">
            <a:xfrm>
              <a:off x="1960" y="2650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59" name="Rectangle 12"/>
            <p:cNvSpPr>
              <a:spLocks noChangeArrowheads="1"/>
            </p:cNvSpPr>
            <p:nvPr/>
          </p:nvSpPr>
          <p:spPr bwMode="auto">
            <a:xfrm>
              <a:off x="1954" y="2832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0" name="Rectangle 13"/>
            <p:cNvSpPr>
              <a:spLocks noChangeArrowheads="1"/>
            </p:cNvSpPr>
            <p:nvPr/>
          </p:nvSpPr>
          <p:spPr bwMode="auto">
            <a:xfrm>
              <a:off x="1960" y="2986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1" name="Freeform 50"/>
            <p:cNvSpPr>
              <a:spLocks/>
            </p:cNvSpPr>
            <p:nvPr/>
          </p:nvSpPr>
          <p:spPr bwMode="auto">
            <a:xfrm>
              <a:off x="2507" y="2537"/>
              <a:ext cx="1621" cy="679"/>
            </a:xfrm>
            <a:custGeom>
              <a:avLst/>
              <a:gdLst>
                <a:gd name="T0" fmla="*/ 0 w 1694"/>
                <a:gd name="T1" fmla="*/ 447 h 733"/>
                <a:gd name="T2" fmla="*/ 7 w 1694"/>
                <a:gd name="T3" fmla="*/ 463 h 733"/>
                <a:gd name="T4" fmla="*/ 185 w 1694"/>
                <a:gd name="T5" fmla="*/ 444 h 733"/>
                <a:gd name="T6" fmla="*/ 276 w 1694"/>
                <a:gd name="T7" fmla="*/ 433 h 733"/>
                <a:gd name="T8" fmla="*/ 364 w 1694"/>
                <a:gd name="T9" fmla="*/ 419 h 733"/>
                <a:gd name="T10" fmla="*/ 454 w 1694"/>
                <a:gd name="T11" fmla="*/ 403 h 733"/>
                <a:gd name="T12" fmla="*/ 539 w 1694"/>
                <a:gd name="T13" fmla="*/ 384 h 733"/>
                <a:gd name="T14" fmla="*/ 622 w 1694"/>
                <a:gd name="T15" fmla="*/ 361 h 733"/>
                <a:gd name="T16" fmla="*/ 633 w 1694"/>
                <a:gd name="T17" fmla="*/ 359 h 733"/>
                <a:gd name="T18" fmla="*/ 712 w 1694"/>
                <a:gd name="T19" fmla="*/ 334 h 733"/>
                <a:gd name="T20" fmla="*/ 792 w 1694"/>
                <a:gd name="T21" fmla="*/ 304 h 733"/>
                <a:gd name="T22" fmla="*/ 871 w 1694"/>
                <a:gd name="T23" fmla="*/ 269 h 733"/>
                <a:gd name="T24" fmla="*/ 945 w 1694"/>
                <a:gd name="T25" fmla="*/ 231 h 733"/>
                <a:gd name="T26" fmla="*/ 1020 w 1694"/>
                <a:gd name="T27" fmla="*/ 192 h 733"/>
                <a:gd name="T28" fmla="*/ 1090 w 1694"/>
                <a:gd name="T29" fmla="*/ 148 h 733"/>
                <a:gd name="T30" fmla="*/ 1160 w 1694"/>
                <a:gd name="T31" fmla="*/ 104 h 733"/>
                <a:gd name="T32" fmla="*/ 1300 w 1694"/>
                <a:gd name="T33" fmla="*/ 14 h 733"/>
                <a:gd name="T34" fmla="*/ 1279 w 1694"/>
                <a:gd name="T35" fmla="*/ 0 h 733"/>
                <a:gd name="T36" fmla="*/ 1139 w 1694"/>
                <a:gd name="T37" fmla="*/ 90 h 733"/>
                <a:gd name="T38" fmla="*/ 1070 w 1694"/>
                <a:gd name="T39" fmla="*/ 134 h 733"/>
                <a:gd name="T40" fmla="*/ 999 w 1694"/>
                <a:gd name="T41" fmla="*/ 178 h 733"/>
                <a:gd name="T42" fmla="*/ 924 w 1694"/>
                <a:gd name="T43" fmla="*/ 217 h 733"/>
                <a:gd name="T44" fmla="*/ 850 w 1694"/>
                <a:gd name="T45" fmla="*/ 255 h 733"/>
                <a:gd name="T46" fmla="*/ 773 w 1694"/>
                <a:gd name="T47" fmla="*/ 290 h 733"/>
                <a:gd name="T48" fmla="*/ 699 w 1694"/>
                <a:gd name="T49" fmla="*/ 320 h 733"/>
                <a:gd name="T50" fmla="*/ 611 w 1694"/>
                <a:gd name="T51" fmla="*/ 346 h 733"/>
                <a:gd name="T52" fmla="*/ 622 w 1694"/>
                <a:gd name="T53" fmla="*/ 353 h 733"/>
                <a:gd name="T54" fmla="*/ 622 w 1694"/>
                <a:gd name="T55" fmla="*/ 344 h 733"/>
                <a:gd name="T56" fmla="*/ 539 w 1694"/>
                <a:gd name="T57" fmla="*/ 366 h 733"/>
                <a:gd name="T58" fmla="*/ 454 w 1694"/>
                <a:gd name="T59" fmla="*/ 384 h 733"/>
                <a:gd name="T60" fmla="*/ 364 w 1694"/>
                <a:gd name="T61" fmla="*/ 401 h 733"/>
                <a:gd name="T62" fmla="*/ 276 w 1694"/>
                <a:gd name="T63" fmla="*/ 414 h 733"/>
                <a:gd name="T64" fmla="*/ 185 w 1694"/>
                <a:gd name="T65" fmla="*/ 425 h 733"/>
                <a:gd name="T66" fmla="*/ 0 w 1694"/>
                <a:gd name="T67" fmla="*/ 447 h 7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4"/>
                <a:gd name="T103" fmla="*/ 0 h 733"/>
                <a:gd name="T104" fmla="*/ 1694 w 1694"/>
                <a:gd name="T105" fmla="*/ 733 h 73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4" h="733">
                  <a:moveTo>
                    <a:pt x="0" y="707"/>
                  </a:moveTo>
                  <a:lnTo>
                    <a:pt x="7" y="733"/>
                  </a:lnTo>
                  <a:lnTo>
                    <a:pt x="240" y="702"/>
                  </a:lnTo>
                  <a:lnTo>
                    <a:pt x="359" y="684"/>
                  </a:lnTo>
                  <a:lnTo>
                    <a:pt x="474" y="663"/>
                  </a:lnTo>
                  <a:lnTo>
                    <a:pt x="589" y="637"/>
                  </a:lnTo>
                  <a:lnTo>
                    <a:pt x="701" y="608"/>
                  </a:lnTo>
                  <a:lnTo>
                    <a:pt x="810" y="572"/>
                  </a:lnTo>
                  <a:lnTo>
                    <a:pt x="823" y="569"/>
                  </a:lnTo>
                  <a:lnTo>
                    <a:pt x="928" y="530"/>
                  </a:lnTo>
                  <a:lnTo>
                    <a:pt x="1033" y="480"/>
                  </a:lnTo>
                  <a:lnTo>
                    <a:pt x="1135" y="425"/>
                  </a:lnTo>
                  <a:lnTo>
                    <a:pt x="1233" y="365"/>
                  </a:lnTo>
                  <a:lnTo>
                    <a:pt x="1328" y="303"/>
                  </a:lnTo>
                  <a:lnTo>
                    <a:pt x="1420" y="235"/>
                  </a:lnTo>
                  <a:lnTo>
                    <a:pt x="1511" y="164"/>
                  </a:lnTo>
                  <a:lnTo>
                    <a:pt x="1694" y="20"/>
                  </a:lnTo>
                  <a:lnTo>
                    <a:pt x="1667" y="0"/>
                  </a:lnTo>
                  <a:lnTo>
                    <a:pt x="1484" y="143"/>
                  </a:lnTo>
                  <a:lnTo>
                    <a:pt x="1393" y="214"/>
                  </a:lnTo>
                  <a:lnTo>
                    <a:pt x="1301" y="282"/>
                  </a:lnTo>
                  <a:lnTo>
                    <a:pt x="1206" y="344"/>
                  </a:lnTo>
                  <a:lnTo>
                    <a:pt x="1108" y="404"/>
                  </a:lnTo>
                  <a:lnTo>
                    <a:pt x="1006" y="459"/>
                  </a:lnTo>
                  <a:lnTo>
                    <a:pt x="911" y="506"/>
                  </a:lnTo>
                  <a:lnTo>
                    <a:pt x="796" y="548"/>
                  </a:lnTo>
                  <a:lnTo>
                    <a:pt x="810" y="558"/>
                  </a:lnTo>
                  <a:lnTo>
                    <a:pt x="810" y="543"/>
                  </a:lnTo>
                  <a:lnTo>
                    <a:pt x="701" y="579"/>
                  </a:lnTo>
                  <a:lnTo>
                    <a:pt x="589" y="608"/>
                  </a:lnTo>
                  <a:lnTo>
                    <a:pt x="474" y="634"/>
                  </a:lnTo>
                  <a:lnTo>
                    <a:pt x="359" y="655"/>
                  </a:lnTo>
                  <a:lnTo>
                    <a:pt x="240" y="673"/>
                  </a:lnTo>
                  <a:lnTo>
                    <a:pt x="0" y="70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2" name="Rectangle 51"/>
            <p:cNvSpPr>
              <a:spLocks noChangeArrowheads="1"/>
            </p:cNvSpPr>
            <p:nvPr/>
          </p:nvSpPr>
          <p:spPr bwMode="auto">
            <a:xfrm>
              <a:off x="3888" y="3136"/>
              <a:ext cx="2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AD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3" name="Freeform 52"/>
            <p:cNvSpPr>
              <a:spLocks/>
            </p:cNvSpPr>
            <p:nvPr/>
          </p:nvSpPr>
          <p:spPr bwMode="auto">
            <a:xfrm>
              <a:off x="2295" y="2380"/>
              <a:ext cx="1621" cy="682"/>
            </a:xfrm>
            <a:custGeom>
              <a:avLst/>
              <a:gdLst>
                <a:gd name="T0" fmla="*/ 0 w 1694"/>
                <a:gd name="T1" fmla="*/ 450 h 736"/>
                <a:gd name="T2" fmla="*/ 7 w 1694"/>
                <a:gd name="T3" fmla="*/ 466 h 736"/>
                <a:gd name="T4" fmla="*/ 185 w 1694"/>
                <a:gd name="T5" fmla="*/ 447 h 736"/>
                <a:gd name="T6" fmla="*/ 276 w 1694"/>
                <a:gd name="T7" fmla="*/ 436 h 736"/>
                <a:gd name="T8" fmla="*/ 364 w 1694"/>
                <a:gd name="T9" fmla="*/ 419 h 736"/>
                <a:gd name="T10" fmla="*/ 454 w 1694"/>
                <a:gd name="T11" fmla="*/ 405 h 736"/>
                <a:gd name="T12" fmla="*/ 539 w 1694"/>
                <a:gd name="T13" fmla="*/ 385 h 736"/>
                <a:gd name="T14" fmla="*/ 622 w 1694"/>
                <a:gd name="T15" fmla="*/ 363 h 736"/>
                <a:gd name="T16" fmla="*/ 633 w 1694"/>
                <a:gd name="T17" fmla="*/ 362 h 736"/>
                <a:gd name="T18" fmla="*/ 712 w 1694"/>
                <a:gd name="T19" fmla="*/ 336 h 736"/>
                <a:gd name="T20" fmla="*/ 792 w 1694"/>
                <a:gd name="T21" fmla="*/ 307 h 736"/>
                <a:gd name="T22" fmla="*/ 871 w 1694"/>
                <a:gd name="T23" fmla="*/ 272 h 736"/>
                <a:gd name="T24" fmla="*/ 945 w 1694"/>
                <a:gd name="T25" fmla="*/ 234 h 736"/>
                <a:gd name="T26" fmla="*/ 1020 w 1694"/>
                <a:gd name="T27" fmla="*/ 192 h 736"/>
                <a:gd name="T28" fmla="*/ 1090 w 1694"/>
                <a:gd name="T29" fmla="*/ 150 h 736"/>
                <a:gd name="T30" fmla="*/ 1160 w 1694"/>
                <a:gd name="T31" fmla="*/ 106 h 736"/>
                <a:gd name="T32" fmla="*/ 1300 w 1694"/>
                <a:gd name="T33" fmla="*/ 14 h 736"/>
                <a:gd name="T34" fmla="*/ 1279 w 1694"/>
                <a:gd name="T35" fmla="*/ 0 h 736"/>
                <a:gd name="T36" fmla="*/ 1139 w 1694"/>
                <a:gd name="T37" fmla="*/ 92 h 736"/>
                <a:gd name="T38" fmla="*/ 1070 w 1694"/>
                <a:gd name="T39" fmla="*/ 135 h 736"/>
                <a:gd name="T40" fmla="*/ 999 w 1694"/>
                <a:gd name="T41" fmla="*/ 179 h 736"/>
                <a:gd name="T42" fmla="*/ 924 w 1694"/>
                <a:gd name="T43" fmla="*/ 220 h 736"/>
                <a:gd name="T44" fmla="*/ 850 w 1694"/>
                <a:gd name="T45" fmla="*/ 257 h 736"/>
                <a:gd name="T46" fmla="*/ 773 w 1694"/>
                <a:gd name="T47" fmla="*/ 293 h 736"/>
                <a:gd name="T48" fmla="*/ 699 w 1694"/>
                <a:gd name="T49" fmla="*/ 322 h 736"/>
                <a:gd name="T50" fmla="*/ 611 w 1694"/>
                <a:gd name="T51" fmla="*/ 349 h 736"/>
                <a:gd name="T52" fmla="*/ 622 w 1694"/>
                <a:gd name="T53" fmla="*/ 356 h 736"/>
                <a:gd name="T54" fmla="*/ 622 w 1694"/>
                <a:gd name="T55" fmla="*/ 346 h 736"/>
                <a:gd name="T56" fmla="*/ 539 w 1694"/>
                <a:gd name="T57" fmla="*/ 367 h 736"/>
                <a:gd name="T58" fmla="*/ 454 w 1694"/>
                <a:gd name="T59" fmla="*/ 386 h 736"/>
                <a:gd name="T60" fmla="*/ 364 w 1694"/>
                <a:gd name="T61" fmla="*/ 401 h 736"/>
                <a:gd name="T62" fmla="*/ 276 w 1694"/>
                <a:gd name="T63" fmla="*/ 417 h 736"/>
                <a:gd name="T64" fmla="*/ 185 w 1694"/>
                <a:gd name="T65" fmla="*/ 427 h 736"/>
                <a:gd name="T66" fmla="*/ 0 w 1694"/>
                <a:gd name="T67" fmla="*/ 450 h 7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4"/>
                <a:gd name="T103" fmla="*/ 0 h 736"/>
                <a:gd name="T104" fmla="*/ 1694 w 1694"/>
                <a:gd name="T105" fmla="*/ 736 h 7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4" h="736">
                  <a:moveTo>
                    <a:pt x="0" y="710"/>
                  </a:moveTo>
                  <a:lnTo>
                    <a:pt x="7" y="736"/>
                  </a:lnTo>
                  <a:lnTo>
                    <a:pt x="240" y="705"/>
                  </a:lnTo>
                  <a:lnTo>
                    <a:pt x="359" y="687"/>
                  </a:lnTo>
                  <a:lnTo>
                    <a:pt x="474" y="663"/>
                  </a:lnTo>
                  <a:lnTo>
                    <a:pt x="589" y="639"/>
                  </a:lnTo>
                  <a:lnTo>
                    <a:pt x="701" y="608"/>
                  </a:lnTo>
                  <a:lnTo>
                    <a:pt x="810" y="574"/>
                  </a:lnTo>
                  <a:lnTo>
                    <a:pt x="823" y="572"/>
                  </a:lnTo>
                  <a:lnTo>
                    <a:pt x="928" y="532"/>
                  </a:lnTo>
                  <a:lnTo>
                    <a:pt x="1033" y="483"/>
                  </a:lnTo>
                  <a:lnTo>
                    <a:pt x="1135" y="428"/>
                  </a:lnTo>
                  <a:lnTo>
                    <a:pt x="1233" y="368"/>
                  </a:lnTo>
                  <a:lnTo>
                    <a:pt x="1328" y="303"/>
                  </a:lnTo>
                  <a:lnTo>
                    <a:pt x="1420" y="237"/>
                  </a:lnTo>
                  <a:lnTo>
                    <a:pt x="1511" y="167"/>
                  </a:lnTo>
                  <a:lnTo>
                    <a:pt x="1694" y="20"/>
                  </a:lnTo>
                  <a:lnTo>
                    <a:pt x="1667" y="0"/>
                  </a:lnTo>
                  <a:lnTo>
                    <a:pt x="1484" y="146"/>
                  </a:lnTo>
                  <a:lnTo>
                    <a:pt x="1393" y="216"/>
                  </a:lnTo>
                  <a:lnTo>
                    <a:pt x="1301" y="282"/>
                  </a:lnTo>
                  <a:lnTo>
                    <a:pt x="1206" y="347"/>
                  </a:lnTo>
                  <a:lnTo>
                    <a:pt x="1108" y="407"/>
                  </a:lnTo>
                  <a:lnTo>
                    <a:pt x="1006" y="462"/>
                  </a:lnTo>
                  <a:lnTo>
                    <a:pt x="911" y="509"/>
                  </a:lnTo>
                  <a:lnTo>
                    <a:pt x="796" y="551"/>
                  </a:lnTo>
                  <a:lnTo>
                    <a:pt x="810" y="561"/>
                  </a:lnTo>
                  <a:lnTo>
                    <a:pt x="810" y="545"/>
                  </a:lnTo>
                  <a:lnTo>
                    <a:pt x="701" y="579"/>
                  </a:lnTo>
                  <a:lnTo>
                    <a:pt x="589" y="611"/>
                  </a:lnTo>
                  <a:lnTo>
                    <a:pt x="474" y="634"/>
                  </a:lnTo>
                  <a:lnTo>
                    <a:pt x="359" y="658"/>
                  </a:lnTo>
                  <a:lnTo>
                    <a:pt x="240" y="676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4" name="Freeform 54"/>
            <p:cNvSpPr>
              <a:spLocks/>
            </p:cNvSpPr>
            <p:nvPr/>
          </p:nvSpPr>
          <p:spPr bwMode="auto">
            <a:xfrm>
              <a:off x="2547" y="1993"/>
              <a:ext cx="1341" cy="1223"/>
            </a:xfrm>
            <a:custGeom>
              <a:avLst/>
              <a:gdLst>
                <a:gd name="T0" fmla="*/ 18 w 1617"/>
                <a:gd name="T1" fmla="*/ 0 h 1416"/>
                <a:gd name="T2" fmla="*/ 2 w 1617"/>
                <a:gd name="T3" fmla="*/ 0 h 1416"/>
                <a:gd name="T4" fmla="*/ 0 w 1617"/>
                <a:gd name="T5" fmla="*/ 38 h 1416"/>
                <a:gd name="T6" fmla="*/ 0 w 1617"/>
                <a:gd name="T7" fmla="*/ 78 h 1416"/>
                <a:gd name="T8" fmla="*/ 3 w 1617"/>
                <a:gd name="T9" fmla="*/ 115 h 1416"/>
                <a:gd name="T10" fmla="*/ 8 w 1617"/>
                <a:gd name="T11" fmla="*/ 154 h 1416"/>
                <a:gd name="T12" fmla="*/ 8 w 1617"/>
                <a:gd name="T13" fmla="*/ 156 h 1416"/>
                <a:gd name="T14" fmla="*/ 13 w 1617"/>
                <a:gd name="T15" fmla="*/ 174 h 1416"/>
                <a:gd name="T16" fmla="*/ 18 w 1617"/>
                <a:gd name="T17" fmla="*/ 194 h 1416"/>
                <a:gd name="T18" fmla="*/ 26 w 1617"/>
                <a:gd name="T19" fmla="*/ 212 h 1416"/>
                <a:gd name="T20" fmla="*/ 34 w 1617"/>
                <a:gd name="T21" fmla="*/ 231 h 1416"/>
                <a:gd name="T22" fmla="*/ 42 w 1617"/>
                <a:gd name="T23" fmla="*/ 249 h 1416"/>
                <a:gd name="T24" fmla="*/ 55 w 1617"/>
                <a:gd name="T25" fmla="*/ 267 h 1416"/>
                <a:gd name="T26" fmla="*/ 56 w 1617"/>
                <a:gd name="T27" fmla="*/ 271 h 1416"/>
                <a:gd name="T28" fmla="*/ 70 w 1617"/>
                <a:gd name="T29" fmla="*/ 290 h 1416"/>
                <a:gd name="T30" fmla="*/ 85 w 1617"/>
                <a:gd name="T31" fmla="*/ 307 h 1416"/>
                <a:gd name="T32" fmla="*/ 102 w 1617"/>
                <a:gd name="T33" fmla="*/ 326 h 1416"/>
                <a:gd name="T34" fmla="*/ 120 w 1617"/>
                <a:gd name="T35" fmla="*/ 344 h 1416"/>
                <a:gd name="T36" fmla="*/ 142 w 1617"/>
                <a:gd name="T37" fmla="*/ 362 h 1416"/>
                <a:gd name="T38" fmla="*/ 163 w 1617"/>
                <a:gd name="T39" fmla="*/ 379 h 1416"/>
                <a:gd name="T40" fmla="*/ 187 w 1617"/>
                <a:gd name="T41" fmla="*/ 396 h 1416"/>
                <a:gd name="T42" fmla="*/ 212 w 1617"/>
                <a:gd name="T43" fmla="*/ 414 h 1416"/>
                <a:gd name="T44" fmla="*/ 216 w 1617"/>
                <a:gd name="T45" fmla="*/ 415 h 1416"/>
                <a:gd name="T46" fmla="*/ 242 w 1617"/>
                <a:gd name="T47" fmla="*/ 433 h 1416"/>
                <a:gd name="T48" fmla="*/ 270 w 1617"/>
                <a:gd name="T49" fmla="*/ 450 h 1416"/>
                <a:gd name="T50" fmla="*/ 328 w 1617"/>
                <a:gd name="T51" fmla="*/ 485 h 1416"/>
                <a:gd name="T52" fmla="*/ 390 w 1617"/>
                <a:gd name="T53" fmla="*/ 519 h 1416"/>
                <a:gd name="T54" fmla="*/ 453 w 1617"/>
                <a:gd name="T55" fmla="*/ 554 h 1416"/>
                <a:gd name="T56" fmla="*/ 518 w 1617"/>
                <a:gd name="T57" fmla="*/ 588 h 1416"/>
                <a:gd name="T58" fmla="*/ 526 w 1617"/>
                <a:gd name="T59" fmla="*/ 573 h 1416"/>
                <a:gd name="T60" fmla="*/ 459 w 1617"/>
                <a:gd name="T61" fmla="*/ 539 h 1416"/>
                <a:gd name="T62" fmla="*/ 397 w 1617"/>
                <a:gd name="T63" fmla="*/ 504 h 1416"/>
                <a:gd name="T64" fmla="*/ 335 w 1617"/>
                <a:gd name="T65" fmla="*/ 470 h 1416"/>
                <a:gd name="T66" fmla="*/ 276 w 1617"/>
                <a:gd name="T67" fmla="*/ 435 h 1416"/>
                <a:gd name="T68" fmla="*/ 249 w 1617"/>
                <a:gd name="T69" fmla="*/ 419 h 1416"/>
                <a:gd name="T70" fmla="*/ 223 w 1617"/>
                <a:gd name="T71" fmla="*/ 400 h 1416"/>
                <a:gd name="T72" fmla="*/ 220 w 1617"/>
                <a:gd name="T73" fmla="*/ 408 h 1416"/>
                <a:gd name="T74" fmla="*/ 225 w 1617"/>
                <a:gd name="T75" fmla="*/ 402 h 1416"/>
                <a:gd name="T76" fmla="*/ 199 w 1617"/>
                <a:gd name="T77" fmla="*/ 385 h 1416"/>
                <a:gd name="T78" fmla="*/ 175 w 1617"/>
                <a:gd name="T79" fmla="*/ 366 h 1416"/>
                <a:gd name="T80" fmla="*/ 153 w 1617"/>
                <a:gd name="T81" fmla="*/ 349 h 1416"/>
                <a:gd name="T82" fmla="*/ 132 w 1617"/>
                <a:gd name="T83" fmla="*/ 332 h 1416"/>
                <a:gd name="T84" fmla="*/ 114 w 1617"/>
                <a:gd name="T85" fmla="*/ 314 h 1416"/>
                <a:gd name="T86" fmla="*/ 97 w 1617"/>
                <a:gd name="T87" fmla="*/ 295 h 1416"/>
                <a:gd name="T88" fmla="*/ 82 w 1617"/>
                <a:gd name="T89" fmla="*/ 277 h 1416"/>
                <a:gd name="T90" fmla="*/ 68 w 1617"/>
                <a:gd name="T91" fmla="*/ 259 h 1416"/>
                <a:gd name="T92" fmla="*/ 62 w 1617"/>
                <a:gd name="T93" fmla="*/ 264 h 1416"/>
                <a:gd name="T94" fmla="*/ 70 w 1617"/>
                <a:gd name="T95" fmla="*/ 262 h 1416"/>
                <a:gd name="T96" fmla="*/ 58 w 1617"/>
                <a:gd name="T97" fmla="*/ 244 h 1416"/>
                <a:gd name="T98" fmla="*/ 49 w 1617"/>
                <a:gd name="T99" fmla="*/ 225 h 1416"/>
                <a:gd name="T100" fmla="*/ 41 w 1617"/>
                <a:gd name="T101" fmla="*/ 206 h 1416"/>
                <a:gd name="T102" fmla="*/ 34 w 1617"/>
                <a:gd name="T103" fmla="*/ 187 h 1416"/>
                <a:gd name="T104" fmla="*/ 29 w 1617"/>
                <a:gd name="T105" fmla="*/ 168 h 1416"/>
                <a:gd name="T106" fmla="*/ 24 w 1617"/>
                <a:gd name="T107" fmla="*/ 149 h 1416"/>
                <a:gd name="T108" fmla="*/ 17 w 1617"/>
                <a:gd name="T109" fmla="*/ 154 h 1416"/>
                <a:gd name="T110" fmla="*/ 26 w 1617"/>
                <a:gd name="T111" fmla="*/ 154 h 1416"/>
                <a:gd name="T112" fmla="*/ 20 w 1617"/>
                <a:gd name="T113" fmla="*/ 115 h 1416"/>
                <a:gd name="T114" fmla="*/ 17 w 1617"/>
                <a:gd name="T115" fmla="*/ 78 h 1416"/>
                <a:gd name="T116" fmla="*/ 17 w 1617"/>
                <a:gd name="T117" fmla="*/ 38 h 1416"/>
                <a:gd name="T118" fmla="*/ 18 w 1617"/>
                <a:gd name="T119" fmla="*/ 0 h 14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17"/>
                <a:gd name="T181" fmla="*/ 0 h 1416"/>
                <a:gd name="T182" fmla="*/ 1617 w 1617"/>
                <a:gd name="T183" fmla="*/ 1416 h 14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17" h="1416">
                  <a:moveTo>
                    <a:pt x="54" y="0"/>
                  </a:moveTo>
                  <a:lnTo>
                    <a:pt x="3" y="0"/>
                  </a:lnTo>
                  <a:lnTo>
                    <a:pt x="0" y="92"/>
                  </a:lnTo>
                  <a:lnTo>
                    <a:pt x="0" y="186"/>
                  </a:lnTo>
                  <a:lnTo>
                    <a:pt x="10" y="277"/>
                  </a:lnTo>
                  <a:lnTo>
                    <a:pt x="27" y="368"/>
                  </a:lnTo>
                  <a:lnTo>
                    <a:pt x="27" y="376"/>
                  </a:lnTo>
                  <a:lnTo>
                    <a:pt x="41" y="421"/>
                  </a:lnTo>
                  <a:lnTo>
                    <a:pt x="57" y="468"/>
                  </a:lnTo>
                  <a:lnTo>
                    <a:pt x="78" y="512"/>
                  </a:lnTo>
                  <a:lnTo>
                    <a:pt x="105" y="556"/>
                  </a:lnTo>
                  <a:lnTo>
                    <a:pt x="132" y="601"/>
                  </a:lnTo>
                  <a:lnTo>
                    <a:pt x="169" y="645"/>
                  </a:lnTo>
                  <a:lnTo>
                    <a:pt x="173" y="653"/>
                  </a:lnTo>
                  <a:lnTo>
                    <a:pt x="213" y="698"/>
                  </a:lnTo>
                  <a:lnTo>
                    <a:pt x="261" y="739"/>
                  </a:lnTo>
                  <a:lnTo>
                    <a:pt x="312" y="784"/>
                  </a:lnTo>
                  <a:lnTo>
                    <a:pt x="369" y="828"/>
                  </a:lnTo>
                  <a:lnTo>
                    <a:pt x="434" y="870"/>
                  </a:lnTo>
                  <a:lnTo>
                    <a:pt x="501" y="912"/>
                  </a:lnTo>
                  <a:lnTo>
                    <a:pt x="576" y="956"/>
                  </a:lnTo>
                  <a:lnTo>
                    <a:pt x="654" y="998"/>
                  </a:lnTo>
                  <a:lnTo>
                    <a:pt x="664" y="1000"/>
                  </a:lnTo>
                  <a:lnTo>
                    <a:pt x="746" y="1042"/>
                  </a:lnTo>
                  <a:lnTo>
                    <a:pt x="830" y="1084"/>
                  </a:lnTo>
                  <a:lnTo>
                    <a:pt x="1010" y="1168"/>
                  </a:lnTo>
                  <a:lnTo>
                    <a:pt x="1200" y="1251"/>
                  </a:lnTo>
                  <a:lnTo>
                    <a:pt x="1393" y="1335"/>
                  </a:lnTo>
                  <a:lnTo>
                    <a:pt x="1593" y="1416"/>
                  </a:lnTo>
                  <a:lnTo>
                    <a:pt x="1617" y="1382"/>
                  </a:lnTo>
                  <a:lnTo>
                    <a:pt x="1413" y="1298"/>
                  </a:lnTo>
                  <a:lnTo>
                    <a:pt x="1220" y="1215"/>
                  </a:lnTo>
                  <a:lnTo>
                    <a:pt x="1030" y="1131"/>
                  </a:lnTo>
                  <a:lnTo>
                    <a:pt x="851" y="1048"/>
                  </a:lnTo>
                  <a:lnTo>
                    <a:pt x="766" y="1006"/>
                  </a:lnTo>
                  <a:lnTo>
                    <a:pt x="685" y="964"/>
                  </a:lnTo>
                  <a:lnTo>
                    <a:pt x="674" y="982"/>
                  </a:lnTo>
                  <a:lnTo>
                    <a:pt x="691" y="969"/>
                  </a:lnTo>
                  <a:lnTo>
                    <a:pt x="613" y="927"/>
                  </a:lnTo>
                  <a:lnTo>
                    <a:pt x="539" y="883"/>
                  </a:lnTo>
                  <a:lnTo>
                    <a:pt x="471" y="841"/>
                  </a:lnTo>
                  <a:lnTo>
                    <a:pt x="407" y="799"/>
                  </a:lnTo>
                  <a:lnTo>
                    <a:pt x="349" y="755"/>
                  </a:lnTo>
                  <a:lnTo>
                    <a:pt x="298" y="713"/>
                  </a:lnTo>
                  <a:lnTo>
                    <a:pt x="251" y="669"/>
                  </a:lnTo>
                  <a:lnTo>
                    <a:pt x="210" y="624"/>
                  </a:lnTo>
                  <a:lnTo>
                    <a:pt x="193" y="637"/>
                  </a:lnTo>
                  <a:lnTo>
                    <a:pt x="217" y="630"/>
                  </a:lnTo>
                  <a:lnTo>
                    <a:pt x="180" y="585"/>
                  </a:lnTo>
                  <a:lnTo>
                    <a:pt x="152" y="541"/>
                  </a:lnTo>
                  <a:lnTo>
                    <a:pt x="125" y="496"/>
                  </a:lnTo>
                  <a:lnTo>
                    <a:pt x="105" y="452"/>
                  </a:lnTo>
                  <a:lnTo>
                    <a:pt x="88" y="405"/>
                  </a:lnTo>
                  <a:lnTo>
                    <a:pt x="74" y="361"/>
                  </a:lnTo>
                  <a:lnTo>
                    <a:pt x="51" y="368"/>
                  </a:lnTo>
                  <a:lnTo>
                    <a:pt x="78" y="368"/>
                  </a:lnTo>
                  <a:lnTo>
                    <a:pt x="61" y="277"/>
                  </a:lnTo>
                  <a:lnTo>
                    <a:pt x="51" y="186"/>
                  </a:lnTo>
                  <a:lnTo>
                    <a:pt x="51" y="9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5" name="Rectangle 55"/>
            <p:cNvSpPr>
              <a:spLocks noChangeArrowheads="1"/>
            </p:cNvSpPr>
            <p:nvPr/>
          </p:nvSpPr>
          <p:spPr bwMode="auto">
            <a:xfrm>
              <a:off x="3744" y="1987"/>
              <a:ext cx="2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AS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6" name="Rectangle 102"/>
            <p:cNvSpPr>
              <a:spLocks noChangeArrowheads="1"/>
            </p:cNvSpPr>
            <p:nvPr/>
          </p:nvSpPr>
          <p:spPr bwMode="auto">
            <a:xfrm>
              <a:off x="3419" y="2978"/>
              <a:ext cx="23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7" name="Line 175"/>
            <p:cNvSpPr>
              <a:spLocks noChangeShapeType="1"/>
            </p:cNvSpPr>
            <p:nvPr/>
          </p:nvSpPr>
          <p:spPr bwMode="auto">
            <a:xfrm>
              <a:off x="3476" y="2721"/>
              <a:ext cx="0" cy="8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8" name="Freeform 182"/>
            <p:cNvSpPr>
              <a:spLocks/>
            </p:cNvSpPr>
            <p:nvPr/>
          </p:nvSpPr>
          <p:spPr bwMode="auto">
            <a:xfrm>
              <a:off x="2758" y="1893"/>
              <a:ext cx="1179" cy="998"/>
            </a:xfrm>
            <a:custGeom>
              <a:avLst/>
              <a:gdLst>
                <a:gd name="T0" fmla="*/ 0 w 1179"/>
                <a:gd name="T1" fmla="*/ 0 h 998"/>
                <a:gd name="T2" fmla="*/ 226 w 1179"/>
                <a:gd name="T3" fmla="*/ 545 h 998"/>
                <a:gd name="T4" fmla="*/ 1179 w 1179"/>
                <a:gd name="T5" fmla="*/ 998 h 998"/>
                <a:gd name="T6" fmla="*/ 0 60000 65536"/>
                <a:gd name="T7" fmla="*/ 0 60000 65536"/>
                <a:gd name="T8" fmla="*/ 0 60000 65536"/>
                <a:gd name="T9" fmla="*/ 0 w 1179"/>
                <a:gd name="T10" fmla="*/ 0 h 998"/>
                <a:gd name="T11" fmla="*/ 1179 w 1179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9" h="998">
                  <a:moveTo>
                    <a:pt x="0" y="0"/>
                  </a:moveTo>
                  <a:cubicBezTo>
                    <a:pt x="15" y="189"/>
                    <a:pt x="30" y="379"/>
                    <a:pt x="226" y="545"/>
                  </a:cubicBezTo>
                  <a:cubicBezTo>
                    <a:pt x="422" y="711"/>
                    <a:pt x="800" y="854"/>
                    <a:pt x="1179" y="998"/>
                  </a:cubicBezTo>
                </a:path>
              </a:pathLst>
            </a:custGeom>
            <a:noFill/>
            <a:ln w="57150" cap="sq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9" name="Freeform 183"/>
            <p:cNvSpPr>
              <a:spLocks/>
            </p:cNvSpPr>
            <p:nvPr/>
          </p:nvSpPr>
          <p:spPr bwMode="auto">
            <a:xfrm>
              <a:off x="3058" y="1738"/>
              <a:ext cx="1179" cy="998"/>
            </a:xfrm>
            <a:custGeom>
              <a:avLst/>
              <a:gdLst>
                <a:gd name="T0" fmla="*/ 0 w 1179"/>
                <a:gd name="T1" fmla="*/ 0 h 998"/>
                <a:gd name="T2" fmla="*/ 226 w 1179"/>
                <a:gd name="T3" fmla="*/ 545 h 998"/>
                <a:gd name="T4" fmla="*/ 1179 w 1179"/>
                <a:gd name="T5" fmla="*/ 998 h 998"/>
                <a:gd name="T6" fmla="*/ 0 60000 65536"/>
                <a:gd name="T7" fmla="*/ 0 60000 65536"/>
                <a:gd name="T8" fmla="*/ 0 60000 65536"/>
                <a:gd name="T9" fmla="*/ 0 w 1179"/>
                <a:gd name="T10" fmla="*/ 0 h 998"/>
                <a:gd name="T11" fmla="*/ 1179 w 1179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9" h="998">
                  <a:moveTo>
                    <a:pt x="0" y="0"/>
                  </a:moveTo>
                  <a:cubicBezTo>
                    <a:pt x="15" y="189"/>
                    <a:pt x="30" y="379"/>
                    <a:pt x="226" y="545"/>
                  </a:cubicBezTo>
                  <a:cubicBezTo>
                    <a:pt x="422" y="711"/>
                    <a:pt x="800" y="854"/>
                    <a:pt x="1179" y="998"/>
                  </a:cubicBezTo>
                </a:path>
              </a:pathLst>
            </a:custGeom>
            <a:noFill/>
            <a:ln w="57150" cap="sq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0" name="Freeform 52"/>
            <p:cNvSpPr>
              <a:spLocks/>
            </p:cNvSpPr>
            <p:nvPr/>
          </p:nvSpPr>
          <p:spPr bwMode="auto">
            <a:xfrm rot="-211402">
              <a:off x="2160" y="2139"/>
              <a:ext cx="1621" cy="682"/>
            </a:xfrm>
            <a:custGeom>
              <a:avLst/>
              <a:gdLst>
                <a:gd name="T0" fmla="*/ 0 w 1694"/>
                <a:gd name="T1" fmla="*/ 450 h 736"/>
                <a:gd name="T2" fmla="*/ 7 w 1694"/>
                <a:gd name="T3" fmla="*/ 466 h 736"/>
                <a:gd name="T4" fmla="*/ 185 w 1694"/>
                <a:gd name="T5" fmla="*/ 447 h 736"/>
                <a:gd name="T6" fmla="*/ 276 w 1694"/>
                <a:gd name="T7" fmla="*/ 436 h 736"/>
                <a:gd name="T8" fmla="*/ 364 w 1694"/>
                <a:gd name="T9" fmla="*/ 419 h 736"/>
                <a:gd name="T10" fmla="*/ 454 w 1694"/>
                <a:gd name="T11" fmla="*/ 405 h 736"/>
                <a:gd name="T12" fmla="*/ 539 w 1694"/>
                <a:gd name="T13" fmla="*/ 385 h 736"/>
                <a:gd name="T14" fmla="*/ 622 w 1694"/>
                <a:gd name="T15" fmla="*/ 363 h 736"/>
                <a:gd name="T16" fmla="*/ 633 w 1694"/>
                <a:gd name="T17" fmla="*/ 362 h 736"/>
                <a:gd name="T18" fmla="*/ 712 w 1694"/>
                <a:gd name="T19" fmla="*/ 336 h 736"/>
                <a:gd name="T20" fmla="*/ 792 w 1694"/>
                <a:gd name="T21" fmla="*/ 307 h 736"/>
                <a:gd name="T22" fmla="*/ 871 w 1694"/>
                <a:gd name="T23" fmla="*/ 272 h 736"/>
                <a:gd name="T24" fmla="*/ 945 w 1694"/>
                <a:gd name="T25" fmla="*/ 234 h 736"/>
                <a:gd name="T26" fmla="*/ 1020 w 1694"/>
                <a:gd name="T27" fmla="*/ 192 h 736"/>
                <a:gd name="T28" fmla="*/ 1090 w 1694"/>
                <a:gd name="T29" fmla="*/ 150 h 736"/>
                <a:gd name="T30" fmla="*/ 1160 w 1694"/>
                <a:gd name="T31" fmla="*/ 106 h 736"/>
                <a:gd name="T32" fmla="*/ 1300 w 1694"/>
                <a:gd name="T33" fmla="*/ 14 h 736"/>
                <a:gd name="T34" fmla="*/ 1279 w 1694"/>
                <a:gd name="T35" fmla="*/ 0 h 736"/>
                <a:gd name="T36" fmla="*/ 1139 w 1694"/>
                <a:gd name="T37" fmla="*/ 92 h 736"/>
                <a:gd name="T38" fmla="*/ 1070 w 1694"/>
                <a:gd name="T39" fmla="*/ 135 h 736"/>
                <a:gd name="T40" fmla="*/ 999 w 1694"/>
                <a:gd name="T41" fmla="*/ 179 h 736"/>
                <a:gd name="T42" fmla="*/ 924 w 1694"/>
                <a:gd name="T43" fmla="*/ 220 h 736"/>
                <a:gd name="T44" fmla="*/ 850 w 1694"/>
                <a:gd name="T45" fmla="*/ 257 h 736"/>
                <a:gd name="T46" fmla="*/ 773 w 1694"/>
                <a:gd name="T47" fmla="*/ 293 h 736"/>
                <a:gd name="T48" fmla="*/ 699 w 1694"/>
                <a:gd name="T49" fmla="*/ 322 h 736"/>
                <a:gd name="T50" fmla="*/ 611 w 1694"/>
                <a:gd name="T51" fmla="*/ 349 h 736"/>
                <a:gd name="T52" fmla="*/ 622 w 1694"/>
                <a:gd name="T53" fmla="*/ 356 h 736"/>
                <a:gd name="T54" fmla="*/ 622 w 1694"/>
                <a:gd name="T55" fmla="*/ 346 h 736"/>
                <a:gd name="T56" fmla="*/ 539 w 1694"/>
                <a:gd name="T57" fmla="*/ 367 h 736"/>
                <a:gd name="T58" fmla="*/ 454 w 1694"/>
                <a:gd name="T59" fmla="*/ 386 h 736"/>
                <a:gd name="T60" fmla="*/ 364 w 1694"/>
                <a:gd name="T61" fmla="*/ 401 h 736"/>
                <a:gd name="T62" fmla="*/ 276 w 1694"/>
                <a:gd name="T63" fmla="*/ 417 h 736"/>
                <a:gd name="T64" fmla="*/ 185 w 1694"/>
                <a:gd name="T65" fmla="*/ 427 h 736"/>
                <a:gd name="T66" fmla="*/ 0 w 1694"/>
                <a:gd name="T67" fmla="*/ 450 h 7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4"/>
                <a:gd name="T103" fmla="*/ 0 h 736"/>
                <a:gd name="T104" fmla="*/ 1694 w 1694"/>
                <a:gd name="T105" fmla="*/ 736 h 7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4" h="736">
                  <a:moveTo>
                    <a:pt x="0" y="710"/>
                  </a:moveTo>
                  <a:lnTo>
                    <a:pt x="7" y="736"/>
                  </a:lnTo>
                  <a:lnTo>
                    <a:pt x="240" y="705"/>
                  </a:lnTo>
                  <a:lnTo>
                    <a:pt x="359" y="687"/>
                  </a:lnTo>
                  <a:lnTo>
                    <a:pt x="474" y="663"/>
                  </a:lnTo>
                  <a:lnTo>
                    <a:pt x="589" y="639"/>
                  </a:lnTo>
                  <a:lnTo>
                    <a:pt x="701" y="608"/>
                  </a:lnTo>
                  <a:lnTo>
                    <a:pt x="810" y="574"/>
                  </a:lnTo>
                  <a:lnTo>
                    <a:pt x="823" y="572"/>
                  </a:lnTo>
                  <a:lnTo>
                    <a:pt x="928" y="532"/>
                  </a:lnTo>
                  <a:lnTo>
                    <a:pt x="1033" y="483"/>
                  </a:lnTo>
                  <a:lnTo>
                    <a:pt x="1135" y="428"/>
                  </a:lnTo>
                  <a:lnTo>
                    <a:pt x="1233" y="368"/>
                  </a:lnTo>
                  <a:lnTo>
                    <a:pt x="1328" y="303"/>
                  </a:lnTo>
                  <a:lnTo>
                    <a:pt x="1420" y="237"/>
                  </a:lnTo>
                  <a:lnTo>
                    <a:pt x="1511" y="167"/>
                  </a:lnTo>
                  <a:lnTo>
                    <a:pt x="1694" y="20"/>
                  </a:lnTo>
                  <a:lnTo>
                    <a:pt x="1667" y="0"/>
                  </a:lnTo>
                  <a:lnTo>
                    <a:pt x="1484" y="146"/>
                  </a:lnTo>
                  <a:lnTo>
                    <a:pt x="1393" y="216"/>
                  </a:lnTo>
                  <a:lnTo>
                    <a:pt x="1301" y="282"/>
                  </a:lnTo>
                  <a:lnTo>
                    <a:pt x="1206" y="347"/>
                  </a:lnTo>
                  <a:lnTo>
                    <a:pt x="1108" y="407"/>
                  </a:lnTo>
                  <a:lnTo>
                    <a:pt x="1006" y="462"/>
                  </a:lnTo>
                  <a:lnTo>
                    <a:pt x="911" y="509"/>
                  </a:lnTo>
                  <a:lnTo>
                    <a:pt x="796" y="551"/>
                  </a:lnTo>
                  <a:lnTo>
                    <a:pt x="810" y="561"/>
                  </a:lnTo>
                  <a:lnTo>
                    <a:pt x="810" y="545"/>
                  </a:lnTo>
                  <a:lnTo>
                    <a:pt x="701" y="579"/>
                  </a:lnTo>
                  <a:lnTo>
                    <a:pt x="589" y="611"/>
                  </a:lnTo>
                  <a:lnTo>
                    <a:pt x="474" y="634"/>
                  </a:lnTo>
                  <a:lnTo>
                    <a:pt x="359" y="658"/>
                  </a:lnTo>
                  <a:lnTo>
                    <a:pt x="240" y="676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1" name="Rectangle 55"/>
            <p:cNvSpPr>
              <a:spLocks noChangeArrowheads="1"/>
            </p:cNvSpPr>
            <p:nvPr/>
          </p:nvSpPr>
          <p:spPr bwMode="auto">
            <a:xfrm>
              <a:off x="3840" y="2256"/>
              <a:ext cx="2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AS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2" name="Rectangle 55"/>
            <p:cNvSpPr>
              <a:spLocks noChangeArrowheads="1"/>
            </p:cNvSpPr>
            <p:nvPr/>
          </p:nvSpPr>
          <p:spPr bwMode="auto">
            <a:xfrm>
              <a:off x="4136" y="2448"/>
              <a:ext cx="2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AS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3" name="Rectangle 51"/>
            <p:cNvSpPr>
              <a:spLocks noChangeArrowheads="1"/>
            </p:cNvSpPr>
            <p:nvPr/>
          </p:nvSpPr>
          <p:spPr bwMode="auto">
            <a:xfrm>
              <a:off x="3984" y="2880"/>
              <a:ext cx="2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AD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4" name="Rectangle 51"/>
            <p:cNvSpPr>
              <a:spLocks noChangeArrowheads="1"/>
            </p:cNvSpPr>
            <p:nvPr/>
          </p:nvSpPr>
          <p:spPr bwMode="auto">
            <a:xfrm>
              <a:off x="4256" y="2688"/>
              <a:ext cx="2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AD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5" name="Line 272"/>
            <p:cNvSpPr>
              <a:spLocks noChangeShapeType="1"/>
            </p:cNvSpPr>
            <p:nvPr/>
          </p:nvSpPr>
          <p:spPr bwMode="auto">
            <a:xfrm>
              <a:off x="3147" y="2880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6" name="Line 273"/>
            <p:cNvSpPr>
              <a:spLocks noChangeShapeType="1"/>
            </p:cNvSpPr>
            <p:nvPr/>
          </p:nvSpPr>
          <p:spPr bwMode="auto">
            <a:xfrm flipH="1">
              <a:off x="2112" y="3003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7" name="Line 274"/>
            <p:cNvSpPr>
              <a:spLocks noChangeShapeType="1"/>
            </p:cNvSpPr>
            <p:nvPr/>
          </p:nvSpPr>
          <p:spPr bwMode="auto">
            <a:xfrm>
              <a:off x="2126" y="2873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8" name="Line 275"/>
            <p:cNvSpPr>
              <a:spLocks noChangeShapeType="1"/>
            </p:cNvSpPr>
            <p:nvPr/>
          </p:nvSpPr>
          <p:spPr bwMode="auto">
            <a:xfrm>
              <a:off x="2112" y="2569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9" name="Line 276"/>
            <p:cNvSpPr>
              <a:spLocks noChangeShapeType="1"/>
            </p:cNvSpPr>
            <p:nvPr/>
          </p:nvSpPr>
          <p:spPr bwMode="auto">
            <a:xfrm>
              <a:off x="2112" y="2715"/>
              <a:ext cx="13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0" name="Rectangle 11"/>
            <p:cNvSpPr>
              <a:spLocks noChangeArrowheads="1"/>
            </p:cNvSpPr>
            <p:nvPr/>
          </p:nvSpPr>
          <p:spPr bwMode="auto">
            <a:xfrm>
              <a:off x="1954" y="2489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1" name="Line 278"/>
            <p:cNvSpPr>
              <a:spLocks noChangeShapeType="1"/>
            </p:cNvSpPr>
            <p:nvPr/>
          </p:nvSpPr>
          <p:spPr bwMode="auto">
            <a:xfrm>
              <a:off x="3148" y="2585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2" name="Line 279"/>
            <p:cNvSpPr>
              <a:spLocks noChangeShapeType="1"/>
            </p:cNvSpPr>
            <p:nvPr/>
          </p:nvSpPr>
          <p:spPr bwMode="auto">
            <a:xfrm>
              <a:off x="3408" y="3024"/>
              <a:ext cx="0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3" name="Oval 280"/>
            <p:cNvSpPr>
              <a:spLocks noChangeArrowheads="1"/>
            </p:cNvSpPr>
            <p:nvPr/>
          </p:nvSpPr>
          <p:spPr bwMode="auto">
            <a:xfrm>
              <a:off x="3360" y="2955"/>
              <a:ext cx="96" cy="9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9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4" name="Oval 281"/>
            <p:cNvSpPr>
              <a:spLocks noChangeArrowheads="1"/>
            </p:cNvSpPr>
            <p:nvPr/>
          </p:nvSpPr>
          <p:spPr bwMode="auto">
            <a:xfrm>
              <a:off x="3099" y="281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9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5" name="Oval 282"/>
            <p:cNvSpPr>
              <a:spLocks noChangeArrowheads="1"/>
            </p:cNvSpPr>
            <p:nvPr/>
          </p:nvSpPr>
          <p:spPr bwMode="auto">
            <a:xfrm>
              <a:off x="3421" y="26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9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6" name="Oval 283"/>
            <p:cNvSpPr>
              <a:spLocks noChangeArrowheads="1"/>
            </p:cNvSpPr>
            <p:nvPr/>
          </p:nvSpPr>
          <p:spPr bwMode="auto">
            <a:xfrm>
              <a:off x="3106" y="25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9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7" name="Oval 284"/>
            <p:cNvSpPr>
              <a:spLocks noChangeArrowheads="1"/>
            </p:cNvSpPr>
            <p:nvPr/>
          </p:nvSpPr>
          <p:spPr bwMode="auto">
            <a:xfrm>
              <a:off x="3372" y="23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9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573" name="Line 285"/>
          <p:cNvSpPr>
            <a:spLocks noChangeShapeType="1"/>
          </p:cNvSpPr>
          <p:nvPr/>
        </p:nvSpPr>
        <p:spPr bwMode="auto">
          <a:xfrm flipH="1" flipV="1">
            <a:off x="4860032" y="4505325"/>
            <a:ext cx="304800" cy="152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D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5" name="Line 287"/>
          <p:cNvSpPr>
            <a:spLocks noChangeShapeType="1"/>
          </p:cNvSpPr>
          <p:nvPr/>
        </p:nvSpPr>
        <p:spPr bwMode="auto">
          <a:xfrm flipH="1" flipV="1">
            <a:off x="4860032" y="4038600"/>
            <a:ext cx="304800" cy="152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D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6" name="Line 288"/>
          <p:cNvSpPr>
            <a:spLocks noChangeShapeType="1"/>
          </p:cNvSpPr>
          <p:nvPr/>
        </p:nvSpPr>
        <p:spPr bwMode="auto">
          <a:xfrm flipV="1">
            <a:off x="4932040" y="3852664"/>
            <a:ext cx="228600" cy="152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D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74" name="Line 286"/>
          <p:cNvSpPr>
            <a:spLocks noChangeShapeType="1"/>
          </p:cNvSpPr>
          <p:nvPr/>
        </p:nvSpPr>
        <p:spPr bwMode="auto">
          <a:xfrm flipV="1">
            <a:off x="4980183" y="4379298"/>
            <a:ext cx="228600" cy="1524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D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1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  <p:bldP spid="12573" grpId="0" animBg="1"/>
      <p:bldP spid="12575" grpId="0" animBg="1"/>
      <p:bldP spid="12576" grpId="0" animBg="1"/>
      <p:bldP spid="125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zh-CN" altLang="en-US" b="1" dirty="0"/>
              <a:t>本章概要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632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latin typeface="+mn-ea"/>
              </a:rPr>
              <a:t>失业</a:t>
            </a:r>
            <a:r>
              <a:rPr kumimoji="1" lang="zh-CN" altLang="en-US" sz="2800" b="1" dirty="0">
                <a:latin typeface="+mn-ea"/>
              </a:rPr>
              <a:t>的定义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latin typeface="+mn-ea"/>
              </a:rPr>
              <a:t>失业</a:t>
            </a:r>
            <a:r>
              <a:rPr kumimoji="1" lang="zh-CN" altLang="en-US" sz="2800" b="1" dirty="0">
                <a:latin typeface="+mn-ea"/>
              </a:rPr>
              <a:t>的种类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latin typeface="+mn-ea"/>
              </a:rPr>
              <a:t>失业的治理</a:t>
            </a:r>
            <a:endParaRPr kumimoji="1" lang="zh-CN" altLang="en-US" sz="2800" b="1" dirty="0">
              <a:latin typeface="+mn-ea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latin typeface="+mn-ea"/>
              </a:rPr>
              <a:t>通货膨胀</a:t>
            </a:r>
            <a:r>
              <a:rPr kumimoji="1" lang="zh-CN" altLang="en-US" sz="2800" b="1" dirty="0">
                <a:latin typeface="+mn-ea"/>
              </a:rPr>
              <a:t>概述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latin typeface="+mn-ea"/>
              </a:rPr>
              <a:t>通货膨胀</a:t>
            </a:r>
            <a:r>
              <a:rPr kumimoji="1" lang="zh-CN" altLang="en-US" sz="2800" b="1" dirty="0">
                <a:latin typeface="+mn-ea"/>
              </a:rPr>
              <a:t>的成因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 smtClean="0">
                <a:latin typeface="+mn-ea"/>
              </a:rPr>
              <a:t>通货膨胀</a:t>
            </a:r>
            <a:r>
              <a:rPr kumimoji="1" lang="zh-CN" altLang="en-US" sz="2800" b="1" dirty="0">
                <a:latin typeface="+mn-ea"/>
              </a:rPr>
              <a:t>的</a:t>
            </a:r>
            <a:r>
              <a:rPr kumimoji="1" lang="zh-CN" altLang="en-US" sz="2800" b="1" dirty="0" smtClean="0">
                <a:latin typeface="+mn-ea"/>
              </a:rPr>
              <a:t>影响</a:t>
            </a:r>
            <a:endParaRPr kumimoji="1" lang="en-US" altLang="zh-CN" sz="2800" b="1" dirty="0" smtClean="0">
              <a:latin typeface="+mn-ea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dirty="0">
                <a:latin typeface="+mn-ea"/>
              </a:rPr>
              <a:t>菲利普斯</a:t>
            </a:r>
            <a:r>
              <a:rPr kumimoji="1" lang="zh-CN" altLang="en-US" sz="2800" b="1" dirty="0" smtClean="0">
                <a:latin typeface="+mn-ea"/>
              </a:rPr>
              <a:t>曲线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4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6"/>
          <p:cNvSpPr>
            <a:spLocks noGrp="1" noChangeArrowheads="1"/>
          </p:cNvSpPr>
          <p:nvPr>
            <p:ph type="title"/>
          </p:nvPr>
        </p:nvSpPr>
        <p:spPr>
          <a:xfrm>
            <a:off x="1752600" y="188640"/>
            <a:ext cx="6347792" cy="133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六、通货膨胀的影响</a:t>
            </a:r>
          </a:p>
        </p:txBody>
      </p:sp>
      <p:sp>
        <p:nvSpPr>
          <p:cNvPr id="6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576" y="1916832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 b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ClrTx/>
              <a:buSzPct val="75000"/>
              <a:buFont typeface="Wingdings 2" panose="05020102010507070707" pitchFamily="18" charset="2"/>
              <a:buChar char="ß"/>
            </a:pPr>
            <a:r>
              <a:rPr kumimoji="1" lang="zh-CN" altLang="en-US" sz="2400" dirty="0">
                <a:solidFill>
                  <a:srgbClr val="000000"/>
                </a:solidFill>
                <a:ea typeface="黑体" pitchFamily="2" charset="-122"/>
              </a:rPr>
              <a:t>货币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itchFamily="2" charset="-122"/>
              </a:rPr>
              <a:t>需求下降</a:t>
            </a:r>
            <a:endParaRPr kumimoji="1" lang="zh-CN" altLang="en-US" sz="2400" dirty="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7" name="Rectangle 4" descr="再生纸"/>
          <p:cNvSpPr>
            <a:spLocks noChangeArrowheads="1"/>
          </p:cNvSpPr>
          <p:nvPr/>
        </p:nvSpPr>
        <p:spPr bwMode="auto">
          <a:xfrm>
            <a:off x="914400" y="2276872"/>
            <a:ext cx="7696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spcAft>
                <a:spcPct val="50000"/>
              </a:spcAft>
              <a:tabLst>
                <a:tab pos="2568575" algn="l"/>
              </a:tabLst>
            </a:pPr>
            <a:r>
              <a:rPr lang="zh-CN" altLang="en-US" sz="2200" b="1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通货膨胀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意味着货币丧失购买力，因而通货膨胀使人们持有货币有了成本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。通胀率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越高，持币成本就越高。于是人们就会减少对货币的需求。即一有钱就会想把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它尽快用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掉，以免持在手上丧失购买力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。当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人们具有很高的通货膨胀预期时，人们对货币的需求相对于他们的货币收入而言就会大大减少。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7544" y="1414790"/>
            <a:ext cx="6615914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defRPr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预期到的通胀影响货币需求和菜单成本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4077072"/>
            <a:ext cx="7696200" cy="25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SzPct val="75000"/>
              <a:buFont typeface="Wingdings 2" panose="05020102010507070707" pitchFamily="18" charset="2"/>
              <a:buChar char="ß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菜单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成本上升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>
              <a:buSzPct val="75000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菜单成本：企业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调整价格所支付的成本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印刷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新的价格目录成本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将新的价格目录送到中间商和顾客的成本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为新价格做广告的成本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制定新价格的成本</a:t>
            </a:r>
          </a:p>
        </p:txBody>
      </p:sp>
    </p:spTree>
    <p:extLst>
      <p:ext uri="{BB962C8B-B14F-4D97-AF65-F5344CB8AC3E}">
        <p14:creationId xmlns:p14="http://schemas.microsoft.com/office/powerpoint/2010/main" val="237240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5536" y="1412776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未预期到的通胀影响收入分配</a:t>
            </a:r>
          </a:p>
          <a:p>
            <a:pPr marL="993150" lvl="1" indent="-342900" algn="l" eaLnBrk="0" hangingPunct="0">
              <a:spcBef>
                <a:spcPct val="35000"/>
              </a:spcBef>
              <a:buSzPct val="75000"/>
              <a:buFont typeface="Wingdings 2" panose="05020102010507070707" pitchFamily="18" charset="2"/>
              <a:buChar char="ß"/>
            </a:pPr>
            <a:r>
              <a:rPr lang="zh-CN" altLang="en-US" sz="2200" b="1" dirty="0" smtClean="0">
                <a:solidFill>
                  <a:srgbClr val="000000"/>
                </a:solidFill>
                <a:latin typeface="+mn-ea"/>
              </a:rPr>
              <a:t>对债务方有利，对债权方不利</a:t>
            </a:r>
          </a:p>
          <a:p>
            <a:pPr marL="993150" lvl="1" indent="-342900" algn="l" eaLnBrk="0" hangingPunct="0">
              <a:spcBef>
                <a:spcPct val="35000"/>
              </a:spcBef>
              <a:buSzPct val="75000"/>
              <a:buFont typeface="Wingdings 2" panose="05020102010507070707" pitchFamily="18" charset="2"/>
              <a:buChar char="ß"/>
            </a:pPr>
            <a:r>
              <a:rPr lang="zh-CN" altLang="en-US" sz="2200" b="1" dirty="0" smtClean="0">
                <a:solidFill>
                  <a:srgbClr val="000000"/>
                </a:solidFill>
                <a:latin typeface="+mn-ea"/>
              </a:rPr>
              <a:t>对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</a:rPr>
              <a:t>雇主有利，对工人不利（若工资不变）</a:t>
            </a:r>
          </a:p>
          <a:p>
            <a:pPr marL="993150" lvl="1" indent="-342900" algn="l" eaLnBrk="0" hangingPunct="0">
              <a:spcBef>
                <a:spcPct val="35000"/>
              </a:spcBef>
              <a:buSzPct val="75000"/>
              <a:buFont typeface="Wingdings 2" panose="05020102010507070707" pitchFamily="18" charset="2"/>
              <a:buChar char="ß"/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</a:rPr>
              <a:t>对政府有利，对公众不利</a:t>
            </a:r>
          </a:p>
          <a:p>
            <a:pPr marL="993150" lvl="1" indent="-342900" algn="l" eaLnBrk="0" hangingPunct="0">
              <a:spcBef>
                <a:spcPct val="35000"/>
              </a:spcBef>
              <a:buSzPct val="75000"/>
              <a:buFont typeface="Wingdings 2" panose="05020102010507070707" pitchFamily="18" charset="2"/>
              <a:buChar char="ß"/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</a:rPr>
              <a:t>对依靠固定收入维持生活的人不利：领取救济金、退休金和依靠转移支付生活的居民，最容易受到通货膨胀危害</a:t>
            </a:r>
          </a:p>
        </p:txBody>
      </p:sp>
    </p:spTree>
    <p:extLst>
      <p:ext uri="{BB962C8B-B14F-4D97-AF65-F5344CB8AC3E}">
        <p14:creationId xmlns:p14="http://schemas.microsoft.com/office/powerpoint/2010/main" val="32812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七、菲利普斯曲线</a:t>
            </a:r>
          </a:p>
        </p:txBody>
      </p:sp>
      <p:sp>
        <p:nvSpPr>
          <p:cNvPr id="4" name="Rectangle 4" descr="粉色面巾纸"/>
          <p:cNvSpPr>
            <a:spLocks noChangeArrowheads="1"/>
          </p:cNvSpPr>
          <p:nvPr/>
        </p:nvSpPr>
        <p:spPr bwMode="auto">
          <a:xfrm>
            <a:off x="683568" y="1484784"/>
            <a:ext cx="8136903" cy="138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alphaModFix amt="54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 cap="sq" cmpd="tri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indent="0" algn="l">
              <a:lnSpc>
                <a:spcPct val="110000"/>
              </a:lnSpc>
            </a:pPr>
            <a:r>
              <a:rPr lang="en-US" altLang="zh-CN" sz="2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       1958</a:t>
            </a:r>
            <a:r>
              <a:rPr lang="zh-CN" altLang="en-US" sz="2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年，新西兰籍经济学家菲利普斯使用英国</a:t>
            </a:r>
            <a:r>
              <a:rPr lang="en-US" altLang="zh-CN" sz="2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100</a:t>
            </a:r>
            <a:r>
              <a:rPr lang="zh-CN" altLang="en-US" sz="2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年的历史数据研究</a:t>
            </a:r>
            <a:r>
              <a:rPr lang="zh-CN" altLang="en-US" sz="22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工资增长率</a:t>
            </a:r>
            <a:r>
              <a:rPr lang="zh-CN" altLang="en-US" sz="2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与</a:t>
            </a:r>
            <a:r>
              <a:rPr lang="zh-CN" altLang="en-US" sz="22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失业率</a:t>
            </a:r>
            <a:r>
              <a:rPr lang="zh-CN" altLang="en-US" sz="2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的关系，得出规律：</a:t>
            </a:r>
            <a:r>
              <a:rPr lang="zh-CN" altLang="en-US" sz="2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失业率较低时，货币工资增长率较高；失业率较高时，货币工资增长率较低。</a:t>
            </a:r>
            <a:endParaRPr lang="en-US" altLang="zh-CN" sz="2200" dirty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2621632"/>
            <a:ext cx="4670425" cy="2895600"/>
            <a:chOff x="2925" y="2025"/>
            <a:chExt cx="2393" cy="1824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177" y="3476"/>
              <a:ext cx="1842" cy="88"/>
              <a:chOff x="3177" y="3266"/>
              <a:chExt cx="1842" cy="88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3177" y="3309"/>
                <a:ext cx="175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4923" y="3266"/>
                <a:ext cx="96" cy="88"/>
              </a:xfrm>
              <a:custGeom>
                <a:avLst/>
                <a:gdLst>
                  <a:gd name="T0" fmla="*/ 0 w 96"/>
                  <a:gd name="T1" fmla="*/ 88 h 88"/>
                  <a:gd name="T2" fmla="*/ 96 w 96"/>
                  <a:gd name="T3" fmla="*/ 45 h 88"/>
                  <a:gd name="T4" fmla="*/ 0 w 96"/>
                  <a:gd name="T5" fmla="*/ 0 h 88"/>
                  <a:gd name="T6" fmla="*/ 0 w 96"/>
                  <a:gd name="T7" fmla="*/ 88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88"/>
                  <a:gd name="T14" fmla="*/ 96 w 96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88">
                    <a:moveTo>
                      <a:pt x="0" y="88"/>
                    </a:moveTo>
                    <a:lnTo>
                      <a:pt x="96" y="45"/>
                    </a:lnTo>
                    <a:lnTo>
                      <a:pt x="0" y="0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131" y="2203"/>
              <a:ext cx="94" cy="1316"/>
              <a:chOff x="3131" y="1993"/>
              <a:chExt cx="94" cy="1316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3177" y="2076"/>
                <a:ext cx="1" cy="12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131" y="1993"/>
                <a:ext cx="94" cy="90"/>
              </a:xfrm>
              <a:custGeom>
                <a:avLst/>
                <a:gdLst>
                  <a:gd name="T0" fmla="*/ 94 w 94"/>
                  <a:gd name="T1" fmla="*/ 90 h 90"/>
                  <a:gd name="T2" fmla="*/ 46 w 94"/>
                  <a:gd name="T3" fmla="*/ 0 h 90"/>
                  <a:gd name="T4" fmla="*/ 0 w 94"/>
                  <a:gd name="T5" fmla="*/ 90 h 90"/>
                  <a:gd name="T6" fmla="*/ 94 w 94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90"/>
                  <a:gd name="T14" fmla="*/ 94 w 94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90">
                    <a:moveTo>
                      <a:pt x="94" y="90"/>
                    </a:moveTo>
                    <a:lnTo>
                      <a:pt x="46" y="0"/>
                    </a:lnTo>
                    <a:lnTo>
                      <a:pt x="0" y="90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3509" y="3657"/>
              <a:ext cx="11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菲利普斯曲线</a:t>
              </a:r>
              <a:endParaRPr kumimoji="1"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4921" y="3559"/>
              <a:ext cx="3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失业率</a:t>
              </a:r>
              <a:endParaRPr kumimoji="1"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2925" y="2025"/>
              <a:ext cx="132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chemeClr val="tx1"/>
                  </a:solidFill>
                  <a:ea typeface="宋体" panose="02010600030101010101" pitchFamily="2" charset="-122"/>
                </a:rPr>
                <a:t>工</a:t>
              </a:r>
              <a:endPara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chemeClr val="tx1"/>
                  </a:solidFill>
                  <a:ea typeface="宋体" panose="02010600030101010101" pitchFamily="2" charset="-122"/>
                </a:rPr>
                <a:t>资</a:t>
              </a:r>
              <a:endPara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chemeClr val="tx1"/>
                  </a:solidFill>
                  <a:ea typeface="宋体" panose="02010600030101010101" pitchFamily="2" charset="-122"/>
                </a:rPr>
                <a:t>增</a:t>
              </a:r>
              <a:endPara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chemeClr val="tx1"/>
                  </a:solidFill>
                  <a:ea typeface="宋体" panose="02010600030101010101" pitchFamily="2" charset="-122"/>
                </a:rPr>
                <a:t>长</a:t>
              </a:r>
              <a:endPara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chemeClr val="tx1"/>
                  </a:solidFill>
                  <a:ea typeface="宋体" panose="02010600030101010101" pitchFamily="2" charset="-122"/>
                </a:rPr>
                <a:t>率</a:t>
              </a:r>
              <a:endPara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3470" y="2251"/>
              <a:ext cx="1088" cy="1134"/>
            </a:xfrm>
            <a:custGeom>
              <a:avLst/>
              <a:gdLst>
                <a:gd name="T0" fmla="*/ 0 w 1088"/>
                <a:gd name="T1" fmla="*/ 0 h 1134"/>
                <a:gd name="T2" fmla="*/ 181 w 1088"/>
                <a:gd name="T3" fmla="*/ 589 h 1134"/>
                <a:gd name="T4" fmla="*/ 589 w 1088"/>
                <a:gd name="T5" fmla="*/ 998 h 1134"/>
                <a:gd name="T6" fmla="*/ 1088 w 1088"/>
                <a:gd name="T7" fmla="*/ 1134 h 1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8"/>
                <a:gd name="T13" fmla="*/ 0 h 1134"/>
                <a:gd name="T14" fmla="*/ 1088 w 1088"/>
                <a:gd name="T15" fmla="*/ 1134 h 1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8" h="1134">
                  <a:moveTo>
                    <a:pt x="0" y="0"/>
                  </a:moveTo>
                  <a:cubicBezTo>
                    <a:pt x="41" y="211"/>
                    <a:pt x="83" y="423"/>
                    <a:pt x="181" y="589"/>
                  </a:cubicBezTo>
                  <a:cubicBezTo>
                    <a:pt x="279" y="755"/>
                    <a:pt x="438" y="907"/>
                    <a:pt x="589" y="998"/>
                  </a:cubicBezTo>
                  <a:cubicBezTo>
                    <a:pt x="740" y="1089"/>
                    <a:pt x="914" y="1111"/>
                    <a:pt x="1088" y="1134"/>
                  </a:cubicBezTo>
                </a:path>
              </a:pathLst>
            </a:custGeom>
            <a:noFill/>
            <a:ln w="38100" cap="sq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515" y="2205"/>
              <a:ext cx="12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2000" b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000000"/>
                  </a:solidFill>
                  <a:ea typeface="宋体" panose="02010600030101010101" pitchFamily="2" charset="-122"/>
                </a:rPr>
                <a:t>Philips Curve</a:t>
              </a:r>
            </a:p>
          </p:txBody>
        </p:sp>
      </p:grpSp>
      <p:sp>
        <p:nvSpPr>
          <p:cNvPr id="17" name="Rectangle 4" descr="粉色面巾纸"/>
          <p:cNvSpPr>
            <a:spLocks noChangeArrowheads="1"/>
          </p:cNvSpPr>
          <p:nvPr/>
        </p:nvSpPr>
        <p:spPr bwMode="auto">
          <a:xfrm>
            <a:off x="683567" y="5517232"/>
            <a:ext cx="8136903" cy="119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alphaModFix amt="54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 cap="sq" cmpd="tri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2000" b="1">
                <a:solidFill>
                  <a:srgbClr val="3366FF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indent="0" algn="l">
              <a:lnSpc>
                <a:spcPct val="110000"/>
              </a:lnSpc>
            </a:pPr>
            <a:r>
              <a:rPr lang="en-US" altLang="zh-CN" sz="2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由于通常</a:t>
            </a:r>
            <a:r>
              <a:rPr lang="zh-CN" altLang="en-US" sz="220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工资增长率</a:t>
            </a:r>
            <a:r>
              <a:rPr lang="zh-CN" altLang="en-US" sz="2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通常与</a:t>
            </a:r>
            <a:r>
              <a:rPr lang="zh-CN" altLang="en-US" sz="220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通货膨胀率</a:t>
            </a:r>
            <a:r>
              <a:rPr lang="zh-CN" altLang="en-US" sz="22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存在正相关关系，所以菲利普斯曲线后来用来描述</a:t>
            </a:r>
            <a:r>
              <a:rPr lang="zh-CN" altLang="en-US" sz="220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通货膨胀率与失业率之间的的此消彼长的替代关系</a:t>
            </a:r>
            <a:endParaRPr lang="en-US" altLang="zh-CN" sz="22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solidFill>
                  <a:schemeClr val="bg1"/>
                </a:solidFill>
                <a:latin typeface="+mn-lt"/>
                <a:ea typeface="+mn-ea"/>
              </a:rPr>
              <a:t>22</a:t>
            </a:r>
            <a:endParaRPr lang="en-US" altLang="zh-CN" sz="2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5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691680" y="548680"/>
            <a:ext cx="5688632" cy="9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一、失业的定义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04864"/>
            <a:ext cx="8054975" cy="4320480"/>
          </a:xfrm>
          <a:noFill/>
          <a:ln>
            <a:noFill/>
          </a:ln>
        </p:spPr>
        <p:txBody>
          <a:bodyPr lIns="92075" tIns="46038" rIns="92075" bIns="46038">
            <a:normAutofit lnSpcReduction="10000"/>
          </a:bodyPr>
          <a:lstStyle/>
          <a:p>
            <a:pPr lvl="1" fontAlgn="base">
              <a:lnSpc>
                <a:spcPct val="120000"/>
              </a:lnSpc>
              <a:spcAft>
                <a:spcPct val="0"/>
              </a:spcAft>
              <a:buFont typeface="Wingdings 2" panose="05020102010507070707" pitchFamily="18" charset="2"/>
              <a:buChar char="Þ"/>
              <a:tabLst>
                <a:tab pos="2568575" algn="l"/>
              </a:tabLst>
              <a:defRPr/>
            </a:pPr>
            <a:r>
              <a:rPr lang="zh-CN" altLang="en-US" sz="2400" dirty="0"/>
              <a:t>劳动人口：达到法定工作年龄，且有劳动能力的人口。</a:t>
            </a:r>
            <a:endParaRPr lang="en-US" altLang="zh-CN" sz="2400" dirty="0"/>
          </a:p>
          <a:p>
            <a:pPr marL="857250" lvl="3" indent="0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rgbClr val="0000FF"/>
              </a:buClr>
              <a:buSzTx/>
              <a:buFont typeface="Wingdings" pitchFamily="2" charset="2"/>
              <a:buChar char="Ø"/>
              <a:tabLst>
                <a:tab pos="2568575" algn="l"/>
              </a:tabLst>
            </a:pPr>
            <a:r>
              <a:rPr lang="zh-CN" altLang="en-US" sz="22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劳动力人口：达到法定工作年龄，有劳动能力，且正在工作或正在积极寻找工作的人口。</a:t>
            </a:r>
            <a:endParaRPr lang="en-US" altLang="zh-CN" sz="2200" b="1" dirty="0" smtClean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marL="1622425"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p"/>
              <a:tabLst>
                <a:tab pos="2568575" algn="l"/>
              </a:tabLst>
            </a:pPr>
            <a:r>
              <a:rPr lang="zh-CN" altLang="en-US" sz="20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就业人口：达到法定工作年龄的在职人员</a:t>
            </a:r>
          </a:p>
          <a:p>
            <a:pPr marL="1622425"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p"/>
              <a:tabLst>
                <a:tab pos="25685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失业人口：达到</a:t>
            </a:r>
            <a:r>
              <a:rPr lang="zh-CN" altLang="en-US" sz="2000" b="1" dirty="0">
                <a:latin typeface="+mn-ea"/>
                <a:cs typeface="Times New Roman" pitchFamily="18" charset="0"/>
              </a:rPr>
              <a:t>法定工作年龄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工作能力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，而又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没有工作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，并且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正在积极寻找工作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的人口</a:t>
            </a:r>
          </a:p>
          <a:p>
            <a:pPr marL="857250" lvl="3" indent="0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rgbClr val="0000FF"/>
              </a:buClr>
              <a:buSzTx/>
              <a:buFont typeface="Wingdings" pitchFamily="2" charset="2"/>
              <a:buChar char="Ø"/>
              <a:tabLst>
                <a:tab pos="2568575" algn="l"/>
              </a:tabLst>
            </a:pPr>
            <a:r>
              <a:rPr lang="zh-CN" altLang="en-US" sz="22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非劳动力人口：达到法定工作年龄，且有劳动能力，但没有工作也不想工作的人口，如全日制大学生、全职太太等。</a:t>
            </a:r>
            <a:endParaRPr lang="en-US" altLang="zh-CN" sz="2200" b="1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lvl="1" fontAlgn="base">
              <a:lnSpc>
                <a:spcPct val="120000"/>
              </a:lnSpc>
              <a:spcAft>
                <a:spcPct val="0"/>
              </a:spcAft>
              <a:buFont typeface="Wingdings 2" panose="05020102010507070707" pitchFamily="18" charset="2"/>
              <a:buChar char="Þ"/>
              <a:tabLst>
                <a:tab pos="2568575" algn="l"/>
              </a:tabLst>
              <a:defRPr/>
            </a:pPr>
            <a:r>
              <a:rPr lang="zh-CN" altLang="en-US" sz="2400" dirty="0"/>
              <a:t>非劳动人口：法定工作年龄以外，或者丧失劳动能力的人口</a:t>
            </a:r>
            <a:r>
              <a:rPr lang="zh-CN" altLang="en-US" sz="2400" dirty="0" smtClean="0"/>
              <a:t>。</a:t>
            </a:r>
            <a:endParaRPr lang="zh-CN" altLang="en-US" sz="2200" b="1" dirty="0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67544" y="1556792"/>
            <a:ext cx="2395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失业的定义</a:t>
            </a:r>
          </a:p>
        </p:txBody>
      </p:sp>
      <p:sp>
        <p:nvSpPr>
          <p:cNvPr id="6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3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autoUpdateAnimBg="0"/>
      <p:bldP spid="1904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267544" y="4653136"/>
            <a:ext cx="64008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6575" indent="-536575" algn="l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rgbClr val="FF3300"/>
              </a:buClr>
              <a:buSzTx/>
              <a:tabLst>
                <a:tab pos="2568575" algn="l"/>
              </a:tabLst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失业率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失业人口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/ 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</a:rPr>
              <a:t>劳动力人口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 marL="536575" indent="-536575" algn="l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rgbClr val="FF3300"/>
              </a:buClr>
              <a:buSzTx/>
              <a:tabLst>
                <a:tab pos="2568575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       =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失业人口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（就业人口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失业人口）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95536" y="3861048"/>
            <a:ext cx="2395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0000FF"/>
                </a:solidFill>
                <a:ea typeface="黑体" pitchFamily="2" charset="-122"/>
              </a:rPr>
              <a:t>失业的衡量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548680"/>
            <a:ext cx="6840760" cy="3033628"/>
            <a:chOff x="1187624" y="827420"/>
            <a:chExt cx="6840760" cy="3033628"/>
          </a:xfrm>
        </p:grpSpPr>
        <p:sp>
          <p:nvSpPr>
            <p:cNvPr id="5" name="矩形 4"/>
            <p:cNvSpPr/>
            <p:nvPr/>
          </p:nvSpPr>
          <p:spPr>
            <a:xfrm>
              <a:off x="1259632" y="836712"/>
              <a:ext cx="6768752" cy="3024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259632" y="836712"/>
              <a:ext cx="6768752" cy="30243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63586" y="1340768"/>
              <a:ext cx="5034569" cy="20162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195736" y="1340768"/>
              <a:ext cx="4968552" cy="201622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1640" y="8274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非劳动人口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7624" y="213285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非劳动力</a:t>
              </a:r>
              <a:endParaRPr lang="en-US" altLang="zh-CN" dirty="0" smtClean="0"/>
            </a:p>
            <a:p>
              <a:r>
                <a:rPr lang="zh-CN" altLang="en-US" dirty="0" smtClean="0"/>
                <a:t>    人口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9719" y="126876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失业人口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8100" y="213285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就业人口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729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9672" y="1196752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ea typeface="黑体" pitchFamily="2" charset="-122"/>
              </a:rPr>
              <a:t>我国改革开放以来的城镇居民失业率</a:t>
            </a:r>
          </a:p>
        </p:txBody>
      </p:sp>
      <p:graphicFrame>
        <p:nvGraphicFramePr>
          <p:cNvPr id="819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64602"/>
              </p:ext>
            </p:extLst>
          </p:nvPr>
        </p:nvGraphicFramePr>
        <p:xfrm>
          <a:off x="1115616" y="1916832"/>
          <a:ext cx="6975475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文档" r:id="rId4" imgW="5628965" imgH="3296235" progId="Word.Document.8">
                  <p:embed/>
                </p:oleObj>
              </mc:Choice>
              <mc:Fallback>
                <p:oleObj name="文档" r:id="rId4" imgW="5628965" imgH="32962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16832"/>
                        <a:ext cx="6975475" cy="40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43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0" y="476672"/>
            <a:ext cx="4518248" cy="9795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二、失业的种类</a:t>
            </a:r>
          </a:p>
        </p:txBody>
      </p:sp>
      <p:sp>
        <p:nvSpPr>
          <p:cNvPr id="9221" name="Text Box 7" descr="粉色面巾纸"/>
          <p:cNvSpPr txBox="1">
            <a:spLocks noChangeArrowheads="1"/>
          </p:cNvSpPr>
          <p:nvPr/>
        </p:nvSpPr>
        <p:spPr bwMode="auto">
          <a:xfrm>
            <a:off x="827584" y="1628800"/>
            <a:ext cx="3276600" cy="52863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800058"/>
            </a:prstShdw>
          </a:effec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</a:rPr>
              <a:t>摩擦性失业</a:t>
            </a:r>
          </a:p>
        </p:txBody>
      </p:sp>
      <p:sp>
        <p:nvSpPr>
          <p:cNvPr id="9222" name="Text Box 8" descr="粉色面巾纸"/>
          <p:cNvSpPr txBox="1">
            <a:spLocks noChangeArrowheads="1"/>
          </p:cNvSpPr>
          <p:nvPr/>
        </p:nvSpPr>
        <p:spPr bwMode="auto">
          <a:xfrm>
            <a:off x="827584" y="2492896"/>
            <a:ext cx="3276600" cy="52863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800058"/>
            </a:prstShdw>
          </a:effec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</a:rPr>
              <a:t>结构性失业</a:t>
            </a:r>
          </a:p>
        </p:txBody>
      </p:sp>
      <p:sp>
        <p:nvSpPr>
          <p:cNvPr id="9223" name="Text Box 9" descr="粉色面巾纸"/>
          <p:cNvSpPr txBox="1">
            <a:spLocks noChangeArrowheads="1"/>
          </p:cNvSpPr>
          <p:nvPr/>
        </p:nvSpPr>
        <p:spPr bwMode="auto">
          <a:xfrm>
            <a:off x="827584" y="3356992"/>
            <a:ext cx="3276600" cy="528638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800058"/>
            </a:prstShdw>
          </a:effec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rgbClr val="000000"/>
                </a:solidFill>
              </a:rPr>
              <a:t>周期性失业</a:t>
            </a:r>
          </a:p>
        </p:txBody>
      </p:sp>
      <p:sp>
        <p:nvSpPr>
          <p:cNvPr id="12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Text Box 10" descr="粉色面巾纸"/>
          <p:cNvSpPr txBox="1">
            <a:spLocks noChangeArrowheads="1"/>
          </p:cNvSpPr>
          <p:nvPr/>
        </p:nvSpPr>
        <p:spPr bwMode="auto">
          <a:xfrm>
            <a:off x="850277" y="4243122"/>
            <a:ext cx="3276600" cy="52863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800058"/>
            </a:prstShdw>
          </a:effec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自然失业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3386336" cy="815975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摩擦性失业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432" y="1556792"/>
            <a:ext cx="7620000" cy="2895600"/>
          </a:xfrm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摩擦性失业（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frictional unemployment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）与劳动力市场短期变动相联系。是指劳动力正常流动过程中由于难以避免的摩擦而造成的短期、局部性失业。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实际生活中，工作机会和人们择业行为不断变动。有人可能不满意目前工作而辞职“跳槽”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有的职工被雇主辞退等等。这些人通常能找到新工作，但是由于劳动力市场信息不完全，找到新职位需要一段时间，所以总会有一部分人处于这种“转岗之间（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the jobs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）”的失业状态中。</a:t>
            </a:r>
          </a:p>
        </p:txBody>
      </p:sp>
      <p:sp>
        <p:nvSpPr>
          <p:cNvPr id="5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10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3089920" cy="815975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结构性失业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481" y="1556792"/>
            <a:ext cx="7620000" cy="3581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结构性失业（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unemployment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）是由于劳动力的供给和需求不匹配所造成的失业。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技术和经济发展，不同地区、行业、工种的劳动力供求不断发生结构性变动，夕阳部门和朝阳行业此消彼长：一方面，劳动力需求结构随着技术、经济、偏好等因素改变而不断变动；另一方面，劳动力供给结构通常难以立刻作出充分反应，而是需要或长或短滞后期才能完成必要调节。因而，即便劳动力需求和供给总量大体相等，劳动力供求结构不一致也会导致结构性失业。</a:t>
            </a:r>
          </a:p>
        </p:txBody>
      </p:sp>
      <p:sp>
        <p:nvSpPr>
          <p:cNvPr id="5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53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2585864" cy="815975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周期性失业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432" y="1519392"/>
            <a:ext cx="7620000" cy="3276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周期性失业（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cyclical unemployment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）与宏观经济运行周期相联系。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周期性失业通常是因为总需求不足引起的。</a:t>
            </a:r>
            <a:endParaRPr lang="zh-CN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在宏观经济繁荣高涨时期，对产品和劳务费总需求上升，对劳动派生需求量也上升，失业率比较低；在经济衰退和萧条阶段，对产品和劳务总需求萎缩，劳动力派生需求下降，因而失业率比较高。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5470525" y="3754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00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" name="Rectangle 15"/>
          <p:cNvSpPr txBox="1">
            <a:spLocks noGrp="1" noChangeArrowheads="1"/>
          </p:cNvSpPr>
          <p:nvPr/>
        </p:nvSpPr>
        <p:spPr bwMode="auto">
          <a:xfrm>
            <a:off x="8460432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524AD21D-26DE-485C-A229-DDAF1E76049C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17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507</TotalTime>
  <Words>1340</Words>
  <Application>Microsoft Office PowerPoint</Application>
  <PresentationFormat>全屏显示(4:3)</PresentationFormat>
  <Paragraphs>179</Paragraphs>
  <Slides>22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仿宋_GB2312</vt:lpstr>
      <vt:lpstr>黑体</vt:lpstr>
      <vt:lpstr>楷体_GB2312</vt:lpstr>
      <vt:lpstr>宋体</vt:lpstr>
      <vt:lpstr>微软雅黑</vt:lpstr>
      <vt:lpstr>Arial</vt:lpstr>
      <vt:lpstr>Calibri</vt:lpstr>
      <vt:lpstr>Franklin Gothic Book</vt:lpstr>
      <vt:lpstr>Franklin Gothic Medium</vt:lpstr>
      <vt:lpstr>Times New Roman</vt:lpstr>
      <vt:lpstr>Wingdings</vt:lpstr>
      <vt:lpstr>Wingdings 2</vt:lpstr>
      <vt:lpstr>暗香扑面</vt:lpstr>
      <vt:lpstr>文档</vt:lpstr>
      <vt:lpstr>Equation</vt:lpstr>
      <vt:lpstr>   第9章  失业和通货膨胀</vt:lpstr>
      <vt:lpstr>本章概要</vt:lpstr>
      <vt:lpstr>PowerPoint 演示文稿</vt:lpstr>
      <vt:lpstr>PowerPoint 演示文稿</vt:lpstr>
      <vt:lpstr>PowerPoint 演示文稿</vt:lpstr>
      <vt:lpstr>二、失业的种类</vt:lpstr>
      <vt:lpstr>1.摩擦性失业</vt:lpstr>
      <vt:lpstr>2.结构性失业</vt:lpstr>
      <vt:lpstr>3.周期性失业</vt:lpstr>
      <vt:lpstr>4.自然失业</vt:lpstr>
      <vt:lpstr>PowerPoint 演示文稿</vt:lpstr>
      <vt:lpstr>四、通货膨胀概述</vt:lpstr>
      <vt:lpstr>2.通货膨胀的衡量</vt:lpstr>
      <vt:lpstr>PowerPoint 演示文稿</vt:lpstr>
      <vt:lpstr>3.通货膨胀的分类（按严重程度）</vt:lpstr>
      <vt:lpstr>五、通货膨胀的成因</vt:lpstr>
      <vt:lpstr>2.需求拉动型通货膨胀</vt:lpstr>
      <vt:lpstr>3.成本推动型通货膨胀</vt:lpstr>
      <vt:lpstr>4.混合型通货膨胀</vt:lpstr>
      <vt:lpstr>六、通货膨胀的影响</vt:lpstr>
      <vt:lpstr>PowerPoint 演示文稿</vt:lpstr>
      <vt:lpstr>七、菲利普斯曲线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第12章  失业和通货膨胀</dc:title>
  <dc:creator>wgdxgn</dc:creator>
  <cp:lastModifiedBy>wgdxgn</cp:lastModifiedBy>
  <cp:revision>39</cp:revision>
  <dcterms:created xsi:type="dcterms:W3CDTF">2014-10-28T00:40:25Z</dcterms:created>
  <dcterms:modified xsi:type="dcterms:W3CDTF">2017-10-30T04:18:42Z</dcterms:modified>
</cp:coreProperties>
</file>