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6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640A-8AA3-2666-9310-A9FCA3C2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C408D-8005-9508-40C5-AEADE462C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83F8-B7E0-B76A-E838-A46BD9D1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B668-7EFA-DAFE-BD23-BA1FE949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9A68-10EE-0569-9A9A-6C5380E2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1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D566-FB18-C907-976D-79768F5F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8E6B4-6E54-5BD8-006D-BD704A5ED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F188-B546-0B70-8839-52D7C6F5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31A9-5F95-5EE1-6582-9F65C905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7C71E-009A-081B-330E-333470D3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C539C-5E17-BF85-982E-D8F86166F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10751-02EF-4C1C-26E7-E342EAD4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3DA7-2AB7-7A24-80F8-0BB8983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0096-67D4-1325-9737-D0D66853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B29E-2D82-DE91-8981-2094AD0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C212-188D-855E-FB48-24B5D102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2398-08B8-E0BA-E2A7-A2859143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44D97-EE04-D149-3AC0-37AA2F93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C949-177C-FC8D-014A-D452C7F1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43B3-215C-162A-EE72-EFA99B9C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4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BC61-FEBD-0D7C-01AD-11C03105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F839F-561A-E6E7-4A19-3C8CE5B6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D89B-63BA-66E9-4FB6-8126FF8A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25BC-CBD9-FB66-360C-D49B1A0C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CC1B-EB65-896D-1CA7-05FD15B9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6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03A-BA49-557C-3E95-3C49A2D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311E-97CA-0F63-E79B-15DD03735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A348-2B23-3AAC-EB35-AB6E1AE3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5054-94E9-D0EE-DA6E-E34017E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5CEE4-23F9-195E-7743-9A120EBC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B54CD-12BA-27CC-97CD-5780F359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3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45AE-A51E-E69B-44BB-BA3E457C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311AD-13F1-B157-E7E4-99B6D927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060EF-07F6-CEAF-7B8E-18D27A5C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EC676-D96D-A4DA-8990-500812FE8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45ACF-FAA4-FADD-E86D-85D05810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F23A6-93DC-27B8-9002-C5BCF5D5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7E0B7-275F-5082-D176-38F07AD0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E0C56-A335-517C-BAB5-8DBF2277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598D-882D-3038-8196-154C85C2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E3884-4A70-5C7A-21A6-D009F2C2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09D26-95F8-5AEA-A689-7600D5BE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38FB-161B-D6FF-7A33-4A450D26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9AC88-8DB3-D37B-8DCA-9EE06A8C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4676C-B26F-FFD3-4DFC-F58F60AE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9B4A5-EC94-3C93-BE71-4716A42B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FB9C-090F-EFD2-3AB7-72BAB16F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71C2-809B-15E3-2727-10C2EFDF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3B058-01BA-55CC-17D7-04418666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1DD8-4E5E-8469-4EAB-04AFE8E0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86B3-8228-CC45-8A7E-186AE5A3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F7517-38EC-ED9B-4715-0290D6C1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88C5-BFDF-BA4F-A962-89FB006B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20C5C-D15B-520D-170F-73DD1B8C6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69E2-D31F-E1CF-73A2-9B06B0D6F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DE7E-EC98-8C91-E1B2-F2A41FCC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0AF91-6B50-BB2F-D26C-90B0C2E0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B21D-7397-8D03-8622-32370DBD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8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A383F-3113-BC42-BF54-9A13D758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5D70-A79D-6EA5-F39E-548FCF75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51A3-D6BB-8A58-1851-D6A0D1BCB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D655-BC36-4532-8E9C-4663B89DA15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FBDF6-B326-8098-11EC-86BA12A53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F9B4-663C-8E44-1D9C-D7F21D7A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2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38354a/Simulating-THG-of-few-femtosecond-pulses-in-a-noble-gas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/>
          </a:bodyPr>
          <a:lstStyle/>
          <a:p>
            <a:r>
              <a:rPr lang="en-GB" sz="4800" b="1" i="1" dirty="0">
                <a:solidFill>
                  <a:srgbClr val="002060"/>
                </a:solidFill>
              </a:rPr>
              <a:t>Code handover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21/08/2023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87FC-6524-B856-58B5-B305F1C3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Basic code flow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6127EC-217D-9861-0995-55C3FD154573}"/>
              </a:ext>
            </a:extLst>
          </p:cNvPr>
          <p:cNvGrpSpPr/>
          <p:nvPr/>
        </p:nvGrpSpPr>
        <p:grpSpPr>
          <a:xfrm>
            <a:off x="370726" y="1847461"/>
            <a:ext cx="11450547" cy="4413672"/>
            <a:chOff x="114417" y="2031737"/>
            <a:chExt cx="11660816" cy="47383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D6888C-B3B3-5B6E-83CB-AE746A3505F8}"/>
                </a:ext>
              </a:extLst>
            </p:cNvPr>
            <p:cNvSpPr/>
            <p:nvPr/>
          </p:nvSpPr>
          <p:spPr>
            <a:xfrm>
              <a:off x="3559624" y="2031738"/>
              <a:ext cx="1847461" cy="11336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“file_prepare.py”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EC4030F-33C8-75D4-C822-6007074DFFFF}"/>
                </a:ext>
              </a:extLst>
            </p:cNvPr>
            <p:cNvSpPr/>
            <p:nvPr/>
          </p:nvSpPr>
          <p:spPr>
            <a:xfrm>
              <a:off x="2174030" y="2495937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132BB1-26B1-8753-16B9-C15A9742D463}"/>
                </a:ext>
              </a:extLst>
            </p:cNvPr>
            <p:cNvSpPr txBox="1"/>
            <p:nvPr/>
          </p:nvSpPr>
          <p:spPr>
            <a:xfrm>
              <a:off x="114417" y="3218578"/>
              <a:ext cx="25659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e.g., COMSOL density simulations, measured UV spectra,….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E62DB5-1F6E-B7A6-38F0-725ED6F6B94A}"/>
                </a:ext>
              </a:extLst>
            </p:cNvPr>
            <p:cNvSpPr/>
            <p:nvPr/>
          </p:nvSpPr>
          <p:spPr>
            <a:xfrm>
              <a:off x="135294" y="2031741"/>
              <a:ext cx="1847461" cy="11336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raw input data 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21E78A5-6C3A-7103-AAEB-565A52504C2C}"/>
                </a:ext>
              </a:extLst>
            </p:cNvPr>
            <p:cNvSpPr/>
            <p:nvPr/>
          </p:nvSpPr>
          <p:spPr>
            <a:xfrm>
              <a:off x="5677664" y="2481939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DBDCE2-8A4F-B962-70B1-1CC1DC8D01BA}"/>
                </a:ext>
              </a:extLst>
            </p:cNvPr>
            <p:cNvSpPr/>
            <p:nvPr/>
          </p:nvSpPr>
          <p:spPr>
            <a:xfrm>
              <a:off x="7145689" y="2031737"/>
              <a:ext cx="1847461" cy="11336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processed input data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4F3D435-A390-F9FB-3ED3-D0C475371F3A}"/>
                </a:ext>
              </a:extLst>
            </p:cNvPr>
            <p:cNvSpPr/>
            <p:nvPr/>
          </p:nvSpPr>
          <p:spPr>
            <a:xfrm rot="2504766">
              <a:off x="9301053" y="3049441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CEBF5B-A771-63C7-628A-61853DAC540E}"/>
                </a:ext>
              </a:extLst>
            </p:cNvPr>
            <p:cNvSpPr/>
            <p:nvPr/>
          </p:nvSpPr>
          <p:spPr>
            <a:xfrm>
              <a:off x="8601266" y="3853548"/>
              <a:ext cx="3173967" cy="18661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/>
                <a:t>“</a:t>
              </a:r>
              <a:r>
                <a:rPr lang="en-GB" sz="3200" b="1" dirty="0" err="1"/>
                <a:t>THG</a:t>
              </a:r>
              <a:r>
                <a:rPr lang="en-GB" sz="2800" b="1" dirty="0" err="1"/>
                <a:t>_sim_main.jl</a:t>
              </a:r>
              <a:r>
                <a:rPr lang="en-GB" sz="2800" b="1" dirty="0"/>
                <a:t>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01E968-82FE-7690-D14C-3DC2A080A60F}"/>
                </a:ext>
              </a:extLst>
            </p:cNvPr>
            <p:cNvSpPr/>
            <p:nvPr/>
          </p:nvSpPr>
          <p:spPr>
            <a:xfrm>
              <a:off x="5064261" y="5339628"/>
              <a:ext cx="2018134" cy="14305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/>
                <a:t>output data (processed)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43841FCE-A9FC-EBD1-7726-312DE7C3766D}"/>
                </a:ext>
              </a:extLst>
            </p:cNvPr>
            <p:cNvSpPr/>
            <p:nvPr/>
          </p:nvSpPr>
          <p:spPr>
            <a:xfrm rot="8749339">
              <a:off x="7227335" y="5533827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E90928-EB02-22BD-CAAE-2386D6C54D1C}"/>
                </a:ext>
              </a:extLst>
            </p:cNvPr>
            <p:cNvSpPr txBox="1"/>
            <p:nvPr/>
          </p:nvSpPr>
          <p:spPr>
            <a:xfrm>
              <a:off x="7603116" y="5833966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single run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8E55EB-D8D3-CAB1-F6B0-705465C72897}"/>
                </a:ext>
              </a:extLst>
            </p:cNvPr>
            <p:cNvSpPr/>
            <p:nvPr/>
          </p:nvSpPr>
          <p:spPr>
            <a:xfrm>
              <a:off x="5124265" y="3589956"/>
              <a:ext cx="1847461" cy="11336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 data (raw)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C77F08F-34A8-5451-543F-B90A2EAAD065}"/>
                </a:ext>
              </a:extLst>
            </p:cNvPr>
            <p:cNvSpPr/>
            <p:nvPr/>
          </p:nvSpPr>
          <p:spPr>
            <a:xfrm rot="12312151">
              <a:off x="7133879" y="4475122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F53D74-F49A-0985-864C-088B7D9529B4}"/>
                </a:ext>
              </a:extLst>
            </p:cNvPr>
            <p:cNvSpPr txBox="1"/>
            <p:nvPr/>
          </p:nvSpPr>
          <p:spPr>
            <a:xfrm>
              <a:off x="6996107" y="3864909"/>
              <a:ext cx="1479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pressure scan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465FF3D-523D-1B97-4197-FE19BDEE5A8D}"/>
                </a:ext>
              </a:extLst>
            </p:cNvPr>
            <p:cNvSpPr/>
            <p:nvPr/>
          </p:nvSpPr>
          <p:spPr>
            <a:xfrm rot="9110420">
              <a:off x="3711990" y="4255286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025DD9-7258-1180-EEB9-C4C484DD32B6}"/>
                </a:ext>
              </a:extLst>
            </p:cNvPr>
            <p:cNvSpPr/>
            <p:nvPr/>
          </p:nvSpPr>
          <p:spPr>
            <a:xfrm>
              <a:off x="1865945" y="4604771"/>
              <a:ext cx="1847461" cy="11336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“scan_eval.py”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A48C702-8504-49F5-A462-F068E4E527E1}"/>
                </a:ext>
              </a:extLst>
            </p:cNvPr>
            <p:cNvSpPr/>
            <p:nvPr/>
          </p:nvSpPr>
          <p:spPr>
            <a:xfrm rot="1253323">
              <a:off x="3774338" y="5820771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CCA9F-CDFE-F59A-1E36-55CB5D00E302}"/>
              </a:ext>
            </a:extLst>
          </p:cNvPr>
          <p:cNvSpPr/>
          <p:nvPr/>
        </p:nvSpPr>
        <p:spPr>
          <a:xfrm>
            <a:off x="205273" y="1511559"/>
            <a:ext cx="11775233" cy="504786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9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1246-8570-B52A-298F-E3C2ABA5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5DD7-2F1C-8F20-AAD4-6E87E558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latest version of the code can be found on GitHub (now public):</a:t>
            </a:r>
          </a:p>
          <a:p>
            <a:pPr marL="457200" lvl="1" indent="0">
              <a:buNone/>
            </a:pPr>
            <a:r>
              <a:rPr lang="en-GB" sz="2200" dirty="0">
                <a:hlinkClick r:id="rId2"/>
              </a:rPr>
              <a:t>https://github.com/2538354a/Simulating-THG-of-few-femtosecond-pulses-in-a-noble-gas-</a:t>
            </a:r>
            <a:r>
              <a:rPr lang="en-GB" sz="2200" dirty="0"/>
              <a:t> </a:t>
            </a:r>
          </a:p>
          <a:p>
            <a:r>
              <a:rPr lang="en-GB" dirty="0"/>
              <a:t>All code files are extensively commented </a:t>
            </a:r>
          </a:p>
          <a:p>
            <a:r>
              <a:rPr lang="en-GB" dirty="0"/>
              <a:t>All relevant settings and parameters can be set at the top of each file</a:t>
            </a:r>
          </a:p>
          <a:p>
            <a:r>
              <a:rPr lang="en-GB" dirty="0"/>
              <a:t>All files will run directly upon execution, without having to add function calls or command-line arguments</a:t>
            </a:r>
          </a:p>
          <a:p>
            <a:r>
              <a:rPr lang="en-GB" dirty="0"/>
              <a:t>The simulation output (both raw data and plots) of previous rounds of runs and pressure scans is on </a:t>
            </a:r>
            <a:r>
              <a:rPr lang="en-GB" dirty="0" err="1"/>
              <a:t>Sync&amp;Share</a:t>
            </a:r>
            <a:r>
              <a:rPr lang="en-GB" dirty="0"/>
              <a:t> as well as GitHub</a:t>
            </a:r>
          </a:p>
        </p:txBody>
      </p:sp>
    </p:spTree>
    <p:extLst>
      <p:ext uri="{BB962C8B-B14F-4D97-AF65-F5344CB8AC3E}">
        <p14:creationId xmlns:p14="http://schemas.microsoft.com/office/powerpoint/2010/main" val="85454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9A8A-F116-F306-9D7E-B141969D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A047-51A6-4051-2D30-9CABF9AC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default directory structure (directories in italics, code files in blue)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>
                <a:solidFill>
                  <a:srgbClr val="002060"/>
                </a:solidFill>
              </a:rPr>
              <a:t>THG_sim_main.jl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2060"/>
                </a:solidFill>
              </a:rPr>
              <a:t> file_prepare.py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scan_eval.py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input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</a:t>
            </a:r>
            <a:r>
              <a:rPr lang="en-GB" i="1" dirty="0" err="1"/>
              <a:t>raw_input</a:t>
            </a:r>
            <a:endParaRPr lang="en-GB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</a:t>
            </a:r>
            <a:r>
              <a:rPr lang="en-GB" i="1" dirty="0" err="1"/>
              <a:t>scan_analysis</a:t>
            </a:r>
            <a:endParaRPr lang="en-GB" i="1" dirty="0"/>
          </a:p>
          <a:p>
            <a:r>
              <a:rPr lang="en-GB" dirty="0"/>
              <a:t>By default: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file_prepare.py</a:t>
            </a:r>
            <a:r>
              <a:rPr lang="en-GB" dirty="0"/>
              <a:t> reads files from </a:t>
            </a:r>
            <a:r>
              <a:rPr lang="en-GB" i="1" dirty="0" err="1"/>
              <a:t>raw_input</a:t>
            </a:r>
            <a:r>
              <a:rPr lang="en-GB" dirty="0"/>
              <a:t>, processes them and stores the results in </a:t>
            </a:r>
            <a:r>
              <a:rPr lang="en-GB" i="1" dirty="0"/>
              <a:t>input</a:t>
            </a:r>
            <a:r>
              <a:rPr lang="en-GB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>
                <a:solidFill>
                  <a:srgbClr val="002060"/>
                </a:solidFill>
              </a:rPr>
              <a:t>THG_sim_main.jl</a:t>
            </a:r>
            <a:r>
              <a:rPr lang="en-GB" dirty="0"/>
              <a:t> reads from </a:t>
            </a:r>
            <a:r>
              <a:rPr lang="en-GB" i="1" dirty="0"/>
              <a:t>input</a:t>
            </a:r>
            <a:r>
              <a:rPr lang="en-GB" dirty="0"/>
              <a:t> and stores simulation data in </a:t>
            </a:r>
            <a:r>
              <a:rPr lang="en-GB" i="1" dirty="0"/>
              <a:t>output</a:t>
            </a:r>
            <a:r>
              <a:rPr lang="en-GB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scan_eval.py</a:t>
            </a:r>
            <a:r>
              <a:rPr lang="en-GB" dirty="0"/>
              <a:t> reads from output and writes to </a:t>
            </a:r>
            <a:r>
              <a:rPr lang="en-GB" i="1" dirty="0" err="1"/>
              <a:t>scan_analysis</a:t>
            </a:r>
            <a:endParaRPr lang="en-GB" i="1" dirty="0"/>
          </a:p>
          <a:p>
            <a:r>
              <a:rPr lang="en-GB" dirty="0"/>
              <a:t>It can be convenient to add additional directories to store output (especially for parameter scans) in order to declutter the </a:t>
            </a:r>
            <a:r>
              <a:rPr lang="en-GB" i="1" dirty="0"/>
              <a:t>output</a:t>
            </a:r>
            <a:r>
              <a:rPr lang="en-GB" dirty="0"/>
              <a:t> directory </a:t>
            </a:r>
          </a:p>
        </p:txBody>
      </p:sp>
    </p:spTree>
    <p:extLst>
      <p:ext uri="{BB962C8B-B14F-4D97-AF65-F5344CB8AC3E}">
        <p14:creationId xmlns:p14="http://schemas.microsoft.com/office/powerpoint/2010/main" val="12466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A035-E24E-4AB9-0487-5E7359E1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Handling input data: “file_prepare.py”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1FBE-EDC3-A158-90F2-5DDF9A86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Four different types of input files can be read 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UV spectra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IR spectra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IR time-intensity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Density data </a:t>
            </a:r>
          </a:p>
          <a:p>
            <a:r>
              <a:rPr lang="en-GB" dirty="0">
                <a:solidFill>
                  <a:srgbClr val="002060"/>
                </a:solidFill>
              </a:rPr>
              <a:t>file_prepare.py </a:t>
            </a:r>
            <a:r>
              <a:rPr lang="en-GB" dirty="0"/>
              <a:t>can be used to process these files for use in the main program (e.g. removing comments or changing delimiters) </a:t>
            </a:r>
          </a:p>
          <a:p>
            <a:r>
              <a:rPr lang="en-GB" dirty="0"/>
              <a:t>It reads the raw input files from some directory (default: </a:t>
            </a:r>
            <a:r>
              <a:rPr lang="en-GB" i="1" dirty="0" err="1"/>
              <a:t>raw_input</a:t>
            </a:r>
            <a:r>
              <a:rPr lang="en-GB" i="1" dirty="0"/>
              <a:t>) </a:t>
            </a:r>
            <a:r>
              <a:rPr lang="en-GB" dirty="0"/>
              <a:t>and saves processed versions in the same directory used by the main program to read input (default: </a:t>
            </a:r>
            <a:r>
              <a:rPr lang="en-GB" i="1" dirty="0"/>
              <a:t>input</a:t>
            </a:r>
            <a:r>
              <a:rPr lang="en-GB" dirty="0"/>
              <a:t>) </a:t>
            </a:r>
          </a:p>
          <a:p>
            <a:r>
              <a:rPr lang="en-GB" dirty="0">
                <a:solidFill>
                  <a:srgbClr val="002060"/>
                </a:solidFill>
              </a:rPr>
              <a:t>file_prepare.py </a:t>
            </a:r>
            <a:r>
              <a:rPr lang="en-GB" dirty="0"/>
              <a:t>only needs to be used if new raw input files are to be processed and added to the </a:t>
            </a:r>
            <a:r>
              <a:rPr lang="en-GB" i="1" dirty="0"/>
              <a:t>input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directory </a:t>
            </a:r>
          </a:p>
          <a:p>
            <a:r>
              <a:rPr lang="en-GB" b="1" dirty="0"/>
              <a:t>The program is short, simple and easily modifiable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01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15E7-73C4-2FFA-5EE4-D6CFDF96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41A6-AE40-430E-FF13-ADE33C67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is a long file but it is commented extensively and has a clear structure (with section headings):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Set input parameters [roughly: lines 1-100]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Feed parameters into Luna and run simulation  [roughly lines 100-200]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Process simulation output [roughly lines 200-300]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Generate plots [roughly lines 300-600]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Saving and writing to file [roughly  lines 600-700]</a:t>
            </a:r>
          </a:p>
          <a:p>
            <a:r>
              <a:rPr lang="en-GB" dirty="0"/>
              <a:t>To generate simulations, generally only a few variables in at the top of the file need to be changed </a:t>
            </a:r>
          </a:p>
          <a:p>
            <a:r>
              <a:rPr lang="en-GB" dirty="0"/>
              <a:t>The following two slides explain the basic usage of the file but do not cover much of the logic behind the code</a:t>
            </a:r>
          </a:p>
        </p:txBody>
      </p:sp>
    </p:spTree>
    <p:extLst>
      <p:ext uri="{BB962C8B-B14F-4D97-AF65-F5344CB8AC3E}">
        <p14:creationId xmlns:p14="http://schemas.microsoft.com/office/powerpoint/2010/main" val="13796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D4F0-FC08-2DA7-1F14-2F40BAA5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0BC2-298A-9FDE-53FC-53918D14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338"/>
            <a:ext cx="10515600" cy="51909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/>
              <a:t>Basic usage &amp; settings</a:t>
            </a:r>
          </a:p>
          <a:p>
            <a:r>
              <a:rPr lang="en-GB" dirty="0"/>
              <a:t>Simulations can either be generated as single runs or as part of a pressure scan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output of a single run is stored in a new directory in the output directory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for a pressure scan, a separate directory in the output directory is created for each run in the scan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pressure scans are implemented as looped single runs with some additional constraints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Boolean </a:t>
            </a:r>
            <a:r>
              <a:rPr lang="en-GB" dirty="0" err="1">
                <a:solidFill>
                  <a:srgbClr val="FF0000"/>
                </a:solidFill>
              </a:rPr>
              <a:t>p_scan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used to toggle between these two modes</a:t>
            </a:r>
          </a:p>
          <a:p>
            <a:r>
              <a:rPr lang="en-GB" dirty="0"/>
              <a:t>Unless saving is explicitly turned off (</a:t>
            </a:r>
            <a:r>
              <a:rPr lang="en-GB" dirty="0">
                <a:solidFill>
                  <a:srgbClr val="FF0000"/>
                </a:solidFill>
              </a:rPr>
              <a:t>save==false</a:t>
            </a:r>
            <a:r>
              <a:rPr lang="en-GB" dirty="0"/>
              <a:t>) there is always some saved output resulting from a single run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file </a:t>
            </a:r>
            <a:r>
              <a:rPr lang="en-GB" dirty="0">
                <a:solidFill>
                  <a:srgbClr val="002060"/>
                </a:solidFill>
              </a:rPr>
              <a:t>params.txt </a:t>
            </a:r>
            <a:r>
              <a:rPr lang="en-GB" dirty="0"/>
              <a:t>contains a record of all relevant input parameters as well as some output parameters, like the UV pulse energy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file </a:t>
            </a:r>
            <a:r>
              <a:rPr lang="en-GB" dirty="0">
                <a:solidFill>
                  <a:srgbClr val="002060"/>
                </a:solidFill>
              </a:rPr>
              <a:t>UV_spectrum.txt </a:t>
            </a:r>
            <a:r>
              <a:rPr lang="en-GB" dirty="0"/>
              <a:t>contains the UV spectrum written to file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unless the </a:t>
            </a:r>
            <a:r>
              <a:rPr lang="en-GB" dirty="0" err="1">
                <a:solidFill>
                  <a:srgbClr val="FF0000"/>
                </a:solidFill>
              </a:rPr>
              <a:t>txt_only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setting is used, a variety of plots will be generated, shown and saved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setting </a:t>
            </a:r>
            <a:r>
              <a:rPr lang="en-GB" dirty="0">
                <a:solidFill>
                  <a:srgbClr val="FF0000"/>
                </a:solidFill>
              </a:rPr>
              <a:t>show==false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can be used to stop plots from opening in the GUI</a:t>
            </a:r>
          </a:p>
          <a:p>
            <a:r>
              <a:rPr lang="en-GB" dirty="0"/>
              <a:t>For pressure scans the options </a:t>
            </a:r>
            <a:r>
              <a:rPr lang="en-GB" dirty="0">
                <a:solidFill>
                  <a:srgbClr val="FF0000"/>
                </a:solidFill>
              </a:rPr>
              <a:t>save==false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FF0000"/>
                </a:solidFill>
              </a:rPr>
              <a:t>txt_only</a:t>
            </a:r>
            <a:r>
              <a:rPr lang="en-GB" dirty="0">
                <a:solidFill>
                  <a:srgbClr val="FF0000"/>
                </a:solidFill>
              </a:rPr>
              <a:t>==true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are mandatory: the output of a pressure scan consists of saved text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UV spectrum for each pressure is saved in an appropriately named </a:t>
            </a:r>
            <a:r>
              <a:rPr lang="en-GB" dirty="0">
                <a:solidFill>
                  <a:srgbClr val="002060"/>
                </a:solidFill>
              </a:rPr>
              <a:t>XXbar.dat </a:t>
            </a:r>
            <a:r>
              <a:rPr lang="en-GB" dirty="0"/>
              <a:t>text file, where XX is the pressure in bar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a slightly simplified version of </a:t>
            </a:r>
            <a:r>
              <a:rPr lang="en-GB" dirty="0">
                <a:solidFill>
                  <a:srgbClr val="002060"/>
                </a:solidFill>
              </a:rPr>
              <a:t>params.txt </a:t>
            </a:r>
            <a:r>
              <a:rPr lang="en-GB" dirty="0"/>
              <a:t>is saved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a file </a:t>
            </a:r>
            <a:r>
              <a:rPr lang="en-GB" dirty="0" err="1">
                <a:solidFill>
                  <a:srgbClr val="002060"/>
                </a:solidFill>
              </a:rPr>
              <a:t>energy_efficiency_tau_zpeak.text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contains the UV energy and other important variables for each pressure (1st col: pressure [bar]; 2nd col: energy [J]; 3rd col: efficiency [1]; 4th col: pulse duration [s]; 5th col: UV peak position [m])</a:t>
            </a:r>
          </a:p>
        </p:txBody>
      </p:sp>
    </p:spTree>
    <p:extLst>
      <p:ext uri="{BB962C8B-B14F-4D97-AF65-F5344CB8AC3E}">
        <p14:creationId xmlns:p14="http://schemas.microsoft.com/office/powerpoint/2010/main" val="247301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CD7A-8589-09C4-5FC1-AAAD0146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3623-EB15-56DF-1827-DC178EBD1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Setting physical parameters</a:t>
            </a:r>
          </a:p>
          <a:p>
            <a:r>
              <a:rPr lang="en-GB" dirty="0"/>
              <a:t>All relevant physical parameters are controlled in the section “SET PHYSICAL PARAMETERS” at the top of the file (roughly lines 25-50)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see the comments in the code for an explanation of each variable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to read input data from files, use the settings </a:t>
            </a:r>
            <a:r>
              <a:rPr lang="en-GB" dirty="0" err="1">
                <a:solidFill>
                  <a:srgbClr val="FF0000"/>
                </a:solidFill>
              </a:rPr>
              <a:t>read_IR</a:t>
            </a:r>
            <a:r>
              <a:rPr lang="en-GB" dirty="0"/>
              <a:t>, </a:t>
            </a:r>
            <a:r>
              <a:rPr lang="en-GB" dirty="0" err="1">
                <a:solidFill>
                  <a:srgbClr val="FF0000"/>
                </a:solidFill>
              </a:rPr>
              <a:t>read_UV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read_</a:t>
            </a:r>
            <a:r>
              <a:rPr lang="el-GR" dirty="0">
                <a:solidFill>
                  <a:srgbClr val="FF0000"/>
                </a:solidFill>
              </a:rPr>
              <a:t>ρ</a:t>
            </a:r>
            <a:r>
              <a:rPr lang="en-GB" dirty="0"/>
              <a:t>, etc. at the top of the file</a:t>
            </a:r>
          </a:p>
          <a:p>
            <a:r>
              <a:rPr lang="en-GB" dirty="0"/>
              <a:t>Note: the file names for the input files are set in the section “file handling” underneath “set physical parameters”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it is recommended to leave these file names unchanged and use </a:t>
            </a:r>
            <a:r>
              <a:rPr lang="en-GB" dirty="0">
                <a:solidFill>
                  <a:srgbClr val="002060"/>
                </a:solidFill>
              </a:rPr>
              <a:t>file_prepare.py</a:t>
            </a:r>
            <a:r>
              <a:rPr lang="en-GB" dirty="0"/>
              <a:t> to produce a new file of the same name directly from the raw data when changing between various input data files  </a:t>
            </a:r>
          </a:p>
        </p:txBody>
      </p:sp>
    </p:spTree>
    <p:extLst>
      <p:ext uri="{BB962C8B-B14F-4D97-AF65-F5344CB8AC3E}">
        <p14:creationId xmlns:p14="http://schemas.microsoft.com/office/powerpoint/2010/main" val="45019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CB2F-BFD5-D005-4DAB-C06959FF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Analysing scan data: “scan_eval.py”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FCFE-0B1E-D6CC-0E8E-D77993E5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described earlier, the output of a pressure scan consists entirely of raw, un-analysed data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!! Will probably have to clean up “scan_eval.py” first!</a:t>
            </a:r>
          </a:p>
        </p:txBody>
      </p:sp>
    </p:spTree>
    <p:extLst>
      <p:ext uri="{BB962C8B-B14F-4D97-AF65-F5344CB8AC3E}">
        <p14:creationId xmlns:p14="http://schemas.microsoft.com/office/powerpoint/2010/main" val="262365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1058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THG Simulations</vt:lpstr>
      <vt:lpstr>Basic code flow</vt:lpstr>
      <vt:lpstr>General notes</vt:lpstr>
      <vt:lpstr>The directory structure</vt:lpstr>
      <vt:lpstr>Handling input data: “file_prepare.py”</vt:lpstr>
      <vt:lpstr>The main file: “THG_sim_main.jl”</vt:lpstr>
      <vt:lpstr>The main file: “THG_sim_main.jl”</vt:lpstr>
      <vt:lpstr>The main file: “THG_sim_main.jl”</vt:lpstr>
      <vt:lpstr>Analysing scan data: “scan_eval.py”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22</cp:revision>
  <dcterms:created xsi:type="dcterms:W3CDTF">2023-08-21T09:51:40Z</dcterms:created>
  <dcterms:modified xsi:type="dcterms:W3CDTF">2023-08-22T15:54:20Z</dcterms:modified>
</cp:coreProperties>
</file>