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1" r:id="rId8"/>
    <p:sldId id="264" r:id="rId9"/>
    <p:sldId id="265" r:id="rId10"/>
    <p:sldId id="268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9071-7C56-FBFF-FE39-F54926611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7C9E1-017A-DABB-473A-5EA85BC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EC81-374D-2233-97BB-D1BEF121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D879-CF44-B53F-9E54-E8B207F8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4B42-5DD0-1745-761B-FA2F59E0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2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103E-2070-E1B9-93D7-790B07F4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EF30A-DDD3-170E-2B6E-928702E98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3F35-1930-9EDE-77F4-07A747A0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EC6C-4631-BEBB-7949-702DBA24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2F8D-FD23-7429-8D60-26F4B274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3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ACC02-A10F-E87C-5249-102288DEA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F0F4-68ED-A845-8993-323130C42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A270-0D56-278F-53E7-73AE254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BB509-9072-B852-6BD3-0E0B9633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962B-04DB-F5C8-A81A-A2D417D0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0218-0A42-CEDE-E3A3-FCF35690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52B6-0416-3CFB-2DDB-7C784F34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020B-9617-5D98-1295-C8056314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0454-9422-32CC-39F8-026B3E66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199F-663F-BBE7-311D-0ED392CD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9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5943-FBBC-230C-3594-EFD8C1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69C5-7301-02D1-A71B-FAB5E8DE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8809-3912-2102-34C0-EC7464E1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B88B-259E-CD12-6465-FC3A2C41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F98E-09F0-B6B2-4464-4BBF4638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4BFB-32C8-1714-A964-214DF1E3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BFF8-7878-8B5E-9594-EAFD50817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E6315-1124-DECA-775A-C92982EA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DA1F-E65B-2D69-668A-A7094238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0D3E-E836-25BB-60DF-9B8DCBEB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976B-FE44-24D5-FDF8-61307D22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A4E9-9545-3645-86A6-9BED3A10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C4F7F-5DFA-8E4A-3CCB-BC26FB62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B1223-FFA2-873E-1317-72DCC33A3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C28C3-CC8B-638F-E941-3E1B0308B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1E50A-5BD6-B011-85C2-B508862B2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DBFF7-FC27-260A-4DED-3F056F2F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F1DFD-2E19-50F3-39C1-A472D1D6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825A8-DED2-41AA-5DF1-A395E194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8AC1-FA6F-3286-4B13-0274C14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77EA3-3C42-64AC-2721-AD11DE4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717C-8531-4A78-80F6-76E14C16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5724-AF8F-058A-2666-C328C0E8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3F59B-AC07-E826-17A0-3743611F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CC5C1-D3C8-4301-D357-79510209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425D-02EB-AE29-7E66-678A4EE7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1FD8-0F19-97CD-C905-30B8B211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FA05-76DD-258E-724E-91FCEF1B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992B3-DFAF-2E79-070B-359E71F1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B103-7D71-9C22-6039-89220AE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0D961-9812-32CE-8AB9-419420D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D35F4-AC80-483B-52A7-BA4CDD83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73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96-4E53-4839-F680-D17A95CB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70759-C222-D437-13A7-04B5C991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DCC5B-F719-81E3-041E-49EE1ADC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06EA-8147-1702-6596-DEADDB2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FFE04-8D84-470E-B4E6-9FBA177E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BA94C-E023-BBB3-3B23-2002EE1D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2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1464C-E1BD-10CC-FD0E-4DA98E81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6750-3AA1-FB41-7405-41545C7B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431F-0870-F8B9-D3C2-52402536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2F8C1-9AC0-42E7-8349-8F17FCAA92E5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3D55-E35F-C920-374A-2FD68F76F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1565-E9BB-3854-9246-9D12F869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808B-C45C-4525-B3A9-29B92693B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25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 lnSpcReduction="10000"/>
          </a:bodyPr>
          <a:lstStyle/>
          <a:p>
            <a:r>
              <a:rPr lang="en-GB" sz="3200" b="1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sz="2800" dirty="0"/>
              <a:t>Week 7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29/08/2023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CEE2-86E7-C107-DD66-29CA127F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plots: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200" b="1" i="1" u="sng" dirty="0">
                <a:solidFill>
                  <a:srgbClr val="002060"/>
                </a:solidFill>
              </a:rPr>
              <a:t>H. Comparison of 10 best spectra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A7C84-4D04-E910-6D63-E6E6C098CF32}"/>
              </a:ext>
            </a:extLst>
          </p:cNvPr>
          <p:cNvSpPr/>
          <p:nvPr/>
        </p:nvSpPr>
        <p:spPr>
          <a:xfrm>
            <a:off x="3153748" y="1884781"/>
            <a:ext cx="5150498" cy="38704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no time yet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8146D-A671-0E0F-0E7B-A4907975AC52}"/>
              </a:ext>
            </a:extLst>
          </p:cNvPr>
          <p:cNvSpPr txBox="1"/>
          <p:nvPr/>
        </p:nvSpPr>
        <p:spPr>
          <a:xfrm>
            <a:off x="177282" y="345067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Note: is it even worth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FD901-0F91-05AA-3B4F-D49AC465BA90}"/>
              </a:ext>
            </a:extLst>
          </p:cNvPr>
          <p:cNvSpPr txBox="1"/>
          <p:nvPr/>
        </p:nvSpPr>
        <p:spPr>
          <a:xfrm>
            <a:off x="3266464" y="5923177"/>
            <a:ext cx="53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8: </a:t>
            </a:r>
            <a:r>
              <a:rPr lang="en-GB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032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FEAB-0A60-B26F-0279-15600E88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plots: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200" b="1" i="1" u="sng" dirty="0">
                <a:solidFill>
                  <a:srgbClr val="002060"/>
                </a:solidFill>
              </a:rPr>
              <a:t>I. New: 2d maps</a:t>
            </a:r>
            <a:endParaRPr lang="en-GB" dirty="0"/>
          </a:p>
        </p:txBody>
      </p:sp>
      <p:pic>
        <p:nvPicPr>
          <p:cNvPr id="5" name="Content Placeholder 4" descr="A purple and green gradien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B06E5D0-DB57-6064-7034-E920C7DB3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30" y="1690688"/>
            <a:ext cx="5759817" cy="4319634"/>
          </a:xfr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A84889EC-7EB7-D4CF-2F6B-531512848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3" y="1782366"/>
            <a:ext cx="5759817" cy="431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1C15C5-CC95-C372-8CC7-636BA4370AE4}"/>
              </a:ext>
            </a:extLst>
          </p:cNvPr>
          <p:cNvSpPr txBox="1"/>
          <p:nvPr/>
        </p:nvSpPr>
        <p:spPr>
          <a:xfrm>
            <a:off x="7225005" y="6169708"/>
            <a:ext cx="451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9b: </a:t>
            </a:r>
            <a:r>
              <a:rPr lang="en-GB" dirty="0"/>
              <a:t>Neon at 400mW (simulations with </a:t>
            </a:r>
          </a:p>
          <a:p>
            <a:r>
              <a:rPr lang="en-GB" dirty="0"/>
              <a:t>gradient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C6DF3-32C6-8588-BE78-90CED4AF5D8E}"/>
              </a:ext>
            </a:extLst>
          </p:cNvPr>
          <p:cNvSpPr txBox="1"/>
          <p:nvPr/>
        </p:nvSpPr>
        <p:spPr>
          <a:xfrm>
            <a:off x="838200" y="6169707"/>
            <a:ext cx="451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9a: </a:t>
            </a:r>
            <a:r>
              <a:rPr lang="en-GB" dirty="0"/>
              <a:t>Argon at 150mW (simulations with </a:t>
            </a:r>
          </a:p>
          <a:p>
            <a:r>
              <a:rPr lang="en-GB" dirty="0"/>
              <a:t>gradient model)</a:t>
            </a:r>
          </a:p>
        </p:txBody>
      </p:sp>
    </p:spTree>
    <p:extLst>
      <p:ext uri="{BB962C8B-B14F-4D97-AF65-F5344CB8AC3E}">
        <p14:creationId xmlns:p14="http://schemas.microsoft.com/office/powerpoint/2010/main" val="13519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FEAB-0A60-B26F-0279-15600E88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plots: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200" b="1" i="1" u="sng" dirty="0">
                <a:solidFill>
                  <a:srgbClr val="002060"/>
                </a:solidFill>
              </a:rPr>
              <a:t>I. New: 2d maps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C15C5-CC95-C372-8CC7-636BA4370AE4}"/>
              </a:ext>
            </a:extLst>
          </p:cNvPr>
          <p:cNvSpPr txBox="1"/>
          <p:nvPr/>
        </p:nvSpPr>
        <p:spPr>
          <a:xfrm>
            <a:off x="7225005" y="6169708"/>
            <a:ext cx="451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9d: </a:t>
            </a:r>
            <a:r>
              <a:rPr lang="en-GB" dirty="0"/>
              <a:t>Neon at 400mW (measured)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C6DF3-32C6-8588-BE78-90CED4AF5D8E}"/>
              </a:ext>
            </a:extLst>
          </p:cNvPr>
          <p:cNvSpPr txBox="1"/>
          <p:nvPr/>
        </p:nvSpPr>
        <p:spPr>
          <a:xfrm>
            <a:off x="838200" y="6169707"/>
            <a:ext cx="451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9c: </a:t>
            </a:r>
            <a:r>
              <a:rPr lang="en-GB" dirty="0"/>
              <a:t>Argon at 150mW (measured)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8C7B37-B555-2911-3E2A-158DCAF15352}"/>
              </a:ext>
            </a:extLst>
          </p:cNvPr>
          <p:cNvSpPr/>
          <p:nvPr/>
        </p:nvSpPr>
        <p:spPr>
          <a:xfrm>
            <a:off x="410548" y="1971649"/>
            <a:ext cx="5150498" cy="38704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no time yet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935105-3C94-8E56-4B31-91AF07B3EBBE}"/>
              </a:ext>
            </a:extLst>
          </p:cNvPr>
          <p:cNvSpPr/>
          <p:nvPr/>
        </p:nvSpPr>
        <p:spPr>
          <a:xfrm>
            <a:off x="6096000" y="1971649"/>
            <a:ext cx="5150498" cy="38704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no time yet</a:t>
            </a:r>
          </a:p>
        </p:txBody>
      </p:sp>
    </p:spTree>
    <p:extLst>
      <p:ext uri="{BB962C8B-B14F-4D97-AF65-F5344CB8AC3E}">
        <p14:creationId xmlns:p14="http://schemas.microsoft.com/office/powerpoint/2010/main" val="392715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EAAA-A252-2EAF-DE6D-C1ACA0B5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65F-DBA9-6F30-8ACD-33CFCE9C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 for plots?</a:t>
            </a:r>
          </a:p>
          <a:p>
            <a:r>
              <a:rPr lang="en-GB" dirty="0"/>
              <a:t>Where to find images of old and new gas cell/chip (for report and presentation)?</a:t>
            </a:r>
          </a:p>
        </p:txBody>
      </p:sp>
    </p:spTree>
    <p:extLst>
      <p:ext uri="{BB962C8B-B14F-4D97-AF65-F5344CB8AC3E}">
        <p14:creationId xmlns:p14="http://schemas.microsoft.com/office/powerpoint/2010/main" val="50776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3D56-80E2-F972-017A-BC8EFBE0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6E73-C8DE-552D-0445-441C5619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b="1" u="sng" dirty="0">
                <a:solidFill>
                  <a:srgbClr val="002060"/>
                </a:solidFill>
              </a:rPr>
              <a:t>Work done since last week:</a:t>
            </a:r>
          </a:p>
          <a:p>
            <a:r>
              <a:rPr lang="en-GB" dirty="0"/>
              <a:t>Finished code handover document (</a:t>
            </a:r>
            <a:r>
              <a:rPr lang="en-GB" i="1" dirty="0"/>
              <a:t>set meeting for this Friday?</a:t>
            </a:r>
            <a:r>
              <a:rPr lang="en-GB" dirty="0"/>
              <a:t>)</a:t>
            </a:r>
          </a:p>
          <a:p>
            <a:r>
              <a:rPr lang="en-GB" dirty="0"/>
              <a:t>Set up code to use for manuscript plots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400" b="1" u="sng" dirty="0">
                <a:solidFill>
                  <a:srgbClr val="002060"/>
                </a:solidFill>
              </a:rPr>
              <a:t>Work left to do:</a:t>
            </a:r>
          </a:p>
          <a:p>
            <a:r>
              <a:rPr lang="en-GB" dirty="0"/>
              <a:t>Produce plots for manuscript </a:t>
            </a:r>
            <a:r>
              <a:rPr lang="en-GB" b="1" dirty="0"/>
              <a:t>with the improved COMSOL model </a:t>
            </a:r>
            <a:r>
              <a:rPr lang="en-GB" dirty="0"/>
              <a:t>(for both the new and the 2019 cell) </a:t>
            </a:r>
          </a:p>
          <a:p>
            <a:r>
              <a:rPr lang="en-GB" dirty="0"/>
              <a:t>Write presentation and report (based on manuscript plots)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400" b="1" u="sng" dirty="0">
                <a:solidFill>
                  <a:srgbClr val="002060"/>
                </a:solidFill>
              </a:rPr>
              <a:t>This presentation:</a:t>
            </a:r>
          </a:p>
          <a:p>
            <a:r>
              <a:rPr lang="en-GB" dirty="0"/>
              <a:t>Showing preliminary sample plots for the manuscript, produced using the old density models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Produced only for Argon; for manuscript: do Argon and Neon (?)</a:t>
            </a:r>
          </a:p>
          <a:p>
            <a:r>
              <a:rPr lang="en-GB" sz="3400" i="1" dirty="0">
                <a:solidFill>
                  <a:srgbClr val="002060"/>
                </a:solidFill>
              </a:rPr>
              <a:t>Please give feedback on anything to be changed for the plots (e.g. labels, annotations, </a:t>
            </a:r>
            <a:r>
              <a:rPr lang="en-GB" sz="3400" i="1" dirty="0" err="1">
                <a:solidFill>
                  <a:srgbClr val="002060"/>
                </a:solidFill>
              </a:rPr>
              <a:t>fontsizes</a:t>
            </a:r>
            <a:r>
              <a:rPr lang="en-GB" sz="3400" i="1" dirty="0">
                <a:solidFill>
                  <a:srgbClr val="002060"/>
                </a:solidFill>
              </a:rPr>
              <a:t>,….)</a:t>
            </a:r>
          </a:p>
        </p:txBody>
      </p:sp>
    </p:spTree>
    <p:extLst>
      <p:ext uri="{BB962C8B-B14F-4D97-AF65-F5344CB8AC3E}">
        <p14:creationId xmlns:p14="http://schemas.microsoft.com/office/powerpoint/2010/main" val="225372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51A3B53-2B02-BA09-DCD3-86C21BA9C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14" y="1690688"/>
            <a:ext cx="5759817" cy="4319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0FEC9-2109-DBE5-91A6-B807289A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plots: 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200" b="1" i="1" u="sng" dirty="0">
                <a:solidFill>
                  <a:srgbClr val="002060"/>
                </a:solidFill>
              </a:rPr>
              <a:t>A. Simulated pressure scan energies</a:t>
            </a:r>
            <a:endParaRPr lang="en-GB" b="1" i="1" u="sng" dirty="0">
              <a:solidFill>
                <a:srgbClr val="002060"/>
              </a:solidFill>
            </a:endParaRPr>
          </a:p>
        </p:txBody>
      </p:sp>
      <p:pic>
        <p:nvPicPr>
          <p:cNvPr id="5" name="Picture 4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B082BF0B-B617-A2D9-D03B-1FDE5D76B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0" y="1690688"/>
            <a:ext cx="5759817" cy="4319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47917-3E4E-C4CD-71CA-13B2F011C74E}"/>
              </a:ext>
            </a:extLst>
          </p:cNvPr>
          <p:cNvSpPr txBox="1"/>
          <p:nvPr/>
        </p:nvSpPr>
        <p:spPr>
          <a:xfrm>
            <a:off x="1474237" y="6169709"/>
            <a:ext cx="451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1a: </a:t>
            </a:r>
            <a:r>
              <a:rPr lang="en-GB" dirty="0"/>
              <a:t>Argon at 150mW (simulations with </a:t>
            </a:r>
          </a:p>
          <a:p>
            <a:r>
              <a:rPr lang="en-GB" dirty="0"/>
              <a:t>COMSOL model)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0EEBA-8679-1FF2-6623-78130E935FA0}"/>
              </a:ext>
            </a:extLst>
          </p:cNvPr>
          <p:cNvSpPr txBox="1"/>
          <p:nvPr/>
        </p:nvSpPr>
        <p:spPr>
          <a:xfrm>
            <a:off x="7225005" y="6169708"/>
            <a:ext cx="451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1b: </a:t>
            </a:r>
            <a:r>
              <a:rPr lang="en-GB" dirty="0"/>
              <a:t>Argon at 150mW (simulations with </a:t>
            </a:r>
          </a:p>
          <a:p>
            <a:r>
              <a:rPr lang="en-GB" dirty="0"/>
              <a:t>gradient model)</a:t>
            </a:r>
          </a:p>
        </p:txBody>
      </p:sp>
    </p:spTree>
    <p:extLst>
      <p:ext uri="{BB962C8B-B14F-4D97-AF65-F5344CB8AC3E}">
        <p14:creationId xmlns:p14="http://schemas.microsoft.com/office/powerpoint/2010/main" val="33032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F5AC2F87-BD45-9910-6FAF-E4A16EBC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3" y="1690688"/>
            <a:ext cx="5759817" cy="4319634"/>
          </a:xfrm>
          <a:prstGeom prst="rect">
            <a:avLst/>
          </a:prstGeom>
        </p:spPr>
      </p:pic>
      <p:pic>
        <p:nvPicPr>
          <p:cNvPr id="5" name="Picture 4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A3CBB5A8-AF43-EB69-0F70-5E34761A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0" y="1690688"/>
            <a:ext cx="5759817" cy="4319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0FEC9-2109-DBE5-91A6-B807289A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plots: 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200" b="1" i="1" u="sng" dirty="0">
                <a:solidFill>
                  <a:srgbClr val="002060"/>
                </a:solidFill>
              </a:rPr>
              <a:t>B. Simulated v. measured UV spectra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A1C6-E3C8-F5A4-4E5A-C707AAE22145}"/>
              </a:ext>
            </a:extLst>
          </p:cNvPr>
          <p:cNvSpPr txBox="1"/>
          <p:nvPr/>
        </p:nvSpPr>
        <p:spPr>
          <a:xfrm>
            <a:off x="1082351" y="6169709"/>
            <a:ext cx="534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2a: </a:t>
            </a:r>
            <a:r>
              <a:rPr lang="en-GB" dirty="0"/>
              <a:t>Argon at 150mW and 0.4bar (simulations with </a:t>
            </a:r>
          </a:p>
          <a:p>
            <a:r>
              <a:rPr lang="en-GB" dirty="0"/>
              <a:t>gradient model)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8A6F1-12FC-A34E-3A2B-3A1075C01D16}"/>
              </a:ext>
            </a:extLst>
          </p:cNvPr>
          <p:cNvSpPr txBox="1"/>
          <p:nvPr/>
        </p:nvSpPr>
        <p:spPr>
          <a:xfrm>
            <a:off x="6938584" y="6123556"/>
            <a:ext cx="534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2b: </a:t>
            </a:r>
            <a:r>
              <a:rPr lang="en-GB" dirty="0"/>
              <a:t>Argon at 150mW and 0.4bar (simulations with </a:t>
            </a:r>
          </a:p>
          <a:p>
            <a:r>
              <a:rPr lang="en-GB" dirty="0"/>
              <a:t>COMSOL model)</a:t>
            </a:r>
          </a:p>
        </p:txBody>
      </p:sp>
    </p:spTree>
    <p:extLst>
      <p:ext uri="{BB962C8B-B14F-4D97-AF65-F5344CB8AC3E}">
        <p14:creationId xmlns:p14="http://schemas.microsoft.com/office/powerpoint/2010/main" val="167995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C6996DEE-7652-FF9C-9D12-7AFE3085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92" y="1670869"/>
            <a:ext cx="5759817" cy="4319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0FEC9-2109-DBE5-91A6-B807289A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plots: 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200" b="1" i="1" u="sng" dirty="0">
                <a:solidFill>
                  <a:srgbClr val="002060"/>
                </a:solidFill>
              </a:rPr>
              <a:t>C. New chip v. old cell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A1C6-E3C8-F5A4-4E5A-C707AAE22145}"/>
              </a:ext>
            </a:extLst>
          </p:cNvPr>
          <p:cNvSpPr txBox="1"/>
          <p:nvPr/>
        </p:nvSpPr>
        <p:spPr>
          <a:xfrm>
            <a:off x="3778898" y="6102475"/>
            <a:ext cx="883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3: </a:t>
            </a:r>
            <a:r>
              <a:rPr lang="en-GB" dirty="0"/>
              <a:t>Argon at 150mW and 0.4bar (simulations with </a:t>
            </a:r>
          </a:p>
          <a:p>
            <a:r>
              <a:rPr lang="en-GB" dirty="0"/>
              <a:t>gradient model and COMSOL model of new chip)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78500-68FE-A16A-7E3E-5BF58368D8A3}"/>
              </a:ext>
            </a:extLst>
          </p:cNvPr>
          <p:cNvSpPr txBox="1"/>
          <p:nvPr/>
        </p:nvSpPr>
        <p:spPr>
          <a:xfrm>
            <a:off x="7315200" y="1189565"/>
            <a:ext cx="391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Note: no model of old chip available yet</a:t>
            </a:r>
          </a:p>
        </p:txBody>
      </p:sp>
    </p:spTree>
    <p:extLst>
      <p:ext uri="{BB962C8B-B14F-4D97-AF65-F5344CB8AC3E}">
        <p14:creationId xmlns:p14="http://schemas.microsoft.com/office/powerpoint/2010/main" val="337746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rainbow colored circle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0D072F9-38B4-C518-3D1A-65F9D48C3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2" y="1172839"/>
            <a:ext cx="5759817" cy="4319634"/>
          </a:xfrm>
          <a:prstGeom prst="rect">
            <a:avLst/>
          </a:prstGeom>
        </p:spPr>
      </p:pic>
      <p:pic>
        <p:nvPicPr>
          <p:cNvPr id="5" name="Picture 4" descr="A rainbow colored circle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0CE6E54B-99D7-6758-BBA7-A675F52F7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8" y="1205496"/>
            <a:ext cx="5759817" cy="4319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782E2-71E5-D382-4C67-783970FE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plots: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200" b="1" i="1" u="sng" dirty="0">
                <a:solidFill>
                  <a:srgbClr val="002060"/>
                </a:solidFill>
              </a:rPr>
              <a:t>D. Spatiotemporal UV profile at output </a:t>
            </a:r>
            <a:endParaRPr lang="en-GB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13B3F-B74F-DB66-65BB-04FBA1270B66}"/>
              </a:ext>
            </a:extLst>
          </p:cNvPr>
          <p:cNvSpPr txBox="1"/>
          <p:nvPr/>
        </p:nvSpPr>
        <p:spPr>
          <a:xfrm>
            <a:off x="7835056" y="1161426"/>
            <a:ext cx="423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Note: add TL pulse duration as annotation?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ABA4D-3F3E-5740-B974-5E484436EF86}"/>
              </a:ext>
            </a:extLst>
          </p:cNvPr>
          <p:cNvSpPr txBox="1"/>
          <p:nvPr/>
        </p:nvSpPr>
        <p:spPr>
          <a:xfrm>
            <a:off x="4040154" y="6042335"/>
            <a:ext cx="510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4: </a:t>
            </a:r>
            <a:r>
              <a:rPr lang="en-GB" dirty="0"/>
              <a:t>Argon at 150mW and 0.4bar (simulations with </a:t>
            </a:r>
          </a:p>
          <a:p>
            <a:r>
              <a:rPr lang="en-GB" dirty="0"/>
              <a:t>gradient model)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77CE3-3277-4CAD-FCB3-66713914A457}"/>
              </a:ext>
            </a:extLst>
          </p:cNvPr>
          <p:cNvSpPr txBox="1"/>
          <p:nvPr/>
        </p:nvSpPr>
        <p:spPr>
          <a:xfrm>
            <a:off x="1912775" y="5541944"/>
            <a:ext cx="18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(a) </a:t>
            </a:r>
            <a:r>
              <a:rPr lang="en-GB" dirty="0"/>
              <a:t>with ionisation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6327A-37D2-9071-D00E-0B2957FD12BC}"/>
              </a:ext>
            </a:extLst>
          </p:cNvPr>
          <p:cNvSpPr txBox="1"/>
          <p:nvPr/>
        </p:nvSpPr>
        <p:spPr>
          <a:xfrm>
            <a:off x="8207717" y="5541944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(b) </a:t>
            </a:r>
            <a:r>
              <a:rPr lang="en-GB" dirty="0"/>
              <a:t>without ionisation</a:t>
            </a:r>
          </a:p>
        </p:txBody>
      </p:sp>
    </p:spTree>
    <p:extLst>
      <p:ext uri="{BB962C8B-B14F-4D97-AF65-F5344CB8AC3E}">
        <p14:creationId xmlns:p14="http://schemas.microsoft.com/office/powerpoint/2010/main" val="241718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0EDB-9E7F-15CC-3725-25F87388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plots: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200" b="1" i="1" u="sng" dirty="0">
                <a:solidFill>
                  <a:srgbClr val="002060"/>
                </a:solidFill>
              </a:rPr>
              <a:t>E. Spatiotemporal UV profile at different positions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BE1DA-4195-C849-5BB9-9100E4D86CD8}"/>
              </a:ext>
            </a:extLst>
          </p:cNvPr>
          <p:cNvSpPr txBox="1"/>
          <p:nvPr/>
        </p:nvSpPr>
        <p:spPr>
          <a:xfrm>
            <a:off x="3659154" y="6042335"/>
            <a:ext cx="510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5: </a:t>
            </a:r>
            <a:r>
              <a:rPr lang="en-GB" dirty="0"/>
              <a:t>Argon at 150mW and 0.4bar (simulations with </a:t>
            </a:r>
          </a:p>
          <a:p>
            <a:r>
              <a:rPr lang="en-GB" dirty="0"/>
              <a:t>gradient model)</a:t>
            </a:r>
          </a:p>
        </p:txBody>
      </p:sp>
      <p:pic>
        <p:nvPicPr>
          <p:cNvPr id="8" name="Picture 7" descr="A group of numbers and symbols&#10;&#10;Description automatically generated">
            <a:extLst>
              <a:ext uri="{FF2B5EF4-FFF2-40B4-BE49-F238E27FC236}">
                <a16:creationId xmlns:a16="http://schemas.microsoft.com/office/drawing/2014/main" id="{C934DD77-A0F1-8E60-760C-A4277E08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91" y="1612083"/>
            <a:ext cx="5759817" cy="43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E737C5-024F-8BD7-5A87-BC7E8C0F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plots: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200" b="1" i="1" u="sng" dirty="0">
                <a:solidFill>
                  <a:srgbClr val="002060"/>
                </a:solidFill>
              </a:rPr>
              <a:t>F. Effects of chirp</a:t>
            </a:r>
            <a:endParaRPr lang="en-GB" i="1" u="sng" dirty="0"/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6687866-7F78-72B6-FEDC-18B91AF9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92" y="1745044"/>
            <a:ext cx="5759817" cy="4319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90D62-BC1C-D2A6-D766-A361E66BC4BD}"/>
              </a:ext>
            </a:extLst>
          </p:cNvPr>
          <p:cNvSpPr txBox="1"/>
          <p:nvPr/>
        </p:nvSpPr>
        <p:spPr>
          <a:xfrm>
            <a:off x="3797559" y="5934670"/>
            <a:ext cx="9255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6: </a:t>
            </a:r>
            <a:r>
              <a:rPr lang="en-GB" dirty="0"/>
              <a:t>Argon at 150mW and 0.4bar with different </a:t>
            </a:r>
          </a:p>
          <a:p>
            <a:r>
              <a:rPr lang="en-GB" dirty="0"/>
              <a:t>GVD values of the input pulse (simulations with </a:t>
            </a:r>
          </a:p>
          <a:p>
            <a:r>
              <a:rPr lang="en-GB" dirty="0"/>
              <a:t>gradient model)</a:t>
            </a:r>
          </a:p>
        </p:txBody>
      </p:sp>
    </p:spTree>
    <p:extLst>
      <p:ext uri="{BB962C8B-B14F-4D97-AF65-F5344CB8AC3E}">
        <p14:creationId xmlns:p14="http://schemas.microsoft.com/office/powerpoint/2010/main" val="140945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7B8526-B820-A553-7C2F-689E2D1F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Sample manuscript plots:</a:t>
            </a:r>
            <a:br>
              <a:rPr lang="en-GB" b="1" dirty="0">
                <a:solidFill>
                  <a:srgbClr val="002060"/>
                </a:solidFill>
              </a:rPr>
            </a:br>
            <a:r>
              <a:rPr lang="en-GB" sz="3200" b="1" i="1" u="sng" dirty="0">
                <a:solidFill>
                  <a:srgbClr val="002060"/>
                </a:solidFill>
              </a:rPr>
              <a:t>G. Effects of CEP</a:t>
            </a:r>
            <a:endParaRPr lang="en-GB" dirty="0"/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C795E186-4973-66F0-3638-7E6AE9880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39" y="1631134"/>
            <a:ext cx="5759817" cy="4319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55AAB3-80A7-EEA6-DBC1-491A15A7A980}"/>
              </a:ext>
            </a:extLst>
          </p:cNvPr>
          <p:cNvSpPr txBox="1"/>
          <p:nvPr/>
        </p:nvSpPr>
        <p:spPr>
          <a:xfrm>
            <a:off x="3266464" y="5923177"/>
            <a:ext cx="537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Fig. 7: </a:t>
            </a:r>
            <a:r>
              <a:rPr lang="en-GB" dirty="0"/>
              <a:t>Argon at 150mW and 0.4bar with different CEP values of the input pulse (simulations with </a:t>
            </a:r>
          </a:p>
          <a:p>
            <a:r>
              <a:rPr lang="en-GB" dirty="0"/>
              <a:t>gradient model)</a:t>
            </a:r>
          </a:p>
        </p:txBody>
      </p:sp>
    </p:spTree>
    <p:extLst>
      <p:ext uri="{BB962C8B-B14F-4D97-AF65-F5344CB8AC3E}">
        <p14:creationId xmlns:p14="http://schemas.microsoft.com/office/powerpoint/2010/main" val="68948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509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THG Simulations</vt:lpstr>
      <vt:lpstr>Overview</vt:lpstr>
      <vt:lpstr>Sample manuscript plots:  A. Simulated pressure scan energies</vt:lpstr>
      <vt:lpstr>Sample manuscript plots:  B. Simulated v. measured UV spectra</vt:lpstr>
      <vt:lpstr>Sample manuscript plots:  C. New chip v. old cell</vt:lpstr>
      <vt:lpstr>Sample manuscript plots: D. Spatiotemporal UV profile at output </vt:lpstr>
      <vt:lpstr>Sample manuscript plots: E. Spatiotemporal UV profile at different positions</vt:lpstr>
      <vt:lpstr>Sample manuscript plots: F. Effects of chirp</vt:lpstr>
      <vt:lpstr>Sample manuscript plots: G. Effects of CEP</vt:lpstr>
      <vt:lpstr>Sample manuscript plots: H. Comparison of 10 best spectra</vt:lpstr>
      <vt:lpstr>Sample manuscript plots: I. New: 2d maps</vt:lpstr>
      <vt:lpstr>Sample manuscript plots: I. New: 2d maps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THG Simulations</dc:title>
  <dc:creator>David Amorim (student)</dc:creator>
  <cp:lastModifiedBy>David Amorim (student)</cp:lastModifiedBy>
  <cp:revision>9</cp:revision>
  <dcterms:created xsi:type="dcterms:W3CDTF">2023-08-28T11:38:53Z</dcterms:created>
  <dcterms:modified xsi:type="dcterms:W3CDTF">2023-08-29T09:54:56Z</dcterms:modified>
</cp:coreProperties>
</file>