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63" r:id="rId4"/>
    <p:sldId id="264" r:id="rId5"/>
    <p:sldId id="265" r:id="rId6"/>
    <p:sldId id="269" r:id="rId7"/>
    <p:sldId id="267" r:id="rId8"/>
    <p:sldId id="270" r:id="rId9"/>
    <p:sldId id="277" r:id="rId10"/>
    <p:sldId id="271" r:id="rId11"/>
    <p:sldId id="272" r:id="rId12"/>
    <p:sldId id="273" r:id="rId13"/>
    <p:sldId id="276" r:id="rId14"/>
    <p:sldId id="274" r:id="rId15"/>
    <p:sldId id="275" r:id="rId16"/>
    <p:sldId id="268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1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12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130" name="PlaceHolder 4"/>
          <p:cNvSpPr>
            <a:spLocks noGrp="1"/>
          </p:cNvSpPr>
          <p:nvPr>
            <p:ph type="dt" idx="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31" name="PlaceHolder 5"/>
          <p:cNvSpPr>
            <a:spLocks noGrp="1"/>
          </p:cNvSpPr>
          <p:nvPr>
            <p:ph type="ftr" idx="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32" name="PlaceHolder 6"/>
          <p:cNvSpPr>
            <a:spLocks noGrp="1"/>
          </p:cNvSpPr>
          <p:nvPr>
            <p:ph type="sldNum" idx="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EB430B6-6D3B-4D9F-B272-46A8815D8624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4131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7E3BADB-2752-4410-AC74-75934CE0A505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4EB430B6-6D3B-4D9F-B272-46A8815D8624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3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3755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4EB430B6-6D3B-4D9F-B272-46A8815D8624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4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9069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07520" y="313920"/>
            <a:ext cx="9968400" cy="45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07880" y="1406520"/>
            <a:ext cx="1137564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07880" y="4023360"/>
            <a:ext cx="1137564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07520" y="313920"/>
            <a:ext cx="9968400" cy="45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07880" y="1406520"/>
            <a:ext cx="555120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7000" y="1406520"/>
            <a:ext cx="555120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407880" y="4023360"/>
            <a:ext cx="555120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37000" y="4023360"/>
            <a:ext cx="555120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07520" y="313920"/>
            <a:ext cx="9968400" cy="45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07880" y="1406520"/>
            <a:ext cx="366264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254120" y="1406520"/>
            <a:ext cx="366264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8100360" y="1406520"/>
            <a:ext cx="366264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407880" y="4023360"/>
            <a:ext cx="366264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254120" y="4023360"/>
            <a:ext cx="366264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8100360" y="4023360"/>
            <a:ext cx="366264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| Project Presentation | David Amorim, 04.09.2023 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07520" y="313920"/>
            <a:ext cx="9968400" cy="45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07880" y="1406520"/>
            <a:ext cx="11375640" cy="500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| Project Presentation | David Amorim, 04.09.2023 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07520" y="313920"/>
            <a:ext cx="9968400" cy="45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07880" y="1406520"/>
            <a:ext cx="11375640" cy="500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| Project Presentation | David Amorim, 04.09.2023 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07520" y="313920"/>
            <a:ext cx="9968400" cy="45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07880" y="1406520"/>
            <a:ext cx="5551200" cy="500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7000" y="1406520"/>
            <a:ext cx="5551200" cy="500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| Project Presentation | David Amorim, 04.09.2023 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07520" y="313920"/>
            <a:ext cx="9968400" cy="45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| Project Presentation | David Amorim, 04.09.2023 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407520" y="313920"/>
            <a:ext cx="996840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| Project Presentation | David Amorim, 04.09.2023 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07520" y="313920"/>
            <a:ext cx="9968400" cy="45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07880" y="1406520"/>
            <a:ext cx="555120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7000" y="1406520"/>
            <a:ext cx="5551200" cy="500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07880" y="4023360"/>
            <a:ext cx="555120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| Project Presentation | David Amorim, 04.09.2023 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07520" y="313920"/>
            <a:ext cx="9968400" cy="45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07880" y="1406520"/>
            <a:ext cx="11375640" cy="500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07520" y="313920"/>
            <a:ext cx="9968400" cy="45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07880" y="1406520"/>
            <a:ext cx="5551200" cy="500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7000" y="1406520"/>
            <a:ext cx="555120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237000" y="4023360"/>
            <a:ext cx="555120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| Project Presentation | David Amorim, 04.09.2023 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07520" y="313920"/>
            <a:ext cx="9968400" cy="45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07880" y="1406520"/>
            <a:ext cx="555120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7000" y="1406520"/>
            <a:ext cx="555120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07880" y="4023360"/>
            <a:ext cx="1137564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| Project Presentation | David Amorim, 04.09.2023 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07520" y="313920"/>
            <a:ext cx="9968400" cy="45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07880" y="1406520"/>
            <a:ext cx="1137564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07880" y="4023360"/>
            <a:ext cx="1137564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| Project Presentation | David Amorim, 04.09.2023 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07520" y="313920"/>
            <a:ext cx="9968400" cy="45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07880" y="1406520"/>
            <a:ext cx="555120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37000" y="1406520"/>
            <a:ext cx="555120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407880" y="4023360"/>
            <a:ext cx="555120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237000" y="4023360"/>
            <a:ext cx="555120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| Project Presentation | David Amorim, 04.09.2023 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07520" y="313920"/>
            <a:ext cx="9968400" cy="45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07880" y="1406520"/>
            <a:ext cx="366264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254120" y="1406520"/>
            <a:ext cx="366264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8100360" y="1406520"/>
            <a:ext cx="366264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407880" y="4023360"/>
            <a:ext cx="366264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4254120" y="4023360"/>
            <a:ext cx="366264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8100360" y="4023360"/>
            <a:ext cx="366264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| Project Presentation | David Amorim, 04.09.2023 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07520" y="313920"/>
            <a:ext cx="9968400" cy="45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07880" y="1406520"/>
            <a:ext cx="11375640" cy="500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07520" y="313920"/>
            <a:ext cx="9968400" cy="45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07880" y="1406520"/>
            <a:ext cx="5551200" cy="500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7000" y="1406520"/>
            <a:ext cx="5551200" cy="500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07520" y="313920"/>
            <a:ext cx="9968400" cy="45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07520" y="313920"/>
            <a:ext cx="996840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07520" y="313920"/>
            <a:ext cx="9968400" cy="45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07880" y="1406520"/>
            <a:ext cx="555120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7000" y="1406520"/>
            <a:ext cx="5551200" cy="500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07880" y="4023360"/>
            <a:ext cx="555120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07520" y="313920"/>
            <a:ext cx="9968400" cy="45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07880" y="1406520"/>
            <a:ext cx="5551200" cy="500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7000" y="1406520"/>
            <a:ext cx="555120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7000" y="4023360"/>
            <a:ext cx="555120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07520" y="313920"/>
            <a:ext cx="9968400" cy="45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07880" y="1406520"/>
            <a:ext cx="555120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7000" y="1406520"/>
            <a:ext cx="555120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07880" y="4023360"/>
            <a:ext cx="1137564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3" hidden="1"/>
          <p:cNvSpPr/>
          <p:nvPr/>
        </p:nvSpPr>
        <p:spPr>
          <a:xfrm>
            <a:off x="10848600" y="6580800"/>
            <a:ext cx="935280" cy="18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Arial"/>
              </a:rPr>
              <a:t>Page 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" name="Grafik 9"/>
          <p:cNvPicPr/>
          <p:nvPr/>
        </p:nvPicPr>
        <p:blipFill>
          <a:blip r:embed="rId14"/>
          <a:stretch/>
        </p:blipFill>
        <p:spPr>
          <a:xfrm>
            <a:off x="403200" y="6613920"/>
            <a:ext cx="325080" cy="100440"/>
          </a:xfrm>
          <a:prstGeom prst="rect">
            <a:avLst/>
          </a:prstGeom>
          <a:ln w="0">
            <a:noFill/>
          </a:ln>
        </p:spPr>
      </p:pic>
      <p:pic>
        <p:nvPicPr>
          <p:cNvPr id="2" name="Picture 14"/>
          <p:cNvPicPr/>
          <p:nvPr/>
        </p:nvPicPr>
        <p:blipFill>
          <a:blip r:embed="rId15"/>
          <a:stretch/>
        </p:blipFill>
        <p:spPr>
          <a:xfrm>
            <a:off x="10370160" y="304920"/>
            <a:ext cx="1414080" cy="819360"/>
          </a:xfrm>
          <a:prstGeom prst="rect">
            <a:avLst/>
          </a:prstGeom>
          <a:ln w="0">
            <a:noFill/>
          </a:ln>
        </p:spPr>
      </p:pic>
      <p:sp>
        <p:nvSpPr>
          <p:cNvPr id="3" name="Straight Connector 7"/>
          <p:cNvSpPr/>
          <p:nvPr/>
        </p:nvSpPr>
        <p:spPr>
          <a:xfrm>
            <a:off x="0" y="765000"/>
            <a:ext cx="10560240" cy="360"/>
          </a:xfrm>
          <a:prstGeom prst="line">
            <a:avLst/>
          </a:prstGeom>
          <a:ln w="38160">
            <a:solidFill>
              <a:srgbClr val="009FD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640" rIns="90000" bIns="-4464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Straight Connector 8"/>
          <p:cNvSpPr/>
          <p:nvPr/>
        </p:nvSpPr>
        <p:spPr>
          <a:xfrm>
            <a:off x="0" y="6453000"/>
            <a:ext cx="12191760" cy="360"/>
          </a:xfrm>
          <a:prstGeom prst="line">
            <a:avLst/>
          </a:prstGeom>
          <a:ln w="38160">
            <a:solidFill>
              <a:srgbClr val="009FD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640" rIns="90000" bIns="-4464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07880" y="349560"/>
            <a:ext cx="11375640" cy="18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6000" b="1" strike="noStrike" spc="-1">
                <a:solidFill>
                  <a:srgbClr val="009FDF"/>
                </a:solidFill>
                <a:latin typeface="Arial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14360" y="3952800"/>
            <a:ext cx="11369160" cy="69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800" b="0" i="1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" name="Grafik 8"/>
          <p:cNvPicPr/>
          <p:nvPr/>
        </p:nvPicPr>
        <p:blipFill>
          <a:blip r:embed="rId16"/>
          <a:stretch/>
        </p:blipFill>
        <p:spPr>
          <a:xfrm>
            <a:off x="10848600" y="5670000"/>
            <a:ext cx="793440" cy="793800"/>
          </a:xfrm>
          <a:prstGeom prst="rect">
            <a:avLst/>
          </a:prstGeom>
          <a:ln w="0">
            <a:noFill/>
          </a:ln>
        </p:spPr>
      </p:pic>
      <p:pic>
        <p:nvPicPr>
          <p:cNvPr id="8" name="Picture 7"/>
          <p:cNvPicPr/>
          <p:nvPr/>
        </p:nvPicPr>
        <p:blipFill>
          <a:blip r:embed="rId17"/>
          <a:stretch/>
        </p:blipFill>
        <p:spPr>
          <a:xfrm>
            <a:off x="5274360" y="5572080"/>
            <a:ext cx="1643040" cy="952200"/>
          </a:xfrm>
          <a:prstGeom prst="rect">
            <a:avLst/>
          </a:prstGeom>
          <a:ln w="0">
            <a:noFill/>
          </a:ln>
        </p:spPr>
      </p:pic>
      <p:pic>
        <p:nvPicPr>
          <p:cNvPr id="9" name="Picture 6"/>
          <p:cNvPicPr/>
          <p:nvPr/>
        </p:nvPicPr>
        <p:blipFill>
          <a:blip r:embed="rId18"/>
          <a:stretch/>
        </p:blipFill>
        <p:spPr>
          <a:xfrm>
            <a:off x="47160" y="5355360"/>
            <a:ext cx="2833920" cy="1313640"/>
          </a:xfrm>
          <a:prstGeom prst="rect">
            <a:avLst/>
          </a:prstGeom>
          <a:ln w="0">
            <a:noFill/>
          </a:ln>
        </p:spPr>
      </p:pic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07880" y="4713480"/>
            <a:ext cx="11369160" cy="69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feld 13"/>
          <p:cNvSpPr/>
          <p:nvPr/>
        </p:nvSpPr>
        <p:spPr>
          <a:xfrm>
            <a:off x="10848600" y="6580800"/>
            <a:ext cx="935280" cy="18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Arial"/>
              </a:rPr>
              <a:t>Page 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" name="Grafik 9"/>
          <p:cNvPicPr/>
          <p:nvPr/>
        </p:nvPicPr>
        <p:blipFill>
          <a:blip r:embed="rId14"/>
          <a:stretch/>
        </p:blipFill>
        <p:spPr>
          <a:xfrm>
            <a:off x="403200" y="6613920"/>
            <a:ext cx="325080" cy="100440"/>
          </a:xfrm>
          <a:prstGeom prst="rect">
            <a:avLst/>
          </a:prstGeom>
          <a:ln w="0">
            <a:noFill/>
          </a:ln>
        </p:spPr>
      </p:pic>
      <p:pic>
        <p:nvPicPr>
          <p:cNvPr id="49" name="Picture 14"/>
          <p:cNvPicPr/>
          <p:nvPr/>
        </p:nvPicPr>
        <p:blipFill>
          <a:blip r:embed="rId15"/>
          <a:stretch/>
        </p:blipFill>
        <p:spPr>
          <a:xfrm>
            <a:off x="10370160" y="304920"/>
            <a:ext cx="1414080" cy="819360"/>
          </a:xfrm>
          <a:prstGeom prst="rect">
            <a:avLst/>
          </a:prstGeom>
          <a:ln w="0">
            <a:noFill/>
          </a:ln>
        </p:spPr>
      </p:pic>
      <p:sp>
        <p:nvSpPr>
          <p:cNvPr id="50" name="Straight Connector 7"/>
          <p:cNvSpPr/>
          <p:nvPr/>
        </p:nvSpPr>
        <p:spPr>
          <a:xfrm>
            <a:off x="0" y="765000"/>
            <a:ext cx="10560240" cy="360"/>
          </a:xfrm>
          <a:prstGeom prst="line">
            <a:avLst/>
          </a:prstGeom>
          <a:ln w="38160">
            <a:solidFill>
              <a:srgbClr val="009FD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640" rIns="90000" bIns="-4464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Straight Connector 8"/>
          <p:cNvSpPr/>
          <p:nvPr/>
        </p:nvSpPr>
        <p:spPr>
          <a:xfrm>
            <a:off x="0" y="6453000"/>
            <a:ext cx="12191760" cy="360"/>
          </a:xfrm>
          <a:prstGeom prst="line">
            <a:avLst/>
          </a:prstGeom>
          <a:ln w="38160">
            <a:solidFill>
              <a:srgbClr val="009FD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640" rIns="90000" bIns="-4464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07520" y="313920"/>
            <a:ext cx="9968400" cy="45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3000" b="1" strike="noStrike" spc="-1">
                <a:solidFill>
                  <a:srgbClr val="009FDF"/>
                </a:solidFill>
                <a:latin typeface="Arial"/>
              </a:rPr>
              <a:t>Click to edit Master title style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ftr" idx="1"/>
          </p:nvPr>
        </p:nvSpPr>
        <p:spPr>
          <a:xfrm>
            <a:off x="791640" y="6580800"/>
            <a:ext cx="9948600" cy="18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defRPr lang="en-US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</a:rPr>
              <a:t>| Project Presentation | David Amorim, 04.09.2023 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07880" y="1406520"/>
            <a:ext cx="11375640" cy="500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07880" y="819121"/>
            <a:ext cx="11375640" cy="219938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800" b="1" strike="noStrike" spc="-1" dirty="0">
                <a:solidFill>
                  <a:srgbClr val="009FDF"/>
                </a:solidFill>
                <a:latin typeface="Arial"/>
              </a:rPr>
              <a:t>Modelling of nonlinear light up-conversion from intense femtosecond laser pulses</a:t>
            </a:r>
            <a:endParaRPr lang="en-US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407880" y="3225043"/>
            <a:ext cx="11375640" cy="152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F18F1F"/>
                </a:solidFill>
                <a:latin typeface="Arial"/>
              </a:rPr>
              <a:t>DESY Summer </a:t>
            </a:r>
            <a:r>
              <a:rPr lang="en-US" sz="1800" b="1" strike="noStrike" spc="-1" dirty="0">
                <a:solidFill>
                  <a:schemeClr val="accent6"/>
                </a:solidFill>
                <a:latin typeface="Arial"/>
              </a:rPr>
              <a:t>St</a:t>
            </a:r>
            <a:r>
              <a:rPr lang="en-US" sz="1800" b="1" strike="noStrike" spc="-1" dirty="0">
                <a:solidFill>
                  <a:srgbClr val="F18F1F"/>
                </a:solidFill>
                <a:latin typeface="Arial"/>
              </a:rPr>
              <a:t>udent </a:t>
            </a:r>
            <a:r>
              <a:rPr lang="en-US" sz="1800" b="1" strike="noStrike" spc="-1" dirty="0" err="1">
                <a:solidFill>
                  <a:srgbClr val="F18F1F"/>
                </a:solidFill>
                <a:latin typeface="Arial"/>
              </a:rPr>
              <a:t>Programme</a:t>
            </a:r>
            <a:r>
              <a:rPr lang="en-US" sz="1800" b="1" strike="noStrike" spc="-1" dirty="0">
                <a:solidFill>
                  <a:srgbClr val="F18F1F"/>
                </a:solidFill>
                <a:latin typeface="Arial"/>
              </a:rPr>
              <a:t> 2023 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F18F1F"/>
                </a:solidFill>
                <a:latin typeface="Arial"/>
              </a:rPr>
              <a:t>Project Presentation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14360" y="4286434"/>
            <a:ext cx="11369160" cy="69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i="1" strike="noStrike" spc="-1" dirty="0">
                <a:solidFill>
                  <a:srgbClr val="000000"/>
                </a:solidFill>
                <a:latin typeface="Arial"/>
              </a:rPr>
              <a:t>Group: CFEL-ATTO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i="1" spc="-1" dirty="0">
                <a:solidFill>
                  <a:srgbClr val="000000"/>
                </a:solidFill>
                <a:latin typeface="Arial"/>
              </a:rPr>
              <a:t>Supervisor: </a:t>
            </a:r>
            <a:r>
              <a:rPr lang="en-US" sz="1800" i="1" spc="-1" dirty="0" err="1">
                <a:solidFill>
                  <a:srgbClr val="000000"/>
                </a:solidFill>
                <a:latin typeface="Arial"/>
              </a:rPr>
              <a:t>Josina</a:t>
            </a:r>
            <a:r>
              <a:rPr lang="en-US" sz="1800" i="1" spc="-1" dirty="0">
                <a:solidFill>
                  <a:srgbClr val="000000"/>
                </a:solidFill>
                <a:latin typeface="Arial"/>
              </a:rPr>
              <a:t> Hahne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07880" y="4948261"/>
            <a:ext cx="11369160" cy="69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0" algn="ctr">
              <a:spcBef>
                <a:spcPts val="1417"/>
              </a:spcBef>
              <a:buNone/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</a:rPr>
              <a:t>David Amorim (University of Glasgow)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1ED538-F08C-9AE2-492D-F1F64E21920A}"/>
                  </a:ext>
                </a:extLst>
              </p:cNvPr>
              <p:cNvSpPr>
                <a:spLocks noGrp="1"/>
              </p:cNvSpPr>
              <p:nvPr>
                <p:ph/>
              </p:nvPr>
            </p:nvSpPr>
            <p:spPr>
              <a:xfrm>
                <a:off x="407881" y="1406520"/>
                <a:ext cx="5688120" cy="5009760"/>
              </a:xfrm>
            </p:spPr>
            <p:txBody>
              <a:bodyPr/>
              <a:lstStyle/>
              <a:p>
                <a:r>
                  <a:rPr lang="en-GB" dirty="0"/>
                  <a:t>The simulations were used to investigate the effects of chirp (GVD) on the UV output spectra</a:t>
                </a:r>
              </a:p>
              <a:p>
                <a:pPr lvl="1"/>
                <a:r>
                  <a:rPr lang="en-GB" dirty="0"/>
                  <a:t>The chosen GVD values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GB" dirty="0"/>
                  <a:t>11.0fs² correspond to an input pulse stretched from 6.2fs to 9.Xfs </a:t>
                </a:r>
              </a:p>
              <a:p>
                <a:r>
                  <a:rPr lang="en-GB" dirty="0"/>
                  <a:t>Negative chirp increases UV intensity without introducing significant spectral broadening</a:t>
                </a:r>
              </a:p>
              <a:p>
                <a:r>
                  <a:rPr lang="en-GB" dirty="0"/>
                  <a:t>Positive chirp results in a broadened spectrum (towards the blue end)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1ED538-F08C-9AE2-492D-F1F64E2192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xfrm>
                <a:off x="407881" y="1406520"/>
                <a:ext cx="5688120" cy="5009760"/>
              </a:xfrm>
              <a:blipFill>
                <a:blip r:embed="rId2"/>
                <a:stretch>
                  <a:fillRect l="-3537" t="-3041" r="-32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01C6D-F22D-D24A-1865-1D82F00CE0FE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| Project Presentation | David Amorim, 04.09.2023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A32016-864B-49D6-96FD-63CE725E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20" y="313920"/>
            <a:ext cx="9968400" cy="450720"/>
          </a:xfrm>
        </p:spPr>
        <p:txBody>
          <a:bodyPr/>
          <a:lstStyle/>
          <a:p>
            <a:r>
              <a:rPr lang="en-US" b="1" spc="-1" dirty="0">
                <a:solidFill>
                  <a:srgbClr val="009FDF"/>
                </a:solidFill>
                <a:latin typeface="Arial"/>
              </a:rPr>
              <a:t>4.III Effects of chirp</a:t>
            </a:r>
            <a:endParaRPr lang="en-GB" dirty="0"/>
          </a:p>
        </p:txBody>
      </p:sp>
      <p:pic>
        <p:nvPicPr>
          <p:cNvPr id="7" name="Picture 6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5989DCA-718B-FC43-832F-36458D8EE7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265" y="1259206"/>
            <a:ext cx="5759817" cy="4319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5C5CF1-B018-C81D-58A1-CD622C8609AA}"/>
              </a:ext>
            </a:extLst>
          </p:cNvPr>
          <p:cNvSpPr txBox="1"/>
          <p:nvPr/>
        </p:nvSpPr>
        <p:spPr>
          <a:xfrm>
            <a:off x="6630748" y="5668880"/>
            <a:ext cx="5742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Fig. X</a:t>
            </a:r>
            <a:r>
              <a:rPr lang="en-GB" dirty="0"/>
              <a:t>: UV output spectra for different GVD values of the input beam (Argon, 150mW, 0.4bar)</a:t>
            </a:r>
          </a:p>
        </p:txBody>
      </p:sp>
    </p:spTree>
    <p:extLst>
      <p:ext uri="{BB962C8B-B14F-4D97-AF65-F5344CB8AC3E}">
        <p14:creationId xmlns:p14="http://schemas.microsoft.com/office/powerpoint/2010/main" val="1568765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of a graph&#10;&#10;Description automatically generated">
            <a:extLst>
              <a:ext uri="{FF2B5EF4-FFF2-40B4-BE49-F238E27FC236}">
                <a16:creationId xmlns:a16="http://schemas.microsoft.com/office/drawing/2014/main" id="{599F6B7C-915C-DB65-DE4B-D39116A63FF1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69183"/>
            <a:ext cx="5759817" cy="431963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6C924-BB25-9422-0392-734B1CB4FF14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| Project Presentation | David Amorim, 04.09.2023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425E9C-0288-AD91-7F55-4251C06D1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20" y="313920"/>
            <a:ext cx="9968400" cy="450720"/>
          </a:xfrm>
        </p:spPr>
        <p:txBody>
          <a:bodyPr/>
          <a:lstStyle/>
          <a:p>
            <a:r>
              <a:rPr lang="en-US" b="1" spc="-1" dirty="0">
                <a:solidFill>
                  <a:srgbClr val="009FDF"/>
                </a:solidFill>
                <a:latin typeface="Arial"/>
              </a:rPr>
              <a:t>4.IV Effects of CEP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02C595-B1E6-A973-51B0-BCB449C914C5}"/>
              </a:ext>
            </a:extLst>
          </p:cNvPr>
          <p:cNvSpPr txBox="1"/>
          <p:nvPr/>
        </p:nvSpPr>
        <p:spPr>
          <a:xfrm>
            <a:off x="6630748" y="5668880"/>
            <a:ext cx="5742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Fig. X</a:t>
            </a:r>
            <a:r>
              <a:rPr lang="en-GB" dirty="0"/>
              <a:t>: UV output spectra for different CEP values of the input beam (Argon, 150mW, 0.4bar)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128DF4-216D-92AC-1833-E8142F82867E}"/>
              </a:ext>
            </a:extLst>
          </p:cNvPr>
          <p:cNvSpPr txBox="1">
            <a:spLocks/>
          </p:cNvSpPr>
          <p:nvPr/>
        </p:nvSpPr>
        <p:spPr>
          <a:xfrm>
            <a:off x="407881" y="1406520"/>
            <a:ext cx="5688120" cy="500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/>
              <a:t>Barely any effect …. Don’t show??</a:t>
            </a:r>
          </a:p>
        </p:txBody>
      </p:sp>
    </p:spTree>
    <p:extLst>
      <p:ext uri="{BB962C8B-B14F-4D97-AF65-F5344CB8AC3E}">
        <p14:creationId xmlns:p14="http://schemas.microsoft.com/office/powerpoint/2010/main" val="2029954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6C924-BB25-9422-0392-734B1CB4FF14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| Project Presentation | David Amorim, 04.09.2023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425E9C-0288-AD91-7F55-4251C06D1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00" y="254928"/>
            <a:ext cx="9968400" cy="450720"/>
          </a:xfrm>
        </p:spPr>
        <p:txBody>
          <a:bodyPr/>
          <a:lstStyle/>
          <a:p>
            <a:r>
              <a:rPr lang="en-US" b="1" spc="-1" dirty="0">
                <a:solidFill>
                  <a:srgbClr val="009FDF"/>
                </a:solidFill>
                <a:latin typeface="Arial"/>
              </a:rPr>
              <a:t>4.V Gas comparisons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419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04B1A-F6F9-093B-E2B7-6FE91FBA9FC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07880" y="1406520"/>
            <a:ext cx="5150657" cy="5009760"/>
          </a:xfrm>
        </p:spPr>
        <p:txBody>
          <a:bodyPr/>
          <a:lstStyle/>
          <a:p>
            <a:r>
              <a:rPr lang="en-GB" dirty="0" err="1"/>
              <a:t>defffef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8550F-47AC-3334-D475-23718EE2A07D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| Project Presentation | David Amorim, 04.09.2023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03F820-E439-9283-8B8F-4CEBF6FDD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20" y="313920"/>
            <a:ext cx="9968400" cy="450720"/>
          </a:xfrm>
        </p:spPr>
        <p:txBody>
          <a:bodyPr/>
          <a:lstStyle/>
          <a:p>
            <a:r>
              <a:rPr lang="en-US" b="1" spc="-1" dirty="0">
                <a:solidFill>
                  <a:srgbClr val="009FDF"/>
                </a:solidFill>
                <a:latin typeface="Arial"/>
              </a:rPr>
              <a:t>4.VI Comparing the gas cells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E40D0-3707-D0B1-8B5B-1AFB130DEE72}"/>
              </a:ext>
            </a:extLst>
          </p:cNvPr>
          <p:cNvSpPr txBox="1"/>
          <p:nvPr/>
        </p:nvSpPr>
        <p:spPr>
          <a:xfrm>
            <a:off x="5558537" y="5769949"/>
            <a:ext cx="6141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Fig. X: </a:t>
            </a:r>
            <a:r>
              <a:rPr lang="en-GB" dirty="0"/>
              <a:t>Simulated UV output produced with Argon at 150mW and 0.4bar comparing the new and old gas cells</a:t>
            </a:r>
          </a:p>
        </p:txBody>
      </p:sp>
      <p:pic>
        <p:nvPicPr>
          <p:cNvPr id="7" name="Picture 6" descr="A graph of a graph&#10;&#10;Description automatically generated">
            <a:extLst>
              <a:ext uri="{FF2B5EF4-FFF2-40B4-BE49-F238E27FC236}">
                <a16:creationId xmlns:a16="http://schemas.microsoft.com/office/drawing/2014/main" id="{48AD0DC9-1C89-EE82-9A94-15F0690F68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537" y="1368055"/>
            <a:ext cx="5759817" cy="431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72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CD013-B2AB-55B3-F972-EE844736E6DB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GB" dirty="0"/>
              <a:t>The THG simulations resulted in some promising outputs</a:t>
            </a:r>
          </a:p>
          <a:p>
            <a:pPr lvl="1"/>
            <a:r>
              <a:rPr lang="en-GB" dirty="0"/>
              <a:t>Agreement with experiment and literature </a:t>
            </a:r>
          </a:p>
          <a:p>
            <a:pPr lvl="1"/>
            <a:r>
              <a:rPr lang="en-GB" dirty="0"/>
              <a:t>Some of the figures shown here will be used in the manuscript for </a:t>
            </a:r>
            <a:r>
              <a:rPr lang="en-GB" dirty="0" err="1"/>
              <a:t>JPhys</a:t>
            </a:r>
            <a:r>
              <a:rPr lang="en-GB" dirty="0"/>
              <a:t> Photonics being prepared </a:t>
            </a:r>
          </a:p>
          <a:p>
            <a:r>
              <a:rPr lang="en-GB" dirty="0"/>
              <a:t>There is significant room for further improvements</a:t>
            </a:r>
          </a:p>
          <a:p>
            <a:pPr lvl="1"/>
            <a:r>
              <a:rPr lang="en-GB" dirty="0"/>
              <a:t>Base the spatial profile of the input beam on measured data (this requires dropping the assumption of radial symmetry)</a:t>
            </a:r>
          </a:p>
          <a:p>
            <a:pPr lvl="1"/>
            <a:r>
              <a:rPr lang="en-GB" dirty="0"/>
              <a:t>Take into account that the beam channel radius changes throughout the chip </a:t>
            </a:r>
          </a:p>
          <a:p>
            <a:pPr lvl="1"/>
            <a:r>
              <a:rPr lang="en-GB" dirty="0"/>
              <a:t>Further improve the COMSOL simulations </a:t>
            </a:r>
          </a:p>
          <a:p>
            <a:r>
              <a:rPr lang="en-GB" dirty="0"/>
              <a:t>With additional expansions, the simulation code could serve as a basis to back up future experiments with theory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39DC5-2A2F-81B5-D32F-F0EDB7B26259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| Project Presentation | David Amorim, 04.09.2023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5ED68C-129F-B5D1-62BF-699364880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20" y="313920"/>
            <a:ext cx="9968400" cy="450720"/>
          </a:xfrm>
        </p:spPr>
        <p:txBody>
          <a:bodyPr/>
          <a:lstStyle/>
          <a:p>
            <a:r>
              <a:rPr lang="en-US" b="1" spc="-1" dirty="0">
                <a:solidFill>
                  <a:srgbClr val="009FDF"/>
                </a:solidFill>
                <a:latin typeface="Arial"/>
              </a:rPr>
              <a:t>5. Discussion &amp; 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300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8603-104C-93BF-B64B-70EBE578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trike="noStrike" spc="-1" dirty="0">
                <a:solidFill>
                  <a:srgbClr val="009FDF"/>
                </a:solidFill>
                <a:latin typeface="Arial"/>
              </a:rPr>
              <a:t>6. Acknowledgments &amp; References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15F38-5E1E-8FDC-71E3-7E43E9128217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| Project Presentation | David Amorim, 04.09.2023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2CD06-D9EC-AA51-309B-9F7B11A3AE9B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b="1" dirty="0"/>
              <a:t>Acknowledgments</a:t>
            </a:r>
          </a:p>
          <a:p>
            <a:pPr marL="0" indent="0">
              <a:buNone/>
            </a:pPr>
            <a:r>
              <a:rPr lang="en-GB" dirty="0"/>
              <a:t>Thank you to </a:t>
            </a:r>
            <a:r>
              <a:rPr lang="en-GB" dirty="0" err="1"/>
              <a:t>Josina</a:t>
            </a:r>
            <a:r>
              <a:rPr lang="en-GB" dirty="0"/>
              <a:t> Hahne, Vincent </a:t>
            </a:r>
            <a:r>
              <a:rPr lang="en-GB" dirty="0" err="1"/>
              <a:t>Wanie</a:t>
            </a:r>
            <a:r>
              <a:rPr lang="en-GB" dirty="0"/>
              <a:t>, and Agata </a:t>
            </a:r>
            <a:r>
              <a:rPr lang="en-GB" dirty="0" err="1"/>
              <a:t>Azzolin</a:t>
            </a:r>
            <a:r>
              <a:rPr lang="en-GB" dirty="0"/>
              <a:t> for their help with the project as well as to the rest of the CFEL-ATTO team for being so welcoming.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References</a:t>
            </a:r>
          </a:p>
          <a:p>
            <a:pPr marL="0" indent="0" algn="l">
              <a:buNone/>
            </a:pPr>
            <a:r>
              <a:rPr lang="en-GB" sz="2600" dirty="0"/>
              <a:t>[1] C. Brahms and J. C. Travers, “</a:t>
            </a:r>
            <a:r>
              <a:rPr lang="en-GB" sz="2600" i="1" dirty="0" err="1"/>
              <a:t>Luna.jl</a:t>
            </a:r>
            <a:r>
              <a:rPr lang="en-GB" sz="2600" dirty="0"/>
              <a:t>,” (2023); https://doi.org/10.5281/zenodo.8242646</a:t>
            </a:r>
          </a:p>
          <a:p>
            <a:pPr marL="0" indent="0" algn="l">
              <a:buNone/>
            </a:pPr>
            <a:r>
              <a:rPr lang="en-GB" sz="2600" dirty="0"/>
              <a:t>[2] M. </a:t>
            </a:r>
            <a:r>
              <a:rPr lang="en-GB" sz="2600" dirty="0" err="1"/>
              <a:t>Kolesik</a:t>
            </a:r>
            <a:r>
              <a:rPr lang="en-GB" sz="2600" dirty="0"/>
              <a:t> and J. V. Moloney, “</a:t>
            </a:r>
            <a:r>
              <a:rPr lang="en-GB" sz="2600" i="1" dirty="0"/>
              <a:t>Nonlinear optical pulse propagation simulation: From Maxwell’s to unidirectional equations</a:t>
            </a:r>
            <a:r>
              <a:rPr lang="en-GB" sz="2600" dirty="0"/>
              <a:t>,” Phys. Rev. E </a:t>
            </a:r>
            <a:r>
              <a:rPr lang="en-GB" sz="2600" b="1" dirty="0"/>
              <a:t>70</a:t>
            </a:r>
            <a:r>
              <a:rPr lang="en-GB" sz="2600" dirty="0"/>
              <a:t>, 036 604 (2004) </a:t>
            </a:r>
          </a:p>
          <a:p>
            <a:pPr marL="0" indent="0" algn="l">
              <a:buNone/>
            </a:pPr>
            <a:r>
              <a:rPr lang="en-GB" sz="2600" dirty="0"/>
              <a:t>[3] </a:t>
            </a:r>
            <a:r>
              <a:rPr lang="de-DE" sz="2600" dirty="0"/>
              <a:t>F. Reiter, U. Graf, </a:t>
            </a:r>
            <a:r>
              <a:rPr lang="en-GB" sz="2600" dirty="0"/>
              <a:t>et al. “</a:t>
            </a:r>
            <a:r>
              <a:rPr lang="en-GB" sz="2600" i="1" dirty="0"/>
              <a:t>Route to Attosecond Nonlinear Spectroscopy</a:t>
            </a:r>
            <a:r>
              <a:rPr lang="en-GB" sz="2600" dirty="0"/>
              <a:t>,” Phys. Rev. Lett. </a:t>
            </a:r>
            <a:r>
              <a:rPr lang="en-GB" sz="2600" b="1" dirty="0"/>
              <a:t>105</a:t>
            </a:r>
            <a:r>
              <a:rPr lang="en-GB" sz="2600" dirty="0"/>
              <a:t>, 243 902 (2010)</a:t>
            </a:r>
          </a:p>
        </p:txBody>
      </p:sp>
    </p:spTree>
    <p:extLst>
      <p:ext uri="{BB962C8B-B14F-4D97-AF65-F5344CB8AC3E}">
        <p14:creationId xmlns:p14="http://schemas.microsoft.com/office/powerpoint/2010/main" val="410614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Overview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| Project Presentation | David Amorim, 04.09.2023 </a:t>
            </a:r>
            <a:endParaRPr dirty="0"/>
          </a:p>
        </p:txBody>
      </p:sp>
      <p:sp>
        <p:nvSpPr>
          <p:cNvPr id="175" name="Textfeld 6"/>
          <p:cNvSpPr/>
          <p:nvPr/>
        </p:nvSpPr>
        <p:spPr>
          <a:xfrm>
            <a:off x="940298" y="1953264"/>
            <a:ext cx="4761623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Arial"/>
              </a:rPr>
              <a:t>13.06.2023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CE186-D916-39A5-9ECE-AC773E76E542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Simulation inputs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Simulation output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GB" dirty="0"/>
              <a:t>Comparison with experiment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GB" dirty="0"/>
              <a:t>Self-steepening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GB" dirty="0"/>
              <a:t>Effects of chirp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GB" dirty="0"/>
              <a:t>Effects of CEP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GB" dirty="0"/>
              <a:t>Gas comparisons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GB" dirty="0"/>
              <a:t>Gas cell comparisons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Discussion &amp; conclusion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Acknowledgments &amp; references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1. Motivation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| Project Presentation | David Amorim, 04.09.2023 </a:t>
            </a:r>
            <a:endParaRPr/>
          </a:p>
        </p:txBody>
      </p:sp>
      <p:sp>
        <p:nvSpPr>
          <p:cNvPr id="175" name="Textfeld 6"/>
          <p:cNvSpPr/>
          <p:nvPr/>
        </p:nvSpPr>
        <p:spPr>
          <a:xfrm>
            <a:off x="940298" y="1953264"/>
            <a:ext cx="4761623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Arial"/>
              </a:rPr>
              <a:t>13.06.2023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F4ECD-C9C3-8B02-7216-51901ACD7D3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07880" y="1406520"/>
            <a:ext cx="5796275" cy="500976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The CFEL-ATTO group uses THG of few-femtosecond IR laser pulses in a gas cell to produce ultrashort UV pulses </a:t>
            </a:r>
          </a:p>
          <a:p>
            <a:r>
              <a:rPr lang="en-GB" dirty="0"/>
              <a:t>This process is sensitive to a variety of experimental parameters</a:t>
            </a:r>
          </a:p>
          <a:p>
            <a:r>
              <a:rPr lang="en-GB" dirty="0"/>
              <a:t>The aim of this project was to produce simulations of the THG process in order to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dirty="0"/>
              <a:t>Reproduce the experimental conditions in the gas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dirty="0"/>
              <a:t>Study the effects dominating the THG process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dirty="0"/>
              <a:t>Investigate how changes to different input parameters affect the UV pulses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dirty="0"/>
              <a:t>Compare the new gas chip to the old (2019) cell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720975-BFBC-C39D-00F4-D6EDEE704E09}"/>
              </a:ext>
            </a:extLst>
          </p:cNvPr>
          <p:cNvSpPr/>
          <p:nvPr/>
        </p:nvSpPr>
        <p:spPr>
          <a:xfrm>
            <a:off x="6234339" y="1199535"/>
            <a:ext cx="5760000" cy="43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2AFD6-414F-5556-E08D-7A61A36D5604}"/>
              </a:ext>
            </a:extLst>
          </p:cNvPr>
          <p:cNvSpPr txBox="1"/>
          <p:nvPr/>
        </p:nvSpPr>
        <p:spPr>
          <a:xfrm>
            <a:off x="8032955" y="5751871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Fig. X</a:t>
            </a:r>
            <a:r>
              <a:rPr lang="en-GB" dirty="0"/>
              <a:t>: the old and new gas cell</a:t>
            </a:r>
          </a:p>
        </p:txBody>
      </p:sp>
    </p:spTree>
    <p:extLst>
      <p:ext uri="{BB962C8B-B14F-4D97-AF65-F5344CB8AC3E}">
        <p14:creationId xmlns:p14="http://schemas.microsoft.com/office/powerpoint/2010/main" val="229467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2. Background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| Project Presentation | David Amorim, 04.09.2023 </a:t>
            </a:r>
            <a:endParaRPr/>
          </a:p>
        </p:txBody>
      </p:sp>
      <p:sp>
        <p:nvSpPr>
          <p:cNvPr id="175" name="Textfeld 6"/>
          <p:cNvSpPr/>
          <p:nvPr/>
        </p:nvSpPr>
        <p:spPr>
          <a:xfrm>
            <a:off x="940298" y="1953264"/>
            <a:ext cx="4761623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Arial"/>
              </a:rPr>
              <a:t>13.06.2023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87B7BA-D7DC-1F55-E538-E8104CC1D27D}"/>
                  </a:ext>
                </a:extLst>
              </p:cNvPr>
              <p:cNvSpPr>
                <a:spLocks noGrp="1"/>
              </p:cNvSpPr>
              <p:nvPr>
                <p:ph/>
              </p:nvPr>
            </p:nvSpPr>
            <p:spPr>
              <a:xfrm>
                <a:off x="410092" y="1337187"/>
                <a:ext cx="11375640" cy="5083278"/>
              </a:xfrm>
            </p:spPr>
            <p:txBody>
              <a:bodyPr>
                <a:noAutofit/>
              </a:bodyPr>
              <a:lstStyle/>
              <a:p>
                <a:r>
                  <a:rPr lang="en-GB" sz="2600" dirty="0">
                    <a:latin typeface="+mn-lt"/>
                  </a:rPr>
                  <a:t>The simulations were produced using the </a:t>
                </a:r>
                <a:r>
                  <a:rPr lang="en-GB" sz="2600" i="1" dirty="0" err="1">
                    <a:latin typeface="+mn-lt"/>
                  </a:rPr>
                  <a:t>Luna.jl</a:t>
                </a:r>
                <a:r>
                  <a:rPr lang="en-GB" sz="2600" i="1" dirty="0">
                    <a:latin typeface="+mn-lt"/>
                  </a:rPr>
                  <a:t> </a:t>
                </a:r>
                <a:r>
                  <a:rPr lang="en-GB" sz="2600" dirty="0">
                    <a:latin typeface="+mn-lt"/>
                  </a:rPr>
                  <a:t>package [1]</a:t>
                </a:r>
              </a:p>
              <a:p>
                <a:r>
                  <a:rPr lang="en-GB" sz="2600" dirty="0">
                    <a:latin typeface="+mn-lt"/>
                  </a:rPr>
                  <a:t>Luna numerically solves the unidirectional pulse propagation equation (UPPE) for a pulse travelling in the </a:t>
                </a:r>
                <a:r>
                  <a:rPr lang="en-GB" sz="2600" i="1" dirty="0">
                    <a:latin typeface="+mn-lt"/>
                  </a:rPr>
                  <a:t>z</a:t>
                </a:r>
                <a:r>
                  <a:rPr lang="en-GB" sz="2600" dirty="0">
                    <a:latin typeface="+mn-lt"/>
                  </a:rPr>
                  <a:t>-direction:</a:t>
                </a:r>
              </a:p>
              <a:p>
                <a:endParaRPr lang="en-GB" dirty="0">
                  <a:latin typeface="+mn-lt"/>
                </a:endParaRPr>
              </a:p>
              <a:p>
                <a:pPr marL="0" indent="0">
                  <a:buNone/>
                </a:pPr>
                <a:endParaRPr lang="en-GB" dirty="0">
                  <a:latin typeface="+mn-lt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GB" sz="1800" b="1" i="1" smtClean="0">
                        <a:latin typeface="+mn-lt"/>
                      </a:rPr>
                      <m:t>𝑬</m:t>
                    </m:r>
                    <m:d>
                      <m:dPr>
                        <m:ctrlPr>
                          <a:rPr lang="en-GB" sz="1800" b="0" i="1" smtClean="0">
                            <a:latin typeface="+mn-lt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800" b="0" i="1" smtClean="0">
                            <a:latin typeface="+mn-lt"/>
                          </a:rPr>
                          <m:t>ω</m:t>
                        </m:r>
                        <m:r>
                          <a:rPr lang="en-GB" sz="1800" b="0" i="1" smtClean="0">
                            <a:latin typeface="+mn-lt"/>
                          </a:rPr>
                          <m:t>, </m:t>
                        </m:r>
                        <m:sSub>
                          <m:sSubPr>
                            <m:ctrlPr>
                              <a:rPr lang="en-GB" sz="1800" b="1" i="1" smtClean="0">
                                <a:latin typeface="+mn-lt"/>
                              </a:rPr>
                            </m:ctrlPr>
                          </m:sSubPr>
                          <m:e>
                            <m:r>
                              <a:rPr lang="en-GB" sz="1800" b="1" i="1" smtClean="0">
                                <a:latin typeface="+mn-lt"/>
                              </a:rPr>
                              <m:t>𝒌</m:t>
                            </m:r>
                          </m:e>
                          <m:sub>
                            <m:r>
                              <a:rPr lang="en-GB" sz="1800" b="1" i="1" smtClean="0">
                                <a:latin typeface="+mn-lt"/>
                              </a:rPr>
                              <m:t>⊥</m:t>
                            </m:r>
                          </m:sub>
                        </m:sSub>
                        <m:r>
                          <a:rPr lang="en-GB" sz="1800" b="0" i="1" smtClean="0">
                            <a:latin typeface="+mn-lt"/>
                          </a:rPr>
                          <m:t>,</m:t>
                        </m:r>
                        <m:r>
                          <a:rPr lang="en-GB" sz="1800" b="0" i="1" smtClean="0">
                            <a:latin typeface="+mn-lt"/>
                          </a:rPr>
                          <m:t>𝑧</m:t>
                        </m:r>
                      </m:e>
                    </m:d>
                  </m:oMath>
                </a14:m>
                <a:r>
                  <a:rPr lang="en-GB" sz="1800" dirty="0">
                    <a:latin typeface="+mn-lt"/>
                  </a:rPr>
                  <a:t> is the reciprocal-space electric field amplitude in the frequency domain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smtClean="0">
                            <a:latin typeface="+mn-lt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latin typeface="+mn-lt"/>
                          </a:rPr>
                          <m:t>𝒌</m:t>
                        </m:r>
                      </m:e>
                      <m:sub>
                        <m:r>
                          <a:rPr lang="en-GB" sz="1800" b="1" i="1" smtClean="0">
                            <a:latin typeface="+mn-lt"/>
                          </a:rPr>
                          <m:t>⊥</m:t>
                        </m:r>
                      </m:sub>
                    </m:sSub>
                  </m:oMath>
                </a14:m>
                <a:r>
                  <a:rPr lang="en-GB" sz="1800" dirty="0">
                    <a:latin typeface="+mn-lt"/>
                  </a:rPr>
                  <a:t> is the transverse spatial frequency vector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800" b="0" i="1" smtClean="0">
                            <a:latin typeface="+mn-lt"/>
                          </a:rPr>
                        </m:ctrlPr>
                      </m:accPr>
                      <m:e>
                        <m:r>
                          <a:rPr lang="en-GB" sz="1800" b="0" i="1" smtClean="0">
                            <a:latin typeface="+mn-lt"/>
                          </a:rPr>
                          <m:t>𝐿</m:t>
                        </m:r>
                      </m:e>
                    </m:acc>
                    <m:d>
                      <m:dPr>
                        <m:ctrlPr>
                          <a:rPr lang="en-GB" sz="1800" b="0" i="1" smtClean="0">
                            <a:latin typeface="+mn-lt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+mn-lt"/>
                          </a:rPr>
                          <m:t>𝜔</m:t>
                        </m:r>
                        <m:r>
                          <a:rPr lang="en-GB" sz="1800" b="0" i="1" smtClean="0">
                            <a:latin typeface="+mn-lt"/>
                          </a:rPr>
                          <m:t>,</m:t>
                        </m:r>
                        <m:r>
                          <a:rPr lang="en-GB" sz="1800" b="0" i="1" smtClean="0">
                            <a:latin typeface="+mn-lt"/>
                          </a:rPr>
                          <m:t>𝑧</m:t>
                        </m:r>
                      </m:e>
                    </m:d>
                    <m:r>
                      <a:rPr lang="en-GB" sz="1800" b="0" i="1" smtClean="0">
                        <a:latin typeface="+mn-lt"/>
                      </a:rPr>
                      <m:t>=</m:t>
                    </m:r>
                    <m:r>
                      <a:rPr lang="en-GB" sz="1800" b="0" i="1" smtClean="0">
                        <a:latin typeface="+mn-lt"/>
                      </a:rPr>
                      <m:t>𝑖</m:t>
                    </m:r>
                    <m:r>
                      <a:rPr lang="en-GB" sz="1800" b="0" i="1" smtClean="0">
                        <a:latin typeface="+mn-lt"/>
                      </a:rPr>
                      <m:t> </m:t>
                    </m:r>
                    <m:d>
                      <m:dPr>
                        <m:ctrlPr>
                          <a:rPr lang="en-GB" sz="1800" b="0" i="1" smtClean="0">
                            <a:latin typeface="+mn-lt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+mn-lt"/>
                          </a:rPr>
                          <m:t>𝛽</m:t>
                        </m:r>
                        <m:d>
                          <m:dPr>
                            <m:ctrlPr>
                              <a:rPr lang="en-GB" sz="1800" b="0" i="1" smtClean="0">
                                <a:latin typeface="+mn-lt"/>
                              </a:rPr>
                            </m:ctrlPr>
                          </m:dPr>
                          <m:e>
                            <m:r>
                              <a:rPr lang="en-GB" sz="1800" b="0" i="1" smtClean="0">
                                <a:latin typeface="+mn-lt"/>
                              </a:rPr>
                              <m:t>𝜔</m:t>
                            </m:r>
                            <m:r>
                              <a:rPr lang="en-GB" sz="1800" b="0" i="1" smtClean="0">
                                <a:latin typeface="+mn-lt"/>
                              </a:rPr>
                              <m:t>, </m:t>
                            </m:r>
                            <m:r>
                              <a:rPr lang="en-GB" sz="1800" b="0" i="1" smtClean="0">
                                <a:latin typeface="+mn-lt"/>
                              </a:rPr>
                              <m:t>𝑧</m:t>
                            </m:r>
                          </m:e>
                        </m:d>
                        <m:r>
                          <a:rPr lang="en-GB" sz="1800" b="0" i="1" smtClean="0">
                            <a:latin typeface="+mn-lt"/>
                          </a:rPr>
                          <m:t>−</m:t>
                        </m:r>
                        <m:f>
                          <m:fPr>
                            <m:ctrlPr>
                              <a:rPr lang="en-GB" sz="1800" b="0" i="1" smtClean="0">
                                <a:latin typeface="+mn-lt"/>
                              </a:rPr>
                            </m:ctrlPr>
                          </m:fPr>
                          <m:num>
                            <m:r>
                              <a:rPr lang="en-GB" sz="1800" b="0" i="1" smtClean="0">
                                <a:latin typeface="+mn-lt"/>
                              </a:rPr>
                              <m:t>𝜔</m:t>
                            </m:r>
                          </m:num>
                          <m:den>
                            <m:r>
                              <a:rPr lang="en-GB" sz="1800" b="0" i="1" smtClean="0">
                                <a:latin typeface="+mn-lt"/>
                              </a:rPr>
                              <m:t>𝑣</m:t>
                            </m:r>
                          </m:den>
                        </m:f>
                      </m:e>
                    </m:d>
                    <m:r>
                      <a:rPr lang="en-GB" sz="1800" b="0" i="1" smtClean="0">
                        <a:latin typeface="+mn-lt"/>
                      </a:rPr>
                      <m:t>−</m:t>
                    </m:r>
                    <m:f>
                      <m:fPr>
                        <m:ctrlPr>
                          <a:rPr lang="en-GB" sz="1800" b="0" i="1" smtClean="0">
                            <a:latin typeface="+mn-lt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+mn-lt"/>
                          </a:rPr>
                          <m:t>1</m:t>
                        </m:r>
                      </m:num>
                      <m:den>
                        <m:r>
                          <a:rPr lang="en-GB" sz="1800" b="0" i="1" smtClean="0">
                            <a:latin typeface="+mn-lt"/>
                          </a:rPr>
                          <m:t>2</m:t>
                        </m:r>
                      </m:den>
                    </m:f>
                    <m:r>
                      <a:rPr lang="en-GB" sz="1800" b="0" i="1" smtClean="0">
                        <a:latin typeface="+mn-lt"/>
                      </a:rPr>
                      <m:t>𝛼</m:t>
                    </m:r>
                    <m:r>
                      <a:rPr lang="en-GB" sz="1800" b="0" i="1" smtClean="0">
                        <a:latin typeface="+mn-lt"/>
                      </a:rPr>
                      <m:t>(</m:t>
                    </m:r>
                    <m:r>
                      <a:rPr lang="en-GB" sz="1800" b="0" i="1" smtClean="0">
                        <a:latin typeface="+mn-lt"/>
                      </a:rPr>
                      <m:t>𝜔</m:t>
                    </m:r>
                    <m:r>
                      <a:rPr lang="en-GB" sz="1800" b="0" i="1" smtClean="0">
                        <a:latin typeface="+mn-lt"/>
                      </a:rPr>
                      <m:t>,</m:t>
                    </m:r>
                    <m:r>
                      <a:rPr lang="en-GB" sz="1800" b="0" i="1" smtClean="0">
                        <a:latin typeface="+mn-lt"/>
                      </a:rPr>
                      <m:t>𝑧</m:t>
                    </m:r>
                    <m:r>
                      <a:rPr lang="en-GB" sz="1800" b="0" i="1" smtClean="0">
                        <a:latin typeface="+mn-lt"/>
                      </a:rPr>
                      <m:t>)</m:t>
                    </m:r>
                  </m:oMath>
                </a14:m>
                <a:r>
                  <a:rPr lang="en-GB" sz="1800" dirty="0">
                    <a:latin typeface="+mn-lt"/>
                  </a:rPr>
                  <a:t> is a linear operator describing dispersion and absorption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sz="1800" b="0" i="1" smtClean="0">
                        <a:latin typeface="+mn-lt"/>
                      </a:rPr>
                      <m:t>𝑁</m:t>
                    </m:r>
                  </m:oMath>
                </a14:m>
                <a:r>
                  <a:rPr lang="en-GB" sz="1800" dirty="0">
                    <a:latin typeface="+mn-lt"/>
                  </a:rPr>
                  <a:t> is a normalisation factor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GB" sz="1800" b="1" i="1" smtClean="0">
                            <a:latin typeface="+mn-lt"/>
                          </a:rPr>
                        </m:ctrlPr>
                      </m:sSupPr>
                      <m:e>
                        <m:r>
                          <a:rPr lang="en-GB" sz="1800" b="1" i="1" smtClean="0">
                            <a:latin typeface="+mn-lt"/>
                          </a:rPr>
                          <m:t>𝑷</m:t>
                        </m:r>
                      </m:e>
                      <m:sup>
                        <m:r>
                          <a:rPr lang="en-GB" sz="1800" b="0" i="1" smtClean="0">
                            <a:latin typeface="+mn-lt"/>
                          </a:rPr>
                          <m:t>𝑁𝐿</m:t>
                        </m:r>
                      </m:sup>
                    </m:sSup>
                    <m:d>
                      <m:dPr>
                        <m:ctrlPr>
                          <a:rPr lang="en-GB" sz="1800" i="1">
                            <a:latin typeface="+mn-lt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800" i="1">
                            <a:latin typeface="+mn-lt"/>
                          </a:rPr>
                          <m:t>ω</m:t>
                        </m:r>
                        <m:r>
                          <a:rPr lang="en-GB" sz="1800" i="1">
                            <a:latin typeface="+mn-lt"/>
                          </a:rPr>
                          <m:t>, </m:t>
                        </m:r>
                        <m:sSub>
                          <m:sSubPr>
                            <m:ctrlPr>
                              <a:rPr lang="en-GB" sz="1800" b="1" i="1">
                                <a:latin typeface="+mn-lt"/>
                              </a:rPr>
                            </m:ctrlPr>
                          </m:sSubPr>
                          <m:e>
                            <m:r>
                              <a:rPr lang="en-GB" sz="1800" b="1" i="1" smtClean="0">
                                <a:latin typeface="+mn-lt"/>
                              </a:rPr>
                              <m:t>𝒌</m:t>
                            </m:r>
                          </m:e>
                          <m:sub>
                            <m:r>
                              <a:rPr lang="en-GB" sz="1800" b="1" i="1">
                                <a:latin typeface="+mn-lt"/>
                              </a:rPr>
                              <m:t>⊥</m:t>
                            </m:r>
                          </m:sub>
                        </m:sSub>
                        <m:r>
                          <a:rPr lang="en-GB" sz="1800" i="1">
                            <a:latin typeface="+mn-lt"/>
                          </a:rPr>
                          <m:t>,</m:t>
                        </m:r>
                        <m:r>
                          <a:rPr lang="en-GB" sz="1800" i="1">
                            <a:latin typeface="+mn-lt"/>
                          </a:rPr>
                          <m:t>𝑧</m:t>
                        </m:r>
                      </m:e>
                    </m:d>
                  </m:oMath>
                </a14:m>
                <a:r>
                  <a:rPr lang="en-GB" sz="1800" dirty="0">
                    <a:latin typeface="+mn-lt"/>
                  </a:rPr>
                  <a:t> is the reciprocal-space nonlinear polarisation response in the frequency domain  </a:t>
                </a:r>
              </a:p>
              <a:p>
                <a:r>
                  <a:rPr lang="en-GB" sz="2600" dirty="0">
                    <a:latin typeface="+mn-lt"/>
                  </a:rPr>
                  <a:t>A Hankel transform is used to transform into reciprocal space, assuming radial symmetry </a:t>
                </a:r>
                <a:r>
                  <a:rPr lang="en-GB" dirty="0">
                    <a:latin typeface="+mn-lt"/>
                  </a:rPr>
                  <a:t>	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87B7BA-D7DC-1F55-E538-E8104CC1D2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xfrm>
                <a:off x="410092" y="1337187"/>
                <a:ext cx="11375640" cy="5083278"/>
              </a:xfrm>
              <a:blipFill>
                <a:blip r:embed="rId3"/>
                <a:stretch>
                  <a:fillRect l="-1608" t="-2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0DEA19-38CF-4410-7945-675FE082BA92}"/>
                  </a:ext>
                </a:extLst>
              </p:cNvPr>
              <p:cNvSpPr txBox="1"/>
              <p:nvPr/>
            </p:nvSpPr>
            <p:spPr>
              <a:xfrm>
                <a:off x="2334481" y="2653896"/>
                <a:ext cx="7232306" cy="7022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2400" b="1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400" i="1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𝑁𝐿</m:t>
                          </m:r>
                        </m:sup>
                      </m:sSup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400" i="1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0DEA19-38CF-4410-7945-675FE082B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481" y="2653896"/>
                <a:ext cx="7232306" cy="702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6B45E5D-D233-BCEB-CA9E-CE708451B95A}"/>
              </a:ext>
            </a:extLst>
          </p:cNvPr>
          <p:cNvSpPr txBox="1"/>
          <p:nvPr/>
        </p:nvSpPr>
        <p:spPr>
          <a:xfrm>
            <a:off x="9996260" y="2653896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32665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FE2F-D0CF-F565-BB7E-01EC1FDC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2. Background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C2DFE-E94C-C64C-8AF0-3AFC66ACB571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| Project Presentation | David Amorim, 04.09.2023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4DA012-3189-8C6A-7DD4-6CAAE0EDD6A7}"/>
                  </a:ext>
                </a:extLst>
              </p:cNvPr>
              <p:cNvSpPr>
                <a:spLocks noGrp="1"/>
              </p:cNvSpPr>
              <p:nvPr>
                <p:ph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GB" sz="3100" dirty="0"/>
                  <a:t>The UPPE is derived directly from Maxwell’s Equations without using a  slowly-varying envelope approximation [2]</a:t>
                </a:r>
              </a:p>
              <a:p>
                <a:r>
                  <a:rPr lang="en-GB" sz="3100" dirty="0"/>
                  <a:t>The nonlinear polarisation response considers the Kerr effect as well as photo-ionisation: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1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GB" sz="3100" b="0" i="1" smtClean="0">
                            <a:latin typeface="Cambria Math" panose="02040503050406030204" pitchFamily="18" charset="0"/>
                          </a:rPr>
                          <m:t>𝑁𝐿</m:t>
                        </m:r>
                      </m:sup>
                    </m:sSup>
                    <m:r>
                      <a:rPr lang="en-GB" sz="31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3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1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GB" sz="3100" b="0" i="1" smtClean="0">
                            <a:latin typeface="Cambria Math" panose="02040503050406030204" pitchFamily="18" charset="0"/>
                          </a:rPr>
                          <m:t>𝐾𝑒𝑟𝑟</m:t>
                        </m:r>
                      </m:sup>
                    </m:sSup>
                    <m:r>
                      <a:rPr lang="en-GB" sz="31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3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1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GB" sz="3100" b="0" i="1" smtClean="0">
                            <a:latin typeface="Cambria Math" panose="02040503050406030204" pitchFamily="18" charset="0"/>
                          </a:rPr>
                          <m:t>𝑖𝑜𝑛</m:t>
                        </m:r>
                      </m:sup>
                    </m:sSup>
                  </m:oMath>
                </a14:m>
                <a:r>
                  <a:rPr lang="en-GB" sz="3100" dirty="0"/>
                  <a:t>, with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r>
                  <a:rPr lang="en-GB" sz="25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5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5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sz="2500" dirty="0"/>
                  <a:t> is the ionisation potential,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5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GB" sz="2500" dirty="0"/>
                  <a:t> is the number of free electrons,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5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500" dirty="0"/>
                  <a:t> is the initial number of neutral atoms, </a:t>
                </a:r>
                <a14:m>
                  <m:oMath xmlns:m="http://schemas.openxmlformats.org/officeDocument/2006/math">
                    <m:r>
                      <a:rPr lang="en-GB" sz="25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sz="25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500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GB" sz="2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500" dirty="0"/>
                  <a:t> is the ionisation rate and all other symbols have their usual meaning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4DA012-3189-8C6A-7DD4-6CAAE0EDD6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blipFill>
                <a:blip r:embed="rId2"/>
                <a:stretch>
                  <a:fillRect l="-1661" t="-4380" r="-482" b="-3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ED16B4-B5C9-7F53-455E-FD567D992087}"/>
                  </a:ext>
                </a:extLst>
              </p:cNvPr>
              <p:cNvSpPr txBox="1"/>
              <p:nvPr/>
            </p:nvSpPr>
            <p:spPr>
              <a:xfrm>
                <a:off x="2939845" y="3034661"/>
                <a:ext cx="4526624" cy="3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𝐾𝑒𝑟𝑟</m:t>
                          </m:r>
                        </m:sup>
                      </m:sSup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</m:s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ED16B4-B5C9-7F53-455E-FD567D992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845" y="3034661"/>
                <a:ext cx="4526624" cy="3943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7B713A-CBEA-1577-E1D3-23FE48DBC679}"/>
                  </a:ext>
                </a:extLst>
              </p:cNvPr>
              <p:cNvSpPr txBox="1"/>
              <p:nvPr/>
            </p:nvSpPr>
            <p:spPr>
              <a:xfrm>
                <a:off x="2678017" y="3750466"/>
                <a:ext cx="8420382" cy="8241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𝑖𝑜𝑛</m:t>
                          </m:r>
                        </m:sup>
                      </m:sSup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nary>
                        <m:nary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∞ 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7B713A-CBEA-1577-E1D3-23FE48DBC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017" y="3750466"/>
                <a:ext cx="8420382" cy="8241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F0EC1C-7B83-8416-5096-D77B044E85AF}"/>
                  </a:ext>
                </a:extLst>
              </p:cNvPr>
              <p:cNvSpPr txBox="1"/>
              <p:nvPr/>
            </p:nvSpPr>
            <p:spPr>
              <a:xfrm>
                <a:off x="4099570" y="4741990"/>
                <a:ext cx="3175421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F0EC1C-7B83-8416-5096-D77B044E8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570" y="4741990"/>
                <a:ext cx="3175421" cy="7022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621729A-A6A5-0429-056B-B0BC8D356DF8}"/>
              </a:ext>
            </a:extLst>
          </p:cNvPr>
          <p:cNvSpPr txBox="1"/>
          <p:nvPr/>
        </p:nvSpPr>
        <p:spPr>
          <a:xfrm>
            <a:off x="9252155" y="2944688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(2)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CE5A37-8FCF-4A79-5F8D-7A81DEDA657E}"/>
              </a:ext>
            </a:extLst>
          </p:cNvPr>
          <p:cNvSpPr txBox="1"/>
          <p:nvPr/>
        </p:nvSpPr>
        <p:spPr>
          <a:xfrm>
            <a:off x="11384847" y="3911400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(3)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B78A44-967B-F09D-BD57-3103D722ADF0}"/>
              </a:ext>
            </a:extLst>
          </p:cNvPr>
          <p:cNvSpPr txBox="1"/>
          <p:nvPr/>
        </p:nvSpPr>
        <p:spPr>
          <a:xfrm>
            <a:off x="9252155" y="4944521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366678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red line graph with numbers and a white background&#10;&#10;Description automatically generated">
            <a:extLst>
              <a:ext uri="{FF2B5EF4-FFF2-40B4-BE49-F238E27FC236}">
                <a16:creationId xmlns:a16="http://schemas.microsoft.com/office/drawing/2014/main" id="{F36792CE-C286-307B-1D9A-BA7601D755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730" y="1084018"/>
            <a:ext cx="5759817" cy="431963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9014238-F19F-4F64-0ACD-912187FF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3. Simulation </a:t>
            </a:r>
            <a:r>
              <a:rPr lang="en-US" b="1" spc="-1" dirty="0">
                <a:solidFill>
                  <a:srgbClr val="009FDF"/>
                </a:solidFill>
                <a:latin typeface="Arial"/>
              </a:rPr>
              <a:t>i</a:t>
            </a:r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nputs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4AD8E-A85A-6F2B-1DFC-F68EB845B044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| Project Presentation | David Amorim, 04.09.2023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F7CC5D-D6E8-E1BF-7FA1-5BE9F035E5D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07880" y="1406520"/>
            <a:ext cx="5688120" cy="500976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simulation input was based on measured data, as far as possible:</a:t>
            </a:r>
          </a:p>
          <a:p>
            <a:pPr lvl="1"/>
            <a:r>
              <a:rPr lang="en-GB" dirty="0"/>
              <a:t>Time-intensity data of the IR input beam (based on FROG) was fed in</a:t>
            </a:r>
          </a:p>
          <a:p>
            <a:pPr lvl="1"/>
            <a:r>
              <a:rPr lang="en-GB" dirty="0"/>
              <a:t>The spatial profile of the input beam was assumed to be a Gaussian with beam waist 65</a:t>
            </a:r>
            <a:r>
              <a:rPr lang="el-GR" dirty="0"/>
              <a:t>μ</a:t>
            </a:r>
            <a:r>
              <a:rPr lang="en-GB" dirty="0"/>
              <a:t>m (based on measurement)</a:t>
            </a:r>
          </a:p>
          <a:p>
            <a:pPr lvl="1"/>
            <a:r>
              <a:rPr lang="en-GB" dirty="0"/>
              <a:t>The gas density profile was based on COMSOL simulations of the gas cell (carried out by </a:t>
            </a:r>
            <a:r>
              <a:rPr lang="en-GB" dirty="0" err="1"/>
              <a:t>Josina</a:t>
            </a:r>
            <a:r>
              <a:rPr lang="en-GB" dirty="0"/>
              <a:t> Hahne and Agata </a:t>
            </a:r>
            <a:r>
              <a:rPr lang="en-GB" dirty="0" err="1"/>
              <a:t>Azzolin</a:t>
            </a:r>
            <a:r>
              <a:rPr lang="en-GB" dirty="0"/>
              <a:t>)</a:t>
            </a:r>
          </a:p>
          <a:p>
            <a:r>
              <a:rPr lang="en-GB" dirty="0"/>
              <a:t>A variety of input parameters were considered (e.g. chirp, CEP,…)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E3CB02-0BD4-132C-A1D2-B0D6704613C9}"/>
              </a:ext>
            </a:extLst>
          </p:cNvPr>
          <p:cNvSpPr txBox="1"/>
          <p:nvPr/>
        </p:nvSpPr>
        <p:spPr>
          <a:xfrm>
            <a:off x="7274697" y="5448060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Fig. X</a:t>
            </a:r>
            <a:r>
              <a:rPr lang="en-GB" dirty="0"/>
              <a:t>: IR input pulse in the time domain</a:t>
            </a:r>
          </a:p>
        </p:txBody>
      </p:sp>
    </p:spTree>
    <p:extLst>
      <p:ext uri="{BB962C8B-B14F-4D97-AF65-F5344CB8AC3E}">
        <p14:creationId xmlns:p14="http://schemas.microsoft.com/office/powerpoint/2010/main" val="317807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a graph with red and blue dots&#10;&#10;Description automatically generated">
            <a:extLst>
              <a:ext uri="{FF2B5EF4-FFF2-40B4-BE49-F238E27FC236}">
                <a16:creationId xmlns:a16="http://schemas.microsoft.com/office/drawing/2014/main" id="{25C5ABC1-341E-7B76-1C39-5675BCFF21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703" y="1406520"/>
            <a:ext cx="5759817" cy="4319634"/>
          </a:xfrm>
          <a:prstGeom prst="rect">
            <a:avLst/>
          </a:prstGeom>
        </p:spPr>
      </p:pic>
      <p:pic>
        <p:nvPicPr>
          <p:cNvPr id="11" name="Picture 10" descr="A graph of 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0C22D06D-09B3-CBA1-DBA9-71A633EF46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" y="1406520"/>
            <a:ext cx="5759817" cy="431963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1EC1-3890-536A-A703-B1429044E96F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simulated UV spectra and energies agree well with experiment: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412D62-309E-D747-3390-3DD390D6B23A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| Project Presentation | David Amorim, 04.09.2023 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BA766CF2-4A19-4C02-8121-1A05C0013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20" y="313920"/>
            <a:ext cx="9968400" cy="450720"/>
          </a:xfrm>
        </p:spPr>
        <p:txBody>
          <a:bodyPr/>
          <a:lstStyle/>
          <a:p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4.I </a:t>
            </a:r>
            <a:r>
              <a:rPr lang="en-US" b="1" spc="-1" dirty="0">
                <a:solidFill>
                  <a:srgbClr val="009FDF"/>
                </a:solidFill>
                <a:latin typeface="Arial"/>
              </a:rPr>
              <a:t>Comparison with experiment</a:t>
            </a:r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 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152220-DB8C-0A01-649D-F93CAD0CECA9}"/>
              </a:ext>
            </a:extLst>
          </p:cNvPr>
          <p:cNvSpPr txBox="1"/>
          <p:nvPr/>
        </p:nvSpPr>
        <p:spPr>
          <a:xfrm>
            <a:off x="407880" y="5777465"/>
            <a:ext cx="509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Fig. X</a:t>
            </a:r>
            <a:r>
              <a:rPr lang="en-GB" dirty="0"/>
              <a:t>: UV output spectra for Argon with 150mW</a:t>
            </a:r>
          </a:p>
          <a:p>
            <a:r>
              <a:rPr lang="en-GB" dirty="0"/>
              <a:t>input beam power and 0.4bar central pressure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CD38C2-F94B-3682-FD9D-04484783ECC4}"/>
              </a:ext>
            </a:extLst>
          </p:cNvPr>
          <p:cNvSpPr txBox="1"/>
          <p:nvPr/>
        </p:nvSpPr>
        <p:spPr>
          <a:xfrm>
            <a:off x="6355445" y="5758952"/>
            <a:ext cx="5224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Fig. X</a:t>
            </a:r>
            <a:r>
              <a:rPr lang="en-GB" dirty="0"/>
              <a:t>: UV output energies for Argon with 150mW</a:t>
            </a:r>
          </a:p>
          <a:p>
            <a:r>
              <a:rPr lang="en-GB" dirty="0"/>
              <a:t>input beam power</a:t>
            </a:r>
          </a:p>
        </p:txBody>
      </p:sp>
    </p:spTree>
    <p:extLst>
      <p:ext uri="{BB962C8B-B14F-4D97-AF65-F5344CB8AC3E}">
        <p14:creationId xmlns:p14="http://schemas.microsoft.com/office/powerpoint/2010/main" val="366397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hart of a graph&#10;&#10;Description automatically generated with medium confidence">
            <a:extLst>
              <a:ext uri="{FF2B5EF4-FFF2-40B4-BE49-F238E27FC236}">
                <a16:creationId xmlns:a16="http://schemas.microsoft.com/office/drawing/2014/main" id="{F9DF5876-3C5E-E4AB-0B29-FBA09CF924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458" y="2886120"/>
            <a:ext cx="3840203" cy="2880000"/>
          </a:xfrm>
          <a:prstGeom prst="rect">
            <a:avLst/>
          </a:prstGeom>
        </p:spPr>
      </p:pic>
      <p:pic>
        <p:nvPicPr>
          <p:cNvPr id="10" name="Content Placeholder 9" descr="A close-up of a graph&#10;&#10;Description automatically generated">
            <a:extLst>
              <a:ext uri="{FF2B5EF4-FFF2-40B4-BE49-F238E27FC236}">
                <a16:creationId xmlns:a16="http://schemas.microsoft.com/office/drawing/2014/main" id="{35AA926D-A6BB-5B77-691C-F72C21EE67C8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929" y="90720"/>
            <a:ext cx="3840203" cy="28800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FE8B4-2512-448C-4DE7-1B85564A5CA4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| Project Presentation | David Amorim, 04.09.2023 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975E696E-7F7C-8257-901B-3F3337EC4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20" y="539280"/>
            <a:ext cx="6809357" cy="450720"/>
          </a:xfrm>
        </p:spPr>
        <p:txBody>
          <a:bodyPr/>
          <a:lstStyle/>
          <a:p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4.I </a:t>
            </a:r>
            <a:r>
              <a:rPr lang="en-US" b="1" spc="-1" dirty="0">
                <a:solidFill>
                  <a:srgbClr val="009FDF"/>
                </a:solidFill>
                <a:latin typeface="Arial"/>
              </a:rPr>
              <a:t>Comparison with experiment</a:t>
            </a:r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942291-F1DC-1E98-63F2-EF638A67DC8B}"/>
              </a:ext>
            </a:extLst>
          </p:cNvPr>
          <p:cNvSpPr txBox="1"/>
          <p:nvPr/>
        </p:nvSpPr>
        <p:spPr>
          <a:xfrm>
            <a:off x="6479458" y="5769949"/>
            <a:ext cx="5742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Fig. X</a:t>
            </a:r>
            <a:r>
              <a:rPr lang="en-GB" dirty="0"/>
              <a:t>: UV output spectral pressure scan map (Argon, 150mW)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29DA5F-B347-E599-0ABA-E47D23055D05}"/>
              </a:ext>
            </a:extLst>
          </p:cNvPr>
          <p:cNvSpPr txBox="1"/>
          <p:nvPr/>
        </p:nvSpPr>
        <p:spPr>
          <a:xfrm>
            <a:off x="10176387" y="177907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(a) </a:t>
            </a:r>
            <a:r>
              <a:rPr lang="en-GB" dirty="0"/>
              <a:t>simulated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6CC00B-1CD4-C8E2-046C-A38E8F9BBBA9}"/>
              </a:ext>
            </a:extLst>
          </p:cNvPr>
          <p:cNvSpPr txBox="1"/>
          <p:nvPr/>
        </p:nvSpPr>
        <p:spPr>
          <a:xfrm>
            <a:off x="10176386" y="4304349"/>
            <a:ext cx="176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(b) </a:t>
            </a:r>
            <a:r>
              <a:rPr lang="en-GB" dirty="0"/>
              <a:t>measured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C7C1E6B-8648-84E7-70B0-59D127FDDA92}"/>
              </a:ext>
            </a:extLst>
          </p:cNvPr>
          <p:cNvSpPr txBox="1">
            <a:spLocks/>
          </p:cNvSpPr>
          <p:nvPr/>
        </p:nvSpPr>
        <p:spPr>
          <a:xfrm>
            <a:off x="407881" y="1406520"/>
            <a:ext cx="5688120" cy="500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/>
              <a:t>Waffle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285477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rainbow colored circle with numbers&#10;&#10;Description automatically generated with medium confidence">
            <a:extLst>
              <a:ext uri="{FF2B5EF4-FFF2-40B4-BE49-F238E27FC236}">
                <a16:creationId xmlns:a16="http://schemas.microsoft.com/office/drawing/2014/main" id="{FAD759D0-3B4B-40F1-5A48-22F473B3DA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872" y="3045241"/>
            <a:ext cx="3840203" cy="2880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B69D3-6012-C86D-8946-FDC07721969E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07880" y="1406520"/>
            <a:ext cx="4939925" cy="5009760"/>
          </a:xfrm>
        </p:spPr>
        <p:txBody>
          <a:bodyPr/>
          <a:lstStyle/>
          <a:p>
            <a:r>
              <a:rPr lang="en-GB" dirty="0"/>
              <a:t>The simulations could demonstrate leading-edge self-steepening of the UV pulses </a:t>
            </a:r>
          </a:p>
          <a:p>
            <a:r>
              <a:rPr lang="en-GB" dirty="0"/>
              <a:t>This adds to spectral broadening and pulse compression </a:t>
            </a:r>
          </a:p>
          <a:p>
            <a:r>
              <a:rPr lang="en-GB" dirty="0"/>
              <a:t>Self-steepening seems to be caused by ionisation </a:t>
            </a:r>
          </a:p>
          <a:p>
            <a:r>
              <a:rPr lang="en-GB" dirty="0"/>
              <a:t>These results agree with the literature [3]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2CA4AF-86D9-0387-C441-F2A6574C9AB6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| Project Presentation | David Amorim, 04.09.2023 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204CFC13-EA81-DD65-75E9-4498D5231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20" y="313920"/>
            <a:ext cx="9968400" cy="450720"/>
          </a:xfrm>
        </p:spPr>
        <p:txBody>
          <a:bodyPr/>
          <a:lstStyle/>
          <a:p>
            <a:r>
              <a:rPr lang="en-US" b="1" spc="-1" dirty="0">
                <a:solidFill>
                  <a:srgbClr val="009FDF"/>
                </a:solidFill>
                <a:latin typeface="Arial"/>
              </a:rPr>
              <a:t>4.II Self-steepening</a:t>
            </a:r>
            <a:endParaRPr lang="en-GB" dirty="0"/>
          </a:p>
        </p:txBody>
      </p:sp>
      <p:pic>
        <p:nvPicPr>
          <p:cNvPr id="9" name="Picture 8" descr="A rainbow colored circle with numbers and a chart&#10;&#10;Description automatically generated with medium confidence">
            <a:extLst>
              <a:ext uri="{FF2B5EF4-FFF2-40B4-BE49-F238E27FC236}">
                <a16:creationId xmlns:a16="http://schemas.microsoft.com/office/drawing/2014/main" id="{DCDDCB88-6764-A0BE-EB5B-B5363FC974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22" y="396486"/>
            <a:ext cx="3840203" cy="288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10E69C-A35B-EDED-71AE-4D6FBCD548AC}"/>
              </a:ext>
            </a:extLst>
          </p:cNvPr>
          <p:cNvSpPr txBox="1"/>
          <p:nvPr/>
        </p:nvSpPr>
        <p:spPr>
          <a:xfrm>
            <a:off x="10176387" y="1779077"/>
            <a:ext cx="1443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(a) </a:t>
            </a:r>
            <a:r>
              <a:rPr lang="en-GB" dirty="0"/>
              <a:t>with ionisation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B7F33D-BED0-CD5E-A066-7F2E40D090A1}"/>
              </a:ext>
            </a:extLst>
          </p:cNvPr>
          <p:cNvSpPr txBox="1"/>
          <p:nvPr/>
        </p:nvSpPr>
        <p:spPr>
          <a:xfrm>
            <a:off x="10176386" y="4304349"/>
            <a:ext cx="1764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(b) </a:t>
            </a:r>
            <a:r>
              <a:rPr lang="en-GB" dirty="0"/>
              <a:t>without ionisation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18A628-EFAD-672B-CEF7-8217DE264C24}"/>
              </a:ext>
            </a:extLst>
          </p:cNvPr>
          <p:cNvSpPr txBox="1"/>
          <p:nvPr/>
        </p:nvSpPr>
        <p:spPr>
          <a:xfrm>
            <a:off x="6198129" y="5815183"/>
            <a:ext cx="5742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Fig. X</a:t>
            </a:r>
            <a:r>
              <a:rPr lang="en-GB" dirty="0"/>
              <a:t>: UV output beam profile with and without ionisation (Argon, 150mW, 0.4bar)</a:t>
            </a:r>
          </a:p>
        </p:txBody>
      </p:sp>
    </p:spTree>
    <p:extLst>
      <p:ext uri="{BB962C8B-B14F-4D97-AF65-F5344CB8AC3E}">
        <p14:creationId xmlns:p14="http://schemas.microsoft.com/office/powerpoint/2010/main" val="3297195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CFEL_Atto_talk_16x9</Template>
  <TotalTime>197</TotalTime>
  <Words>1158</Words>
  <Application>Microsoft Office PowerPoint</Application>
  <PresentationFormat>Widescreen</PresentationFormat>
  <Paragraphs>146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Cambria Math</vt:lpstr>
      <vt:lpstr>Times New Roman</vt:lpstr>
      <vt:lpstr>Wingdings</vt:lpstr>
      <vt:lpstr>Office Theme</vt:lpstr>
      <vt:lpstr>Office Theme</vt:lpstr>
      <vt:lpstr>Modelling of nonlinear light up-conversion from intense femtosecond laser pulses</vt:lpstr>
      <vt:lpstr>Overview</vt:lpstr>
      <vt:lpstr>1. Motivation</vt:lpstr>
      <vt:lpstr>2. Background</vt:lpstr>
      <vt:lpstr>2. Background</vt:lpstr>
      <vt:lpstr>3. Simulation inputs</vt:lpstr>
      <vt:lpstr>4.I Comparison with experiment </vt:lpstr>
      <vt:lpstr>4.I Comparison with experiment </vt:lpstr>
      <vt:lpstr>4.II Self-steepening</vt:lpstr>
      <vt:lpstr>4.III Effects of chirp</vt:lpstr>
      <vt:lpstr>4.IV Effects of CEP</vt:lpstr>
      <vt:lpstr>4.V Gas comparisons</vt:lpstr>
      <vt:lpstr>4.VI Comparing the gas cells</vt:lpstr>
      <vt:lpstr>5. Discussion &amp; conclusion</vt:lpstr>
      <vt:lpstr>6. Acknowledgments &amp;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Josina Hahne</dc:creator>
  <dc:description/>
  <cp:lastModifiedBy>David Amorim (student)</cp:lastModifiedBy>
  <cp:revision>78</cp:revision>
  <dcterms:created xsi:type="dcterms:W3CDTF">2021-09-22T08:12:19Z</dcterms:created>
  <dcterms:modified xsi:type="dcterms:W3CDTF">2023-08-29T09:54:52Z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</vt:r8>
  </property>
  <property fmtid="{D5CDD505-2E9C-101B-9397-08002B2CF9AE}" pid="3" name="PresentationFormat">
    <vt:lpwstr>Breitbild</vt:lpwstr>
  </property>
  <property fmtid="{D5CDD505-2E9C-101B-9397-08002B2CF9AE}" pid="4" name="Slides">
    <vt:r8>10</vt:r8>
  </property>
</Properties>
</file>