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4" r:id="rId7"/>
    <p:sldId id="266" r:id="rId8"/>
    <p:sldId id="268" r:id="rId9"/>
    <p:sldId id="271" r:id="rId10"/>
    <p:sldId id="270" r:id="rId11"/>
    <p:sldId id="267" r:id="rId12"/>
    <p:sldId id="274" r:id="rId13"/>
    <p:sldId id="275" r:id="rId14"/>
    <p:sldId id="276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DE40B-4058-49B5-80DF-F4532ADAEA7F}" v="151" dt="2023-07-29T12:31:4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015-4C84-B005-C4CD-11FCBE89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6BF7-2237-08F8-3512-39E0E2B18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9DE-37C1-7D95-2F4A-10B8CAB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ADAF-5E6D-2653-9911-D5B2B312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C1A-7A0E-5497-6F7C-E1FA8D7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029-0889-379C-6593-C6B0F1A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CDD7-0489-496C-F6E4-110F3B06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0BD5-2103-3A4F-5565-D3B4DE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421A-2925-977F-C90C-75510D5F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6905-B900-2D87-E8F8-0817522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299B-CD41-5AD1-5553-C1B745BC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CA89-6804-FE19-E33C-1451C2B8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0DC-A5A3-95C3-E859-D4EDEA7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B11A-597D-AB23-DA84-494C931B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F19-A607-9453-6905-46BCA370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8D2-D3CF-3321-4F2C-B91ADBED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B050-B804-F39B-09A6-9AC3BC68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88B4-8A38-A633-F199-B8E8E06D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76CD-42C5-3EC8-80AA-AC1EC9D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E285-4F60-E28F-C510-49CCCC20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1346-C0B3-1932-E0D3-A382629C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2952-34ED-8206-2E8B-A9405FD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4CE-5AA3-D5CF-C6A1-8B76992D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CBD8-EDD3-F4D4-6E82-2922685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78FE-BC82-6154-6CA4-757391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BE2-90EA-4B0D-5950-6D39D731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51B-2029-88C5-93F4-827FFA9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6297-D04F-3965-8840-61B07327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A383-34F6-AA91-7328-6B6849A8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B09-F0D4-0077-0A4E-F491ABF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22336-84D6-08AE-0D49-AC777B0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1D4-EA07-0C5D-E9B8-AA72872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9D5B-217D-0D80-5B1D-AB7B323F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FF45-1F78-1664-BE53-ABAB0CB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4B83-AE8C-14C1-7D18-7C44FD1D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A33C-4342-9612-1A0F-8943C4DC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BF19-B590-D3A4-3784-7A30E5B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16A16-D24C-6362-7DDA-235172EC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0686-A410-5F54-310C-8E7B19A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F63-8927-B553-5A04-0A01D69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87903-3071-69DE-1E9D-F58AB42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BB155-7231-7E55-6A77-12BF6B3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331B-D59F-03C4-9935-5DFFB73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B7659-0079-9A4E-FCDE-82454BA2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9D357-6CA7-8550-D7A5-3D904C7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D4BB-04E3-5153-7ADA-7B470EF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539-8250-CF4E-5339-6B45DDD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04CD-6A3C-538B-8911-488513C5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FA02-6DF6-EDF9-6061-654F445C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003E-5C97-8B09-0900-07DA1C9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2F2-05CB-A22B-B2B6-F7F78CE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5B6B-F7BA-9BE1-3E6F-C1549DE8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DCB-BC58-FDF9-C3DC-DC0F937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7C4D-2DD8-73B8-BF36-11FCE58B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A731-B942-809B-6428-07EAC0DB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DE99-20BD-9C32-070B-9D5BC59D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1082-08DD-B0BD-E6EA-51E85C2D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A5D8-EF08-B08F-A2E7-F999AE4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590A2-718D-96BB-2551-9A851FAF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7C2E-05CA-EBA2-BE7B-C2E1FC4B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341F-2F16-599B-E787-6BA45ADC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2FC6-4D43-4DB6-BC65-E4696EEACAEB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C5E-3F59-7E29-0685-79BFBC79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04B4-0535-B739-DB47-2F615F87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dirty="0"/>
              <a:t>Weeks 1&amp;2</a:t>
            </a:r>
          </a:p>
          <a:p>
            <a:pPr algn="r"/>
            <a:r>
              <a:rPr lang="en-GB" sz="1800" dirty="0"/>
              <a:t>01/08/2023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F64-4CE7-869F-B7E4-02F8A63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96B9-617E-A83D-81ED-B494B73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A25CA75-C72F-69C4-0A92-81BF6B9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35"/>
            <a:ext cx="6271803" cy="4724809"/>
          </a:xfrm>
          <a:prstGeom prst="rect">
            <a:avLst/>
          </a:prstGeom>
        </p:spPr>
      </p:pic>
      <p:pic>
        <p:nvPicPr>
          <p:cNvPr id="5" name="Picture 4" descr="A graph of a graph showing different types of data&#10;&#10;Description automatically generated">
            <a:extLst>
              <a:ext uri="{FF2B5EF4-FFF2-40B4-BE49-F238E27FC236}">
                <a16:creationId xmlns:a16="http://schemas.microsoft.com/office/drawing/2014/main" id="{954AA7D3-B2A8-3C2E-F9ED-CF13FA12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919"/>
            <a:ext cx="603556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C33-81C6-2FC6-A2DB-E26648B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32C7AC95-7EB7-62BA-49C0-6BEBA73D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3" y="1773774"/>
            <a:ext cx="5524492" cy="4351338"/>
          </a:xfrm>
        </p:spPr>
      </p:pic>
      <p:pic>
        <p:nvPicPr>
          <p:cNvPr id="11" name="Picture 10" descr="A graph of energy and uv energy&#10;&#10;Description automatically generated">
            <a:extLst>
              <a:ext uri="{FF2B5EF4-FFF2-40B4-BE49-F238E27FC236}">
                <a16:creationId xmlns:a16="http://schemas.microsoft.com/office/drawing/2014/main" id="{F91DD64B-42BD-A463-A5F5-8CB908A3C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" y="1605021"/>
            <a:ext cx="6005080" cy="4694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B1A2EA-4166-202A-6023-AFE13FF903D5}"/>
              </a:ext>
            </a:extLst>
          </p:cNvPr>
          <p:cNvSpPr txBox="1"/>
          <p:nvPr/>
        </p:nvSpPr>
        <p:spPr>
          <a:xfrm>
            <a:off x="1486161" y="6308209"/>
            <a:ext cx="321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Measured pulse energy:  </a:t>
            </a:r>
            <a:r>
              <a:rPr lang="en-GB" b="1" dirty="0">
                <a:solidFill>
                  <a:srgbClr val="002060"/>
                </a:solidFill>
              </a:rPr>
              <a:t>110nJ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06B5605A-FEE9-5D63-C770-6C3A2A338FD3}"/>
              </a:ext>
            </a:extLst>
          </p:cNvPr>
          <p:cNvSpPr/>
          <p:nvPr/>
        </p:nvSpPr>
        <p:spPr>
          <a:xfrm rot="19804508">
            <a:off x="2399071" y="5966871"/>
            <a:ext cx="216310" cy="3677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57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F281-37D7-6D7C-4044-2FA7DE51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Pressure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CE07-FF58-D69C-55F0-CED78131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0" y="1690688"/>
            <a:ext cx="1068029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Ran simulations for Argon and 150mW pulses with pressures ranging from 0.1 bar to 1.0 bar: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No saturation observed in simulations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graph with red and purple lines&#10;&#10;Description automatically generated">
            <a:extLst>
              <a:ext uri="{FF2B5EF4-FFF2-40B4-BE49-F238E27FC236}">
                <a16:creationId xmlns:a16="http://schemas.microsoft.com/office/drawing/2014/main" id="{2836E9E4-4D3A-5738-6A4B-35ADDCE5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405190"/>
            <a:ext cx="4788310" cy="3192207"/>
          </a:xfrm>
          <a:prstGeom prst="rect">
            <a:avLst/>
          </a:prstGeom>
        </p:spPr>
      </p:pic>
      <p:pic>
        <p:nvPicPr>
          <p:cNvPr id="7" name="Picture 6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0ECC7EB6-FBEF-9872-B32A-941BF5EE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80" y="2405190"/>
            <a:ext cx="4788310" cy="3192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4078A-68D2-84C4-2F6D-233B833478E0}"/>
              </a:ext>
            </a:extLst>
          </p:cNvPr>
          <p:cNvSpPr txBox="1"/>
          <p:nvPr/>
        </p:nvSpPr>
        <p:spPr>
          <a:xfrm>
            <a:off x="9674942" y="4493341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[zoomed]</a:t>
            </a:r>
          </a:p>
        </p:txBody>
      </p:sp>
    </p:spTree>
    <p:extLst>
      <p:ext uri="{BB962C8B-B14F-4D97-AF65-F5344CB8AC3E}">
        <p14:creationId xmlns:p14="http://schemas.microsoft.com/office/powerpoint/2010/main" val="125234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9BBC-DE62-F597-8A84-F7C418E4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Pressure scan: spectra</a:t>
            </a:r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1561E675-F732-45D9-CFA0-8445D2A0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3" y="1262110"/>
            <a:ext cx="3128281" cy="2343353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9673654-7AFC-54AC-FA54-CCAFA9213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30" y="1262110"/>
            <a:ext cx="3128282" cy="240940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DA8B09FE-EECD-BB04-10CF-3AF8BE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35" y="1262109"/>
            <a:ext cx="3138936" cy="2409409"/>
          </a:xfrm>
          <a:prstGeom prst="rect">
            <a:avLst/>
          </a:prstGeom>
        </p:spPr>
      </p:pic>
      <p:pic>
        <p:nvPicPr>
          <p:cNvPr id="11" name="Picture 10" descr="A graph of a line graph&#10;&#10;Description automatically generated">
            <a:extLst>
              <a:ext uri="{FF2B5EF4-FFF2-40B4-BE49-F238E27FC236}">
                <a16:creationId xmlns:a16="http://schemas.microsoft.com/office/drawing/2014/main" id="{739D3E51-1980-6410-17EE-77C196EA5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6" y="3685673"/>
            <a:ext cx="3074936" cy="2347163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">
            <a:extLst>
              <a:ext uri="{FF2B5EF4-FFF2-40B4-BE49-F238E27FC236}">
                <a16:creationId xmlns:a16="http://schemas.microsoft.com/office/drawing/2014/main" id="{38E123EE-7ED8-622E-4C7A-D449DBA6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04" y="3612049"/>
            <a:ext cx="3440701" cy="2558577"/>
          </a:xfrm>
          <a:prstGeom prst="rect">
            <a:avLst/>
          </a:prstGeom>
        </p:spPr>
      </p:pic>
      <p:pic>
        <p:nvPicPr>
          <p:cNvPr id="15" name="Picture 14" descr="A graph of a line graph&#10;&#10;Description automatically generated">
            <a:extLst>
              <a:ext uri="{FF2B5EF4-FFF2-40B4-BE49-F238E27FC236}">
                <a16:creationId xmlns:a16="http://schemas.microsoft.com/office/drawing/2014/main" id="{9B773780-5250-05B1-E3CC-84C69D144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555" y="3701715"/>
            <a:ext cx="3349328" cy="2492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3C1D3B-6B23-E1C4-9451-BF7EB2F53D6F}"/>
              </a:ext>
            </a:extLst>
          </p:cNvPr>
          <p:cNvSpPr txBox="1"/>
          <p:nvPr/>
        </p:nvSpPr>
        <p:spPr>
          <a:xfrm>
            <a:off x="230833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0.1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50852F-AC42-81AF-5458-805AE8C3B99D}"/>
              </a:ext>
            </a:extLst>
          </p:cNvPr>
          <p:cNvSpPr txBox="1"/>
          <p:nvPr/>
        </p:nvSpPr>
        <p:spPr>
          <a:xfrm>
            <a:off x="5916777" y="19664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0.2 bar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DF51E-1FCE-DA0C-457C-19BB3CD3C082}"/>
              </a:ext>
            </a:extLst>
          </p:cNvPr>
          <p:cNvSpPr txBox="1"/>
          <p:nvPr/>
        </p:nvSpPr>
        <p:spPr>
          <a:xfrm>
            <a:off x="9883663" y="22081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0.3 bar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61F34-251F-1F79-3AB0-5E1DCFD2A559}"/>
              </a:ext>
            </a:extLst>
          </p:cNvPr>
          <p:cNvSpPr txBox="1"/>
          <p:nvPr/>
        </p:nvSpPr>
        <p:spPr>
          <a:xfrm>
            <a:off x="2377163" y="45786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0.4 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6D1D1-04AD-BD8B-E3FF-E3165D191D96}"/>
              </a:ext>
            </a:extLst>
          </p:cNvPr>
          <p:cNvSpPr txBox="1"/>
          <p:nvPr/>
        </p:nvSpPr>
        <p:spPr>
          <a:xfrm>
            <a:off x="5975771" y="439397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0.5 bar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693AD-413A-2F04-C339-0EB23C873969}"/>
              </a:ext>
            </a:extLst>
          </p:cNvPr>
          <p:cNvSpPr txBox="1"/>
          <p:nvPr/>
        </p:nvSpPr>
        <p:spPr>
          <a:xfrm>
            <a:off x="10213474" y="47066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0.6 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E3D84-A893-EC1D-FBB6-E394E20C0B80}"/>
              </a:ext>
            </a:extLst>
          </p:cNvPr>
          <p:cNvSpPr txBox="1"/>
          <p:nvPr/>
        </p:nvSpPr>
        <p:spPr>
          <a:xfrm>
            <a:off x="8485239" y="589935"/>
            <a:ext cx="19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Measured UV data</a:t>
            </a:r>
          </a:p>
          <a:p>
            <a:r>
              <a:rPr lang="en-GB" b="1" dirty="0">
                <a:solidFill>
                  <a:srgbClr val="7030A0"/>
                </a:solidFill>
              </a:rPr>
              <a:t>Simulated UV data</a:t>
            </a:r>
          </a:p>
        </p:txBody>
      </p:sp>
    </p:spTree>
    <p:extLst>
      <p:ext uri="{BB962C8B-B14F-4D97-AF65-F5344CB8AC3E}">
        <p14:creationId xmlns:p14="http://schemas.microsoft.com/office/powerpoint/2010/main" val="69939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8094-A5E5-56C0-0DAB-D0C8131A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Pressure scan: spectra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608BD2C7-EAE2-4EED-3160-0B15D56E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9" y="1475874"/>
            <a:ext cx="3846860" cy="2920416"/>
          </a:xfr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BA5CB39E-A760-2BD6-1611-3129B7F81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1" y="1518068"/>
            <a:ext cx="4026178" cy="3077079"/>
          </a:xfrm>
          <a:prstGeom prst="rect">
            <a:avLst/>
          </a:prstGeo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B23CF36D-7568-9C25-FC2A-6D72EF497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29" y="1482310"/>
            <a:ext cx="4258771" cy="3155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5FAB2-D670-04C5-68DC-5576E8F6F43C}"/>
              </a:ext>
            </a:extLst>
          </p:cNvPr>
          <p:cNvSpPr txBox="1"/>
          <p:nvPr/>
        </p:nvSpPr>
        <p:spPr>
          <a:xfrm>
            <a:off x="2898273" y="230074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0.7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0C2B-E512-15E5-B70D-01DFC985F027}"/>
              </a:ext>
            </a:extLst>
          </p:cNvPr>
          <p:cNvSpPr txBox="1"/>
          <p:nvPr/>
        </p:nvSpPr>
        <p:spPr>
          <a:xfrm>
            <a:off x="6851360" y="248949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0.8 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C9DA0-F33C-38B4-FAFE-89A25F9952DC}"/>
              </a:ext>
            </a:extLst>
          </p:cNvPr>
          <p:cNvSpPr txBox="1"/>
          <p:nvPr/>
        </p:nvSpPr>
        <p:spPr>
          <a:xfrm>
            <a:off x="10744101" y="248541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1.0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CF6D-63A8-E662-3C14-8044944EC3AE}"/>
              </a:ext>
            </a:extLst>
          </p:cNvPr>
          <p:cNvSpPr txBox="1"/>
          <p:nvPr/>
        </p:nvSpPr>
        <p:spPr>
          <a:xfrm>
            <a:off x="992025" y="4831902"/>
            <a:ext cx="10603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002060"/>
                </a:solidFill>
              </a:rPr>
              <a:t>Additional spectral peaks not observed in simulations</a:t>
            </a: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B7EC0-4719-5D5B-51DD-10ECCBD7F08E}"/>
              </a:ext>
            </a:extLst>
          </p:cNvPr>
          <p:cNvSpPr txBox="1"/>
          <p:nvPr/>
        </p:nvSpPr>
        <p:spPr>
          <a:xfrm>
            <a:off x="8485239" y="589935"/>
            <a:ext cx="19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Measured UV data</a:t>
            </a:r>
          </a:p>
          <a:p>
            <a:r>
              <a:rPr lang="en-GB" b="1" dirty="0">
                <a:solidFill>
                  <a:srgbClr val="7030A0"/>
                </a:solidFill>
              </a:rPr>
              <a:t>Simulated UV data</a:t>
            </a:r>
          </a:p>
        </p:txBody>
      </p:sp>
    </p:spTree>
    <p:extLst>
      <p:ext uri="{BB962C8B-B14F-4D97-AF65-F5344CB8AC3E}">
        <p14:creationId xmlns:p14="http://schemas.microsoft.com/office/powerpoint/2010/main" val="44349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951-4CBF-65A9-7DE1-A81F2DCC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46A8-5459-C90C-A9EF-1194302A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 some pressures (~0.4bar) there is fairly good agreement between the measurements and the simulations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At high and low pressures, simulations and data diverge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Possible reason: </a:t>
            </a:r>
            <a:r>
              <a:rPr lang="en-GB" b="1" dirty="0">
                <a:solidFill>
                  <a:srgbClr val="002060"/>
                </a:solidFill>
              </a:rPr>
              <a:t>breakdown of pressure gradient model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Try using COMSOL simulations of gas density instead?!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Alternative reason: nonlinear model incomplete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1577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46E-6D66-EBE5-A119-E3CB59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Next steps?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341-9383-738B-EBE7-096D8DA7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521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COMSOL simulation data for gas density?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up non-Gaussian spatial profile?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 CEO phase? 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more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pulses at different beam energies (75mW, 150mW, 300mW,…)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 spectra at more beam energies and gas pressures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 data for Neon</a:t>
            </a:r>
          </a:p>
        </p:txBody>
      </p:sp>
    </p:spTree>
    <p:extLst>
      <p:ext uri="{BB962C8B-B14F-4D97-AF65-F5344CB8AC3E}">
        <p14:creationId xmlns:p14="http://schemas.microsoft.com/office/powerpoint/2010/main" val="42851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E56C-0941-7207-6D20-0EC1D7A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C68-5883-BBA7-4DBF-8ED67F83C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144433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Created (private) project </a:t>
            </a:r>
            <a:r>
              <a:rPr lang="en-GB" sz="2800" dirty="0">
                <a:hlinkClick r:id="rId2"/>
              </a:rPr>
              <a:t>GitHub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Restructured code and updated output plots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Fixed errors in original version: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Hankel aperture radius should be 250µm, not 1mm</a:t>
            </a:r>
            <a:endParaRPr lang="en-GB" b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Intensity plots in old code plot 133nm instead of 266nm</a:t>
            </a:r>
          </a:p>
          <a:p>
            <a:pPr marL="914400" lvl="2" indent="0">
              <a:buNone/>
            </a:pPr>
            <a:r>
              <a:rPr lang="en-GB" i="1" dirty="0"/>
              <a:t>(see next slide)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1" dirty="0">
                <a:solidFill>
                  <a:srgbClr val="002060"/>
                </a:solidFill>
              </a:rPr>
              <a:t>Despite of changes, old runs could be reproduced (see </a:t>
            </a:r>
            <a:r>
              <a:rPr lang="en-GB" b="1" i="1" dirty="0" err="1">
                <a:solidFill>
                  <a:srgbClr val="002060"/>
                </a:solidFill>
              </a:rPr>
              <a:t>Sync&amp;Share</a:t>
            </a:r>
            <a:r>
              <a:rPr lang="en-GB" b="1" i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8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40DD8612-8D94-6906-7E4B-CFD6CC57C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0" y="1185685"/>
            <a:ext cx="5704781" cy="4469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73E6F-1C46-EE8A-B319-5D5CA1B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Fixed: error in intensity plots</a:t>
            </a:r>
          </a:p>
        </p:txBody>
      </p:sp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BD1E89AF-00E5-1919-55E1-30EFC2AB0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" y="1406012"/>
            <a:ext cx="5703559" cy="43433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9012E6-5E98-80B7-BC6D-CB93798989F8}"/>
              </a:ext>
            </a:extLst>
          </p:cNvPr>
          <p:cNvSpPr txBox="1"/>
          <p:nvPr/>
        </p:nvSpPr>
        <p:spPr>
          <a:xfrm>
            <a:off x="5527979" y="293731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new code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F965444-DAB9-4C9D-A526-BAB9E6319FF4}"/>
              </a:ext>
            </a:extLst>
          </p:cNvPr>
          <p:cNvSpPr/>
          <p:nvPr/>
        </p:nvSpPr>
        <p:spPr>
          <a:xfrm>
            <a:off x="5527980" y="3331873"/>
            <a:ext cx="1101213" cy="245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F6240-9746-FCA8-0017-F2B6B9220642}"/>
              </a:ext>
            </a:extLst>
          </p:cNvPr>
          <p:cNvSpPr/>
          <p:nvPr/>
        </p:nvSpPr>
        <p:spPr>
          <a:xfrm>
            <a:off x="682431" y="4777628"/>
            <a:ext cx="4174703" cy="674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EA40-E263-746C-E4F7-622FDD4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31E-2880-7DE5-6F44-E62EA4E4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Three new core features were added: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</a:t>
            </a:r>
            <a:r>
              <a:rPr lang="en-GB" b="1" dirty="0">
                <a:solidFill>
                  <a:srgbClr val="002060"/>
                </a:solidFill>
              </a:rPr>
              <a:t>input pulse</a:t>
            </a:r>
            <a:r>
              <a:rPr lang="en-GB" dirty="0"/>
              <a:t> on measured time-intensity data </a:t>
            </a:r>
          </a:p>
          <a:p>
            <a:pPr lvl="1"/>
            <a:r>
              <a:rPr lang="en-GB" i="1" dirty="0"/>
              <a:t>Tested with IR FROG data from </a:t>
            </a:r>
            <a:r>
              <a:rPr lang="en-GB" i="1" dirty="0" err="1"/>
              <a:t>Sync&amp;Share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overlay </a:t>
            </a:r>
            <a:r>
              <a:rPr lang="en-GB" b="1" dirty="0">
                <a:solidFill>
                  <a:srgbClr val="002060"/>
                </a:solidFill>
              </a:rPr>
              <a:t>measured UV</a:t>
            </a:r>
            <a:r>
              <a:rPr lang="en-GB" dirty="0"/>
              <a:t> pulse for comparison </a:t>
            </a:r>
          </a:p>
          <a:p>
            <a:pPr lvl="1"/>
            <a:r>
              <a:rPr lang="en-GB" i="1" dirty="0"/>
              <a:t>Tested with UV spectra from </a:t>
            </a:r>
            <a:r>
              <a:rPr lang="en-GB" i="1" dirty="0" err="1"/>
              <a:t>Sync&amp;Share</a:t>
            </a: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</a:t>
            </a:r>
            <a:r>
              <a:rPr lang="en-GB" b="1" dirty="0">
                <a:solidFill>
                  <a:srgbClr val="002060"/>
                </a:solidFill>
              </a:rPr>
              <a:t>gas density profile </a:t>
            </a:r>
            <a:r>
              <a:rPr lang="en-GB" dirty="0"/>
              <a:t>on measured/simulated density data </a:t>
            </a:r>
          </a:p>
          <a:p>
            <a:pPr lvl="1"/>
            <a:r>
              <a:rPr lang="en-GB" i="1" dirty="0"/>
              <a:t>Untested due to lack of data: get COMPSOL files</a:t>
            </a:r>
          </a:p>
        </p:txBody>
      </p:sp>
    </p:spTree>
    <p:extLst>
      <p:ext uri="{BB962C8B-B14F-4D97-AF65-F5344CB8AC3E}">
        <p14:creationId xmlns:p14="http://schemas.microsoft.com/office/powerpoint/2010/main" val="13587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27A4-8FB3-7770-0E53-E9E53878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New features: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3A0-6184-FE22-283A-6C12654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the input beam is still modelled as a Gaussian in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/>
              <a:t>spatial profile could easily be based on measured data, too, if necessary</a:t>
            </a:r>
          </a:p>
          <a:p>
            <a:r>
              <a:rPr lang="en-GB" dirty="0"/>
              <a:t>CEO phase of measured input beam was set to zero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replace with measured value?</a:t>
            </a:r>
          </a:p>
          <a:p>
            <a:r>
              <a:rPr lang="en-GB" dirty="0"/>
              <a:t>Measured UV spectrum is rescaled when overlayed, so no quantitative spectral comparison is possible</a:t>
            </a:r>
          </a:p>
          <a:p>
            <a:r>
              <a:rPr lang="en-GB" dirty="0"/>
              <a:t>Due to lack of COMSOL data, there are no runs with the improved density model yet</a:t>
            </a:r>
          </a:p>
        </p:txBody>
      </p:sp>
    </p:spTree>
    <p:extLst>
      <p:ext uri="{BB962C8B-B14F-4D97-AF65-F5344CB8AC3E}">
        <p14:creationId xmlns:p14="http://schemas.microsoft.com/office/powerpoint/2010/main" val="99810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E35-3407-F145-539C-4113B8C6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A07-98C4-C94A-E654-FDC0F888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following slides show sample output for a run with the parameter values: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717F008-3A59-3757-A5FC-EA038DAA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" y="2447074"/>
            <a:ext cx="5326626" cy="412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1339F-8E07-76F6-F9E6-4FE6E121D7A4}"/>
              </a:ext>
            </a:extLst>
          </p:cNvPr>
          <p:cNvSpPr txBox="1"/>
          <p:nvPr/>
        </p:nvSpPr>
        <p:spPr>
          <a:xfrm>
            <a:off x="8049648" y="4826675"/>
            <a:ext cx="279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data from data files on </a:t>
            </a:r>
            <a:r>
              <a:rPr lang="en-GB" dirty="0" err="1"/>
              <a:t>Sync&amp;Share</a:t>
            </a:r>
            <a:r>
              <a:rPr lang="en-GB" dirty="0"/>
              <a:t>, processed using a Python program called </a:t>
            </a:r>
          </a:p>
          <a:p>
            <a:r>
              <a:rPr lang="en-GB" b="1" dirty="0">
                <a:solidFill>
                  <a:srgbClr val="002060"/>
                </a:solidFill>
              </a:rPr>
              <a:t>“file_prepare.py” </a:t>
            </a:r>
            <a:r>
              <a:rPr lang="en-GB" dirty="0"/>
              <a:t>(also on GitHub)</a:t>
            </a:r>
          </a:p>
          <a:p>
            <a:r>
              <a:rPr lang="en-GB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D6C156-90F7-9BC1-65E1-66756EB2F299}"/>
              </a:ext>
            </a:extLst>
          </p:cNvPr>
          <p:cNvSpPr/>
          <p:nvPr/>
        </p:nvSpPr>
        <p:spPr>
          <a:xfrm>
            <a:off x="6971071" y="5496231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F08BDA-6F85-DF50-6FF7-0656EF629EF3}"/>
              </a:ext>
            </a:extLst>
          </p:cNvPr>
          <p:cNvSpPr/>
          <p:nvPr/>
        </p:nvSpPr>
        <p:spPr>
          <a:xfrm>
            <a:off x="6966159" y="3220060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ACE3E-93BD-C37D-0DD5-1F996F93A28E}"/>
              </a:ext>
            </a:extLst>
          </p:cNvPr>
          <p:cNvSpPr txBox="1"/>
          <p:nvPr/>
        </p:nvSpPr>
        <p:spPr>
          <a:xfrm>
            <a:off x="8190272" y="273703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Essentially standard settings with </a:t>
            </a:r>
            <a:r>
              <a:rPr lang="en-GB" b="1" dirty="0">
                <a:solidFill>
                  <a:srgbClr val="002060"/>
                </a:solidFill>
              </a:rPr>
              <a:t>gradient approximation </a:t>
            </a:r>
            <a:r>
              <a:rPr lang="en-GB" dirty="0"/>
              <a:t>for pressure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31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gas properties&#10;&#10;Description automatically generated">
            <a:extLst>
              <a:ext uri="{FF2B5EF4-FFF2-40B4-BE49-F238E27FC236}">
                <a16:creationId xmlns:a16="http://schemas.microsoft.com/office/drawing/2014/main" id="{64A5B05A-FA58-96D2-86C7-45A8EB06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1531230"/>
            <a:ext cx="5589155" cy="4347892"/>
          </a:xfrm>
        </p:spPr>
      </p:pic>
      <p:pic>
        <p:nvPicPr>
          <p:cNvPr id="8" name="Picture 7" descr="A graph of a pulse&#10;&#10;Description automatically generated">
            <a:extLst>
              <a:ext uri="{FF2B5EF4-FFF2-40B4-BE49-F238E27FC236}">
                <a16:creationId xmlns:a16="http://schemas.microsoft.com/office/drawing/2014/main" id="{7789A889-06D3-4132-9053-39863B4F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9" y="1314926"/>
            <a:ext cx="5982218" cy="4740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EA8390-A8A0-3E8B-45F9-21240599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u="sng" dirty="0"/>
              <a:t>Example run</a:t>
            </a:r>
          </a:p>
        </p:txBody>
      </p:sp>
    </p:spTree>
    <p:extLst>
      <p:ext uri="{BB962C8B-B14F-4D97-AF65-F5344CB8AC3E}">
        <p14:creationId xmlns:p14="http://schemas.microsoft.com/office/powerpoint/2010/main" val="33988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0735-5DC1-58A9-51DB-C072A56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37C2-CACF-DB6D-16C4-5BD38B57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hart of a graph&#10;&#10;Description automatically generated">
            <a:extLst>
              <a:ext uri="{FF2B5EF4-FFF2-40B4-BE49-F238E27FC236}">
                <a16:creationId xmlns:a16="http://schemas.microsoft.com/office/drawing/2014/main" id="{0A028F3F-25C6-3142-CD22-A22EC498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" y="1600643"/>
            <a:ext cx="6248942" cy="4701947"/>
          </a:xfrm>
          <a:prstGeom prst="rect">
            <a:avLst/>
          </a:prstGeom>
        </p:spPr>
      </p:pic>
      <p:pic>
        <p:nvPicPr>
          <p:cNvPr id="5" name="Picture 4" descr="A chart of a frequency evolution&#10;&#10;Description automatically generated">
            <a:extLst>
              <a:ext uri="{FF2B5EF4-FFF2-40B4-BE49-F238E27FC236}">
                <a16:creationId xmlns:a16="http://schemas.microsoft.com/office/drawing/2014/main" id="{37F6D11C-A87B-0C12-CBBC-1D5A59AB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27" y="1695623"/>
            <a:ext cx="595173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60A-7BDF-D325-029E-0ECA8E18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Example run</a:t>
            </a:r>
          </a:p>
        </p:txBody>
      </p:sp>
      <p:pic>
        <p:nvPicPr>
          <p:cNvPr id="4" name="Picture 3" descr="A graph of a graph of a number of objects&#10;&#10;Description automatically generated">
            <a:extLst>
              <a:ext uri="{FF2B5EF4-FFF2-40B4-BE49-F238E27FC236}">
                <a16:creationId xmlns:a16="http://schemas.microsoft.com/office/drawing/2014/main" id="{69B82BA0-D9D1-C8DD-6E73-A2726B90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4" y="1482636"/>
            <a:ext cx="5845047" cy="4694327"/>
          </a:xfrm>
          <a:prstGeom prst="rect">
            <a:avLst/>
          </a:prstGeom>
        </p:spPr>
      </p:pic>
      <p:pic>
        <p:nvPicPr>
          <p:cNvPr id="5" name="Picture 4" descr="A graph of a pulse&#10;&#10;Description automatically generated">
            <a:extLst>
              <a:ext uri="{FF2B5EF4-FFF2-40B4-BE49-F238E27FC236}">
                <a16:creationId xmlns:a16="http://schemas.microsoft.com/office/drawing/2014/main" id="{2BB8D2B5-2EDE-6071-4401-D4846D09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3" y="1520740"/>
            <a:ext cx="5845047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469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THG Simulations</vt:lpstr>
      <vt:lpstr>First steps</vt:lpstr>
      <vt:lpstr>Fixed: error in intensity plots</vt:lpstr>
      <vt:lpstr>New features</vt:lpstr>
      <vt:lpstr>New features: notes</vt:lpstr>
      <vt:lpstr>Example run</vt:lpstr>
      <vt:lpstr>Example run</vt:lpstr>
      <vt:lpstr>Example run</vt:lpstr>
      <vt:lpstr>Example run</vt:lpstr>
      <vt:lpstr>Example run</vt:lpstr>
      <vt:lpstr>Example run</vt:lpstr>
      <vt:lpstr>Pressure scan</vt:lpstr>
      <vt:lpstr>Pressure scan: spectra</vt:lpstr>
      <vt:lpstr>Pressure scan: spectra</vt:lpstr>
      <vt:lpstr>Conclusions</vt:lpstr>
      <vt:lpstr>Next steps?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David Amorim</dc:creator>
  <cp:lastModifiedBy>David Amorim (student)</cp:lastModifiedBy>
  <cp:revision>5</cp:revision>
  <dcterms:created xsi:type="dcterms:W3CDTF">2023-07-28T14:02:22Z</dcterms:created>
  <dcterms:modified xsi:type="dcterms:W3CDTF">2023-08-01T11:28:26Z</dcterms:modified>
</cp:coreProperties>
</file>