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3" r:id="rId3"/>
    <p:sldId id="258" r:id="rId4"/>
    <p:sldId id="268" r:id="rId5"/>
    <p:sldId id="269" r:id="rId6"/>
    <p:sldId id="275" r:id="rId7"/>
    <p:sldId id="270" r:id="rId8"/>
    <p:sldId id="271" r:id="rId9"/>
    <p:sldId id="261" r:id="rId10"/>
    <p:sldId id="264" r:id="rId11"/>
    <p:sldId id="276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AEDB3-358A-4A82-BD5A-8ED62EB3E52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5032A-4A92-483E-BA22-FBA7E7C7B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2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4131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E3BADB-2752-4410-AC74-75934CE0A50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7396-2BE4-5E24-FF38-2C3B4C7CB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4104-1434-75AE-A0F2-15D1AA1D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5F24-BD46-6137-CBBA-52B47FD4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66B-BA14-43F9-BF3A-C7AF4D265EF6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42D6-BF8D-A2EE-340B-31EA0D45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FAE2-B3A9-BC8C-EAC3-26096EB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FE96-42CD-08DD-B856-C8FBE5A7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15BC7-711A-2BDF-9003-409BEF9EF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B80D-5B3A-4218-98C7-BCD2F679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6E3-503F-43E5-9751-E18D5C3F3EE5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8308-8226-04F0-148F-5A92E983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9EFE-F036-340B-724C-F132F4EA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9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117A0-D5D9-03F5-0B02-5F3438FB9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A8C9B-D2D1-ABF5-E141-D415BBC05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A967-3CD7-B8C7-DC06-A525B403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0F0-83B5-4414-BA25-2925A4C38CEA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4256-8FB2-8D5B-9431-9C23F342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4623-C14A-EEC8-51FD-3BBD61C3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8FF1-9CA7-1C94-FFB8-3D8D8A53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3055-6849-2FCE-B4B4-906E28BD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D8E8-44CD-ADD6-0AE0-10C1A839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9D6-4CEF-4960-A9FE-E55DB08CA49C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1265-7F39-518C-88F5-8A20E6D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462D-7169-ECD0-66BD-FDDFF1DE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4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EAC-E8F5-A80D-D605-B2C98761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C74E-7EAE-7480-E694-370751765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FC99-B98B-5687-8FC5-5ACE5B44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A214-1A52-4EFA-A12A-F35B075A4B74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2FF2-76EF-68D9-5B71-C66A34A5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A99F-40AC-F178-8DCE-9FA6A12C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FC3F-9199-F709-E14C-4F0CEE94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B221-5E5F-4EB4-4FAE-A463F6C04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7BAD-C4A8-E9D0-DD95-EF93F9B68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B0E58-C9F0-0999-41DB-CCCD8875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629-D694-4684-82CA-953AF440C013}" type="datetime1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5D8CA-23D7-675A-2826-E9494CDA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A7CBE-39B6-4EE0-DF4E-A703FE86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6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4013-4F98-B78A-A215-9CD98145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DFEE-3090-3A64-60A4-DEDA705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2A7F7-3808-5029-3199-7F21E81C5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03CAD-9FC5-1EEB-315E-F1DDE61D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CFBC1-C501-EB0E-016A-2AEEC6C12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8D5DD-3021-E31D-D153-520061C7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4155-C72E-4EBA-B762-204A008C2110}" type="datetime1">
              <a:rPr lang="en-GB" smtClean="0"/>
              <a:t>30/08/2023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BB3E5-03BD-0BB4-BE93-BE43B0AD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60D0D-DCD0-4B98-CEC4-3F793153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84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D2C6-CAD6-0FE4-900E-C8B3F999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E3366-1D9B-6AF9-EFF3-4B828B05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5730-61E9-46EA-922A-BE08F9DC7EBC}" type="datetime1">
              <a:rPr lang="en-GB" smtClean="0"/>
              <a:t>30/08/2023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306D4-10A5-4FF0-7945-76E6FD3C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3BEF1-98DA-B0A3-62DE-91CFBE3E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C7758-DA88-518C-4B66-A9525290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7BAC-EDDD-45D9-9FAD-24B1694D84C9}" type="datetime1">
              <a:rPr lang="en-GB" smtClean="0"/>
              <a:t>30/08/2023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1AE7A-907A-C90A-FA2E-0B5A311F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F01D-C69C-C26C-34A7-9D6BF27E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30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7D8F-681B-5F69-9D22-3F54C84E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8417-8AA6-06EC-E8A5-4DCCF147B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ED316-A6E0-73BE-4B12-CD4EB7E5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FD5C-A71D-E471-E656-F80C92B7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CDD-B6B6-4058-A6D2-54852E20247F}" type="datetime1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53F30-3C62-8766-09F1-2C387CE2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1C71-B608-78E9-5D01-19F328BA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5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877C-0E73-34C1-FE40-DAA6F9B6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85C99-C908-EF56-0B7C-191E88002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35F2D-44F1-C5CB-B57C-16CFBB290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D53D-4BB3-A0D6-3695-BD3D219E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1B6-7451-4280-BE2D-EBA8A9729551}" type="datetime1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D56E-A5A0-5BCC-A7EF-B79BD9F9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3B5D-1273-4C7C-DDF8-F0FB495F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33D66-0944-1FB1-EDD6-C23D2F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4B48-535B-ABB0-420B-B498E87B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2C4B-AD0E-4343-B227-473C3D6E2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8BBE-C674-408D-A2D3-8C11399BE1F0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001B-D726-E7F4-5C96-D367C63B8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8BFF-8E05-DA2F-A5A5-F721623B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D90218B9-363C-F4E6-FECC-A77FF7A9D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9"/>
            <a:ext cx="12192000" cy="6830281"/>
          </a:xfrm>
          <a:prstGeom prst="rect">
            <a:avLst/>
          </a:prstGeom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07880" y="819121"/>
            <a:ext cx="11375640" cy="219938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800" b="1" strike="noStrike" spc="-1" dirty="0">
                <a:solidFill>
                  <a:srgbClr val="009FDF"/>
                </a:solidFill>
                <a:latin typeface="Arial"/>
              </a:rPr>
              <a:t>Modelling of nonlinear light up-conversion from intense femtosecond laser pulses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07880" y="3225043"/>
            <a:ext cx="11375640" cy="152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DESY </a:t>
            </a:r>
            <a:r>
              <a:rPr lang="en-US" sz="1800" b="1" spc="-1" dirty="0">
                <a:solidFill>
                  <a:srgbClr val="F18F1F"/>
                </a:solidFill>
                <a:latin typeface="Arial"/>
              </a:rPr>
              <a:t>Summer Student </a:t>
            </a:r>
            <a:r>
              <a:rPr lang="en-US" sz="1800" b="1" strike="noStrike" spc="-1" dirty="0" err="1">
                <a:solidFill>
                  <a:srgbClr val="F18F1F"/>
                </a:solidFill>
                <a:latin typeface="Arial"/>
              </a:rPr>
              <a:t>Programme</a:t>
            </a: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 2023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Project Presentation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14360" y="4286434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0000"/>
                </a:solidFill>
                <a:latin typeface="Arial"/>
              </a:rPr>
              <a:t>Group: CFEL-ATTO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i="1" spc="-1" dirty="0">
                <a:solidFill>
                  <a:srgbClr val="000000"/>
                </a:solidFill>
                <a:latin typeface="Arial"/>
              </a:rPr>
              <a:t>Supervisor: </a:t>
            </a:r>
            <a:r>
              <a:rPr lang="en-US" sz="1800" i="1" spc="-1" dirty="0" err="1">
                <a:solidFill>
                  <a:srgbClr val="000000"/>
                </a:solidFill>
                <a:latin typeface="Arial"/>
              </a:rPr>
              <a:t>Josina</a:t>
            </a:r>
            <a:r>
              <a:rPr lang="en-US" sz="1800" i="1" spc="-1" dirty="0">
                <a:solidFill>
                  <a:srgbClr val="000000"/>
                </a:solidFill>
                <a:latin typeface="Arial"/>
              </a:rPr>
              <a:t> Hahne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07880" y="4948261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0" algn="ctr">
              <a:spcBef>
                <a:spcPts val="1417"/>
              </a:spcBef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David Amorim (University of Glasgow)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4.IV Comparing the gas cells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10</a:t>
            </a:fld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56B7D-5F1B-1893-AA79-B3179C014825}"/>
              </a:ext>
            </a:extLst>
          </p:cNvPr>
          <p:cNvSpPr txBox="1"/>
          <p:nvPr/>
        </p:nvSpPr>
        <p:spPr>
          <a:xfrm>
            <a:off x="529337" y="5833003"/>
            <a:ext cx="471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11: </a:t>
            </a:r>
            <a:r>
              <a:rPr lang="en-GB" dirty="0"/>
              <a:t>Gas density distributions in the old and new cell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4973ABE9-A72F-014C-7A36-1BD0B2D8F4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85" y="1470696"/>
            <a:ext cx="5759817" cy="4319634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31775113-EDBA-25F1-C551-A8E15C92B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42" y="1531407"/>
            <a:ext cx="5759817" cy="4319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2E8B8-5474-A83C-8084-A44076F59713}"/>
              </a:ext>
            </a:extLst>
          </p:cNvPr>
          <p:cNvSpPr txBox="1"/>
          <p:nvPr/>
        </p:nvSpPr>
        <p:spPr>
          <a:xfrm>
            <a:off x="455643" y="1032043"/>
            <a:ext cx="10087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COMSOL simulations for the gas density distribution of the new and old cell were produced (by </a:t>
            </a:r>
            <a:r>
              <a:rPr lang="en-GB" sz="2400" dirty="0" err="1"/>
              <a:t>Josina</a:t>
            </a:r>
            <a:r>
              <a:rPr lang="en-GB" sz="2400" dirty="0"/>
              <a:t> Hahne):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D4442-3FF2-DF32-F139-A26D3361B876}"/>
              </a:ext>
            </a:extLst>
          </p:cNvPr>
          <p:cNvSpPr txBox="1"/>
          <p:nvPr/>
        </p:nvSpPr>
        <p:spPr>
          <a:xfrm>
            <a:off x="6030685" y="5794811"/>
            <a:ext cx="471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12: </a:t>
            </a:r>
            <a:r>
              <a:rPr lang="en-GB" dirty="0"/>
              <a:t>Comparison of gas distributions in the central interaction region </a:t>
            </a:r>
          </a:p>
        </p:txBody>
      </p:sp>
    </p:spTree>
    <p:extLst>
      <p:ext uri="{BB962C8B-B14F-4D97-AF65-F5344CB8AC3E}">
        <p14:creationId xmlns:p14="http://schemas.microsoft.com/office/powerpoint/2010/main" val="210307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4.IV Comparing the gas cells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11</a:t>
            </a:fld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56B7D-5F1B-1893-AA79-B3179C014825}"/>
              </a:ext>
            </a:extLst>
          </p:cNvPr>
          <p:cNvSpPr txBox="1"/>
          <p:nvPr/>
        </p:nvSpPr>
        <p:spPr>
          <a:xfrm>
            <a:off x="116913" y="5825957"/>
            <a:ext cx="575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13: </a:t>
            </a:r>
            <a:r>
              <a:rPr lang="en-GB" dirty="0"/>
              <a:t>UV output spectra with new and old gas cell for Argon at 150mW NIR power and 0.4bar central pressure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4973ABE9-A72F-014C-7A36-1BD0B2D8F4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85" y="1470696"/>
            <a:ext cx="5759817" cy="4319634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31775113-EDBA-25F1-C551-A8E15C92B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42" y="1531407"/>
            <a:ext cx="5759817" cy="4319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2E8B8-5474-A83C-8084-A44076F59713}"/>
              </a:ext>
            </a:extLst>
          </p:cNvPr>
          <p:cNvSpPr txBox="1"/>
          <p:nvPr/>
        </p:nvSpPr>
        <p:spPr>
          <a:xfrm>
            <a:off x="455643" y="1032043"/>
            <a:ext cx="10087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As expected, the simulations show the new chip to deliver broader and more intense UV spectra: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D4442-3FF2-DF32-F139-A26D3361B876}"/>
              </a:ext>
            </a:extLst>
          </p:cNvPr>
          <p:cNvSpPr txBox="1"/>
          <p:nvPr/>
        </p:nvSpPr>
        <p:spPr>
          <a:xfrm>
            <a:off x="6030685" y="5794811"/>
            <a:ext cx="575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14: </a:t>
            </a:r>
            <a:r>
              <a:rPr lang="en-GB" dirty="0"/>
              <a:t>UV output spectra with new and old gas cell for Argon at 400mW NIR power and 2.0bar central pressure</a:t>
            </a:r>
          </a:p>
        </p:txBody>
      </p:sp>
    </p:spTree>
    <p:extLst>
      <p:ext uri="{BB962C8B-B14F-4D97-AF65-F5344CB8AC3E}">
        <p14:creationId xmlns:p14="http://schemas.microsoft.com/office/powerpoint/2010/main" val="396962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5. Discussion &amp; conclusion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12</a:t>
            </a:fld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6D243-34CC-30E0-32CC-7E0064A3ED29}"/>
              </a:ext>
            </a:extLst>
          </p:cNvPr>
          <p:cNvSpPr txBox="1"/>
          <p:nvPr/>
        </p:nvSpPr>
        <p:spPr>
          <a:xfrm>
            <a:off x="829938" y="1353449"/>
            <a:ext cx="101413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THG simulations resulted in some promising outputs, showing agreement with both experiment and literature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There is significant room for further improvements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Use </a:t>
            </a:r>
            <a:r>
              <a:rPr lang="en-GB" sz="2400" i="1" dirty="0"/>
              <a:t>COMSOL</a:t>
            </a:r>
            <a:r>
              <a:rPr lang="en-GB" sz="2400" dirty="0"/>
              <a:t> simulations to model the gas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Base the spatial profile of the input beam on measured data (this requires dropping the assumption of radial symmetry)</a:t>
            </a:r>
          </a:p>
          <a:p>
            <a:pPr lvl="1"/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With additional expansions, the simulation code could serve as a basis to back up future experiments with theory</a:t>
            </a:r>
          </a:p>
        </p:txBody>
      </p:sp>
    </p:spTree>
    <p:extLst>
      <p:ext uri="{BB962C8B-B14F-4D97-AF65-F5344CB8AC3E}">
        <p14:creationId xmlns:p14="http://schemas.microsoft.com/office/powerpoint/2010/main" val="178514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6. Acknowledgments &amp; references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283" y="6528371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>
                <a:solidFill>
                  <a:schemeClr val="tx1"/>
                </a:solidFill>
              </a:rPr>
              <a:t>13</a:t>
            </a:fld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0A4AD-CF04-9EA9-97D6-2D2B12460850}"/>
              </a:ext>
            </a:extLst>
          </p:cNvPr>
          <p:cNvSpPr txBox="1"/>
          <p:nvPr/>
        </p:nvSpPr>
        <p:spPr>
          <a:xfrm>
            <a:off x="664805" y="1279096"/>
            <a:ext cx="105155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u="sng" dirty="0"/>
              <a:t>Acknowledgments</a:t>
            </a:r>
          </a:p>
          <a:p>
            <a:pPr marL="0" indent="0">
              <a:buNone/>
            </a:pPr>
            <a:r>
              <a:rPr lang="en-GB" sz="2400" dirty="0"/>
              <a:t>Thank you to </a:t>
            </a:r>
            <a:r>
              <a:rPr lang="en-GB" sz="2400" dirty="0" err="1"/>
              <a:t>Josina</a:t>
            </a:r>
            <a:r>
              <a:rPr lang="en-GB" sz="2400" dirty="0"/>
              <a:t> Hahne and Vincent </a:t>
            </a:r>
            <a:r>
              <a:rPr lang="en-GB" sz="2400" dirty="0" err="1"/>
              <a:t>Wanie</a:t>
            </a:r>
            <a:r>
              <a:rPr lang="en-GB" sz="2400" dirty="0"/>
              <a:t> for all their help with the project as well as to the rest of the CFEL-ATTO team for being so welcoming and friendly.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u="sng" dirty="0"/>
              <a:t>References</a:t>
            </a:r>
          </a:p>
          <a:p>
            <a:pPr marL="0" indent="0" algn="l">
              <a:buNone/>
            </a:pPr>
            <a:r>
              <a:rPr lang="en-GB" sz="2400" dirty="0"/>
              <a:t>[1] C. Brahms and J. C. Travers, “</a:t>
            </a:r>
            <a:r>
              <a:rPr lang="en-GB" sz="2400" i="1" dirty="0" err="1"/>
              <a:t>Luna.jl</a:t>
            </a:r>
            <a:r>
              <a:rPr lang="en-GB" sz="2400" dirty="0"/>
              <a:t>,” (2023); https://doi.org/10.5281/zenodo.8242646</a:t>
            </a:r>
          </a:p>
          <a:p>
            <a:pPr marL="0" indent="0" algn="l">
              <a:buNone/>
            </a:pPr>
            <a:r>
              <a:rPr lang="en-GB" sz="2400" dirty="0"/>
              <a:t>[2] M. </a:t>
            </a:r>
            <a:r>
              <a:rPr lang="en-GB" sz="2400" dirty="0" err="1"/>
              <a:t>Kolesik</a:t>
            </a:r>
            <a:r>
              <a:rPr lang="en-GB" sz="2400" dirty="0"/>
              <a:t> and J. V. Moloney, “</a:t>
            </a:r>
            <a:r>
              <a:rPr lang="en-GB" sz="2400" i="1" dirty="0"/>
              <a:t>Nonlinear optical pulse propagation simulation: From Maxwell’s to unidirectional equations</a:t>
            </a:r>
            <a:r>
              <a:rPr lang="en-GB" sz="2400" dirty="0"/>
              <a:t>,” Phys. Rev. E </a:t>
            </a:r>
            <a:r>
              <a:rPr lang="en-GB" sz="2400" b="1" dirty="0"/>
              <a:t>70</a:t>
            </a:r>
            <a:r>
              <a:rPr lang="en-GB" sz="2400" dirty="0"/>
              <a:t>, 036 604 (2004) </a:t>
            </a:r>
          </a:p>
          <a:p>
            <a:pPr marL="0" indent="0" algn="l">
              <a:buNone/>
            </a:pPr>
            <a:r>
              <a:rPr lang="en-GB" sz="2400" dirty="0"/>
              <a:t>[3] </a:t>
            </a:r>
            <a:r>
              <a:rPr lang="de-DE" sz="2400" dirty="0"/>
              <a:t>F. Reiter, U. Graf, </a:t>
            </a:r>
            <a:r>
              <a:rPr lang="en-GB" sz="2400" dirty="0"/>
              <a:t>et al. “</a:t>
            </a:r>
            <a:r>
              <a:rPr lang="en-GB" sz="2400" i="1" dirty="0"/>
              <a:t>Route to Attosecond Nonlinear Spectroscopy</a:t>
            </a:r>
            <a:r>
              <a:rPr lang="en-GB" sz="2400" dirty="0"/>
              <a:t>,” Phys. Rev. Lett. </a:t>
            </a:r>
            <a:r>
              <a:rPr lang="en-GB" sz="2400" b="1" dirty="0"/>
              <a:t>105</a:t>
            </a:r>
            <a:r>
              <a:rPr lang="en-GB" sz="2400" dirty="0"/>
              <a:t>, 243 902 (2010)</a:t>
            </a:r>
          </a:p>
        </p:txBody>
      </p:sp>
    </p:spTree>
    <p:extLst>
      <p:ext uri="{BB962C8B-B14F-4D97-AF65-F5344CB8AC3E}">
        <p14:creationId xmlns:p14="http://schemas.microsoft.com/office/powerpoint/2010/main" val="277262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1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 Motivation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2</a:t>
            </a:fld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9B994-F1BC-0532-18D1-979503CF2677}"/>
              </a:ext>
            </a:extLst>
          </p:cNvPr>
          <p:cNvSpPr txBox="1"/>
          <p:nvPr/>
        </p:nvSpPr>
        <p:spPr>
          <a:xfrm>
            <a:off x="390329" y="1199535"/>
            <a:ext cx="564035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CFEL-ATTO group uses THG of few-femtosecond IR laser pulses in a gas cell to produce ultrashort UV pulses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aim of this project was to produce simulations of the THG process to: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400" dirty="0"/>
              <a:t>Reproduce the experimental conditions in the gas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400" dirty="0"/>
              <a:t>Study the effects and parameters shaping the THG process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400" dirty="0"/>
              <a:t>Compare the new gas chip to the old (2019) cell </a:t>
            </a:r>
          </a:p>
          <a:p>
            <a:endParaRPr lang="en-GB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0E74F-2707-4E8A-95D6-D392F43735AD}"/>
              </a:ext>
            </a:extLst>
          </p:cNvPr>
          <p:cNvSpPr txBox="1"/>
          <p:nvPr/>
        </p:nvSpPr>
        <p:spPr>
          <a:xfrm>
            <a:off x="7361150" y="5751871"/>
            <a:ext cx="391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1</a:t>
            </a:r>
            <a:r>
              <a:rPr lang="en-GB" dirty="0"/>
              <a:t>: the fused silica chip used for gas confinement [CREDIT JOSINA]</a:t>
            </a:r>
          </a:p>
        </p:txBody>
      </p:sp>
      <p:pic>
        <p:nvPicPr>
          <p:cNvPr id="9" name="Picture 8" descr="A diagram of a gas pump&#10;&#10;Description automatically generated">
            <a:extLst>
              <a:ext uri="{FF2B5EF4-FFF2-40B4-BE49-F238E27FC236}">
                <a16:creationId xmlns:a16="http://schemas.microsoft.com/office/drawing/2014/main" id="{571B4DBF-6363-3926-AD15-8DF58D6D2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772" y="904477"/>
            <a:ext cx="4288856" cy="47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6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2. Background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3</a:t>
            </a:fld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E04B4F-A9C6-AE2D-1B1A-20A9CB73E7D8}"/>
                  </a:ext>
                </a:extLst>
              </p:cNvPr>
              <p:cNvSpPr txBox="1"/>
              <p:nvPr/>
            </p:nvSpPr>
            <p:spPr>
              <a:xfrm>
                <a:off x="455645" y="1423342"/>
                <a:ext cx="10917206" cy="4013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+mn-lt"/>
                  </a:rPr>
                  <a:t>The simulations were produced using the </a:t>
                </a:r>
                <a:r>
                  <a:rPr lang="en-GB" sz="2400" i="1" dirty="0" err="1">
                    <a:latin typeface="+mn-lt"/>
                  </a:rPr>
                  <a:t>Luna.jl</a:t>
                </a:r>
                <a:r>
                  <a:rPr lang="en-GB" sz="2400" i="1" dirty="0">
                    <a:latin typeface="+mn-lt"/>
                  </a:rPr>
                  <a:t> </a:t>
                </a:r>
                <a:r>
                  <a:rPr lang="en-GB" sz="2400" dirty="0">
                    <a:latin typeface="+mn-lt"/>
                  </a:rPr>
                  <a:t>package [1]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i="1" dirty="0">
                    <a:latin typeface="+mn-lt"/>
                  </a:rPr>
                  <a:t>Luna</a:t>
                </a:r>
                <a:r>
                  <a:rPr lang="en-GB" sz="2400" dirty="0">
                    <a:latin typeface="+mn-lt"/>
                  </a:rPr>
                  <a:t> numerically solves the unidirectional pulse propagation equation (UPPE), which is derived from Maxwell’s Equations without employing a</a:t>
                </a:r>
                <a:r>
                  <a:rPr lang="en-GB" sz="2400" dirty="0"/>
                  <a:t> slowly-varying envelope approximation [2]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nonlinear polarisation response in </a:t>
                </a:r>
                <a:r>
                  <a:rPr lang="en-GB" sz="2400" i="1" dirty="0"/>
                  <a:t>Luna</a:t>
                </a:r>
                <a:r>
                  <a:rPr lang="en-GB" sz="2400" dirty="0"/>
                  <a:t> considers the Kerr effect as well as photo-ionisation: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𝐾𝑒𝑟𝑟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𝑖𝑜𝑛</m:t>
                        </m:r>
                      </m:sup>
                    </m:sSup>
                  </m:oMath>
                </a14:m>
                <a:r>
                  <a:rPr lang="en-GB" sz="2400" dirty="0"/>
                  <a:t>, with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400" dirty="0">
                  <a:latin typeface="+mn-lt"/>
                </a:endParaRPr>
              </a:p>
              <a:p>
                <a:endParaRPr lang="en-GB" sz="2600" dirty="0">
                  <a:latin typeface="+mn-lt"/>
                </a:endParaRPr>
              </a:p>
              <a:p>
                <a:endParaRPr lang="en-GB" dirty="0">
                  <a:latin typeface="+mn-lt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E04B4F-A9C6-AE2D-1B1A-20A9CB73E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5" y="1423342"/>
                <a:ext cx="10917206" cy="4013022"/>
              </a:xfrm>
              <a:prstGeom prst="rect">
                <a:avLst/>
              </a:prstGeom>
              <a:blipFill>
                <a:blip r:embed="rId3"/>
                <a:stretch>
                  <a:fillRect l="-782" t="-1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CC3096-2E2B-2044-62C1-CBAC30445107}"/>
                  </a:ext>
                </a:extLst>
              </p:cNvPr>
              <p:cNvSpPr txBox="1"/>
              <p:nvPr/>
            </p:nvSpPr>
            <p:spPr>
              <a:xfrm>
                <a:off x="2868879" y="4219649"/>
                <a:ext cx="3631379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𝐾𝑒𝑟𝑟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CC3096-2E2B-2044-62C1-CBAC30445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879" y="4219649"/>
                <a:ext cx="3631379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DA11CD-15C5-81C3-388C-CA7E2340A373}"/>
                  </a:ext>
                </a:extLst>
              </p:cNvPr>
              <p:cNvSpPr txBox="1"/>
              <p:nvPr/>
            </p:nvSpPr>
            <p:spPr>
              <a:xfrm>
                <a:off x="2632257" y="4767678"/>
                <a:ext cx="7085529" cy="824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∞ 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DA11CD-15C5-81C3-388C-CA7E2340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257" y="4767678"/>
                <a:ext cx="7085529" cy="824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0719D8-0E0A-DC86-4101-28B3B7B8981D}"/>
              </a:ext>
            </a:extLst>
          </p:cNvPr>
          <p:cNvSpPr txBox="1"/>
          <p:nvPr/>
        </p:nvSpPr>
        <p:spPr>
          <a:xfrm>
            <a:off x="10189792" y="497299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937A8-C865-A68B-CF65-EC3F12E3B9DE}"/>
              </a:ext>
            </a:extLst>
          </p:cNvPr>
          <p:cNvSpPr txBox="1"/>
          <p:nvPr/>
        </p:nvSpPr>
        <p:spPr>
          <a:xfrm>
            <a:off x="8147329" y="415056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7DDBB3-5CF0-4269-B914-4FC175F14892}"/>
                  </a:ext>
                </a:extLst>
              </p:cNvPr>
              <p:cNvSpPr txBox="1"/>
              <p:nvPr/>
            </p:nvSpPr>
            <p:spPr>
              <a:xfrm>
                <a:off x="961685" y="5745504"/>
                <a:ext cx="732389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is the ionisation potential,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/>
                  <a:t> is the number of free electrons, and all other symbols have their usual meaning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7DDBB3-5CF0-4269-B914-4FC175F1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85" y="5745504"/>
                <a:ext cx="7323898" cy="667747"/>
              </a:xfrm>
              <a:prstGeom prst="rect">
                <a:avLst/>
              </a:prstGeom>
              <a:blipFill>
                <a:blip r:embed="rId6"/>
                <a:stretch>
                  <a:fillRect l="-749" t="-4587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10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54158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3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 </a:t>
            </a:r>
            <a:r>
              <a:rPr lang="en-US" b="1" spc="-1" dirty="0">
                <a:solidFill>
                  <a:srgbClr val="009FDF"/>
                </a:solidFill>
                <a:latin typeface="Arial"/>
              </a:rPr>
              <a:t>Simulation inputs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959" y="6509709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sz="1400" b="1" smtClean="0">
                <a:solidFill>
                  <a:schemeClr val="tx1"/>
                </a:solidFill>
              </a:rPr>
              <a:t>4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B5C5F-C46B-1802-3591-D41672ECEFD7}"/>
              </a:ext>
            </a:extLst>
          </p:cNvPr>
          <p:cNvSpPr txBox="1"/>
          <p:nvPr/>
        </p:nvSpPr>
        <p:spPr>
          <a:xfrm>
            <a:off x="222379" y="1176830"/>
            <a:ext cx="606910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simulation input is based on measured data, as far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Time-intensity data of the IR input beam is read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spatial profile of the input beam is assumed to be a Gaussian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/>
              <a:t>The gas density profile in the central interaction region is approximated using a gradient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While a variety of gases, pressures, and input powers can be simulated this presentation focusses on Argon and Neon</a:t>
            </a:r>
          </a:p>
          <a:p>
            <a:endParaRPr lang="en-GB" dirty="0"/>
          </a:p>
        </p:txBody>
      </p:sp>
      <p:pic>
        <p:nvPicPr>
          <p:cNvPr id="4" name="Picture 3" descr="A red line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EF0D2CAA-F022-232D-652C-C21726EE6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66" y="-255050"/>
            <a:ext cx="3840203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577D9-3CA5-5E66-A262-993613DB7583}"/>
              </a:ext>
            </a:extLst>
          </p:cNvPr>
          <p:cNvSpPr txBox="1"/>
          <p:nvPr/>
        </p:nvSpPr>
        <p:spPr>
          <a:xfrm>
            <a:off x="7125408" y="2839810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2</a:t>
            </a:r>
            <a:r>
              <a:rPr lang="en-GB" dirty="0"/>
              <a:t>: NIR input pulse in the time domain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62F18B-715C-93C2-180A-8216503208B0}"/>
                  </a:ext>
                </a:extLst>
              </p:cNvPr>
              <p:cNvSpPr txBox="1"/>
              <p:nvPr/>
            </p:nvSpPr>
            <p:spPr>
              <a:xfrm>
                <a:off x="0" y="4502020"/>
                <a:ext cx="5813450" cy="6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62F18B-715C-93C2-180A-821650320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2020"/>
                <a:ext cx="5813450" cy="669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DF5698D-197D-D1A3-3B95-E2D390412FD0}"/>
              </a:ext>
            </a:extLst>
          </p:cNvPr>
          <p:cNvSpPr txBox="1"/>
          <p:nvPr/>
        </p:nvSpPr>
        <p:spPr>
          <a:xfrm>
            <a:off x="5931524" y="458108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(3)</a:t>
            </a:r>
          </a:p>
        </p:txBody>
      </p:sp>
      <p:pic>
        <p:nvPicPr>
          <p:cNvPr id="10" name="Picture 9" descr="A red line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DF14568E-5EA9-D585-FD43-8CE94AB7C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78" y="3171818"/>
            <a:ext cx="3840203" cy="28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9AAC93-3B5B-522C-9BF0-66C994AD259F}"/>
              </a:ext>
            </a:extLst>
          </p:cNvPr>
          <p:cNvSpPr txBox="1"/>
          <p:nvPr/>
        </p:nvSpPr>
        <p:spPr>
          <a:xfrm>
            <a:off x="6992807" y="6085338"/>
            <a:ext cx="43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3</a:t>
            </a:r>
            <a:r>
              <a:rPr lang="en-GB" dirty="0"/>
              <a:t>: gradient model of the gas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511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 Comparison with experiment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5</a:t>
            </a:fld>
            <a:endParaRPr lang="en-GB" b="1" dirty="0"/>
          </a:p>
        </p:txBody>
      </p:sp>
      <p:pic>
        <p:nvPicPr>
          <p:cNvPr id="8" name="Picture 7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BD2AC6A6-E8C7-C682-4568-EFC395622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" y="1425182"/>
            <a:ext cx="5759817" cy="4319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B0A77-FD3F-2A6E-8F76-23CB915FC3D0}"/>
              </a:ext>
            </a:extLst>
          </p:cNvPr>
          <p:cNvSpPr txBox="1"/>
          <p:nvPr/>
        </p:nvSpPr>
        <p:spPr>
          <a:xfrm>
            <a:off x="455643" y="1032043"/>
            <a:ext cx="10221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Accounting for pressure scale differences (factor 2.5), the simulated UV spectra agree well with experiment: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9BB1A-6E09-5CCD-2502-7691F53BBE9D}"/>
              </a:ext>
            </a:extLst>
          </p:cNvPr>
          <p:cNvSpPr txBox="1"/>
          <p:nvPr/>
        </p:nvSpPr>
        <p:spPr>
          <a:xfrm>
            <a:off x="407880" y="5777465"/>
            <a:ext cx="4716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4</a:t>
            </a:r>
            <a:r>
              <a:rPr lang="en-GB" dirty="0"/>
              <a:t>: UV output spectra for Argon with 150mW</a:t>
            </a:r>
          </a:p>
          <a:p>
            <a:r>
              <a:rPr lang="en-GB" dirty="0"/>
              <a:t>input beam power and 0.4bar central pressure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8E844-5558-4418-50A6-5797265F6034}"/>
              </a:ext>
            </a:extLst>
          </p:cNvPr>
          <p:cNvSpPr txBox="1"/>
          <p:nvPr/>
        </p:nvSpPr>
        <p:spPr>
          <a:xfrm>
            <a:off x="6355445" y="5758952"/>
            <a:ext cx="490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5</a:t>
            </a:r>
            <a:r>
              <a:rPr lang="en-GB" dirty="0"/>
              <a:t>: UV output spectra for Neon with 400mW input beam power and 2.0bar central pressure</a:t>
            </a:r>
          </a:p>
        </p:txBody>
      </p:sp>
      <p:pic>
        <p:nvPicPr>
          <p:cNvPr id="3" name="Picture 2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6AF3EAD6-14C4-C789-DCDD-EA217B0FE8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0" y="1419764"/>
            <a:ext cx="5759817" cy="43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8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 Comparison with experiment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6</a:t>
            </a:fld>
            <a:endParaRPr lang="en-GB" b="1" dirty="0"/>
          </a:p>
        </p:txBody>
      </p:sp>
      <p:pic>
        <p:nvPicPr>
          <p:cNvPr id="8" name="Picture 7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BD2AC6A6-E8C7-C682-4568-EFC395622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" y="1425182"/>
            <a:ext cx="5759817" cy="4319634"/>
          </a:xfrm>
          <a:prstGeom prst="rect">
            <a:avLst/>
          </a:prstGeom>
        </p:spPr>
      </p:pic>
      <p:pic>
        <p:nvPicPr>
          <p:cNvPr id="7" name="Picture 6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4046BAA1-D72F-426E-941B-D3496A9212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03" y="1425182"/>
            <a:ext cx="5759817" cy="4319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B0A77-FD3F-2A6E-8F76-23CB915FC3D0}"/>
              </a:ext>
            </a:extLst>
          </p:cNvPr>
          <p:cNvSpPr txBox="1"/>
          <p:nvPr/>
        </p:nvSpPr>
        <p:spPr>
          <a:xfrm>
            <a:off x="455643" y="1032043"/>
            <a:ext cx="87909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Using rescaled pressures, simulated UV energies qualitatively agree with experiments, although values differ by a factor of 10: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9BB1A-6E09-5CCD-2502-7691F53BBE9D}"/>
              </a:ext>
            </a:extLst>
          </p:cNvPr>
          <p:cNvSpPr txBox="1"/>
          <p:nvPr/>
        </p:nvSpPr>
        <p:spPr>
          <a:xfrm>
            <a:off x="407880" y="5777465"/>
            <a:ext cx="482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6</a:t>
            </a:r>
            <a:r>
              <a:rPr lang="en-GB" dirty="0"/>
              <a:t>: UV output energies for Argon with 150mW</a:t>
            </a:r>
          </a:p>
          <a:p>
            <a:r>
              <a:rPr lang="en-GB" dirty="0"/>
              <a:t>input beam power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8E844-5558-4418-50A6-5797265F6034}"/>
              </a:ext>
            </a:extLst>
          </p:cNvPr>
          <p:cNvSpPr txBox="1"/>
          <p:nvPr/>
        </p:nvSpPr>
        <p:spPr>
          <a:xfrm>
            <a:off x="6355445" y="5758952"/>
            <a:ext cx="477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7</a:t>
            </a:r>
            <a:r>
              <a:rPr lang="en-GB" dirty="0"/>
              <a:t>: UV output energies for Neon with 400mW</a:t>
            </a:r>
          </a:p>
          <a:p>
            <a:r>
              <a:rPr lang="en-GB" dirty="0"/>
              <a:t>input beam power</a:t>
            </a:r>
          </a:p>
        </p:txBody>
      </p:sp>
    </p:spTree>
    <p:extLst>
      <p:ext uri="{BB962C8B-B14F-4D97-AF65-F5344CB8AC3E}">
        <p14:creationId xmlns:p14="http://schemas.microsoft.com/office/powerpoint/2010/main" val="90945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20" y="200359"/>
            <a:ext cx="8609698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 Comparison with experiment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7</a:t>
            </a:fld>
            <a:endParaRPr lang="en-GB" b="1" dirty="0"/>
          </a:p>
        </p:txBody>
      </p:sp>
      <p:pic>
        <p:nvPicPr>
          <p:cNvPr id="3" name="Picture 2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910C10AE-7DE5-EB40-4FE1-D8541DF1F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32" y="3545730"/>
            <a:ext cx="3840203" cy="2880000"/>
          </a:xfrm>
          <a:prstGeom prst="rect">
            <a:avLst/>
          </a:prstGeom>
        </p:spPr>
      </p:pic>
      <p:pic>
        <p:nvPicPr>
          <p:cNvPr id="4" name="Content Placeholder 9" descr="A close-up of a graph&#10;&#10;Description automatically generated">
            <a:extLst>
              <a:ext uri="{FF2B5EF4-FFF2-40B4-BE49-F238E27FC236}">
                <a16:creationId xmlns:a16="http://schemas.microsoft.com/office/drawing/2014/main" id="{2784F23D-05F5-E750-53D1-BC928CD953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48" y="851656"/>
            <a:ext cx="3840203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7C7B95-C893-4E86-2AD5-910D521A44B1}"/>
              </a:ext>
            </a:extLst>
          </p:cNvPr>
          <p:cNvSpPr txBox="1"/>
          <p:nvPr/>
        </p:nvSpPr>
        <p:spPr>
          <a:xfrm>
            <a:off x="1011719" y="4597373"/>
            <a:ext cx="3317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8</a:t>
            </a:r>
            <a:r>
              <a:rPr lang="en-GB" dirty="0"/>
              <a:t>: UV output spectra at different central pressures. Left column: Argon (150mW), right column: Neon (400mW). Upper row: simulations, bottom row: measurements</a:t>
            </a:r>
          </a:p>
        </p:txBody>
      </p:sp>
      <p:pic>
        <p:nvPicPr>
          <p:cNvPr id="10" name="Picture 9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EEFD7216-3545-C4C2-7779-B9098F6C9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51" y="3471699"/>
            <a:ext cx="3840203" cy="2880000"/>
          </a:xfrm>
          <a:prstGeom prst="rect">
            <a:avLst/>
          </a:prstGeom>
        </p:spPr>
      </p:pic>
      <p:pic>
        <p:nvPicPr>
          <p:cNvPr id="11" name="Content Placeholder 9" descr="A close-up of a graph&#10;&#10;Description automatically generated">
            <a:extLst>
              <a:ext uri="{FF2B5EF4-FFF2-40B4-BE49-F238E27FC236}">
                <a16:creationId xmlns:a16="http://schemas.microsoft.com/office/drawing/2014/main" id="{044BF310-D33C-E7D6-76CB-0CC5B67B8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67" y="777625"/>
            <a:ext cx="3840203" cy="28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42FB5D-77BE-719D-3DCD-328636353098}"/>
              </a:ext>
            </a:extLst>
          </p:cNvPr>
          <p:cNvSpPr txBox="1"/>
          <p:nvPr/>
        </p:nvSpPr>
        <p:spPr>
          <a:xfrm>
            <a:off x="455644" y="1235197"/>
            <a:ext cx="35285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Using rescaled pressures, there is fairly good agreement with measured spectra across different pressures:</a:t>
            </a:r>
          </a:p>
        </p:txBody>
      </p:sp>
    </p:spTree>
    <p:extLst>
      <p:ext uri="{BB962C8B-B14F-4D97-AF65-F5344CB8AC3E}">
        <p14:creationId xmlns:p14="http://schemas.microsoft.com/office/powerpoint/2010/main" val="52562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.II Self-steepening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8</a:t>
            </a:fld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A5647-1A90-E7B6-B4BB-5133B675E24B}"/>
              </a:ext>
            </a:extLst>
          </p:cNvPr>
          <p:cNvSpPr txBox="1"/>
          <p:nvPr/>
        </p:nvSpPr>
        <p:spPr>
          <a:xfrm>
            <a:off x="211099" y="1174982"/>
            <a:ext cx="42955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simulations show that ionisation-induced self-steepening of the UV pulse contributes to pulse compression, in agreement with literature [3]:</a:t>
            </a:r>
          </a:p>
        </p:txBody>
      </p:sp>
      <p:pic>
        <p:nvPicPr>
          <p:cNvPr id="12" name="Picture 11" descr="A rainbow colored circle with numbers and a chart&#10;&#10;Description automatically generated with medium confidence">
            <a:extLst>
              <a:ext uri="{FF2B5EF4-FFF2-40B4-BE49-F238E27FC236}">
                <a16:creationId xmlns:a16="http://schemas.microsoft.com/office/drawing/2014/main" id="{B4E94243-CF9B-0E26-4C2D-1C834358B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7" y="3456993"/>
            <a:ext cx="3840203" cy="2880000"/>
          </a:xfrm>
          <a:prstGeom prst="rect">
            <a:avLst/>
          </a:prstGeom>
        </p:spPr>
      </p:pic>
      <p:pic>
        <p:nvPicPr>
          <p:cNvPr id="7" name="Picture 6" descr="A rainbow colored circle with numbers&#10;&#10;Description automatically generated with medium confidence">
            <a:extLst>
              <a:ext uri="{FF2B5EF4-FFF2-40B4-BE49-F238E27FC236}">
                <a16:creationId xmlns:a16="http://schemas.microsoft.com/office/drawing/2014/main" id="{487BFF86-2B1B-9B29-CD10-43A490804D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7" y="757322"/>
            <a:ext cx="3840203" cy="2880000"/>
          </a:xfrm>
          <a:prstGeom prst="rect">
            <a:avLst/>
          </a:prstGeom>
        </p:spPr>
      </p:pic>
      <p:pic>
        <p:nvPicPr>
          <p:cNvPr id="3" name="Picture 2" descr="A rainbow colored circle with numbers and a chart&#10;&#10;Description automatically generated with medium confidence">
            <a:extLst>
              <a:ext uri="{FF2B5EF4-FFF2-40B4-BE49-F238E27FC236}">
                <a16:creationId xmlns:a16="http://schemas.microsoft.com/office/drawing/2014/main" id="{E5FB5E4D-1D15-3A22-2D15-E22495B3E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3489808"/>
            <a:ext cx="3840203" cy="2880000"/>
          </a:xfrm>
          <a:prstGeom prst="rect">
            <a:avLst/>
          </a:prstGeom>
        </p:spPr>
      </p:pic>
      <p:pic>
        <p:nvPicPr>
          <p:cNvPr id="8" name="Picture 7" descr="A rainbow colored circle with numbers and a chart&#10;&#10;Description automatically generated with medium confidence">
            <a:extLst>
              <a:ext uri="{FF2B5EF4-FFF2-40B4-BE49-F238E27FC236}">
                <a16:creationId xmlns:a16="http://schemas.microsoft.com/office/drawing/2014/main" id="{EC9BEB15-D156-A2F1-0175-3792C8E81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829999"/>
            <a:ext cx="3840203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4D8651-C708-7A10-D8A6-3298F0FA190B}"/>
              </a:ext>
            </a:extLst>
          </p:cNvPr>
          <p:cNvSpPr txBox="1"/>
          <p:nvPr/>
        </p:nvSpPr>
        <p:spPr>
          <a:xfrm>
            <a:off x="955736" y="5105585"/>
            <a:ext cx="331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9</a:t>
            </a:r>
            <a:r>
              <a:rPr lang="en-GB" dirty="0"/>
              <a:t>: UV output beam with (left column) and without (right column) ionisation using Argon at 150mW and 0.4bar</a:t>
            </a:r>
          </a:p>
        </p:txBody>
      </p:sp>
    </p:spTree>
    <p:extLst>
      <p:ext uri="{BB962C8B-B14F-4D97-AF65-F5344CB8AC3E}">
        <p14:creationId xmlns:p14="http://schemas.microsoft.com/office/powerpoint/2010/main" val="98936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.III Effects of chirp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9</a:t>
            </a:fld>
            <a:endParaRPr lang="en-GB" b="1" dirty="0"/>
          </a:p>
        </p:txBody>
      </p:sp>
      <p:pic>
        <p:nvPicPr>
          <p:cNvPr id="12" name="Picture 11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FA435A9-BA50-B587-5F9D-C59CA86671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66" y="3732344"/>
            <a:ext cx="3840203" cy="2880000"/>
          </a:xfrm>
          <a:prstGeom prst="rect">
            <a:avLst/>
          </a:prstGeom>
        </p:spPr>
      </p:pic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F449FF9-4322-FF8D-259F-DC398957DF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73" y="932470"/>
            <a:ext cx="3840203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40B460-199C-81DC-585A-250C34B2710C}"/>
              </a:ext>
            </a:extLst>
          </p:cNvPr>
          <p:cNvSpPr txBox="1"/>
          <p:nvPr/>
        </p:nvSpPr>
        <p:spPr>
          <a:xfrm>
            <a:off x="211099" y="1174982"/>
            <a:ext cx="42955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simulations indicate that using chirped input pulses could improve UV pulse properties: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7CA60-8EF7-3C0C-88CC-B068800E9AD0}"/>
              </a:ext>
            </a:extLst>
          </p:cNvPr>
          <p:cNvSpPr txBox="1"/>
          <p:nvPr/>
        </p:nvSpPr>
        <p:spPr>
          <a:xfrm>
            <a:off x="955736" y="5105585"/>
            <a:ext cx="356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10</a:t>
            </a:r>
            <a:r>
              <a:rPr lang="en-GB" dirty="0"/>
              <a:t>: UV output spectra and temporal profiles for different GVD values of the input pulse. Left column: Argon, right column: Neon</a:t>
            </a:r>
          </a:p>
        </p:txBody>
      </p:sp>
      <p:pic>
        <p:nvPicPr>
          <p:cNvPr id="10" name="Picture 9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6A73CC4-01B6-25AC-10ED-0B10F21B8F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7" y="930642"/>
            <a:ext cx="3840203" cy="2880000"/>
          </a:xfrm>
          <a:prstGeom prst="rect">
            <a:avLst/>
          </a:prstGeom>
        </p:spPr>
      </p:pic>
      <p:pic>
        <p:nvPicPr>
          <p:cNvPr id="11" name="Picture 10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C3395C2-9095-9840-0320-D4A5F9CED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6" y="3734172"/>
            <a:ext cx="384020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5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957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Modelling of nonlinear light up-conversion from intense femtosecond laser pulses</vt:lpstr>
      <vt:lpstr>1. Motivation</vt:lpstr>
      <vt:lpstr>2. Background</vt:lpstr>
      <vt:lpstr>3. Simulation inputs</vt:lpstr>
      <vt:lpstr>4.I Comparison with experiment</vt:lpstr>
      <vt:lpstr>4.I Comparison with experiment</vt:lpstr>
      <vt:lpstr>4.I Comparison with experiment</vt:lpstr>
      <vt:lpstr>4.II Self-steepening</vt:lpstr>
      <vt:lpstr>4.III Effects of chirp</vt:lpstr>
      <vt:lpstr>4.IV Comparing the gas cells</vt:lpstr>
      <vt:lpstr>4.IV Comparing the gas cells</vt:lpstr>
      <vt:lpstr>5. Discussion &amp; conclusion</vt:lpstr>
      <vt:lpstr>6. Acknowledgments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13</cp:revision>
  <dcterms:created xsi:type="dcterms:W3CDTF">2023-08-29T12:04:02Z</dcterms:created>
  <dcterms:modified xsi:type="dcterms:W3CDTF">2023-08-30T14:26:40Z</dcterms:modified>
</cp:coreProperties>
</file>