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263" r:id="rId4"/>
    <p:sldId id="264" r:id="rId5"/>
    <p:sldId id="265" r:id="rId6"/>
    <p:sldId id="269" r:id="rId7"/>
    <p:sldId id="267" r:id="rId8"/>
    <p:sldId id="268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1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12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130" name="PlaceHolder 4"/>
          <p:cNvSpPr>
            <a:spLocks noGrp="1"/>
          </p:cNvSpPr>
          <p:nvPr>
            <p:ph type="dt" idx="2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31" name="PlaceHolder 5"/>
          <p:cNvSpPr>
            <a:spLocks noGrp="1"/>
          </p:cNvSpPr>
          <p:nvPr>
            <p:ph type="ftr" idx="3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32" name="PlaceHolder 6"/>
          <p:cNvSpPr>
            <a:spLocks noGrp="1"/>
          </p:cNvSpPr>
          <p:nvPr>
            <p:ph type="sldNum" idx="4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4EB430B6-6D3B-4D9F-B272-46A8815D8624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4131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7E3BADB-2752-4410-AC74-75934CE0A505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4EB430B6-6D3B-4D9F-B272-46A8815D8624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3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3755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4EB430B6-6D3B-4D9F-B272-46A8815D8624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4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9069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07520" y="313920"/>
            <a:ext cx="9968400" cy="45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07880" y="1406520"/>
            <a:ext cx="1137564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07880" y="4023360"/>
            <a:ext cx="1137564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07520" y="313920"/>
            <a:ext cx="9968400" cy="45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07880" y="1406520"/>
            <a:ext cx="555120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7000" y="1406520"/>
            <a:ext cx="555120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407880" y="4023360"/>
            <a:ext cx="555120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237000" y="4023360"/>
            <a:ext cx="555120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07520" y="313920"/>
            <a:ext cx="9968400" cy="45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407880" y="1406520"/>
            <a:ext cx="366264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254120" y="1406520"/>
            <a:ext cx="366264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8100360" y="1406520"/>
            <a:ext cx="366264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407880" y="4023360"/>
            <a:ext cx="366264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4254120" y="4023360"/>
            <a:ext cx="366264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8100360" y="4023360"/>
            <a:ext cx="366264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| Project Presentation | David Amorim, 04.09.2023 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07520" y="313920"/>
            <a:ext cx="9968400" cy="45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07880" y="1406520"/>
            <a:ext cx="11375640" cy="500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| Project Presentation | David Amorim, 04.09.2023 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07520" y="313920"/>
            <a:ext cx="9968400" cy="45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07880" y="1406520"/>
            <a:ext cx="11375640" cy="500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| Project Presentation | David Amorim, 04.09.2023 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07520" y="313920"/>
            <a:ext cx="9968400" cy="45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07880" y="1406520"/>
            <a:ext cx="5551200" cy="500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7000" y="1406520"/>
            <a:ext cx="5551200" cy="500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| Project Presentation | David Amorim, 04.09.2023 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07520" y="313920"/>
            <a:ext cx="9968400" cy="45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| Project Presentation | David Amorim, 04.09.2023 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407520" y="313920"/>
            <a:ext cx="996840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| Project Presentation | David Amorim, 04.09.2023 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07520" y="313920"/>
            <a:ext cx="9968400" cy="45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07880" y="1406520"/>
            <a:ext cx="555120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7000" y="1406520"/>
            <a:ext cx="5551200" cy="500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07880" y="4023360"/>
            <a:ext cx="555120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| Project Presentation | David Amorim, 04.09.2023 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07520" y="313920"/>
            <a:ext cx="9968400" cy="45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07880" y="1406520"/>
            <a:ext cx="11375640" cy="500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07520" y="313920"/>
            <a:ext cx="9968400" cy="45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07880" y="1406520"/>
            <a:ext cx="5551200" cy="500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7000" y="1406520"/>
            <a:ext cx="555120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237000" y="4023360"/>
            <a:ext cx="555120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| Project Presentation | David Amorim, 04.09.2023 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07520" y="313920"/>
            <a:ext cx="9968400" cy="45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07880" y="1406520"/>
            <a:ext cx="555120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7000" y="1406520"/>
            <a:ext cx="555120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07880" y="4023360"/>
            <a:ext cx="1137564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| Project Presentation | David Amorim, 04.09.2023 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07520" y="313920"/>
            <a:ext cx="9968400" cy="45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07880" y="1406520"/>
            <a:ext cx="1137564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07880" y="4023360"/>
            <a:ext cx="1137564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| Project Presentation | David Amorim, 04.09.2023 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07520" y="313920"/>
            <a:ext cx="9968400" cy="45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07880" y="1406520"/>
            <a:ext cx="555120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237000" y="1406520"/>
            <a:ext cx="555120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407880" y="4023360"/>
            <a:ext cx="555120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237000" y="4023360"/>
            <a:ext cx="555120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| Project Presentation | David Amorim, 04.09.2023 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07520" y="313920"/>
            <a:ext cx="9968400" cy="45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07880" y="1406520"/>
            <a:ext cx="366264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4254120" y="1406520"/>
            <a:ext cx="366264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8100360" y="1406520"/>
            <a:ext cx="366264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407880" y="4023360"/>
            <a:ext cx="366264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/>
          </p:nvPr>
        </p:nvSpPr>
        <p:spPr>
          <a:xfrm>
            <a:off x="4254120" y="4023360"/>
            <a:ext cx="366264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/>
          </p:nvPr>
        </p:nvSpPr>
        <p:spPr>
          <a:xfrm>
            <a:off x="8100360" y="4023360"/>
            <a:ext cx="366264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| Project Presentation | David Amorim, 04.09.2023 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07520" y="313920"/>
            <a:ext cx="9968400" cy="45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07880" y="1406520"/>
            <a:ext cx="11375640" cy="500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07520" y="313920"/>
            <a:ext cx="9968400" cy="45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07880" y="1406520"/>
            <a:ext cx="5551200" cy="500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7000" y="1406520"/>
            <a:ext cx="5551200" cy="500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07520" y="313920"/>
            <a:ext cx="9968400" cy="45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07520" y="313920"/>
            <a:ext cx="996840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07520" y="313920"/>
            <a:ext cx="9968400" cy="45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07880" y="1406520"/>
            <a:ext cx="555120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7000" y="1406520"/>
            <a:ext cx="5551200" cy="500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07880" y="4023360"/>
            <a:ext cx="555120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07520" y="313920"/>
            <a:ext cx="9968400" cy="45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07880" y="1406520"/>
            <a:ext cx="5551200" cy="500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7000" y="1406520"/>
            <a:ext cx="555120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37000" y="4023360"/>
            <a:ext cx="555120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07520" y="313920"/>
            <a:ext cx="9968400" cy="45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07880" y="1406520"/>
            <a:ext cx="555120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7000" y="1406520"/>
            <a:ext cx="555120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07880" y="4023360"/>
            <a:ext cx="11375640" cy="238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3" hidden="1"/>
          <p:cNvSpPr/>
          <p:nvPr/>
        </p:nvSpPr>
        <p:spPr>
          <a:xfrm>
            <a:off x="10848600" y="6580800"/>
            <a:ext cx="935280" cy="18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Arial"/>
              </a:rPr>
              <a:t>Page 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" name="Grafik 9"/>
          <p:cNvPicPr/>
          <p:nvPr/>
        </p:nvPicPr>
        <p:blipFill>
          <a:blip r:embed="rId14"/>
          <a:stretch/>
        </p:blipFill>
        <p:spPr>
          <a:xfrm>
            <a:off x="403200" y="6613920"/>
            <a:ext cx="325080" cy="100440"/>
          </a:xfrm>
          <a:prstGeom prst="rect">
            <a:avLst/>
          </a:prstGeom>
          <a:ln w="0">
            <a:noFill/>
          </a:ln>
        </p:spPr>
      </p:pic>
      <p:pic>
        <p:nvPicPr>
          <p:cNvPr id="2" name="Picture 14"/>
          <p:cNvPicPr/>
          <p:nvPr/>
        </p:nvPicPr>
        <p:blipFill>
          <a:blip r:embed="rId15"/>
          <a:stretch/>
        </p:blipFill>
        <p:spPr>
          <a:xfrm>
            <a:off x="10370160" y="304920"/>
            <a:ext cx="1414080" cy="819360"/>
          </a:xfrm>
          <a:prstGeom prst="rect">
            <a:avLst/>
          </a:prstGeom>
          <a:ln w="0">
            <a:noFill/>
          </a:ln>
        </p:spPr>
      </p:pic>
      <p:sp>
        <p:nvSpPr>
          <p:cNvPr id="3" name="Straight Connector 7"/>
          <p:cNvSpPr/>
          <p:nvPr/>
        </p:nvSpPr>
        <p:spPr>
          <a:xfrm>
            <a:off x="0" y="765000"/>
            <a:ext cx="10560240" cy="360"/>
          </a:xfrm>
          <a:prstGeom prst="line">
            <a:avLst/>
          </a:prstGeom>
          <a:ln w="38160">
            <a:solidFill>
              <a:srgbClr val="009FD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4640" rIns="90000" bIns="-44640" anchor="t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Straight Connector 8"/>
          <p:cNvSpPr/>
          <p:nvPr/>
        </p:nvSpPr>
        <p:spPr>
          <a:xfrm>
            <a:off x="0" y="6453000"/>
            <a:ext cx="12191760" cy="360"/>
          </a:xfrm>
          <a:prstGeom prst="line">
            <a:avLst/>
          </a:prstGeom>
          <a:ln w="38160">
            <a:solidFill>
              <a:srgbClr val="009FD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4640" rIns="90000" bIns="-44640" anchor="t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07880" y="349560"/>
            <a:ext cx="11375640" cy="185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6000" b="1" strike="noStrike" spc="-1">
                <a:solidFill>
                  <a:srgbClr val="009FDF"/>
                </a:solidFill>
                <a:latin typeface="Arial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14360" y="3952800"/>
            <a:ext cx="11369160" cy="69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800" b="0" i="1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" name="Grafik 8"/>
          <p:cNvPicPr/>
          <p:nvPr/>
        </p:nvPicPr>
        <p:blipFill>
          <a:blip r:embed="rId16"/>
          <a:stretch/>
        </p:blipFill>
        <p:spPr>
          <a:xfrm>
            <a:off x="10848600" y="5670000"/>
            <a:ext cx="793440" cy="793800"/>
          </a:xfrm>
          <a:prstGeom prst="rect">
            <a:avLst/>
          </a:prstGeom>
          <a:ln w="0">
            <a:noFill/>
          </a:ln>
        </p:spPr>
      </p:pic>
      <p:pic>
        <p:nvPicPr>
          <p:cNvPr id="8" name="Picture 7"/>
          <p:cNvPicPr/>
          <p:nvPr/>
        </p:nvPicPr>
        <p:blipFill>
          <a:blip r:embed="rId17"/>
          <a:stretch/>
        </p:blipFill>
        <p:spPr>
          <a:xfrm>
            <a:off x="5274360" y="5572080"/>
            <a:ext cx="1643040" cy="952200"/>
          </a:xfrm>
          <a:prstGeom prst="rect">
            <a:avLst/>
          </a:prstGeom>
          <a:ln w="0">
            <a:noFill/>
          </a:ln>
        </p:spPr>
      </p:pic>
      <p:pic>
        <p:nvPicPr>
          <p:cNvPr id="9" name="Picture 6"/>
          <p:cNvPicPr/>
          <p:nvPr/>
        </p:nvPicPr>
        <p:blipFill>
          <a:blip r:embed="rId18"/>
          <a:stretch/>
        </p:blipFill>
        <p:spPr>
          <a:xfrm>
            <a:off x="47160" y="5355360"/>
            <a:ext cx="2833920" cy="1313640"/>
          </a:xfrm>
          <a:prstGeom prst="rect">
            <a:avLst/>
          </a:prstGeom>
          <a:ln w="0">
            <a:noFill/>
          </a:ln>
        </p:spPr>
      </p:pic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07880" y="4713480"/>
            <a:ext cx="11369160" cy="69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feld 13"/>
          <p:cNvSpPr/>
          <p:nvPr/>
        </p:nvSpPr>
        <p:spPr>
          <a:xfrm>
            <a:off x="10848600" y="6580800"/>
            <a:ext cx="935280" cy="18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Arial"/>
              </a:rPr>
              <a:t>Page 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" name="Grafik 9"/>
          <p:cNvPicPr/>
          <p:nvPr/>
        </p:nvPicPr>
        <p:blipFill>
          <a:blip r:embed="rId14"/>
          <a:stretch/>
        </p:blipFill>
        <p:spPr>
          <a:xfrm>
            <a:off x="403200" y="6613920"/>
            <a:ext cx="325080" cy="100440"/>
          </a:xfrm>
          <a:prstGeom prst="rect">
            <a:avLst/>
          </a:prstGeom>
          <a:ln w="0">
            <a:noFill/>
          </a:ln>
        </p:spPr>
      </p:pic>
      <p:pic>
        <p:nvPicPr>
          <p:cNvPr id="49" name="Picture 14"/>
          <p:cNvPicPr/>
          <p:nvPr/>
        </p:nvPicPr>
        <p:blipFill>
          <a:blip r:embed="rId15"/>
          <a:stretch/>
        </p:blipFill>
        <p:spPr>
          <a:xfrm>
            <a:off x="10370160" y="304920"/>
            <a:ext cx="1414080" cy="819360"/>
          </a:xfrm>
          <a:prstGeom prst="rect">
            <a:avLst/>
          </a:prstGeom>
          <a:ln w="0">
            <a:noFill/>
          </a:ln>
        </p:spPr>
      </p:pic>
      <p:sp>
        <p:nvSpPr>
          <p:cNvPr id="50" name="Straight Connector 7"/>
          <p:cNvSpPr/>
          <p:nvPr/>
        </p:nvSpPr>
        <p:spPr>
          <a:xfrm>
            <a:off x="0" y="765000"/>
            <a:ext cx="10560240" cy="360"/>
          </a:xfrm>
          <a:prstGeom prst="line">
            <a:avLst/>
          </a:prstGeom>
          <a:ln w="38160">
            <a:solidFill>
              <a:srgbClr val="009FD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4640" rIns="90000" bIns="-44640" anchor="t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Straight Connector 8"/>
          <p:cNvSpPr/>
          <p:nvPr/>
        </p:nvSpPr>
        <p:spPr>
          <a:xfrm>
            <a:off x="0" y="6453000"/>
            <a:ext cx="12191760" cy="360"/>
          </a:xfrm>
          <a:prstGeom prst="line">
            <a:avLst/>
          </a:prstGeom>
          <a:ln w="38160">
            <a:solidFill>
              <a:srgbClr val="009FD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4640" rIns="90000" bIns="-44640" anchor="t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07520" y="313920"/>
            <a:ext cx="9968400" cy="45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3000" b="1" strike="noStrike" spc="-1">
                <a:solidFill>
                  <a:srgbClr val="009FDF"/>
                </a:solidFill>
                <a:latin typeface="Arial"/>
              </a:rPr>
              <a:t>Click to edit Master title style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ftr" idx="1"/>
          </p:nvPr>
        </p:nvSpPr>
        <p:spPr>
          <a:xfrm>
            <a:off x="791640" y="6580800"/>
            <a:ext cx="9948600" cy="18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lnSpc>
                <a:spcPct val="100000"/>
              </a:lnSpc>
              <a:buNone/>
              <a:defRPr lang="en-US" sz="10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</a:rPr>
              <a:t>| Project Presentation | David Amorim, 04.09.2023 </a:t>
            </a:r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07880" y="1406520"/>
            <a:ext cx="11375640" cy="500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00000"/>
              </a:lnSpc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07880" y="819121"/>
            <a:ext cx="11375640" cy="219938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800" b="1" strike="noStrike" spc="-1" dirty="0">
                <a:solidFill>
                  <a:srgbClr val="009FDF"/>
                </a:solidFill>
                <a:latin typeface="Arial"/>
              </a:rPr>
              <a:t>Modelling of nonlinear light up-conversion from intense femtosecond laser pulses</a:t>
            </a:r>
            <a:endParaRPr lang="en-US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407880" y="3225043"/>
            <a:ext cx="11375640" cy="1525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F18F1F"/>
                </a:solidFill>
                <a:latin typeface="Arial"/>
              </a:rPr>
              <a:t>DESY Summer </a:t>
            </a:r>
            <a:r>
              <a:rPr lang="en-US" sz="1800" b="1" strike="noStrike" spc="-1" dirty="0">
                <a:solidFill>
                  <a:schemeClr val="accent6"/>
                </a:solidFill>
                <a:latin typeface="Arial"/>
              </a:rPr>
              <a:t>St</a:t>
            </a:r>
            <a:r>
              <a:rPr lang="en-US" sz="1800" b="1" strike="noStrike" spc="-1" dirty="0">
                <a:solidFill>
                  <a:srgbClr val="F18F1F"/>
                </a:solidFill>
                <a:latin typeface="Arial"/>
              </a:rPr>
              <a:t>udent </a:t>
            </a:r>
            <a:r>
              <a:rPr lang="en-US" sz="1800" b="1" strike="noStrike" spc="-1" dirty="0" err="1">
                <a:solidFill>
                  <a:srgbClr val="F18F1F"/>
                </a:solidFill>
                <a:latin typeface="Arial"/>
              </a:rPr>
              <a:t>Programme</a:t>
            </a:r>
            <a:r>
              <a:rPr lang="en-US" sz="1800" b="1" strike="noStrike" spc="-1" dirty="0">
                <a:solidFill>
                  <a:srgbClr val="F18F1F"/>
                </a:solidFill>
                <a:latin typeface="Arial"/>
              </a:rPr>
              <a:t> 2023 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F18F1F"/>
                </a:solidFill>
                <a:latin typeface="Arial"/>
              </a:rPr>
              <a:t>Project Presentation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14360" y="4286434"/>
            <a:ext cx="11369160" cy="69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i="1" strike="noStrike" spc="-1" dirty="0">
                <a:solidFill>
                  <a:srgbClr val="000000"/>
                </a:solidFill>
                <a:latin typeface="Arial"/>
              </a:rPr>
              <a:t>Group: CFEL-ATTO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i="1" spc="-1" dirty="0">
                <a:solidFill>
                  <a:srgbClr val="000000"/>
                </a:solidFill>
                <a:latin typeface="Arial"/>
              </a:rPr>
              <a:t>Supervisor: </a:t>
            </a:r>
            <a:r>
              <a:rPr lang="en-US" sz="1800" i="1" spc="-1" dirty="0" err="1">
                <a:solidFill>
                  <a:srgbClr val="000000"/>
                </a:solidFill>
                <a:latin typeface="Arial"/>
              </a:rPr>
              <a:t>Josina</a:t>
            </a:r>
            <a:r>
              <a:rPr lang="en-US" sz="1800" i="1" spc="-1" dirty="0">
                <a:solidFill>
                  <a:srgbClr val="000000"/>
                </a:solidFill>
                <a:latin typeface="Arial"/>
              </a:rPr>
              <a:t> Hahne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407880" y="4948261"/>
            <a:ext cx="11369160" cy="69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0" algn="ctr">
              <a:spcBef>
                <a:spcPts val="1417"/>
              </a:spcBef>
              <a:buNone/>
            </a:pPr>
            <a:r>
              <a:rPr lang="en-US" sz="1800" b="1" strike="noStrike" spc="-1" dirty="0">
                <a:solidFill>
                  <a:srgbClr val="000000"/>
                </a:solidFill>
                <a:latin typeface="Arial"/>
              </a:rPr>
              <a:t>David Amorim (University of Glasgow)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b="1" strike="noStrike" spc="-1" dirty="0">
                <a:solidFill>
                  <a:srgbClr val="009FDF"/>
                </a:solidFill>
                <a:latin typeface="Arial"/>
              </a:rPr>
              <a:t>Overview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| Project Presentation | David Amorim, 04.09.2023 </a:t>
            </a:r>
            <a:endParaRPr dirty="0"/>
          </a:p>
        </p:txBody>
      </p:sp>
      <p:sp>
        <p:nvSpPr>
          <p:cNvPr id="175" name="Textfeld 6"/>
          <p:cNvSpPr/>
          <p:nvPr/>
        </p:nvSpPr>
        <p:spPr>
          <a:xfrm>
            <a:off x="940298" y="1953264"/>
            <a:ext cx="4761623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Arial"/>
              </a:rPr>
              <a:t>13.06.2023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C292FC-B68B-6BD0-9FD1-195C942B2E43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b="1" strike="noStrike" spc="-1" dirty="0">
                <a:solidFill>
                  <a:srgbClr val="009FDF"/>
                </a:solidFill>
                <a:latin typeface="Arial"/>
              </a:rPr>
              <a:t>Motivation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| Project Presentation | David Amorim, 04.09.2023 </a:t>
            </a:r>
            <a:endParaRPr/>
          </a:p>
        </p:txBody>
      </p:sp>
      <p:sp>
        <p:nvSpPr>
          <p:cNvPr id="175" name="Textfeld 6"/>
          <p:cNvSpPr/>
          <p:nvPr/>
        </p:nvSpPr>
        <p:spPr>
          <a:xfrm>
            <a:off x="940298" y="1953264"/>
            <a:ext cx="4761623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Arial"/>
              </a:rPr>
              <a:t>13.06.2023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D771E6-F97B-67BB-488D-FF5B12FE305D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467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b="1" strike="noStrike" spc="-1" dirty="0">
                <a:solidFill>
                  <a:srgbClr val="009FDF"/>
                </a:solidFill>
                <a:latin typeface="Arial"/>
              </a:rPr>
              <a:t>Background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| Project Presentation | David Amorim, 04.09.2023 </a:t>
            </a:r>
            <a:endParaRPr/>
          </a:p>
        </p:txBody>
      </p:sp>
      <p:sp>
        <p:nvSpPr>
          <p:cNvPr id="175" name="Textfeld 6"/>
          <p:cNvSpPr/>
          <p:nvPr/>
        </p:nvSpPr>
        <p:spPr>
          <a:xfrm>
            <a:off x="940298" y="1953264"/>
            <a:ext cx="4761623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Arial"/>
              </a:rPr>
              <a:t>13.06.2023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87B7BA-D7DC-1F55-E538-E8104CC1D27D}"/>
                  </a:ext>
                </a:extLst>
              </p:cNvPr>
              <p:cNvSpPr>
                <a:spLocks noGrp="1"/>
              </p:cNvSpPr>
              <p:nvPr>
                <p:ph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GB" dirty="0"/>
                  <a:t>The simulations were produced using the </a:t>
                </a:r>
                <a:r>
                  <a:rPr lang="en-GB" i="1" dirty="0" err="1"/>
                  <a:t>Luna.jl</a:t>
                </a:r>
                <a:r>
                  <a:rPr lang="en-GB" i="1" dirty="0"/>
                  <a:t> </a:t>
                </a:r>
                <a:r>
                  <a:rPr lang="en-GB" dirty="0"/>
                  <a:t>package [1]</a:t>
                </a:r>
              </a:p>
              <a:p>
                <a:r>
                  <a:rPr lang="en-GB" dirty="0"/>
                  <a:t>Luna numerically solves the unidirectional pulse propagation equation (UPPE) for a pulse travelling in the </a:t>
                </a:r>
                <a:r>
                  <a:rPr lang="en-GB" i="1" dirty="0"/>
                  <a:t>z</a:t>
                </a:r>
                <a:r>
                  <a:rPr lang="en-GB" dirty="0"/>
                  <a:t>-direction: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lvl="2"/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⊥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GB" dirty="0"/>
                  <a:t> is the reciprocal-space electric field amplitude in the frequency domain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⊥</m:t>
                        </m:r>
                      </m:sub>
                    </m:sSub>
                  </m:oMath>
                </a14:m>
                <a:r>
                  <a:rPr lang="en-GB" dirty="0"/>
                  <a:t> is the transverse spatial frequency vector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num>
                          <m:den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den>
                        </m:f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is a linear operator describing dispersion and absorption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/>
                  <a:t> is a normalisation factor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GB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𝑁𝐿</m:t>
                        </m:r>
                      </m:sup>
                    </m:sSup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2000" i="1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GB" sz="2000" b="1" i="1">
                                <a:latin typeface="Cambria Math" panose="02040503050406030204" pitchFamily="18" charset="0"/>
                              </a:rPr>
                              <m:t>⊥</m:t>
                            </m:r>
                          </m:sub>
                        </m:s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GB" dirty="0"/>
                  <a:t> is the reciprocal-space nonlinear polarisation response in the frequency domain  </a:t>
                </a:r>
              </a:p>
              <a:p>
                <a:r>
                  <a:rPr lang="en-GB" dirty="0"/>
                  <a:t>A Hankel transform is used to transform into reciprocal space, assuming radial symmetry 	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87B7BA-D7DC-1F55-E538-E8104CC1D2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>
              <a:blipFill>
                <a:blip r:embed="rId3"/>
                <a:stretch>
                  <a:fillRect l="-1661" t="-29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0DEA19-38CF-4410-7945-675FE082BA92}"/>
                  </a:ext>
                </a:extLst>
              </p:cNvPr>
              <p:cNvSpPr txBox="1"/>
              <p:nvPr/>
            </p:nvSpPr>
            <p:spPr>
              <a:xfrm>
                <a:off x="2245991" y="2732207"/>
                <a:ext cx="7232306" cy="7022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2400" b="1" i="1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400" i="1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𝑁𝐿</m:t>
                          </m:r>
                        </m:sup>
                      </m:sSup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400" i="1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0DEA19-38CF-4410-7945-675FE082B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991" y="2732207"/>
                <a:ext cx="7232306" cy="7022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6B45E5D-D233-BCEB-CA9E-CE708451B95A}"/>
              </a:ext>
            </a:extLst>
          </p:cNvPr>
          <p:cNvSpPr txBox="1"/>
          <p:nvPr/>
        </p:nvSpPr>
        <p:spPr>
          <a:xfrm>
            <a:off x="10350222" y="2852496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3326650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FE2F-D0CF-F565-BB7E-01EC1FDC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trike="noStrike" spc="-1" dirty="0">
                <a:solidFill>
                  <a:srgbClr val="009FDF"/>
                </a:solidFill>
                <a:latin typeface="Arial"/>
              </a:rPr>
              <a:t>Background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4DA012-3189-8C6A-7DD4-6CAAE0EDD6A7}"/>
                  </a:ext>
                </a:extLst>
              </p:cNvPr>
              <p:cNvSpPr>
                <a:spLocks noGrp="1"/>
              </p:cNvSpPr>
              <p:nvPr>
                <p:ph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GB" sz="3400" dirty="0"/>
                  <a:t>The UPPE is derived directly from Maxwell’s Equations without using a  slowly-varying envelope approximation [2]</a:t>
                </a:r>
              </a:p>
              <a:p>
                <a:r>
                  <a:rPr lang="en-GB" sz="3400" dirty="0"/>
                  <a:t>The nonlinear polarisation response considers the Kerr effect as well as photo-ionisation: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GB" sz="3400" b="0" i="1" smtClean="0">
                            <a:latin typeface="Cambria Math" panose="02040503050406030204" pitchFamily="18" charset="0"/>
                          </a:rPr>
                          <m:t>𝑁𝐿</m:t>
                        </m:r>
                      </m:sup>
                    </m:sSup>
                    <m:r>
                      <a:rPr lang="en-GB" sz="3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3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GB" sz="3400" b="0" i="1" smtClean="0">
                            <a:latin typeface="Cambria Math" panose="02040503050406030204" pitchFamily="18" charset="0"/>
                          </a:rPr>
                          <m:t>𝐾𝑒𝑟𝑟</m:t>
                        </m:r>
                      </m:sup>
                    </m:sSup>
                    <m:r>
                      <a:rPr lang="en-GB" sz="3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3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GB" sz="3400" b="0" i="1" smtClean="0">
                            <a:latin typeface="Cambria Math" panose="02040503050406030204" pitchFamily="18" charset="0"/>
                          </a:rPr>
                          <m:t>𝑖𝑜𝑛</m:t>
                        </m:r>
                      </m:sup>
                    </m:sSup>
                  </m:oMath>
                </a14:m>
                <a:r>
                  <a:rPr lang="en-GB" sz="3400" dirty="0"/>
                  <a:t>, with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sz="2600" dirty="0"/>
              </a:p>
              <a:p>
                <a:pPr marL="0" indent="0">
                  <a:buNone/>
                </a:pPr>
                <a:endParaRPr lang="en-GB" sz="2600" dirty="0"/>
              </a:p>
              <a:p>
                <a:pPr marL="0" indent="0">
                  <a:buNone/>
                </a:pPr>
                <a:endParaRPr lang="en-GB" sz="2600" dirty="0"/>
              </a:p>
              <a:p>
                <a:pPr marL="0" indent="0">
                  <a:buNone/>
                </a:pPr>
                <a:r>
                  <a:rPr lang="en-GB" sz="25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5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25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sz="2500" dirty="0"/>
                  <a:t> is the ionisation potential,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5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5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GB" sz="2500" dirty="0"/>
                  <a:t> is the number of free electrons,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5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5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500" dirty="0"/>
                  <a:t> is the initial number of neutral atoms, </a:t>
                </a:r>
                <a14:m>
                  <m:oMath xmlns:m="http://schemas.openxmlformats.org/officeDocument/2006/math">
                    <m:r>
                      <a:rPr lang="en-GB" sz="25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GB" sz="25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500" b="1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GB" sz="25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500" dirty="0"/>
                  <a:t> is the ionisation rate and all other symbols have their usual meaning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4DA012-3189-8C6A-7DD4-6CAAE0EDD6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>
              <a:blipFill>
                <a:blip r:embed="rId2"/>
                <a:stretch>
                  <a:fillRect l="-1661" t="-4380" b="-24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C2DFE-E94C-C64C-8AF0-3AFC66ACB571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| Project Presentation | David Amorim, 04.09.2023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ED16B4-B5C9-7F53-455E-FD567D992087}"/>
                  </a:ext>
                </a:extLst>
              </p:cNvPr>
              <p:cNvSpPr txBox="1"/>
              <p:nvPr/>
            </p:nvSpPr>
            <p:spPr>
              <a:xfrm>
                <a:off x="2939845" y="3034661"/>
                <a:ext cx="4526624" cy="3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𝐾𝑒𝑟𝑟</m:t>
                          </m:r>
                        </m:sup>
                      </m:sSup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sub>
                              </m:s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ED16B4-B5C9-7F53-455E-FD567D992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845" y="3034661"/>
                <a:ext cx="4526624" cy="3943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7B713A-CBEA-1577-E1D3-23FE48DBC679}"/>
                  </a:ext>
                </a:extLst>
              </p:cNvPr>
              <p:cNvSpPr txBox="1"/>
              <p:nvPr/>
            </p:nvSpPr>
            <p:spPr>
              <a:xfrm>
                <a:off x="2678017" y="3750466"/>
                <a:ext cx="8420382" cy="8241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𝑖𝑜𝑛</m:t>
                          </m:r>
                        </m:sup>
                      </m:sSup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nary>
                        <m:nary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−∞ 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7B713A-CBEA-1577-E1D3-23FE48DBC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017" y="3750466"/>
                <a:ext cx="8420382" cy="8241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F0EC1C-7B83-8416-5096-D77B044E85AF}"/>
                  </a:ext>
                </a:extLst>
              </p:cNvPr>
              <p:cNvSpPr txBox="1"/>
              <p:nvPr/>
            </p:nvSpPr>
            <p:spPr>
              <a:xfrm>
                <a:off x="4099570" y="4741990"/>
                <a:ext cx="3175421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F0EC1C-7B83-8416-5096-D77B044E8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570" y="4741990"/>
                <a:ext cx="3175421" cy="7022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621729A-A6A5-0429-056B-B0BC8D356DF8}"/>
              </a:ext>
            </a:extLst>
          </p:cNvPr>
          <p:cNvSpPr txBox="1"/>
          <p:nvPr/>
        </p:nvSpPr>
        <p:spPr>
          <a:xfrm>
            <a:off x="9252155" y="2944688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(2)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CE5A37-8FCF-4A79-5F8D-7A81DEDA657E}"/>
              </a:ext>
            </a:extLst>
          </p:cNvPr>
          <p:cNvSpPr txBox="1"/>
          <p:nvPr/>
        </p:nvSpPr>
        <p:spPr>
          <a:xfrm>
            <a:off x="11502834" y="3911400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(3)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B78A44-967B-F09D-BD57-3103D722ADF0}"/>
              </a:ext>
            </a:extLst>
          </p:cNvPr>
          <p:cNvSpPr txBox="1"/>
          <p:nvPr/>
        </p:nvSpPr>
        <p:spPr>
          <a:xfrm>
            <a:off x="9252155" y="4944521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3666789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014238-F19F-4F64-0ACD-912187FF2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trike="noStrike" spc="-1" dirty="0">
                <a:solidFill>
                  <a:srgbClr val="009FDF"/>
                </a:solidFill>
                <a:latin typeface="Arial"/>
              </a:rPr>
              <a:t>Simulation Output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4AD8E-A85A-6F2B-1DFC-F68EB845B044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| Project Presentation | David Amorim, 04.09.2023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93E9EB-A4D2-B90D-8568-9CFA2BC4AEE2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8078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A8603-104C-93BF-B64B-70EBE5785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strike="noStrike" spc="-1" dirty="0">
                <a:solidFill>
                  <a:srgbClr val="009FDF"/>
                </a:solidFill>
                <a:latin typeface="Arial"/>
              </a:rPr>
              <a:t>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2CD06-D9EC-AA51-309B-9F7B11A3AE9B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[1] Luna</a:t>
            </a:r>
          </a:p>
          <a:p>
            <a:pPr marL="0" indent="0">
              <a:buNone/>
            </a:pPr>
            <a:r>
              <a:rPr lang="en-GB" dirty="0"/>
              <a:t>[2] Deriving UPPE from Maxwell’s Equations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15F38-5E1E-8FDC-71E3-7E43E9128217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| Project Presentation | David Amorim, 04.09.2023 </a:t>
            </a:r>
          </a:p>
        </p:txBody>
      </p:sp>
    </p:spTree>
    <p:extLst>
      <p:ext uri="{BB962C8B-B14F-4D97-AF65-F5344CB8AC3E}">
        <p14:creationId xmlns:p14="http://schemas.microsoft.com/office/powerpoint/2010/main" val="4106140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CFEL_Atto_talk_16x9</Template>
  <TotalTime>51</TotalTime>
  <Words>331</Words>
  <Application>Microsoft Office PowerPoint</Application>
  <PresentationFormat>Widescreen</PresentationFormat>
  <Paragraphs>59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Cambria Math</vt:lpstr>
      <vt:lpstr>Times New Roman</vt:lpstr>
      <vt:lpstr>Wingdings</vt:lpstr>
      <vt:lpstr>Office Theme</vt:lpstr>
      <vt:lpstr>Office Theme</vt:lpstr>
      <vt:lpstr>Modelling of nonlinear light up-conversion from intense femtosecond laser pulses</vt:lpstr>
      <vt:lpstr>Overview</vt:lpstr>
      <vt:lpstr>Motivation</vt:lpstr>
      <vt:lpstr>Background</vt:lpstr>
      <vt:lpstr>Background</vt:lpstr>
      <vt:lpstr>Simulation Output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Josina Hahne</dc:creator>
  <dc:description/>
  <cp:lastModifiedBy>David Amorim (student)</cp:lastModifiedBy>
  <cp:revision>72</cp:revision>
  <dcterms:created xsi:type="dcterms:W3CDTF">2021-09-22T08:12:19Z</dcterms:created>
  <dcterms:modified xsi:type="dcterms:W3CDTF">2023-08-28T09:06:43Z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1</vt:r8>
  </property>
  <property fmtid="{D5CDD505-2E9C-101B-9397-08002B2CF9AE}" pid="3" name="PresentationFormat">
    <vt:lpwstr>Breitbild</vt:lpwstr>
  </property>
  <property fmtid="{D5CDD505-2E9C-101B-9397-08002B2CF9AE}" pid="4" name="Slides">
    <vt:r8>10</vt:r8>
  </property>
</Properties>
</file>