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58" r:id="rId5"/>
    <p:sldId id="259" r:id="rId6"/>
    <p:sldId id="260" r:id="rId7"/>
    <p:sldId id="262" r:id="rId8"/>
    <p:sldId id="263" r:id="rId9"/>
    <p:sldId id="264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B6E6-D7B8-9346-63FC-75447D8A3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6D64F-99BC-ED19-36E6-B1EE1E4C2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00E1-0259-406B-6233-22208D5C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F83-273A-4021-99E3-2778285970D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3872-277F-8BD4-AA2F-48866B6B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46D4-0665-0A30-B299-BA73BA13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9619-6535-4209-849B-71B1F099A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49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D754-E719-77CE-24BB-37C69BB1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85B97-0794-D23E-1D77-E0A66F2F1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576D-B060-4F7F-37CF-70DA0D23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F83-273A-4021-99E3-2778285970D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27B5-54E6-3693-8F8A-BF8496E2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930EE-FB67-9300-939C-88F57D6B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9619-6535-4209-849B-71B1F099A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72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DD9AB-8878-CBAA-43DB-9B9FF6CAD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62EAC-0624-21B6-4086-EC1EDCC4A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7B7A-AB6F-4AA2-179B-47AF6F4F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F83-273A-4021-99E3-2778285970D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BC45-6742-F081-4022-484D3291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4A337-7526-F379-05DF-8E4EAFE5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9619-6535-4209-849B-71B1F099A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5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F6CD-93B0-15F0-9020-A5776E2C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CC58-9A30-BDB6-1D6F-0B74318F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2C333-B96B-71A4-3BF6-B6284444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F83-273A-4021-99E3-2778285970D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D06A-112E-4591-803F-A30EFBF4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2BAA9-AC99-9B25-4A2E-F83EAA8D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9619-6535-4209-849B-71B1F099A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19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A9F5-556B-64C9-9297-D3BEDCD4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8B2C2-7444-5AFD-F9C6-898D1B7F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E2E5-9F34-C5E8-1A08-13691D91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F83-273A-4021-99E3-2778285970D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3FEEA-EA77-4DA2-3B39-168A2DED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0D5E-A788-D853-F115-EA767F04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9619-6535-4209-849B-71B1F099A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37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F911-B179-26C2-DA06-73F2FF12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323C-881F-3D21-CF40-CA325A073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CD62C-B457-6838-7263-87B46462D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D04B5-3BDE-A2D7-8ED0-B03F52F6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F83-273A-4021-99E3-2778285970D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9FD2F-8965-7251-8DFC-92495F31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CCF85-2458-EB9D-C116-EC4B626D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9619-6535-4209-849B-71B1F099A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85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D329-6EF0-01B1-7549-713F36B0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94442-090E-6B7E-5A9B-DA940073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9BD35-7A19-0882-2878-662C5F7A8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68A94-28C5-6D02-DEC9-B18E342AB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28961-DFD3-5115-096A-B2B68F97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65FCD-154D-48A4-3302-8AB9B6DE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F83-273A-4021-99E3-2778285970D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1268D-E732-37A1-7F7A-DEC0D537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11BB2-96DE-C1DB-7753-A71DF7CD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9619-6535-4209-849B-71B1F099A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47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F48A-3FAC-0920-2851-9AACF1F8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4F3A-F8EA-940E-0B4A-D4DBEE87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F83-273A-4021-99E3-2778285970D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932D-984C-3684-A214-558AB732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80FFB-CF3D-BA94-E1F7-352686A6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9619-6535-4209-849B-71B1F099A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98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97A76-42E6-21B6-45C7-023BBF0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F83-273A-4021-99E3-2778285970D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09843-CFFA-7F4D-AE70-908914DA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7EBB6-F3AE-30DE-13BC-F02312EE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9619-6535-4209-849B-71B1F099A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24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BFCB-19FD-5982-C888-6C4CC5A4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A154-4AEC-576D-3559-86F65226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8974B-BD72-141F-FB75-DF3643EF2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8F81-11F7-F5B0-040B-CB97089F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F83-273A-4021-99E3-2778285970D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7ED6-8B8E-2771-C400-C3210C88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C1F3-02DF-1B9E-5C39-A52C046D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9619-6535-4209-849B-71B1F099A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96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D98E-F361-EBA2-EA77-915F9E96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7C070-2EE9-B209-7978-E9640CE0A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40D6B-BF50-8E20-2470-674709F87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AC666-31DE-A571-40F2-76247A50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F83-273A-4021-99E3-2778285970D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8EB0D-7FFE-ECFD-DDEE-7D25E79D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0B5B-D726-887A-8EA5-6CCA0C6C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9619-6535-4209-849B-71B1F099A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3CF1F-860C-8126-AA0E-9BC1580A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E9C1A-EBF6-9A7A-3263-A4808D2A8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04E3-CFB2-EFDD-E40A-96CD61054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EF83-273A-4021-99E3-2778285970D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D7F8-EEC9-1284-0BEC-21C29AA63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D778-C618-7462-5A52-84E251ACF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9619-6535-4209-849B-71B1F099A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1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0607"/>
          </a:xfrm>
        </p:spPr>
        <p:txBody>
          <a:bodyPr>
            <a:normAutofit lnSpcReduction="10000"/>
          </a:bodyPr>
          <a:lstStyle/>
          <a:p>
            <a:r>
              <a:rPr lang="en-GB" sz="3200" b="1" i="1" dirty="0">
                <a:solidFill>
                  <a:srgbClr val="002060"/>
                </a:solidFill>
              </a:rPr>
              <a:t>Project update</a:t>
            </a:r>
          </a:p>
          <a:p>
            <a:r>
              <a:rPr lang="en-GB" sz="2800" dirty="0"/>
              <a:t>Week 5</a:t>
            </a:r>
          </a:p>
          <a:p>
            <a:endParaRPr lang="en-GB" sz="2800" dirty="0"/>
          </a:p>
          <a:p>
            <a:endParaRPr lang="en-GB" sz="2800" dirty="0"/>
          </a:p>
          <a:p>
            <a:pPr algn="r"/>
            <a:r>
              <a:rPr lang="en-GB" sz="1800" dirty="0"/>
              <a:t>18/08/2023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41A8-DF5B-7640-CBD5-698A0E58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Effects of chirp: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B96A-AC95-7C4C-B67F-56105F3D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Introducing chirp results in short pulses in both the COMSOL and gradient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negative chirp seems to produce slightly shorter pulses than positive chirp </a:t>
            </a:r>
          </a:p>
          <a:p>
            <a:r>
              <a:rPr lang="en-GB" dirty="0"/>
              <a:t>In the gradient model, the chirp increases UV intensity and narrows the spectrum around the THG peak </a:t>
            </a:r>
          </a:p>
          <a:p>
            <a:r>
              <a:rPr lang="en-GB" dirty="0"/>
              <a:t>In the COMSOL model, UV intensity is increased overall but additional peaks are introduced which are more intense than the THG peak</a:t>
            </a:r>
          </a:p>
          <a:p>
            <a:r>
              <a:rPr lang="en-GB" i="1" dirty="0">
                <a:solidFill>
                  <a:srgbClr val="002060"/>
                </a:solidFill>
              </a:rPr>
              <a:t>Investigate this more?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>
                <a:solidFill>
                  <a:srgbClr val="002060"/>
                </a:solidFill>
              </a:rPr>
              <a:t> Look at Argon, different pressures and beam powers, different chirp values…</a:t>
            </a:r>
          </a:p>
        </p:txBody>
      </p:sp>
    </p:spTree>
    <p:extLst>
      <p:ext uri="{BB962C8B-B14F-4D97-AF65-F5344CB8AC3E}">
        <p14:creationId xmlns:p14="http://schemas.microsoft.com/office/powerpoint/2010/main" val="390843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762A-BDF1-85B9-B16E-5F1A4671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52E4-FA7D-6D7E-64C3-A125FF94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4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5D78-631A-EDFB-4791-4D3B9FAF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CA5B-2211-889D-2338-0EED0E44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GB" dirty="0"/>
              <a:t>Effects of chirp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Gas comparison (updated)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New COMSOL simulations</a:t>
            </a:r>
          </a:p>
        </p:txBody>
      </p:sp>
    </p:spTree>
    <p:extLst>
      <p:ext uri="{BB962C8B-B14F-4D97-AF65-F5344CB8AC3E}">
        <p14:creationId xmlns:p14="http://schemas.microsoft.com/office/powerpoint/2010/main" val="257024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48AFE-52E9-3029-40AE-8D02B7D8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I. EFFECTS OF CHIRP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1410E-A719-6C8F-B68B-F95A24D74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06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F6A5-D2E3-00F3-9F1F-C26FF73C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Effects of chirp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1AC00A-6B53-7EC9-8FFD-6D932C5EB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013302" cy="475245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following slides show what happens when positive or negative chirp is added to the input pulse</a:t>
                </a:r>
              </a:p>
              <a:p>
                <a:r>
                  <a:rPr lang="en-GB" dirty="0"/>
                  <a:t>This was done by adding a GVD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GB" dirty="0"/>
                  <a:t>11.31fs² and comparing to the case without GVD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dirty="0"/>
                  <a:t> The chosen GVD value corresponds to a 6.2fs TL pulse being stretched to 8.0fs</a:t>
                </a:r>
              </a:p>
              <a:p>
                <a:r>
                  <a:rPr lang="en-GB" dirty="0"/>
                  <a:t>Ne at 5.0bar and 400mW was considered, for both density models</a:t>
                </a:r>
              </a:p>
              <a:p>
                <a:r>
                  <a:rPr lang="en-GB" dirty="0"/>
                  <a:t>The UV pulse duration and spectrum are shown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1AC00A-6B53-7EC9-8FFD-6D932C5EB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013302" cy="4752457"/>
              </a:xfrm>
              <a:blipFill>
                <a:blip r:embed="rId2"/>
                <a:stretch>
                  <a:fillRect l="-1096" t="-2051" r="-2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48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2FEC-2D77-CA6F-1C6B-0E833974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Effects of chirp: both models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0C152-394E-C447-9FAE-4C10EFD44CFE}"/>
              </a:ext>
            </a:extLst>
          </p:cNvPr>
          <p:cNvSpPr txBox="1"/>
          <p:nvPr/>
        </p:nvSpPr>
        <p:spPr>
          <a:xfrm>
            <a:off x="1380931" y="5999584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+</a:t>
            </a:r>
            <a:r>
              <a:rPr lang="en-GB" b="1" dirty="0" err="1"/>
              <a:t>ve</a:t>
            </a:r>
            <a:r>
              <a:rPr lang="en-GB" b="1" dirty="0"/>
              <a:t> chirp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9A314-CF3A-47A9-FB6D-CF4BD5B94D62}"/>
              </a:ext>
            </a:extLst>
          </p:cNvPr>
          <p:cNvSpPr txBox="1"/>
          <p:nvPr/>
        </p:nvSpPr>
        <p:spPr>
          <a:xfrm>
            <a:off x="9738827" y="5999584"/>
            <a:ext cx="1272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-</a:t>
            </a:r>
            <a:r>
              <a:rPr lang="en-GB" b="1" dirty="0" err="1"/>
              <a:t>ve</a:t>
            </a:r>
            <a:r>
              <a:rPr lang="en-GB" b="1" dirty="0"/>
              <a:t> chirp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8F257-D7A7-9DB7-BB28-1D846DE644D0}"/>
              </a:ext>
            </a:extLst>
          </p:cNvPr>
          <p:cNvSpPr txBox="1"/>
          <p:nvPr/>
        </p:nvSpPr>
        <p:spPr>
          <a:xfrm>
            <a:off x="5604442" y="599958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 chirp</a:t>
            </a:r>
          </a:p>
        </p:txBody>
      </p:sp>
      <p:pic>
        <p:nvPicPr>
          <p:cNvPr id="11" name="Picture 10" descr="A red line graph with black text&#10;&#10;Description automatically generated">
            <a:extLst>
              <a:ext uri="{FF2B5EF4-FFF2-40B4-BE49-F238E27FC236}">
                <a16:creationId xmlns:a16="http://schemas.microsoft.com/office/drawing/2014/main" id="{74230527-C856-4A48-AE6C-A78729F34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44" y="2291215"/>
            <a:ext cx="4320000" cy="3240000"/>
          </a:xfrm>
          <a:prstGeom prst="rect">
            <a:avLst/>
          </a:prstGeom>
        </p:spPr>
      </p:pic>
      <p:pic>
        <p:nvPicPr>
          <p:cNvPr id="5" name="Picture 4" descr="A red line graph with black text&#10;&#10;Description automatically generated">
            <a:extLst>
              <a:ext uri="{FF2B5EF4-FFF2-40B4-BE49-F238E27FC236}">
                <a16:creationId xmlns:a16="http://schemas.microsoft.com/office/drawing/2014/main" id="{5BD4755B-84D7-E6E4-B0E0-0110584DA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274" y="1326785"/>
            <a:ext cx="6437389" cy="4828042"/>
          </a:xfrm>
          <a:prstGeom prst="rect">
            <a:avLst/>
          </a:prstGeom>
        </p:spPr>
      </p:pic>
      <p:pic>
        <p:nvPicPr>
          <p:cNvPr id="10" name="Picture 9" descr="A red line graph with black text&#10;&#10;Description automatically generated">
            <a:extLst>
              <a:ext uri="{FF2B5EF4-FFF2-40B4-BE49-F238E27FC236}">
                <a16:creationId xmlns:a16="http://schemas.microsoft.com/office/drawing/2014/main" id="{B892512D-65A3-CED9-1A35-4E286B454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68" y="1066686"/>
            <a:ext cx="6437389" cy="48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1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2FEC-2D77-CA6F-1C6B-0E833974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Effects of chirp: gradient model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0C152-394E-C447-9FAE-4C10EFD44CFE}"/>
              </a:ext>
            </a:extLst>
          </p:cNvPr>
          <p:cNvSpPr txBox="1"/>
          <p:nvPr/>
        </p:nvSpPr>
        <p:spPr>
          <a:xfrm>
            <a:off x="1380931" y="5999584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+</a:t>
            </a:r>
            <a:r>
              <a:rPr lang="en-GB" b="1" dirty="0" err="1"/>
              <a:t>ve</a:t>
            </a:r>
            <a:r>
              <a:rPr lang="en-GB" b="1" dirty="0"/>
              <a:t> chirp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9A314-CF3A-47A9-FB6D-CF4BD5B94D62}"/>
              </a:ext>
            </a:extLst>
          </p:cNvPr>
          <p:cNvSpPr txBox="1"/>
          <p:nvPr/>
        </p:nvSpPr>
        <p:spPr>
          <a:xfrm>
            <a:off x="9738827" y="5999584"/>
            <a:ext cx="1272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-</a:t>
            </a:r>
            <a:r>
              <a:rPr lang="en-GB" b="1" dirty="0" err="1"/>
              <a:t>ve</a:t>
            </a:r>
            <a:r>
              <a:rPr lang="en-GB" b="1" dirty="0"/>
              <a:t> chirp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8F257-D7A7-9DB7-BB28-1D846DE644D0}"/>
              </a:ext>
            </a:extLst>
          </p:cNvPr>
          <p:cNvSpPr txBox="1"/>
          <p:nvPr/>
        </p:nvSpPr>
        <p:spPr>
          <a:xfrm>
            <a:off x="5604442" y="599958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 chirp</a:t>
            </a:r>
          </a:p>
        </p:txBody>
      </p:sp>
      <p:pic>
        <p:nvPicPr>
          <p:cNvPr id="10" name="Picture 9" descr="A graph of a pulse&#10;&#10;Description automatically generated">
            <a:extLst>
              <a:ext uri="{FF2B5EF4-FFF2-40B4-BE49-F238E27FC236}">
                <a16:creationId xmlns:a16="http://schemas.microsoft.com/office/drawing/2014/main" id="{CFF2C46D-BACB-D42E-0CF7-61A9C8C45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08" y="2225136"/>
            <a:ext cx="4320000" cy="3240000"/>
          </a:xfrm>
          <a:prstGeom prst="rect">
            <a:avLst/>
          </a:prstGeom>
        </p:spPr>
      </p:pic>
      <p:pic>
        <p:nvPicPr>
          <p:cNvPr id="8" name="Picture 7" descr="A graph of a pulse&#10;&#10;Description automatically generated">
            <a:extLst>
              <a:ext uri="{FF2B5EF4-FFF2-40B4-BE49-F238E27FC236}">
                <a16:creationId xmlns:a16="http://schemas.microsoft.com/office/drawing/2014/main" id="{32CC016E-852E-FC9F-FB66-8D0096323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947" y="1171542"/>
            <a:ext cx="6437389" cy="48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2FEC-2D77-CA6F-1C6B-0E833974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Effects of chirp: gradient model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0C152-394E-C447-9FAE-4C10EFD44CFE}"/>
              </a:ext>
            </a:extLst>
          </p:cNvPr>
          <p:cNvSpPr txBox="1"/>
          <p:nvPr/>
        </p:nvSpPr>
        <p:spPr>
          <a:xfrm>
            <a:off x="1380931" y="5999584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+</a:t>
            </a:r>
            <a:r>
              <a:rPr lang="en-GB" b="1" dirty="0" err="1"/>
              <a:t>ve</a:t>
            </a:r>
            <a:r>
              <a:rPr lang="en-GB" b="1" dirty="0"/>
              <a:t> chirp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9A314-CF3A-47A9-FB6D-CF4BD5B94D62}"/>
              </a:ext>
            </a:extLst>
          </p:cNvPr>
          <p:cNvSpPr txBox="1"/>
          <p:nvPr/>
        </p:nvSpPr>
        <p:spPr>
          <a:xfrm>
            <a:off x="9738827" y="5999584"/>
            <a:ext cx="1272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-</a:t>
            </a:r>
            <a:r>
              <a:rPr lang="en-GB" b="1" dirty="0" err="1"/>
              <a:t>ve</a:t>
            </a:r>
            <a:r>
              <a:rPr lang="en-GB" b="1" dirty="0"/>
              <a:t> chirp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8F257-D7A7-9DB7-BB28-1D846DE644D0}"/>
              </a:ext>
            </a:extLst>
          </p:cNvPr>
          <p:cNvSpPr txBox="1"/>
          <p:nvPr/>
        </p:nvSpPr>
        <p:spPr>
          <a:xfrm>
            <a:off x="5604442" y="599958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 chirp</a:t>
            </a:r>
          </a:p>
        </p:txBody>
      </p:sp>
      <p:pic>
        <p:nvPicPr>
          <p:cNvPr id="11" name="Picture 10" descr="A graph of a normalized uv spectrum&#10;&#10;Description automatically generated with medium confidence">
            <a:extLst>
              <a:ext uri="{FF2B5EF4-FFF2-40B4-BE49-F238E27FC236}">
                <a16:creationId xmlns:a16="http://schemas.microsoft.com/office/drawing/2014/main" id="{750EB21C-E27E-9C3A-7288-B825DB93E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2225136"/>
            <a:ext cx="4320000" cy="3240000"/>
          </a:xfrm>
          <a:prstGeom prst="rect">
            <a:avLst/>
          </a:prstGeom>
        </p:spPr>
      </p:pic>
      <p:pic>
        <p:nvPicPr>
          <p:cNvPr id="10" name="Picture 9" descr="A graph of a red line&#10;&#10;Description automatically generated">
            <a:extLst>
              <a:ext uri="{FF2B5EF4-FFF2-40B4-BE49-F238E27FC236}">
                <a16:creationId xmlns:a16="http://schemas.microsoft.com/office/drawing/2014/main" id="{DAC80950-60AA-F055-035F-FFCCE2899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051" y="1356208"/>
            <a:ext cx="6437389" cy="48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2FEC-2D77-CA6F-1C6B-0E833974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Effects of chirp: COMSOL model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0C152-394E-C447-9FAE-4C10EFD44CFE}"/>
              </a:ext>
            </a:extLst>
          </p:cNvPr>
          <p:cNvSpPr txBox="1"/>
          <p:nvPr/>
        </p:nvSpPr>
        <p:spPr>
          <a:xfrm>
            <a:off x="1380931" y="5999584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+</a:t>
            </a:r>
            <a:r>
              <a:rPr lang="en-GB" b="1" dirty="0" err="1"/>
              <a:t>ve</a:t>
            </a:r>
            <a:r>
              <a:rPr lang="en-GB" b="1" dirty="0"/>
              <a:t> chirp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9A314-CF3A-47A9-FB6D-CF4BD5B94D62}"/>
              </a:ext>
            </a:extLst>
          </p:cNvPr>
          <p:cNvSpPr txBox="1"/>
          <p:nvPr/>
        </p:nvSpPr>
        <p:spPr>
          <a:xfrm>
            <a:off x="9738827" y="5999584"/>
            <a:ext cx="1272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-</a:t>
            </a:r>
            <a:r>
              <a:rPr lang="en-GB" b="1" dirty="0" err="1"/>
              <a:t>ve</a:t>
            </a:r>
            <a:r>
              <a:rPr lang="en-GB" b="1" dirty="0"/>
              <a:t> chirp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8F257-D7A7-9DB7-BB28-1D846DE644D0}"/>
              </a:ext>
            </a:extLst>
          </p:cNvPr>
          <p:cNvSpPr txBox="1"/>
          <p:nvPr/>
        </p:nvSpPr>
        <p:spPr>
          <a:xfrm>
            <a:off x="5604442" y="599958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 chirp</a:t>
            </a:r>
          </a:p>
        </p:txBody>
      </p:sp>
      <p:pic>
        <p:nvPicPr>
          <p:cNvPr id="11" name="Picture 10" descr="A red graph with black text&#10;&#10;Description automatically generated">
            <a:extLst>
              <a:ext uri="{FF2B5EF4-FFF2-40B4-BE49-F238E27FC236}">
                <a16:creationId xmlns:a16="http://schemas.microsoft.com/office/drawing/2014/main" id="{7B32D8C1-CF3F-53CE-433F-F6E8B1E0E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58" y="2225136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2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2FEC-2D77-CA6F-1C6B-0E833974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Effects of chirp: COMSOL model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0C152-394E-C447-9FAE-4C10EFD44CFE}"/>
              </a:ext>
            </a:extLst>
          </p:cNvPr>
          <p:cNvSpPr txBox="1"/>
          <p:nvPr/>
        </p:nvSpPr>
        <p:spPr>
          <a:xfrm>
            <a:off x="1380931" y="5999584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+</a:t>
            </a:r>
            <a:r>
              <a:rPr lang="en-GB" b="1" dirty="0" err="1"/>
              <a:t>ve</a:t>
            </a:r>
            <a:r>
              <a:rPr lang="en-GB" b="1" dirty="0"/>
              <a:t> chirp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9A314-CF3A-47A9-FB6D-CF4BD5B94D62}"/>
              </a:ext>
            </a:extLst>
          </p:cNvPr>
          <p:cNvSpPr txBox="1"/>
          <p:nvPr/>
        </p:nvSpPr>
        <p:spPr>
          <a:xfrm>
            <a:off x="9738827" y="5999584"/>
            <a:ext cx="1272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-</a:t>
            </a:r>
            <a:r>
              <a:rPr lang="en-GB" b="1" dirty="0" err="1"/>
              <a:t>ve</a:t>
            </a:r>
            <a:r>
              <a:rPr lang="en-GB" b="1" dirty="0"/>
              <a:t> chirp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8F257-D7A7-9DB7-BB28-1D846DE644D0}"/>
              </a:ext>
            </a:extLst>
          </p:cNvPr>
          <p:cNvSpPr txBox="1"/>
          <p:nvPr/>
        </p:nvSpPr>
        <p:spPr>
          <a:xfrm>
            <a:off x="5604442" y="599958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 chirp</a:t>
            </a:r>
          </a:p>
        </p:txBody>
      </p:sp>
      <p:pic>
        <p:nvPicPr>
          <p:cNvPr id="5" name="Picture 4" descr="A graph with red lines&#10;&#10;Description automatically generated">
            <a:extLst>
              <a:ext uri="{FF2B5EF4-FFF2-40B4-BE49-F238E27FC236}">
                <a16:creationId xmlns:a16="http://schemas.microsoft.com/office/drawing/2014/main" id="{66181930-4424-E8F2-AD2C-3E6236E3C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01" y="2225136"/>
            <a:ext cx="4320000" cy="3240000"/>
          </a:xfrm>
          <a:prstGeom prst="rect">
            <a:avLst/>
          </a:prstGeom>
        </p:spPr>
      </p:pic>
      <p:pic>
        <p:nvPicPr>
          <p:cNvPr id="10" name="Picture 9" descr="A graph of a graph showing the number of different types of uv rays&#10;&#10;Description automatically generated with medium confidence">
            <a:extLst>
              <a:ext uri="{FF2B5EF4-FFF2-40B4-BE49-F238E27FC236}">
                <a16:creationId xmlns:a16="http://schemas.microsoft.com/office/drawing/2014/main" id="{330AB8C2-ACDF-CB9B-34DE-8A8AB994B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06" y="2225136"/>
            <a:ext cx="4320000" cy="3240000"/>
          </a:xfrm>
          <a:prstGeom prst="rect">
            <a:avLst/>
          </a:prstGeom>
        </p:spPr>
      </p:pic>
      <p:pic>
        <p:nvPicPr>
          <p:cNvPr id="14" name="Picture 13" descr="A graph of a graph&#10;&#10;Description automatically generated">
            <a:extLst>
              <a:ext uri="{FF2B5EF4-FFF2-40B4-BE49-F238E27FC236}">
                <a16:creationId xmlns:a16="http://schemas.microsoft.com/office/drawing/2014/main" id="{D830E35C-7E1F-438B-1555-05B32D158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13" y="2225136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5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258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THG Simulations</vt:lpstr>
      <vt:lpstr>Overview</vt:lpstr>
      <vt:lpstr>I. EFFECTS OF CHIRP</vt:lpstr>
      <vt:lpstr>Effects of chirp</vt:lpstr>
      <vt:lpstr>Effects of chirp: both models</vt:lpstr>
      <vt:lpstr>Effects of chirp: gradient model</vt:lpstr>
      <vt:lpstr>Effects of chirp: gradient model</vt:lpstr>
      <vt:lpstr>Effects of chirp: COMSOL model</vt:lpstr>
      <vt:lpstr>Effects of chirp: COMSOL model</vt:lpstr>
      <vt:lpstr>Effects of chirp: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THG Simulations</dc:title>
  <dc:creator>David Amorim (student)</dc:creator>
  <cp:lastModifiedBy>David Amorim (student)</cp:lastModifiedBy>
  <cp:revision>7</cp:revision>
  <dcterms:created xsi:type="dcterms:W3CDTF">2023-08-21T07:33:51Z</dcterms:created>
  <dcterms:modified xsi:type="dcterms:W3CDTF">2023-08-21T15:31:50Z</dcterms:modified>
</cp:coreProperties>
</file>