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5" r:id="rId4"/>
    <p:sldId id="262" r:id="rId5"/>
    <p:sldId id="263" r:id="rId6"/>
    <p:sldId id="266" r:id="rId7"/>
    <p:sldId id="264" r:id="rId8"/>
    <p:sldId id="260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D249-C670-9475-C115-074A0E1B1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F8CE-B2C6-04A7-DB32-EA3077350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64DD-6163-A055-5C31-573BDBED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F15A-0BB7-06A3-756F-ED555179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2B29-2D89-DA45-2A13-F06C7A5C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8F36-B19F-41A4-6CEA-15630B9F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B1BDD-6B27-2326-9FF9-703963095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E66C-1C7A-52D5-98C3-32D2913D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97C5-2072-0AAD-24C6-C52BD3EB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F85E-9B48-6ECB-FD22-5C01603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2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AA50-1E57-F9F5-7EFA-E1B50CB72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5E1B-E243-D973-77F0-719394CE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5129A-E600-7B13-703D-E24E91C6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C4317-1689-CE37-8AA8-C1925F6C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DA1C-4240-96AF-2DEC-A651291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7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EEA0-A240-1B79-9C43-AC45834E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2BDA6-1818-377A-EAAE-AF95D2C8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F4B5-1BB8-54BA-EC22-CBC46BA0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266A-7DB7-1880-90DC-8BE64F5D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5E0DA-24CC-BA26-D29A-5649D554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31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579D-EA58-AE96-3345-B32B6DBE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53592-BF7A-F692-FE91-1985DD8F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152A-4B5C-BAE3-22AC-12FEE8D7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CCC4-523A-5015-C6BB-A1199F23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98692-3DFE-ADAD-C234-57F685FF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0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74E7-710C-B6D4-1709-C1E0F0A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C0824-BD4E-68B0-A1D2-E7B63AD0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932EF-42AB-C6DF-F2FD-1D63D1C1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12021-4532-F2C7-2D6D-282CF473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A48E3-1250-F4D2-A7C5-A12A3888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6B17-A81C-3EAF-94D9-9F11AD80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85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35CE-808E-94DF-32EF-AB431236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82045-9D3B-16CB-E430-38D00D84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CA338-8B96-354E-6197-EFAE94D3B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1A5E0-67DB-559C-2758-2353C887E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E37FE-EE3B-8D18-8D8B-1246EB474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9946E-E83C-5DD4-4BBD-8FC219ED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D42A9-7A1C-2997-A898-FFA4EF90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E4A2D-BD37-EC9C-372A-2B734EA6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4A7F-975F-CECA-6605-F96FA4D7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76723-A4E9-4975-F7D1-84230A09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0E27F-C0D7-EDA3-FD1C-D89DCFEA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C4B5C-7C90-F172-7E41-43F3E05A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20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EECA3-1FDE-DA37-8154-07471DC9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1D536-FD2B-7CC4-E09E-D22040B9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2E0A-B1CF-EB97-5B71-EAA1DB5B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10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B95A-051B-1EF4-A0C2-45B66A4F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DC3D-1653-7FC4-9017-CAA22A49B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02460-71D6-3987-6C68-028FFC39A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36E32-4654-8F3E-770D-F7B09721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8C1A7-E48C-8EE9-8E6D-E5D89BCE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1A127-2234-FF04-5E47-DE6D5628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46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DE4-8B48-64C1-C22B-525401BF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ABF06-437A-0F37-0FB9-9A1970B49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309FE-9E83-1AD6-63EF-6542C6B10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5575E-C7B3-511D-5A27-73DB70D1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EFFE6-6EFA-905D-10F9-05C77530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A298B-1E88-94AF-3F49-9354DD41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56845-C144-18F7-AEA9-EC00FE69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24AD6-BD7E-690F-CE3B-C646160A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866E-7FFD-282B-3C6E-E7EE29F2F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05FA-7FA1-A65E-3DC3-34F887090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D82D-5047-0DE3-1B60-B97D61EBC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/>
              <a:t>THG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0607"/>
          </a:xfrm>
        </p:spPr>
        <p:txBody>
          <a:bodyPr>
            <a:normAutofit lnSpcReduction="10000"/>
          </a:bodyPr>
          <a:lstStyle/>
          <a:p>
            <a:r>
              <a:rPr lang="en-GB" sz="3200" b="1" i="1" dirty="0">
                <a:solidFill>
                  <a:srgbClr val="002060"/>
                </a:solidFill>
              </a:rPr>
              <a:t>Project update</a:t>
            </a:r>
          </a:p>
          <a:p>
            <a:r>
              <a:rPr lang="en-GB" sz="2800" dirty="0"/>
              <a:t>Week 5</a:t>
            </a:r>
          </a:p>
          <a:p>
            <a:endParaRPr lang="en-GB" sz="2800" dirty="0"/>
          </a:p>
          <a:p>
            <a:endParaRPr lang="en-GB" sz="2800" dirty="0"/>
          </a:p>
          <a:p>
            <a:pPr algn="r"/>
            <a:r>
              <a:rPr lang="en-GB" sz="1800" dirty="0"/>
              <a:t>??/08/2023 </a:t>
            </a:r>
          </a:p>
          <a:p>
            <a:pPr algn="r"/>
            <a:r>
              <a:rPr lang="en-GB" sz="1800" dirty="0"/>
              <a:t>David Amorim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5C61-A890-9780-3C3E-6C9923A2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Comparison of different gases [OLD]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3AE31-E6EB-7576-C45D-D0D8C7B8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50633" cy="482804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At the given parameter values, the highest UV energies are generated by krypton, argon and nitrous oxide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i="1" dirty="0">
                <a:solidFill>
                  <a:srgbClr val="002060"/>
                </a:solidFill>
              </a:rPr>
              <a:t>Investigate Kr and N2O in more detail (plots on </a:t>
            </a:r>
            <a:r>
              <a:rPr lang="en-GB" i="1" dirty="0" err="1">
                <a:solidFill>
                  <a:srgbClr val="002060"/>
                </a:solidFill>
              </a:rPr>
              <a:t>Sync&amp;Share</a:t>
            </a:r>
            <a:r>
              <a:rPr lang="en-GB" i="1" dirty="0">
                <a:solidFill>
                  <a:srgbClr val="002060"/>
                </a:solidFill>
              </a:rPr>
              <a:t>)?</a:t>
            </a:r>
          </a:p>
          <a:p>
            <a:r>
              <a:rPr lang="en-GB" dirty="0"/>
              <a:t>Neon, on the other hand, yields the second-lowest UV energy</a:t>
            </a:r>
          </a:p>
          <a:p>
            <a:r>
              <a:rPr lang="en-GB" i="1" dirty="0">
                <a:solidFill>
                  <a:srgbClr val="002060"/>
                </a:solidFill>
              </a:rPr>
              <a:t>Note that relative gas performance is likely sensitive to central gas pressure and beam power: simulations should be extended!</a:t>
            </a:r>
          </a:p>
          <a:p>
            <a:endParaRPr lang="en-GB" dirty="0"/>
          </a:p>
        </p:txBody>
      </p:sp>
      <p:pic>
        <p:nvPicPr>
          <p:cNvPr id="7" name="Picture 6" descr="A blue and white graph&#10;&#10;Description automatically generated">
            <a:extLst>
              <a:ext uri="{FF2B5EF4-FFF2-40B4-BE49-F238E27FC236}">
                <a16:creationId xmlns:a16="http://schemas.microsoft.com/office/drawing/2014/main" id="{1F4B2AD0-C574-3CED-D35E-B7AEB8A7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33" y="1348921"/>
            <a:ext cx="6437389" cy="48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2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E94E-E8E9-76EF-E8BC-283DF5B1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58CF-68D2-CFD5-65AB-8AA08A6D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An extensive round of parameter scans was carried out, involving over 7000 simulation runs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considered </a:t>
            </a:r>
            <a:r>
              <a:rPr lang="en-GB" dirty="0" err="1"/>
              <a:t>Ar</a:t>
            </a:r>
            <a:r>
              <a:rPr lang="en-GB" dirty="0"/>
              <a:t>, Ne, Kr, Xe, He, N2, and N2O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beam powers: 75mW, 150mW, 200mW, 300mW, and 400mW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pressures: 0.1bar to 5.1bar in 0.1bar increments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density profiles: gradient and COMSOL </a:t>
            </a:r>
          </a:p>
          <a:p>
            <a:r>
              <a:rPr lang="en-GB" dirty="0"/>
              <a:t>The scan outputs consisted of: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total UV energy &amp; efficiency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UV pulse duration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UV output spectrum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Position in the cell of the UV energy peak</a:t>
            </a:r>
          </a:p>
          <a:p>
            <a:r>
              <a:rPr lang="en-GB" i="1" dirty="0">
                <a:solidFill>
                  <a:srgbClr val="002060"/>
                </a:solidFill>
              </a:rPr>
              <a:t>Caveat: the simulations used the ADK ionisation model instead of PPT!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12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CEEA-9355-2907-948B-E1578CDF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D07C-04B6-A8E2-F20C-9DAE1E66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Compare the COMSOL density model to the gradient density model and decide which one to use moving forward </a:t>
            </a:r>
          </a:p>
          <a:p>
            <a:pPr lvl="1"/>
            <a:r>
              <a:rPr lang="en-GB" dirty="0"/>
              <a:t>SURELY COMSOL SHOULD BE TAKEN AS BEING MORE ACCURATE???</a:t>
            </a:r>
          </a:p>
          <a:p>
            <a:r>
              <a:rPr lang="en-GB" dirty="0"/>
              <a:t>Analyse the relative performance of different gases as a general feasibility study </a:t>
            </a:r>
          </a:p>
          <a:p>
            <a:r>
              <a:rPr lang="en-GB" dirty="0"/>
              <a:t>Identify combinations of pressure, beam power and gas that result in energetic sub-2fs UV pulses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These conditions can then be studied in more detail (using PPT ionisation, considering spatiotemporal profile…)</a:t>
            </a:r>
          </a:p>
        </p:txBody>
      </p:sp>
    </p:spTree>
    <p:extLst>
      <p:ext uri="{BB962C8B-B14F-4D97-AF65-F5344CB8AC3E}">
        <p14:creationId xmlns:p14="http://schemas.microsoft.com/office/powerpoint/2010/main" val="222368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AC8C-C33C-0289-7956-1F958904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Comparison of COMSOL and gradient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997D-5EB6-F308-482D-3018A5C15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8539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Gradient profile has a higher peak and steeper drop-off than COMSOL </a:t>
            </a:r>
          </a:p>
          <a:p>
            <a:r>
              <a:rPr lang="en-GB" dirty="0"/>
              <a:t>This is difference is (qualitatively) unchanged when varying pressures or gases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Note: COMSOL model based on Argon</a:t>
            </a:r>
          </a:p>
          <a:p>
            <a:r>
              <a:rPr lang="en-GB" i="1" dirty="0">
                <a:solidFill>
                  <a:srgbClr val="002060"/>
                </a:solidFill>
              </a:rPr>
              <a:t>Overall, good agreement of the two models</a:t>
            </a:r>
          </a:p>
        </p:txBody>
      </p:sp>
      <p:pic>
        <p:nvPicPr>
          <p:cNvPr id="5" name="Picture 4" descr="A graph of a graph with a red line&#10;&#10;Description automatically generated">
            <a:extLst>
              <a:ext uri="{FF2B5EF4-FFF2-40B4-BE49-F238E27FC236}">
                <a16:creationId xmlns:a16="http://schemas.microsoft.com/office/drawing/2014/main" id="{78D7932B-A45D-28D7-5D78-CB73611F5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39" y="1427585"/>
            <a:ext cx="6515261" cy="48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9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2373-E941-DC6C-AACA-B39E64B9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Comparison of COMSOL and gradient profiles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03C2-95FF-D4CB-DDC4-A1D576778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en-GB" dirty="0"/>
              <a:t>The fact that the COMSOL simulations are only based on Argon does not seem to be an issue</a:t>
            </a:r>
          </a:p>
          <a:p>
            <a:r>
              <a:rPr lang="en-GB" dirty="0"/>
              <a:t>At the given pressures there is barely any difference in the gas density profiles</a:t>
            </a:r>
          </a:p>
          <a:p>
            <a:r>
              <a:rPr lang="en-GB" dirty="0"/>
              <a:t>Thus, the COMSOL model was also used for the other gases in the parameter scans</a:t>
            </a:r>
          </a:p>
          <a:p>
            <a:endParaRPr lang="en-GB" dirty="0"/>
          </a:p>
        </p:txBody>
      </p:sp>
      <p:pic>
        <p:nvPicPr>
          <p:cNvPr id="5" name="Picture 4" descr="A graph of different gas profiles&#10;&#10;Description automatically generated">
            <a:extLst>
              <a:ext uri="{FF2B5EF4-FFF2-40B4-BE49-F238E27FC236}">
                <a16:creationId xmlns:a16="http://schemas.microsoft.com/office/drawing/2014/main" id="{6BB16442-F304-AF93-61D1-BA2C4F5CB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35" y="1474237"/>
            <a:ext cx="6489116" cy="48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9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7A8F-D5BA-BB68-3CE7-3653A8A2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57CC-0269-055C-2EE7-9433A3F0A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 trend: shortest pulses occur for very low pressures and hence very low UV energies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Identify main differences between COMSOL and grad models </a:t>
            </a:r>
          </a:p>
          <a:p>
            <a:endParaRPr lang="en-GB" dirty="0"/>
          </a:p>
          <a:p>
            <a:r>
              <a:rPr lang="en-GB" dirty="0"/>
              <a:t>Then also look at spectra [just nit pick individual case]</a:t>
            </a:r>
          </a:p>
        </p:txBody>
      </p:sp>
    </p:spTree>
    <p:extLst>
      <p:ext uri="{BB962C8B-B14F-4D97-AF65-F5344CB8AC3E}">
        <p14:creationId xmlns:p14="http://schemas.microsoft.com/office/powerpoint/2010/main" val="267805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orange lines&#10;&#10;Description automatically generated">
            <a:extLst>
              <a:ext uri="{FF2B5EF4-FFF2-40B4-BE49-F238E27FC236}">
                <a16:creationId xmlns:a16="http://schemas.microsoft.com/office/drawing/2014/main" id="{82685939-9B25-69FD-B4CA-14B098868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/>
          <a:stretch/>
        </p:blipFill>
        <p:spPr>
          <a:xfrm>
            <a:off x="7048500" y="3825551"/>
            <a:ext cx="5143500" cy="3116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8487-C40F-0F1C-6086-E173C844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4DC3-266C-23F6-D7BA-2D4BC167A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1239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Using the COMSOL model has a significant effect on the UV output energy, which is reduced by an order of magnitude </a:t>
            </a:r>
          </a:p>
          <a:p>
            <a:r>
              <a:rPr lang="en-GB" dirty="0"/>
              <a:t>This is likely to be due to effects outside the gas cell itself (the COMSOL model includes 3.5cm on either side of the cell)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Investigate a “truncated” COMSOL model only within the actual cell and compare? </a:t>
            </a:r>
          </a:p>
          <a:p>
            <a:r>
              <a:rPr lang="en-GB" dirty="0"/>
              <a:t>The COMSOL model is much closer to the measured UV energies than the gradient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AF732-6A4B-CF89-927D-CA3CC089AD34}"/>
              </a:ext>
            </a:extLst>
          </p:cNvPr>
          <p:cNvSpPr txBox="1"/>
          <p:nvPr/>
        </p:nvSpPr>
        <p:spPr>
          <a:xfrm>
            <a:off x="9787812" y="426409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</a:t>
            </a:r>
            <a:r>
              <a:rPr lang="en-GB" dirty="0"/>
              <a:t> 150mW</a:t>
            </a:r>
          </a:p>
        </p:txBody>
      </p:sp>
      <p:pic>
        <p:nvPicPr>
          <p:cNvPr id="7" name="Picture 6" descr="A graph of uv energy&#10;&#10;Description automatically generated with medium confidence">
            <a:extLst>
              <a:ext uri="{FF2B5EF4-FFF2-40B4-BE49-F238E27FC236}">
                <a16:creationId xmlns:a16="http://schemas.microsoft.com/office/drawing/2014/main" id="{10A23714-98D8-A157-2C74-A09A93BF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3" y="-60264"/>
            <a:ext cx="5268687" cy="395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0441-6128-B3DF-403A-DFC8AA62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Comparison of different gases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48CD-97BE-691A-1B5D-98C2DAD0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39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9224-BB00-B721-6803-D215F591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Relative Neon/Argon saturation values [OLD]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2269D8-CCEB-FC6B-74CF-652FA9B54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25677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505601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49731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3918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7336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Beam power*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Beam peak intensity**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E_Ne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E_Ar</a:t>
                      </a:r>
                      <a:r>
                        <a:rPr lang="en-GB" dirty="0"/>
                        <a:t> 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P_Ne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P_Ar</a:t>
                      </a:r>
                      <a:r>
                        <a:rPr lang="en-GB" dirty="0"/>
                        <a:t> 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25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75mW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0.091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0.945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11.591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4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0.182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2.302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11.588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0.243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2.871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10.688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1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0.365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3.376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10.143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261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AE9E9-7659-9B0C-1807-D0AF16B9B79E}"/>
                  </a:ext>
                </a:extLst>
              </p:cNvPr>
              <p:cNvSpPr txBox="1"/>
              <p:nvPr/>
            </p:nvSpPr>
            <p:spPr>
              <a:xfrm>
                <a:off x="261256" y="4826675"/>
                <a:ext cx="1022635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*     Based on a 1kHz pump beam repetition rate</a:t>
                </a:r>
              </a:p>
              <a:p>
                <a:r>
                  <a:rPr lang="en-GB" dirty="0"/>
                  <a:t>**   Peak 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intensity for a 65 µm beam waist and 6.2fs pulse duration</a:t>
                </a:r>
              </a:p>
              <a:p>
                <a:r>
                  <a:rPr lang="en-GB" dirty="0"/>
                  <a:t>†     Saturation UV energies </a:t>
                </a:r>
              </a:p>
              <a:p>
                <a:r>
                  <a:rPr lang="en-GB" dirty="0"/>
                  <a:t>‡     Saturation pressures</a:t>
                </a:r>
              </a:p>
              <a:p>
                <a:endParaRPr lang="en-GB" dirty="0"/>
              </a:p>
              <a:p>
                <a:r>
                  <a:rPr lang="en-GB" i="1" dirty="0"/>
                  <a:t>Note: the simulations included ionisation; the CEO phase was set to zero and the beam focus was located at the centre of the 3mm cell; a simple gradient approximation with edge pressure 1mbar was used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AE9E9-7659-9B0C-1807-D0AF16B9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6" y="4826675"/>
                <a:ext cx="10226352" cy="2031325"/>
              </a:xfrm>
              <a:prstGeom prst="rect">
                <a:avLst/>
              </a:prstGeom>
              <a:blipFill>
                <a:blip r:embed="rId2"/>
                <a:stretch>
                  <a:fillRect l="-537" t="-1802" b="-3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97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624</Words>
  <Application>Microsoft Office PowerPoint</Application>
  <PresentationFormat>Widescreen</PresentationFormat>
  <Paragraphs>78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THG Simulations</vt:lpstr>
      <vt:lpstr>Overview</vt:lpstr>
      <vt:lpstr>Goals</vt:lpstr>
      <vt:lpstr>Comparison of COMSOL and gradient profiles</vt:lpstr>
      <vt:lpstr>Comparison of COMSOL and gradient profiles</vt:lpstr>
      <vt:lpstr>PowerPoint Presentation</vt:lpstr>
      <vt:lpstr>PowerPoint Presentation</vt:lpstr>
      <vt:lpstr>Comparison of different gases</vt:lpstr>
      <vt:lpstr>Relative Neon/Argon saturation values [OLD]</vt:lpstr>
      <vt:lpstr>Comparison of different gases [OLD]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Amorim (student)</dc:creator>
  <cp:lastModifiedBy>David Amorim (student)</cp:lastModifiedBy>
  <cp:revision>9</cp:revision>
  <dcterms:created xsi:type="dcterms:W3CDTF">2023-08-13T16:05:07Z</dcterms:created>
  <dcterms:modified xsi:type="dcterms:W3CDTF">2023-08-17T10:16:35Z</dcterms:modified>
</cp:coreProperties>
</file>