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8" r:id="rId12"/>
    <p:sldId id="271" r:id="rId13"/>
    <p:sldId id="270" r:id="rId14"/>
    <p:sldId id="267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DE40B-4058-49B5-80DF-F4532ADAEA7F}" v="151" dt="2023-07-29T12:31:42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E015-4C84-B005-C4CD-11FCBE89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46BF7-2237-08F8-3512-39E0E2B18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49DE-37C1-7D95-2F4A-10B8CAB7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9ADAF-5E6D-2653-9911-D5B2B312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3C1A-7A0E-5497-6F7C-E1FA8D7C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5029-0889-379C-6593-C6B0F1AD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CDD7-0489-496C-F6E4-110F3B06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0BD5-2103-3A4F-5565-D3B4DE5F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421A-2925-977F-C90C-75510D5F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6905-B900-2D87-E8F8-08175224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6299B-CD41-5AD1-5553-C1B745BC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DCA89-6804-FE19-E33C-1451C2B8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4F0DC-A5A3-95C3-E859-D4EDEA70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B11A-597D-AB23-DA84-494C931B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9F19-A607-9453-6905-46BCA370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4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38D2-D3CF-3321-4F2C-B91ADBED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B050-B804-F39B-09A6-9AC3BC68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88B4-8A38-A633-F199-B8E8E06D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76CD-42C5-3EC8-80AA-AC1EC9DB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E285-4F60-E28F-C510-49CCCC20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4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1346-C0B3-1932-E0D3-A382629C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72952-34ED-8206-2E8B-A9405FD0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B4CE-5AA3-D5CF-C6A1-8B76992D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CBD8-EDD3-F4D4-6E82-29226855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78FE-BC82-6154-6CA4-757391DD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10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4BE2-90EA-4B0D-5950-6D39D731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951B-2029-88C5-93F4-827FFA9DC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6297-D04F-3965-8840-61B07327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A383-34F6-AA91-7328-6B6849A8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9B09-F0D4-0077-0A4E-F491ABFF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22336-84D6-08AE-0D49-AC777B06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01D4-EA07-0C5D-E9B8-AA72872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9D5B-217D-0D80-5B1D-AB7B323F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2FF45-1F78-1664-BE53-ABAB0CBD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24B83-AE8C-14C1-7D18-7C44FD1D2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AA33C-4342-9612-1A0F-8943C4DCB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3BF19-B590-D3A4-3784-7A30E5BC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16A16-D24C-6362-7DDA-235172EC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00686-A410-5F54-310C-8E7B19AC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4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4F63-8927-B553-5A04-0A01D693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87903-3071-69DE-1E9D-F58AB42B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BB155-7231-7E55-6A77-12BF6B3B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2331B-D59F-03C4-9935-5DFFB739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0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B7659-0079-9A4E-FCDE-82454BA2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9D357-6CA7-8550-D7A5-3D904C78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AD4BB-04E3-5153-7ADA-7B470EF9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7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C539-8250-CF4E-5339-6B45DDD1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04CD-6A3C-538B-8911-488513C5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FA02-6DF6-EDF9-6061-654F445CC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003E-5C97-8B09-0900-07DA1C9A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E52F2-05CB-A22B-B2B6-F7F78CE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75B6B-F7BA-9BE1-3E6F-C1549DE8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1DCB-BC58-FDF9-C3DC-DC0F9375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D7C4D-2DD8-73B8-BF36-11FCE58B2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A731-B942-809B-6428-07EAC0DB6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2DE99-20BD-9C32-070B-9D5BC59D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1082-08DD-B0BD-E6EA-51E85C2D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7A5D8-EF08-B08F-A2E7-F999AE4C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6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590A2-718D-96BB-2551-9A851FAF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7C2E-05CA-EBA2-BE7B-C2E1FC4B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341F-2F16-599B-E787-6BA45ADC4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72FC6-4D43-4DB6-BC65-E4696EEACAEB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5C5E-3F59-7E29-0685-79BFBC791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04B4-0535-B739-DB47-2F615F873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4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38354a/Simulating-THG-of-few-femtosecond-pulses-in-a-noble-gas-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Weeks 1&amp;2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gas properties&#10;&#10;Description automatically generated">
            <a:extLst>
              <a:ext uri="{FF2B5EF4-FFF2-40B4-BE49-F238E27FC236}">
                <a16:creationId xmlns:a16="http://schemas.microsoft.com/office/drawing/2014/main" id="{64A5B05A-FA58-96D2-86C7-45A8EB06A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3" y="1531230"/>
            <a:ext cx="5589155" cy="4347892"/>
          </a:xfrm>
        </p:spPr>
      </p:pic>
      <p:pic>
        <p:nvPicPr>
          <p:cNvPr id="8" name="Picture 7" descr="A graph of a pulse&#10;&#10;Description automatically generated">
            <a:extLst>
              <a:ext uri="{FF2B5EF4-FFF2-40B4-BE49-F238E27FC236}">
                <a16:creationId xmlns:a16="http://schemas.microsoft.com/office/drawing/2014/main" id="{7789A889-06D3-4132-9053-39863B4FA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9" y="1314926"/>
            <a:ext cx="5982218" cy="47400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5EA8390-A8A0-3E8B-45F9-21240599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 run</a:t>
            </a:r>
          </a:p>
        </p:txBody>
      </p:sp>
    </p:spTree>
    <p:extLst>
      <p:ext uri="{BB962C8B-B14F-4D97-AF65-F5344CB8AC3E}">
        <p14:creationId xmlns:p14="http://schemas.microsoft.com/office/powerpoint/2010/main" val="33988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0735-5DC1-58A9-51DB-C072A56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37C2-CACF-DB6D-16C4-5BD38B57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chart of a graph&#10;&#10;Description automatically generated">
            <a:extLst>
              <a:ext uri="{FF2B5EF4-FFF2-40B4-BE49-F238E27FC236}">
                <a16:creationId xmlns:a16="http://schemas.microsoft.com/office/drawing/2014/main" id="{0A028F3F-25C6-3142-CD22-A22EC4981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5" y="1600643"/>
            <a:ext cx="6248942" cy="4701947"/>
          </a:xfrm>
          <a:prstGeom prst="rect">
            <a:avLst/>
          </a:prstGeom>
        </p:spPr>
      </p:pic>
      <p:pic>
        <p:nvPicPr>
          <p:cNvPr id="5" name="Picture 4" descr="A chart of a frequency evolution&#10;&#10;Description automatically generated">
            <a:extLst>
              <a:ext uri="{FF2B5EF4-FFF2-40B4-BE49-F238E27FC236}">
                <a16:creationId xmlns:a16="http://schemas.microsoft.com/office/drawing/2014/main" id="{37F6D11C-A87B-0C12-CBBC-1D5A59AB8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27" y="1695623"/>
            <a:ext cx="5951736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460A-7BDF-D325-029E-0ECA8E18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run</a:t>
            </a:r>
          </a:p>
        </p:txBody>
      </p:sp>
      <p:pic>
        <p:nvPicPr>
          <p:cNvPr id="4" name="Picture 3" descr="A graph of a graph of a number of objects&#10;&#10;Description automatically generated">
            <a:extLst>
              <a:ext uri="{FF2B5EF4-FFF2-40B4-BE49-F238E27FC236}">
                <a16:creationId xmlns:a16="http://schemas.microsoft.com/office/drawing/2014/main" id="{69B82BA0-D9D1-C8DD-6E73-A2726B90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4" y="1482636"/>
            <a:ext cx="5845047" cy="4694327"/>
          </a:xfrm>
          <a:prstGeom prst="rect">
            <a:avLst/>
          </a:prstGeom>
        </p:spPr>
      </p:pic>
      <p:pic>
        <p:nvPicPr>
          <p:cNvPr id="5" name="Picture 4" descr="A graph of a pulse&#10;&#10;Description automatically generated">
            <a:extLst>
              <a:ext uri="{FF2B5EF4-FFF2-40B4-BE49-F238E27FC236}">
                <a16:creationId xmlns:a16="http://schemas.microsoft.com/office/drawing/2014/main" id="{2BB8D2B5-2EDE-6071-4401-D4846D09F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53" y="1520740"/>
            <a:ext cx="5845047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7F64-4CE7-869F-B7E4-02F8A632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96B9-617E-A83D-81ED-B494B739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9A25CA75-C72F-69C4-0A92-81BF6B98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35"/>
            <a:ext cx="6271803" cy="4724809"/>
          </a:xfrm>
          <a:prstGeom prst="rect">
            <a:avLst/>
          </a:prstGeom>
        </p:spPr>
      </p:pic>
      <p:pic>
        <p:nvPicPr>
          <p:cNvPr id="5" name="Picture 4" descr="A graph of a graph showing different types of data&#10;&#10;Description automatically generated">
            <a:extLst>
              <a:ext uri="{FF2B5EF4-FFF2-40B4-BE49-F238E27FC236}">
                <a16:creationId xmlns:a16="http://schemas.microsoft.com/office/drawing/2014/main" id="{954AA7D3-B2A8-3C2E-F9ED-CF13FA120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2919"/>
            <a:ext cx="6035563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7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1C33-81C6-2FC6-A2DB-E26648B4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run</a:t>
            </a:r>
          </a:p>
        </p:txBody>
      </p:sp>
      <p:pic>
        <p:nvPicPr>
          <p:cNvPr id="5" name="Content Placeholder 4" descr="A graph of a line graph&#10;&#10;Description automatically generated">
            <a:extLst>
              <a:ext uri="{FF2B5EF4-FFF2-40B4-BE49-F238E27FC236}">
                <a16:creationId xmlns:a16="http://schemas.microsoft.com/office/drawing/2014/main" id="{32C7AC95-7EB7-62BA-49C0-6BEBA73D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53" y="1773774"/>
            <a:ext cx="5524492" cy="4351338"/>
          </a:xfrm>
        </p:spPr>
      </p:pic>
      <p:pic>
        <p:nvPicPr>
          <p:cNvPr id="11" name="Picture 10" descr="A graph of energy and uv energy&#10;&#10;Description automatically generated">
            <a:extLst>
              <a:ext uri="{FF2B5EF4-FFF2-40B4-BE49-F238E27FC236}">
                <a16:creationId xmlns:a16="http://schemas.microsoft.com/office/drawing/2014/main" id="{F91DD64B-42BD-A463-A5F5-8CB908A3C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" y="1605021"/>
            <a:ext cx="6005080" cy="46943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8B1A2EA-4166-202A-6023-AFE13FF903D5}"/>
              </a:ext>
            </a:extLst>
          </p:cNvPr>
          <p:cNvSpPr txBox="1"/>
          <p:nvPr/>
        </p:nvSpPr>
        <p:spPr>
          <a:xfrm>
            <a:off x="1486161" y="6308209"/>
            <a:ext cx="321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Measured pulse energy:  </a:t>
            </a:r>
            <a:r>
              <a:rPr lang="en-GB" b="1" dirty="0">
                <a:solidFill>
                  <a:srgbClr val="0070C0"/>
                </a:solidFill>
              </a:rPr>
              <a:t>110nJ</a:t>
            </a:r>
          </a:p>
        </p:txBody>
      </p:sp>
    </p:spTree>
    <p:extLst>
      <p:ext uri="{BB962C8B-B14F-4D97-AF65-F5344CB8AC3E}">
        <p14:creationId xmlns:p14="http://schemas.microsoft.com/office/powerpoint/2010/main" val="234157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46E-6D66-EBE5-A119-E3CB5985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7341-9383-738B-EBE7-096D8DA7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1521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Get COMSOL simulation data for gas density</a:t>
            </a:r>
          </a:p>
          <a:p>
            <a:pPr lvl="1"/>
            <a:r>
              <a:rPr lang="en-GB" dirty="0"/>
              <a:t>Potentially do more/improved simulations </a:t>
            </a:r>
          </a:p>
          <a:p>
            <a:r>
              <a:rPr lang="en-GB" dirty="0"/>
              <a:t>Set up non-Gaussian spatial profile (?)</a:t>
            </a:r>
          </a:p>
          <a:p>
            <a:r>
              <a:rPr lang="en-GB" dirty="0"/>
              <a:t>Measure CEO phase </a:t>
            </a:r>
          </a:p>
          <a:p>
            <a:r>
              <a:rPr lang="en-GB" dirty="0"/>
              <a:t>Get more data:</a:t>
            </a:r>
          </a:p>
          <a:p>
            <a:pPr lvl="1"/>
            <a:r>
              <a:rPr lang="en-GB" dirty="0"/>
              <a:t>Input pulses at different beam energies (75mW, 150mW, 300mW)</a:t>
            </a:r>
          </a:p>
          <a:p>
            <a:pPr lvl="1"/>
            <a:r>
              <a:rPr lang="en-GB" dirty="0"/>
              <a:t>UV spectra at different beam energies and gas pressures (already on </a:t>
            </a:r>
            <a:r>
              <a:rPr lang="en-GB" dirty="0" err="1"/>
              <a:t>Sync&amp;Share</a:t>
            </a:r>
            <a:r>
              <a:rPr lang="en-GB" dirty="0"/>
              <a:t>?)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Vary pressures and beam energies to try to reproduce pressure scans and find evidence of filamentation (change in beam shape, second spectral peak, saturation)</a:t>
            </a:r>
          </a:p>
        </p:txBody>
      </p:sp>
    </p:spTree>
    <p:extLst>
      <p:ext uri="{BB962C8B-B14F-4D97-AF65-F5344CB8AC3E}">
        <p14:creationId xmlns:p14="http://schemas.microsoft.com/office/powerpoint/2010/main" val="428519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E027-C35C-A536-1B96-D468FFF0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95C4-3539-88F9-DFB2-8A6134D1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60"/>
            <a:ext cx="4894006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Carried out a test run at 1.6bar:</a:t>
            </a:r>
          </a:p>
          <a:p>
            <a:r>
              <a:rPr lang="en-GB" b="1" dirty="0">
                <a:solidFill>
                  <a:srgbClr val="FF0000"/>
                </a:solidFill>
              </a:rPr>
              <a:t>No evidence of filamentation!</a:t>
            </a:r>
          </a:p>
          <a:p>
            <a:pPr lvl="1"/>
            <a:r>
              <a:rPr lang="en-GB" dirty="0"/>
              <a:t>Density model breaks down at high central pressure?</a:t>
            </a:r>
          </a:p>
          <a:p>
            <a:pPr lvl="1"/>
            <a:r>
              <a:rPr lang="en-GB" dirty="0"/>
              <a:t>Missing nonlinear effect?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95C4DA0-9B75-B756-5939-5062DEC4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945" y="3504909"/>
            <a:ext cx="4359018" cy="3353091"/>
          </a:xfrm>
          <a:prstGeom prst="rect">
            <a:avLst/>
          </a:prstGeom>
        </p:spPr>
      </p:pic>
      <p:pic>
        <p:nvPicPr>
          <p:cNvPr id="7" name="Picture 6" descr="A graph with red lines&#10;&#10;Description automatically generated">
            <a:extLst>
              <a:ext uri="{FF2B5EF4-FFF2-40B4-BE49-F238E27FC236}">
                <a16:creationId xmlns:a16="http://schemas.microsoft.com/office/drawing/2014/main" id="{9102742E-92A9-42C2-91F9-606D9DAB2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51" y="3676829"/>
            <a:ext cx="4237087" cy="3276884"/>
          </a:xfrm>
          <a:prstGeom prst="rect">
            <a:avLst/>
          </a:prstGeom>
        </p:spPr>
      </p:pic>
      <p:pic>
        <p:nvPicPr>
          <p:cNvPr id="9" name="Picture 8" descr="A graph of energy and uv energy&#10;&#10;Description automatically generated">
            <a:extLst>
              <a:ext uri="{FF2B5EF4-FFF2-40B4-BE49-F238E27FC236}">
                <a16:creationId xmlns:a16="http://schemas.microsoft.com/office/drawing/2014/main" id="{25B9FDD8-D3D5-FCA1-8B54-9068D453C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175" y="70971"/>
            <a:ext cx="4996240" cy="37560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539029-ACC0-3CEB-48D1-FF48E4E85860}"/>
              </a:ext>
            </a:extLst>
          </p:cNvPr>
          <p:cNvSpPr/>
          <p:nvPr/>
        </p:nvSpPr>
        <p:spPr>
          <a:xfrm>
            <a:off x="10047145" y="6243484"/>
            <a:ext cx="1525423" cy="35396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BC76C-E4A8-2CAF-B10D-68CCB7B05FA3}"/>
              </a:ext>
            </a:extLst>
          </p:cNvPr>
          <p:cNvSpPr/>
          <p:nvPr/>
        </p:nvSpPr>
        <p:spPr>
          <a:xfrm>
            <a:off x="5538343" y="6243483"/>
            <a:ext cx="1525423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261091-BE9C-732D-6043-CF03871FA680}"/>
              </a:ext>
            </a:extLst>
          </p:cNvPr>
          <p:cNvSpPr/>
          <p:nvPr/>
        </p:nvSpPr>
        <p:spPr>
          <a:xfrm>
            <a:off x="7549751" y="2172929"/>
            <a:ext cx="1525423" cy="35396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8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E56C-0941-7207-6D20-0EC1D7AD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Week 1: cleaned up existing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EC68-5883-BBA7-4DBF-8ED67F83C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10144433" cy="4667250"/>
          </a:xfrm>
        </p:spPr>
        <p:txBody>
          <a:bodyPr>
            <a:normAutofit/>
          </a:bodyPr>
          <a:lstStyle/>
          <a:p>
            <a:r>
              <a:rPr lang="en-GB" dirty="0"/>
              <a:t>Created (private) project GitHub at 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https://github.com/2538354a/Simulating-THG-of-few-femtosecond-pulses-in-a-noble-gas-</a:t>
            </a:r>
            <a:r>
              <a:rPr lang="en-GB" dirty="0"/>
              <a:t> </a:t>
            </a:r>
          </a:p>
          <a:p>
            <a:r>
              <a:rPr lang="en-GB" dirty="0"/>
              <a:t>Restructured code and updated output plots </a:t>
            </a:r>
          </a:p>
          <a:p>
            <a:r>
              <a:rPr lang="en-GB" dirty="0"/>
              <a:t>Fixed errors in original version:</a:t>
            </a:r>
          </a:p>
          <a:p>
            <a:pPr lvl="1"/>
            <a:r>
              <a:rPr lang="en-GB" dirty="0"/>
              <a:t>Hankel aperture radius should be 250µm, not 1mm</a:t>
            </a:r>
            <a:endParaRPr lang="en-GB" b="0" dirty="0"/>
          </a:p>
          <a:p>
            <a:pPr lvl="1"/>
            <a:r>
              <a:rPr lang="en-GB" dirty="0"/>
              <a:t>Intensity plots in old code plot </a:t>
            </a:r>
            <a:r>
              <a:rPr lang="el-GR" dirty="0"/>
              <a:t>λ</a:t>
            </a:r>
            <a:r>
              <a:rPr lang="en-GB" dirty="0"/>
              <a:t>=133nm instead of 266nm</a:t>
            </a:r>
          </a:p>
          <a:p>
            <a:pPr marL="914400" lvl="2" indent="0">
              <a:buNone/>
            </a:pPr>
            <a:r>
              <a:rPr lang="en-GB" i="1" dirty="0"/>
              <a:t>(see next slide)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Despite of changes, old runs could be reproduced (see </a:t>
            </a:r>
            <a:r>
              <a:rPr lang="en-GB" i="1" dirty="0" err="1"/>
              <a:t>Sync&amp;Share</a:t>
            </a:r>
            <a:r>
              <a:rPr lang="en-GB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89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3E6F-1C46-EE8A-B319-5D5CA1B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in intensity plots</a:t>
            </a:r>
          </a:p>
        </p:txBody>
      </p:sp>
      <p:pic>
        <p:nvPicPr>
          <p:cNvPr id="27" name="Picture 26" descr="A screenshot of a graph&#10;&#10;Description automatically generated">
            <a:extLst>
              <a:ext uri="{FF2B5EF4-FFF2-40B4-BE49-F238E27FC236}">
                <a16:creationId xmlns:a16="http://schemas.microsoft.com/office/drawing/2014/main" id="{BD1E89AF-00E5-1919-55E1-30EFC2AB0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" y="1406012"/>
            <a:ext cx="5703559" cy="4343335"/>
          </a:xfrm>
          <a:prstGeom prst="rect">
            <a:avLst/>
          </a:prstGeom>
        </p:spPr>
      </p:pic>
      <p:pic>
        <p:nvPicPr>
          <p:cNvPr id="29" name="Picture 28" descr="A screenshot of a graph&#10;&#10;Description automatically generated">
            <a:extLst>
              <a:ext uri="{FF2B5EF4-FFF2-40B4-BE49-F238E27FC236}">
                <a16:creationId xmlns:a16="http://schemas.microsoft.com/office/drawing/2014/main" id="{40DD8612-8D94-6906-7E4B-CFD6CC57C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10" y="1097197"/>
            <a:ext cx="5704781" cy="44693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9012E6-5E98-80B7-BC6D-CB93798989F8}"/>
              </a:ext>
            </a:extLst>
          </p:cNvPr>
          <p:cNvSpPr txBox="1"/>
          <p:nvPr/>
        </p:nvSpPr>
        <p:spPr>
          <a:xfrm>
            <a:off x="5527979" y="2937317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new code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F965444-DAB9-4C9D-A526-BAB9E6319FF4}"/>
              </a:ext>
            </a:extLst>
          </p:cNvPr>
          <p:cNvSpPr/>
          <p:nvPr/>
        </p:nvSpPr>
        <p:spPr>
          <a:xfrm>
            <a:off x="5527980" y="3331873"/>
            <a:ext cx="1101213" cy="245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BF6240-9746-FCA8-0017-F2B6B9220642}"/>
              </a:ext>
            </a:extLst>
          </p:cNvPr>
          <p:cNvSpPr/>
          <p:nvPr/>
        </p:nvSpPr>
        <p:spPr>
          <a:xfrm>
            <a:off x="682431" y="4777628"/>
            <a:ext cx="4174703" cy="674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40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EA40-E263-746C-E4F7-622FDD4F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Week 2: added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A31E-2880-7DE5-6F44-E62EA4E4C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Three new core features were added: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Option to base input pulse on measured time-intensity data </a:t>
            </a:r>
          </a:p>
          <a:p>
            <a:pPr lvl="1"/>
            <a:r>
              <a:rPr lang="en-GB" i="1" dirty="0"/>
              <a:t>Tested with IR FROG data from </a:t>
            </a:r>
            <a:r>
              <a:rPr lang="en-GB" i="1" dirty="0" err="1"/>
              <a:t>Sync&amp;Share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Option to overlay measured UV pulse for comparison </a:t>
            </a:r>
          </a:p>
          <a:p>
            <a:pPr lvl="1"/>
            <a:r>
              <a:rPr lang="en-GB" i="1" dirty="0"/>
              <a:t>Tested with UV spectra from </a:t>
            </a:r>
            <a:r>
              <a:rPr lang="en-GB" i="1" dirty="0" err="1"/>
              <a:t>Sync&amp;Share</a:t>
            </a: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Option to base gas density profile on measured/simulated density data </a:t>
            </a:r>
          </a:p>
          <a:p>
            <a:pPr lvl="1"/>
            <a:r>
              <a:rPr lang="en-GB" i="1" dirty="0"/>
              <a:t>Untested due to lack of data: get COMPSOL files</a:t>
            </a:r>
          </a:p>
        </p:txBody>
      </p:sp>
    </p:spTree>
    <p:extLst>
      <p:ext uri="{BB962C8B-B14F-4D97-AF65-F5344CB8AC3E}">
        <p14:creationId xmlns:p14="http://schemas.microsoft.com/office/powerpoint/2010/main" val="135876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BAF9-DDD9-4D20-5131-FFF4059F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1. Data-based input pulses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8E8E-CFBA-0A53-30F7-4AF33466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 approach modelled beam as Gaussian in both space and time </a:t>
            </a:r>
          </a:p>
          <a:p>
            <a:r>
              <a:rPr lang="en-GB" dirty="0"/>
              <a:t>Now, a file with time-intensity data can be read in to determine the input pulse field </a:t>
            </a:r>
          </a:p>
          <a:p>
            <a:pPr lvl="1"/>
            <a:r>
              <a:rPr lang="en-GB" dirty="0"/>
              <a:t>NOTE: requires a value for the CEO phase, has been set to zero so far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So far, spatial component still modelled as a Gaussian but this could be easily changed if appropriate data exists</a:t>
            </a:r>
          </a:p>
        </p:txBody>
      </p:sp>
    </p:spTree>
    <p:extLst>
      <p:ext uri="{BB962C8B-B14F-4D97-AF65-F5344CB8AC3E}">
        <p14:creationId xmlns:p14="http://schemas.microsoft.com/office/powerpoint/2010/main" val="302646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BD36-3D8E-44FA-58D9-C2187660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1. Data-based input pulses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A742289-8BDD-2BCE-B992-741346A51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3" y="1572700"/>
            <a:ext cx="11960587" cy="4641287"/>
          </a:xfrm>
        </p:spPr>
      </p:pic>
    </p:spTree>
    <p:extLst>
      <p:ext uri="{BB962C8B-B14F-4D97-AF65-F5344CB8AC3E}">
        <p14:creationId xmlns:p14="http://schemas.microsoft.com/office/powerpoint/2010/main" val="355983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8845-1D43-47B1-0D26-AA297D5C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2. UV spectrum overlay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4645-9EE2-771C-81CD-2EC7DAB9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Previously, the simulated UV spectrum could only be loosely compared to measured UV output </a:t>
            </a:r>
          </a:p>
          <a:p>
            <a:r>
              <a:rPr lang="en-GB" dirty="0"/>
              <a:t>Now, a file with wavelength-intensity data can be read in and overlayed on the output spectrum </a:t>
            </a:r>
          </a:p>
          <a:p>
            <a:pPr lvl="1"/>
            <a:r>
              <a:rPr lang="en-GB" dirty="0"/>
              <a:t>NOTE: the spectrum is rescaled in the process, so that a quantitative comparison is not (yet) possible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00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26A7-2889-DFE4-0788-248F83DA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3. Data-based gas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F6CB-202C-BD7E-AA60-F1D8B4D2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Previously, a simple gradient was used to model the gas distribution</a:t>
            </a:r>
          </a:p>
          <a:p>
            <a:r>
              <a:rPr lang="en-GB" dirty="0"/>
              <a:t>Now, a data file with position-density data can be read in to determine the gas density and refractive index </a:t>
            </a:r>
          </a:p>
          <a:p>
            <a:pPr lvl="1"/>
            <a:r>
              <a:rPr lang="en-GB" dirty="0"/>
              <a:t>NOTE: not tested due to lack of access to COMPSOL data 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5799F2A-2E22-14DE-1B72-07D3F537E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59" y="3670251"/>
            <a:ext cx="8763759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9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DE35-3407-F145-539C-4113B8C6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Example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2A07-98C4-C94A-E654-FDC0F888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 slides show sample output for a run with parameter values:</a:t>
            </a:r>
          </a:p>
        </p:txBody>
      </p:sp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8717F008-3A59-3757-A5FC-EA038DAA8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40" y="2447074"/>
            <a:ext cx="5326626" cy="4124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51339F-8E07-76F6-F9E6-4FE6E121D7A4}"/>
              </a:ext>
            </a:extLst>
          </p:cNvPr>
          <p:cNvSpPr txBox="1"/>
          <p:nvPr/>
        </p:nvSpPr>
        <p:spPr>
          <a:xfrm>
            <a:off x="8049648" y="4826675"/>
            <a:ext cx="2795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Raw data from data files on </a:t>
            </a:r>
            <a:r>
              <a:rPr lang="en-GB" dirty="0" err="1"/>
              <a:t>Sync&amp;Share</a:t>
            </a:r>
            <a:r>
              <a:rPr lang="en-GB" dirty="0"/>
              <a:t>, processed using a Python program called </a:t>
            </a:r>
          </a:p>
          <a:p>
            <a:r>
              <a:rPr lang="en-GB" b="1" dirty="0">
                <a:solidFill>
                  <a:srgbClr val="0070C0"/>
                </a:solidFill>
              </a:rPr>
              <a:t>“file_prepare.py</a:t>
            </a:r>
            <a:r>
              <a:rPr lang="en-GB" dirty="0"/>
              <a:t>” (also on GitHub)</a:t>
            </a:r>
          </a:p>
          <a:p>
            <a:r>
              <a:rPr lang="en-GB" dirty="0"/>
              <a:t>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D6C156-90F7-9BC1-65E1-66756EB2F299}"/>
              </a:ext>
            </a:extLst>
          </p:cNvPr>
          <p:cNvSpPr/>
          <p:nvPr/>
        </p:nvSpPr>
        <p:spPr>
          <a:xfrm>
            <a:off x="6971071" y="5496231"/>
            <a:ext cx="978539" cy="255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F08BDA-6F85-DF50-6FF7-0656EF629EF3}"/>
              </a:ext>
            </a:extLst>
          </p:cNvPr>
          <p:cNvSpPr/>
          <p:nvPr/>
        </p:nvSpPr>
        <p:spPr>
          <a:xfrm>
            <a:off x="6966159" y="3220060"/>
            <a:ext cx="978539" cy="255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ACE3E-93BD-C37D-0DD5-1F996F93A28E}"/>
              </a:ext>
            </a:extLst>
          </p:cNvPr>
          <p:cNvSpPr txBox="1"/>
          <p:nvPr/>
        </p:nvSpPr>
        <p:spPr>
          <a:xfrm>
            <a:off x="8190272" y="2737036"/>
            <a:ext cx="2281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Essentially standard settings with gradient approximation for pressure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31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517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 Update</vt:lpstr>
      <vt:lpstr>Week 1: cleaned up existing code </vt:lpstr>
      <vt:lpstr>Error in intensity plots</vt:lpstr>
      <vt:lpstr>Week 2: added new features</vt:lpstr>
      <vt:lpstr>1. Data-based input pulses</vt:lpstr>
      <vt:lpstr>1. Data-based input pulses</vt:lpstr>
      <vt:lpstr>2. UV spectrum overlay </vt:lpstr>
      <vt:lpstr>3. Data-based gas distribution</vt:lpstr>
      <vt:lpstr>Example run</vt:lpstr>
      <vt:lpstr>Example run</vt:lpstr>
      <vt:lpstr>Example run</vt:lpstr>
      <vt:lpstr>Example run</vt:lpstr>
      <vt:lpstr>Example run</vt:lpstr>
      <vt:lpstr>Example run</vt:lpstr>
      <vt:lpstr>Next steps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David Amorim</dc:creator>
  <cp:lastModifiedBy>David Amorim (student)</cp:lastModifiedBy>
  <cp:revision>3</cp:revision>
  <dcterms:created xsi:type="dcterms:W3CDTF">2023-07-28T14:02:22Z</dcterms:created>
  <dcterms:modified xsi:type="dcterms:W3CDTF">2023-07-30T17:16:46Z</dcterms:modified>
</cp:coreProperties>
</file>