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4" r:id="rId3"/>
    <p:sldId id="273" r:id="rId4"/>
    <p:sldId id="258" r:id="rId5"/>
    <p:sldId id="272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AEDB3-358A-4A82-BD5A-8ED62EB3E52D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5032A-4A92-483E-BA22-FBA7E7C7B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2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413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E3BADB-2752-4410-AC74-75934CE0A50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7396-2BE4-5E24-FF38-2C3B4C7CB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4104-1434-75AE-A0F2-15D1AA1D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5F24-BD46-6137-CBBA-52B47FD4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66B-BA14-43F9-BF3A-C7AF4D265EF6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42D6-BF8D-A2EE-340B-31EA0D45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FAE2-B3A9-BC8C-EAC3-26096EB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FE96-42CD-08DD-B856-C8FBE5A7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15BC7-711A-2BDF-9003-409BEF9EF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B80D-5B3A-4218-98C7-BCD2F679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6E3-503F-43E5-9751-E18D5C3F3EE5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8308-8226-04F0-148F-5A92E983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9EFE-F036-340B-724C-F132F4E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117A0-D5D9-03F5-0B02-5F3438FB9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8C9B-D2D1-ABF5-E141-D415BBC0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A967-3CD7-B8C7-DC06-A525B403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0F0-83B5-4414-BA25-2925A4C38CEA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4256-8FB2-8D5B-9431-9C23F342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4623-C14A-EEC8-51FD-3BBD61C3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8FF1-9CA7-1C94-FFB8-3D8D8A53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3055-6849-2FCE-B4B4-906E28B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D8E8-44CD-ADD6-0AE0-10C1A839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9D6-4CEF-4960-A9FE-E55DB08CA49C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1265-7F39-518C-88F5-8A20E6D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462D-7169-ECD0-66BD-FDDFF1D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4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AC-E8F5-A80D-D605-B2C98761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C74E-7EAE-7480-E694-370751765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FC99-B98B-5687-8FC5-5ACE5B44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A214-1A52-4EFA-A12A-F35B075A4B74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2FF2-76EF-68D9-5B71-C66A34A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A99F-40AC-F178-8DCE-9FA6A12C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FC3F-9199-F709-E14C-4F0CEE94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B221-5E5F-4EB4-4FAE-A463F6C04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7BAD-C4A8-E9D0-DD95-EF93F9B68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B0E58-C9F0-0999-41DB-CCCD8875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629-D694-4684-82CA-953AF440C013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5D8CA-23D7-675A-2826-E9494CDA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A7CBE-39B6-4EE0-DF4E-A703FE86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4013-4F98-B78A-A215-9CD98145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DFEE-3090-3A64-60A4-DEDA705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2A7F7-3808-5029-3199-7F21E81C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03CAD-9FC5-1EEB-315E-F1DDE61D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CFBC1-C501-EB0E-016A-2AEEC6C12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8D5DD-3021-E31D-D153-520061C7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4155-C72E-4EBA-B762-204A008C2110}" type="datetime1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BB3E5-03BD-0BB4-BE93-BE43B0AD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60D0D-DCD0-4B98-CEC4-3F793153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8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D2C6-CAD6-0FE4-900E-C8B3F999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E3366-1D9B-6AF9-EFF3-4B828B05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5730-61E9-46EA-922A-BE08F9DC7EBC}" type="datetime1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306D4-10A5-4FF0-7945-76E6FD3C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BEF1-98DA-B0A3-62DE-91CFBE3E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C7758-DA88-518C-4B66-A9525290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7BAC-EDDD-45D9-9FAD-24B1694D84C9}" type="datetime1">
              <a:rPr lang="en-GB" smtClean="0"/>
              <a:t>29/08/2023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1AE7A-907A-C90A-FA2E-0B5A311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F01D-C69C-C26C-34A7-9D6BF27E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3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7D8F-681B-5F69-9D22-3F54C84E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8417-8AA6-06EC-E8A5-4DCCF147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D316-A6E0-73BE-4B12-CD4EB7E5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FD5C-A71D-E471-E656-F80C92B7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CDD-B6B6-4058-A6D2-54852E20247F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3F30-3C62-8766-09F1-2C387CE2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1C71-B608-78E9-5D01-19F328BA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877C-0E73-34C1-FE40-DAA6F9B6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85C99-C908-EF56-0B7C-191E88002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35F2D-44F1-C5CB-B57C-16CFBB29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D53D-4BB3-A0D6-3695-BD3D219E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1B6-7451-4280-BE2D-EBA8A9729551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D56E-A5A0-5BCC-A7EF-B79BD9F9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3B5D-1273-4C7C-DDF8-F0FB495F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33D66-0944-1FB1-EDD6-C23D2F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4B48-535B-ABB0-420B-B498E87B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2C4B-AD0E-4343-B227-473C3D6E2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8BBE-C674-408D-A2D3-8C11399BE1F0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001B-D726-E7F4-5C96-D367C63B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8BFF-8E05-DA2F-A5A5-F721623B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D90218B9-363C-F4E6-FECC-A77FF7A9D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9"/>
            <a:ext cx="12192000" cy="6830281"/>
          </a:xfrm>
          <a:prstGeom prst="rect">
            <a:avLst/>
          </a:prstGeom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07880" y="819121"/>
            <a:ext cx="11375640" cy="21993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1" strike="noStrike" spc="-1" dirty="0">
                <a:solidFill>
                  <a:srgbClr val="009FDF"/>
                </a:solidFill>
                <a:latin typeface="Arial"/>
              </a:rPr>
              <a:t>Modelling of nonlinear light up-conversion from intense femtosecond laser pulses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07880" y="3225043"/>
            <a:ext cx="11375640" cy="152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DESY </a:t>
            </a:r>
            <a:r>
              <a:rPr lang="en-US" sz="1800" b="1" spc="-1" dirty="0">
                <a:solidFill>
                  <a:srgbClr val="F18F1F"/>
                </a:solidFill>
                <a:latin typeface="Arial"/>
              </a:rPr>
              <a:t>Summer Student </a:t>
            </a:r>
            <a:r>
              <a:rPr lang="en-US" sz="1800" b="1" strike="noStrike" spc="-1" dirty="0" err="1">
                <a:solidFill>
                  <a:srgbClr val="F18F1F"/>
                </a:solidFill>
                <a:latin typeface="Arial"/>
              </a:rPr>
              <a:t>Programme</a:t>
            </a: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 2023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Project Presentation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14360" y="4286434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Group: CFEL-ATTO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Supervisor: </a:t>
            </a:r>
            <a:r>
              <a:rPr lang="en-US" sz="1800" i="1" spc="-1" dirty="0" err="1">
                <a:solidFill>
                  <a:srgbClr val="000000"/>
                </a:solidFill>
                <a:latin typeface="Arial"/>
              </a:rPr>
              <a:t>Josina</a:t>
            </a: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 Hahne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07880" y="4948261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0" algn="ctr">
              <a:spcBef>
                <a:spcPts val="1417"/>
              </a:spcBef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David Amorim (University of Glasgow)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.III Effects of chirp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10</a:t>
            </a:fld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DAF1EB-49C2-8531-837A-B0B024E1900D}"/>
                  </a:ext>
                </a:extLst>
              </p:cNvPr>
              <p:cNvSpPr txBox="1"/>
              <p:nvPr/>
            </p:nvSpPr>
            <p:spPr>
              <a:xfrm>
                <a:off x="455644" y="1645022"/>
                <a:ext cx="5543940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simulations were used to investigate the effects of chirp (GVD) on the UV output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chosen GVD values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sz="2400" dirty="0"/>
                  <a:t>11.0fs² correspond to an input pulse stretched from 6.2fs to 9.Xfs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Negative chirp increases UV intensity without introducing significant spectral broadening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Positive chirp results in a broadened spectrum (towards the blue end)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DAF1EB-49C2-8531-837A-B0B024E19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4" y="1645022"/>
                <a:ext cx="5543940" cy="4154984"/>
              </a:xfrm>
              <a:prstGeom prst="rect">
                <a:avLst/>
              </a:prstGeom>
              <a:blipFill>
                <a:blip r:embed="rId3"/>
                <a:stretch>
                  <a:fillRect l="-1540" t="-1175" r="-1980" b="-2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F449FF9-4322-FF8D-259F-DC398957D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65" y="1259206"/>
            <a:ext cx="5759817" cy="431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368143-56AA-5C57-3BC4-D3FD02865771}"/>
              </a:ext>
            </a:extLst>
          </p:cNvPr>
          <p:cNvSpPr txBox="1"/>
          <p:nvPr/>
        </p:nvSpPr>
        <p:spPr>
          <a:xfrm>
            <a:off x="6630748" y="5668880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different GVD values of the input beam (Argon, 150mW, 0.4bar)</a:t>
            </a:r>
          </a:p>
        </p:txBody>
      </p:sp>
    </p:spTree>
    <p:extLst>
      <p:ext uri="{BB962C8B-B14F-4D97-AF65-F5344CB8AC3E}">
        <p14:creationId xmlns:p14="http://schemas.microsoft.com/office/powerpoint/2010/main" val="119015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4.IV Effects of CEP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11</a:t>
            </a:fld>
            <a:endParaRPr lang="en-GB" b="1" dirty="0"/>
          </a:p>
        </p:txBody>
      </p:sp>
      <p:pic>
        <p:nvPicPr>
          <p:cNvPr id="3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1AC34FFD-A77C-2952-4327-A5CD388B9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183"/>
            <a:ext cx="5759817" cy="4319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2103B-81F2-DFF0-5044-B1F155275650}"/>
              </a:ext>
            </a:extLst>
          </p:cNvPr>
          <p:cNvSpPr txBox="1"/>
          <p:nvPr/>
        </p:nvSpPr>
        <p:spPr>
          <a:xfrm>
            <a:off x="6630748" y="5668880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different CEP values of the input beam (Argon, 150mW, 0.4bar)</a:t>
            </a:r>
          </a:p>
        </p:txBody>
      </p:sp>
    </p:spTree>
    <p:extLst>
      <p:ext uri="{BB962C8B-B14F-4D97-AF65-F5344CB8AC3E}">
        <p14:creationId xmlns:p14="http://schemas.microsoft.com/office/powerpoint/2010/main" val="329255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.V Gas comparisons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12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7791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4.VI Comparing the gas cells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13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56B7D-5F1B-1893-AA79-B3179C014825}"/>
              </a:ext>
            </a:extLst>
          </p:cNvPr>
          <p:cNvSpPr txBox="1"/>
          <p:nvPr/>
        </p:nvSpPr>
        <p:spPr>
          <a:xfrm>
            <a:off x="5558537" y="5769949"/>
            <a:ext cx="614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X: </a:t>
            </a:r>
            <a:r>
              <a:rPr lang="en-GB" dirty="0"/>
              <a:t>Simulated UV output produced with Argon at 150mW and 0.4bar comparing the new and old gas cells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4973ABE9-A72F-014C-7A36-1BD0B2D8F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37" y="1368055"/>
            <a:ext cx="5759817" cy="43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5. Discussion &amp; conclusion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14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6D243-34CC-30E0-32CC-7E0064A3ED29}"/>
              </a:ext>
            </a:extLst>
          </p:cNvPr>
          <p:cNvSpPr txBox="1"/>
          <p:nvPr/>
        </p:nvSpPr>
        <p:spPr>
          <a:xfrm>
            <a:off x="829938" y="1353449"/>
            <a:ext cx="101413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THG simulations resulted in some promising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Agreement with experiment and literature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Some of the figures shown here will be used in the manuscript for </a:t>
            </a:r>
            <a:r>
              <a:rPr lang="en-GB" sz="2400" dirty="0" err="1"/>
              <a:t>JPhys</a:t>
            </a:r>
            <a:r>
              <a:rPr lang="en-GB" sz="2400" dirty="0"/>
              <a:t> Photonics being prepared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 is significant room for further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Base the spatial profile of the input beam on measured data (this requires dropping the assumption of radial symmetry)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Take into account that the beam channel radius changes throughout the chip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Further improve the COMSOL simulations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With additional expansions, the simulation code could serve as a basis to back up future experiments with theory</a:t>
            </a:r>
          </a:p>
        </p:txBody>
      </p:sp>
    </p:spTree>
    <p:extLst>
      <p:ext uri="{BB962C8B-B14F-4D97-AF65-F5344CB8AC3E}">
        <p14:creationId xmlns:p14="http://schemas.microsoft.com/office/powerpoint/2010/main" val="178514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6. Acknowledgments &amp; references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283" y="6528371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>
                <a:solidFill>
                  <a:schemeClr val="tx1"/>
                </a:solidFill>
              </a:rPr>
              <a:t>15</a:t>
            </a:fld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0A4AD-CF04-9EA9-97D6-2D2B12460850}"/>
              </a:ext>
            </a:extLst>
          </p:cNvPr>
          <p:cNvSpPr txBox="1"/>
          <p:nvPr/>
        </p:nvSpPr>
        <p:spPr>
          <a:xfrm>
            <a:off x="664805" y="1279096"/>
            <a:ext cx="10515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u="sng" dirty="0"/>
              <a:t>Acknowledgments</a:t>
            </a:r>
          </a:p>
          <a:p>
            <a:pPr marL="0" indent="0">
              <a:buNone/>
            </a:pPr>
            <a:r>
              <a:rPr lang="en-GB" sz="2400" dirty="0"/>
              <a:t>Thank you to </a:t>
            </a:r>
            <a:r>
              <a:rPr lang="en-GB" sz="2400" dirty="0" err="1"/>
              <a:t>Josina</a:t>
            </a:r>
            <a:r>
              <a:rPr lang="en-GB" sz="2400" dirty="0"/>
              <a:t> Hahne, Vincent </a:t>
            </a:r>
            <a:r>
              <a:rPr lang="en-GB" sz="2400" dirty="0" err="1"/>
              <a:t>Wanie</a:t>
            </a:r>
            <a:r>
              <a:rPr lang="en-GB" sz="2400" dirty="0"/>
              <a:t>, and Agata </a:t>
            </a:r>
            <a:r>
              <a:rPr lang="en-GB" sz="2400" dirty="0" err="1"/>
              <a:t>Azzolin</a:t>
            </a:r>
            <a:r>
              <a:rPr lang="en-GB" sz="2400" dirty="0"/>
              <a:t> for their help with the project as well as to the rest of the CFEL-ATTO team for being so welcoming </a:t>
            </a:r>
            <a:r>
              <a:rPr lang="en-GB" sz="2400"/>
              <a:t>and friendly.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References</a:t>
            </a:r>
          </a:p>
          <a:p>
            <a:pPr marL="0" indent="0" algn="l">
              <a:buNone/>
            </a:pPr>
            <a:r>
              <a:rPr lang="en-GB" sz="2400" dirty="0"/>
              <a:t>[1] C. Brahms and J. C. Travers, “</a:t>
            </a:r>
            <a:r>
              <a:rPr lang="en-GB" sz="2400" i="1" dirty="0" err="1"/>
              <a:t>Luna.jl</a:t>
            </a:r>
            <a:r>
              <a:rPr lang="en-GB" sz="2400" dirty="0"/>
              <a:t>,” (2023); https://doi.org/10.5281/zenodo.8242646</a:t>
            </a:r>
          </a:p>
          <a:p>
            <a:pPr marL="0" indent="0" algn="l">
              <a:buNone/>
            </a:pPr>
            <a:r>
              <a:rPr lang="en-GB" sz="2400" dirty="0"/>
              <a:t>[2] M. </a:t>
            </a:r>
            <a:r>
              <a:rPr lang="en-GB" sz="2400" dirty="0" err="1"/>
              <a:t>Kolesik</a:t>
            </a:r>
            <a:r>
              <a:rPr lang="en-GB" sz="2400" dirty="0"/>
              <a:t> and J. V. Moloney, “</a:t>
            </a:r>
            <a:r>
              <a:rPr lang="en-GB" sz="2400" i="1" dirty="0"/>
              <a:t>Nonlinear optical pulse propagation simulation: From Maxwell’s to unidirectional equations</a:t>
            </a:r>
            <a:r>
              <a:rPr lang="en-GB" sz="2400" dirty="0"/>
              <a:t>,” Phys. Rev. E </a:t>
            </a:r>
            <a:r>
              <a:rPr lang="en-GB" sz="2400" b="1" dirty="0"/>
              <a:t>70</a:t>
            </a:r>
            <a:r>
              <a:rPr lang="en-GB" sz="2400" dirty="0"/>
              <a:t>, 036 604 (2004) </a:t>
            </a:r>
          </a:p>
          <a:p>
            <a:pPr marL="0" indent="0" algn="l">
              <a:buNone/>
            </a:pPr>
            <a:r>
              <a:rPr lang="en-GB" sz="2400" dirty="0"/>
              <a:t>[3] </a:t>
            </a:r>
            <a:r>
              <a:rPr lang="de-DE" sz="2400" dirty="0"/>
              <a:t>F. Reiter, U. Graf, </a:t>
            </a:r>
            <a:r>
              <a:rPr lang="en-GB" sz="2400" dirty="0"/>
              <a:t>et al. “</a:t>
            </a:r>
            <a:r>
              <a:rPr lang="en-GB" sz="2400" i="1" dirty="0"/>
              <a:t>Route to Attosecond Nonlinear Spectroscopy</a:t>
            </a:r>
            <a:r>
              <a:rPr lang="en-GB" sz="2400" dirty="0"/>
              <a:t>,” Phys. Rev. Lett. </a:t>
            </a:r>
            <a:r>
              <a:rPr lang="en-GB" sz="2400" b="1" dirty="0"/>
              <a:t>105</a:t>
            </a:r>
            <a:r>
              <a:rPr lang="en-GB" sz="2400" dirty="0"/>
              <a:t>, 243 902 (2010)</a:t>
            </a:r>
          </a:p>
        </p:txBody>
      </p:sp>
    </p:spTree>
    <p:extLst>
      <p:ext uri="{BB962C8B-B14F-4D97-AF65-F5344CB8AC3E}">
        <p14:creationId xmlns:p14="http://schemas.microsoft.com/office/powerpoint/2010/main" val="27726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Overview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2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287C9-0149-38CD-73E9-FA55BE8026B2}"/>
              </a:ext>
            </a:extLst>
          </p:cNvPr>
          <p:cNvSpPr txBox="1"/>
          <p:nvPr/>
        </p:nvSpPr>
        <p:spPr>
          <a:xfrm>
            <a:off x="610893" y="1146052"/>
            <a:ext cx="91675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Simulation inputs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Simulation output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400" dirty="0"/>
              <a:t>Comparison with experiment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400" dirty="0"/>
              <a:t>Self-steepening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400" dirty="0"/>
              <a:t>Effects of chirp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400" dirty="0"/>
              <a:t>Effects of CEP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400" dirty="0"/>
              <a:t>Gas comparisons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400" dirty="0"/>
              <a:t>Gas cell comparisons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Discussion &amp;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Acknowledgments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17702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1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 Motivation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3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9B994-F1BC-0532-18D1-979503CF2677}"/>
              </a:ext>
            </a:extLst>
          </p:cNvPr>
          <p:cNvSpPr txBox="1"/>
          <p:nvPr/>
        </p:nvSpPr>
        <p:spPr>
          <a:xfrm>
            <a:off x="390329" y="1199535"/>
            <a:ext cx="564035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CFEL-ATTO group uses THG of few-femtosecond IR laser pulses in a gas cell to produce ultrashort UV pulses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aim of this project was to produce simulations of the THG process to: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400" dirty="0"/>
              <a:t>Reproduce the experimental conditions in the gas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400" dirty="0"/>
              <a:t>Study the effects dominating the THG process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400" dirty="0"/>
              <a:t>Investigate how changes to different input parameters affect the UV pulses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400" dirty="0"/>
              <a:t>Compare the new gas chip to the old (2019) cell </a:t>
            </a:r>
          </a:p>
          <a:p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7F58A-F75B-88AF-E8AD-8EA38DD68D87}"/>
              </a:ext>
            </a:extLst>
          </p:cNvPr>
          <p:cNvSpPr/>
          <p:nvPr/>
        </p:nvSpPr>
        <p:spPr>
          <a:xfrm>
            <a:off x="6234339" y="1199535"/>
            <a:ext cx="576000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0E74F-2707-4E8A-95D6-D392F43735AD}"/>
              </a:ext>
            </a:extLst>
          </p:cNvPr>
          <p:cNvSpPr txBox="1"/>
          <p:nvPr/>
        </p:nvSpPr>
        <p:spPr>
          <a:xfrm>
            <a:off x="8032955" y="575187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the old and new gas cell</a:t>
            </a:r>
          </a:p>
        </p:txBody>
      </p:sp>
    </p:spTree>
    <p:extLst>
      <p:ext uri="{BB962C8B-B14F-4D97-AF65-F5344CB8AC3E}">
        <p14:creationId xmlns:p14="http://schemas.microsoft.com/office/powerpoint/2010/main" val="246486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2. Background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4</a:t>
            </a:fld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E04B4F-A9C6-AE2D-1B1A-20A9CB73E7D8}"/>
                  </a:ext>
                </a:extLst>
              </p:cNvPr>
              <p:cNvSpPr txBox="1"/>
              <p:nvPr/>
            </p:nvSpPr>
            <p:spPr>
              <a:xfrm>
                <a:off x="455645" y="1423342"/>
                <a:ext cx="10917206" cy="540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+mn-lt"/>
                  </a:rPr>
                  <a:t>The simulations were produced using the </a:t>
                </a:r>
                <a:r>
                  <a:rPr lang="en-GB" sz="2400" i="1" dirty="0" err="1">
                    <a:latin typeface="+mn-lt"/>
                  </a:rPr>
                  <a:t>Luna.jl</a:t>
                </a:r>
                <a:r>
                  <a:rPr lang="en-GB" sz="2400" i="1" dirty="0">
                    <a:latin typeface="+mn-lt"/>
                  </a:rPr>
                  <a:t> </a:t>
                </a:r>
                <a:r>
                  <a:rPr lang="en-GB" sz="2400" dirty="0">
                    <a:latin typeface="+mn-lt"/>
                  </a:rPr>
                  <a:t>package [1]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+mn-lt"/>
                  </a:rPr>
                  <a:t>Luna numerically solves the unidirectional pulse propagation equation (UPPE) for a pulse travelling in the </a:t>
                </a:r>
                <a:r>
                  <a:rPr lang="en-GB" sz="2400" i="1" dirty="0">
                    <a:latin typeface="+mn-lt"/>
                  </a:rPr>
                  <a:t>z</a:t>
                </a:r>
                <a:r>
                  <a:rPr lang="en-GB" sz="2400" dirty="0">
                    <a:latin typeface="+mn-lt"/>
                  </a:rPr>
                  <a:t>-direction:</a:t>
                </a:r>
              </a:p>
              <a:p>
                <a:endParaRPr lang="en-GB" sz="2600" dirty="0">
                  <a:latin typeface="+mn-lt"/>
                </a:endParaRPr>
              </a:p>
              <a:p>
                <a:endParaRPr lang="en-GB" dirty="0">
                  <a:latin typeface="+mn-lt"/>
                </a:endParaRPr>
              </a:p>
              <a:p>
                <a:endParaRPr lang="en-GB" dirty="0">
                  <a:latin typeface="+mn-lt"/>
                </a:endParaRPr>
              </a:p>
              <a:p>
                <a:pPr marL="0" indent="0">
                  <a:buNone/>
                </a:pPr>
                <a:endParaRPr lang="en-GB" dirty="0">
                  <a:latin typeface="+mn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1800" dirty="0">
                    <a:latin typeface="+mn-lt"/>
                  </a:rPr>
                  <a:t> is the reciprocal-space electric field amplitude in the frequency domain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1800" dirty="0">
                    <a:latin typeface="+mn-lt"/>
                  </a:rPr>
                  <a:t> is the transverse spatial frequency vector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+mn-lt"/>
                  </a:rPr>
                  <a:t> is a linear operator describing dispersion and absorption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800" dirty="0">
                    <a:latin typeface="+mn-lt"/>
                  </a:rPr>
                  <a:t> is a normalisation factor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1800" dirty="0">
                    <a:latin typeface="+mn-lt"/>
                  </a:rPr>
                  <a:t> is the reciprocal-space nonlinear polarisation response in the frequency domain</a:t>
                </a:r>
              </a:p>
              <a:p>
                <a:pPr lvl="2"/>
                <a:r>
                  <a:rPr lang="en-GB" sz="1800" dirty="0">
                    <a:latin typeface="+mn-lt"/>
                  </a:rPr>
                  <a:t>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+mn-lt"/>
                  </a:rPr>
                  <a:t>A Hankel transform is used to transform into reciprocal space, assuming radial symmetry 	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E04B4F-A9C6-AE2D-1B1A-20A9CB73E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5" y="1423342"/>
                <a:ext cx="10917206" cy="5400517"/>
              </a:xfrm>
              <a:prstGeom prst="rect">
                <a:avLst/>
              </a:prstGeom>
              <a:blipFill>
                <a:blip r:embed="rId3"/>
                <a:stretch>
                  <a:fillRect l="-782" t="-903" r="-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CD916-F28F-E43E-C2CA-80F9DC907E75}"/>
                  </a:ext>
                </a:extLst>
              </p:cNvPr>
              <p:cNvSpPr txBox="1"/>
              <p:nvPr/>
            </p:nvSpPr>
            <p:spPr>
              <a:xfrm>
                <a:off x="2298095" y="2884728"/>
                <a:ext cx="7232306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CD916-F28F-E43E-C2CA-80F9DC907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95" y="2884728"/>
                <a:ext cx="7232306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DBF16C8-3B14-AE0B-75EF-F34E067FD910}"/>
              </a:ext>
            </a:extLst>
          </p:cNvPr>
          <p:cNvSpPr txBox="1"/>
          <p:nvPr/>
        </p:nvSpPr>
        <p:spPr>
          <a:xfrm>
            <a:off x="9986929" y="300501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6561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2. Background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5</a:t>
            </a:fld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D68C-C6CE-FF0E-4219-4B92D103DD79}"/>
                  </a:ext>
                </a:extLst>
              </p:cNvPr>
              <p:cNvSpPr txBox="1"/>
              <p:nvPr/>
            </p:nvSpPr>
            <p:spPr>
              <a:xfrm>
                <a:off x="455644" y="1210603"/>
                <a:ext cx="10098056" cy="532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UPPE is derived directly from Maxwell’s Equations without using a  slowly-varying envelope approximation [2]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nonlinear polarisation response considers the Kerr effect as well as photo-ionisation: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𝐾𝑒𝑟𝑟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sup>
                    </m:sSup>
                  </m:oMath>
                </a14:m>
                <a:r>
                  <a:rPr lang="en-GB" sz="2400" dirty="0"/>
                  <a:t>, with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lvl="1"/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is the ionisation potential,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/>
                  <a:t> is the number of free electrons,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the initial number of neutral atoms,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ionisation rate and all other symbols have their usual meaning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D68C-C6CE-FF0E-4219-4B92D103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4" y="1210603"/>
                <a:ext cx="10098056" cy="5327099"/>
              </a:xfrm>
              <a:prstGeom prst="rect">
                <a:avLst/>
              </a:prstGeom>
              <a:blipFill>
                <a:blip r:embed="rId3"/>
                <a:stretch>
                  <a:fillRect l="-845" t="-9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8717E-B926-08F7-82FB-63D3CD45AB6C}"/>
                  </a:ext>
                </a:extLst>
              </p:cNvPr>
              <p:cNvSpPr txBox="1"/>
              <p:nvPr/>
            </p:nvSpPr>
            <p:spPr>
              <a:xfrm>
                <a:off x="2169083" y="3034661"/>
                <a:ext cx="4526624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𝐾𝑒𝑟𝑟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8717E-B926-08F7-82FB-63D3CD45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83" y="3034661"/>
                <a:ext cx="4526624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62DF-5552-859D-4A16-54462099E095}"/>
                  </a:ext>
                </a:extLst>
              </p:cNvPr>
              <p:cNvSpPr txBox="1"/>
              <p:nvPr/>
            </p:nvSpPr>
            <p:spPr>
              <a:xfrm>
                <a:off x="1820494" y="3582690"/>
                <a:ext cx="8420382" cy="824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∞ 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62DF-5552-859D-4A16-54462099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94" y="3582690"/>
                <a:ext cx="8420382" cy="824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95FF8-16A9-04F7-0403-79AF45A936B8}"/>
                  </a:ext>
                </a:extLst>
              </p:cNvPr>
              <p:cNvSpPr txBox="1"/>
              <p:nvPr/>
            </p:nvSpPr>
            <p:spPr>
              <a:xfrm>
                <a:off x="3266189" y="4630615"/>
                <a:ext cx="317542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95FF8-16A9-04F7-0403-79AF45A93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89" y="4630615"/>
                <a:ext cx="3175421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AAFED53-0F37-93CB-053A-0AD19CCA975A}"/>
              </a:ext>
            </a:extLst>
          </p:cNvPr>
          <p:cNvSpPr txBox="1"/>
          <p:nvPr/>
        </p:nvSpPr>
        <p:spPr>
          <a:xfrm>
            <a:off x="8016700" y="298673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74279-F4FD-F1A1-97F8-D85DDF7D08BC}"/>
              </a:ext>
            </a:extLst>
          </p:cNvPr>
          <p:cNvSpPr txBox="1"/>
          <p:nvPr/>
        </p:nvSpPr>
        <p:spPr>
          <a:xfrm>
            <a:off x="10971244" y="376392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C5847-BF61-A9BD-0898-BF4162666CDF}"/>
              </a:ext>
            </a:extLst>
          </p:cNvPr>
          <p:cNvSpPr txBox="1"/>
          <p:nvPr/>
        </p:nvSpPr>
        <p:spPr>
          <a:xfrm>
            <a:off x="8076497" y="481470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62476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54158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3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 </a:t>
            </a:r>
            <a:r>
              <a:rPr lang="en-US" b="1" spc="-1" dirty="0">
                <a:solidFill>
                  <a:srgbClr val="009FDF"/>
                </a:solidFill>
                <a:latin typeface="Arial"/>
              </a:rPr>
              <a:t>Simulation inputs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959" y="6509709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sz="1400" b="1" smtClean="0">
                <a:solidFill>
                  <a:schemeClr val="tx1"/>
                </a:solidFill>
              </a:rPr>
              <a:t>6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B5C5F-C46B-1802-3591-D41672ECEFD7}"/>
              </a:ext>
            </a:extLst>
          </p:cNvPr>
          <p:cNvSpPr txBox="1"/>
          <p:nvPr/>
        </p:nvSpPr>
        <p:spPr>
          <a:xfrm>
            <a:off x="222379" y="1176830"/>
            <a:ext cx="572122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simulation input was based on measured data, as far as possible: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Time-intensity data of the IR input beam (based on FROG) was fed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spatial profile of the input beam was assumed to be a Gaussian with beam waist 65</a:t>
            </a:r>
            <a:r>
              <a:rPr lang="el-GR" sz="2400" dirty="0"/>
              <a:t>μ</a:t>
            </a:r>
            <a:r>
              <a:rPr lang="en-GB" sz="2400" dirty="0"/>
              <a:t>m (based on measurement)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gas density profile was based on COMSOL simulations of the gas cell (carried out by </a:t>
            </a:r>
            <a:r>
              <a:rPr lang="en-GB" sz="2400" dirty="0" err="1"/>
              <a:t>Josina</a:t>
            </a:r>
            <a:r>
              <a:rPr lang="en-GB" sz="2400" dirty="0"/>
              <a:t> Hahne and Agata </a:t>
            </a:r>
            <a:r>
              <a:rPr lang="en-GB" sz="2400" dirty="0" err="1"/>
              <a:t>Azzolin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variety of input parameters were considered (e.g. chirp, CEP,…)</a:t>
            </a:r>
          </a:p>
          <a:p>
            <a:endParaRPr lang="en-GB" dirty="0"/>
          </a:p>
        </p:txBody>
      </p:sp>
      <p:pic>
        <p:nvPicPr>
          <p:cNvPr id="4" name="Picture 3" descr="A red line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EF0D2CAA-F022-232D-652C-C21726EE6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20" y="1084018"/>
            <a:ext cx="5759817" cy="4319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577D9-3CA5-5E66-A262-993613DB7583}"/>
              </a:ext>
            </a:extLst>
          </p:cNvPr>
          <p:cNvSpPr txBox="1"/>
          <p:nvPr/>
        </p:nvSpPr>
        <p:spPr>
          <a:xfrm>
            <a:off x="7274697" y="544806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IR input pulse in the time domain</a:t>
            </a:r>
          </a:p>
        </p:txBody>
      </p:sp>
    </p:spTree>
    <p:extLst>
      <p:ext uri="{BB962C8B-B14F-4D97-AF65-F5344CB8AC3E}">
        <p14:creationId xmlns:p14="http://schemas.microsoft.com/office/powerpoint/2010/main" val="30511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 Comparison with experiment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7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B0A77-FD3F-2A6E-8F76-23CB915FC3D0}"/>
              </a:ext>
            </a:extLst>
          </p:cNvPr>
          <p:cNvSpPr txBox="1"/>
          <p:nvPr/>
        </p:nvSpPr>
        <p:spPr>
          <a:xfrm>
            <a:off x="455643" y="1032043"/>
            <a:ext cx="8790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The simulated UV spectra and energies agree well with experiment:</a:t>
            </a:r>
          </a:p>
        </p:txBody>
      </p:sp>
      <p:pic>
        <p:nvPicPr>
          <p:cNvPr id="7" name="Picture 6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4046BAA1-D72F-426E-941B-D3496A921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03" y="1406520"/>
            <a:ext cx="5759817" cy="4319634"/>
          </a:xfrm>
          <a:prstGeom prst="rect">
            <a:avLst/>
          </a:prstGeom>
        </p:spPr>
      </p:pic>
      <p:pic>
        <p:nvPicPr>
          <p:cNvPr id="8" name="Picture 7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D2AC6A6-E8C7-C682-4568-EFC3956227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" y="1406520"/>
            <a:ext cx="5759817" cy="4319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9BB1A-6E09-5CCD-2502-7691F53BBE9D}"/>
              </a:ext>
            </a:extLst>
          </p:cNvPr>
          <p:cNvSpPr txBox="1"/>
          <p:nvPr/>
        </p:nvSpPr>
        <p:spPr>
          <a:xfrm>
            <a:off x="407880" y="5777465"/>
            <a:ext cx="509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Argon with 150mW</a:t>
            </a:r>
          </a:p>
          <a:p>
            <a:r>
              <a:rPr lang="en-GB" dirty="0"/>
              <a:t>input beam power and 0.4bar central pressure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8E844-5558-4418-50A6-5797265F6034}"/>
              </a:ext>
            </a:extLst>
          </p:cNvPr>
          <p:cNvSpPr txBox="1"/>
          <p:nvPr/>
        </p:nvSpPr>
        <p:spPr>
          <a:xfrm>
            <a:off x="6355445" y="5758952"/>
            <a:ext cx="522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energies for Argon with 150mW</a:t>
            </a:r>
          </a:p>
          <a:p>
            <a:r>
              <a:rPr lang="en-GB" dirty="0"/>
              <a:t>input beam power</a:t>
            </a:r>
          </a:p>
        </p:txBody>
      </p:sp>
    </p:spTree>
    <p:extLst>
      <p:ext uri="{BB962C8B-B14F-4D97-AF65-F5344CB8AC3E}">
        <p14:creationId xmlns:p14="http://schemas.microsoft.com/office/powerpoint/2010/main" val="243118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82" y="472848"/>
            <a:ext cx="6103776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 Comparison with experiment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8</a:t>
            </a:fld>
            <a:endParaRPr lang="en-GB" b="1" dirty="0"/>
          </a:p>
        </p:txBody>
      </p:sp>
      <p:pic>
        <p:nvPicPr>
          <p:cNvPr id="3" name="Picture 2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910C10AE-7DE5-EB40-4FE1-D8541DF1F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58" y="2886120"/>
            <a:ext cx="3840203" cy="2880000"/>
          </a:xfrm>
          <a:prstGeom prst="rect">
            <a:avLst/>
          </a:prstGeom>
        </p:spPr>
      </p:pic>
      <p:pic>
        <p:nvPicPr>
          <p:cNvPr id="4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2784F23D-05F5-E750-53D1-BC928CD953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29" y="90720"/>
            <a:ext cx="384020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C7B95-C893-4E86-2AD5-910D521A44B1}"/>
              </a:ext>
            </a:extLst>
          </p:cNvPr>
          <p:cNvSpPr txBox="1"/>
          <p:nvPr/>
        </p:nvSpPr>
        <p:spPr>
          <a:xfrm>
            <a:off x="6479458" y="5769949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spectral pressure scan map (Argon, 150mW)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A03A2-926F-E0E5-15A9-F0F09AEFB44D}"/>
              </a:ext>
            </a:extLst>
          </p:cNvPr>
          <p:cNvSpPr txBox="1"/>
          <p:nvPr/>
        </p:nvSpPr>
        <p:spPr>
          <a:xfrm>
            <a:off x="10176387" y="17790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(a) </a:t>
            </a:r>
            <a:r>
              <a:rPr lang="en-GB" dirty="0"/>
              <a:t>simulated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C9F79-A278-0B02-493E-C57C841A671B}"/>
              </a:ext>
            </a:extLst>
          </p:cNvPr>
          <p:cNvSpPr txBox="1"/>
          <p:nvPr/>
        </p:nvSpPr>
        <p:spPr>
          <a:xfrm>
            <a:off x="10176386" y="4304349"/>
            <a:ext cx="17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(b) </a:t>
            </a:r>
            <a:r>
              <a:rPr lang="en-GB" dirty="0"/>
              <a:t>measured</a:t>
            </a:r>
          </a:p>
        </p:txBody>
      </p:sp>
    </p:spTree>
    <p:extLst>
      <p:ext uri="{BB962C8B-B14F-4D97-AF65-F5344CB8AC3E}">
        <p14:creationId xmlns:p14="http://schemas.microsoft.com/office/powerpoint/2010/main" val="52562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.II Self-steepening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9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A5647-1A90-E7B6-B4BB-5133B675E24B}"/>
              </a:ext>
            </a:extLst>
          </p:cNvPr>
          <p:cNvSpPr txBox="1"/>
          <p:nvPr/>
        </p:nvSpPr>
        <p:spPr>
          <a:xfrm>
            <a:off x="366227" y="1524010"/>
            <a:ext cx="55680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simulations could demonstrate leading-edge self-steepening of the UV pulses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adds to spectral broadening and pulse compression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Self-steepening seems to be caused by ionisation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These results agree with the literature [3]</a:t>
            </a:r>
          </a:p>
        </p:txBody>
      </p:sp>
      <p:pic>
        <p:nvPicPr>
          <p:cNvPr id="7" name="Picture 6" descr="A rainbow colored circle with numbers&#10;&#10;Description automatically generated with medium confidence">
            <a:extLst>
              <a:ext uri="{FF2B5EF4-FFF2-40B4-BE49-F238E27FC236}">
                <a16:creationId xmlns:a16="http://schemas.microsoft.com/office/drawing/2014/main" id="{487BFF86-2B1B-9B29-CD10-43A490804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72" y="3045241"/>
            <a:ext cx="3840203" cy="2880000"/>
          </a:xfrm>
          <a:prstGeom prst="rect">
            <a:avLst/>
          </a:prstGeom>
        </p:spPr>
      </p:pic>
      <p:pic>
        <p:nvPicPr>
          <p:cNvPr id="8" name="Picture 7" descr="A rainbow colored circle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EC9BEB15-D156-A2F1-0175-3792C8E819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22" y="396486"/>
            <a:ext cx="3840203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FCE9CC-92BC-A9C6-EC9A-973B7584FF1F}"/>
              </a:ext>
            </a:extLst>
          </p:cNvPr>
          <p:cNvSpPr txBox="1"/>
          <p:nvPr/>
        </p:nvSpPr>
        <p:spPr>
          <a:xfrm>
            <a:off x="10176387" y="1779077"/>
            <a:ext cx="144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(a) </a:t>
            </a:r>
            <a:r>
              <a:rPr lang="en-GB" dirty="0"/>
              <a:t>with ionisation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9B6FB-4ACB-F638-49B0-6EB1D9F74B89}"/>
              </a:ext>
            </a:extLst>
          </p:cNvPr>
          <p:cNvSpPr txBox="1"/>
          <p:nvPr/>
        </p:nvSpPr>
        <p:spPr>
          <a:xfrm>
            <a:off x="10176386" y="4304349"/>
            <a:ext cx="176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(b) </a:t>
            </a:r>
            <a:r>
              <a:rPr lang="en-GB" dirty="0"/>
              <a:t>without ionisation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328C9-03AC-85B9-EA6A-ADA18E989C59}"/>
              </a:ext>
            </a:extLst>
          </p:cNvPr>
          <p:cNvSpPr txBox="1"/>
          <p:nvPr/>
        </p:nvSpPr>
        <p:spPr>
          <a:xfrm>
            <a:off x="6198129" y="5852507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beam profile with and without ionisation (Argon, 150mW, 0.4bar)</a:t>
            </a:r>
          </a:p>
        </p:txBody>
      </p:sp>
    </p:spTree>
    <p:extLst>
      <p:ext uri="{BB962C8B-B14F-4D97-AF65-F5344CB8AC3E}">
        <p14:creationId xmlns:p14="http://schemas.microsoft.com/office/powerpoint/2010/main" val="98936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1038</Words>
  <Application>Microsoft Office PowerPoint</Application>
  <PresentationFormat>Widescreen</PresentationFormat>
  <Paragraphs>132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Modelling of nonlinear light up-conversion from intense femtosecond laser pulses</vt:lpstr>
      <vt:lpstr>Overview</vt:lpstr>
      <vt:lpstr>1. Motivation</vt:lpstr>
      <vt:lpstr>2. Background</vt:lpstr>
      <vt:lpstr>2. Background</vt:lpstr>
      <vt:lpstr>3. Simulation inputs</vt:lpstr>
      <vt:lpstr>4.I Comparison with experiment</vt:lpstr>
      <vt:lpstr>4.I Comparison with experiment</vt:lpstr>
      <vt:lpstr>4.II Self-steepening</vt:lpstr>
      <vt:lpstr>4.III Effects of chirp</vt:lpstr>
      <vt:lpstr>4.IV Effects of CEP</vt:lpstr>
      <vt:lpstr>4.V Gas comparisons</vt:lpstr>
      <vt:lpstr>4.VI Comparing the gas cells</vt:lpstr>
      <vt:lpstr>5. Discussion &amp; conclusion</vt:lpstr>
      <vt:lpstr>6. Acknowledgments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9</cp:revision>
  <dcterms:created xsi:type="dcterms:W3CDTF">2023-08-29T12:04:02Z</dcterms:created>
  <dcterms:modified xsi:type="dcterms:W3CDTF">2023-08-29T12:46:24Z</dcterms:modified>
</cp:coreProperties>
</file>