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75"/>
    <p:restoredTop sz="94660"/>
  </p:normalViewPr>
  <p:slideViewPr>
    <p:cSldViewPr snapToGrid="0">
      <p:cViewPr varScale="1">
        <p:scale>
          <a:sx n="90" d="100"/>
          <a:sy n="90" d="100"/>
        </p:scale>
        <p:origin x="798" y="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/>
              <a:t>섭취 칼로리 차트</a:t>
            </a:r>
          </a:p>
        </c:rich>
      </c:tx>
      <c:layout>
        <c:manualLayout>
          <c:xMode val="edge"/>
          <c:yMode val="edge"/>
          <c:x val="0.40923425196850394"/>
          <c:y val="2.11502634623369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첫끼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500</c:v>
                </c:pt>
                <c:pt idx="1">
                  <c:v>550</c:v>
                </c:pt>
                <c:pt idx="2">
                  <c:v>550</c:v>
                </c:pt>
                <c:pt idx="3">
                  <c:v>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51-4694-BC7E-E0C4E959CE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두끼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600</c:v>
                </c:pt>
                <c:pt idx="1">
                  <c:v>660</c:v>
                </c:pt>
                <c:pt idx="2">
                  <c:v>650</c:v>
                </c:pt>
                <c:pt idx="3">
                  <c:v>660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A51-4694-BC7E-E0C4E959CE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셋끼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600</c:v>
                </c:pt>
                <c:pt idx="1">
                  <c:v>600</c:v>
                </c:pt>
                <c:pt idx="2">
                  <c:v>600</c:v>
                </c:pt>
                <c:pt idx="3">
                  <c:v>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A51-4694-BC7E-E0C4E959CE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78104480"/>
        <c:axId val="578105464"/>
      </c:lineChart>
      <c:catAx>
        <c:axId val="57810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78105464"/>
        <c:crosses val="autoZero"/>
        <c:auto val="1"/>
        <c:lblAlgn val="ctr"/>
        <c:lblOffset val="100"/>
        <c:noMultiLvlLbl val="0"/>
      </c:catAx>
      <c:valAx>
        <c:axId val="5781054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7810448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0.64084</cdr:x>
      <cdr:y>0.7057</cdr:y>
    </cdr:from>
    <cdr:to>
      <cdr:x>0.73001</cdr:x>
      <cdr:y>0.82411</cdr:y>
    </cdr:to>
    <cdr:sp macro="" textlink="">
      <cdr:nvSpPr>
        <cdr:cNvPr id="2" name="TextBox 34">
          <a:extLst xmlns:a="http://schemas.openxmlformats.org/drawingml/2006/main">
            <a:ext uri="{FF2B5EF4-FFF2-40B4-BE49-F238E27FC236}">
              <a16:creationId xmlns:a16="http://schemas.microsoft.com/office/drawing/2014/main" id="{E281EBA0-709C-40DA-832B-C63FB5C411F3}"/>
            </a:ext>
          </a:extLst>
        </cdr:cNvPr>
        <cdr:cNvSpPr txBox="1"/>
      </cdr:nvSpPr>
      <cdr:spPr>
        <a:xfrm xmlns:a="http://schemas.openxmlformats.org/drawingml/2006/main">
          <a:off x="3700062" y="1467460"/>
          <a:ext cx="514885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000" dirty="0">
              <a:solidFill>
                <a:srgbClr val="FF0000"/>
              </a:solidFill>
            </a:rPr>
            <a:t>(</a:t>
          </a:r>
          <a:r>
            <a:rPr lang="ko-KR" altLang="en-US" sz="1000" dirty="0">
              <a:solidFill>
                <a:srgbClr val="FF0000"/>
              </a:solidFill>
            </a:rPr>
            <a:t>오늘</a:t>
          </a:r>
          <a:r>
            <a:rPr lang="en-US" altLang="ko-KR" sz="1000" dirty="0">
              <a:solidFill>
                <a:srgbClr val="FF0000"/>
              </a:solidFill>
            </a:rPr>
            <a:t>)</a:t>
          </a:r>
          <a:endParaRPr lang="ko-KR" altLang="en-US" sz="10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0.86435</cdr:x>
      <cdr:y>0.6908</cdr:y>
    </cdr:from>
    <cdr:to>
      <cdr:x>0.95353</cdr:x>
      <cdr:y>0.8092</cdr:y>
    </cdr:to>
    <cdr:sp macro="" textlink="">
      <cdr:nvSpPr>
        <cdr:cNvPr id="3" name="TextBox 34">
          <a:extLst xmlns:a="http://schemas.openxmlformats.org/drawingml/2006/main">
            <a:ext uri="{FF2B5EF4-FFF2-40B4-BE49-F238E27FC236}">
              <a16:creationId xmlns:a16="http://schemas.microsoft.com/office/drawing/2014/main" id="{E281EBA0-709C-40DA-832B-C63FB5C411F3}"/>
            </a:ext>
          </a:extLst>
        </cdr:cNvPr>
        <cdr:cNvSpPr txBox="1"/>
      </cdr:nvSpPr>
      <cdr:spPr>
        <a:xfrm xmlns:a="http://schemas.openxmlformats.org/drawingml/2006/main">
          <a:off x="4990572" y="1436470"/>
          <a:ext cx="514885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000" dirty="0">
              <a:solidFill>
                <a:srgbClr val="FF0000"/>
              </a:solidFill>
            </a:rPr>
            <a:t>(</a:t>
          </a:r>
          <a:r>
            <a:rPr lang="ko-KR" altLang="en-US" sz="1000" dirty="0">
              <a:solidFill>
                <a:srgbClr val="FF0000"/>
              </a:solidFill>
            </a:rPr>
            <a:t>내일</a:t>
          </a:r>
          <a:r>
            <a:rPr lang="en-US" altLang="ko-KR" sz="1000" dirty="0">
              <a:solidFill>
                <a:srgbClr val="FF0000"/>
              </a:solidFill>
            </a:rPr>
            <a:t>)</a:t>
          </a:r>
          <a:endParaRPr lang="ko-KR" altLang="en-US" sz="10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0.79977</cdr:x>
      <cdr:y>0.12156</cdr:y>
    </cdr:from>
    <cdr:to>
      <cdr:x>1</cdr:x>
      <cdr:y>0.23996</cdr:y>
    </cdr:to>
    <cdr:sp macro="" textlink="">
      <cdr:nvSpPr>
        <cdr:cNvPr id="4" name="TextBox 34">
          <a:extLst xmlns:a="http://schemas.openxmlformats.org/drawingml/2006/main">
            <a:ext uri="{FF2B5EF4-FFF2-40B4-BE49-F238E27FC236}">
              <a16:creationId xmlns:a16="http://schemas.microsoft.com/office/drawing/2014/main" id="{C51165FC-3648-40CC-AD86-E7BDACB24F24}"/>
            </a:ext>
          </a:extLst>
        </cdr:cNvPr>
        <cdr:cNvSpPr txBox="1"/>
      </cdr:nvSpPr>
      <cdr:spPr>
        <a:xfrm xmlns:a="http://schemas.openxmlformats.org/drawingml/2006/main">
          <a:off x="4724400" y="252768"/>
          <a:ext cx="1156086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000" dirty="0">
              <a:solidFill>
                <a:srgbClr val="FF0000"/>
              </a:solidFill>
            </a:rPr>
            <a:t>(</a:t>
          </a:r>
          <a:r>
            <a:rPr lang="ko-KR" altLang="en-US" sz="1000" dirty="0" err="1">
              <a:solidFill>
                <a:srgbClr val="FF0000"/>
              </a:solidFill>
            </a:rPr>
            <a:t>예상섭취칼로리</a:t>
          </a:r>
          <a:r>
            <a:rPr lang="en-US" altLang="ko-KR" sz="1000" dirty="0">
              <a:solidFill>
                <a:srgbClr val="FF0000"/>
              </a:solidFill>
            </a:rPr>
            <a:t>)</a:t>
          </a:r>
          <a:endParaRPr lang="ko-KR" altLang="en-US" sz="10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0.14103</cdr:x>
      <cdr:y>0.5</cdr:y>
    </cdr:from>
    <cdr:to>
      <cdr:x>0.86435</cdr:x>
      <cdr:y>0.57152</cdr:y>
    </cdr:to>
    <cdr:cxnSp macro="">
      <cdr:nvCxnSpPr>
        <cdr:cNvPr id="5" name="직선 연결선 4">
          <a:extLst xmlns:a="http://schemas.openxmlformats.org/drawingml/2006/main">
            <a:ext uri="{FF2B5EF4-FFF2-40B4-BE49-F238E27FC236}">
              <a16:creationId xmlns:a16="http://schemas.microsoft.com/office/drawing/2014/main" id="{1DD35135-6420-4118-9E07-B71FA98B9459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814251" y="1039720"/>
          <a:ext cx="4176321" cy="148717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3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2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0.62364</cdr:x>
      <cdr:y>0.47352</cdr:y>
    </cdr:from>
    <cdr:to>
      <cdr:x>0.785</cdr:x>
      <cdr:y>0.59193</cdr:y>
    </cdr:to>
    <cdr:sp macro="" textlink="">
      <cdr:nvSpPr>
        <cdr:cNvPr id="13" name="TextBox 34">
          <a:extLst xmlns:a="http://schemas.openxmlformats.org/drawingml/2006/main">
            <a:ext uri="{FF2B5EF4-FFF2-40B4-BE49-F238E27FC236}">
              <a16:creationId xmlns:a16="http://schemas.microsoft.com/office/drawing/2014/main" id="{0DA78E92-7E84-49DB-8860-EC2D0C6FF6BE}"/>
            </a:ext>
          </a:extLst>
        </cdr:cNvPr>
        <cdr:cNvSpPr txBox="1"/>
      </cdr:nvSpPr>
      <cdr:spPr>
        <a:xfrm xmlns:a="http://schemas.openxmlformats.org/drawingml/2006/main">
          <a:off x="3600772" y="984662"/>
          <a:ext cx="931665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000" dirty="0">
              <a:solidFill>
                <a:srgbClr val="FF0000"/>
              </a:solidFill>
            </a:rPr>
            <a:t>(</a:t>
          </a:r>
          <a:r>
            <a:rPr lang="ko-KR" altLang="en-US" sz="1000" dirty="0">
              <a:solidFill>
                <a:srgbClr val="FF0000"/>
              </a:solidFill>
            </a:rPr>
            <a:t>권장 칼로리</a:t>
          </a:r>
          <a:r>
            <a:rPr lang="en-US" altLang="ko-KR" sz="1000" dirty="0">
              <a:solidFill>
                <a:srgbClr val="FF0000"/>
              </a:solidFill>
            </a:rPr>
            <a:t>)</a:t>
          </a:r>
          <a:endParaRPr lang="ko-KR" altLang="en-US" sz="1000" dirty="0">
            <a:solidFill>
              <a:srgbClr val="FF0000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AC9B24-82AF-4AB6-81CF-2593B45BE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016" y="4783136"/>
            <a:ext cx="3428454" cy="17354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B8722D2-BBC1-4D80-B30C-49E42489A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5" y="1973012"/>
            <a:ext cx="8361229" cy="921190"/>
          </a:xfrm>
        </p:spPr>
        <p:txBody>
          <a:bodyPr/>
          <a:lstStyle/>
          <a:p>
            <a:r>
              <a:rPr lang="ko-KR" altLang="en-US"/>
              <a:t>도우미 세끼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D5CD93-3CD2-4385-9096-B29033593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3771721"/>
            <a:ext cx="6688031" cy="800279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사용자의 입력 조건의 맞는 음식을 인공지능을 이용하여 식단 조절 앱이다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712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시스템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Aft>
                <a:spcPct val="8000"/>
              </a:spcAft>
              <a:defRPr lang="ko-KR" altLang="en-US"/>
            </a:pPr>
            <a:r>
              <a:rPr lang="ko-KR" altLang="en-US" dirty="0"/>
              <a:t>문제 정의</a:t>
            </a:r>
            <a:endParaRPr lang="ko-KR" altLang="en-US" sz="1300" dirty="0"/>
          </a:p>
          <a:p>
            <a:pPr lvl="1">
              <a:spcBef>
                <a:spcPct val="38000"/>
              </a:spcBef>
              <a:spcAft>
                <a:spcPct val="15000"/>
              </a:spcAft>
              <a:defRPr lang="ko-KR" altLang="en-US"/>
            </a:pPr>
            <a:r>
              <a:rPr lang="ko-KR" altLang="ko-KR" sz="1300" i="0" dirty="0">
                <a:latin typeface="돋움"/>
              </a:rPr>
              <a:t>바쁜 현대 사회의 직장인이나 학생들이 식단을 따로 신경 쓰면서 조절하기란 힘든</a:t>
            </a:r>
            <a:r>
              <a:rPr lang="en-US" altLang="ko-KR" sz="1300" i="0" dirty="0">
                <a:latin typeface="돋움"/>
              </a:rPr>
              <a:t> </a:t>
            </a:r>
            <a:r>
              <a:rPr lang="ko-KR" altLang="ko-KR" sz="1300" i="0" dirty="0">
                <a:latin typeface="돋움"/>
              </a:rPr>
              <a:t>일이다. 사용자의 취향대로 식단을 짜주고 목표 체중에 달성하는 것을 도와주므로 사용자가의 건강에 있어 도움을 주는 어플리케이션이다.</a:t>
            </a:r>
            <a:endParaRPr lang="ko-KR" altLang="en-US" sz="1100" i="0" dirty="0"/>
          </a:p>
          <a:p>
            <a:pPr lvl="0">
              <a:spcBef>
                <a:spcPct val="42000"/>
              </a:spcBef>
              <a:spcAft>
                <a:spcPct val="8000"/>
              </a:spcAft>
              <a:defRPr lang="ko-KR" altLang="en-US"/>
            </a:pPr>
            <a:r>
              <a:rPr lang="ko-KR" altLang="en-US" dirty="0"/>
              <a:t>목표 시스템 정의</a:t>
            </a:r>
          </a:p>
          <a:p>
            <a:pPr lvl="1">
              <a:spcBef>
                <a:spcPct val="38000"/>
              </a:spcBef>
              <a:spcAft>
                <a:spcPct val="15000"/>
              </a:spcAft>
              <a:defRPr lang="ko-KR" altLang="en-US"/>
            </a:pPr>
            <a:r>
              <a:rPr lang="ko-KR" altLang="en-US" sz="1300" i="0" dirty="0"/>
              <a:t>사용자는 회원가입시 설문조사를 통해 평소 활동량과 취향 음식</a:t>
            </a:r>
            <a:r>
              <a:rPr lang="en-US" altLang="ko-KR" sz="1300" i="0" dirty="0"/>
              <a:t>, </a:t>
            </a:r>
            <a:r>
              <a:rPr lang="ko-KR" altLang="en-US" sz="1300" i="0" dirty="0"/>
              <a:t>목표 체중</a:t>
            </a:r>
            <a:r>
              <a:rPr lang="en-US" altLang="ko-KR" sz="1300" i="0" dirty="0"/>
              <a:t>, </a:t>
            </a:r>
            <a:r>
              <a:rPr lang="ko-KR" altLang="en-US" sz="1300" i="0" dirty="0"/>
              <a:t>음식 섭취량</a:t>
            </a:r>
            <a:r>
              <a:rPr lang="en-US" altLang="ko-KR" sz="1300" i="0" dirty="0"/>
              <a:t>, </a:t>
            </a:r>
            <a:r>
              <a:rPr lang="ko-KR" altLang="en-US" sz="1300" i="0" dirty="0"/>
              <a:t>음식 섭취 시간 등을 입력한다</a:t>
            </a:r>
            <a:r>
              <a:rPr lang="en-US" altLang="ko-KR" sz="1300" i="0" dirty="0"/>
              <a:t>. </a:t>
            </a:r>
            <a:r>
              <a:rPr lang="ko-KR" altLang="en-US" sz="1300" i="0" dirty="0"/>
              <a:t>또한 매일 자신이 먹었던 음식들을 일주일 가량 입력한다</a:t>
            </a:r>
            <a:r>
              <a:rPr lang="en-US" altLang="ko-KR" sz="1300" i="0" dirty="0"/>
              <a:t>. </a:t>
            </a:r>
            <a:r>
              <a:rPr lang="ko-KR" altLang="en-US" sz="1300" i="0" dirty="0"/>
              <a:t>이 정보를 바탕으로 인공지능은 설문조사한 내용과 현재까지 섭취하였던 음식들을 비교하여 다음 사용자가 섭취할 예상 칼로리를 분석하여 칼로리와 취향에 맞춰 식단을 짜준다</a:t>
            </a:r>
            <a:r>
              <a:rPr lang="en-US" altLang="ko-KR" sz="1300" i="0" dirty="0"/>
              <a:t>. </a:t>
            </a:r>
            <a:r>
              <a:rPr lang="ko-KR" altLang="en-US" sz="1300" i="0" dirty="0"/>
              <a:t>또한 사용자의 활동량을 분석하여 예상 칼로리에 적용하여 한다</a:t>
            </a:r>
            <a:r>
              <a:rPr lang="en-US" altLang="ko-KR" sz="1300" i="0" dirty="0"/>
              <a:t>.</a:t>
            </a:r>
            <a:endParaRPr lang="en-US" altLang="ko-KR" sz="1100" i="0" dirty="0"/>
          </a:p>
          <a:p>
            <a:pPr lvl="0">
              <a:spcBef>
                <a:spcPct val="42000"/>
              </a:spcBef>
              <a:defRPr lang="ko-KR" altLang="en-US"/>
            </a:pPr>
            <a:r>
              <a:rPr lang="ko-KR" altLang="en-US" dirty="0"/>
              <a:t>개발 환경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093850" y="5081369"/>
          <a:ext cx="8128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3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32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개발 툴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dirty="0"/>
                        <a:t>안드로이드 스튜디오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이클립스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아나콘다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2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DB</a:t>
                      </a:r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dirty="0"/>
                        <a:t>MySQL – (</a:t>
                      </a:r>
                      <a:r>
                        <a:rPr lang="ko-KR" altLang="en-US" dirty="0"/>
                        <a:t>식품안전나라 </a:t>
                      </a:r>
                      <a:r>
                        <a:rPr lang="en-US" altLang="ko-KR" dirty="0"/>
                        <a:t>DB)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서버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dirty="0"/>
                        <a:t>Apache tomcat, </a:t>
                      </a:r>
                      <a:r>
                        <a:rPr lang="ko-KR" altLang="en-US" dirty="0" err="1"/>
                        <a:t>파이썬</a:t>
                      </a:r>
                      <a:r>
                        <a:rPr lang="ko-KR" altLang="en-US" dirty="0"/>
                        <a:t> 서버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언어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dirty="0"/>
                        <a:t>JSP, JAVA, python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93257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/>
          <p:cNvSpPr/>
          <p:nvPr/>
        </p:nvSpPr>
        <p:spPr>
          <a:xfrm>
            <a:off x="1205126" y="145829"/>
            <a:ext cx="10638531" cy="3836998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사각형: 둥근 모서리 19"/>
          <p:cNvSpPr/>
          <p:nvPr/>
        </p:nvSpPr>
        <p:spPr>
          <a:xfrm>
            <a:off x="1367246" y="4110071"/>
            <a:ext cx="10351148" cy="267608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2812" y="1005313"/>
            <a:ext cx="3355942" cy="2009143"/>
          </a:xfrm>
        </p:spPr>
        <p:txBody>
          <a:bodyPr vert="horz" lIns="91440" tIns="45720" rIns="91440" bIns="45720" anchor="b">
            <a:normAutofit/>
          </a:bodyPr>
          <a:lstStyle/>
          <a:p>
            <a:pPr algn="ctr" latinLnBrk="0">
              <a:defRPr lang="ko-KR" altLang="en-US"/>
            </a:pPr>
            <a:r>
              <a:rPr lang="ko-KR" altLang="en-US" sz="6600"/>
              <a:t>기능 리스트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244691" y="227493"/>
          <a:ext cx="4093028" cy="401727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820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196">
                <a:tc gridSpan="2"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000" kern="0" spc="5"/>
                        <a:t>기능 리스트</a:t>
                      </a:r>
                      <a:endParaRPr lang="ko-KR" altLang="en-US" sz="7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2395" marR="42395" marT="11721" marB="11721" anchor="ctr"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000" kern="0" spc="5"/>
                        <a:t>식별자</a:t>
                      </a:r>
                      <a:endParaRPr lang="ko-KR" altLang="en-US" sz="7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2395" marR="42395" marT="11721" marB="1172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705">
                <a:tc rowSpan="4"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700" kern="0" spc="5"/>
                        <a:t>회원 관리 </a:t>
                      </a:r>
                      <a:endParaRPr lang="ko-KR" altLang="en-US" sz="7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2395" marR="42395" marT="11721" marB="11721" anchor="ctr"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700" kern="0" spc="5"/>
                        <a:t>회원 가입</a:t>
                      </a:r>
                      <a:endParaRPr lang="ko-KR" altLang="en-US" sz="7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2395" marR="42395" marT="11721" marB="11721" anchor="ctr"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700" kern="0" spc="5"/>
                        <a:t>MUR1.1</a:t>
                      </a:r>
                      <a:endParaRPr lang="en-US" sz="7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2395" marR="42395" marT="11721" marB="1172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705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700" kern="0" spc="5"/>
                        <a:t>회원 수정</a:t>
                      </a:r>
                      <a:endParaRPr lang="ko-KR" altLang="en-US" sz="7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2395" marR="42395" marT="11721" marB="11721" anchor="ctr"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700" kern="0" spc="5"/>
                        <a:t>MUR1.2</a:t>
                      </a:r>
                      <a:endParaRPr lang="en-US" sz="7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2395" marR="42395" marT="11721" marB="1172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705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700" kern="0" spc="5"/>
                        <a:t>회원 탈퇴</a:t>
                      </a:r>
                      <a:endParaRPr lang="ko-KR" altLang="en-US" sz="7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2395" marR="42395" marT="11721" marB="11721" anchor="ctr"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700" kern="0" spc="5"/>
                        <a:t>MUR1.3</a:t>
                      </a:r>
                      <a:endParaRPr lang="en-US" sz="7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2395" marR="42395" marT="11721" marB="1172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705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700" kern="0" spc="5"/>
                        <a:t>회원 조회</a:t>
                      </a:r>
                      <a:endParaRPr lang="ko-KR" altLang="en-US" sz="7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2395" marR="42395" marT="11721" marB="11721" anchor="ctr"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700" kern="0" spc="5"/>
                        <a:t>MUR1.4</a:t>
                      </a:r>
                      <a:endParaRPr lang="en-US" sz="7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2395" marR="42395" marT="11721" marB="1172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705">
                <a:tc rowSpan="4"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700" kern="0" spc="5"/>
                        <a:t>음식 관리</a:t>
                      </a:r>
                      <a:endParaRPr lang="ko-KR" altLang="en-US" sz="7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2395" marR="42395" marT="11721" marB="11721" anchor="ctr"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700" kern="0" spc="5"/>
                        <a:t>음식 등록</a:t>
                      </a:r>
                      <a:endParaRPr lang="ko-KR" altLang="en-US" sz="7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2395" marR="42395" marT="11721" marB="11721" anchor="ctr"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700" kern="0" spc="5"/>
                        <a:t>MUR2.1</a:t>
                      </a:r>
                      <a:endParaRPr lang="en-US" sz="7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2395" marR="42395" marT="11721" marB="1172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8705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700" kern="0" spc="5"/>
                        <a:t>음식 수정</a:t>
                      </a:r>
                      <a:endParaRPr lang="ko-KR" altLang="en-US" sz="7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2395" marR="42395" marT="11721" marB="11721" anchor="ctr"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700" kern="0" spc="5"/>
                        <a:t>MUR2.2</a:t>
                      </a:r>
                      <a:endParaRPr lang="en-US" sz="7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2395" marR="42395" marT="11721" marB="1172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8705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700" kern="0" spc="5"/>
                        <a:t>음식 삭제</a:t>
                      </a:r>
                      <a:endParaRPr lang="ko-KR" altLang="en-US" sz="7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2395" marR="42395" marT="11721" marB="11721" anchor="ctr"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700" kern="0" spc="5"/>
                        <a:t>MUR2.3</a:t>
                      </a:r>
                      <a:endParaRPr lang="en-US" sz="7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2395" marR="42395" marT="11721" marB="1172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8705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700" kern="0" spc="5"/>
                        <a:t>음식 조회</a:t>
                      </a:r>
                      <a:endParaRPr lang="ko-KR" altLang="en-US" sz="7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2395" marR="42395" marT="11721" marB="11721" anchor="ctr"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700" kern="0" spc="5"/>
                        <a:t>MUR2.4</a:t>
                      </a:r>
                      <a:endParaRPr lang="en-US" sz="7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2395" marR="42395" marT="11721" marB="11721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8705">
                <a:tc rowSpan="8"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700" kern="0" spc="5"/>
                        <a:t>식단 관리</a:t>
                      </a:r>
                      <a:endParaRPr lang="ko-KR" altLang="en-US" sz="7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2395" marR="42395" marT="11721" marB="11721" anchor="ctr"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700" kern="0" spc="5"/>
                        <a:t>AI </a:t>
                      </a:r>
                      <a:r>
                        <a:rPr lang="ko-KR" altLang="en-US" sz="700" kern="0" spc="5"/>
                        <a:t>식단 추가</a:t>
                      </a:r>
                      <a:endParaRPr lang="ko-KR" altLang="en-US" sz="7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2395" marR="42395" marT="11721" marB="11721" anchor="ctr"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700" kern="0" spc="5"/>
                        <a:t>MUR3.1</a:t>
                      </a:r>
                      <a:endParaRPr lang="en-US" sz="7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2395" marR="42395" marT="11721" marB="11721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8705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700" kern="0" spc="5"/>
                        <a:t>AI </a:t>
                      </a:r>
                      <a:r>
                        <a:rPr lang="ko-KR" altLang="en-US" sz="700" kern="0" spc="5"/>
                        <a:t>식단 수정</a:t>
                      </a:r>
                      <a:endParaRPr lang="ko-KR" altLang="en-US" sz="7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2395" marR="42395" marT="11721" marB="11721" anchor="ctr"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700" kern="0" spc="5"/>
                        <a:t>MUR3.2</a:t>
                      </a:r>
                      <a:endParaRPr lang="en-US" sz="7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2395" marR="42395" marT="11721" marB="11721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8705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700" kern="0" spc="5"/>
                        <a:t>AI </a:t>
                      </a:r>
                      <a:r>
                        <a:rPr lang="ko-KR" altLang="en-US" sz="700" kern="0" spc="5"/>
                        <a:t>식단 조회</a:t>
                      </a:r>
                      <a:endParaRPr lang="ko-KR" altLang="en-US" sz="7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2395" marR="42395" marT="11721" marB="11721" anchor="ctr"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700" kern="0" spc="5"/>
                        <a:t>MUR3.3</a:t>
                      </a:r>
                      <a:endParaRPr lang="en-US" sz="7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2395" marR="42395" marT="11721" marB="11721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8705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700" kern="0" spc="5"/>
                        <a:t>식단 알림</a:t>
                      </a:r>
                      <a:endParaRPr lang="ko-KR" altLang="en-US" sz="7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2395" marR="42395" marT="11721" marB="11721" anchor="ctr"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700" kern="0" spc="5"/>
                        <a:t>MUR3.4</a:t>
                      </a:r>
                      <a:endParaRPr lang="en-US" sz="7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2395" marR="42395" marT="11721" marB="11721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8705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700" kern="0" spc="5"/>
                        <a:t>회원 식단 추가</a:t>
                      </a:r>
                      <a:endParaRPr lang="ko-KR" altLang="en-US" sz="7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2395" marR="42395" marT="11721" marB="11721" anchor="ctr"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700" kern="0" spc="5"/>
                        <a:t>MUR3.5</a:t>
                      </a:r>
                      <a:endParaRPr lang="en-US" sz="7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2395" marR="42395" marT="11721" marB="11721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8705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700" kern="0" spc="5"/>
                        <a:t>회원 식단 수정</a:t>
                      </a:r>
                      <a:endParaRPr lang="ko-KR" altLang="en-US" sz="7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2395" marR="42395" marT="11721" marB="11721" anchor="ctr"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700" kern="0" spc="5"/>
                        <a:t>MUR3.6</a:t>
                      </a:r>
                      <a:endParaRPr lang="en-US" sz="7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2395" marR="42395" marT="11721" marB="11721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8705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700" kern="0" spc="5"/>
                        <a:t>회원 식단 조회</a:t>
                      </a:r>
                      <a:endParaRPr lang="ko-KR" altLang="en-US" sz="7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2395" marR="42395" marT="11721" marB="11721" anchor="ctr"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700" kern="0" spc="5"/>
                        <a:t>MUR3.7</a:t>
                      </a:r>
                      <a:endParaRPr lang="en-US" sz="7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2395" marR="42395" marT="11721" marB="11721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8705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700" kern="0" spc="5"/>
                        <a:t>회원 식단 삭제</a:t>
                      </a:r>
                      <a:endParaRPr lang="ko-KR" altLang="en-US" sz="7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2395" marR="42395" marT="11721" marB="11721" anchor="ctr"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700" kern="0" spc="5"/>
                        <a:t>MUR3.8</a:t>
                      </a:r>
                      <a:endParaRPr lang="en-US" sz="7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2395" marR="42395" marT="11721" marB="11721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8705">
                <a:tc rowSpan="2"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700" kern="0" spc="5"/>
                        <a:t>분석</a:t>
                      </a:r>
                      <a:endParaRPr lang="ko-KR" altLang="en-US" sz="7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2395" marR="42395" marT="11721" marB="11721" anchor="ctr"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700" kern="0" spc="5"/>
                        <a:t>회원 정보 분석</a:t>
                      </a:r>
                      <a:endParaRPr lang="ko-KR" altLang="en-US" sz="7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2395" marR="42395" marT="11721" marB="11721" anchor="ctr"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700" kern="0" spc="5"/>
                        <a:t>MUR4.1</a:t>
                      </a:r>
                      <a:endParaRPr lang="en-US" sz="7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2395" marR="42395" marT="11721" marB="11721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8705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700" kern="0" spc="5"/>
                        <a:t>회원 식단 분석</a:t>
                      </a:r>
                      <a:endParaRPr lang="ko-KR" altLang="en-US" sz="7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2395" marR="42395" marT="11721" marB="11721" anchor="ctr"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700" kern="0" spc="5"/>
                        <a:t>MUR4.2</a:t>
                      </a:r>
                      <a:endParaRPr lang="en-US" sz="7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2395" marR="42395" marT="11721" marB="11721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>
          <a:xfrm>
            <a:off x="4728754" y="3652871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2049" name="_x445012720" descr="EMB0000112c92ce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152148" y="4480697"/>
            <a:ext cx="5580063" cy="1811338"/>
          </a:xfrm>
          <a:prstGeom prst="rect">
            <a:avLst/>
          </a:prstGeom>
          <a:noFill/>
        </p:spPr>
      </p:pic>
      <p:sp>
        <p:nvSpPr>
          <p:cNvPr id="8" name="타원 7"/>
          <p:cNvSpPr/>
          <p:nvPr/>
        </p:nvSpPr>
        <p:spPr>
          <a:xfrm>
            <a:off x="5709255" y="3825181"/>
            <a:ext cx="801188" cy="41328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3" name="직선 화살표 연결선 12"/>
          <p:cNvCxnSpPr>
            <a:stCxn id="8" idx="4"/>
          </p:cNvCxnSpPr>
          <p:nvPr/>
        </p:nvCxnSpPr>
        <p:spPr>
          <a:xfrm rot="5400000">
            <a:off x="5775581" y="4385777"/>
            <a:ext cx="481582" cy="186955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제목 1"/>
          <p:cNvSpPr txBox="1"/>
          <p:nvPr/>
        </p:nvSpPr>
        <p:spPr>
          <a:xfrm>
            <a:off x="1581726" y="4311125"/>
            <a:ext cx="3355942" cy="2009143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>
              <a:defRPr lang="ko-KR" altLang="en-US"/>
            </a:pPr>
            <a:r>
              <a:rPr lang="ko-KR" altLang="en-US" sz="6600"/>
              <a:t>시스템 운영도</a:t>
            </a:r>
          </a:p>
        </p:txBody>
      </p:sp>
      <p:sp>
        <p:nvSpPr>
          <p:cNvPr id="25" name="타원 24"/>
          <p:cNvSpPr/>
          <p:nvPr/>
        </p:nvSpPr>
        <p:spPr>
          <a:xfrm>
            <a:off x="7490945" y="1573571"/>
            <a:ext cx="890405" cy="64868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36" name="직선 화살표 연결선 35"/>
          <p:cNvCxnSpPr>
            <a:stCxn id="25" idx="6"/>
          </p:cNvCxnSpPr>
          <p:nvPr/>
        </p:nvCxnSpPr>
        <p:spPr>
          <a:xfrm>
            <a:off x="8381350" y="1897915"/>
            <a:ext cx="1111966" cy="420584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54" name="직사각형 2053"/>
          <p:cNvSpPr/>
          <p:nvPr/>
        </p:nvSpPr>
        <p:spPr>
          <a:xfrm>
            <a:off x="9563471" y="1802678"/>
            <a:ext cx="2154923" cy="979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300"/>
              <a:t>인공지능 서버가 데이터 베이스를 매일 분석하여 다음날 사용자의 식단을 짜준다</a:t>
            </a:r>
            <a:r>
              <a:rPr lang="en-US" altLang="ko-KR" sz="1300"/>
              <a:t>.</a:t>
            </a:r>
            <a:endParaRPr lang="ko-KR" altLang="en-US" sz="13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40B5F89-D03F-44D7-AC39-132F88E7CA1B}"/>
              </a:ext>
            </a:extLst>
          </p:cNvPr>
          <p:cNvSpPr/>
          <p:nvPr/>
        </p:nvSpPr>
        <p:spPr>
          <a:xfrm>
            <a:off x="1149532" y="2788201"/>
            <a:ext cx="10351148" cy="4014124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6BD4B79-825F-4A73-AD7C-EC03D6538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8754" y="365287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38E9B72-DC99-40A6-99C5-4D8C305D007D}"/>
              </a:ext>
            </a:extLst>
          </p:cNvPr>
          <p:cNvGrpSpPr/>
          <p:nvPr/>
        </p:nvGrpSpPr>
        <p:grpSpPr>
          <a:xfrm>
            <a:off x="1149532" y="55675"/>
            <a:ext cx="10351148" cy="2676083"/>
            <a:chOff x="1367246" y="4110071"/>
            <a:chExt cx="10351148" cy="2676083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C4CD835A-DB86-41AC-B344-4199124C23E2}"/>
                </a:ext>
              </a:extLst>
            </p:cNvPr>
            <p:cNvSpPr/>
            <p:nvPr/>
          </p:nvSpPr>
          <p:spPr>
            <a:xfrm>
              <a:off x="1367246" y="4110071"/>
              <a:ext cx="10351148" cy="26760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49" name="_x445012720" descr="EMB0000112c92ce">
              <a:extLst>
                <a:ext uri="{FF2B5EF4-FFF2-40B4-BE49-F238E27FC236}">
                  <a16:creationId xmlns:a16="http://schemas.microsoft.com/office/drawing/2014/main" id="{52FE65C3-43C3-4E25-8886-6A512579E3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2148" y="4480697"/>
              <a:ext cx="5580063" cy="1811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제목 1">
              <a:extLst>
                <a:ext uri="{FF2B5EF4-FFF2-40B4-BE49-F238E27FC236}">
                  <a16:creationId xmlns:a16="http://schemas.microsoft.com/office/drawing/2014/main" id="{08CC9825-D4F8-4127-89B4-2EF8186E34EA}"/>
                </a:ext>
              </a:extLst>
            </p:cNvPr>
            <p:cNvSpPr txBox="1">
              <a:spLocks/>
            </p:cNvSpPr>
            <p:nvPr/>
          </p:nvSpPr>
          <p:spPr>
            <a:xfrm>
              <a:off x="1581726" y="4311125"/>
              <a:ext cx="3355942" cy="200914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1" hangingPunct="1">
                <a:lnSpc>
                  <a:spcPct val="89000"/>
                </a:lnSpc>
                <a:spcBef>
                  <a:spcPct val="0"/>
                </a:spcBef>
                <a:buNone/>
                <a:defRPr sz="4400" kern="1200" baseline="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6600" cap="all" dirty="0"/>
                <a:t>시스템 운영도</a:t>
              </a:r>
            </a:p>
          </p:txBody>
        </p:sp>
      </p:grpSp>
      <p:pic>
        <p:nvPicPr>
          <p:cNvPr id="4097" name="_x445012480" descr="EMB0000112c92d4">
            <a:extLst>
              <a:ext uri="{FF2B5EF4-FFF2-40B4-BE49-F238E27FC236}">
                <a16:creationId xmlns:a16="http://schemas.microsoft.com/office/drawing/2014/main" id="{51E9BCD3-C051-4AEC-AC31-97FDD9F52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14" y="2731758"/>
            <a:ext cx="6252754" cy="402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제목 1">
            <a:extLst>
              <a:ext uri="{FF2B5EF4-FFF2-40B4-BE49-F238E27FC236}">
                <a16:creationId xmlns:a16="http://schemas.microsoft.com/office/drawing/2014/main" id="{78B8549B-6057-41AA-836D-3BE00F08DA2F}"/>
              </a:ext>
            </a:extLst>
          </p:cNvPr>
          <p:cNvSpPr txBox="1">
            <a:spLocks/>
          </p:cNvSpPr>
          <p:nvPr/>
        </p:nvSpPr>
        <p:spPr>
          <a:xfrm>
            <a:off x="1342332" y="3572977"/>
            <a:ext cx="3355942" cy="20091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4800" cap="all" dirty="0"/>
              <a:t>클래스 다이어그램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BB94C1-8640-4CE9-AE9D-CD243A38E73C}"/>
              </a:ext>
            </a:extLst>
          </p:cNvPr>
          <p:cNvSpPr/>
          <p:nvPr/>
        </p:nvSpPr>
        <p:spPr>
          <a:xfrm>
            <a:off x="1762473" y="6039320"/>
            <a:ext cx="2569029" cy="57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안드로이드 특성을 이용한 액티비티로 다이어그램을 만들어 보았다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C6E99FA-3573-44B9-AFE9-BA534F9799A7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331502" y="5983645"/>
            <a:ext cx="511628" cy="341346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11491617-F0CC-4207-87CB-144FBDA45811}"/>
              </a:ext>
            </a:extLst>
          </p:cNvPr>
          <p:cNvSpPr/>
          <p:nvPr/>
        </p:nvSpPr>
        <p:spPr>
          <a:xfrm>
            <a:off x="4698274" y="3881471"/>
            <a:ext cx="4036423" cy="297652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32C27B1-2347-4AB8-9FA0-827B13BE1CA9}"/>
              </a:ext>
            </a:extLst>
          </p:cNvPr>
          <p:cNvSpPr/>
          <p:nvPr/>
        </p:nvSpPr>
        <p:spPr>
          <a:xfrm>
            <a:off x="8003178" y="2731758"/>
            <a:ext cx="3074126" cy="267608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9133D7B-22E0-4435-9864-CC676CE0E47C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9540241" y="1985554"/>
            <a:ext cx="0" cy="746204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69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DBB91FE-F9F7-43B1-86F9-C69FBFDB7646}"/>
              </a:ext>
            </a:extLst>
          </p:cNvPr>
          <p:cNvSpPr/>
          <p:nvPr/>
        </p:nvSpPr>
        <p:spPr>
          <a:xfrm>
            <a:off x="2810311" y="1302748"/>
            <a:ext cx="8754671" cy="5246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E3CB9FA-DB0F-497B-8D8A-D980EACC7490}"/>
              </a:ext>
            </a:extLst>
          </p:cNvPr>
          <p:cNvSpPr/>
          <p:nvPr/>
        </p:nvSpPr>
        <p:spPr>
          <a:xfrm>
            <a:off x="6629653" y="3840801"/>
            <a:ext cx="2752035" cy="25687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/>
          <p:cNvSpPr/>
          <p:nvPr/>
        </p:nvSpPr>
        <p:spPr>
          <a:xfrm>
            <a:off x="3293293" y="2507409"/>
            <a:ext cx="3247567" cy="3493679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3923671" y="2094251"/>
            <a:ext cx="1979802" cy="700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Mobile</a:t>
            </a:r>
            <a:br>
              <a:rPr lang="en-US" altLang="ko-KR"/>
            </a:br>
            <a:r>
              <a:rPr lang="en-US" altLang="ko-KR"/>
              <a:t>(Android)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2776419" cy="685800"/>
          </a:xfrm>
        </p:spPr>
        <p:txBody>
          <a:bodyPr>
            <a:normAutofit fontScale="90000"/>
          </a:bodyPr>
          <a:lstStyle/>
          <a:p>
            <a:pPr lvl="0">
              <a:defRPr lang="ko-KR" altLang="en-US"/>
            </a:pPr>
            <a:r>
              <a:rPr lang="ko-KR" altLang="en-US"/>
              <a:t>유스케이스</a:t>
            </a:r>
          </a:p>
        </p:txBody>
      </p:sp>
      <p:sp>
        <p:nvSpPr>
          <p:cNvPr id="61" name="순서도: 자기 디스크 60"/>
          <p:cNvSpPr/>
          <p:nvPr/>
        </p:nvSpPr>
        <p:spPr>
          <a:xfrm>
            <a:off x="8932915" y="2614460"/>
            <a:ext cx="1543574" cy="958441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DB</a:t>
            </a:r>
          </a:p>
        </p:txBody>
      </p:sp>
      <p:grpSp>
        <p:nvGrpSpPr>
          <p:cNvPr id="104" name="그룹 103"/>
          <p:cNvGrpSpPr/>
          <p:nvPr/>
        </p:nvGrpSpPr>
        <p:grpSpPr>
          <a:xfrm>
            <a:off x="6761612" y="2122628"/>
            <a:ext cx="1793414" cy="1654366"/>
            <a:chOff x="7188857" y="1397590"/>
            <a:chExt cx="2978092" cy="4777756"/>
          </a:xfrm>
        </p:grpSpPr>
        <p:sp>
          <p:nvSpPr>
            <p:cNvPr id="62" name="사각형: 둥근 모서리 61"/>
            <p:cNvSpPr/>
            <p:nvPr/>
          </p:nvSpPr>
          <p:spPr>
            <a:xfrm>
              <a:off x="7188857" y="2249298"/>
              <a:ext cx="2978092" cy="3926048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7688002" y="1397590"/>
              <a:ext cx="1979801" cy="20306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dirty="0"/>
                <a:t>Server</a:t>
              </a:r>
              <a:br>
                <a:rPr lang="en-US" altLang="ko-KR" dirty="0"/>
              </a:br>
              <a:r>
                <a:rPr lang="en-US" altLang="ko-KR" dirty="0"/>
                <a:t>(tomcat)</a:t>
              </a:r>
            </a:p>
          </p:txBody>
        </p:sp>
      </p:grpSp>
      <p:sp>
        <p:nvSpPr>
          <p:cNvPr id="68" name="타원 67"/>
          <p:cNvSpPr/>
          <p:nvPr/>
        </p:nvSpPr>
        <p:spPr>
          <a:xfrm>
            <a:off x="3650014" y="2856662"/>
            <a:ext cx="1106544" cy="488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/>
              <a:t>회원가입</a:t>
            </a:r>
            <a:endParaRPr lang="ko-KR" altLang="en-US" sz="1050" dirty="0"/>
          </a:p>
        </p:txBody>
      </p:sp>
      <p:grpSp>
        <p:nvGrpSpPr>
          <p:cNvPr id="86" name="그룹 85"/>
          <p:cNvGrpSpPr/>
          <p:nvPr/>
        </p:nvGrpSpPr>
        <p:grpSpPr>
          <a:xfrm>
            <a:off x="1195000" y="2444491"/>
            <a:ext cx="1153003" cy="1434667"/>
            <a:chOff x="1103632" y="2505162"/>
            <a:chExt cx="1153003" cy="1434667"/>
          </a:xfrm>
        </p:grpSpPr>
        <p:grpSp>
          <p:nvGrpSpPr>
            <p:cNvPr id="58" name="그룹 57"/>
            <p:cNvGrpSpPr/>
            <p:nvPr/>
          </p:nvGrpSpPr>
          <p:grpSpPr>
            <a:xfrm>
              <a:off x="1358577" y="2505162"/>
              <a:ext cx="459560" cy="1187043"/>
              <a:chOff x="1713189" y="2248249"/>
              <a:chExt cx="459560" cy="1187043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1764834" y="2248249"/>
                <a:ext cx="407915" cy="44881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cxnSp>
            <p:nvCxnSpPr>
              <p:cNvPr id="8" name="직선 연결선 7"/>
              <p:cNvCxnSpPr>
                <a:stCxn id="6" idx="4"/>
              </p:cNvCxnSpPr>
              <p:nvPr/>
            </p:nvCxnSpPr>
            <p:spPr>
              <a:xfrm>
                <a:off x="1968792" y="2697060"/>
                <a:ext cx="0" cy="44881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flipH="1">
                <a:off x="1802323" y="3120706"/>
                <a:ext cx="128980" cy="31458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1978755" y="3116511"/>
                <a:ext cx="73403" cy="3124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H="1">
                <a:off x="1713189" y="2691817"/>
                <a:ext cx="218114" cy="3229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" name="직선 연결선 15"/>
              <p:cNvCxnSpPr>
                <a:stCxn id="6" idx="4"/>
              </p:cNvCxnSpPr>
              <p:nvPr/>
            </p:nvCxnSpPr>
            <p:spPr>
              <a:xfrm>
                <a:off x="1968792" y="2697060"/>
                <a:ext cx="203957" cy="31249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76" name="TextBox 75"/>
            <p:cNvSpPr txBox="1"/>
            <p:nvPr/>
          </p:nvSpPr>
          <p:spPr>
            <a:xfrm>
              <a:off x="1103632" y="3685913"/>
              <a:ext cx="1153003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50"/>
                <a:t>일반 유저</a:t>
              </a:r>
            </a:p>
          </p:txBody>
        </p:sp>
      </p:grpSp>
      <p:cxnSp>
        <p:nvCxnSpPr>
          <p:cNvPr id="89" name="직선 화살표 연결선 88"/>
          <p:cNvCxnSpPr>
            <a:cxnSpLocks/>
            <a:endCxn id="68" idx="2"/>
          </p:cNvCxnSpPr>
          <p:nvPr/>
        </p:nvCxnSpPr>
        <p:spPr>
          <a:xfrm>
            <a:off x="1996751" y="3081006"/>
            <a:ext cx="1653263" cy="1998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708453" y="1364823"/>
            <a:ext cx="2575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dirty="0"/>
              <a:t>식단 추천 시스템</a:t>
            </a:r>
          </a:p>
        </p:txBody>
      </p:sp>
      <p:sp>
        <p:nvSpPr>
          <p:cNvPr id="97" name="타원 96"/>
          <p:cNvSpPr/>
          <p:nvPr/>
        </p:nvSpPr>
        <p:spPr>
          <a:xfrm>
            <a:off x="5412457" y="2853455"/>
            <a:ext cx="831508" cy="488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dirty="0"/>
              <a:t>설문</a:t>
            </a:r>
            <a:br>
              <a:rPr lang="en-US" altLang="ko-KR" sz="1050" dirty="0"/>
            </a:br>
            <a:r>
              <a:rPr lang="ko-KR" altLang="en-US" sz="1050" dirty="0"/>
              <a:t>조사</a:t>
            </a:r>
          </a:p>
        </p:txBody>
      </p:sp>
      <p:cxnSp>
        <p:nvCxnSpPr>
          <p:cNvPr id="122" name="직선 화살표 연결선 121"/>
          <p:cNvCxnSpPr>
            <a:cxnSpLocks/>
            <a:endCxn id="154" idx="2"/>
          </p:cNvCxnSpPr>
          <p:nvPr/>
        </p:nvCxnSpPr>
        <p:spPr>
          <a:xfrm>
            <a:off x="1996751" y="3100991"/>
            <a:ext cx="2568009" cy="5421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3" name="타원 152"/>
          <p:cNvSpPr/>
          <p:nvPr/>
        </p:nvSpPr>
        <p:spPr>
          <a:xfrm>
            <a:off x="7172942" y="2983571"/>
            <a:ext cx="831508" cy="488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50" dirty="0"/>
              <a:t>JDBC</a:t>
            </a:r>
            <a:endParaRPr lang="ko-KR" altLang="en-US" sz="1050" dirty="0"/>
          </a:p>
        </p:txBody>
      </p:sp>
      <p:sp>
        <p:nvSpPr>
          <p:cNvPr id="154" name="타원 153"/>
          <p:cNvSpPr/>
          <p:nvPr/>
        </p:nvSpPr>
        <p:spPr>
          <a:xfrm>
            <a:off x="4564760" y="3398824"/>
            <a:ext cx="831508" cy="488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dirty="0"/>
              <a:t>로그인</a:t>
            </a:r>
          </a:p>
        </p:txBody>
      </p:sp>
      <p:sp>
        <p:nvSpPr>
          <p:cNvPr id="187" name="타원 186"/>
          <p:cNvSpPr/>
          <p:nvPr/>
        </p:nvSpPr>
        <p:spPr>
          <a:xfrm>
            <a:off x="4543067" y="4161161"/>
            <a:ext cx="831508" cy="488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dirty="0"/>
              <a:t>메뉴 확인</a:t>
            </a:r>
          </a:p>
        </p:txBody>
      </p:sp>
      <p:cxnSp>
        <p:nvCxnSpPr>
          <p:cNvPr id="192" name="직선 연결선 191"/>
          <p:cNvCxnSpPr>
            <a:cxnSpLocks/>
            <a:stCxn id="153" idx="2"/>
            <a:endCxn id="97" idx="6"/>
          </p:cNvCxnSpPr>
          <p:nvPr/>
        </p:nvCxnSpPr>
        <p:spPr>
          <a:xfrm flipH="1" flipV="1">
            <a:off x="6243965" y="3097784"/>
            <a:ext cx="928977" cy="13011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>
            <a:cxnSpLocks/>
            <a:stCxn id="68" idx="6"/>
            <a:endCxn id="97" idx="2"/>
          </p:cNvCxnSpPr>
          <p:nvPr/>
        </p:nvCxnSpPr>
        <p:spPr>
          <a:xfrm flipV="1">
            <a:off x="4756558" y="3097784"/>
            <a:ext cx="655899" cy="32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연결선: 꺾임 198"/>
          <p:cNvCxnSpPr>
            <a:cxnSpLocks/>
            <a:stCxn id="61" idx="3"/>
            <a:endCxn id="80" idx="3"/>
          </p:cNvCxnSpPr>
          <p:nvPr/>
        </p:nvCxnSpPr>
        <p:spPr>
          <a:xfrm rot="5400000">
            <a:off x="8395374" y="4086297"/>
            <a:ext cx="1822724" cy="79593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A5360103-CA81-4DED-85E1-C1C8ECA2D992}"/>
              </a:ext>
            </a:extLst>
          </p:cNvPr>
          <p:cNvCxnSpPr>
            <a:cxnSpLocks/>
            <a:stCxn id="61" idx="2"/>
            <a:endCxn id="153" idx="6"/>
          </p:cNvCxnSpPr>
          <p:nvPr/>
        </p:nvCxnSpPr>
        <p:spPr>
          <a:xfrm flipH="1">
            <a:off x="8004450" y="3093681"/>
            <a:ext cx="928465" cy="13421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D366BBA-8CC4-40AE-9197-E0F23A394514}"/>
              </a:ext>
            </a:extLst>
          </p:cNvPr>
          <p:cNvCxnSpPr>
            <a:cxnSpLocks/>
            <a:stCxn id="153" idx="2"/>
            <a:endCxn id="154" idx="6"/>
          </p:cNvCxnSpPr>
          <p:nvPr/>
        </p:nvCxnSpPr>
        <p:spPr>
          <a:xfrm flipH="1">
            <a:off x="5396268" y="3227900"/>
            <a:ext cx="1776674" cy="41525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2F937D1-D252-498E-AB92-2B9401D8B4B2}"/>
              </a:ext>
            </a:extLst>
          </p:cNvPr>
          <p:cNvGrpSpPr/>
          <p:nvPr/>
        </p:nvGrpSpPr>
        <p:grpSpPr>
          <a:xfrm>
            <a:off x="7115356" y="4306050"/>
            <a:ext cx="1793414" cy="1986730"/>
            <a:chOff x="6758305" y="3905447"/>
            <a:chExt cx="1793414" cy="1986730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4BA8DA75-D9D8-4300-92BB-F961895D8447}"/>
                </a:ext>
              </a:extLst>
            </p:cNvPr>
            <p:cNvGrpSpPr/>
            <p:nvPr/>
          </p:nvGrpSpPr>
          <p:grpSpPr>
            <a:xfrm>
              <a:off x="6758305" y="3905447"/>
              <a:ext cx="1793414" cy="1986730"/>
              <a:chOff x="7188857" y="1828278"/>
              <a:chExt cx="2978092" cy="4347067"/>
            </a:xfrm>
          </p:grpSpPr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7DD12898-0DF2-4403-8478-844CB6A112BE}"/>
                  </a:ext>
                </a:extLst>
              </p:cNvPr>
              <p:cNvSpPr/>
              <p:nvPr/>
            </p:nvSpPr>
            <p:spPr>
              <a:xfrm>
                <a:off x="7188857" y="2249298"/>
                <a:ext cx="2978092" cy="3926048"/>
              </a:xfrm>
              <a:prstGeom prst="roundRect">
                <a:avLst>
                  <a:gd name="adj" fmla="val 166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6DFEBDBA-EB1B-4E9C-985C-DD88921F2AD8}"/>
                  </a:ext>
                </a:extLst>
              </p:cNvPr>
              <p:cNvSpPr/>
              <p:nvPr/>
            </p:nvSpPr>
            <p:spPr>
              <a:xfrm>
                <a:off x="7688002" y="1828278"/>
                <a:ext cx="1979802" cy="11502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en-US" altLang="ko-KR" dirty="0"/>
                  <a:t>Server</a:t>
                </a:r>
                <a:br>
                  <a:rPr lang="en-US" altLang="ko-KR" dirty="0"/>
                </a:br>
                <a:r>
                  <a:rPr lang="en-US" altLang="ko-KR" dirty="0"/>
                  <a:t>(Python)</a:t>
                </a:r>
              </a:p>
            </p:txBody>
          </p:sp>
        </p:grpSp>
        <p:sp>
          <p:nvSpPr>
            <p:cNvPr id="188" name="타원 187"/>
            <p:cNvSpPr/>
            <p:nvPr/>
          </p:nvSpPr>
          <p:spPr>
            <a:xfrm>
              <a:off x="7172942" y="4496117"/>
              <a:ext cx="898630" cy="61331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dirty="0"/>
                <a:t>회원 정보</a:t>
              </a:r>
              <a:br>
                <a:rPr lang="en-US" altLang="ko-KR" sz="1050" dirty="0"/>
              </a:br>
              <a:r>
                <a:rPr lang="ko-KR" altLang="en-US" sz="1050" dirty="0"/>
                <a:t>분석 </a:t>
              </a: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F08A56A1-1CD2-458D-8995-255F2D1CA0F2}"/>
                </a:ext>
              </a:extLst>
            </p:cNvPr>
            <p:cNvSpPr/>
            <p:nvPr/>
          </p:nvSpPr>
          <p:spPr>
            <a:xfrm>
              <a:off x="7205696" y="5168761"/>
              <a:ext cx="898630" cy="61331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dirty="0"/>
                <a:t>회원 식단</a:t>
              </a:r>
              <a:br>
                <a:rPr lang="en-US" altLang="ko-KR" sz="1050" dirty="0"/>
              </a:br>
              <a:r>
                <a:rPr lang="ko-KR" altLang="en-US" sz="1050" dirty="0"/>
                <a:t>분석 </a:t>
              </a:r>
            </a:p>
          </p:txBody>
        </p:sp>
      </p:grpSp>
      <p:sp>
        <p:nvSpPr>
          <p:cNvPr id="88" name="타원 87">
            <a:extLst>
              <a:ext uri="{FF2B5EF4-FFF2-40B4-BE49-F238E27FC236}">
                <a16:creationId xmlns:a16="http://schemas.microsoft.com/office/drawing/2014/main" id="{BEDCD56E-F6B9-442C-ADFC-C9361229150A}"/>
              </a:ext>
            </a:extLst>
          </p:cNvPr>
          <p:cNvSpPr/>
          <p:nvPr/>
        </p:nvSpPr>
        <p:spPr>
          <a:xfrm>
            <a:off x="3575033" y="5231087"/>
            <a:ext cx="831508" cy="488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dirty="0"/>
              <a:t>메뉴 등록</a:t>
            </a: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FDB5EE0A-1F15-4D1F-A898-524BC61C5537}"/>
              </a:ext>
            </a:extLst>
          </p:cNvPr>
          <p:cNvSpPr/>
          <p:nvPr/>
        </p:nvSpPr>
        <p:spPr>
          <a:xfrm>
            <a:off x="4543067" y="5223216"/>
            <a:ext cx="831508" cy="488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dirty="0"/>
              <a:t>메뉴 수정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F3A584CD-F25A-4A07-9AA0-1BBBE9DD5C75}"/>
              </a:ext>
            </a:extLst>
          </p:cNvPr>
          <p:cNvSpPr/>
          <p:nvPr/>
        </p:nvSpPr>
        <p:spPr>
          <a:xfrm>
            <a:off x="5541963" y="5222796"/>
            <a:ext cx="831508" cy="488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dirty="0"/>
              <a:t>메뉴 삭제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6AF884-5936-4E98-8C01-1BEE8401CE61}"/>
              </a:ext>
            </a:extLst>
          </p:cNvPr>
          <p:cNvCxnSpPr>
            <a:cxnSpLocks/>
            <a:stCxn id="80" idx="1"/>
            <a:endCxn id="187" idx="6"/>
          </p:cNvCxnSpPr>
          <p:nvPr/>
        </p:nvCxnSpPr>
        <p:spPr>
          <a:xfrm flipH="1" flipV="1">
            <a:off x="5374575" y="4405490"/>
            <a:ext cx="1740781" cy="99013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E7A54F1-3AAF-4771-9BB4-5E780E6C2A83}"/>
              </a:ext>
            </a:extLst>
          </p:cNvPr>
          <p:cNvCxnSpPr>
            <a:cxnSpLocks/>
            <a:stCxn id="187" idx="4"/>
            <a:endCxn id="90" idx="0"/>
          </p:cNvCxnSpPr>
          <p:nvPr/>
        </p:nvCxnSpPr>
        <p:spPr>
          <a:xfrm>
            <a:off x="4958821" y="4649819"/>
            <a:ext cx="0" cy="57339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741EA81-813B-4211-9403-112E60EFD5ED}"/>
              </a:ext>
            </a:extLst>
          </p:cNvPr>
          <p:cNvCxnSpPr>
            <a:cxnSpLocks/>
          </p:cNvCxnSpPr>
          <p:nvPr/>
        </p:nvCxnSpPr>
        <p:spPr>
          <a:xfrm>
            <a:off x="4958821" y="3887482"/>
            <a:ext cx="0" cy="2736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85FF42B3-8100-4DB2-9F61-B73CC7472650}"/>
              </a:ext>
            </a:extLst>
          </p:cNvPr>
          <p:cNvSpPr txBox="1"/>
          <p:nvPr/>
        </p:nvSpPr>
        <p:spPr>
          <a:xfrm>
            <a:off x="7450343" y="3823751"/>
            <a:ext cx="1164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dirty="0"/>
              <a:t>인공지능</a:t>
            </a: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D44FAF7B-042C-445E-9CB7-F1DB98AA81E4}"/>
              </a:ext>
            </a:extLst>
          </p:cNvPr>
          <p:cNvCxnSpPr>
            <a:stCxn id="88" idx="0"/>
            <a:endCxn id="187" idx="4"/>
          </p:cNvCxnSpPr>
          <p:nvPr/>
        </p:nvCxnSpPr>
        <p:spPr>
          <a:xfrm rot="5400000" flipH="1" flipV="1">
            <a:off x="4184170" y="4456436"/>
            <a:ext cx="581268" cy="96803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0A4C7964-B0DD-414F-835A-F988D9CF5588}"/>
              </a:ext>
            </a:extLst>
          </p:cNvPr>
          <p:cNvCxnSpPr>
            <a:cxnSpLocks/>
            <a:stCxn id="91" idx="0"/>
            <a:endCxn id="187" idx="4"/>
          </p:cNvCxnSpPr>
          <p:nvPr/>
        </p:nvCxnSpPr>
        <p:spPr>
          <a:xfrm rot="16200000" flipV="1">
            <a:off x="5171781" y="4436860"/>
            <a:ext cx="572977" cy="9988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8777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2772888" cy="7560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개발 과정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C188C24-356E-4EEE-ADE6-C7014FD15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092" y="1670462"/>
            <a:ext cx="4335691" cy="24163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0BA6DF-3AE5-47C7-8D52-72AEE21AD4E0}"/>
              </a:ext>
            </a:extLst>
          </p:cNvPr>
          <p:cNvSpPr txBox="1"/>
          <p:nvPr/>
        </p:nvSpPr>
        <p:spPr>
          <a:xfrm>
            <a:off x="5904037" y="1670461"/>
            <a:ext cx="5288627" cy="1443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사용자는 어플을 사용하기 위하여 회원가입식 간단한 설문조사를 하게 된다</a:t>
            </a:r>
            <a:r>
              <a:rPr lang="en-US" altLang="ko-KR" sz="1200" dirty="0"/>
              <a:t>. </a:t>
            </a:r>
            <a:r>
              <a:rPr lang="ko-KR" altLang="en-US" sz="1200" dirty="0"/>
              <a:t>이 설문조사를 바탕으로 사용자의 식습관이 결정되고</a:t>
            </a:r>
            <a:r>
              <a:rPr lang="en-US" altLang="ko-KR" sz="1200" dirty="0"/>
              <a:t>, </a:t>
            </a:r>
            <a:r>
              <a:rPr lang="ko-KR" altLang="en-US" sz="1200" dirty="0"/>
              <a:t>추 후 사용자가 섭취한 음식들을  앱에 등록하게 되면 이 음식 정보를 이용하여 사용자의 메뉴 선정 패턴을 분석한다</a:t>
            </a:r>
            <a:r>
              <a:rPr lang="en-US" altLang="ko-KR" sz="1200" dirty="0"/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247BB5CB-4F6A-45E8-B6A1-5D30C3B1DC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791164"/>
              </p:ext>
            </p:extLst>
          </p:nvPr>
        </p:nvGraphicFramePr>
        <p:xfrm>
          <a:off x="1371600" y="4315380"/>
          <a:ext cx="5773782" cy="2079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타원 17">
            <a:extLst>
              <a:ext uri="{FF2B5EF4-FFF2-40B4-BE49-F238E27FC236}">
                <a16:creationId xmlns:a16="http://schemas.microsoft.com/office/drawing/2014/main" id="{EC40279E-474C-46DE-96EB-724AEC838343}"/>
              </a:ext>
            </a:extLst>
          </p:cNvPr>
          <p:cNvSpPr/>
          <p:nvPr/>
        </p:nvSpPr>
        <p:spPr>
          <a:xfrm>
            <a:off x="6165031" y="4814369"/>
            <a:ext cx="394283" cy="54073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25727D1-3233-44AB-91D7-AAAF7EA5942F}"/>
              </a:ext>
            </a:extLst>
          </p:cNvPr>
          <p:cNvCxnSpPr>
            <a:cxnSpLocks/>
          </p:cNvCxnSpPr>
          <p:nvPr/>
        </p:nvCxnSpPr>
        <p:spPr>
          <a:xfrm>
            <a:off x="6270171" y="5016137"/>
            <a:ext cx="0" cy="48768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2753D8B-97F9-4B32-9705-3804FDCCCD43}"/>
              </a:ext>
            </a:extLst>
          </p:cNvPr>
          <p:cNvSpPr txBox="1"/>
          <p:nvPr/>
        </p:nvSpPr>
        <p:spPr>
          <a:xfrm>
            <a:off x="7327889" y="4294433"/>
            <a:ext cx="4533186" cy="1164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예상 칼로리와 권장 칼로리의 섭취량 오차를 줄여가는 방식을 이용한다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사용자의 체형에 맞는 권장 칼로리를 섭취 함으로써 균형 잡힌 체형을 유지 할 수 있도록 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1168764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2772888" cy="7560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개발 과정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200A1B-BB1D-410B-871B-20CABD20793F}"/>
              </a:ext>
            </a:extLst>
          </p:cNvPr>
          <p:cNvSpPr/>
          <p:nvPr/>
        </p:nvSpPr>
        <p:spPr>
          <a:xfrm>
            <a:off x="3518305" y="1475473"/>
            <a:ext cx="814587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회원가입을 진행하는 모습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38EE434-77AF-4A3B-A5EC-34BD1177C463}"/>
              </a:ext>
            </a:extLst>
          </p:cNvPr>
          <p:cNvSpPr/>
          <p:nvPr/>
        </p:nvSpPr>
        <p:spPr>
          <a:xfrm>
            <a:off x="1371600" y="1475473"/>
            <a:ext cx="19081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 화면</a:t>
            </a:r>
          </a:p>
        </p:txBody>
      </p:sp>
      <p:pic>
        <p:nvPicPr>
          <p:cNvPr id="5125" name="_x445006312" descr="EMB0000112c92df">
            <a:extLst>
              <a:ext uri="{FF2B5EF4-FFF2-40B4-BE49-F238E27FC236}">
                <a16:creationId xmlns:a16="http://schemas.microsoft.com/office/drawing/2014/main" id="{9948D4F8-4962-4C75-A3A9-7F6FCFEAD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2971"/>
            <a:ext cx="19081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_x445005512" descr="EMB0000112c92e0">
            <a:extLst>
              <a:ext uri="{FF2B5EF4-FFF2-40B4-BE49-F238E27FC236}">
                <a16:creationId xmlns:a16="http://schemas.microsoft.com/office/drawing/2014/main" id="{7A86DC6A-173B-487D-A4DC-FDD8394B7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643" y="2132971"/>
            <a:ext cx="19081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_x445006712" descr="EMB0000112c92e1">
            <a:extLst>
              <a:ext uri="{FF2B5EF4-FFF2-40B4-BE49-F238E27FC236}">
                <a16:creationId xmlns:a16="http://schemas.microsoft.com/office/drawing/2014/main" id="{CBF1403B-AF64-45B5-ABF7-1FD0E9FD9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86" y="2132971"/>
            <a:ext cx="19081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_x445006152" descr="EMB0000112c92e2">
            <a:extLst>
              <a:ext uri="{FF2B5EF4-FFF2-40B4-BE49-F238E27FC236}">
                <a16:creationId xmlns:a16="http://schemas.microsoft.com/office/drawing/2014/main" id="{DE9D54D0-6622-41C4-869A-F704ECD19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000" y="2132970"/>
            <a:ext cx="19081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445006392" descr="EMB0000112c92e4">
            <a:extLst>
              <a:ext uri="{FF2B5EF4-FFF2-40B4-BE49-F238E27FC236}">
                <a16:creationId xmlns:a16="http://schemas.microsoft.com/office/drawing/2014/main" id="{9A86B8D9-5078-466C-8A34-6CC0572DC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988" y="2132970"/>
            <a:ext cx="19081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DB6B081-9E4E-48D8-A5D0-B0DF03D3F6A0}"/>
              </a:ext>
            </a:extLst>
          </p:cNvPr>
          <p:cNvSpPr txBox="1"/>
          <p:nvPr/>
        </p:nvSpPr>
        <p:spPr>
          <a:xfrm>
            <a:off x="3437644" y="5623821"/>
            <a:ext cx="8226532" cy="1164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신체활동 설문 조사를 통하여 평서 사용자가 얼마나 활동적인가를 평가한다</a:t>
            </a:r>
            <a:r>
              <a:rPr lang="en-US" altLang="ko-KR" sz="1200" dirty="0"/>
              <a:t>. </a:t>
            </a:r>
            <a:r>
              <a:rPr lang="ko-KR" altLang="en-US" sz="1200" dirty="0"/>
              <a:t>평가가 끝나면 </a:t>
            </a:r>
            <a:r>
              <a:rPr lang="en-US" altLang="ko-KR" sz="1200" dirty="0"/>
              <a:t>A,B,C </a:t>
            </a:r>
            <a:r>
              <a:rPr lang="ko-KR" altLang="en-US" sz="1200" dirty="0"/>
              <a:t>등급을 통해 활동성을 나눈다</a:t>
            </a:r>
            <a:r>
              <a:rPr lang="en-US" altLang="ko-KR" sz="1200" dirty="0"/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음식의 취향을 선택 따로 선택 할 수 있게 하여 식습관 패턴과 다른 음식을 추천 가능 하도록 한다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목표 체중을 설정하여 권장 칼로리를 예측하게 한다</a:t>
            </a:r>
            <a:r>
              <a:rPr lang="en-US" altLang="ko-KR" sz="1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7031810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E9B42B1-4713-46ED-A9D6-C9DBEBDCF92E}"/>
              </a:ext>
            </a:extLst>
          </p:cNvPr>
          <p:cNvSpPr/>
          <p:nvPr/>
        </p:nvSpPr>
        <p:spPr>
          <a:xfrm>
            <a:off x="7541623" y="4231499"/>
            <a:ext cx="4537166" cy="2428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2772888" cy="7560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개발 과정</a:t>
            </a:r>
          </a:p>
        </p:txBody>
      </p:sp>
      <p:pic>
        <p:nvPicPr>
          <p:cNvPr id="11" name="_x445007032" descr="EMB0000112c92e6">
            <a:extLst>
              <a:ext uri="{FF2B5EF4-FFF2-40B4-BE49-F238E27FC236}">
                <a16:creationId xmlns:a16="http://schemas.microsoft.com/office/drawing/2014/main" id="{027C0811-CADE-4E7B-AE29-F11A815C8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384" y="1452419"/>
            <a:ext cx="19081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_x445006152" descr="EMB0000112c92e7">
            <a:extLst>
              <a:ext uri="{FF2B5EF4-FFF2-40B4-BE49-F238E27FC236}">
                <a16:creationId xmlns:a16="http://schemas.microsoft.com/office/drawing/2014/main" id="{9BD70119-D156-4855-938A-624B4B200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033" y="2806304"/>
            <a:ext cx="19081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_x445006472" descr="EMB0000112c92e8">
            <a:extLst>
              <a:ext uri="{FF2B5EF4-FFF2-40B4-BE49-F238E27FC236}">
                <a16:creationId xmlns:a16="http://schemas.microsoft.com/office/drawing/2014/main" id="{79A8C82C-D24C-4E0E-9D75-49CF95F07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963" y="1441862"/>
            <a:ext cx="19081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192ECE-0114-4A5A-BA33-8B863496AFF1}"/>
              </a:ext>
            </a:extLst>
          </p:cNvPr>
          <p:cNvSpPr txBox="1"/>
          <p:nvPr/>
        </p:nvSpPr>
        <p:spPr>
          <a:xfrm>
            <a:off x="5486347" y="1441862"/>
            <a:ext cx="6223508" cy="1164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Tab Activity</a:t>
            </a:r>
            <a:r>
              <a:rPr lang="ko-KR" altLang="en-US" sz="1200" dirty="0"/>
              <a:t>를 이용하여 사용자가 직관적인 </a:t>
            </a:r>
            <a:r>
              <a:rPr lang="en-US" altLang="ko-KR" sz="1200" dirty="0"/>
              <a:t>UI</a:t>
            </a:r>
            <a:r>
              <a:rPr lang="ko-KR" altLang="en-US" sz="1200" dirty="0"/>
              <a:t>를 만들려고 시도하였다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Tab Activity</a:t>
            </a:r>
            <a:r>
              <a:rPr lang="ko-KR" altLang="en-US" sz="1200" dirty="0"/>
              <a:t>를 사용함으로써 각 액티비티마다 사용자의 정보를 주고 받는 </a:t>
            </a:r>
            <a:r>
              <a:rPr lang="ko-KR" altLang="en-US" sz="1200" dirty="0" err="1"/>
              <a:t>코드적</a:t>
            </a:r>
            <a:r>
              <a:rPr lang="ko-KR" altLang="en-US" sz="1200" dirty="0"/>
              <a:t> 번거로움과 데이터 응집도를 높이기 위하여 싱글 톤 패턴을 적용하였다</a:t>
            </a:r>
            <a:r>
              <a:rPr lang="en-US" altLang="ko-KR" sz="1200" dirty="0"/>
              <a:t>. </a:t>
            </a:r>
            <a:r>
              <a:rPr lang="ko-KR" altLang="en-US" sz="1200" dirty="0"/>
              <a:t>하지만 싱글 톤 패턴은 결합도가 상승하므로 객체지향 프로그램에 맞지 않다</a:t>
            </a:r>
            <a:r>
              <a:rPr lang="en-US" altLang="ko-KR" sz="1200" dirty="0"/>
              <a:t>. 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143A507-2DA1-4814-9BEF-20BCFFD5B840}"/>
              </a:ext>
            </a:extLst>
          </p:cNvPr>
          <p:cNvGrpSpPr/>
          <p:nvPr/>
        </p:nvGrpSpPr>
        <p:grpSpPr>
          <a:xfrm>
            <a:off x="2118108" y="5225736"/>
            <a:ext cx="1153003" cy="1434667"/>
            <a:chOff x="1103632" y="2505162"/>
            <a:chExt cx="1153003" cy="143466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B3402A3-E762-4418-B2B4-32DE235A8316}"/>
                </a:ext>
              </a:extLst>
            </p:cNvPr>
            <p:cNvGrpSpPr/>
            <p:nvPr/>
          </p:nvGrpSpPr>
          <p:grpSpPr>
            <a:xfrm>
              <a:off x="1358577" y="2505162"/>
              <a:ext cx="459560" cy="1187043"/>
              <a:chOff x="1713189" y="2248249"/>
              <a:chExt cx="459560" cy="1187043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2F863E7B-8A5F-42D6-9042-904C41513438}"/>
                  </a:ext>
                </a:extLst>
              </p:cNvPr>
              <p:cNvSpPr/>
              <p:nvPr/>
            </p:nvSpPr>
            <p:spPr>
              <a:xfrm>
                <a:off x="1764834" y="2248249"/>
                <a:ext cx="407915" cy="44881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AA2CCF50-E912-4B68-A39F-C3B03C7BBE32}"/>
                  </a:ext>
                </a:extLst>
              </p:cNvPr>
              <p:cNvCxnSpPr>
                <a:stCxn id="20" idx="4"/>
              </p:cNvCxnSpPr>
              <p:nvPr/>
            </p:nvCxnSpPr>
            <p:spPr>
              <a:xfrm>
                <a:off x="1968792" y="2697060"/>
                <a:ext cx="0" cy="44881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4D29362E-2BE7-4D3D-BDA0-059EA7E630D3}"/>
                  </a:ext>
                </a:extLst>
              </p:cNvPr>
              <p:cNvCxnSpPr/>
              <p:nvPr/>
            </p:nvCxnSpPr>
            <p:spPr>
              <a:xfrm flipH="1">
                <a:off x="1802323" y="3120706"/>
                <a:ext cx="128980" cy="31458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9689F99C-AB96-4CB6-873F-DD38CA791290}"/>
                  </a:ext>
                </a:extLst>
              </p:cNvPr>
              <p:cNvCxnSpPr/>
              <p:nvPr/>
            </p:nvCxnSpPr>
            <p:spPr>
              <a:xfrm>
                <a:off x="1978755" y="3116511"/>
                <a:ext cx="73403" cy="3124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A4582295-7197-4DB4-9A85-B9C864BB1FD9}"/>
                  </a:ext>
                </a:extLst>
              </p:cNvPr>
              <p:cNvCxnSpPr/>
              <p:nvPr/>
            </p:nvCxnSpPr>
            <p:spPr>
              <a:xfrm flipH="1">
                <a:off x="1713189" y="2691817"/>
                <a:ext cx="218114" cy="3229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8A28CA42-672E-4261-B0B2-5DDADFE99305}"/>
                  </a:ext>
                </a:extLst>
              </p:cNvPr>
              <p:cNvCxnSpPr>
                <a:stCxn id="20" idx="4"/>
              </p:cNvCxnSpPr>
              <p:nvPr/>
            </p:nvCxnSpPr>
            <p:spPr>
              <a:xfrm>
                <a:off x="1968792" y="2697060"/>
                <a:ext cx="203957" cy="31249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79A060-0907-4D55-A65F-35346A10459E}"/>
                </a:ext>
              </a:extLst>
            </p:cNvPr>
            <p:cNvSpPr txBox="1"/>
            <p:nvPr/>
          </p:nvSpPr>
          <p:spPr>
            <a:xfrm>
              <a:off x="1103632" y="3685913"/>
              <a:ext cx="1153003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50"/>
                <a:t>일반 유저</a:t>
              </a:r>
            </a:p>
          </p:txBody>
        </p:sp>
      </p:grpSp>
      <p:sp>
        <p:nvSpPr>
          <p:cNvPr id="3" name="구름 2">
            <a:extLst>
              <a:ext uri="{FF2B5EF4-FFF2-40B4-BE49-F238E27FC236}">
                <a16:creationId xmlns:a16="http://schemas.microsoft.com/office/drawing/2014/main" id="{84C62410-7253-4519-8B0C-864D70368B7A}"/>
              </a:ext>
            </a:extLst>
          </p:cNvPr>
          <p:cNvSpPr/>
          <p:nvPr/>
        </p:nvSpPr>
        <p:spPr>
          <a:xfrm>
            <a:off x="2870563" y="5791155"/>
            <a:ext cx="1440023" cy="8692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싱글 톤 패턴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16E2C3C-3C52-4333-BF35-16EC2822D99F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2943497" y="4644182"/>
            <a:ext cx="691714" cy="581556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D290029-8B6D-4E28-A4BB-0153DFB40797}"/>
              </a:ext>
            </a:extLst>
          </p:cNvPr>
          <p:cNvCxnSpPr>
            <a:cxnSpLocks/>
            <a:endCxn id="36" idx="3"/>
          </p:cNvCxnSpPr>
          <p:nvPr/>
        </p:nvCxnSpPr>
        <p:spPr>
          <a:xfrm flipV="1">
            <a:off x="2951331" y="4644182"/>
            <a:ext cx="1274579" cy="59798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FDEC60C-0C68-4D45-8520-0D237F56E9C8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2951331" y="4644182"/>
            <a:ext cx="1920392" cy="59798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6C9CC9E1-8FD4-4D60-A223-07E71089A1D1}"/>
              </a:ext>
            </a:extLst>
          </p:cNvPr>
          <p:cNvSpPr/>
          <p:nvPr/>
        </p:nvSpPr>
        <p:spPr>
          <a:xfrm>
            <a:off x="3571604" y="4354286"/>
            <a:ext cx="434339" cy="33963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1CA9701-3612-4082-80E7-CDF118DB24E9}"/>
              </a:ext>
            </a:extLst>
          </p:cNvPr>
          <p:cNvSpPr/>
          <p:nvPr/>
        </p:nvSpPr>
        <p:spPr>
          <a:xfrm>
            <a:off x="4162303" y="4354286"/>
            <a:ext cx="434339" cy="33963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0AA3754-EE50-469B-B233-FECD657313BF}"/>
              </a:ext>
            </a:extLst>
          </p:cNvPr>
          <p:cNvSpPr/>
          <p:nvPr/>
        </p:nvSpPr>
        <p:spPr>
          <a:xfrm>
            <a:off x="4808116" y="4354286"/>
            <a:ext cx="434339" cy="33963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4913CD4-750B-4246-B862-AF5251603BD3}"/>
              </a:ext>
            </a:extLst>
          </p:cNvPr>
          <p:cNvSpPr/>
          <p:nvPr/>
        </p:nvSpPr>
        <p:spPr>
          <a:xfrm>
            <a:off x="4225910" y="3336804"/>
            <a:ext cx="434339" cy="33963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6CDDFB6-1B47-447F-8C60-45A5A9860866}"/>
              </a:ext>
            </a:extLst>
          </p:cNvPr>
          <p:cNvCxnSpPr>
            <a:cxnSpLocks/>
            <a:stCxn id="43" idx="5"/>
          </p:cNvCxnSpPr>
          <p:nvPr/>
        </p:nvCxnSpPr>
        <p:spPr>
          <a:xfrm>
            <a:off x="4596642" y="3626700"/>
            <a:ext cx="948391" cy="412821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B093CAA-B5AE-40A1-85F8-C5096255598D}"/>
              </a:ext>
            </a:extLst>
          </p:cNvPr>
          <p:cNvSpPr txBox="1"/>
          <p:nvPr/>
        </p:nvSpPr>
        <p:spPr>
          <a:xfrm>
            <a:off x="7611880" y="2698181"/>
            <a:ext cx="4028539" cy="144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메뉴를 누르면 음식을 추가 할 수 있도록 다이얼로그가 나타난다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다이얼로그에서 리스트를 동적 할당하면 리스트를 추가 할 때 마다 데이터가 </a:t>
            </a:r>
            <a:r>
              <a:rPr lang="ko-KR" altLang="en-US" sz="1200" dirty="0" err="1"/>
              <a:t>리셋되는</a:t>
            </a:r>
            <a:r>
              <a:rPr lang="ko-KR" altLang="en-US" sz="1200" dirty="0"/>
              <a:t> 오류를 리스트 뷰를 </a:t>
            </a:r>
            <a:r>
              <a:rPr lang="ko-KR" altLang="en-US" sz="1200" dirty="0" err="1"/>
              <a:t>커스텀하여</a:t>
            </a:r>
            <a:r>
              <a:rPr lang="ko-KR" altLang="en-US" sz="1200" dirty="0"/>
              <a:t> 문제를 해결하였다</a:t>
            </a:r>
            <a:r>
              <a:rPr lang="en-US" altLang="ko-KR" sz="1200" dirty="0"/>
              <a:t>.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FFF18BBC-3C12-47D9-A8C1-D77616CB0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7175" y="4576795"/>
            <a:ext cx="4266061" cy="89587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303B6DB-1A11-423C-BF36-DEBBF8C01488}"/>
              </a:ext>
            </a:extLst>
          </p:cNvPr>
          <p:cNvSpPr txBox="1"/>
          <p:nvPr/>
        </p:nvSpPr>
        <p:spPr>
          <a:xfrm>
            <a:off x="7735874" y="5584980"/>
            <a:ext cx="3987878" cy="821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안드로이드와 웹의 연결을 위해 </a:t>
            </a:r>
            <a:r>
              <a:rPr lang="en-US" altLang="ko-KR" sz="1100" dirty="0" err="1"/>
              <a:t>AsyncTask</a:t>
            </a:r>
            <a:r>
              <a:rPr lang="ko-KR" altLang="en-US" sz="1100" dirty="0"/>
              <a:t>를 만들었다</a:t>
            </a:r>
            <a:r>
              <a:rPr lang="en-US" altLang="ko-KR" sz="1100" dirty="0"/>
              <a:t>. </a:t>
            </a:r>
            <a:r>
              <a:rPr lang="ko-KR" altLang="en-US" sz="1100" dirty="0"/>
              <a:t>또한 </a:t>
            </a:r>
            <a:r>
              <a:rPr lang="en-US" altLang="ko-KR" sz="1100" dirty="0" err="1"/>
              <a:t>AsyncTask</a:t>
            </a:r>
            <a:r>
              <a:rPr lang="ko-KR" altLang="en-US" sz="1100" dirty="0"/>
              <a:t>를 추가적으로 사용할 경우 메모리 쌓이는 현상을 발견 할 수 있어서 수동으로 메모리를 해제해 주웠다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478224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21474836470000000000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21474836470000000000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Microsoft Office PowerPoint</Application>
  <PresentationFormat>와이드스크린</PresentationFormat>
  <Paragraphs>105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돋움</vt:lpstr>
      <vt:lpstr>함초롬바탕</vt:lpstr>
      <vt:lpstr>Arial</vt:lpstr>
      <vt:lpstr>Franklin Gothic Book</vt:lpstr>
      <vt:lpstr>자르기</vt:lpstr>
      <vt:lpstr>도우미 세끼</vt:lpstr>
      <vt:lpstr>시스템 정의</vt:lpstr>
      <vt:lpstr>기능 리스트</vt:lpstr>
      <vt:lpstr>PowerPoint 프레젠테이션</vt:lpstr>
      <vt:lpstr>유스케이스</vt:lpstr>
      <vt:lpstr>개발 과정</vt:lpstr>
      <vt:lpstr>개발 과정</vt:lpstr>
      <vt:lpstr>개발 과정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포트폴리오</dc:title>
  <dc:creator>이성준</dc:creator>
  <cp:lastModifiedBy>SungJun Lee</cp:lastModifiedBy>
  <cp:revision>49</cp:revision>
  <dcterms:created xsi:type="dcterms:W3CDTF">2018-11-12T18:52:18Z</dcterms:created>
  <dcterms:modified xsi:type="dcterms:W3CDTF">2019-02-04T10:33:27Z</dcterms:modified>
</cp:coreProperties>
</file>