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0" r:id="rId3"/>
    <p:sldId id="324" r:id="rId4"/>
    <p:sldId id="311" r:id="rId5"/>
    <p:sldId id="315" r:id="rId6"/>
    <p:sldId id="316" r:id="rId7"/>
    <p:sldId id="317" r:id="rId8"/>
    <p:sldId id="323" r:id="rId9"/>
    <p:sldId id="319" r:id="rId10"/>
    <p:sldId id="320" r:id="rId11"/>
    <p:sldId id="318" r:id="rId12"/>
    <p:sldId id="321" r:id="rId13"/>
    <p:sldId id="282" r:id="rId14"/>
    <p:sldId id="27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AF"/>
    <a:srgbClr val="049FD9"/>
    <a:srgbClr val="58585B"/>
    <a:srgbClr val="58595B"/>
    <a:srgbClr val="E8EBF1"/>
    <a:srgbClr val="4D4D4D"/>
    <a:srgbClr val="AB0810"/>
    <a:srgbClr val="FDBE24"/>
    <a:srgbClr val="FA661C"/>
    <a:srgbClr val="90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78493" autoAdjust="0"/>
  </p:normalViewPr>
  <p:slideViewPr>
    <p:cSldViewPr snapToGrid="0" snapToObjects="1">
      <p:cViewPr varScale="1">
        <p:scale>
          <a:sx n="115" d="100"/>
          <a:sy n="115" d="100"/>
        </p:scale>
        <p:origin x="1728" y="19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8E61C0-B6F7-4C9C-863F-D118B03799EB}" type="datetimeFigureOut">
              <a:rPr lang="en-US"/>
              <a:pPr>
                <a:defRPr/>
              </a:pPr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F3F7B5-9A0B-40F3-A257-932ED5C8B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5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6EE8EE-BAD1-491A-8874-8394E5CA366F}" type="datetimeFigureOut">
              <a:rPr lang="en-US"/>
              <a:pPr>
                <a:defRPr/>
              </a:pPr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6C1005-B323-4A04-B0D1-DB577C3C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C1005-B323-4A04-B0D1-DB577C3C2E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2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9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One alias can be present</a:t>
            </a:r>
            <a:r>
              <a:rPr lang="en-US" baseline="0" dirty="0" smtClean="0">
                <a:latin typeface="Calibri" charset="0"/>
              </a:rPr>
              <a:t> several targets</a:t>
            </a: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0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0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9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6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8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8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5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Environment preparation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Dependency preparation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Etc.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Execute</a:t>
            </a: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1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5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049FD9"/>
            </a:gs>
            <a:gs pos="100000">
              <a:srgbClr val="004BA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23850"/>
            <a:ext cx="94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562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36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650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99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496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5"/>
            <a:ext cx="3713163" cy="310197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8614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556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4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00" y="609600"/>
            <a:ext cx="0" cy="3984625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55555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874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342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140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356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232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084888" y="1622425"/>
            <a:ext cx="2319337" cy="23177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22650" y="1622425"/>
            <a:ext cx="2319338" cy="2317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3588" y="1622425"/>
            <a:ext cx="2319337" cy="23177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555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77470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42265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088063" y="1622425"/>
            <a:ext cx="2305050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136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425201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41687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8336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698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3813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63897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</a:t>
            </a:r>
            <a:r>
              <a:rPr lang="en-US" sz="6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" name="Oval 4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51" name="Oval 50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54" name="Oval 53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57" name="Oval 56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66" name="Oval 6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476647"/>
            <a:ext cx="8139112" cy="520655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821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7376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762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6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500063" y="3466598"/>
            <a:ext cx="8139112" cy="52151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172800" indent="-180000">
              <a:lnSpc>
                <a:spcPts val="3680"/>
              </a:lnSpc>
              <a:spcBef>
                <a:spcPts val="0"/>
              </a:spcBef>
              <a:buNone/>
              <a:defRPr sz="3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59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03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3655079"/>
            <a:ext cx="5074070" cy="628650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53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275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97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100"/>
            <a:ext cx="3630612" cy="38703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7669" y="546734"/>
            <a:ext cx="4349918" cy="813985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rgbClr val="555558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05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96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084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54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646238"/>
            <a:ext cx="19907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57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675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969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407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4" r:id="rId2"/>
    <p:sldLayoutId id="2147483965" r:id="rId3"/>
    <p:sldLayoutId id="2147484012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  <p:sldLayoutId id="2147483980" r:id="rId19"/>
    <p:sldLayoutId id="2147483981" r:id="rId20"/>
    <p:sldLayoutId id="2147483982" r:id="rId21"/>
    <p:sldLayoutId id="2147483983" r:id="rId22"/>
    <p:sldLayoutId id="2147483984" r:id="rId23"/>
    <p:sldLayoutId id="2147483985" r:id="rId24"/>
    <p:sldLayoutId id="2147484006" r:id="rId25"/>
    <p:sldLayoutId id="2147484007" r:id="rId26"/>
    <p:sldLayoutId id="2147484008" r:id="rId27"/>
    <p:sldLayoutId id="2147484010" r:id="rId28"/>
    <p:sldLayoutId id="2147484009" r:id="rId29"/>
    <p:sldLayoutId id="2147484011" r:id="rId30"/>
    <p:sldLayoutId id="2147483986" r:id="rId31"/>
    <p:sldLayoutId id="2147483987" r:id="rId32"/>
    <p:sldLayoutId id="2147483989" r:id="rId33"/>
    <p:sldLayoutId id="2147484014" r:id="rId34"/>
    <p:sldLayoutId id="2147483990" r:id="rId35"/>
    <p:sldLayoutId id="2147483991" r:id="rId36"/>
    <p:sldLayoutId id="2147483992" r:id="rId37"/>
    <p:sldLayoutId id="2147483993" r:id="rId38"/>
    <p:sldLayoutId id="2147483994" r:id="rId39"/>
    <p:sldLayoutId id="2147483995" r:id="rId40"/>
    <p:sldLayoutId id="2147483996" r:id="rId41"/>
    <p:sldLayoutId id="2147483997" r:id="rId42"/>
    <p:sldLayoutId id="2147483998" r:id="rId43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37638" y="1918010"/>
            <a:ext cx="5573591" cy="826478"/>
          </a:xfrm>
        </p:spPr>
        <p:txBody>
          <a:bodyPr/>
          <a:lstStyle/>
          <a:p>
            <a:pPr>
              <a:defRPr/>
            </a:pPr>
            <a:r>
              <a:rPr lang="en-US" kern="0" dirty="0" smtClean="0"/>
              <a:t>SCONS Sharing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02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Hierarchical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Builds: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SConscript</a:t>
            </a:r>
            <a:endParaRPr sz="36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998" y="1460811"/>
            <a:ext cx="5291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Source Code Structure</a:t>
            </a:r>
          </a:p>
          <a:p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SConstruct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SConscript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sources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.cpp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SConscript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sources.cpp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inc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|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includes.h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426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Import/Export/Clone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000" y="1460811"/>
            <a:ext cx="666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SConstruct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-- </a:t>
            </a:r>
            <a:r>
              <a:rPr lang="en-US" dirty="0" smtClean="0">
                <a:solidFill>
                  <a:srgbClr val="FF0000"/>
                </a:solidFill>
              </a:rPr>
              <a:t>Export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SConscript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-- </a:t>
            </a:r>
            <a:r>
              <a:rPr lang="en-US" dirty="0" smtClean="0">
                <a:solidFill>
                  <a:srgbClr val="FF0000"/>
                </a:solidFill>
              </a:rPr>
              <a:t>Import/Clone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sources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.cpp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SConscript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-- </a:t>
            </a:r>
            <a:r>
              <a:rPr lang="en-US" dirty="0" smtClean="0">
                <a:solidFill>
                  <a:srgbClr val="FF0000"/>
                </a:solidFill>
              </a:rPr>
              <a:t>Import/Clone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+-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sources.cpp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+-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inc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| +-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includes.h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20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Target/Node/Default/Alias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000" y="1460811"/>
            <a:ext cx="666299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Target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Node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Default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Alias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3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0" dirty="0" smtClean="0"/>
              <a:t>JCF Part</a:t>
            </a:r>
            <a:endParaRPr altLang="en-US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47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60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Agenda</a:t>
            </a:r>
            <a:endParaRPr sz="36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317" y="1237786"/>
            <a:ext cx="4638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knowledge:  </a:t>
            </a:r>
            <a:endParaRPr lang="en-US" b="1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Environment  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Build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Variables/Options 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CPPPATH/CPPDEFINES/LIBS/LIBPATH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CPPFLAGS/LINKFLAGS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Builders/Emitter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- Pseudo-Builder/Tools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Two phases: Parse/Execute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Hierarchical Builds 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Import/Export/Clone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Target/Node/Default/Alias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0214" y="1237786"/>
            <a:ext cx="3423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JCF Part: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Bootstrap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dependency 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Extension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on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Scons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Tools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 different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platforms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RegisterLibrary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&amp;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UseLibrary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Debug mode &amp;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buildTests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EmitterChain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Bin folder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-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Shoggoth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48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0" dirty="0" smtClean="0"/>
              <a:t>Basic Knowledge</a:t>
            </a:r>
            <a:endParaRPr altLang="en-US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16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Environment</a:t>
            </a:r>
            <a:endParaRPr sz="36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000" y="1460811"/>
            <a:ext cx="8109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External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Environment:  </a:t>
            </a:r>
            <a:r>
              <a:rPr lang="en-US" dirty="0" err="1" smtClean="0">
                <a:solidFill>
                  <a:srgbClr val="FF0000"/>
                </a:solidFill>
              </a:rPr>
              <a:t>os.environ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Construction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Environment: </a:t>
            </a:r>
            <a:r>
              <a:rPr lang="en-US" dirty="0" smtClean="0">
                <a:solidFill>
                  <a:srgbClr val="FF0000"/>
                </a:solidFill>
              </a:rPr>
              <a:t>Environment()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Execution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Environment: </a:t>
            </a:r>
            <a:r>
              <a:rPr lang="en-US" dirty="0"/>
              <a:t>Environment(</a:t>
            </a:r>
            <a:r>
              <a:rPr lang="en-US" dirty="0">
                <a:solidFill>
                  <a:srgbClr val="FF0000"/>
                </a:solidFill>
              </a:rPr>
              <a:t>ENV = </a:t>
            </a:r>
            <a:r>
              <a:rPr lang="en-US" dirty="0" smtClean="0">
                <a:solidFill>
                  <a:srgbClr val="FF0000"/>
                </a:solidFill>
              </a:rPr>
              <a:t>{‘PATH’ :'/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/bin</a:t>
            </a:r>
            <a:r>
              <a:rPr lang="en-US" dirty="0" smtClean="0">
                <a:solidFill>
                  <a:srgbClr val="FF0000"/>
                </a:solidFill>
              </a:rPr>
              <a:t>' }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37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Build Variables/Options</a:t>
            </a:r>
            <a:endParaRPr sz="36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000" y="1460811"/>
            <a:ext cx="8109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Build 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Variables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Command-Line variable=value: </a:t>
            </a:r>
            <a:r>
              <a:rPr lang="en-US" sz="1600" b="1" dirty="0" err="1" smtClean="0"/>
              <a:t>scons</a:t>
            </a:r>
            <a:r>
              <a:rPr lang="en-US" sz="1600" b="1" dirty="0" smtClean="0"/>
              <a:t> </a:t>
            </a:r>
            <a:r>
              <a:rPr lang="en-US" sz="1600" b="1" dirty="0"/>
              <a:t>-Q </a:t>
            </a:r>
            <a:r>
              <a:rPr lang="mr-IN" sz="1600" b="1" dirty="0" smtClean="0"/>
              <a:t>–</a:t>
            </a:r>
            <a:r>
              <a:rPr lang="en-US" sz="1600" b="1" dirty="0" smtClean="0"/>
              <a:t>j 2 </a:t>
            </a:r>
            <a:r>
              <a:rPr lang="en-US" sz="1600" b="1" dirty="0" smtClean="0">
                <a:solidFill>
                  <a:srgbClr val="FF0000"/>
                </a:solidFill>
              </a:rPr>
              <a:t>debug=1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ARGUMENTS &amp; ARGLIST &amp; Variables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Options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Begins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with one or two - (hyphen)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characters: </a:t>
            </a:r>
            <a:r>
              <a:rPr lang="en-US" b="1" dirty="0" err="1"/>
              <a:t>scons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-Q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j 2 </a:t>
            </a:r>
            <a:r>
              <a:rPr lang="en-US" b="1" dirty="0" smtClean="0"/>
              <a:t>debug=1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AddOption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SetOption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GetOption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51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Construction Variables</a:t>
            </a:r>
            <a:endParaRPr sz="36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000" y="1460811"/>
            <a:ext cx="6662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CPPPATH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CPPDEFINES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LIBS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LIBPATH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CPPFLAGS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LINKFLAGS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27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Builders/Emitter</a:t>
            </a:r>
            <a:endParaRPr sz="36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998" y="1405056"/>
            <a:ext cx="858100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Builders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- Return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list of Node objects that identify the target file or files that will be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built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- Object &amp;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StaticLibrary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&amp;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SharedLibrary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&amp; Program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&amp; Install etc.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- Custom Builders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Emitter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   - </a:t>
            </a:r>
            <a:r>
              <a:rPr lang="en-US" dirty="0"/>
              <a:t>Modify the Target or Source </a:t>
            </a:r>
            <a:r>
              <a:rPr lang="en-US" dirty="0" smtClean="0"/>
              <a:t>Lists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- </a:t>
            </a: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the modified lists of </a:t>
            </a:r>
            <a:r>
              <a:rPr lang="en-US" dirty="0" smtClean="0"/>
              <a:t>targets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45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Pseudo-Builder/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Tools</a:t>
            </a:r>
            <a:endParaRPr sz="36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998" y="1405056"/>
            <a:ext cx="8581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Pseudo-Builder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-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AddMethod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Tools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- Python Function &amp; Module &amp; Package</a:t>
            </a:r>
          </a:p>
        </p:txBody>
      </p:sp>
    </p:spTree>
    <p:extLst>
      <p:ext uri="{BB962C8B-B14F-4D97-AF65-F5344CB8AC3E}">
        <p14:creationId xmlns:p14="http://schemas.microsoft.com/office/powerpoint/2010/main" val="1640956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6638" y="374767"/>
            <a:ext cx="8345488" cy="731837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Two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phases</a:t>
            </a:r>
            <a:endParaRPr sz="36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998" y="1460811"/>
            <a:ext cx="840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998" y="1460811"/>
            <a:ext cx="529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Parse/Read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Execute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61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6 16x9">
  <a:themeElements>
    <a:clrScheme name="Blue Theme 2016 Updated">
      <a:dk1>
        <a:srgbClr val="39393B"/>
      </a:dk1>
      <a:lt1>
        <a:srgbClr val="FFFFFF"/>
      </a:lt1>
      <a:dk2>
        <a:srgbClr val="555558"/>
      </a:dk2>
      <a:lt2>
        <a:srgbClr val="049CD4"/>
      </a:lt2>
      <a:accent1>
        <a:srgbClr val="014093"/>
      </a:accent1>
      <a:accent2>
        <a:srgbClr val="0498D1"/>
      </a:accent2>
      <a:accent3>
        <a:srgbClr val="CACCD2"/>
      </a:accent3>
      <a:accent4>
        <a:srgbClr val="ABC333"/>
      </a:accent4>
      <a:accent5>
        <a:srgbClr val="64BAE2"/>
      </a:accent5>
      <a:accent6>
        <a:srgbClr val="0B6B75"/>
      </a:accent6>
      <a:hlink>
        <a:srgbClr val="049BD3"/>
      </a:hlink>
      <a:folHlink>
        <a:srgbClr val="0144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2016 16x9</Template>
  <TotalTime>2505</TotalTime>
  <Words>258</Words>
  <Application>Microsoft Macintosh PowerPoint</Application>
  <PresentationFormat>On-screen Show (16:9)</PresentationFormat>
  <Paragraphs>110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Broadway</vt:lpstr>
      <vt:lpstr>Calibri</vt:lpstr>
      <vt:lpstr>Ciscolight</vt:lpstr>
      <vt:lpstr>CiscoSans</vt:lpstr>
      <vt:lpstr>CiscoSans ExtraLight</vt:lpstr>
      <vt:lpstr>CiscoSans Thin</vt:lpstr>
      <vt:lpstr>Mangal</vt:lpstr>
      <vt:lpstr>ＭＳ Ｐゴシック</vt:lpstr>
      <vt:lpstr>Arial</vt:lpstr>
      <vt:lpstr>Blue theme 2016 16x9</vt:lpstr>
      <vt:lpstr>SCONS Sharing</vt:lpstr>
      <vt:lpstr>Agenda</vt:lpstr>
      <vt:lpstr>Basic Knowledge</vt:lpstr>
      <vt:lpstr>Environment</vt:lpstr>
      <vt:lpstr>Build Variables/Options</vt:lpstr>
      <vt:lpstr>Construction Variables</vt:lpstr>
      <vt:lpstr>Builders/Emitter</vt:lpstr>
      <vt:lpstr>Pseudo-Builder/Tools</vt:lpstr>
      <vt:lpstr>Two phases</vt:lpstr>
      <vt:lpstr>Hierarchical Builds: SConscript</vt:lpstr>
      <vt:lpstr>Import/Export/Clone</vt:lpstr>
      <vt:lpstr>Target/Node/Default/Alias</vt:lpstr>
      <vt:lpstr>JCF Part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Signing</dc:title>
  <dc:creator>Microsoft Office User</dc:creator>
  <cp:lastModifiedBy>Microsoft Office User</cp:lastModifiedBy>
  <cp:revision>243</cp:revision>
  <dcterms:created xsi:type="dcterms:W3CDTF">2016-11-02T14:20:44Z</dcterms:created>
  <dcterms:modified xsi:type="dcterms:W3CDTF">2017-04-07T08:51:08Z</dcterms:modified>
</cp:coreProperties>
</file>