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latsi" charset="1" panose="00000500000000000000"/>
      <p:regular r:id="rId19"/>
    </p:embeddedFont>
    <p:embeddedFont>
      <p:font typeface="Open Sans Bold" charset="1" panose="020B0806030504020204"/>
      <p:regular r:id="rId20"/>
    </p:embeddedFont>
    <p:embeddedFont>
      <p:font typeface="Abhaya Libre" charset="1" panose="02000503000000000000"/>
      <p:regular r:id="rId21"/>
    </p:embeddedFont>
    <p:embeddedFont>
      <p:font typeface="Abhaya Libre Bold" charset="1" panose="02000803000000000000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6241693" y="2338534"/>
            <a:ext cx="8534002" cy="297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2"/>
              </a:lnSpc>
            </a:pPr>
            <a:r>
              <a:rPr lang="en-US" sz="78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GENERATING INSIGHTS FROM PRODUCT REVIEWS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33952" y="6517158"/>
            <a:ext cx="12625348" cy="51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30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Using NL</a:t>
            </a:r>
            <a:r>
              <a:rPr lang="en-US" sz="30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 to Turn Customer Reviews into Actionable Business Intelligence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8734526"/>
            <a:ext cx="6882108" cy="100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6"/>
              </a:lnSpc>
            </a:pPr>
            <a:r>
              <a:rPr lang="en-US" sz="29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Alph</a:t>
            </a:r>
            <a:r>
              <a:rPr lang="en-US" sz="29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Anindita | University of Bristol</a:t>
            </a:r>
          </a:p>
          <a:p>
            <a:pPr algn="ctr">
              <a:lnSpc>
                <a:spcPts val="4096"/>
              </a:lnSpc>
            </a:pPr>
            <a:r>
              <a:rPr lang="en-US" sz="29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Supervisor- Prof. Ben Hicks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28776" y="94629"/>
            <a:ext cx="1959836" cy="2072454"/>
          </a:xfrm>
          <a:custGeom>
            <a:avLst/>
            <a:gdLst/>
            <a:ahLst/>
            <a:cxnLst/>
            <a:rect r="r" b="b" t="t" l="l"/>
            <a:pathLst>
              <a:path h="2072454" w="1959836">
                <a:moveTo>
                  <a:pt x="0" y="0"/>
                </a:moveTo>
                <a:lnTo>
                  <a:pt x="1959836" y="0"/>
                </a:lnTo>
                <a:lnTo>
                  <a:pt x="1959836" y="2072455"/>
                </a:lnTo>
                <a:lnTo>
                  <a:pt x="0" y="20724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938" t="-126195" r="-238043" b="-136466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3056648"/>
            <a:ext cx="5246391" cy="5246370"/>
            <a:chOff x="0" y="0"/>
            <a:chExt cx="6350025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53980" y="1295400"/>
            <a:ext cx="1318003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</a:t>
            </a: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HE LIMITS OF JUST ANALYSING REVIEWS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844818" y="2989973"/>
            <a:ext cx="10793714" cy="487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Lack of Technical Detail: Reviews say "poor battery life," not "poor battery life = 2hours." This isn't specific enough for engineers.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Contextual Ambiguity: Expressions like "good for the price" are subjective and hard to quantify.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Passive Feedback: We only learn about existing features. We can't use this data to test new ideas or uncover unmet needs.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012909" y="2797221"/>
            <a:ext cx="5246391" cy="5246370"/>
            <a:chOff x="0" y="0"/>
            <a:chExt cx="6350025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t="0" r="-25046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79044" y="866775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9670" y="2934080"/>
            <a:ext cx="10793714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What I Achieved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Built a robust, reusable NLP framework to analyse product reviews from multiple angles.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Demonstrated how combining traditional and modern AI yields richer, more reliable insights.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Showed a clear link between review sentiment patterns and product lifecycle outcomes.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Path Forward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key takeaway is that future competitive advantage will come from designing intelligent review tracking systems, not just from more cleverly analyzing the data we already have.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4167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1959" y="866775"/>
            <a:ext cx="134640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47891" y="4284708"/>
            <a:ext cx="357946" cy="35794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3657600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47891" y="3074307"/>
            <a:ext cx="357946" cy="35794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835630" y="4463681"/>
            <a:ext cx="1750744" cy="1499274"/>
          </a:xfrm>
          <a:custGeom>
            <a:avLst/>
            <a:gdLst/>
            <a:ahLst/>
            <a:cxnLst/>
            <a:rect r="r" b="b" t="t" l="l"/>
            <a:pathLst>
              <a:path h="1499274" w="1750744">
                <a:moveTo>
                  <a:pt x="0" y="0"/>
                </a:moveTo>
                <a:lnTo>
                  <a:pt x="1750744" y="0"/>
                </a:lnTo>
                <a:lnTo>
                  <a:pt x="1750744" y="1499274"/>
                </a:lnTo>
                <a:lnTo>
                  <a:pt x="0" y="1499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411959" y="2967531"/>
            <a:ext cx="7530658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</a:t>
            </a:r>
            <a:r>
              <a:rPr lang="en-US" sz="3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 Old Way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11959" y="4128304"/>
            <a:ext cx="753065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 Hybrid S</a:t>
            </a:r>
            <a:r>
              <a:rPr lang="en-US" sz="3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olution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11959" y="3524082"/>
            <a:ext cx="148473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Cust</a:t>
            </a: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omer writes: "The battery life is okay." This is ambiguous and not very actionable.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11959" y="4680754"/>
            <a:ext cx="10816554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Afte</a:t>
            </a: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 the text review, ask targeted questions: -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Battery life ? - bad, average, good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How long does the battery last? - (&lt;2h, 2-4h, &gt;4h)  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This combines the 'what' (quantitative data) with the 'why' (qualitative text), adding review with specific feature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59487" y="2260601"/>
            <a:ext cx="816902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Passive Listening to Active Asking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33857" y="6762653"/>
            <a:ext cx="10669737" cy="70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Alpha Anindita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27671" y="184694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Bristol| 2025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67832" y="3366204"/>
            <a:ext cx="8672629" cy="457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Milli</a:t>
            </a:r>
            <a:r>
              <a:rPr lang="en-US" sz="30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ons of product reviews are posted online every day. This is a vast repository of customer feedback containing invaluable insights about product performance, user satisfaction, and market trends.</a:t>
            </a:r>
          </a:p>
          <a:p>
            <a:pPr algn="ctr">
              <a:lnSpc>
                <a:spcPts val="4312"/>
              </a:lnSpc>
            </a:pPr>
            <a:r>
              <a:rPr lang="en-US" sz="30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However, the sheer scale and unstructured nature of this text make it a fundamental challenge for businesses to systematically extract actionable intelligence to inform strategic decisions.</a:t>
            </a:r>
          </a:p>
          <a:p>
            <a:pPr algn="ctr">
              <a:lnSpc>
                <a:spcPts val="179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20229" y="3432879"/>
            <a:ext cx="6303802" cy="4507092"/>
          </a:xfrm>
          <a:custGeom>
            <a:avLst/>
            <a:gdLst/>
            <a:ahLst/>
            <a:cxnLst/>
            <a:rect r="r" b="b" t="t" l="l"/>
            <a:pathLst>
              <a:path h="4507092" w="6303802">
                <a:moveTo>
                  <a:pt x="0" y="0"/>
                </a:moveTo>
                <a:lnTo>
                  <a:pt x="6303802" y="0"/>
                </a:lnTo>
                <a:lnTo>
                  <a:pt x="6303802" y="4507092"/>
                </a:lnTo>
                <a:lnTo>
                  <a:pt x="0" y="4507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399" t="0" r="-19399" b="-1089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53980" y="1620622"/>
            <a:ext cx="1318003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PRO</a:t>
            </a:r>
            <a:r>
              <a:rPr lang="en-US" sz="6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BLEM: AN UNTAPPED GOLDMINE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933450"/>
            <a:ext cx="13180039" cy="1775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5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</a:t>
            </a:r>
            <a:r>
              <a:rPr lang="en-US" sz="5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OJECT AIM: FROM RAW </a:t>
            </a:r>
          </a:p>
          <a:p>
            <a:pPr algn="ctr">
              <a:lnSpc>
                <a:spcPts val="7140"/>
              </a:lnSpc>
            </a:pPr>
            <a:r>
              <a:rPr lang="en-US" sz="5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REVIEWS TO SMART DECISIONS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986" y="3334045"/>
            <a:ext cx="15848529" cy="85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My aim was to  i</a:t>
            </a:r>
            <a:r>
              <a:rPr lang="en-US" sz="2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nvestigate how state-of-the-art Natural Language Processing (NLP) can generate actionable insights from reviews and to propose enhanced data collection strategies for better business intelligence.</a:t>
            </a:r>
          </a:p>
        </p:txBody>
      </p:sp>
      <p:sp>
        <p:nvSpPr>
          <p:cNvPr name="AutoShape 5" id="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21986" y="4829866"/>
            <a:ext cx="11185969" cy="34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Why is this important? 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For Businesses</a:t>
            </a:r>
            <a:r>
              <a:rPr lang="en-US" sz="27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: Make smarter decisions on product improvements, marketing, and strategy.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For Consumers</a:t>
            </a:r>
            <a:r>
              <a:rPr lang="en-US" sz="27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: Get better products and make more informed purchasing choices.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For Research</a:t>
            </a:r>
            <a:r>
              <a:rPr lang="en-US" sz="27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: Create powerful and accessible analysis tools by combining traditional NLP and modern AI.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021336" y="4394324"/>
            <a:ext cx="4400431" cy="4400414"/>
            <a:chOff x="0" y="0"/>
            <a:chExt cx="6350025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t="0" r="-55262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952500"/>
            <a:ext cx="1045121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INNOVATI</a:t>
            </a: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ON: THE BEST OF BOTH WORLDS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673194" y="3268672"/>
            <a:ext cx="6651535" cy="2606494"/>
            <a:chOff x="0" y="0"/>
            <a:chExt cx="8868713" cy="347532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868713" cy="3475326"/>
              <a:chOff x="0" y="0"/>
              <a:chExt cx="1751844" cy="68648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751844" cy="686484"/>
              </a:xfrm>
              <a:custGeom>
                <a:avLst/>
                <a:gdLst/>
                <a:ahLst/>
                <a:cxnLst/>
                <a:rect r="r" b="b" t="t" l="l"/>
                <a:pathLst>
                  <a:path h="686484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627124"/>
                    </a:lnTo>
                    <a:cubicBezTo>
                      <a:pt x="1751844" y="659908"/>
                      <a:pt x="1725268" y="686484"/>
                      <a:pt x="1692484" y="686484"/>
                    </a:cubicBezTo>
                    <a:lnTo>
                      <a:pt x="59360" y="686484"/>
                    </a:lnTo>
                    <a:cubicBezTo>
                      <a:pt x="26577" y="686484"/>
                      <a:pt x="0" y="659908"/>
                      <a:pt x="0" y="627124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751844" cy="7245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695604" y="123825"/>
              <a:ext cx="7735510" cy="2978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3483" indent="-301742" lvl="1">
                <a:lnSpc>
                  <a:spcPts val="3913"/>
                </a:lnSpc>
                <a:buFont typeface="Arial"/>
                <a:buChar char="•"/>
              </a:pPr>
              <a:r>
                <a:rPr lang="en-US" sz="27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Fast &amp; </a:t>
              </a:r>
              <a:r>
                <a:rPr lang="en-US" sz="27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efficient for large datasets.</a:t>
              </a:r>
            </a:p>
            <a:p>
              <a:pPr algn="l" marL="603483" indent="-301742" lvl="1">
                <a:lnSpc>
                  <a:spcPts val="3913"/>
                </a:lnSpc>
                <a:buFont typeface="Arial"/>
                <a:buChar char="•"/>
              </a:pPr>
              <a:r>
                <a:rPr lang="en-US" sz="27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Good for high-level sentiment (Positive, Negative).</a:t>
              </a:r>
            </a:p>
            <a:p>
              <a:pPr algn="l" marL="603483" indent="-301742" lvl="1">
                <a:lnSpc>
                  <a:spcPts val="3913"/>
                </a:lnSpc>
                <a:buFont typeface="Arial"/>
                <a:buChar char="•"/>
              </a:pPr>
              <a:r>
                <a:rPr lang="en-US" sz="27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Transparent and interpretable.</a:t>
              </a:r>
            </a:p>
            <a:p>
              <a:pPr algn="l">
                <a:lnSpc>
                  <a:spcPts val="209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550637" y="2620338"/>
            <a:ext cx="4182217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</a:t>
            </a: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raditional NLP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52253" y="2883406"/>
            <a:ext cx="5755005" cy="585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c</a:t>
            </a: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ore of my approach is a hybrid model that integrates fast, traditional methods with the deep contextual understanding of modern AI, all deployed locally for privacy and efficiency.</a:t>
            </a:r>
          </a:p>
          <a:p>
            <a:pPr algn="l">
              <a:lnSpc>
                <a:spcPts val="5192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9673194" y="6685437"/>
            <a:ext cx="6651535" cy="2332688"/>
            <a:chOff x="0" y="0"/>
            <a:chExt cx="8868713" cy="311025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8868713" cy="3110250"/>
              <a:chOff x="0" y="0"/>
              <a:chExt cx="1751844" cy="61437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51844" cy="614370"/>
              </a:xfrm>
              <a:custGeom>
                <a:avLst/>
                <a:gdLst/>
                <a:ahLst/>
                <a:cxnLst/>
                <a:rect r="r" b="b" t="t" l="l"/>
                <a:pathLst>
                  <a:path h="614370" w="1751844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55010"/>
                    </a:lnTo>
                    <a:cubicBezTo>
                      <a:pt x="1751844" y="587794"/>
                      <a:pt x="1725268" y="614370"/>
                      <a:pt x="1692484" y="614370"/>
                    </a:cubicBezTo>
                    <a:lnTo>
                      <a:pt x="59360" y="614370"/>
                    </a:lnTo>
                    <a:cubicBezTo>
                      <a:pt x="26577" y="614370"/>
                      <a:pt x="0" y="587794"/>
                      <a:pt x="0" y="55501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751844" cy="6524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695604" y="123825"/>
              <a:ext cx="7735510" cy="26134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Un</a:t>
              </a:r>
              <a:r>
                <a:rPr lang="en-US" sz="27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derstands nuance and context.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Summarizes complex feedback.</a:t>
              </a:r>
            </a:p>
            <a:p>
              <a:pPr algn="l" marL="604519" indent="-302260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Uncovers the 'why' behind the rating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50637" y="5986928"/>
            <a:ext cx="5276728" cy="6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Mod</a:t>
            </a: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ern AI (Local LLM)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3323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21404" y="697669"/>
            <a:ext cx="10245192" cy="142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MY APP</a:t>
            </a:r>
            <a:r>
              <a:rPr lang="en-US" sz="4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ROACH: A MULTI-LAYERED ANALYTICAL WORKFLOW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2412804"/>
            <a:ext cx="15768432" cy="82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1"/>
              </a:lnSpc>
            </a:pPr>
            <a:r>
              <a:rPr lang="en-US" sz="237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</a:t>
            </a:r>
            <a:r>
              <a:rPr lang="en-US" sz="237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created an integrated pipeline to analyze reviews from multiple angles. This avoids relying on a single method and provides a more robust, holistic understanding of customer feedback.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491660" y="3714060"/>
            <a:ext cx="4821505" cy="604091"/>
            <a:chOff x="0" y="0"/>
            <a:chExt cx="1761370" cy="2206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61370" cy="220684"/>
            </a:xfrm>
            <a:custGeom>
              <a:avLst/>
              <a:gdLst/>
              <a:ahLst/>
              <a:cxnLst/>
              <a:rect r="r" b="b" t="t" l="l"/>
              <a:pathLst>
                <a:path h="220684" w="1761370">
                  <a:moveTo>
                    <a:pt x="0" y="0"/>
                  </a:moveTo>
                  <a:lnTo>
                    <a:pt x="1761370" y="0"/>
                  </a:lnTo>
                  <a:lnTo>
                    <a:pt x="1761370" y="220684"/>
                  </a:lnTo>
                  <a:lnTo>
                    <a:pt x="0" y="220684"/>
                  </a:ln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61370" cy="258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 Loading and Initial Exploration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59531" y="6037508"/>
            <a:ext cx="3085763" cy="586323"/>
            <a:chOff x="0" y="0"/>
            <a:chExt cx="1127277" cy="2141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27277" cy="214193"/>
            </a:xfrm>
            <a:custGeom>
              <a:avLst/>
              <a:gdLst/>
              <a:ahLst/>
              <a:cxnLst/>
              <a:rect r="r" b="b" t="t" l="l"/>
              <a:pathLst>
                <a:path h="214193" w="1127277">
                  <a:moveTo>
                    <a:pt x="0" y="0"/>
                  </a:moveTo>
                  <a:lnTo>
                    <a:pt x="1127277" y="0"/>
                  </a:lnTo>
                  <a:lnTo>
                    <a:pt x="1127277" y="214193"/>
                  </a:lnTo>
                  <a:lnTo>
                    <a:pt x="0" y="214193"/>
                  </a:lnTo>
                  <a:close/>
                </a:path>
              </a:pathLst>
            </a:custGeom>
            <a:solidFill>
              <a:srgbClr val="D9D2C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127277" cy="252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Sentiment Analysis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flipH="true">
            <a:off x="8902412" y="4318150"/>
            <a:ext cx="0" cy="1719358"/>
          </a:xfrm>
          <a:prstGeom prst="line">
            <a:avLst/>
          </a:prstGeom>
          <a:ln cap="rnd" w="47625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3139953" y="5046613"/>
            <a:ext cx="3085763" cy="586323"/>
            <a:chOff x="0" y="0"/>
            <a:chExt cx="1127277" cy="21419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27277" cy="214193"/>
            </a:xfrm>
            <a:custGeom>
              <a:avLst/>
              <a:gdLst/>
              <a:ahLst/>
              <a:cxnLst/>
              <a:rect r="r" b="b" t="t" l="l"/>
              <a:pathLst>
                <a:path h="214193" w="1127277">
                  <a:moveTo>
                    <a:pt x="0" y="0"/>
                  </a:moveTo>
                  <a:lnTo>
                    <a:pt x="1127277" y="0"/>
                  </a:lnTo>
                  <a:lnTo>
                    <a:pt x="1127277" y="214193"/>
                  </a:lnTo>
                  <a:lnTo>
                    <a:pt x="0" y="214193"/>
                  </a:lnTo>
                  <a:close/>
                </a:path>
              </a:pathLst>
            </a:custGeom>
            <a:solidFill>
              <a:srgbClr val="D9D2C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27277" cy="252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Text Preprocessing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782799" y="5060714"/>
            <a:ext cx="4821505" cy="604091"/>
            <a:chOff x="0" y="0"/>
            <a:chExt cx="1761370" cy="22068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61370" cy="220684"/>
            </a:xfrm>
            <a:custGeom>
              <a:avLst/>
              <a:gdLst/>
              <a:ahLst/>
              <a:cxnLst/>
              <a:rect r="r" b="b" t="t" l="l"/>
              <a:pathLst>
                <a:path h="220684" w="1761370">
                  <a:moveTo>
                    <a:pt x="0" y="0"/>
                  </a:moveTo>
                  <a:lnTo>
                    <a:pt x="1761370" y="0"/>
                  </a:lnTo>
                  <a:lnTo>
                    <a:pt x="1761370" y="220684"/>
                  </a:lnTo>
                  <a:lnTo>
                    <a:pt x="0" y="220684"/>
                  </a:lnTo>
                  <a:close/>
                </a:path>
              </a:pathLst>
            </a:custGeom>
            <a:solidFill>
              <a:srgbClr val="D9D2C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761370" cy="258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Based Prompt Engineering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>
            <a:off x="8902412" y="4318150"/>
            <a:ext cx="4291139" cy="742564"/>
          </a:xfrm>
          <a:prstGeom prst="line">
            <a:avLst/>
          </a:prstGeom>
          <a:ln cap="rnd" w="47625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flipH="true">
            <a:off x="4682834" y="4318150"/>
            <a:ext cx="4219578" cy="728463"/>
          </a:xfrm>
          <a:prstGeom prst="line">
            <a:avLst/>
          </a:prstGeom>
          <a:ln cap="rnd" w="47625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7359531" y="7063987"/>
            <a:ext cx="3085763" cy="862306"/>
            <a:chOff x="0" y="0"/>
            <a:chExt cx="1127277" cy="31501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27277" cy="315014"/>
            </a:xfrm>
            <a:custGeom>
              <a:avLst/>
              <a:gdLst/>
              <a:ahLst/>
              <a:cxnLst/>
              <a:rect r="r" b="b" t="t" l="l"/>
              <a:pathLst>
                <a:path h="315014" w="1127277">
                  <a:moveTo>
                    <a:pt x="0" y="0"/>
                  </a:moveTo>
                  <a:lnTo>
                    <a:pt x="1127277" y="0"/>
                  </a:lnTo>
                  <a:lnTo>
                    <a:pt x="1127277" y="315014"/>
                  </a:lnTo>
                  <a:lnTo>
                    <a:pt x="0" y="315014"/>
                  </a:lnTo>
                  <a:close/>
                </a:path>
              </a:pathLst>
            </a:custGeom>
            <a:solidFill>
              <a:srgbClr val="D9D2C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127277" cy="353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Aspect based Sentiment Analysis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flipH="true">
            <a:off x="8902412" y="6623832"/>
            <a:ext cx="0" cy="440155"/>
          </a:xfrm>
          <a:prstGeom prst="line">
            <a:avLst/>
          </a:prstGeom>
          <a:ln cap="rnd" w="47625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3" id="33"/>
          <p:cNvGrpSpPr/>
          <p:nvPr/>
        </p:nvGrpSpPr>
        <p:grpSpPr>
          <a:xfrm rot="0">
            <a:off x="2683696" y="6037508"/>
            <a:ext cx="3085763" cy="586323"/>
            <a:chOff x="0" y="0"/>
            <a:chExt cx="1127277" cy="21419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27277" cy="214193"/>
            </a:xfrm>
            <a:custGeom>
              <a:avLst/>
              <a:gdLst/>
              <a:ahLst/>
              <a:cxnLst/>
              <a:rect r="r" b="b" t="t" l="l"/>
              <a:pathLst>
                <a:path h="214193" w="1127277">
                  <a:moveTo>
                    <a:pt x="0" y="0"/>
                  </a:moveTo>
                  <a:lnTo>
                    <a:pt x="1127277" y="0"/>
                  </a:lnTo>
                  <a:lnTo>
                    <a:pt x="1127277" y="214193"/>
                  </a:lnTo>
                  <a:lnTo>
                    <a:pt x="0" y="214193"/>
                  </a:lnTo>
                  <a:close/>
                </a:path>
              </a:pathLst>
            </a:custGeom>
            <a:solidFill>
              <a:srgbClr val="D9D2CA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127277" cy="252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N- gram Analysis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683696" y="6915741"/>
            <a:ext cx="3085763" cy="586323"/>
            <a:chOff x="0" y="0"/>
            <a:chExt cx="1127277" cy="21419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27277" cy="214193"/>
            </a:xfrm>
            <a:custGeom>
              <a:avLst/>
              <a:gdLst/>
              <a:ahLst/>
              <a:cxnLst/>
              <a:rect r="r" b="b" t="t" l="l"/>
              <a:pathLst>
                <a:path h="214193" w="1127277">
                  <a:moveTo>
                    <a:pt x="0" y="0"/>
                  </a:moveTo>
                  <a:lnTo>
                    <a:pt x="1127277" y="0"/>
                  </a:lnTo>
                  <a:lnTo>
                    <a:pt x="1127277" y="214193"/>
                  </a:lnTo>
                  <a:lnTo>
                    <a:pt x="0" y="214193"/>
                  </a:lnTo>
                  <a:close/>
                </a:path>
              </a:pathLst>
            </a:custGeom>
            <a:solidFill>
              <a:srgbClr val="D9D2CA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127277" cy="252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Contextual Text Mining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683696" y="7795226"/>
            <a:ext cx="3085763" cy="586323"/>
            <a:chOff x="0" y="0"/>
            <a:chExt cx="1127277" cy="21419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27277" cy="214193"/>
            </a:xfrm>
            <a:custGeom>
              <a:avLst/>
              <a:gdLst/>
              <a:ahLst/>
              <a:cxnLst/>
              <a:rect r="r" b="b" t="t" l="l"/>
              <a:pathLst>
                <a:path h="214193" w="1127277">
                  <a:moveTo>
                    <a:pt x="0" y="0"/>
                  </a:moveTo>
                  <a:lnTo>
                    <a:pt x="1127277" y="0"/>
                  </a:lnTo>
                  <a:lnTo>
                    <a:pt x="1127277" y="214193"/>
                  </a:lnTo>
                  <a:lnTo>
                    <a:pt x="0" y="214193"/>
                  </a:lnTo>
                  <a:close/>
                </a:path>
              </a:pathLst>
            </a:custGeom>
            <a:solidFill>
              <a:srgbClr val="D9D2CA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127277" cy="2522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Word Cloud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flipH="true">
            <a:off x="5769459" y="5339775"/>
            <a:ext cx="456256" cy="990895"/>
          </a:xfrm>
          <a:prstGeom prst="line">
            <a:avLst/>
          </a:prstGeom>
          <a:ln cap="rnd" w="47625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flipH="true">
            <a:off x="5769459" y="5339775"/>
            <a:ext cx="456256" cy="1869128"/>
          </a:xfrm>
          <a:prstGeom prst="line">
            <a:avLst/>
          </a:prstGeom>
          <a:ln cap="rnd" w="47625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flipH="true">
            <a:off x="5769459" y="5339775"/>
            <a:ext cx="456256" cy="2748613"/>
          </a:xfrm>
          <a:prstGeom prst="line">
            <a:avLst/>
          </a:prstGeom>
          <a:ln cap="rnd" w="47625">
            <a:solidFill>
              <a:srgbClr val="9FC3D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1167" y="1769959"/>
            <a:ext cx="1623060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TESTING THE FRAMEW</a:t>
            </a:r>
            <a:r>
              <a:rPr lang="en-US" sz="45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ORK: THREE DIVERSE CASE STUDIES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14463" y="2912310"/>
            <a:ext cx="4312224" cy="5754623"/>
            <a:chOff x="0" y="0"/>
            <a:chExt cx="1135730" cy="15156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5730" cy="1515621"/>
            </a:xfrm>
            <a:custGeom>
              <a:avLst/>
              <a:gdLst/>
              <a:ahLst/>
              <a:cxnLst/>
              <a:rect r="r" b="b" t="t" l="l"/>
              <a:pathLst>
                <a:path h="1515621" w="1135730">
                  <a:moveTo>
                    <a:pt x="91562" y="0"/>
                  </a:moveTo>
                  <a:lnTo>
                    <a:pt x="1044167" y="0"/>
                  </a:lnTo>
                  <a:cubicBezTo>
                    <a:pt x="1068451" y="0"/>
                    <a:pt x="1091740" y="9647"/>
                    <a:pt x="1108912" y="26818"/>
                  </a:cubicBezTo>
                  <a:cubicBezTo>
                    <a:pt x="1126083" y="43989"/>
                    <a:pt x="1135730" y="67279"/>
                    <a:pt x="1135730" y="91562"/>
                  </a:cubicBezTo>
                  <a:lnTo>
                    <a:pt x="1135730" y="1424058"/>
                  </a:lnTo>
                  <a:cubicBezTo>
                    <a:pt x="1135730" y="1448342"/>
                    <a:pt x="1126083" y="1471631"/>
                    <a:pt x="1108912" y="1488803"/>
                  </a:cubicBezTo>
                  <a:cubicBezTo>
                    <a:pt x="1091740" y="1505974"/>
                    <a:pt x="1068451" y="1515621"/>
                    <a:pt x="1044167" y="1515621"/>
                  </a:cubicBezTo>
                  <a:lnTo>
                    <a:pt x="91562" y="1515621"/>
                  </a:lnTo>
                  <a:cubicBezTo>
                    <a:pt x="67279" y="1515621"/>
                    <a:pt x="43989" y="1505974"/>
                    <a:pt x="26818" y="1488803"/>
                  </a:cubicBezTo>
                  <a:cubicBezTo>
                    <a:pt x="9647" y="1471631"/>
                    <a:pt x="0" y="1448342"/>
                    <a:pt x="0" y="1424058"/>
                  </a:cubicBezTo>
                  <a:lnTo>
                    <a:pt x="0" y="91562"/>
                  </a:lnTo>
                  <a:cubicBezTo>
                    <a:pt x="0" y="67279"/>
                    <a:pt x="9647" y="43989"/>
                    <a:pt x="26818" y="26818"/>
                  </a:cubicBezTo>
                  <a:cubicBezTo>
                    <a:pt x="43989" y="9647"/>
                    <a:pt x="67279" y="0"/>
                    <a:pt x="91562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35730" cy="1553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262003" y="2912310"/>
            <a:ext cx="4312224" cy="5754623"/>
            <a:chOff x="0" y="0"/>
            <a:chExt cx="1135730" cy="15156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35730" cy="1515621"/>
            </a:xfrm>
            <a:custGeom>
              <a:avLst/>
              <a:gdLst/>
              <a:ahLst/>
              <a:cxnLst/>
              <a:rect r="r" b="b" t="t" l="l"/>
              <a:pathLst>
                <a:path h="1515621" w="1135730">
                  <a:moveTo>
                    <a:pt x="91562" y="0"/>
                  </a:moveTo>
                  <a:lnTo>
                    <a:pt x="1044167" y="0"/>
                  </a:lnTo>
                  <a:cubicBezTo>
                    <a:pt x="1068451" y="0"/>
                    <a:pt x="1091740" y="9647"/>
                    <a:pt x="1108912" y="26818"/>
                  </a:cubicBezTo>
                  <a:cubicBezTo>
                    <a:pt x="1126083" y="43989"/>
                    <a:pt x="1135730" y="67279"/>
                    <a:pt x="1135730" y="91562"/>
                  </a:cubicBezTo>
                  <a:lnTo>
                    <a:pt x="1135730" y="1424058"/>
                  </a:lnTo>
                  <a:cubicBezTo>
                    <a:pt x="1135730" y="1448342"/>
                    <a:pt x="1126083" y="1471631"/>
                    <a:pt x="1108912" y="1488803"/>
                  </a:cubicBezTo>
                  <a:cubicBezTo>
                    <a:pt x="1091740" y="1505974"/>
                    <a:pt x="1068451" y="1515621"/>
                    <a:pt x="1044167" y="1515621"/>
                  </a:cubicBezTo>
                  <a:lnTo>
                    <a:pt x="91562" y="1515621"/>
                  </a:lnTo>
                  <a:cubicBezTo>
                    <a:pt x="67279" y="1515621"/>
                    <a:pt x="43989" y="1505974"/>
                    <a:pt x="26818" y="1488803"/>
                  </a:cubicBezTo>
                  <a:cubicBezTo>
                    <a:pt x="9647" y="1471631"/>
                    <a:pt x="0" y="1448342"/>
                    <a:pt x="0" y="1424058"/>
                  </a:cubicBezTo>
                  <a:lnTo>
                    <a:pt x="0" y="91562"/>
                  </a:lnTo>
                  <a:cubicBezTo>
                    <a:pt x="0" y="67279"/>
                    <a:pt x="9647" y="43989"/>
                    <a:pt x="26818" y="26818"/>
                  </a:cubicBezTo>
                  <a:cubicBezTo>
                    <a:pt x="43989" y="9647"/>
                    <a:pt x="67279" y="0"/>
                    <a:pt x="91562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135730" cy="1553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107752" y="2912310"/>
            <a:ext cx="4312224" cy="5754623"/>
            <a:chOff x="0" y="0"/>
            <a:chExt cx="1135730" cy="151562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35730" cy="1515621"/>
            </a:xfrm>
            <a:custGeom>
              <a:avLst/>
              <a:gdLst/>
              <a:ahLst/>
              <a:cxnLst/>
              <a:rect r="r" b="b" t="t" l="l"/>
              <a:pathLst>
                <a:path h="1515621" w="1135730">
                  <a:moveTo>
                    <a:pt x="91562" y="0"/>
                  </a:moveTo>
                  <a:lnTo>
                    <a:pt x="1044167" y="0"/>
                  </a:lnTo>
                  <a:cubicBezTo>
                    <a:pt x="1068451" y="0"/>
                    <a:pt x="1091740" y="9647"/>
                    <a:pt x="1108912" y="26818"/>
                  </a:cubicBezTo>
                  <a:cubicBezTo>
                    <a:pt x="1126083" y="43989"/>
                    <a:pt x="1135730" y="67279"/>
                    <a:pt x="1135730" y="91562"/>
                  </a:cubicBezTo>
                  <a:lnTo>
                    <a:pt x="1135730" y="1424058"/>
                  </a:lnTo>
                  <a:cubicBezTo>
                    <a:pt x="1135730" y="1448342"/>
                    <a:pt x="1126083" y="1471631"/>
                    <a:pt x="1108912" y="1488803"/>
                  </a:cubicBezTo>
                  <a:cubicBezTo>
                    <a:pt x="1091740" y="1505974"/>
                    <a:pt x="1068451" y="1515621"/>
                    <a:pt x="1044167" y="1515621"/>
                  </a:cubicBezTo>
                  <a:lnTo>
                    <a:pt x="91562" y="1515621"/>
                  </a:lnTo>
                  <a:cubicBezTo>
                    <a:pt x="67279" y="1515621"/>
                    <a:pt x="43989" y="1505974"/>
                    <a:pt x="26818" y="1488803"/>
                  </a:cubicBezTo>
                  <a:cubicBezTo>
                    <a:pt x="9647" y="1471631"/>
                    <a:pt x="0" y="1448342"/>
                    <a:pt x="0" y="1424058"/>
                  </a:cubicBezTo>
                  <a:lnTo>
                    <a:pt x="0" y="91562"/>
                  </a:lnTo>
                  <a:cubicBezTo>
                    <a:pt x="0" y="67279"/>
                    <a:pt x="9647" y="43989"/>
                    <a:pt x="26818" y="26818"/>
                  </a:cubicBezTo>
                  <a:cubicBezTo>
                    <a:pt x="43989" y="9647"/>
                    <a:pt x="67279" y="0"/>
                    <a:pt x="91562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135730" cy="1553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203368" y="4837167"/>
            <a:ext cx="2120991" cy="1816340"/>
          </a:xfrm>
          <a:custGeom>
            <a:avLst/>
            <a:gdLst/>
            <a:ahLst/>
            <a:cxnLst/>
            <a:rect r="r" b="b" t="t" l="l"/>
            <a:pathLst>
              <a:path h="1816340" w="2120991">
                <a:moveTo>
                  <a:pt x="0" y="0"/>
                </a:moveTo>
                <a:lnTo>
                  <a:pt x="2120991" y="0"/>
                </a:lnTo>
                <a:lnTo>
                  <a:pt x="2120991" y="1816339"/>
                </a:lnTo>
                <a:lnTo>
                  <a:pt x="0" y="18163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511152" y="4796661"/>
            <a:ext cx="2071364" cy="1985920"/>
          </a:xfrm>
          <a:custGeom>
            <a:avLst/>
            <a:gdLst/>
            <a:ahLst/>
            <a:cxnLst/>
            <a:rect r="r" b="b" t="t" l="l"/>
            <a:pathLst>
              <a:path h="1985920" w="2071364">
                <a:moveTo>
                  <a:pt x="0" y="0"/>
                </a:moveTo>
                <a:lnTo>
                  <a:pt x="2071364" y="0"/>
                </a:lnTo>
                <a:lnTo>
                  <a:pt x="2071364" y="1985920"/>
                </a:lnTo>
                <a:lnTo>
                  <a:pt x="0" y="19859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317073" y="4752880"/>
            <a:ext cx="1978788" cy="2073482"/>
          </a:xfrm>
          <a:custGeom>
            <a:avLst/>
            <a:gdLst/>
            <a:ahLst/>
            <a:cxnLst/>
            <a:rect r="r" b="b" t="t" l="l"/>
            <a:pathLst>
              <a:path h="2073482" w="1978788">
                <a:moveTo>
                  <a:pt x="0" y="0"/>
                </a:moveTo>
                <a:lnTo>
                  <a:pt x="1978788" y="0"/>
                </a:lnTo>
                <a:lnTo>
                  <a:pt x="1978788" y="2073482"/>
                </a:lnTo>
                <a:lnTo>
                  <a:pt x="0" y="20734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07718" y="3452867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</a:t>
            </a: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 Success Story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67351" y="3452867"/>
            <a:ext cx="387823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</a:t>
            </a: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 Cautionary Tale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96856" y="3452867"/>
            <a:ext cx="38782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</a:t>
            </a: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 Mixed Bag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26178" y="7342965"/>
            <a:ext cx="3688793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under-cabinet range hood with a stable 4.6-star rating over 14 years.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573718" y="6923865"/>
            <a:ext cx="3688793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Wireless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headphones whose rating plummeted from 5.0 to 1.7 stars due to quality issues.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417488" y="6923865"/>
            <a:ext cx="3688793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variety of energy products (smart meters, circuit breakers) with diverse feedback.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9250"/>
            <a:ext cx="16230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FIND</a:t>
            </a: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ING 1: THE APPLIANCE SUCCESS STORY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sp>
        <p:nvSpPr>
          <p:cNvPr name="AutoShape 7" id="7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607302" y="1330325"/>
            <a:ext cx="6405443" cy="4019682"/>
          </a:xfrm>
          <a:custGeom>
            <a:avLst/>
            <a:gdLst/>
            <a:ahLst/>
            <a:cxnLst/>
            <a:rect r="r" b="b" t="t" l="l"/>
            <a:pathLst>
              <a:path h="4019682" w="6405443">
                <a:moveTo>
                  <a:pt x="0" y="0"/>
                </a:moveTo>
                <a:lnTo>
                  <a:pt x="6405443" y="0"/>
                </a:lnTo>
                <a:lnTo>
                  <a:pt x="6405443" y="4019682"/>
                </a:lnTo>
                <a:lnTo>
                  <a:pt x="0" y="4019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4423" y="1330325"/>
            <a:ext cx="5383648" cy="4306919"/>
          </a:xfrm>
          <a:custGeom>
            <a:avLst/>
            <a:gdLst/>
            <a:ahLst/>
            <a:cxnLst/>
            <a:rect r="r" b="b" t="t" l="l"/>
            <a:pathLst>
              <a:path h="4306919" w="5383648">
                <a:moveTo>
                  <a:pt x="0" y="0"/>
                </a:moveTo>
                <a:lnTo>
                  <a:pt x="5383649" y="0"/>
                </a:lnTo>
                <a:lnTo>
                  <a:pt x="5383649" y="4306919"/>
                </a:lnTo>
                <a:lnTo>
                  <a:pt x="0" y="43069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607302" y="6079821"/>
            <a:ext cx="6651998" cy="3178479"/>
          </a:xfrm>
          <a:custGeom>
            <a:avLst/>
            <a:gdLst/>
            <a:ahLst/>
            <a:cxnLst/>
            <a:rect r="r" b="b" t="t" l="l"/>
            <a:pathLst>
              <a:path h="3178479" w="6651998">
                <a:moveTo>
                  <a:pt x="0" y="0"/>
                </a:moveTo>
                <a:lnTo>
                  <a:pt x="6651998" y="0"/>
                </a:lnTo>
                <a:lnTo>
                  <a:pt x="6651998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924" r="0" b="-1924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4423" y="6277272"/>
            <a:ext cx="5383648" cy="2981028"/>
          </a:xfrm>
          <a:custGeom>
            <a:avLst/>
            <a:gdLst/>
            <a:ahLst/>
            <a:cxnLst/>
            <a:rect r="r" b="b" t="t" l="l"/>
            <a:pathLst>
              <a:path h="2981028" w="5383648">
                <a:moveTo>
                  <a:pt x="0" y="0"/>
                </a:moveTo>
                <a:lnTo>
                  <a:pt x="5383649" y="0"/>
                </a:lnTo>
                <a:lnTo>
                  <a:pt x="5383649" y="2981028"/>
                </a:lnTo>
                <a:lnTo>
                  <a:pt x="0" y="29810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948072" y="1282700"/>
            <a:ext cx="2986319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KPIs with overall Sentiment Distribution,  Temporal Analysis and most frequent review.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20983" y="3573660"/>
            <a:ext cx="2986319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N-Gram Analysis for positive reviews after filtering domain specific words and post lemmatization.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48072" y="8204200"/>
            <a:ext cx="298631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 summarization of reviews with most helpful votes.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20983" y="6032196"/>
            <a:ext cx="298631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Aspect Based Sentiment Analysis with custom dictionary.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9250"/>
            <a:ext cx="16230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FIND</a:t>
            </a: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ING 2: THE WIRELESS HEADPHONE FAILURE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sp>
        <p:nvSpPr>
          <p:cNvPr name="AutoShape 7" id="7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750177" y="1330325"/>
            <a:ext cx="6262568" cy="3883364"/>
          </a:xfrm>
          <a:custGeom>
            <a:avLst/>
            <a:gdLst/>
            <a:ahLst/>
            <a:cxnLst/>
            <a:rect r="r" b="b" t="t" l="l"/>
            <a:pathLst>
              <a:path h="3883364" w="6262568">
                <a:moveTo>
                  <a:pt x="0" y="0"/>
                </a:moveTo>
                <a:lnTo>
                  <a:pt x="6262568" y="0"/>
                </a:lnTo>
                <a:lnTo>
                  <a:pt x="6262568" y="3883364"/>
                </a:lnTo>
                <a:lnTo>
                  <a:pt x="0" y="3883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50177" y="5855415"/>
            <a:ext cx="6462240" cy="3402885"/>
          </a:xfrm>
          <a:custGeom>
            <a:avLst/>
            <a:gdLst/>
            <a:ahLst/>
            <a:cxnLst/>
            <a:rect r="r" b="b" t="t" l="l"/>
            <a:pathLst>
              <a:path h="3402885" w="6462240">
                <a:moveTo>
                  <a:pt x="0" y="0"/>
                </a:moveTo>
                <a:lnTo>
                  <a:pt x="6462240" y="0"/>
                </a:lnTo>
                <a:lnTo>
                  <a:pt x="6462240" y="3402885"/>
                </a:lnTo>
                <a:lnTo>
                  <a:pt x="0" y="34028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4423" y="5938760"/>
            <a:ext cx="5383648" cy="3319540"/>
          </a:xfrm>
          <a:custGeom>
            <a:avLst/>
            <a:gdLst/>
            <a:ahLst/>
            <a:cxnLst/>
            <a:rect r="r" b="b" t="t" l="l"/>
            <a:pathLst>
              <a:path h="3319540" w="5383648">
                <a:moveTo>
                  <a:pt x="0" y="0"/>
                </a:moveTo>
                <a:lnTo>
                  <a:pt x="5383649" y="0"/>
                </a:lnTo>
                <a:lnTo>
                  <a:pt x="5383649" y="3319540"/>
                </a:lnTo>
                <a:lnTo>
                  <a:pt x="0" y="33195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4423" y="1330325"/>
            <a:ext cx="5383648" cy="4000934"/>
          </a:xfrm>
          <a:custGeom>
            <a:avLst/>
            <a:gdLst/>
            <a:ahLst/>
            <a:cxnLst/>
            <a:rect r="r" b="b" t="t" l="l"/>
            <a:pathLst>
              <a:path h="4000934" w="5383648">
                <a:moveTo>
                  <a:pt x="0" y="0"/>
                </a:moveTo>
                <a:lnTo>
                  <a:pt x="5383649" y="0"/>
                </a:lnTo>
                <a:lnTo>
                  <a:pt x="5383649" y="4000934"/>
                </a:lnTo>
                <a:lnTo>
                  <a:pt x="0" y="40009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086282" y="1282700"/>
            <a:ext cx="298631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Temporal Analysis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20983" y="3573660"/>
            <a:ext cx="2986319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N-Gram Analysis for negative reviews after filtering domain specific words and post lemmatization.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48072" y="8204200"/>
            <a:ext cx="298631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 summarization of reviews with most helpful votes.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20983" y="6032196"/>
            <a:ext cx="298631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Aspect Based Sentiment Analysis with custom dictionary.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8788"/>
            <a:ext cx="162306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FIND</a:t>
            </a: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ING 3: THE MIXED PRODUCT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of Bristol | 2025</a:t>
            </a:r>
          </a:p>
        </p:txBody>
      </p:sp>
      <p:sp>
        <p:nvSpPr>
          <p:cNvPr name="AutoShape 7" id="7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70341" y="1702446"/>
            <a:ext cx="6611211" cy="3965559"/>
          </a:xfrm>
          <a:custGeom>
            <a:avLst/>
            <a:gdLst/>
            <a:ahLst/>
            <a:cxnLst/>
            <a:rect r="r" b="b" t="t" l="l"/>
            <a:pathLst>
              <a:path h="3965559" w="6611211">
                <a:moveTo>
                  <a:pt x="0" y="0"/>
                </a:moveTo>
                <a:lnTo>
                  <a:pt x="6611211" y="0"/>
                </a:lnTo>
                <a:lnTo>
                  <a:pt x="6611211" y="3965559"/>
                </a:lnTo>
                <a:lnTo>
                  <a:pt x="0" y="39655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613197" y="1771552"/>
            <a:ext cx="7399548" cy="3896452"/>
          </a:xfrm>
          <a:custGeom>
            <a:avLst/>
            <a:gdLst/>
            <a:ahLst/>
            <a:cxnLst/>
            <a:rect r="r" b="b" t="t" l="l"/>
            <a:pathLst>
              <a:path h="3896452" w="7399548">
                <a:moveTo>
                  <a:pt x="0" y="0"/>
                </a:moveTo>
                <a:lnTo>
                  <a:pt x="7399548" y="0"/>
                </a:lnTo>
                <a:lnTo>
                  <a:pt x="7399548" y="3896453"/>
                </a:lnTo>
                <a:lnTo>
                  <a:pt x="0" y="38964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38089" y="6508941"/>
            <a:ext cx="11611822" cy="2075613"/>
          </a:xfrm>
          <a:custGeom>
            <a:avLst/>
            <a:gdLst/>
            <a:ahLst/>
            <a:cxnLst/>
            <a:rect r="r" b="b" t="t" l="l"/>
            <a:pathLst>
              <a:path h="2075613" w="11611822">
                <a:moveTo>
                  <a:pt x="0" y="0"/>
                </a:moveTo>
                <a:lnTo>
                  <a:pt x="11611822" y="0"/>
                </a:lnTo>
                <a:lnTo>
                  <a:pt x="11611822" y="2075613"/>
                </a:lnTo>
                <a:lnTo>
                  <a:pt x="0" y="20756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382787" y="5890035"/>
            <a:ext cx="298631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N-Gram Analysis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61986" y="5890035"/>
            <a:ext cx="298631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Sentiment Analysis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50840" y="8740544"/>
            <a:ext cx="298631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Contextual Word Mining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DAGxw6Tn4mw</dc:identifier>
  <dcterms:modified xsi:type="dcterms:W3CDTF">2011-08-01T06:04:30Z</dcterms:modified>
  <cp:revision>1</cp:revision>
  <dc:title>Dissertation- Alpha</dc:title>
</cp:coreProperties>
</file>