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  <p:sldId id="263" r:id="rId5"/>
    <p:sldId id="266" r:id="rId6"/>
    <p:sldId id="269" r:id="rId7"/>
    <p:sldId id="264" r:id="rId8"/>
    <p:sldId id="265" r:id="rId9"/>
    <p:sldId id="267" r:id="rId10"/>
    <p:sldId id="261" r:id="rId11"/>
    <p:sldId id="262" r:id="rId12"/>
    <p:sldId id="270" r:id="rId13"/>
    <p:sldId id="271" r:id="rId14"/>
    <p:sldId id="26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19" autoAdjust="0"/>
  </p:normalViewPr>
  <p:slideViewPr>
    <p:cSldViewPr snapToGrid="0">
      <p:cViewPr varScale="1">
        <p:scale>
          <a:sx n="116" d="100"/>
          <a:sy n="116" d="100"/>
        </p:scale>
        <p:origin x="9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SG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 altLang="zh-SG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SG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SG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rc-cas/tarsier-meta/blob/main/report/info.m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55doesnotexist/lintestor" TargetMode="External"/><Relationship Id="rId2" Type="http://schemas.openxmlformats.org/officeDocument/2006/relationships/hyperlink" Target="https://github.com/isrc-cas/tarsier-meta/blob/main/report/info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rs/ssh2/0.9.4/ssh2/" TargetMode="External"/><Relationship Id="rId4" Type="http://schemas.openxmlformats.org/officeDocument/2006/relationships/hyperlink" Target="https://forum.sophgo.com/t/risc-v-sg2042-docker/32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55doesnotexist/lintestor" TargetMode="External"/><Relationship Id="rId2" Type="http://schemas.openxmlformats.org/officeDocument/2006/relationships/hyperlink" Target="https://github.com/isrc-cas/tarsier-meta/blob/main/report/info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255doesnotexist/lintes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55doesnotexist/lintest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255doesnotexist/lintes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255doesnotexist/lintesto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55doesnotexist/lintestor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55doesnotexist/lintes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ea"/>
                <a:sym typeface="+mn-lt"/>
              </a:rPr>
              <a:t>RuyiSDK </a:t>
            </a:r>
            <a:r>
              <a:rPr lang="zh-CN" altLang="en-US" cap="none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ea"/>
                <a:sym typeface="+mn-lt"/>
              </a:rPr>
              <a:t>支持矩阵</a:t>
            </a:r>
            <a:br>
              <a:rPr lang="zh-CN" altLang="en-US" cap="none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2800" cap="none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ea"/>
                <a:sym typeface="+mn-lt"/>
              </a:rPr>
              <a:t>RISC-V </a:t>
            </a:r>
            <a:r>
              <a:rPr lang="zh-CN" altLang="en-US" sz="2800" cap="none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ea"/>
                <a:sym typeface="+mn-lt"/>
              </a:rPr>
              <a:t>软件包支持情况矩阵自动化测试工具总结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zh-CN" altLang="en-US" dirty="0">
                <a:cs typeface="+mn-ea"/>
                <a:sym typeface="+mn-lt"/>
              </a:rPr>
              <a:t>丁丑小队</a:t>
            </a:r>
            <a:r>
              <a:rPr lang="en-US" altLang="zh-CN" dirty="0">
                <a:cs typeface="+mn-ea"/>
                <a:sym typeface="+mn-lt"/>
              </a:rPr>
              <a:t> 255</a:t>
            </a:r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SG" altLang="en-US">
              <a:cs typeface="+mn-ea"/>
              <a:sym typeface="+mn-lt"/>
            </a:endParaRPr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SG" altLang="en-US">
              <a:cs typeface="+mn-ea"/>
              <a:sym typeface="+mn-lt"/>
            </a:endParaRPr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SG" altLang="en-US">
              <a:cs typeface="+mn-ea"/>
              <a:sym typeface="+mn-lt"/>
            </a:endParaRPr>
          </a:p>
        </p:txBody>
      </p:sp>
      <p:pic>
        <p:nvPicPr>
          <p:cNvPr id="6" name="Picture 5" descr="abstract imag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解决了什么问题</a:t>
            </a:r>
            <a:endParaRPr lang="zh-SG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SG" dirty="0">
              <a:cs typeface="+mn-ea"/>
              <a:sym typeface="+mn-lt"/>
              <a:hlinkClick r:id="rId2"/>
            </a:endParaRPr>
          </a:p>
          <a:p>
            <a:r>
              <a:rPr lang="en-US" altLang="zh-SG" dirty="0">
                <a:cs typeface="+mn-ea"/>
                <a:sym typeface="+mn-lt"/>
                <a:hlinkClick r:id="rId2"/>
              </a:rPr>
              <a:t>tarsier-meta/report/info.md at main · </a:t>
            </a:r>
            <a:r>
              <a:rPr lang="en-US" altLang="zh-SG" dirty="0" err="1">
                <a:cs typeface="+mn-ea"/>
                <a:sym typeface="+mn-lt"/>
                <a:hlinkClick r:id="rId2"/>
              </a:rPr>
              <a:t>isrc-cas</a:t>
            </a:r>
            <a:r>
              <a:rPr lang="en-US" altLang="zh-SG" dirty="0">
                <a:cs typeface="+mn-ea"/>
                <a:sym typeface="+mn-lt"/>
                <a:hlinkClick r:id="rId2"/>
              </a:rPr>
              <a:t>/tarsier-meta (github.com)</a:t>
            </a:r>
            <a:endParaRPr lang="en-US" altLang="zh-SG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部分完成对原有软件包支持情况矩阵的接续工作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原有工作仅在生成报告环节有自动化，</a:t>
            </a:r>
            <a:r>
              <a:rPr lang="en-US" altLang="zh-CN" dirty="0" err="1">
                <a:cs typeface="+mn-ea"/>
                <a:sym typeface="+mn-lt"/>
              </a:rPr>
              <a:t>lintestor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zh-CN" altLang="en-US" dirty="0">
                <a:cs typeface="+mn-ea"/>
                <a:sym typeface="+mn-lt"/>
              </a:rPr>
              <a:t>使得部分测试到结果矩阵的过程也可自动化处理</a:t>
            </a:r>
            <a:endParaRPr lang="en-US" altLang="zh-CN" dirty="0">
              <a:cs typeface="+mn-ea"/>
              <a:sym typeface="+mn-lt"/>
            </a:endParaRPr>
          </a:p>
          <a:p>
            <a:endParaRPr lang="zh-SG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uFillTx/>
                <a:latin typeface="+mn-lt"/>
                <a:ea typeface="+mn-ea"/>
                <a:cs typeface="+mn-ea"/>
                <a:sym typeface="+mn-lt"/>
              </a:rPr>
              <a:t>遇到了什么问题</a:t>
            </a:r>
            <a:br>
              <a:rPr lang="zh-CN" altLang="en-US" dirty="0">
                <a:uFillTx/>
                <a:latin typeface="+mn-lt"/>
                <a:ea typeface="+mn-ea"/>
                <a:cs typeface="+mn-ea"/>
                <a:sym typeface="+mn-lt"/>
              </a:rPr>
            </a:br>
            <a:endParaRPr lang="zh-SG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s</a:t>
            </a:r>
            <a:r>
              <a:rPr lang="en-US" altLang="zh-SG" dirty="0">
                <a:cs typeface="+mn-ea"/>
                <a:sym typeface="+mn-lt"/>
              </a:rPr>
              <a:t>sh2 </a:t>
            </a:r>
            <a:r>
              <a:rPr lang="zh-CN" altLang="en-US" dirty="0">
                <a:cs typeface="+mn-ea"/>
                <a:sym typeface="+mn-lt"/>
              </a:rPr>
              <a:t>库在发送下一命令前最好先读取完当前缓冲区 </a:t>
            </a:r>
            <a:r>
              <a:rPr lang="en-US" altLang="zh-CN" dirty="0">
                <a:cs typeface="+mn-ea"/>
                <a:sym typeface="+mn-lt"/>
              </a:rPr>
              <a:t>(send/</a:t>
            </a:r>
            <a:r>
              <a:rPr lang="en-US" altLang="zh-CN" dirty="0" err="1">
                <a:cs typeface="+mn-ea"/>
                <a:sym typeface="+mn-lt"/>
              </a:rPr>
              <a:t>wait_eof</a:t>
            </a:r>
            <a:r>
              <a:rPr lang="en-US" altLang="zh-CN" dirty="0">
                <a:cs typeface="+mn-ea"/>
                <a:sym typeface="+mn-lt"/>
              </a:rPr>
              <a:t>)</a:t>
            </a:r>
            <a:r>
              <a:rPr lang="zh-CN" altLang="en-US" dirty="0">
                <a:cs typeface="+mn-ea"/>
                <a:sym typeface="+mn-lt"/>
              </a:rPr>
              <a:t>，否则可能出现未知错误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部分软件包完整 </a:t>
            </a:r>
            <a:r>
              <a:rPr lang="en-US" altLang="zh-CN" dirty="0" err="1">
                <a:cs typeface="+mn-ea"/>
                <a:sym typeface="+mn-lt"/>
              </a:rPr>
              <a:t>autopkgtest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zh-CN" altLang="en-US" dirty="0">
                <a:cs typeface="+mn-ea"/>
                <a:sym typeface="+mn-lt"/>
              </a:rPr>
              <a:t>测试项庞杂、笨重费时，又有部分软件包并未附带 </a:t>
            </a:r>
            <a:r>
              <a:rPr lang="en-US" altLang="zh-CN" dirty="0" err="1">
                <a:cs typeface="+mn-ea"/>
                <a:sym typeface="+mn-lt"/>
              </a:rPr>
              <a:t>autopkgtest</a:t>
            </a:r>
            <a:r>
              <a:rPr lang="zh-CN" altLang="en-US" dirty="0">
                <a:cs typeface="+mn-ea"/>
                <a:sym typeface="+mn-lt"/>
              </a:rPr>
              <a:t>。因此自动化测试部分无法复用 </a:t>
            </a:r>
            <a:r>
              <a:rPr lang="en-US" altLang="zh-CN" dirty="0" err="1">
                <a:cs typeface="+mn-ea"/>
                <a:sym typeface="+mn-lt"/>
              </a:rPr>
              <a:t>autopkgtest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zh-CN" altLang="en-US" dirty="0">
                <a:cs typeface="+mn-ea"/>
                <a:sym typeface="+mn-lt"/>
              </a:rPr>
              <a:t>内容。目前写的测试脚本基本只验证了软件包最基本的功能是否正常。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带 </a:t>
            </a:r>
            <a:r>
              <a:rPr lang="en-US" altLang="zh-CN" dirty="0">
                <a:cs typeface="+mn-ea"/>
                <a:sym typeface="+mn-lt"/>
              </a:rPr>
              <a:t>GUI </a:t>
            </a:r>
            <a:r>
              <a:rPr lang="zh-CN" altLang="en-US" dirty="0">
                <a:cs typeface="+mn-ea"/>
                <a:sym typeface="+mn-lt"/>
              </a:rPr>
              <a:t>图形化程序无法通过 </a:t>
            </a:r>
            <a:r>
              <a:rPr lang="en-US" altLang="zh-CN" dirty="0">
                <a:cs typeface="+mn-ea"/>
                <a:sym typeface="+mn-lt"/>
              </a:rPr>
              <a:t>SSH </a:t>
            </a:r>
            <a:r>
              <a:rPr lang="zh-CN" altLang="en-US" dirty="0">
                <a:cs typeface="+mn-ea"/>
                <a:sym typeface="+mn-lt"/>
              </a:rPr>
              <a:t>接口测试，考虑使用其他方法。</a:t>
            </a:r>
            <a:endParaRPr lang="zh-SG" altLang="en-US" dirty="0">
              <a:cs typeface="+mn-ea"/>
              <a:sym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D7322-6E22-407F-B4CC-5879E5FC0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979" y="466689"/>
            <a:ext cx="7554379" cy="2848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19FC4A-D615-40EE-B049-7928A7BFF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483" y="2542755"/>
            <a:ext cx="5711199" cy="4204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uFillTx/>
                <a:latin typeface="+mn-lt"/>
                <a:ea typeface="+mn-ea"/>
                <a:cs typeface="+mn-ea"/>
                <a:sym typeface="+mn-lt"/>
              </a:rPr>
              <a:t>遇到了什么问题</a:t>
            </a:r>
            <a:br>
              <a:rPr lang="zh-CN" altLang="en-US" dirty="0">
                <a:uFillTx/>
                <a:latin typeface="+mn-lt"/>
                <a:ea typeface="+mn-ea"/>
                <a:cs typeface="+mn-ea"/>
                <a:sym typeface="+mn-lt"/>
              </a:rPr>
            </a:br>
            <a:endParaRPr lang="zh-SG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部分待测试包与包之间存在互相依赖关系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如</a:t>
            </a:r>
            <a:r>
              <a:rPr lang="en-US" altLang="zh-CN" dirty="0">
                <a:cs typeface="+mn-ea"/>
                <a:sym typeface="+mn-lt"/>
              </a:rPr>
              <a:t> python3 </a:t>
            </a:r>
            <a:r>
              <a:rPr lang="zh-CN" altLang="en-US" dirty="0">
                <a:cs typeface="+mn-ea"/>
                <a:sym typeface="+mn-lt"/>
              </a:rPr>
              <a:t>与 </a:t>
            </a:r>
            <a:r>
              <a:rPr lang="en-US" altLang="zh-CN" dirty="0" err="1">
                <a:cs typeface="+mn-ea"/>
                <a:sym typeface="+mn-lt"/>
              </a:rPr>
              <a:t>numpy</a:t>
            </a:r>
            <a:r>
              <a:rPr lang="zh-CN" altLang="en-US" dirty="0">
                <a:cs typeface="+mn-ea"/>
                <a:sym typeface="+mn-lt"/>
              </a:rPr>
              <a:t>，且系统自带软件源获取的 </a:t>
            </a:r>
            <a:r>
              <a:rPr lang="en-US" altLang="zh-CN" dirty="0">
                <a:cs typeface="+mn-ea"/>
                <a:sym typeface="+mn-lt"/>
              </a:rPr>
              <a:t>python </a:t>
            </a:r>
            <a:r>
              <a:rPr lang="zh-CN" altLang="en-US" dirty="0">
                <a:cs typeface="+mn-ea"/>
                <a:sym typeface="+mn-lt"/>
              </a:rPr>
              <a:t>无法安装 </a:t>
            </a:r>
            <a:r>
              <a:rPr lang="en-US" altLang="zh-CN" dirty="0">
                <a:cs typeface="+mn-ea"/>
                <a:sym typeface="+mn-lt"/>
              </a:rPr>
              <a:t>pip </a:t>
            </a:r>
            <a:r>
              <a:rPr lang="zh-CN" altLang="en-US" dirty="0">
                <a:cs typeface="+mn-ea"/>
                <a:sym typeface="+mn-lt"/>
              </a:rPr>
              <a:t>包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安装 </a:t>
            </a:r>
            <a:r>
              <a:rPr lang="en-US" altLang="zh-CN" dirty="0">
                <a:cs typeface="+mn-ea"/>
                <a:sym typeface="+mn-lt"/>
              </a:rPr>
              <a:t>python3-numpy </a:t>
            </a:r>
            <a:r>
              <a:rPr lang="zh-CN" altLang="en-US" dirty="0">
                <a:cs typeface="+mn-ea"/>
                <a:sym typeface="+mn-lt"/>
              </a:rPr>
              <a:t>可行但版本太旧</a:t>
            </a:r>
            <a:endParaRPr lang="en-US" altLang="zh-CN" dirty="0">
              <a:cs typeface="+mn-ea"/>
              <a:sym typeface="+mn-lt"/>
            </a:endParaRPr>
          </a:p>
          <a:p>
            <a:r>
              <a:rPr lang="en-US" altLang="zh-SG" dirty="0"/>
              <a:t>--break-system-packages</a:t>
            </a:r>
            <a:r>
              <a:rPr lang="zh-CN" altLang="en-US" dirty="0"/>
              <a:t>（作用不大，且脏）</a:t>
            </a:r>
            <a:endParaRPr lang="en-US" altLang="zh-CN" dirty="0"/>
          </a:p>
          <a:p>
            <a:r>
              <a:rPr lang="zh-CN" altLang="en-US" dirty="0">
                <a:cs typeface="+mn-ea"/>
                <a:sym typeface="+mn-lt"/>
              </a:rPr>
              <a:t>可用解决方案：</a:t>
            </a:r>
            <a:r>
              <a:rPr lang="en-US" altLang="zh-CN" dirty="0" err="1">
                <a:cs typeface="+mn-ea"/>
                <a:sym typeface="+mn-lt"/>
              </a:rPr>
              <a:t>pipx</a:t>
            </a:r>
            <a:r>
              <a:rPr lang="en-US" altLang="zh-CN" dirty="0">
                <a:cs typeface="+mn-ea"/>
                <a:sym typeface="+mn-lt"/>
              </a:rPr>
              <a:t> or </a:t>
            </a:r>
            <a:r>
              <a:rPr lang="zh-CN" altLang="en-US" dirty="0">
                <a:cs typeface="+mn-ea"/>
                <a:sym typeface="+mn-lt"/>
              </a:rPr>
              <a:t>创建 </a:t>
            </a:r>
            <a:r>
              <a:rPr lang="en-US" altLang="zh-CN" dirty="0" err="1">
                <a:cs typeface="+mn-ea"/>
                <a:sym typeface="+mn-lt"/>
              </a:rPr>
              <a:t>venv</a:t>
            </a:r>
            <a:endParaRPr lang="zh-SG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265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uFillTx/>
                <a:latin typeface="+mn-lt"/>
                <a:ea typeface="+mn-ea"/>
                <a:cs typeface="+mn-ea"/>
                <a:sym typeface="+mn-lt"/>
              </a:rPr>
              <a:t>遇到了什么问题</a:t>
            </a:r>
            <a:br>
              <a:rPr lang="zh-CN" altLang="en-US" dirty="0">
                <a:uFillTx/>
                <a:latin typeface="+mn-lt"/>
                <a:ea typeface="+mn-ea"/>
                <a:cs typeface="+mn-ea"/>
                <a:sym typeface="+mn-lt"/>
              </a:rPr>
            </a:br>
            <a:endParaRPr lang="zh-SG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 </a:t>
            </a:r>
            <a:r>
              <a:rPr lang="en-US" altLang="zh-CN" dirty="0"/>
              <a:t>docker</a:t>
            </a:r>
            <a:r>
              <a:rPr lang="zh-CN" altLang="en-US" dirty="0"/>
              <a:t>：</a:t>
            </a:r>
            <a:endParaRPr lang="sv-SE" altLang="zh-SG" dirty="0"/>
          </a:p>
          <a:p>
            <a:r>
              <a:rPr lang="sv-SE" altLang="zh-SG" dirty="0"/>
              <a:t>sudo apt install docker.io</a:t>
            </a:r>
          </a:p>
          <a:p>
            <a:r>
              <a:rPr lang="zh-CN" altLang="en-US" dirty="0">
                <a:cs typeface="+mn-ea"/>
                <a:sym typeface="+mn-lt"/>
              </a:rPr>
              <a:t>各开发板支持的虚拟化方式可能有差异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在 </a:t>
            </a:r>
            <a:r>
              <a:rPr lang="en-US" altLang="zh-CN" dirty="0">
                <a:cs typeface="+mn-ea"/>
                <a:sym typeface="+mn-lt"/>
              </a:rPr>
              <a:t>QEMU </a:t>
            </a:r>
            <a:r>
              <a:rPr lang="zh-CN" altLang="en-US" dirty="0">
                <a:cs typeface="+mn-ea"/>
                <a:sym typeface="+mn-lt"/>
              </a:rPr>
              <a:t>上过测并不代表都可用，仍需人工验证</a:t>
            </a:r>
            <a:endParaRPr lang="zh-SG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010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未来计划</a:t>
            </a:r>
            <a:endParaRPr lang="zh-SG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将下载、准备、启动对应 </a:t>
            </a:r>
            <a:r>
              <a:rPr lang="en-US" altLang="zh-CN" dirty="0" err="1">
                <a:cs typeface="+mn-ea"/>
                <a:sym typeface="+mn-lt"/>
              </a:rPr>
              <a:t>riscv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en-US" altLang="zh-CN" dirty="0" err="1">
                <a:cs typeface="+mn-ea"/>
                <a:sym typeface="+mn-lt"/>
              </a:rPr>
              <a:t>qemu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zh-CN" altLang="en-US" dirty="0">
                <a:cs typeface="+mn-ea"/>
                <a:sym typeface="+mn-lt"/>
              </a:rPr>
              <a:t>发行版虚拟机任务整合到 </a:t>
            </a:r>
            <a:r>
              <a:rPr lang="en-US" altLang="zh-CN" dirty="0" err="1">
                <a:cs typeface="+mn-ea"/>
                <a:sym typeface="+mn-lt"/>
              </a:rPr>
              <a:t>lintestor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zh-CN" altLang="en-US" dirty="0">
                <a:cs typeface="+mn-ea"/>
                <a:sym typeface="+mn-lt"/>
              </a:rPr>
              <a:t>配置文件中免去人手干预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部分软件包完整 </a:t>
            </a:r>
            <a:r>
              <a:rPr lang="en-US" altLang="zh-CN" dirty="0" err="1">
                <a:cs typeface="+mn-ea"/>
                <a:sym typeface="+mn-lt"/>
              </a:rPr>
              <a:t>autopkgtest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zh-CN" altLang="en-US" dirty="0">
                <a:cs typeface="+mn-ea"/>
                <a:sym typeface="+mn-lt"/>
              </a:rPr>
              <a:t>测试项庞杂、笨重费时，又有部分软件包并未附带 </a:t>
            </a:r>
            <a:r>
              <a:rPr lang="en-US" altLang="zh-CN" dirty="0" err="1">
                <a:cs typeface="+mn-ea"/>
                <a:sym typeface="+mn-lt"/>
              </a:rPr>
              <a:t>autopkgtest</a:t>
            </a:r>
            <a:r>
              <a:rPr lang="zh-CN" altLang="en-US" dirty="0">
                <a:cs typeface="+mn-ea"/>
                <a:sym typeface="+mn-lt"/>
              </a:rPr>
              <a:t>。因此自动化测试部分无法复用 </a:t>
            </a:r>
            <a:r>
              <a:rPr lang="en-US" altLang="zh-CN" dirty="0" err="1">
                <a:cs typeface="+mn-ea"/>
                <a:sym typeface="+mn-lt"/>
              </a:rPr>
              <a:t>autopkgtest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zh-CN" altLang="en-US" dirty="0">
                <a:cs typeface="+mn-ea"/>
                <a:sym typeface="+mn-lt"/>
              </a:rPr>
              <a:t>内容。目前写的测试脚本基本只验证了软件包最基本的功能是否正常。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带 </a:t>
            </a:r>
            <a:r>
              <a:rPr lang="en-US" altLang="zh-CN" dirty="0">
                <a:cs typeface="+mn-ea"/>
                <a:sym typeface="+mn-lt"/>
              </a:rPr>
              <a:t>GUI </a:t>
            </a:r>
            <a:r>
              <a:rPr lang="zh-CN" altLang="en-US" dirty="0">
                <a:cs typeface="+mn-ea"/>
                <a:sym typeface="+mn-lt"/>
              </a:rPr>
              <a:t>图形化程序无法通过 </a:t>
            </a:r>
            <a:r>
              <a:rPr lang="en-US" altLang="zh-CN" dirty="0">
                <a:cs typeface="+mn-ea"/>
                <a:sym typeface="+mn-lt"/>
              </a:rPr>
              <a:t>SSH </a:t>
            </a:r>
            <a:r>
              <a:rPr lang="zh-CN" altLang="en-US" dirty="0">
                <a:cs typeface="+mn-ea"/>
                <a:sym typeface="+mn-lt"/>
              </a:rPr>
              <a:t>接口测试，考虑使用其他方法（如 </a:t>
            </a:r>
            <a:r>
              <a:rPr lang="en-US" altLang="zh-CN" dirty="0">
                <a:cs typeface="+mn-ea"/>
                <a:sym typeface="+mn-lt"/>
              </a:rPr>
              <a:t>VNC</a:t>
            </a:r>
            <a:r>
              <a:rPr lang="zh-CN" altLang="en-US" dirty="0">
                <a:cs typeface="+mn-ea"/>
                <a:sym typeface="+mn-lt"/>
              </a:rPr>
              <a:t>）。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尽量快速填充原表格中对应的包内容，提供与原本同质量的测试监控服务。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允许对一些自动化测试失效的包打上临时通过</a:t>
            </a:r>
            <a:r>
              <a:rPr lang="en-US" altLang="zh-CN" dirty="0">
                <a:cs typeface="+mn-ea"/>
                <a:sym typeface="+mn-lt"/>
              </a:rPr>
              <a:t>/</a:t>
            </a:r>
            <a:r>
              <a:rPr lang="zh-CN" altLang="en-US" dirty="0">
                <a:cs typeface="+mn-ea"/>
                <a:sym typeface="+mn-lt"/>
              </a:rPr>
              <a:t>失败的标记。并重构导出各类可定制的参数到配置文件。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重构。待矩阵内容成熟后并入 </a:t>
            </a:r>
            <a:r>
              <a:rPr lang="en-US" altLang="zh-CN" dirty="0" err="1">
                <a:cs typeface="+mn-ea"/>
                <a:sym typeface="+mn-lt"/>
              </a:rPr>
              <a:t>RuyiSDK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zh-CN" altLang="en-US" dirty="0">
                <a:cs typeface="+mn-ea"/>
                <a:sym typeface="+mn-lt"/>
              </a:rPr>
              <a:t>支持矩阵 </a:t>
            </a:r>
            <a:r>
              <a:rPr lang="en-US" altLang="zh-CN" dirty="0">
                <a:cs typeface="+mn-ea"/>
                <a:sym typeface="+mn-lt"/>
              </a:rPr>
              <a:t>QEMU </a:t>
            </a:r>
            <a:r>
              <a:rPr lang="zh-CN" altLang="en-US" dirty="0">
                <a:cs typeface="+mn-ea"/>
                <a:sym typeface="+mn-lt"/>
              </a:rPr>
              <a:t>部分。</a:t>
            </a:r>
            <a:endParaRPr lang="zh-SG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987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参考资料</a:t>
            </a:r>
            <a:endParaRPr lang="zh-SG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SG" dirty="0"/>
          </a:p>
          <a:p>
            <a:r>
              <a:rPr lang="en-US" altLang="zh-SG" dirty="0">
                <a:cs typeface="+mn-ea"/>
                <a:sym typeface="+mn-lt"/>
                <a:hlinkClick r:id="rId2"/>
              </a:rPr>
              <a:t>tarsier-meta/report/info.md at main · </a:t>
            </a:r>
            <a:r>
              <a:rPr lang="en-US" altLang="zh-SG" dirty="0" err="1">
                <a:cs typeface="+mn-ea"/>
                <a:sym typeface="+mn-lt"/>
                <a:hlinkClick r:id="rId2"/>
              </a:rPr>
              <a:t>isrc-cas</a:t>
            </a:r>
            <a:r>
              <a:rPr lang="en-US" altLang="zh-SG" dirty="0">
                <a:cs typeface="+mn-ea"/>
                <a:sym typeface="+mn-lt"/>
                <a:hlinkClick r:id="rId2"/>
              </a:rPr>
              <a:t>/tarsier-meta (github.com)</a:t>
            </a:r>
            <a:endParaRPr lang="zh-SG" altLang="en-US" dirty="0">
              <a:cs typeface="+mn-ea"/>
              <a:sym typeface="+mn-lt"/>
            </a:endParaRPr>
          </a:p>
          <a:p>
            <a:r>
              <a:rPr lang="en-US" altLang="zh-SG" dirty="0">
                <a:hlinkClick r:id="rId3"/>
              </a:rPr>
              <a:t>255doesnotexist/</a:t>
            </a:r>
            <a:r>
              <a:rPr lang="en-US" altLang="zh-SG" dirty="0" err="1">
                <a:hlinkClick r:id="rId3"/>
              </a:rPr>
              <a:t>lintestor</a:t>
            </a:r>
            <a:r>
              <a:rPr lang="en-US" altLang="zh-SG" dirty="0">
                <a:hlinkClick r:id="rId3"/>
              </a:rPr>
              <a:t>: Yet another Debian package tester (mainly for RISC-V) (github.com)</a:t>
            </a:r>
            <a:endParaRPr lang="en-US" altLang="zh-SG" dirty="0"/>
          </a:p>
          <a:p>
            <a:r>
              <a:rPr lang="en-US" altLang="zh-SG" dirty="0">
                <a:hlinkClick r:id="rId4"/>
              </a:rPr>
              <a:t>RISC-V</a:t>
            </a:r>
            <a:r>
              <a:rPr lang="zh-SG" altLang="en-US" dirty="0">
                <a:hlinkClick r:id="rId4"/>
              </a:rPr>
              <a:t>公测平台发布 </a:t>
            </a:r>
            <a:r>
              <a:rPr lang="en-US" altLang="zh-SG" dirty="0">
                <a:hlinkClick r:id="rId4"/>
              </a:rPr>
              <a:t>· </a:t>
            </a:r>
            <a:r>
              <a:rPr lang="zh-SG" altLang="en-US" dirty="0">
                <a:hlinkClick r:id="rId4"/>
              </a:rPr>
              <a:t>在</a:t>
            </a:r>
            <a:r>
              <a:rPr lang="en-US" altLang="zh-SG" dirty="0">
                <a:hlinkClick r:id="rId4"/>
              </a:rPr>
              <a:t>SG2042</a:t>
            </a:r>
            <a:r>
              <a:rPr lang="zh-SG" altLang="en-US" dirty="0">
                <a:hlinkClick r:id="rId4"/>
              </a:rPr>
              <a:t>上玩转</a:t>
            </a:r>
            <a:r>
              <a:rPr lang="en-US" altLang="zh-SG" dirty="0">
                <a:hlinkClick r:id="rId4"/>
              </a:rPr>
              <a:t>docker - SG2042(</a:t>
            </a:r>
            <a:r>
              <a:rPr lang="zh-SG" altLang="en-US" dirty="0">
                <a:hlinkClick r:id="rId4"/>
              </a:rPr>
              <a:t>中文论坛</a:t>
            </a:r>
            <a:r>
              <a:rPr lang="en-US" altLang="zh-SG" dirty="0">
                <a:hlinkClick r:id="rId4"/>
              </a:rPr>
              <a:t>) – </a:t>
            </a:r>
            <a:r>
              <a:rPr lang="en-US" altLang="zh-SG" dirty="0" err="1">
                <a:hlinkClick r:id="rId4"/>
              </a:rPr>
              <a:t>Sophgo</a:t>
            </a:r>
            <a:endParaRPr lang="en-US" altLang="zh-SG" dirty="0"/>
          </a:p>
          <a:p>
            <a:r>
              <a:rPr lang="en-US" altLang="zh-SG" dirty="0">
                <a:hlinkClick r:id="rId5"/>
              </a:rPr>
              <a:t>ssh2 - Rust (docs.rs)</a:t>
            </a:r>
            <a:endParaRPr lang="zh-SG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325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SG">
                <a:latin typeface="+mn-lt"/>
                <a:ea typeface="+mn-ea"/>
                <a:cs typeface="+mn-ea"/>
                <a:sym typeface="+mn-lt"/>
              </a:rPr>
              <a:t>报告内容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uFillTx/>
                <a:cs typeface="+mn-ea"/>
                <a:sym typeface="+mn-lt"/>
              </a:rPr>
              <a:t>RuyiSDK </a:t>
            </a:r>
            <a:r>
              <a:rPr lang="zh-CN" altLang="en-US" dirty="0">
                <a:uFillTx/>
                <a:cs typeface="+mn-ea"/>
                <a:sym typeface="+mn-lt"/>
              </a:rPr>
              <a:t>支持矩阵</a:t>
            </a:r>
            <a:r>
              <a:rPr lang="en-US" altLang="zh-CN" dirty="0">
                <a:uFillTx/>
                <a:cs typeface="+mn-ea"/>
                <a:sym typeface="+mn-lt"/>
              </a:rPr>
              <a:t>: RISC-V </a:t>
            </a:r>
            <a:r>
              <a:rPr lang="zh-CN" altLang="en-US" dirty="0">
                <a:uFillTx/>
                <a:cs typeface="+mn-ea"/>
                <a:sym typeface="+mn-lt"/>
              </a:rPr>
              <a:t>软件包支持情况矩阵</a:t>
            </a:r>
            <a:r>
              <a:rPr lang="en-US" altLang="zh-CN" dirty="0">
                <a:uFillTx/>
                <a:cs typeface="+mn-ea"/>
                <a:sym typeface="+mn-lt"/>
              </a:rPr>
              <a:t> lintestor </a:t>
            </a:r>
            <a:r>
              <a:rPr lang="zh-CN" altLang="en-US" dirty="0">
                <a:uFillTx/>
                <a:cs typeface="+mn-ea"/>
                <a:sym typeface="+mn-lt"/>
              </a:rPr>
              <a:t>功能</a:t>
            </a:r>
          </a:p>
          <a:p>
            <a:r>
              <a:rPr lang="zh-CN" altLang="en-US" dirty="0">
                <a:uFillTx/>
                <a:cs typeface="+mn-ea"/>
                <a:sym typeface="+mn-lt"/>
              </a:rPr>
              <a:t>实现的功能 </a:t>
            </a:r>
            <a:r>
              <a:rPr lang="en-US" altLang="zh-CN" dirty="0">
                <a:uFillTx/>
                <a:cs typeface="+mn-ea"/>
                <a:sym typeface="+mn-lt"/>
              </a:rPr>
              <a:t>&amp; </a:t>
            </a:r>
            <a:r>
              <a:rPr lang="zh-SG" altLang="en-US" dirty="0">
                <a:uFillTx/>
                <a:cs typeface="+mn-ea"/>
                <a:sym typeface="+mn-lt"/>
              </a:rPr>
              <a:t>做了什么</a:t>
            </a:r>
            <a:endParaRPr lang="en-US" altLang="zh-CN" dirty="0">
              <a:uFillTx/>
              <a:cs typeface="+mn-ea"/>
              <a:sym typeface="+mn-lt"/>
            </a:endParaRPr>
          </a:p>
          <a:p>
            <a:r>
              <a:rPr lang="zh-CN" altLang="en-US" dirty="0">
                <a:uFillTx/>
                <a:cs typeface="+mn-ea"/>
                <a:sym typeface="+mn-lt"/>
              </a:rPr>
              <a:t>遇到了什么问题</a:t>
            </a:r>
            <a:endParaRPr lang="en-US" altLang="zh-CN" dirty="0">
              <a:uFillTx/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未来计划</a:t>
            </a:r>
            <a:endParaRPr lang="zh-CN" altLang="en-US" dirty="0"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uFillTx/>
                <a:latin typeface="+mn-lt"/>
                <a:ea typeface="+mn-ea"/>
                <a:cs typeface="+mn-ea"/>
                <a:sym typeface="+mn-lt"/>
              </a:rPr>
              <a:t>实现的功能 </a:t>
            </a:r>
            <a:r>
              <a:rPr lang="en-US" altLang="zh-CN" dirty="0">
                <a:uFillTx/>
                <a:latin typeface="+mn-lt"/>
                <a:ea typeface="+mn-ea"/>
                <a:cs typeface="+mn-ea"/>
                <a:sym typeface="+mn-lt"/>
              </a:rPr>
              <a:t>&amp; </a:t>
            </a:r>
            <a:r>
              <a:rPr lang="zh-SG" altLang="en-US" dirty="0">
                <a:uFillTx/>
                <a:latin typeface="+mn-lt"/>
                <a:ea typeface="+mn-ea"/>
                <a:cs typeface="+mn-ea"/>
                <a:sym typeface="+mn-lt"/>
              </a:rPr>
              <a:t>做了什么</a:t>
            </a:r>
            <a:br>
              <a:rPr lang="zh-CN" altLang="en-US" dirty="0">
                <a:uFillTx/>
                <a:latin typeface="+mn-lt"/>
                <a:ea typeface="+mn-ea"/>
                <a:cs typeface="+mn-ea"/>
                <a:sym typeface="+mn-lt"/>
              </a:rPr>
            </a:br>
            <a:endParaRPr lang="zh-SG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0" i="0" dirty="0" err="1">
                <a:solidFill>
                  <a:srgbClr val="1F2328"/>
                </a:solidFill>
                <a:effectLst/>
                <a:cs typeface="+mn-ea"/>
                <a:sym typeface="+mn-lt"/>
              </a:rPr>
              <a:t>Lintestor</a:t>
            </a:r>
            <a:r>
              <a:rPr lang="en-US" altLang="zh-CN" b="0" i="0" dirty="0">
                <a:solidFill>
                  <a:srgbClr val="1F2328"/>
                </a:solidFill>
                <a:effectLst/>
                <a:cs typeface="+mn-ea"/>
                <a:sym typeface="+mn-lt"/>
              </a:rPr>
              <a:t> </a:t>
            </a:r>
            <a:r>
              <a:rPr lang="zh-CN" altLang="en-US" b="0" i="0" dirty="0">
                <a:solidFill>
                  <a:srgbClr val="1F2328"/>
                </a:solidFill>
                <a:effectLst/>
                <a:cs typeface="+mn-ea"/>
                <a:sym typeface="+mn-lt"/>
              </a:rPr>
              <a:t>是一个基于 </a:t>
            </a:r>
            <a:r>
              <a:rPr lang="en-US" altLang="zh-CN" b="0" i="0" dirty="0">
                <a:solidFill>
                  <a:srgbClr val="1F2328"/>
                </a:solidFill>
                <a:effectLst/>
                <a:cs typeface="+mn-ea"/>
                <a:sym typeface="+mn-lt"/>
              </a:rPr>
              <a:t>Rust </a:t>
            </a:r>
            <a:r>
              <a:rPr lang="zh-CN" altLang="en-US" b="0" i="0" dirty="0">
                <a:solidFill>
                  <a:srgbClr val="1F2328"/>
                </a:solidFill>
                <a:effectLst/>
                <a:cs typeface="+mn-ea"/>
                <a:sym typeface="+mn-lt"/>
              </a:rPr>
              <a:t>的自动化测试系统，支持多发行版（目前只是设计上）和多个软件包的自动化测试。</a:t>
            </a:r>
          </a:p>
          <a:p>
            <a:pPr algn="l"/>
            <a:r>
              <a:rPr lang="zh-CN" altLang="en-US" b="1" i="0" dirty="0">
                <a:solidFill>
                  <a:srgbClr val="1F2328"/>
                </a:solidFill>
                <a:effectLst/>
                <a:cs typeface="+mn-ea"/>
                <a:sym typeface="+mn-lt"/>
              </a:rPr>
              <a:t>功能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F2328"/>
                </a:solidFill>
                <a:effectLst/>
                <a:cs typeface="+mn-ea"/>
                <a:sym typeface="+mn-lt"/>
              </a:rPr>
              <a:t>通过 </a:t>
            </a:r>
            <a:r>
              <a:rPr lang="en-US" altLang="zh-CN" b="0" i="0" dirty="0">
                <a:solidFill>
                  <a:srgbClr val="1F2328"/>
                </a:solidFill>
                <a:effectLst/>
                <a:cs typeface="+mn-ea"/>
                <a:sym typeface="+mn-lt"/>
              </a:rPr>
              <a:t>SSH </a:t>
            </a:r>
            <a:r>
              <a:rPr lang="zh-CN" altLang="en-US" b="0" i="0" dirty="0">
                <a:solidFill>
                  <a:srgbClr val="1F2328"/>
                </a:solidFill>
                <a:effectLst/>
                <a:cs typeface="+mn-ea"/>
                <a:sym typeface="+mn-lt"/>
              </a:rPr>
              <a:t>调度测试任务并执行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F2328"/>
                </a:solidFill>
                <a:effectLst/>
                <a:cs typeface="+mn-ea"/>
                <a:sym typeface="+mn-lt"/>
              </a:rPr>
              <a:t>汇总测试报告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F2328"/>
                </a:solidFill>
                <a:effectLst/>
                <a:cs typeface="+mn-ea"/>
                <a:sym typeface="+mn-lt"/>
              </a:rPr>
              <a:t>生成 </a:t>
            </a:r>
            <a:r>
              <a:rPr lang="en-US" altLang="zh-CN" b="0" i="0" dirty="0">
                <a:solidFill>
                  <a:srgbClr val="1F2328"/>
                </a:solidFill>
                <a:effectLst/>
                <a:cs typeface="+mn-ea"/>
                <a:sym typeface="+mn-lt"/>
              </a:rPr>
              <a:t>Markdown </a:t>
            </a:r>
            <a:r>
              <a:rPr lang="zh-CN" altLang="en-US" b="0" i="0" dirty="0">
                <a:solidFill>
                  <a:srgbClr val="1F2328"/>
                </a:solidFill>
                <a:effectLst/>
                <a:cs typeface="+mn-ea"/>
                <a:sym typeface="+mn-lt"/>
              </a:rPr>
              <a:t>格式的测试结果总结矩阵（类似 </a:t>
            </a:r>
            <a:r>
              <a:rPr lang="en-US" altLang="zh-SG" dirty="0">
                <a:cs typeface="+mn-ea"/>
                <a:sym typeface="+mn-lt"/>
                <a:hlinkClick r:id="rId2"/>
              </a:rPr>
              <a:t>tarsier-meta/report/info.md at main · </a:t>
            </a:r>
            <a:r>
              <a:rPr lang="en-US" altLang="zh-SG" dirty="0" err="1">
                <a:cs typeface="+mn-ea"/>
                <a:sym typeface="+mn-lt"/>
                <a:hlinkClick r:id="rId2"/>
              </a:rPr>
              <a:t>isrc-cas</a:t>
            </a:r>
            <a:r>
              <a:rPr lang="en-US" altLang="zh-SG" dirty="0">
                <a:cs typeface="+mn-ea"/>
                <a:sym typeface="+mn-lt"/>
                <a:hlinkClick r:id="rId2"/>
              </a:rPr>
              <a:t>/tarsier-meta (github.com)</a:t>
            </a:r>
            <a:r>
              <a:rPr lang="zh-CN" altLang="en-US" b="0" i="0" dirty="0">
                <a:solidFill>
                  <a:srgbClr val="1F2328"/>
                </a:solidFill>
                <a:effectLst/>
                <a:cs typeface="+mn-ea"/>
                <a:sym typeface="+mn-lt"/>
              </a:rPr>
              <a:t>）</a:t>
            </a:r>
            <a:endParaRPr lang="zh-SG" altLang="en-US" dirty="0">
              <a:cs typeface="+mn-ea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2B128-88A2-44E4-9BD3-EE9AC42B7077}"/>
              </a:ext>
            </a:extLst>
          </p:cNvPr>
          <p:cNvSpPr txBox="1"/>
          <p:nvPr/>
        </p:nvSpPr>
        <p:spPr>
          <a:xfrm>
            <a:off x="695739" y="59753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SG" dirty="0">
                <a:cs typeface="+mn-ea"/>
                <a:sym typeface="+mn-lt"/>
                <a:hlinkClick r:id="rId3"/>
              </a:rPr>
              <a:t>255doesnotexist/</a:t>
            </a:r>
            <a:r>
              <a:rPr lang="en-US" altLang="zh-SG" dirty="0" err="1">
                <a:cs typeface="+mn-ea"/>
                <a:sym typeface="+mn-lt"/>
                <a:hlinkClick r:id="rId3"/>
              </a:rPr>
              <a:t>lintestor</a:t>
            </a:r>
            <a:r>
              <a:rPr lang="en-US" altLang="zh-SG" dirty="0">
                <a:cs typeface="+mn-ea"/>
                <a:sym typeface="+mn-lt"/>
                <a:hlinkClick r:id="rId3"/>
              </a:rPr>
              <a:t>: Yet another Debian package tester (mainly for RISC-V) (github.com)</a:t>
            </a:r>
            <a:endParaRPr lang="zh-SG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uFillTx/>
                <a:latin typeface="+mn-lt"/>
                <a:ea typeface="+mn-ea"/>
                <a:cs typeface="+mn-ea"/>
                <a:sym typeface="+mn-lt"/>
              </a:rPr>
              <a:t>通过 </a:t>
            </a:r>
            <a:r>
              <a:rPr lang="en-US" altLang="zh-CN" dirty="0">
                <a:uFillTx/>
                <a:latin typeface="+mn-lt"/>
                <a:ea typeface="+mn-ea"/>
                <a:cs typeface="+mn-ea"/>
                <a:sym typeface="+mn-lt"/>
              </a:rPr>
              <a:t>SSH </a:t>
            </a:r>
            <a:r>
              <a:rPr lang="zh-CN" altLang="en-US" dirty="0">
                <a:uFillTx/>
                <a:latin typeface="+mn-lt"/>
                <a:ea typeface="+mn-ea"/>
                <a:cs typeface="+mn-ea"/>
                <a:sym typeface="+mn-lt"/>
              </a:rPr>
              <a:t>调度测试任务并执行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>
                <a:cs typeface="+mn-ea"/>
                <a:sym typeface="+mn-lt"/>
              </a:rPr>
              <a:t>基于 </a:t>
            </a:r>
            <a:r>
              <a:rPr lang="en-US" altLang="zh-CN" dirty="0">
                <a:cs typeface="+mn-ea"/>
                <a:sym typeface="+mn-lt"/>
              </a:rPr>
              <a:t>ssh2::Session </a:t>
            </a:r>
            <a:r>
              <a:rPr lang="zh-CN" altLang="en-US" dirty="0">
                <a:cs typeface="+mn-ea"/>
                <a:sym typeface="+mn-lt"/>
              </a:rPr>
              <a:t>开发了 </a:t>
            </a:r>
            <a:r>
              <a:rPr lang="en-US" altLang="zh-CN" dirty="0" err="1">
                <a:cs typeface="+mn-ea"/>
                <a:sym typeface="+mn-lt"/>
              </a:rPr>
              <a:t>ssh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zh-CN" altLang="en-US" dirty="0">
                <a:cs typeface="+mn-ea"/>
                <a:sym typeface="+mn-lt"/>
              </a:rPr>
              <a:t>连接与测试功能</a:t>
            </a:r>
            <a:endParaRPr lang="en-US" altLang="zh-CN" dirty="0">
              <a:cs typeface="+mn-ea"/>
              <a:sym typeface="+mn-lt"/>
            </a:endParaRPr>
          </a:p>
          <a:p>
            <a:pPr algn="l"/>
            <a:r>
              <a:rPr lang="en-US" altLang="zh-CN" dirty="0">
                <a:cs typeface="+mn-ea"/>
                <a:sym typeface="+mn-lt"/>
              </a:rPr>
              <a:t>1. </a:t>
            </a:r>
            <a:r>
              <a:rPr lang="zh-CN" altLang="en-US" dirty="0">
                <a:cs typeface="+mn-ea"/>
                <a:sym typeface="+mn-lt"/>
              </a:rPr>
              <a:t>创建 </a:t>
            </a:r>
            <a:r>
              <a:rPr lang="en-US" altLang="zh-CN" dirty="0">
                <a:cs typeface="+mn-ea"/>
                <a:sym typeface="+mn-lt"/>
              </a:rPr>
              <a:t>SSH </a:t>
            </a:r>
            <a:r>
              <a:rPr lang="zh-CN" altLang="en-US" dirty="0">
                <a:cs typeface="+mn-ea"/>
                <a:sym typeface="+mn-lt"/>
              </a:rPr>
              <a:t>会话并进行握手。</a:t>
            </a:r>
            <a:endParaRPr lang="en-US" altLang="zh-CN" dirty="0">
              <a:cs typeface="+mn-ea"/>
              <a:sym typeface="+mn-lt"/>
            </a:endParaRPr>
          </a:p>
          <a:p>
            <a:pPr algn="l"/>
            <a:r>
              <a:rPr lang="en-US" altLang="zh-CN" dirty="0">
                <a:cs typeface="+mn-ea"/>
                <a:sym typeface="+mn-lt"/>
              </a:rPr>
              <a:t>2. </a:t>
            </a:r>
            <a:r>
              <a:rPr lang="zh-CN" altLang="en-US" dirty="0">
                <a:cs typeface="+mn-ea"/>
                <a:sym typeface="+mn-lt"/>
              </a:rPr>
              <a:t>使用密码或 </a:t>
            </a:r>
            <a:r>
              <a:rPr lang="en-US" altLang="zh-CN" dirty="0">
                <a:cs typeface="+mn-ea"/>
                <a:sym typeface="+mn-lt"/>
              </a:rPr>
              <a:t>SSH </a:t>
            </a:r>
            <a:r>
              <a:rPr lang="zh-CN" altLang="en-US" dirty="0">
                <a:cs typeface="+mn-ea"/>
                <a:sym typeface="+mn-lt"/>
              </a:rPr>
              <a:t>代理进行身份验证。</a:t>
            </a:r>
            <a:endParaRPr lang="en-US" altLang="zh-CN" dirty="0">
              <a:cs typeface="+mn-ea"/>
              <a:sym typeface="+mn-lt"/>
            </a:endParaRPr>
          </a:p>
          <a:p>
            <a:pPr algn="l"/>
            <a:r>
              <a:rPr lang="en-US" altLang="zh-CN" dirty="0">
                <a:cs typeface="+mn-ea"/>
                <a:sym typeface="+mn-lt"/>
              </a:rPr>
              <a:t>3. </a:t>
            </a:r>
            <a:r>
              <a:rPr lang="zh-CN" altLang="en-US" dirty="0">
                <a:cs typeface="+mn-ea"/>
                <a:sym typeface="+mn-lt"/>
              </a:rPr>
              <a:t>压缩本地测试目录，并创建一个 </a:t>
            </a:r>
            <a:r>
              <a:rPr lang="en-US" altLang="zh-CN" dirty="0" err="1">
                <a:cs typeface="+mn-ea"/>
                <a:sym typeface="+mn-lt"/>
              </a:rPr>
              <a:t>TempFile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zh-CN" altLang="en-US" dirty="0">
                <a:cs typeface="+mn-ea"/>
                <a:sym typeface="+mn-lt"/>
              </a:rPr>
              <a:t>实例以确保临时文件在测试结束后被清理。</a:t>
            </a:r>
            <a:endParaRPr lang="en-US" altLang="zh-CN" dirty="0">
              <a:cs typeface="+mn-ea"/>
              <a:sym typeface="+mn-lt"/>
            </a:endParaRPr>
          </a:p>
          <a:p>
            <a:pPr algn="l"/>
            <a:r>
              <a:rPr lang="en-US" altLang="zh-CN" dirty="0">
                <a:cs typeface="+mn-ea"/>
                <a:sym typeface="+mn-lt"/>
              </a:rPr>
              <a:t>4. </a:t>
            </a:r>
            <a:r>
              <a:rPr lang="zh-CN" altLang="en-US" dirty="0">
                <a:cs typeface="+mn-ea"/>
                <a:sym typeface="+mn-lt"/>
              </a:rPr>
              <a:t>将压缩文件上传到远程服务器。</a:t>
            </a:r>
            <a:endParaRPr lang="en-US" altLang="zh-CN" dirty="0">
              <a:cs typeface="+mn-ea"/>
              <a:sym typeface="+mn-lt"/>
            </a:endParaRPr>
          </a:p>
          <a:p>
            <a:pPr algn="l"/>
            <a:r>
              <a:rPr lang="en-US" altLang="zh-CN" dirty="0">
                <a:cs typeface="+mn-ea"/>
                <a:sym typeface="+mn-lt"/>
              </a:rPr>
              <a:t>5. </a:t>
            </a:r>
            <a:r>
              <a:rPr lang="zh-CN" altLang="en-US" dirty="0">
                <a:cs typeface="+mn-ea"/>
                <a:sym typeface="+mn-lt"/>
              </a:rPr>
              <a:t>在远程服务器上解压文件并运行测试。</a:t>
            </a:r>
            <a:endParaRPr lang="en-US" altLang="zh-CN" dirty="0">
              <a:cs typeface="+mn-ea"/>
              <a:sym typeface="+mn-lt"/>
            </a:endParaRPr>
          </a:p>
          <a:p>
            <a:pPr algn="l"/>
            <a:r>
              <a:rPr lang="en-US" altLang="zh-CN" dirty="0">
                <a:cs typeface="+mn-ea"/>
                <a:sym typeface="+mn-lt"/>
              </a:rPr>
              <a:t>6. </a:t>
            </a:r>
            <a:r>
              <a:rPr lang="zh-CN" altLang="en-US" dirty="0">
                <a:cs typeface="+mn-ea"/>
                <a:sym typeface="+mn-lt"/>
              </a:rPr>
              <a:t>压缩远程测试目录并下载到本地。</a:t>
            </a:r>
            <a:endParaRPr lang="en-US" altLang="zh-CN" dirty="0">
              <a:cs typeface="+mn-ea"/>
              <a:sym typeface="+mn-lt"/>
            </a:endParaRPr>
          </a:p>
          <a:p>
            <a:pPr algn="l"/>
            <a:r>
              <a:rPr lang="en-US" altLang="zh-CN" dirty="0">
                <a:cs typeface="+mn-ea"/>
                <a:sym typeface="+mn-lt"/>
              </a:rPr>
              <a:t>7. </a:t>
            </a:r>
            <a:r>
              <a:rPr lang="zh-CN" altLang="en-US" dirty="0">
                <a:cs typeface="+mn-ea"/>
                <a:sym typeface="+mn-lt"/>
              </a:rPr>
              <a:t>解压下载的测试结果，并读取测试报告。</a:t>
            </a:r>
            <a:endParaRPr lang="zh-SG" altLang="en-US" dirty="0">
              <a:cs typeface="+mn-ea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2B128-88A2-44E4-9BD3-EE9AC42B7077}"/>
              </a:ext>
            </a:extLst>
          </p:cNvPr>
          <p:cNvSpPr txBox="1"/>
          <p:nvPr/>
        </p:nvSpPr>
        <p:spPr>
          <a:xfrm>
            <a:off x="695739" y="59753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SG" dirty="0">
                <a:cs typeface="+mn-ea"/>
                <a:sym typeface="+mn-lt"/>
                <a:hlinkClick r:id="rId2"/>
              </a:rPr>
              <a:t>255doesnotexist/</a:t>
            </a:r>
            <a:r>
              <a:rPr lang="en-US" altLang="zh-SG" dirty="0" err="1">
                <a:cs typeface="+mn-ea"/>
                <a:sym typeface="+mn-lt"/>
                <a:hlinkClick r:id="rId2"/>
              </a:rPr>
              <a:t>lintestor</a:t>
            </a:r>
            <a:r>
              <a:rPr lang="en-US" altLang="zh-SG" dirty="0">
                <a:cs typeface="+mn-ea"/>
                <a:sym typeface="+mn-lt"/>
                <a:hlinkClick r:id="rId2"/>
              </a:rPr>
              <a:t>: Yet another Debian package tester (mainly for RISC-V) (github.com)</a:t>
            </a:r>
            <a:endParaRPr lang="zh-SG" altLang="en-US" dirty="0">
              <a:cs typeface="+mn-ea"/>
              <a:sym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CB4D96-4A66-4FA9-A0B6-28C137EDA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583" y="739662"/>
            <a:ext cx="4720655" cy="27524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BEF4B6-F734-4690-AB1D-34C57E30D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799" y="4139556"/>
            <a:ext cx="6500191" cy="9338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EDA899-77BB-408A-B660-B70AD1FB4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190726"/>
            <a:ext cx="5923721" cy="7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latin typeface="+mn-lt"/>
                <a:ea typeface="+mn-ea"/>
                <a:cs typeface="+mn-ea"/>
                <a:sym typeface="+mn-lt"/>
              </a:rPr>
              <a:t>单软件包测试报告格式 </a:t>
            </a:r>
            <a:r>
              <a:rPr lang="en-US" altLang="zh-CN" cap="none" dirty="0"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cap="none" dirty="0" err="1">
                <a:uFillTx/>
                <a:latin typeface="+mn-lt"/>
                <a:ea typeface="+mn-ea"/>
                <a:cs typeface="+mn-ea"/>
                <a:sym typeface="+mn-lt"/>
              </a:rPr>
              <a:t>report.json</a:t>
            </a:r>
            <a:r>
              <a:rPr lang="en-US" altLang="zh-CN" cap="none" dirty="0"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endParaRPr lang="zh-CN" altLang="en-US" cap="none" dirty="0"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63068"/>
            <a:ext cx="11185096" cy="3912282"/>
          </a:xfrm>
        </p:spPr>
        <p:txBody>
          <a:bodyPr>
            <a:normAutofit fontScale="55000" lnSpcReduction="20000"/>
          </a:bodyPr>
          <a:lstStyle/>
          <a:p>
            <a:r>
              <a:rPr lang="en-US" altLang="zh-SG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{</a:t>
            </a:r>
          </a:p>
          <a:p>
            <a:r>
              <a:rPr lang="en-US" altLang="zh-SG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    </a:t>
            </a:r>
            <a:r>
              <a:rPr lang="en-US" altLang="zh-SG" b="0" dirty="0">
                <a:solidFill>
                  <a:srgbClr val="859900"/>
                </a:solidFill>
                <a:effectLst/>
                <a:cs typeface="+mn-ea"/>
                <a:sym typeface="+mn-lt"/>
              </a:rPr>
              <a:t>"distro"</a:t>
            </a:r>
            <a:r>
              <a:rPr lang="en-US" altLang="zh-SG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: </a:t>
            </a:r>
            <a:r>
              <a:rPr lang="en-US" altLang="zh-SG" b="0" dirty="0">
                <a:solidFill>
                  <a:srgbClr val="2AA198"/>
                </a:solidFill>
                <a:effectLst/>
                <a:cs typeface="+mn-ea"/>
                <a:sym typeface="+mn-lt"/>
              </a:rPr>
              <a:t>"</a:t>
            </a:r>
            <a:r>
              <a:rPr lang="en-US" altLang="zh-SG" b="0" dirty="0" err="1">
                <a:solidFill>
                  <a:srgbClr val="2AA198"/>
                </a:solidFill>
                <a:effectLst/>
                <a:cs typeface="+mn-ea"/>
                <a:sym typeface="+mn-lt"/>
              </a:rPr>
              <a:t>debian</a:t>
            </a:r>
            <a:r>
              <a:rPr lang="en-US" altLang="zh-SG" b="0" dirty="0">
                <a:solidFill>
                  <a:srgbClr val="2AA198"/>
                </a:solidFill>
                <a:effectLst/>
                <a:cs typeface="+mn-ea"/>
                <a:sym typeface="+mn-lt"/>
              </a:rPr>
              <a:t>"</a:t>
            </a:r>
            <a:r>
              <a:rPr lang="en-US" altLang="zh-SG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,</a:t>
            </a:r>
          </a:p>
          <a:p>
            <a:r>
              <a:rPr lang="en-US" altLang="zh-SG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    </a:t>
            </a:r>
            <a:r>
              <a:rPr lang="en-US" altLang="zh-SG" b="0" dirty="0">
                <a:solidFill>
                  <a:srgbClr val="859900"/>
                </a:solidFill>
                <a:effectLst/>
                <a:cs typeface="+mn-ea"/>
                <a:sym typeface="+mn-lt"/>
              </a:rPr>
              <a:t>"</a:t>
            </a:r>
            <a:r>
              <a:rPr lang="en-US" altLang="zh-SG" b="0" dirty="0" err="1">
                <a:solidFill>
                  <a:srgbClr val="859900"/>
                </a:solidFill>
                <a:effectLst/>
                <a:cs typeface="+mn-ea"/>
                <a:sym typeface="+mn-lt"/>
              </a:rPr>
              <a:t>os_version</a:t>
            </a:r>
            <a:r>
              <a:rPr lang="en-US" altLang="zh-SG" b="0" dirty="0">
                <a:solidFill>
                  <a:srgbClr val="859900"/>
                </a:solidFill>
                <a:effectLst/>
                <a:cs typeface="+mn-ea"/>
                <a:sym typeface="+mn-lt"/>
              </a:rPr>
              <a:t>"</a:t>
            </a:r>
            <a:r>
              <a:rPr lang="en-US" altLang="zh-SG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: </a:t>
            </a:r>
            <a:r>
              <a:rPr lang="en-US" altLang="zh-SG" b="0" dirty="0">
                <a:solidFill>
                  <a:srgbClr val="2AA198"/>
                </a:solidFill>
                <a:effectLst/>
                <a:cs typeface="+mn-ea"/>
                <a:sym typeface="+mn-lt"/>
              </a:rPr>
              <a:t>"Linux version 6.9.9-riscv64 (debian-kernel@lists.debian.org) (riscv64-linux-gnu-gcc-13 (Debian 13.3.0-1) 13.3.0, GNU </a:t>
            </a:r>
            <a:r>
              <a:rPr lang="en-US" altLang="zh-SG" b="0" dirty="0" err="1">
                <a:solidFill>
                  <a:srgbClr val="2AA198"/>
                </a:solidFill>
                <a:effectLst/>
                <a:cs typeface="+mn-ea"/>
                <a:sym typeface="+mn-lt"/>
              </a:rPr>
              <a:t>ld</a:t>
            </a:r>
            <a:r>
              <a:rPr lang="en-US" altLang="zh-SG" b="0" dirty="0">
                <a:solidFill>
                  <a:srgbClr val="2AA198"/>
                </a:solidFill>
                <a:effectLst/>
                <a:cs typeface="+mn-ea"/>
                <a:sym typeface="+mn-lt"/>
              </a:rPr>
              <a:t> (GNU </a:t>
            </a:r>
            <a:r>
              <a:rPr lang="en-US" altLang="zh-SG" b="0" dirty="0" err="1">
                <a:solidFill>
                  <a:srgbClr val="2AA198"/>
                </a:solidFill>
                <a:effectLst/>
                <a:cs typeface="+mn-ea"/>
                <a:sym typeface="+mn-lt"/>
              </a:rPr>
              <a:t>Binutils</a:t>
            </a:r>
            <a:r>
              <a:rPr lang="en-US" altLang="zh-SG" b="0" dirty="0">
                <a:solidFill>
                  <a:srgbClr val="2AA198"/>
                </a:solidFill>
                <a:effectLst/>
                <a:cs typeface="+mn-ea"/>
                <a:sym typeface="+mn-lt"/>
              </a:rPr>
              <a:t> for Debian) 2.42.50.20240710) #1 SMP Debian 6.9.9-1 (2024-07-13)"</a:t>
            </a:r>
            <a:r>
              <a:rPr lang="en-US" altLang="zh-SG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,</a:t>
            </a:r>
          </a:p>
          <a:p>
            <a:r>
              <a:rPr lang="en-US" altLang="zh-SG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    </a:t>
            </a:r>
            <a:r>
              <a:rPr lang="en-US" altLang="zh-SG" b="0" dirty="0">
                <a:solidFill>
                  <a:srgbClr val="859900"/>
                </a:solidFill>
                <a:effectLst/>
                <a:cs typeface="+mn-ea"/>
                <a:sym typeface="+mn-lt"/>
              </a:rPr>
              <a:t>"</a:t>
            </a:r>
            <a:r>
              <a:rPr lang="en-US" altLang="zh-SG" b="0" dirty="0" err="1">
                <a:solidFill>
                  <a:srgbClr val="859900"/>
                </a:solidFill>
                <a:effectLst/>
                <a:cs typeface="+mn-ea"/>
                <a:sym typeface="+mn-lt"/>
              </a:rPr>
              <a:t>kernel_version</a:t>
            </a:r>
            <a:r>
              <a:rPr lang="en-US" altLang="zh-SG" b="0" dirty="0">
                <a:solidFill>
                  <a:srgbClr val="859900"/>
                </a:solidFill>
                <a:effectLst/>
                <a:cs typeface="+mn-ea"/>
                <a:sym typeface="+mn-lt"/>
              </a:rPr>
              <a:t>"</a:t>
            </a:r>
            <a:r>
              <a:rPr lang="en-US" altLang="zh-SG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: </a:t>
            </a:r>
            <a:r>
              <a:rPr lang="en-US" altLang="zh-SG" b="0" dirty="0">
                <a:solidFill>
                  <a:srgbClr val="2AA198"/>
                </a:solidFill>
                <a:effectLst/>
                <a:cs typeface="+mn-ea"/>
                <a:sym typeface="+mn-lt"/>
              </a:rPr>
              <a:t>"6.9.9-riscv64"</a:t>
            </a:r>
            <a:r>
              <a:rPr lang="en-US" altLang="zh-SG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,</a:t>
            </a:r>
          </a:p>
          <a:p>
            <a:r>
              <a:rPr lang="en-US" altLang="zh-SG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    </a:t>
            </a:r>
            <a:r>
              <a:rPr lang="en-US" altLang="zh-SG" b="0" dirty="0">
                <a:solidFill>
                  <a:srgbClr val="859900"/>
                </a:solidFill>
                <a:effectLst/>
                <a:cs typeface="+mn-ea"/>
                <a:sym typeface="+mn-lt"/>
              </a:rPr>
              <a:t>"</a:t>
            </a:r>
            <a:r>
              <a:rPr lang="en-US" altLang="zh-SG" b="0" dirty="0" err="1">
                <a:solidFill>
                  <a:srgbClr val="859900"/>
                </a:solidFill>
                <a:effectLst/>
                <a:cs typeface="+mn-ea"/>
                <a:sym typeface="+mn-lt"/>
              </a:rPr>
              <a:t>package_name</a:t>
            </a:r>
            <a:r>
              <a:rPr lang="en-US" altLang="zh-SG" b="0" dirty="0">
                <a:solidFill>
                  <a:srgbClr val="859900"/>
                </a:solidFill>
                <a:effectLst/>
                <a:cs typeface="+mn-ea"/>
                <a:sym typeface="+mn-lt"/>
              </a:rPr>
              <a:t>"</a:t>
            </a:r>
            <a:r>
              <a:rPr lang="en-US" altLang="zh-SG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: </a:t>
            </a:r>
            <a:r>
              <a:rPr lang="en-US" altLang="zh-SG" b="0" dirty="0">
                <a:solidFill>
                  <a:srgbClr val="2AA198"/>
                </a:solidFill>
                <a:effectLst/>
                <a:cs typeface="+mn-ea"/>
                <a:sym typeface="+mn-lt"/>
              </a:rPr>
              <a:t>"</a:t>
            </a:r>
            <a:r>
              <a:rPr lang="en-US" altLang="zh-SG" b="0" dirty="0" err="1">
                <a:solidFill>
                  <a:srgbClr val="2AA198"/>
                </a:solidFill>
                <a:effectLst/>
                <a:cs typeface="+mn-ea"/>
                <a:sym typeface="+mn-lt"/>
              </a:rPr>
              <a:t>apache</a:t>
            </a:r>
            <a:r>
              <a:rPr lang="en-US" altLang="zh-SG" b="0" dirty="0">
                <a:solidFill>
                  <a:srgbClr val="2AA198"/>
                </a:solidFill>
                <a:effectLst/>
                <a:cs typeface="+mn-ea"/>
                <a:sym typeface="+mn-lt"/>
              </a:rPr>
              <a:t>"</a:t>
            </a:r>
            <a:r>
              <a:rPr lang="en-US" altLang="zh-SG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,</a:t>
            </a:r>
          </a:p>
          <a:p>
            <a:r>
              <a:rPr lang="en-US" altLang="zh-SG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    </a:t>
            </a:r>
            <a:r>
              <a:rPr lang="en-US" altLang="zh-SG" b="0" dirty="0">
                <a:solidFill>
                  <a:srgbClr val="859900"/>
                </a:solidFill>
                <a:effectLst/>
                <a:cs typeface="+mn-ea"/>
                <a:sym typeface="+mn-lt"/>
              </a:rPr>
              <a:t>"</a:t>
            </a:r>
            <a:r>
              <a:rPr lang="en-US" altLang="zh-SG" b="0" dirty="0" err="1">
                <a:solidFill>
                  <a:srgbClr val="859900"/>
                </a:solidFill>
                <a:effectLst/>
                <a:cs typeface="+mn-ea"/>
                <a:sym typeface="+mn-lt"/>
              </a:rPr>
              <a:t>package_type</a:t>
            </a:r>
            <a:r>
              <a:rPr lang="en-US" altLang="zh-SG" b="0" dirty="0">
                <a:solidFill>
                  <a:srgbClr val="859900"/>
                </a:solidFill>
                <a:effectLst/>
                <a:cs typeface="+mn-ea"/>
                <a:sym typeface="+mn-lt"/>
              </a:rPr>
              <a:t>"</a:t>
            </a:r>
            <a:r>
              <a:rPr lang="en-US" altLang="zh-SG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: </a:t>
            </a:r>
            <a:r>
              <a:rPr lang="en-US" altLang="zh-SG" b="0" dirty="0">
                <a:solidFill>
                  <a:srgbClr val="2AA198"/>
                </a:solidFill>
                <a:effectLst/>
                <a:cs typeface="+mn-ea"/>
                <a:sym typeface="+mn-lt"/>
              </a:rPr>
              <a:t>"Web Server"</a:t>
            </a:r>
            <a:r>
              <a:rPr lang="en-US" altLang="zh-SG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,</a:t>
            </a:r>
          </a:p>
          <a:p>
            <a:r>
              <a:rPr lang="en-US" altLang="zh-SG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    </a:t>
            </a:r>
            <a:r>
              <a:rPr lang="en-US" altLang="zh-SG" b="0" dirty="0">
                <a:solidFill>
                  <a:srgbClr val="859900"/>
                </a:solidFill>
                <a:effectLst/>
                <a:cs typeface="+mn-ea"/>
                <a:sym typeface="+mn-lt"/>
              </a:rPr>
              <a:t>"</a:t>
            </a:r>
            <a:r>
              <a:rPr lang="en-US" altLang="zh-SG" b="0" dirty="0" err="1">
                <a:solidFill>
                  <a:srgbClr val="859900"/>
                </a:solidFill>
                <a:effectLst/>
                <a:cs typeface="+mn-ea"/>
                <a:sym typeface="+mn-lt"/>
              </a:rPr>
              <a:t>package_version</a:t>
            </a:r>
            <a:r>
              <a:rPr lang="en-US" altLang="zh-SG" b="0" dirty="0">
                <a:solidFill>
                  <a:srgbClr val="859900"/>
                </a:solidFill>
                <a:effectLst/>
                <a:cs typeface="+mn-ea"/>
                <a:sym typeface="+mn-lt"/>
              </a:rPr>
              <a:t>"</a:t>
            </a:r>
            <a:r>
              <a:rPr lang="en-US" altLang="zh-SG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: </a:t>
            </a:r>
            <a:r>
              <a:rPr lang="en-US" altLang="zh-SG" b="0" dirty="0">
                <a:solidFill>
                  <a:srgbClr val="2AA198"/>
                </a:solidFill>
                <a:effectLst/>
                <a:cs typeface="+mn-ea"/>
                <a:sym typeface="+mn-lt"/>
              </a:rPr>
              <a:t>"2.4.62-1"</a:t>
            </a:r>
            <a:r>
              <a:rPr lang="en-US" altLang="zh-SG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,</a:t>
            </a:r>
          </a:p>
          <a:p>
            <a:r>
              <a:rPr lang="en-US" altLang="zh-SG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    </a:t>
            </a:r>
            <a:r>
              <a:rPr lang="en-US" altLang="zh-SG" b="0" dirty="0">
                <a:solidFill>
                  <a:srgbClr val="859900"/>
                </a:solidFill>
                <a:effectLst/>
                <a:cs typeface="+mn-ea"/>
                <a:sym typeface="+mn-lt"/>
              </a:rPr>
              <a:t>"</a:t>
            </a:r>
            <a:r>
              <a:rPr lang="en-US" altLang="zh-SG" b="0" dirty="0" err="1">
                <a:solidFill>
                  <a:srgbClr val="859900"/>
                </a:solidFill>
                <a:effectLst/>
                <a:cs typeface="+mn-ea"/>
                <a:sym typeface="+mn-lt"/>
              </a:rPr>
              <a:t>test_results</a:t>
            </a:r>
            <a:r>
              <a:rPr lang="en-US" altLang="zh-SG" b="0" dirty="0">
                <a:solidFill>
                  <a:srgbClr val="859900"/>
                </a:solidFill>
                <a:effectLst/>
                <a:cs typeface="+mn-ea"/>
                <a:sym typeface="+mn-lt"/>
              </a:rPr>
              <a:t>"</a:t>
            </a:r>
            <a:r>
              <a:rPr lang="en-US" altLang="zh-SG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: [</a:t>
            </a:r>
          </a:p>
          <a:p>
            <a:r>
              <a:rPr lang="en-US" altLang="zh-SG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        {</a:t>
            </a:r>
          </a:p>
          <a:p>
            <a:r>
              <a:rPr lang="en-US" altLang="zh-SG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            </a:t>
            </a:r>
            <a:r>
              <a:rPr lang="en-US" altLang="zh-SG" b="0" dirty="0">
                <a:solidFill>
                  <a:srgbClr val="859900"/>
                </a:solidFill>
                <a:effectLst/>
                <a:cs typeface="+mn-ea"/>
                <a:sym typeface="+mn-lt"/>
              </a:rPr>
              <a:t>"</a:t>
            </a:r>
            <a:r>
              <a:rPr lang="en-US" altLang="zh-SG" b="0" dirty="0" err="1">
                <a:solidFill>
                  <a:srgbClr val="859900"/>
                </a:solidFill>
                <a:effectLst/>
                <a:cs typeface="+mn-ea"/>
                <a:sym typeface="+mn-lt"/>
              </a:rPr>
              <a:t>test_name</a:t>
            </a:r>
            <a:r>
              <a:rPr lang="en-US" altLang="zh-SG" b="0" dirty="0">
                <a:solidFill>
                  <a:srgbClr val="859900"/>
                </a:solidFill>
                <a:effectLst/>
                <a:cs typeface="+mn-ea"/>
                <a:sym typeface="+mn-lt"/>
              </a:rPr>
              <a:t>"</a:t>
            </a:r>
            <a:r>
              <a:rPr lang="en-US" altLang="zh-SG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: </a:t>
            </a:r>
            <a:r>
              <a:rPr lang="en-US" altLang="zh-SG" b="0" dirty="0">
                <a:solidFill>
                  <a:srgbClr val="2AA198"/>
                </a:solidFill>
                <a:effectLst/>
                <a:cs typeface="+mn-ea"/>
                <a:sym typeface="+mn-lt"/>
              </a:rPr>
              <a:t>"Apache Service Test"</a:t>
            </a:r>
            <a:r>
              <a:rPr lang="en-US" altLang="zh-SG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,</a:t>
            </a:r>
          </a:p>
          <a:p>
            <a:r>
              <a:rPr lang="en-US" altLang="zh-SG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            </a:t>
            </a:r>
            <a:r>
              <a:rPr lang="en-US" altLang="zh-SG" b="0" dirty="0">
                <a:solidFill>
                  <a:srgbClr val="859900"/>
                </a:solidFill>
                <a:effectLst/>
                <a:cs typeface="+mn-ea"/>
                <a:sym typeface="+mn-lt"/>
              </a:rPr>
              <a:t>"passed"</a:t>
            </a:r>
            <a:r>
              <a:rPr lang="en-US" altLang="zh-SG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: </a:t>
            </a:r>
            <a:r>
              <a:rPr lang="en-US" altLang="zh-SG" b="0" dirty="0">
                <a:solidFill>
                  <a:srgbClr val="B58900"/>
                </a:solidFill>
                <a:effectLst/>
                <a:cs typeface="+mn-ea"/>
                <a:sym typeface="+mn-lt"/>
              </a:rPr>
              <a:t>true</a:t>
            </a:r>
            <a:endParaRPr lang="en-US" altLang="zh-SG" b="0" dirty="0">
              <a:solidFill>
                <a:srgbClr val="657B83"/>
              </a:solidFill>
              <a:effectLst/>
              <a:cs typeface="+mn-ea"/>
              <a:sym typeface="+mn-lt"/>
            </a:endParaRPr>
          </a:p>
          <a:p>
            <a:r>
              <a:rPr lang="en-US" altLang="zh-SG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        }</a:t>
            </a:r>
          </a:p>
          <a:p>
            <a:r>
              <a:rPr lang="en-US" altLang="zh-SG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    ],</a:t>
            </a:r>
          </a:p>
          <a:p>
            <a:r>
              <a:rPr lang="en-US" altLang="zh-SG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    </a:t>
            </a:r>
            <a:r>
              <a:rPr lang="en-US" altLang="zh-SG" b="0" dirty="0">
                <a:solidFill>
                  <a:srgbClr val="859900"/>
                </a:solidFill>
                <a:effectLst/>
                <a:cs typeface="+mn-ea"/>
                <a:sym typeface="+mn-lt"/>
              </a:rPr>
              <a:t>"</a:t>
            </a:r>
            <a:r>
              <a:rPr lang="en-US" altLang="zh-SG" b="0" dirty="0" err="1">
                <a:solidFill>
                  <a:srgbClr val="859900"/>
                </a:solidFill>
                <a:effectLst/>
                <a:cs typeface="+mn-ea"/>
                <a:sym typeface="+mn-lt"/>
              </a:rPr>
              <a:t>all_tests_passed</a:t>
            </a:r>
            <a:r>
              <a:rPr lang="en-US" altLang="zh-SG" b="0" dirty="0">
                <a:solidFill>
                  <a:srgbClr val="859900"/>
                </a:solidFill>
                <a:effectLst/>
                <a:cs typeface="+mn-ea"/>
                <a:sym typeface="+mn-lt"/>
              </a:rPr>
              <a:t>"</a:t>
            </a:r>
            <a:r>
              <a:rPr lang="en-US" altLang="zh-SG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: </a:t>
            </a:r>
            <a:r>
              <a:rPr lang="en-US" altLang="zh-SG" b="0" dirty="0">
                <a:solidFill>
                  <a:srgbClr val="B58900"/>
                </a:solidFill>
                <a:effectLst/>
                <a:cs typeface="+mn-ea"/>
                <a:sym typeface="+mn-lt"/>
              </a:rPr>
              <a:t>true</a:t>
            </a:r>
            <a:endParaRPr lang="en-US" altLang="zh-SG" b="0" dirty="0">
              <a:solidFill>
                <a:srgbClr val="657B83"/>
              </a:solidFill>
              <a:effectLst/>
              <a:cs typeface="+mn-ea"/>
              <a:sym typeface="+mn-lt"/>
            </a:endParaRPr>
          </a:p>
          <a:p>
            <a:r>
              <a:rPr lang="en-US" altLang="zh-SG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2B128-88A2-44E4-9BD3-EE9AC42B7077}"/>
              </a:ext>
            </a:extLst>
          </p:cNvPr>
          <p:cNvSpPr txBox="1"/>
          <p:nvPr/>
        </p:nvSpPr>
        <p:spPr>
          <a:xfrm>
            <a:off x="695739" y="59753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SG" dirty="0">
                <a:cs typeface="+mn-ea"/>
                <a:sym typeface="+mn-lt"/>
                <a:hlinkClick r:id="rId2"/>
              </a:rPr>
              <a:t>255doesnotexist/</a:t>
            </a:r>
            <a:r>
              <a:rPr lang="en-US" altLang="zh-SG" dirty="0" err="1">
                <a:cs typeface="+mn-ea"/>
                <a:sym typeface="+mn-lt"/>
                <a:hlinkClick r:id="rId2"/>
              </a:rPr>
              <a:t>lintestor</a:t>
            </a:r>
            <a:r>
              <a:rPr lang="en-US" altLang="zh-SG" dirty="0">
                <a:cs typeface="+mn-ea"/>
                <a:sym typeface="+mn-lt"/>
                <a:hlinkClick r:id="rId2"/>
              </a:rPr>
              <a:t>: Yet another Debian package tester (mainly for RISC-V) (github.com)</a:t>
            </a:r>
            <a:endParaRPr lang="zh-SG" altLang="en-US" dirty="0">
              <a:cs typeface="+mn-ea"/>
              <a:sym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DB99B-EC22-4C52-93FB-F9D31A4E81C6}"/>
              </a:ext>
            </a:extLst>
          </p:cNvPr>
          <p:cNvSpPr txBox="1"/>
          <p:nvPr/>
        </p:nvSpPr>
        <p:spPr>
          <a:xfrm>
            <a:off x="1874143" y="2029375"/>
            <a:ext cx="679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dirty="0">
                <a:cs typeface="+mn-ea"/>
                <a:sym typeface="+mn-lt"/>
              </a:rPr>
              <a:t>&lt;distro/</a:t>
            </a:r>
            <a:r>
              <a:rPr lang="en-US" altLang="zh-SG" dirty="0" err="1">
                <a:cs typeface="+mn-ea"/>
                <a:sym typeface="+mn-lt"/>
              </a:rPr>
              <a:t>package_name</a:t>
            </a:r>
            <a:r>
              <a:rPr lang="en-US" altLang="zh-SG" dirty="0">
                <a:cs typeface="+mn-ea"/>
                <a:sym typeface="+mn-lt"/>
              </a:rPr>
              <a:t>&gt; </a:t>
            </a:r>
            <a:r>
              <a:rPr lang="zh-CN" altLang="en-US" dirty="0">
                <a:cs typeface="+mn-ea"/>
                <a:sym typeface="+mn-lt"/>
              </a:rPr>
              <a:t>定位到唯一软件包测试结果</a:t>
            </a:r>
            <a:endParaRPr lang="zh-SG" altLang="en-US" dirty="0">
              <a:cs typeface="+mn-ea"/>
              <a:sym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1D9CB-5831-46BF-AD22-CA401FB45E18}"/>
              </a:ext>
            </a:extLst>
          </p:cNvPr>
          <p:cNvSpPr txBox="1"/>
          <p:nvPr/>
        </p:nvSpPr>
        <p:spPr>
          <a:xfrm>
            <a:off x="4187852" y="3309865"/>
            <a:ext cx="679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用 </a:t>
            </a:r>
            <a:r>
              <a:rPr lang="en-US" altLang="zh-CN" dirty="0">
                <a:cs typeface="+mn-ea"/>
                <a:sym typeface="+mn-lt"/>
              </a:rPr>
              <a:t>json </a:t>
            </a:r>
            <a:r>
              <a:rPr lang="zh-CN" altLang="en-US" dirty="0">
                <a:cs typeface="+mn-ea"/>
                <a:sym typeface="+mn-lt"/>
              </a:rPr>
              <a:t>不用 </a:t>
            </a:r>
            <a:r>
              <a:rPr lang="en-US" altLang="zh-CN" dirty="0" err="1">
                <a:cs typeface="+mn-ea"/>
                <a:sym typeface="+mn-lt"/>
              </a:rPr>
              <a:t>toml</a:t>
            </a:r>
            <a:r>
              <a:rPr lang="zh-CN" altLang="en-US" dirty="0">
                <a:cs typeface="+mn-ea"/>
                <a:sym typeface="+mn-lt"/>
              </a:rPr>
              <a:t>，方便简易脚本生成。</a:t>
            </a:r>
            <a:endParaRPr lang="zh-SG" altLang="en-US" dirty="0">
              <a:cs typeface="+mn-ea"/>
              <a:sym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4D1E0-252F-490B-906D-5140BBE01429}"/>
              </a:ext>
            </a:extLst>
          </p:cNvPr>
          <p:cNvSpPr txBox="1"/>
          <p:nvPr/>
        </p:nvSpPr>
        <p:spPr>
          <a:xfrm>
            <a:off x="4113541" y="4510194"/>
            <a:ext cx="679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支持多项测试结果</a:t>
            </a:r>
            <a:endParaRPr lang="zh-SG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21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latin typeface="+mn-lt"/>
                <a:ea typeface="+mn-ea"/>
                <a:cs typeface="+mn-ea"/>
                <a:sym typeface="+mn-lt"/>
              </a:rPr>
              <a:t>依赖管理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63068"/>
            <a:ext cx="11185096" cy="3912282"/>
          </a:xfrm>
        </p:spPr>
        <p:txBody>
          <a:bodyPr>
            <a:normAutofit/>
          </a:bodyPr>
          <a:lstStyle/>
          <a:p>
            <a:r>
              <a:rPr lang="zh-CN" altLang="en-US" cap="none" dirty="0">
                <a:cs typeface="+mn-ea"/>
                <a:sym typeface="+mn-lt"/>
              </a:rPr>
              <a:t>如未检测到必须的包和运行环境，在测试脚本中自动安装相关依赖</a:t>
            </a:r>
            <a:r>
              <a:rPr lang="en-US" altLang="zh-CN" cap="none" dirty="0">
                <a:cs typeface="+mn-ea"/>
                <a:sym typeface="+mn-lt"/>
              </a:rPr>
              <a:t>’</a:t>
            </a:r>
          </a:p>
          <a:p>
            <a:r>
              <a:rPr lang="zh-CN" altLang="en-US" dirty="0">
                <a:cs typeface="+mn-ea"/>
                <a:sym typeface="+mn-lt"/>
              </a:rPr>
              <a:t>依赖报错无法解决将报告测试无法运行问题，具体表现为一个❓</a:t>
            </a:r>
            <a:endParaRPr lang="en-US" altLang="zh-CN" cap="none" dirty="0">
              <a:cs typeface="+mn-ea"/>
              <a:sym typeface="+mn-lt"/>
            </a:endParaRPr>
          </a:p>
          <a:p>
            <a:r>
              <a:rPr lang="zh-CN" altLang="en-US" b="0" dirty="0">
                <a:solidFill>
                  <a:srgbClr val="657B83"/>
                </a:solidFill>
                <a:effectLst/>
                <a:cs typeface="+mn-ea"/>
                <a:sym typeface="+mn-lt"/>
              </a:rPr>
              <a:t>后期可能将此功能解耦至配置文件中</a:t>
            </a:r>
            <a:endParaRPr lang="en-US" altLang="zh-CN" b="0" dirty="0">
              <a:solidFill>
                <a:srgbClr val="657B83"/>
              </a:solidFill>
              <a:effectLst/>
              <a:cs typeface="+mn-ea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2B128-88A2-44E4-9BD3-EE9AC42B7077}"/>
              </a:ext>
            </a:extLst>
          </p:cNvPr>
          <p:cNvSpPr txBox="1"/>
          <p:nvPr/>
        </p:nvSpPr>
        <p:spPr>
          <a:xfrm>
            <a:off x="695739" y="59753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SG" dirty="0">
                <a:cs typeface="+mn-ea"/>
                <a:sym typeface="+mn-lt"/>
                <a:hlinkClick r:id="rId2"/>
              </a:rPr>
              <a:t>255doesnotexist/</a:t>
            </a:r>
            <a:r>
              <a:rPr lang="en-US" altLang="zh-SG" dirty="0" err="1">
                <a:cs typeface="+mn-ea"/>
                <a:sym typeface="+mn-lt"/>
                <a:hlinkClick r:id="rId2"/>
              </a:rPr>
              <a:t>lintestor</a:t>
            </a:r>
            <a:r>
              <a:rPr lang="en-US" altLang="zh-SG" dirty="0">
                <a:cs typeface="+mn-ea"/>
                <a:sym typeface="+mn-lt"/>
                <a:hlinkClick r:id="rId2"/>
              </a:rPr>
              <a:t>: Yet another Debian package tester (mainly for RISC-V) (github.com)</a:t>
            </a:r>
            <a:endParaRPr lang="zh-SG" altLang="en-US" dirty="0">
              <a:cs typeface="+mn-ea"/>
              <a:sym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F2730-2CD3-4BB5-9AE9-0B155759C5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623"/>
          <a:stretch/>
        </p:blipFill>
        <p:spPr>
          <a:xfrm>
            <a:off x="6251274" y="4599682"/>
            <a:ext cx="5711199" cy="10670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982989-7B9F-4A00-9217-7B76F590C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817" y="1632317"/>
            <a:ext cx="6069656" cy="13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3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latin typeface="+mn-lt"/>
                <a:ea typeface="+mn-ea"/>
                <a:cs typeface="+mn-ea"/>
                <a:sym typeface="+mn-lt"/>
              </a:rPr>
              <a:t>汇总测试报告 </a:t>
            </a:r>
            <a:r>
              <a:rPr lang="en-US" altLang="zh-CN" cap="none" dirty="0"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cap="none" dirty="0" err="1">
                <a:uFillTx/>
                <a:latin typeface="+mn-lt"/>
                <a:ea typeface="+mn-ea"/>
                <a:cs typeface="+mn-ea"/>
                <a:sym typeface="+mn-lt"/>
              </a:rPr>
              <a:t>reports.json</a:t>
            </a:r>
            <a:r>
              <a:rPr lang="en-US" altLang="zh-CN" cap="none" dirty="0"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endParaRPr lang="zh-CN" altLang="en-US" cap="none" dirty="0"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dirty="0">
                <a:cs typeface="+mn-ea"/>
                <a:sym typeface="+mn-lt"/>
              </a:rPr>
              <a:t>目前来讲，只是把前文的全部 </a:t>
            </a:r>
            <a:r>
              <a:rPr lang="en-US" altLang="zh-CN" dirty="0" err="1">
                <a:cs typeface="+mn-ea"/>
                <a:sym typeface="+mn-lt"/>
              </a:rPr>
              <a:t>report.json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zh-CN" altLang="en-US" dirty="0">
                <a:cs typeface="+mn-ea"/>
                <a:sym typeface="+mn-lt"/>
              </a:rPr>
              <a:t>内容打包放在同一个文件里了。</a:t>
            </a:r>
            <a:endParaRPr lang="en-US" altLang="zh-CN" dirty="0">
              <a:cs typeface="+mn-ea"/>
              <a:sym typeface="+mn-lt"/>
            </a:endParaRPr>
          </a:p>
          <a:p>
            <a:pPr algn="l"/>
            <a:r>
              <a:rPr lang="zh-CN" altLang="en-US" dirty="0">
                <a:cs typeface="+mn-ea"/>
                <a:sym typeface="+mn-lt"/>
              </a:rPr>
              <a:t>也方便后续处理。</a:t>
            </a:r>
            <a:endParaRPr lang="en-US" altLang="zh-CN" dirty="0">
              <a:cs typeface="+mn-ea"/>
              <a:sym typeface="+mn-lt"/>
            </a:endParaRPr>
          </a:p>
          <a:p>
            <a:pPr algn="l"/>
            <a:endParaRPr lang="en-US" altLang="zh-CN" dirty="0">
              <a:cs typeface="+mn-ea"/>
              <a:sym typeface="+mn-lt"/>
            </a:endParaRPr>
          </a:p>
          <a:p>
            <a:pPr algn="l"/>
            <a:endParaRPr lang="zh-SG" altLang="en-US" dirty="0">
              <a:cs typeface="+mn-ea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2B128-88A2-44E4-9BD3-EE9AC42B7077}"/>
              </a:ext>
            </a:extLst>
          </p:cNvPr>
          <p:cNvSpPr txBox="1"/>
          <p:nvPr/>
        </p:nvSpPr>
        <p:spPr>
          <a:xfrm>
            <a:off x="695739" y="59753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SG" dirty="0">
                <a:cs typeface="+mn-ea"/>
                <a:sym typeface="+mn-lt"/>
                <a:hlinkClick r:id="rId2"/>
              </a:rPr>
              <a:t>255doesnotexist/</a:t>
            </a:r>
            <a:r>
              <a:rPr lang="en-US" altLang="zh-SG" dirty="0" err="1">
                <a:cs typeface="+mn-ea"/>
                <a:sym typeface="+mn-lt"/>
                <a:hlinkClick r:id="rId2"/>
              </a:rPr>
              <a:t>lintestor</a:t>
            </a:r>
            <a:r>
              <a:rPr lang="en-US" altLang="zh-SG" dirty="0">
                <a:cs typeface="+mn-ea"/>
                <a:sym typeface="+mn-lt"/>
                <a:hlinkClick r:id="rId2"/>
              </a:rPr>
              <a:t>: Yet another Debian package tester (mainly for RISC-V) (github.com)</a:t>
            </a:r>
            <a:endParaRPr lang="zh-SG" altLang="en-US" dirty="0">
              <a:cs typeface="+mn-ea"/>
              <a:sym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B89834-B5BB-492D-A735-43813B99A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601" y="965734"/>
            <a:ext cx="10103742" cy="565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5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>
                <a:uFillTx/>
                <a:latin typeface="+mn-lt"/>
                <a:ea typeface="+mn-ea"/>
                <a:cs typeface="+mn-ea"/>
                <a:sym typeface="+mn-lt"/>
              </a:rPr>
              <a:t>生成 </a:t>
            </a:r>
            <a:r>
              <a:rPr lang="en-US" altLang="zh-CN" cap="none" dirty="0">
                <a:uFillTx/>
                <a:latin typeface="+mn-lt"/>
                <a:ea typeface="+mn-ea"/>
                <a:cs typeface="+mn-ea"/>
                <a:sym typeface="+mn-lt"/>
              </a:rPr>
              <a:t>Markdown </a:t>
            </a:r>
            <a:r>
              <a:rPr lang="zh-CN" altLang="en-US" cap="none" dirty="0">
                <a:uFillTx/>
                <a:latin typeface="+mn-lt"/>
                <a:ea typeface="+mn-ea"/>
                <a:cs typeface="+mn-ea"/>
                <a:sym typeface="+mn-lt"/>
              </a:rPr>
              <a:t>格式的测试结果总结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0AD32E-9D80-4FD1-A884-B992F6471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858" y="2292681"/>
            <a:ext cx="11029950" cy="32808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32B128-88A2-44E4-9BD3-EE9AC42B7077}"/>
              </a:ext>
            </a:extLst>
          </p:cNvPr>
          <p:cNvSpPr txBox="1"/>
          <p:nvPr/>
        </p:nvSpPr>
        <p:spPr>
          <a:xfrm>
            <a:off x="695739" y="59753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SG" dirty="0">
                <a:cs typeface="+mn-ea"/>
                <a:sym typeface="+mn-lt"/>
                <a:hlinkClick r:id="rId3"/>
              </a:rPr>
              <a:t>255doesnotexist/</a:t>
            </a:r>
            <a:r>
              <a:rPr lang="en-US" altLang="zh-SG" dirty="0" err="1">
                <a:cs typeface="+mn-ea"/>
                <a:sym typeface="+mn-lt"/>
                <a:hlinkClick r:id="rId3"/>
              </a:rPr>
              <a:t>lintestor</a:t>
            </a:r>
            <a:r>
              <a:rPr lang="en-US" altLang="zh-SG" dirty="0">
                <a:cs typeface="+mn-ea"/>
                <a:sym typeface="+mn-lt"/>
                <a:hlinkClick r:id="rId3"/>
              </a:rPr>
              <a:t>: Yet another Debian package tester (mainly for RISC-V) (github.com)</a:t>
            </a:r>
            <a:endParaRPr lang="zh-SG" altLang="en-US" dirty="0">
              <a:cs typeface="+mn-ea"/>
              <a:sym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ACE517-B88B-4EC5-BB96-F78499C6C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055" y="0"/>
            <a:ext cx="6691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1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uFillTx/>
                <a:latin typeface="+mn-lt"/>
                <a:ea typeface="+mn-ea"/>
                <a:cs typeface="+mn-ea"/>
                <a:sym typeface="+mn-lt"/>
              </a:rPr>
              <a:t>GitHub Actions </a:t>
            </a:r>
            <a:r>
              <a:rPr lang="zh-CN" altLang="en-US" cap="none" dirty="0">
                <a:uFillTx/>
                <a:latin typeface="+mn-lt"/>
                <a:ea typeface="+mn-ea"/>
                <a:cs typeface="+mn-ea"/>
                <a:sym typeface="+mn-lt"/>
              </a:rPr>
              <a:t>自动化测试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2B128-88A2-44E4-9BD3-EE9AC42B7077}"/>
              </a:ext>
            </a:extLst>
          </p:cNvPr>
          <p:cNvSpPr txBox="1"/>
          <p:nvPr/>
        </p:nvSpPr>
        <p:spPr>
          <a:xfrm>
            <a:off x="695739" y="59753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SG" dirty="0">
                <a:cs typeface="+mn-ea"/>
                <a:sym typeface="+mn-lt"/>
                <a:hlinkClick r:id="rId2"/>
              </a:rPr>
              <a:t>255doesnotexist/</a:t>
            </a:r>
            <a:r>
              <a:rPr lang="en-US" altLang="zh-SG" dirty="0" err="1">
                <a:cs typeface="+mn-ea"/>
                <a:sym typeface="+mn-lt"/>
                <a:hlinkClick r:id="rId2"/>
              </a:rPr>
              <a:t>lintestor</a:t>
            </a:r>
            <a:r>
              <a:rPr lang="en-US" altLang="zh-SG" dirty="0">
                <a:cs typeface="+mn-ea"/>
                <a:sym typeface="+mn-lt"/>
                <a:hlinkClick r:id="rId2"/>
              </a:rPr>
              <a:t>: Yet another Debian package tester (mainly for RISC-V) (github.com)</a:t>
            </a:r>
            <a:endParaRPr lang="zh-SG" altLang="en-US" dirty="0">
              <a:cs typeface="+mn-ea"/>
              <a:sym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734A7-9331-41A8-B29C-D4F16C887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Working in progress…</a:t>
            </a:r>
          </a:p>
          <a:p>
            <a:r>
              <a:rPr lang="zh-CN" altLang="en-US" dirty="0">
                <a:cs typeface="+mn-ea"/>
                <a:sym typeface="+mn-lt"/>
              </a:rPr>
              <a:t>正尝试准备好预部署 </a:t>
            </a:r>
            <a:r>
              <a:rPr lang="en-US" altLang="zh-CN" dirty="0">
                <a:cs typeface="+mn-ea"/>
                <a:sym typeface="+mn-lt"/>
              </a:rPr>
              <a:t>RISC-V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QEMU </a:t>
            </a:r>
            <a:r>
              <a:rPr lang="zh-CN" altLang="en-US" dirty="0">
                <a:cs typeface="+mn-ea"/>
                <a:sym typeface="+mn-lt"/>
              </a:rPr>
              <a:t>环境镜像便于 </a:t>
            </a:r>
            <a:r>
              <a:rPr lang="en-US" altLang="zh-CN" dirty="0">
                <a:cs typeface="+mn-ea"/>
                <a:sym typeface="+mn-lt"/>
              </a:rPr>
              <a:t>GitHub Actions </a:t>
            </a:r>
            <a:r>
              <a:rPr lang="zh-CN" altLang="en-US" dirty="0">
                <a:cs typeface="+mn-ea"/>
                <a:sym typeface="+mn-lt"/>
              </a:rPr>
              <a:t>定期触发拉取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基于 </a:t>
            </a:r>
            <a:r>
              <a:rPr lang="en-US" altLang="zh-CN" dirty="0">
                <a:cs typeface="+mn-ea"/>
                <a:sym typeface="+mn-lt"/>
              </a:rPr>
              <a:t>QEMU </a:t>
            </a:r>
            <a:r>
              <a:rPr lang="zh-CN" altLang="en-US" dirty="0">
                <a:cs typeface="+mn-ea"/>
                <a:sym typeface="+mn-lt"/>
              </a:rPr>
              <a:t>的 </a:t>
            </a:r>
            <a:r>
              <a:rPr lang="en-US" altLang="zh-CN" dirty="0">
                <a:cs typeface="+mn-ea"/>
                <a:sym typeface="+mn-lt"/>
              </a:rPr>
              <a:t>RISC-V </a:t>
            </a:r>
            <a:r>
              <a:rPr lang="zh-CN" altLang="en-US" dirty="0">
                <a:cs typeface="+mn-ea"/>
                <a:sym typeface="+mn-lt"/>
              </a:rPr>
              <a:t>各类发行版包测试工具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愿景：实现半无人托管这部分自动化测试内容</a:t>
            </a:r>
            <a:endParaRPr lang="zh-SG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944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thd1xwr">
      <a:majorFont>
        <a:latin typeface="Arial"/>
        <a:ea typeface="Source Han Sans SC Medium"/>
        <a:cs typeface=""/>
      </a:majorFont>
      <a:minorFont>
        <a:latin typeface="Arial"/>
        <a:ea typeface="Source Han Sans SC Medium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{30968B73-0F7F-42B4-AF94-EEA16395F701}tf33552983_win32</Template>
  <TotalTime>1090</TotalTime>
  <Words>1188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Wingdings 2</vt:lpstr>
      <vt:lpstr>DividendVTI</vt:lpstr>
      <vt:lpstr>RuyiSDK 支持矩阵 RISC-V 软件包支持情况矩阵自动化测试工具总结</vt:lpstr>
      <vt:lpstr>报告内容</vt:lpstr>
      <vt:lpstr>实现的功能 &amp; 做了什么 </vt:lpstr>
      <vt:lpstr>通过 SSH 调度测试任务并执行</vt:lpstr>
      <vt:lpstr>单软件包测试报告格式 (report.json)</vt:lpstr>
      <vt:lpstr>依赖管理</vt:lpstr>
      <vt:lpstr>汇总测试报告 (reports.json)</vt:lpstr>
      <vt:lpstr>生成 Markdown 格式的测试结果总结</vt:lpstr>
      <vt:lpstr>GitHub Actions 自动化测试</vt:lpstr>
      <vt:lpstr>解决了什么问题</vt:lpstr>
      <vt:lpstr>遇到了什么问题 </vt:lpstr>
      <vt:lpstr>遇到了什么问题 </vt:lpstr>
      <vt:lpstr>遇到了什么问题 </vt:lpstr>
      <vt:lpstr>未来计划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Jin Chenye</dc:creator>
  <cp:lastModifiedBy>Jin Chenye</cp:lastModifiedBy>
  <cp:revision>126</cp:revision>
  <dcterms:created xsi:type="dcterms:W3CDTF">2024-07-30T11:40:09Z</dcterms:created>
  <dcterms:modified xsi:type="dcterms:W3CDTF">2024-07-31T07:32:16Z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/>
  </property>
  <property fmtid="{D5CDD505-2E9C-101B-9397-08002B2CF9AE}" pid="4" name="KSOProductBuildVer">
    <vt:lpwstr>1033-11.1.0.11723</vt:lpwstr>
  </property>
</Properties>
</file>