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4.wmf" ContentType="image/x-wmf"/>
  <Override PartName="/ppt/media/image3.jpeg" ContentType="image/jpeg"/>
  <Override PartName="/ppt/media/image5.wmf" ContentType="image/x-wmf"/>
  <Override PartName="/ppt/media/image6.wmf" ContentType="image/x-wmf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927360"/>
            <a:ext cx="1051524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927360"/>
            <a:ext cx="1051524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-2880" y="0"/>
            <a:ext cx="12197520" cy="6857640"/>
          </a:xfrm>
          <a:prstGeom prst="rect">
            <a:avLst/>
          </a:prstGeom>
          <a:ln>
            <a:noFill/>
          </a:ln>
        </p:spPr>
      </p:pic>
      <p:pic>
        <p:nvPicPr>
          <p:cNvPr id="1" name="Imagem 6" descr=""/>
          <p:cNvPicPr/>
          <p:nvPr/>
        </p:nvPicPr>
        <p:blipFill>
          <a:blip r:embed="rId3"/>
          <a:stretch/>
        </p:blipFill>
        <p:spPr>
          <a:xfrm>
            <a:off x="-2880" y="0"/>
            <a:ext cx="1219752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399760" y="1586160"/>
            <a:ext cx="687276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6" descr=""/>
          <p:cNvPicPr/>
          <p:nvPr/>
        </p:nvPicPr>
        <p:blipFill>
          <a:blip r:embed="rId2"/>
          <a:stretch/>
        </p:blipFill>
        <p:spPr>
          <a:xfrm>
            <a:off x="-2880" y="0"/>
            <a:ext cx="12197520" cy="6857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927360"/>
            <a:ext cx="10515240" cy="7632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1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E854979-6228-476D-97D0-0906E4461067}" type="datetime">
              <a:rPr b="0" lang="pt-BR" sz="1800" spc="-1" strike="noStrike">
                <a:solidFill>
                  <a:srgbClr val="000000"/>
                </a:solidFill>
                <a:latin typeface="Calibri"/>
              </a:rPr>
              <a:t>18/01/19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6F439F-0CF1-479D-8330-0453B80C118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399760" y="1586160"/>
            <a:ext cx="687276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INTRODUÇÃO À MODELAGEM PARAMÉTRICA</a:t>
            </a:r>
            <a:endParaRPr b="0" lang="pt-BR" sz="6000" spc="-1" strike="noStrike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399760" y="4065840"/>
            <a:ext cx="687276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Fernando Ferraz Ribeiro</a:t>
            </a:r>
            <a:endParaRPr b="0" lang="pt-BR" sz="24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ffribeiro@gmail.com</a:t>
            </a:r>
            <a:endParaRPr b="0" lang="pt-BR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92736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100" spc="-1" strike="noStrike">
                <a:solidFill>
                  <a:srgbClr val="000000"/>
                </a:solidFill>
                <a:latin typeface="Calibri Light"/>
              </a:rPr>
              <a:t>O que é Modelagem Paramétrica?</a:t>
            </a:r>
            <a:endParaRPr b="0" lang="pt-BR" sz="41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65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Toda Modelagem Computacional é realizada através da entrada de parâmetros, a Modelagem paramétrica coloca a ênfase na manipulação destes (DINO, 2012). 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Requer um “certo grau” de automação na manipulação dos parâmetros.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É uma metodologia de trabalho (MITCHELL, 2008).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Utilizam Algoritmos para gerar formas. Conceito correlato: Algoritmos generativos.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92736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100" spc="-1" strike="noStrike">
                <a:solidFill>
                  <a:srgbClr val="000000"/>
                </a:solidFill>
                <a:latin typeface="Calibri Light"/>
              </a:rPr>
              <a:t>Definição de Algoritmos</a:t>
            </a:r>
            <a:endParaRPr b="0" lang="pt-BR" sz="41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942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</a:pPr>
            <a:r>
              <a:rPr b="1" lang="pt-BR" sz="2400" spc="-1" strike="noStrike">
                <a:latin typeface="Arial"/>
                <a:ea typeface="DejaVu Sans"/>
              </a:rPr>
              <a:t>Knuth (1997)⁠ define o conceito de algoritmo como um conjunto de regras que fornece uma sequência de operações para a solução de um problema específico, e que deve atender cinco requisitos:</a:t>
            </a:r>
            <a:endParaRPr b="0" lang="pt-BR" sz="2400" spc="-1" strike="noStrike">
              <a:latin typeface="Calibri"/>
            </a:endParaRPr>
          </a:p>
          <a:p>
            <a:pPr marL="228600" indent="-228240">
              <a:lnSpc>
                <a:spcPct val="100000"/>
              </a:lnSpc>
            </a:pPr>
            <a:r>
              <a:rPr b="1" lang="pt-BR" sz="2400" spc="-1" strike="noStrike">
                <a:latin typeface="Arial"/>
                <a:ea typeface="DejaVu Sans"/>
              </a:rPr>
              <a:t> </a:t>
            </a:r>
            <a:endParaRPr b="0" lang="pt-BR" sz="2400" spc="-1" strike="noStrike">
              <a:latin typeface="Calibri"/>
            </a:endParaRPr>
          </a:p>
          <a:p>
            <a:pPr marL="228600" indent="-228240" algn="ctr">
              <a:lnSpc>
                <a:spcPct val="100000"/>
              </a:lnSpc>
            </a:pPr>
            <a:r>
              <a:rPr b="1" lang="pt-BR" sz="2400" spc="-1" strike="noStrike">
                <a:latin typeface="Arial"/>
                <a:ea typeface="DejaVu Sans"/>
              </a:rPr>
              <a:t>Finitude</a:t>
            </a:r>
            <a:endParaRPr b="0" lang="pt-BR" sz="2400" spc="-1" strike="noStrike">
              <a:latin typeface="Calibri"/>
            </a:endParaRPr>
          </a:p>
          <a:p>
            <a:pPr marL="228600" indent="-228240" algn="ctr">
              <a:lnSpc>
                <a:spcPct val="100000"/>
              </a:lnSpc>
            </a:pPr>
            <a:r>
              <a:rPr b="1" lang="pt-BR" sz="2400" spc="-1" strike="noStrike">
                <a:latin typeface="Arial"/>
                <a:ea typeface="DejaVu Sans"/>
              </a:rPr>
              <a:t> </a:t>
            </a:r>
            <a:endParaRPr b="0" lang="pt-BR" sz="2400" spc="-1" strike="noStrike">
              <a:latin typeface="Calibri"/>
            </a:endParaRPr>
          </a:p>
          <a:p>
            <a:pPr marL="228600" indent="-228240" algn="ctr">
              <a:lnSpc>
                <a:spcPct val="100000"/>
              </a:lnSpc>
            </a:pPr>
            <a:r>
              <a:rPr b="1" lang="pt-BR" sz="2400" spc="-1" strike="noStrike">
                <a:latin typeface="Arial"/>
                <a:ea typeface="DejaVu Sans"/>
              </a:rPr>
              <a:t>Precisão</a:t>
            </a:r>
            <a:endParaRPr b="0" lang="pt-BR" sz="2400" spc="-1" strike="noStrike">
              <a:latin typeface="Calibri"/>
            </a:endParaRPr>
          </a:p>
          <a:p>
            <a:pPr marL="228600" indent="-228240" algn="ctr">
              <a:lnSpc>
                <a:spcPct val="100000"/>
              </a:lnSpc>
            </a:pPr>
            <a:r>
              <a:rPr b="1" lang="pt-BR" sz="2400" spc="-1" strike="noStrike">
                <a:latin typeface="Arial"/>
                <a:ea typeface="DejaVu Sans"/>
              </a:rPr>
              <a:t> </a:t>
            </a:r>
            <a:endParaRPr b="0" lang="pt-BR" sz="2400" spc="-1" strike="noStrike">
              <a:latin typeface="Calibri"/>
            </a:endParaRPr>
          </a:p>
          <a:p>
            <a:pPr marL="228600" indent="-228240" algn="ctr">
              <a:lnSpc>
                <a:spcPct val="100000"/>
              </a:lnSpc>
            </a:pPr>
            <a:r>
              <a:rPr b="1" lang="pt-BR" sz="2400" spc="-1" strike="noStrike">
                <a:latin typeface="Arial"/>
                <a:ea typeface="DejaVu Sans"/>
              </a:rPr>
              <a:t>Entrada de Informação</a:t>
            </a:r>
            <a:endParaRPr b="0" lang="pt-BR" sz="2400" spc="-1" strike="noStrike">
              <a:latin typeface="Calibri"/>
            </a:endParaRPr>
          </a:p>
          <a:p>
            <a:pPr marL="228600" indent="-228240" algn="ctr">
              <a:lnSpc>
                <a:spcPct val="100000"/>
              </a:lnSpc>
            </a:pPr>
            <a:r>
              <a:rPr b="1" lang="pt-BR" sz="2400" spc="-1" strike="noStrike">
                <a:latin typeface="Arial"/>
                <a:ea typeface="DejaVu Sans"/>
              </a:rPr>
              <a:t> </a:t>
            </a:r>
            <a:endParaRPr b="0" lang="pt-BR" sz="2400" spc="-1" strike="noStrike">
              <a:latin typeface="Calibri"/>
            </a:endParaRPr>
          </a:p>
          <a:p>
            <a:pPr marL="228600" indent="-228240" algn="ctr">
              <a:lnSpc>
                <a:spcPct val="100000"/>
              </a:lnSpc>
            </a:pPr>
            <a:r>
              <a:rPr b="1" lang="pt-BR" sz="2400" spc="-1" strike="noStrike">
                <a:latin typeface="Arial"/>
                <a:ea typeface="DejaVu Sans"/>
              </a:rPr>
              <a:t>Saída de Informação</a:t>
            </a:r>
            <a:endParaRPr b="0" lang="pt-BR" sz="2400" spc="-1" strike="noStrike">
              <a:latin typeface="Calibri"/>
            </a:endParaRPr>
          </a:p>
          <a:p>
            <a:pPr marL="228600" indent="-228240" algn="ctr">
              <a:lnSpc>
                <a:spcPct val="100000"/>
              </a:lnSpc>
            </a:pPr>
            <a:r>
              <a:rPr b="1" lang="pt-BR" sz="2400" spc="-1" strike="noStrike">
                <a:latin typeface="Arial"/>
                <a:ea typeface="DejaVu Sans"/>
              </a:rPr>
              <a:t> </a:t>
            </a:r>
            <a:endParaRPr b="0" lang="pt-BR" sz="2400" spc="-1" strike="noStrike">
              <a:latin typeface="Calibri"/>
            </a:endParaRPr>
          </a:p>
          <a:p>
            <a:pPr marL="228600" indent="-228240" algn="ctr">
              <a:lnSpc>
                <a:spcPct val="100000"/>
              </a:lnSpc>
            </a:pPr>
            <a:r>
              <a:rPr b="1" lang="pt-BR" sz="2400" spc="-1" strike="noStrike">
                <a:latin typeface="Arial"/>
                <a:ea typeface="DejaVu Sans"/>
              </a:rPr>
              <a:t>Efetividade</a:t>
            </a:r>
            <a:endParaRPr b="0" lang="pt-BR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1" descr=""/>
          <p:cNvPicPr/>
          <p:nvPr/>
        </p:nvPicPr>
        <p:blipFill>
          <a:blip r:embed="rId1"/>
          <a:stretch/>
        </p:blipFill>
        <p:spPr>
          <a:xfrm>
            <a:off x="1872000" y="900000"/>
            <a:ext cx="7992000" cy="59680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927360"/>
            <a:ext cx="11185920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100" spc="-1" strike="noStrike">
                <a:solidFill>
                  <a:srgbClr val="000000"/>
                </a:solidFill>
                <a:latin typeface="Calibri Light"/>
              </a:rPr>
              <a:t>Exemplo de Algoritmo em Modelagem Paramétrica </a:t>
            </a:r>
            <a:endParaRPr b="0" lang="pt-BR" sz="41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90" name="Imagem1" descr=""/>
          <p:cNvPicPr/>
          <p:nvPr/>
        </p:nvPicPr>
        <p:blipFill>
          <a:blip r:embed="rId1"/>
          <a:stretch/>
        </p:blipFill>
        <p:spPr>
          <a:xfrm>
            <a:off x="141120" y="2952000"/>
            <a:ext cx="7600320" cy="3192840"/>
          </a:xfrm>
          <a:prstGeom prst="rect">
            <a:avLst/>
          </a:prstGeom>
          <a:ln w="9360">
            <a:noFill/>
          </a:ln>
        </p:spPr>
      </p:pic>
      <p:pic>
        <p:nvPicPr>
          <p:cNvPr id="91" name="Imagem2" descr=""/>
          <p:cNvPicPr/>
          <p:nvPr/>
        </p:nvPicPr>
        <p:blipFill>
          <a:blip r:embed="rId2"/>
          <a:stretch/>
        </p:blipFill>
        <p:spPr>
          <a:xfrm>
            <a:off x="7797960" y="2952000"/>
            <a:ext cx="4281480" cy="3174480"/>
          </a:xfrm>
          <a:prstGeom prst="rect">
            <a:avLst/>
          </a:prstGeom>
          <a:ln w="9360"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216000" y="1800000"/>
            <a:ext cx="11787480" cy="154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7160" bIns="47160"/>
          <a:p>
            <a:pPr>
              <a:lnSpc>
                <a:spcPct val="100000"/>
              </a:lnSpc>
            </a:pPr>
            <a:r>
              <a:rPr b="0" lang="pt-BR" sz="2600" spc="-1" strike="noStrike">
                <a:latin typeface="Calibri"/>
                <a:ea typeface="DejaVu Sans"/>
              </a:rPr>
              <a:t>As Cúpulas do Hospital Sarah Kubitschek - RJ e as do TRT-Ba, do Arquiteto João (Lelé) Filgueiras Lima, serviram de inspiração para o algoritmo apresentado a seguir.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741440" y="6144840"/>
            <a:ext cx="4450680" cy="49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7160" bIns="47160"/>
          <a:p>
            <a:pPr>
              <a:lnSpc>
                <a:spcPct val="100000"/>
              </a:lnSpc>
            </a:pPr>
            <a:r>
              <a:rPr b="0" lang="pt-BR" sz="2600" spc="-1" strike="noStrike">
                <a:latin typeface="Calibri"/>
                <a:ea typeface="DejaVu Sans"/>
              </a:rPr>
              <a:t> </a:t>
            </a:r>
            <a:r>
              <a:rPr b="0" lang="pt-BR" sz="2600" spc="-1" strike="noStrike">
                <a:latin typeface="Calibri"/>
                <a:ea typeface="DejaVu Sans"/>
              </a:rPr>
              <a:t>Hospital Sarah Kubitschek - RJ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17320" y="6144840"/>
            <a:ext cx="4450680" cy="49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7160" bIns="47160"/>
          <a:p>
            <a:pPr>
              <a:lnSpc>
                <a:spcPct val="100000"/>
              </a:lnSpc>
            </a:pPr>
            <a:r>
              <a:rPr b="0" lang="pt-BR" sz="2600" spc="-1" strike="noStrike">
                <a:latin typeface="Calibri"/>
                <a:ea typeface="DejaVu Sans"/>
              </a:rPr>
              <a:t>TRT – BA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LibreOffice/6.1.3.2$Windows_X86_64 LibreOffice_project/86daf60bf00efa86ad547e59e09d6bb77c699acb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2018-12-21T16:15:12Z</dcterms:created>
  <dc:creator>Carlos Alberto Andrade Bomfim</dc:creator>
  <dc:description/>
  <dc:language>pt-BR</dc:language>
  <cp:lastModifiedBy/>
  <dcterms:modified xsi:type="dcterms:W3CDTF">2019-01-18T11:41:47Z</dcterms:modified>
  <cp:revision>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