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0"/>
  </p:notesMasterIdLst>
  <p:sldIdLst>
    <p:sldId id="321" r:id="rId2"/>
    <p:sldId id="322" r:id="rId3"/>
    <p:sldId id="328" r:id="rId4"/>
    <p:sldId id="323" r:id="rId5"/>
    <p:sldId id="325" r:id="rId6"/>
    <p:sldId id="329" r:id="rId7"/>
    <p:sldId id="326" r:id="rId8"/>
    <p:sldId id="32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3"/>
    <p:restoredTop sz="96012"/>
  </p:normalViewPr>
  <p:slideViewPr>
    <p:cSldViewPr snapToGrid="0" snapToObjects="1">
      <p:cViewPr varScale="1">
        <p:scale>
          <a:sx n="112" d="100"/>
          <a:sy n="112" d="100"/>
        </p:scale>
        <p:origin x="59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2023/5/21</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2023/5/21</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2023/5/21</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2023/5/21</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2023/5/21</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2023/5/21</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2023/5/21</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2023/5/21</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2023/5/21</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2023/5/21</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2023/5/21</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2023/5/21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shiroperu"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latin typeface="Söhne"/>
              </a:rPr>
              <a:t>Improves the speed of (minting) transactions. With this approach, you'll be able to handle high demand and experience incredible UX. </a:t>
            </a:r>
            <a:r>
              <a:rPr lang="en-US" altLang="ja-JP" b="0" i="0" dirty="0">
                <a:solidFill>
                  <a:srgbClr val="374151"/>
                </a:solidFill>
                <a:effectLst/>
                <a:latin typeface="Söhne"/>
              </a:rPr>
              <a:t>We call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0</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8" name="テキスト ボックス 7">
            <a:extLst>
              <a:ext uri="{FF2B5EF4-FFF2-40B4-BE49-F238E27FC236}">
                <a16:creationId xmlns:a16="http://schemas.microsoft.com/office/drawing/2014/main" id="{A25532C1-ADF8-CDCA-828C-822BB3B2B17E}"/>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67048F8-01FD-9E57-548C-78B4B247A90D}"/>
              </a:ext>
            </a:extLst>
          </p:cNvPr>
          <p:cNvSpPr/>
          <p:nvPr/>
        </p:nvSpPr>
        <p:spPr>
          <a:xfrm>
            <a:off x="838200" y="1679845"/>
            <a:ext cx="1790700" cy="14634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endParaRPr kumimoji="1" lang="en-US" altLang="ja-JP" sz="1600" dirty="0">
              <a:solidFill>
                <a:schemeClr val="bg1"/>
              </a:solidFill>
            </a:endParaRP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8" name="正方形/長方形 7">
            <a:extLst>
              <a:ext uri="{FF2B5EF4-FFF2-40B4-BE49-F238E27FC236}">
                <a16:creationId xmlns:a16="http://schemas.microsoft.com/office/drawing/2014/main" id="{DFFE8BB1-0F86-ADC0-5061-4E145D885B3D}"/>
              </a:ext>
            </a:extLst>
          </p:cNvPr>
          <p:cNvSpPr/>
          <p:nvPr/>
        </p:nvSpPr>
        <p:spPr>
          <a:xfrm>
            <a:off x="838200" y="3257184"/>
            <a:ext cx="1790700" cy="14634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endParaRPr kumimoji="1" lang="en-US" altLang="ja-JP" sz="1600" dirty="0">
              <a:solidFill>
                <a:schemeClr val="bg1"/>
              </a:solidFill>
            </a:endParaRP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6795A813-D0F8-918D-6706-EC65F7B1416D}"/>
              </a:ext>
            </a:extLst>
          </p:cNvPr>
          <p:cNvSpPr/>
          <p:nvPr/>
        </p:nvSpPr>
        <p:spPr>
          <a:xfrm>
            <a:off x="838200" y="4834525"/>
            <a:ext cx="1790700" cy="14634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endParaRPr kumimoji="1" lang="en-US" altLang="ja-JP" sz="1600" dirty="0">
              <a:solidFill>
                <a:schemeClr val="bg1"/>
              </a:solidFill>
            </a:endParaRP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テキスト ボックス 9">
            <a:extLst>
              <a:ext uri="{FF2B5EF4-FFF2-40B4-BE49-F238E27FC236}">
                <a16:creationId xmlns:a16="http://schemas.microsoft.com/office/drawing/2014/main" id="{43F8A5BD-122D-7763-3559-31996DF521D3}"/>
              </a:ext>
            </a:extLst>
          </p:cNvPr>
          <p:cNvSpPr txBox="1"/>
          <p:nvPr/>
        </p:nvSpPr>
        <p:spPr>
          <a:xfrm>
            <a:off x="2754630" y="1679845"/>
            <a:ext cx="8599170" cy="1463405"/>
          </a:xfrm>
          <a:prstGeom prst="rect">
            <a:avLst/>
          </a:prstGeom>
          <a:noFill/>
        </p:spPr>
        <p:txBody>
          <a:bodyPr wrap="square" rtlCol="0" anchor="ctr">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1" name="テキスト ボックス 10">
            <a:extLst>
              <a:ext uri="{FF2B5EF4-FFF2-40B4-BE49-F238E27FC236}">
                <a16:creationId xmlns:a16="http://schemas.microsoft.com/office/drawing/2014/main" id="{5E092B04-16D3-1AA1-90B7-7C4AB3283BFF}"/>
              </a:ext>
            </a:extLst>
          </p:cNvPr>
          <p:cNvSpPr txBox="1"/>
          <p:nvPr/>
        </p:nvSpPr>
        <p:spPr>
          <a:xfrm>
            <a:off x="2754630" y="3257184"/>
            <a:ext cx="8599170" cy="1463405"/>
          </a:xfrm>
          <a:prstGeom prst="rect">
            <a:avLst/>
          </a:prstGeom>
          <a:noFill/>
        </p:spPr>
        <p:txBody>
          <a:bodyPr wrap="square" rtlCol="0" anchor="ctr">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2" name="テキスト ボックス 11">
            <a:extLst>
              <a:ext uri="{FF2B5EF4-FFF2-40B4-BE49-F238E27FC236}">
                <a16:creationId xmlns:a16="http://schemas.microsoft.com/office/drawing/2014/main" id="{67D367DB-94FD-6EF7-1DFF-B36F83EEE2B4}"/>
              </a:ext>
            </a:extLst>
          </p:cNvPr>
          <p:cNvSpPr txBox="1"/>
          <p:nvPr/>
        </p:nvSpPr>
        <p:spPr>
          <a:xfrm>
            <a:off x="2754630" y="4834524"/>
            <a:ext cx="8599170" cy="1463405"/>
          </a:xfrm>
          <a:prstGeom prst="rect">
            <a:avLst/>
          </a:prstGeom>
          <a:noFill/>
        </p:spPr>
        <p:txBody>
          <a:bodyPr wrap="square" rtlCol="0" anchor="ctr">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Tree>
    <p:extLst>
      <p:ext uri="{BB962C8B-B14F-4D97-AF65-F5344CB8AC3E}">
        <p14:creationId xmlns:p14="http://schemas.microsoft.com/office/powerpoint/2010/main" val="414932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2</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679845"/>
            <a:ext cx="10515600" cy="4640945"/>
            <a:chOff x="838200" y="1745888"/>
            <a:chExt cx="10515600" cy="2807644"/>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Value</a:t>
              </a:r>
              <a:endParaRPr kumimoji="1" lang="ja-JP" altLang="en-US" sz="20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dirty="0">
                  <a:solidFill>
                    <a:schemeClr val="tx1"/>
                  </a:solidFill>
                  <a:latin typeface="Söhne"/>
                </a:rPr>
                <a:t>Over</a:t>
              </a:r>
              <a:r>
                <a:rPr lang="en-US" altLang="ja-JP" sz="2000" b="0" i="0" dirty="0">
                  <a:solidFill>
                    <a:schemeClr val="tx1"/>
                  </a:solidFill>
                  <a:effectLst/>
                  <a:latin typeface="Söhne"/>
                </a:rPr>
                <a:t> </a:t>
              </a:r>
              <a:r>
                <a:rPr lang="en-US" altLang="ja-JP" sz="2000" b="0" i="0" dirty="0">
                  <a:solidFill>
                    <a:srgbClr val="FF0000"/>
                  </a:solidFill>
                  <a:effectLst/>
                  <a:latin typeface="Söhne"/>
                </a:rPr>
                <a:t>2 to 2.5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Even with a </a:t>
              </a:r>
              <a:r>
                <a:rPr lang="en-US" altLang="ja-JP" sz="2000" b="0" i="0" dirty="0">
                  <a:solidFill>
                    <a:srgbClr val="FF0000"/>
                  </a:solidFill>
                  <a:effectLst/>
                  <a:latin typeface="Söhne"/>
                </a:rPr>
                <a:t>large number of instructions (e.g. 40)</a:t>
              </a:r>
              <a:r>
                <a:rPr lang="en-US" altLang="ja-JP" sz="2000" b="0" i="0" dirty="0">
                  <a:solidFill>
                    <a:schemeClr val="tx1"/>
                  </a:solidFill>
                  <a:effectLst/>
                  <a:latin typeface="Söhne"/>
                </a:rPr>
                <a:t>, the </a:t>
              </a:r>
              <a:r>
                <a:rPr lang="en-US" altLang="ja-JP" sz="2000" b="0" i="0" dirty="0">
                  <a:solidFill>
                    <a:srgbClr val="FF0000"/>
                  </a:solidFill>
                  <a:effectLst/>
                  <a:latin typeface="Söhne"/>
                </a:rPr>
                <a:t>speed is fast</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When the number of instructions is low, there is not much variation.</a:t>
              </a:r>
              <a:br>
                <a:rPr kumimoji="1" lang="en-US" altLang="ja-JP" sz="2000" dirty="0">
                  <a:solidFill>
                    <a:schemeClr val="tx1"/>
                  </a:solidFill>
                </a:rPr>
              </a:br>
              <a:r>
                <a:rPr kumimoji="1" lang="en-US" altLang="ja-JP" sz="2000" dirty="0">
                  <a:solidFill>
                    <a:schemeClr val="tx1"/>
                  </a:solidFill>
                </a:rPr>
                <a:t>However, "Many drops make a shower", and there is a significant difference in speed when the trading volume is high.</a:t>
              </a:r>
            </a:p>
            <a:p>
              <a:pPr marL="285750" indent="-285750">
                <a:buFont typeface="Arial" panose="020B0604020202020204" pitchFamily="34" charset="0"/>
                <a:buChar char="•"/>
              </a:pPr>
              <a:r>
                <a:rPr kumimoji="1" lang="en-US" altLang="ja-JP" sz="2000" dirty="0">
                  <a:solidFill>
                    <a:schemeClr val="tx1"/>
                  </a:solidFill>
                </a:rPr>
                <a:t>Maintains a consistent and </a:t>
              </a:r>
              <a:r>
                <a:rPr kumimoji="1" lang="en-US" altLang="ja-JP" sz="2000" dirty="0">
                  <a:solidFill>
                    <a:srgbClr val="FF0000"/>
                  </a:solidFill>
                </a:rPr>
                <a:t>stable speed without any deviation(under 0.5 </a:t>
              </a:r>
              <a:r>
                <a:rPr kumimoji="1" lang="en-US" altLang="ja-JP" sz="2000" dirty="0" err="1">
                  <a:solidFill>
                    <a:srgbClr val="FF0000"/>
                  </a:solidFill>
                </a:rPr>
                <a:t>ms</a:t>
              </a:r>
              <a:r>
                <a:rPr kumimoji="1" lang="en-US" altLang="ja-JP" sz="2000" dirty="0">
                  <a:solidFill>
                    <a:srgbClr val="FF0000"/>
                  </a:solidFill>
                </a:rPr>
                <a:t>)</a:t>
              </a:r>
              <a:r>
                <a:rPr kumimoji="1" lang="en-US" altLang="ja-JP" sz="2000" dirty="0">
                  <a:solidFill>
                    <a:schemeClr val="tx1"/>
                  </a:solidFill>
                </a:rPr>
                <a:t>.</a:t>
              </a: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16491"/>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16491"/>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milliseconds</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e.g.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grpSp>
      <p:sp>
        <p:nvSpPr>
          <p:cNvPr id="12" name="テキスト ボックス 11">
            <a:extLst>
              <a:ext uri="{FF2B5EF4-FFF2-40B4-BE49-F238E27FC236}">
                <a16:creationId xmlns:a16="http://schemas.microsoft.com/office/drawing/2014/main" id="{63B2665B-F657-BFFE-F3CB-561A0822B6E7}"/>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Tree>
    <p:extLst>
      <p:ext uri="{BB962C8B-B14F-4D97-AF65-F5344CB8AC3E}">
        <p14:creationId xmlns:p14="http://schemas.microsoft.com/office/powerpoint/2010/main" val="56883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3</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86444"/>
              </p:ext>
            </p:extLst>
          </p:nvPr>
        </p:nvGraphicFramePr>
        <p:xfrm>
          <a:off x="838200" y="929534"/>
          <a:ext cx="10515602" cy="4888336"/>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4087078282"/>
                    </a:ext>
                  </a:extLst>
                </a:gridCol>
                <a:gridCol w="1611630">
                  <a:extLst>
                    <a:ext uri="{9D8B030D-6E8A-4147-A177-3AD203B41FA5}">
                      <a16:colId xmlns:a16="http://schemas.microsoft.com/office/drawing/2014/main" val="204185658"/>
                    </a:ext>
                  </a:extLst>
                </a:gridCol>
                <a:gridCol w="1829753">
                  <a:extLst>
                    <a:ext uri="{9D8B030D-6E8A-4147-A177-3AD203B41FA5}">
                      <a16:colId xmlns:a16="http://schemas.microsoft.com/office/drawing/2014/main" val="700433279"/>
                    </a:ext>
                  </a:extLst>
                </a:gridCol>
                <a:gridCol w="1829753">
                  <a:extLst>
                    <a:ext uri="{9D8B030D-6E8A-4147-A177-3AD203B41FA5}">
                      <a16:colId xmlns:a16="http://schemas.microsoft.com/office/drawing/2014/main" val="370347678"/>
                    </a:ext>
                  </a:extLst>
                </a:gridCol>
                <a:gridCol w="1829753">
                  <a:extLst>
                    <a:ext uri="{9D8B030D-6E8A-4147-A177-3AD203B41FA5}">
                      <a16:colId xmlns:a16="http://schemas.microsoft.com/office/drawing/2014/main" val="1873199393"/>
                    </a:ext>
                  </a:extLst>
                </a:gridCol>
                <a:gridCol w="1829753">
                  <a:extLst>
                    <a:ext uri="{9D8B030D-6E8A-4147-A177-3AD203B41FA5}">
                      <a16:colId xmlns:a16="http://schemas.microsoft.com/office/drawing/2014/main" val="131474663"/>
                    </a:ext>
                  </a:extLst>
                </a:gridCol>
              </a:tblGrid>
              <a:tr h="662832">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gridSpan="2">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hMerge="1">
                  <a:txBody>
                    <a:bodyPr/>
                    <a:lstStyle/>
                    <a:p>
                      <a:endParaRPr kumimoji="1" lang="ja-JP" altLang="en-US"/>
                    </a:p>
                  </a:txBody>
                  <a:tcPr/>
                </a:tc>
                <a:tc gridSpan="2">
                  <a:txBody>
                    <a:bodyPr/>
                    <a:lstStyle/>
                    <a:p>
                      <a:r>
                        <a:rPr kumimoji="1" lang="en-US" altLang="ja-JP" sz="1600" b="0" dirty="0">
                          <a:solidFill>
                            <a:schemeClr val="bg1"/>
                          </a:solidFill>
                        </a:rPr>
                        <a:t>Standard</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hMerge="1">
                  <a:txBody>
                    <a:bodyPr/>
                    <a:lstStyle/>
                    <a:p>
                      <a:endParaRPr kumimoji="1" lang="ja-JP" altLang="en-US"/>
                    </a:p>
                  </a:txBody>
                  <a:tcPr/>
                </a:tc>
                <a:extLst>
                  <a:ext uri="{0D108BD9-81ED-4DB2-BD59-A6C34878D82A}">
                    <a16:rowId xmlns:a16="http://schemas.microsoft.com/office/drawing/2014/main" val="2007530102"/>
                  </a:ext>
                </a:extLst>
              </a:tr>
              <a:tr h="446848">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bg1"/>
                          </a:solidFill>
                          <a:effectLst/>
                          <a:latin typeface="+mn-lt"/>
                          <a:ea typeface="+mn-ea"/>
                          <a:cs typeface="+mn-cs"/>
                        </a:rPr>
                        <a:t>Deviation</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bg1"/>
                          </a:solidFill>
                          <a:effectLst/>
                          <a:latin typeface="+mn-lt"/>
                          <a:ea typeface="+mn-ea"/>
                          <a:cs typeface="+mn-cs"/>
                        </a:rPr>
                        <a:t>Deviation</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1259552">
                <a:tc rowSpan="3">
                  <a:txBody>
                    <a:bodyPr/>
                    <a:lstStyle/>
                    <a:p>
                      <a:r>
                        <a:rPr kumimoji="1" lang="en-US" altLang="ja-JP" sz="1600" b="0" dirty="0">
                          <a:solidFill>
                            <a:schemeClr val="tx1"/>
                          </a:solidFill>
                        </a:rPr>
                        <a:t>Transaction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0.5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1259552">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1259552">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5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It is very simple instructions "transfer SOL". I use that instead of mint.</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11" name="テキスト ボックス 10">
            <a:extLst>
              <a:ext uri="{FF2B5EF4-FFF2-40B4-BE49-F238E27FC236}">
                <a16:creationId xmlns:a16="http://schemas.microsoft.com/office/drawing/2014/main" id="{B8750E22-71F9-006F-E396-878859D554FA}"/>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Tree>
    <p:extLst>
      <p:ext uri="{BB962C8B-B14F-4D97-AF65-F5344CB8AC3E}">
        <p14:creationId xmlns:p14="http://schemas.microsoft.com/office/powerpoint/2010/main" val="394767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 (hypothesis).</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sp>
        <p:nvSpPr>
          <p:cNvPr id="7" name="テキスト ボックス 6">
            <a:extLst>
              <a:ext uri="{FF2B5EF4-FFF2-40B4-BE49-F238E27FC236}">
                <a16:creationId xmlns:a16="http://schemas.microsoft.com/office/drawing/2014/main" id="{6265CB4E-00C3-B22A-45A4-2EF1DA08C4F7}"/>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971092"/>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85093" y="4222245"/>
            <a:ext cx="2036437" cy="423275"/>
          </a:xfrm>
          <a:prstGeom prst="rect">
            <a:avLst/>
          </a:prstGeom>
          <a:noFill/>
        </p:spPr>
        <p:txBody>
          <a:bodyPr wrap="square" rtlCol="0">
            <a:noAutofit/>
          </a:bodyPr>
          <a:lstStyle/>
          <a:p>
            <a:pPr algn="ctr"/>
            <a:r>
              <a:rPr kumimoji="1" lang="en-US" altLang="ja-JP" sz="1400" dirty="0"/>
              <a:t>Create Nonce in advance</a:t>
            </a:r>
            <a:endParaRPr kumimoji="1" lang="ja-JP" altLang="en-US" sz="1400" dirty="0"/>
          </a:p>
        </p:txBody>
      </p:sp>
      <p:sp>
        <p:nvSpPr>
          <p:cNvPr id="14" name="ホームベース 13">
            <a:extLst>
              <a:ext uri="{FF2B5EF4-FFF2-40B4-BE49-F238E27FC236}">
                <a16:creationId xmlns:a16="http://schemas.microsoft.com/office/drawing/2014/main" id="{741DCE46-755F-DFB0-D245-87AAACBCBD22}"/>
              </a:ext>
            </a:extLst>
          </p:cNvPr>
          <p:cNvSpPr/>
          <p:nvPr/>
        </p:nvSpPr>
        <p:spPr>
          <a:xfrm>
            <a:off x="7280917" y="2865720"/>
            <a:ext cx="2036442" cy="385832"/>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a:p>
            <a:pPr algn="ctr"/>
            <a:r>
              <a:rPr kumimoji="1" lang="en-US" altLang="ja-JP" sz="1050" dirty="0">
                <a:solidFill>
                  <a:schemeClr val="bg1"/>
                </a:solidFill>
              </a:rPr>
              <a:t>(hypothesis)</a:t>
            </a:r>
            <a:endParaRPr kumimoji="1" lang="ja-JP" altLang="en-US" sz="1050">
              <a:solidFill>
                <a:schemeClr val="bg1"/>
              </a:solidFill>
            </a:endParaRP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2324758"/>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2324759"/>
            <a:ext cx="2036442" cy="385832"/>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2324759"/>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5" name="ホームベース 24">
            <a:extLst>
              <a:ext uri="{FF2B5EF4-FFF2-40B4-BE49-F238E27FC236}">
                <a16:creationId xmlns:a16="http://schemas.microsoft.com/office/drawing/2014/main" id="{B2B65B03-DE64-4778-2931-3D41B8C5B994}"/>
              </a:ext>
            </a:extLst>
          </p:cNvPr>
          <p:cNvSpPr/>
          <p:nvPr/>
        </p:nvSpPr>
        <p:spPr>
          <a:xfrm>
            <a:off x="7280917" y="5512054"/>
            <a:ext cx="2036442" cy="385832"/>
          </a:xfrm>
          <a:prstGeom prst="homePlat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endParaRPr kumimoji="1" lang="ja-JP" altLang="en-US" sz="1600">
              <a:solidFill>
                <a:schemeClr val="bg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7" name="ホームベース 26">
            <a:extLst>
              <a:ext uri="{FF2B5EF4-FFF2-40B4-BE49-F238E27FC236}">
                <a16:creationId xmlns:a16="http://schemas.microsoft.com/office/drawing/2014/main" id="{F4C4765C-7296-775D-B69F-78879C113650}"/>
              </a:ext>
            </a:extLst>
          </p:cNvPr>
          <p:cNvSpPr/>
          <p:nvPr/>
        </p:nvSpPr>
        <p:spPr>
          <a:xfrm>
            <a:off x="7280917" y="4971093"/>
            <a:ext cx="2036442" cy="385832"/>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971093"/>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0" name="ホームベース 29">
            <a:extLst>
              <a:ext uri="{FF2B5EF4-FFF2-40B4-BE49-F238E27FC236}">
                <a16:creationId xmlns:a16="http://schemas.microsoft.com/office/drawing/2014/main" id="{6F87F623-7B88-DD41-2362-78870948A2B8}"/>
              </a:ext>
            </a:extLst>
          </p:cNvPr>
          <p:cNvSpPr/>
          <p:nvPr/>
        </p:nvSpPr>
        <p:spPr>
          <a:xfrm>
            <a:off x="2685095" y="4971092"/>
            <a:ext cx="2036442" cy="926793"/>
          </a:xfrm>
          <a:prstGeom prst="homePlate">
            <a:avLst>
              <a:gd name="adj" fmla="val 36434"/>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Nonce</a:t>
            </a:r>
            <a:endParaRPr kumimoji="1" lang="ja-JP" altLang="en-US" sz="1600">
              <a:solidFill>
                <a:schemeClr val="bg1"/>
              </a:solidFill>
            </a:endParaRPr>
          </a:p>
        </p:txBody>
      </p:sp>
      <p:sp>
        <p:nvSpPr>
          <p:cNvPr id="32" name="テキスト ボックス 31">
            <a:extLst>
              <a:ext uri="{FF2B5EF4-FFF2-40B4-BE49-F238E27FC236}">
                <a16:creationId xmlns:a16="http://schemas.microsoft.com/office/drawing/2014/main" id="{5E08C37E-8A7C-6094-1A09-B0014218A2A7}"/>
              </a:ext>
            </a:extLst>
          </p:cNvPr>
          <p:cNvSpPr txBox="1"/>
          <p:nvPr/>
        </p:nvSpPr>
        <p:spPr>
          <a:xfrm>
            <a:off x="5244480" y="4222245"/>
            <a:ext cx="6109320" cy="423275"/>
          </a:xfrm>
          <a:prstGeom prst="rect">
            <a:avLst/>
          </a:prstGeom>
          <a:noFill/>
        </p:spPr>
        <p:txBody>
          <a:bodyPr wrap="square" rtlCol="0">
            <a:noAutofit/>
          </a:bodyPr>
          <a:lstStyle/>
          <a:p>
            <a:pPr algn="ctr"/>
            <a:r>
              <a:rPr kumimoji="1" lang="en-US" altLang="ja-JP" sz="1400" dirty="0"/>
              <a:t>Send Transaction using Nonce</a:t>
            </a:r>
            <a:endParaRPr kumimoji="1" lang="ja-JP" altLang="en-US" sz="1400" dirty="0"/>
          </a:p>
        </p:txBody>
      </p:sp>
      <p:sp>
        <p:nvSpPr>
          <p:cNvPr id="33" name="テキスト ボックス 32">
            <a:extLst>
              <a:ext uri="{FF2B5EF4-FFF2-40B4-BE49-F238E27FC236}">
                <a16:creationId xmlns:a16="http://schemas.microsoft.com/office/drawing/2014/main" id="{0A25523D-988C-11FC-7FE3-75DB3B2578A1}"/>
              </a:ext>
            </a:extLst>
          </p:cNvPr>
          <p:cNvSpPr txBox="1"/>
          <p:nvPr/>
        </p:nvSpPr>
        <p:spPr>
          <a:xfrm>
            <a:off x="5244480" y="1510070"/>
            <a:ext cx="6109320" cy="423275"/>
          </a:xfrm>
          <a:prstGeom prst="rect">
            <a:avLst/>
          </a:prstGeom>
          <a:noFill/>
        </p:spPr>
        <p:txBody>
          <a:bodyPr wrap="square" rtlCol="0">
            <a:noAutofit/>
          </a:bodyPr>
          <a:lstStyle/>
          <a:p>
            <a:pPr algn="ctr"/>
            <a:r>
              <a:rPr kumimoji="1" lang="en-US" altLang="ja-JP" sz="1400" dirty="0"/>
              <a:t>Send Transaction</a:t>
            </a:r>
            <a:endParaRPr kumimoji="1" lang="ja-JP" altLang="en-US" sz="1400" dirty="0"/>
          </a:p>
        </p:txBody>
      </p:sp>
      <p:sp>
        <p:nvSpPr>
          <p:cNvPr id="34" name="左中かっこ 33">
            <a:extLst>
              <a:ext uri="{FF2B5EF4-FFF2-40B4-BE49-F238E27FC236}">
                <a16:creationId xmlns:a16="http://schemas.microsoft.com/office/drawing/2014/main" id="{5E2EF593-D909-6809-4E24-0E57F203D338}"/>
              </a:ext>
            </a:extLst>
          </p:cNvPr>
          <p:cNvSpPr/>
          <p:nvPr/>
        </p:nvSpPr>
        <p:spPr>
          <a:xfrm rot="5400000">
            <a:off x="8159566" y="1685660"/>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a:extLst>
              <a:ext uri="{FF2B5EF4-FFF2-40B4-BE49-F238E27FC236}">
                <a16:creationId xmlns:a16="http://schemas.microsoft.com/office/drawing/2014/main" id="{46D7CAEE-6744-B2F4-82D0-20191A158AA0}"/>
              </a:ext>
            </a:extLst>
          </p:cNvPr>
          <p:cNvSpPr/>
          <p:nvPr/>
        </p:nvSpPr>
        <p:spPr>
          <a:xfrm rot="5400000">
            <a:off x="8159566" y="-981746"/>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7280917" y="3298856"/>
            <a:ext cx="2036442" cy="252284"/>
          </a:xfrm>
          <a:prstGeom prst="rect">
            <a:avLst/>
          </a:prstGeom>
          <a:noFill/>
        </p:spPr>
        <p:txBody>
          <a:bodyPr wrap="square" rtlCol="0">
            <a:noAutofit/>
          </a:bodyPr>
          <a:lstStyle/>
          <a:p>
            <a:pPr algn="ctr"/>
            <a:r>
              <a:rPr kumimoji="1" lang="en-US" altLang="ja-JP" sz="1200" dirty="0">
                <a:solidFill>
                  <a:srgbClr val="FF0000"/>
                </a:solidFill>
              </a:rPr>
              <a:t>Speed Bottleneck</a:t>
            </a:r>
            <a:endParaRPr kumimoji="1" lang="ja-JP" altLang="en-US" sz="1200" dirty="0">
              <a:solidFill>
                <a:srgbClr val="FF0000"/>
              </a:solidFill>
            </a:endParaRPr>
          </a:p>
        </p:txBody>
      </p:sp>
      <p:sp>
        <p:nvSpPr>
          <p:cNvPr id="37" name="下矢印 36">
            <a:extLst>
              <a:ext uri="{FF2B5EF4-FFF2-40B4-BE49-F238E27FC236}">
                <a16:creationId xmlns:a16="http://schemas.microsoft.com/office/drawing/2014/main" id="{8DFBD698-44D7-4E14-CF53-088A4BB69BE9}"/>
              </a:ext>
            </a:extLst>
          </p:cNvPr>
          <p:cNvSpPr/>
          <p:nvPr/>
        </p:nvSpPr>
        <p:spPr>
          <a:xfrm>
            <a:off x="1253956" y="3495677"/>
            <a:ext cx="708660" cy="48244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73139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sp>
        <p:nvSpPr>
          <p:cNvPr id="7" name="テキスト ボックス 6">
            <a:extLst>
              <a:ext uri="{FF2B5EF4-FFF2-40B4-BE49-F238E27FC236}">
                <a16:creationId xmlns:a16="http://schemas.microsoft.com/office/drawing/2014/main" id="{D0648687-673B-D805-266F-1F39D84568DB}"/>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Tree>
    <p:extLst>
      <p:ext uri="{BB962C8B-B14F-4D97-AF65-F5344CB8AC3E}">
        <p14:creationId xmlns:p14="http://schemas.microsoft.com/office/powerpoint/2010/main" val="325930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200B6-57B7-D6C9-43CD-F6B84A853687}"/>
              </a:ext>
            </a:extLst>
          </p:cNvPr>
          <p:cNvSpPr>
            <a:spLocks noGrp="1"/>
          </p:cNvSpPr>
          <p:nvPr>
            <p:ph type="title"/>
          </p:nvPr>
        </p:nvSpPr>
        <p:spPr/>
        <p:txBody>
          <a:bodyPr/>
          <a:lstStyle/>
          <a:p>
            <a:r>
              <a:rPr kumimoji="1" lang="en-US" altLang="ja-JP" dirty="0"/>
              <a:t>Mad Mints Logo</a:t>
            </a:r>
            <a:r>
              <a:rPr lang="en-US" altLang="ja-JP" dirty="0"/>
              <a:t> (Unofficial, Fan art)</a:t>
            </a:r>
            <a:endParaRPr kumimoji="1" lang="ja-JP" altLang="en-US"/>
          </a:p>
        </p:txBody>
      </p:sp>
      <p:sp>
        <p:nvSpPr>
          <p:cNvPr id="3" name="コンテンツ プレースホルダー 2">
            <a:extLst>
              <a:ext uri="{FF2B5EF4-FFF2-40B4-BE49-F238E27FC236}">
                <a16:creationId xmlns:a16="http://schemas.microsoft.com/office/drawing/2014/main" id="{09E3A998-253E-71DF-C0B6-2526B366D6FC}"/>
              </a:ext>
            </a:extLst>
          </p:cNvPr>
          <p:cNvSpPr>
            <a:spLocks noGrp="1"/>
          </p:cNvSpPr>
          <p:nvPr>
            <p:ph idx="1"/>
          </p:nvPr>
        </p:nvSpPr>
        <p:spPr/>
        <p:txBody>
          <a:bodyPr/>
          <a:lstStyle/>
          <a:p>
            <a:r>
              <a:rPr kumimoji="1" lang="en-US" altLang="ja-JP" dirty="0"/>
              <a:t>We are expect talking like "Hey, should I use Mad Mints or Standard for Minting System?" </a:t>
            </a:r>
            <a:r>
              <a:rPr lang="en-US" altLang="ja-JP" dirty="0"/>
              <a:t>at</a:t>
            </a:r>
            <a:r>
              <a:rPr kumimoji="1" lang="en-US" altLang="ja-JP" dirty="0"/>
              <a:t> your team.</a:t>
            </a:r>
            <a:endParaRPr kumimoji="1" lang="ja-JP" altLang="en-US"/>
          </a:p>
        </p:txBody>
      </p:sp>
      <p:sp>
        <p:nvSpPr>
          <p:cNvPr id="4" name="フッター プレースホルダー 3">
            <a:extLst>
              <a:ext uri="{FF2B5EF4-FFF2-40B4-BE49-F238E27FC236}">
                <a16:creationId xmlns:a16="http://schemas.microsoft.com/office/drawing/2014/main" id="{D762F443-1AC7-ADE1-608D-4201875555CB}"/>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2E82D06-14F3-2C06-CB3D-91E55B1F72CA}"/>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sp>
        <p:nvSpPr>
          <p:cNvPr id="7" name="テキスト ボックス 6">
            <a:extLst>
              <a:ext uri="{FF2B5EF4-FFF2-40B4-BE49-F238E27FC236}">
                <a16:creationId xmlns:a16="http://schemas.microsoft.com/office/drawing/2014/main" id="{8A433CFE-6F51-8CEC-5A47-1A37068F54E6}"/>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pic>
        <p:nvPicPr>
          <p:cNvPr id="11" name="図 10">
            <a:extLst>
              <a:ext uri="{FF2B5EF4-FFF2-40B4-BE49-F238E27FC236}">
                <a16:creationId xmlns:a16="http://schemas.microsoft.com/office/drawing/2014/main" id="{F8FB26DC-9CB0-6E24-F130-11E62779BE71}"/>
              </a:ext>
            </a:extLst>
          </p:cNvPr>
          <p:cNvPicPr>
            <a:picLocks noChangeAspect="1"/>
          </p:cNvPicPr>
          <p:nvPr/>
        </p:nvPicPr>
        <p:blipFill>
          <a:blip r:embed="rId2"/>
          <a:stretch>
            <a:fillRect/>
          </a:stretch>
        </p:blipFill>
        <p:spPr>
          <a:xfrm>
            <a:off x="4064000" y="1679845"/>
            <a:ext cx="4064000" cy="4064000"/>
          </a:xfrm>
          <a:prstGeom prst="rect">
            <a:avLst/>
          </a:prstGeom>
        </p:spPr>
      </p:pic>
      <p:sp>
        <p:nvSpPr>
          <p:cNvPr id="12" name="テキスト ボックス 11">
            <a:extLst>
              <a:ext uri="{FF2B5EF4-FFF2-40B4-BE49-F238E27FC236}">
                <a16:creationId xmlns:a16="http://schemas.microsoft.com/office/drawing/2014/main" id="{D10F52C2-BC20-8A30-0E1B-D5FF1BF7FD25}"/>
              </a:ext>
            </a:extLst>
          </p:cNvPr>
          <p:cNvSpPr txBox="1"/>
          <p:nvPr/>
        </p:nvSpPr>
        <p:spPr>
          <a:xfrm>
            <a:off x="9053830" y="5881640"/>
            <a:ext cx="2113280" cy="453278"/>
          </a:xfrm>
          <a:prstGeom prst="rect">
            <a:avLst/>
          </a:prstGeom>
          <a:noFill/>
        </p:spPr>
        <p:txBody>
          <a:bodyPr wrap="square" rtlCol="0">
            <a:noAutofit/>
          </a:bodyPr>
          <a:lstStyle/>
          <a:p>
            <a:r>
              <a:rPr kumimoji="1" lang="en-US" altLang="ja-JP" sz="1200" dirty="0"/>
              <a:t>Fan art by </a:t>
            </a:r>
            <a:r>
              <a:rPr kumimoji="1" lang="en-US" altLang="ja-JP" sz="1200" dirty="0" err="1"/>
              <a:t>shiroperu</a:t>
            </a:r>
            <a:endParaRPr kumimoji="1" lang="en-US" altLang="ja-JP" sz="1200" dirty="0"/>
          </a:p>
          <a:p>
            <a:r>
              <a:rPr kumimoji="1" lang="en-US" altLang="ja-JP" sz="1200" dirty="0">
                <a:hlinkClick r:id="rId3"/>
              </a:rPr>
              <a:t>https://</a:t>
            </a:r>
            <a:r>
              <a:rPr kumimoji="1" lang="en-US" altLang="ja-JP" sz="1200" dirty="0" err="1">
                <a:hlinkClick r:id="rId3"/>
              </a:rPr>
              <a:t>twitter.com</a:t>
            </a:r>
            <a:r>
              <a:rPr kumimoji="1" lang="en-US" altLang="ja-JP" sz="1200" dirty="0">
                <a:hlinkClick r:id="rId3"/>
              </a:rPr>
              <a:t>/</a:t>
            </a:r>
            <a:r>
              <a:rPr kumimoji="1" lang="en-US" altLang="ja-JP" sz="1200" dirty="0" err="1">
                <a:hlinkClick r:id="rId3"/>
              </a:rPr>
              <a:t>shiroperu</a:t>
            </a:r>
            <a:endParaRPr kumimoji="1" lang="ja-JP" altLang="en-US" sz="1200" dirty="0"/>
          </a:p>
        </p:txBody>
      </p:sp>
    </p:spTree>
    <p:extLst>
      <p:ext uri="{BB962C8B-B14F-4D97-AF65-F5344CB8AC3E}">
        <p14:creationId xmlns:p14="http://schemas.microsoft.com/office/powerpoint/2010/main" val="69193584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8477</TotalTime>
  <Words>678</Words>
  <Application>Microsoft Macintosh PowerPoint</Application>
  <PresentationFormat>ワイド画面</PresentationFormat>
  <Paragraphs>112</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Söhne</vt:lpstr>
      <vt:lpstr>Yu Gothic</vt:lpstr>
      <vt:lpstr>Yu Gothic</vt:lpstr>
      <vt:lpstr>Arial</vt:lpstr>
      <vt:lpstr>Calibri</vt:lpstr>
      <vt:lpstr>Office テーマ</vt:lpstr>
      <vt:lpstr>What is Mad Mints?</vt:lpstr>
      <vt:lpstr>Detailed Explanation by ChatGPT-3.5</vt:lpstr>
      <vt:lpstr>Conclusion of Mad Mints</vt:lpstr>
      <vt:lpstr>Speed Test Result (rough estimate)</vt:lpstr>
      <vt:lpstr>Transaction Processing Bottleneck</vt:lpstr>
      <vt:lpstr>Difference Between Mad Mints and Standard Transaction</vt:lpstr>
      <vt:lpstr>Example Code</vt:lpstr>
      <vt:lpstr>Mad Mints Logo (Unofficial, Fan 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2878</cp:revision>
  <dcterms:created xsi:type="dcterms:W3CDTF">2021-12-18T05:33:19Z</dcterms:created>
  <dcterms:modified xsi:type="dcterms:W3CDTF">2023-05-21T08:35:56Z</dcterms:modified>
  <cp:category/>
</cp:coreProperties>
</file>