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2"/>
  </p:notesMasterIdLst>
  <p:sldIdLst>
    <p:sldId id="321" r:id="rId2"/>
    <p:sldId id="331" r:id="rId3"/>
    <p:sldId id="330" r:id="rId4"/>
    <p:sldId id="333" r:id="rId5"/>
    <p:sldId id="332" r:id="rId6"/>
    <p:sldId id="334" r:id="rId7"/>
    <p:sldId id="325" r:id="rId8"/>
    <p:sldId id="329" r:id="rId9"/>
    <p:sldId id="326" r:id="rId10"/>
    <p:sldId id="32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012"/>
  </p:normalViewPr>
  <p:slideViewPr>
    <p:cSldViewPr snapToGrid="0" snapToObjects="1">
      <p:cViewPr varScale="1">
        <p:scale>
          <a:sx n="112" d="100"/>
          <a:sy n="112" d="100"/>
        </p:scale>
        <p:origin x="46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2023/6/12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2023/6/12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2023/6/12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2023/6/12</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2023/6/12</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2023/6/12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2023/6/12</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2023/6/12</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2023/6/12</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2023/6/12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2023/6/12</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2023/6/12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pPr algn="l"/>
            <a:r>
              <a:rPr lang="en-US" altLang="ja-JP" b="0" i="0" dirty="0">
                <a:effectLst/>
                <a:latin typeface="Söhne"/>
              </a:rPr>
              <a:t>I expect discussions like, "Hey, should we use Mad Mints or Standard for our Minting System?" within your team.</a:t>
            </a:r>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9</a:t>
            </a:fld>
            <a:endParaRPr kumimoji="1" lang="ja-JP" altLang="en-US"/>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
        <p:nvSpPr>
          <p:cNvPr id="6" name="テキスト ボックス 5">
            <a:extLst>
              <a:ext uri="{FF2B5EF4-FFF2-40B4-BE49-F238E27FC236}">
                <a16:creationId xmlns:a16="http://schemas.microsoft.com/office/drawing/2014/main" id="{3FFF692A-EE9B-C873-F96A-8736541D5587}"/>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409471"/>
            <a:ext cx="10515600" cy="4615363"/>
            <a:chOff x="838200" y="1745888"/>
            <a:chExt cx="10515600" cy="2160707"/>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Pros</a:t>
              </a:r>
            </a:p>
            <a:p>
              <a:pPr algn="ctr"/>
              <a:r>
                <a:rPr kumimoji="1" lang="en-US" altLang="ja-JP" sz="1400" dirty="0">
                  <a:solidFill>
                    <a:schemeClr val="bg1"/>
                  </a:solidFill>
                </a:rPr>
                <a:t>(Value)</a:t>
              </a:r>
              <a:endParaRPr kumimoji="1" lang="ja-JP" altLang="en-US" sz="14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rgbClr val="FF0000"/>
                  </a:solidFill>
                  <a:effectLst/>
                  <a:latin typeface="Söhne"/>
                </a:rPr>
                <a:t>Mad Mints is 16 to </a:t>
              </a:r>
              <a:r>
                <a:rPr lang="en-US" altLang="ja-JP" sz="2000" dirty="0">
                  <a:solidFill>
                    <a:srgbClr val="FF0000"/>
                  </a:solidFill>
                  <a:latin typeface="Söhne"/>
                </a:rPr>
                <a:t>27</a:t>
              </a:r>
              <a:r>
                <a:rPr lang="en-US" altLang="ja-JP" sz="2000" b="0" i="0" dirty="0">
                  <a:solidFill>
                    <a:srgbClr val="FF0000"/>
                  </a:solidFill>
                  <a:effectLst/>
                  <a:latin typeface="Söhne"/>
                </a:rPr>
                <a:t>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The </a:t>
              </a:r>
              <a:r>
                <a:rPr lang="en-US" altLang="ja-JP" sz="2000" b="0" i="0" dirty="0">
                  <a:solidFill>
                    <a:srgbClr val="FF0000"/>
                  </a:solidFill>
                  <a:effectLst/>
                  <a:latin typeface="Söhne"/>
                </a:rPr>
                <a:t>more NFTs you mint, faster</a:t>
              </a:r>
              <a:r>
                <a:rPr lang="en-US" altLang="ja-JP" sz="2000" b="0" i="0" dirty="0">
                  <a:solidFill>
                    <a:schemeClr val="tx1"/>
                  </a:solidFill>
                  <a:effectLst/>
                  <a:latin typeface="Söhne"/>
                </a:rPr>
                <a:t> it tends to become.</a:t>
              </a:r>
            </a:p>
            <a:p>
              <a:pPr marL="285750" indent="-285750">
                <a:buFont typeface="Arial" panose="020B0604020202020204" pitchFamily="34" charset="0"/>
                <a:buChar char="•"/>
              </a:pPr>
              <a:r>
                <a:rPr lang="en-US" altLang="ja-JP" sz="2000" dirty="0">
                  <a:solidFill>
                    <a:schemeClr val="tx1"/>
                  </a:solidFill>
                  <a:latin typeface="Söhne"/>
                </a:rPr>
                <a:t>Easy to implement Mad Mints.</a:t>
              </a:r>
              <a:endParaRPr lang="en-US" altLang="ja-JP" sz="2000" b="0" i="0" dirty="0">
                <a:solidFill>
                  <a:schemeClr val="tx1"/>
                </a:solidFill>
                <a:effectLst/>
                <a:latin typeface="Söhne"/>
              </a:endParaRP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24193"/>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24193"/>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a:t>
              </a:r>
              <a:r>
                <a:rPr lang="en-US" altLang="ja-JP" sz="2000" b="0" i="0">
                  <a:solidFill>
                    <a:srgbClr val="FF0000"/>
                  </a:solidFill>
                  <a:effectLst/>
                  <a:latin typeface="Söhne"/>
                </a:rPr>
                <a:t>milliseconds</a:t>
              </a:r>
              <a:r>
                <a:rPr lang="en-US" altLang="ja-JP" sz="2000" b="0" i="0">
                  <a:solidFill>
                    <a:schemeClr val="tx1"/>
                  </a:solidFill>
                  <a:effectLst/>
                  <a:latin typeface="Söhne"/>
                </a:rPr>
                <a:t>.</a:t>
              </a:r>
              <a:br>
                <a:rPr lang="en-US" altLang="ja-JP" sz="2000" b="0" i="0">
                  <a:solidFill>
                    <a:schemeClr val="tx1"/>
                  </a:solidFill>
                  <a:effectLst/>
                  <a:latin typeface="Söhne"/>
                </a:rPr>
              </a:br>
              <a:r>
                <a:rPr kumimoji="1" lang="en-US" altLang="ja-JP" sz="2000">
                  <a:solidFill>
                    <a:schemeClr val="tx1"/>
                  </a:solidFill>
                </a:rPr>
                <a:t>e</a:t>
              </a:r>
              <a:r>
                <a:rPr kumimoji="1" lang="en-US" altLang="ja-JP" sz="2000" dirty="0">
                  <a:solidFill>
                    <a:schemeClr val="tx1"/>
                  </a:solidFill>
                </a:rPr>
                <a:t>.g.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sp>
          <p:nvSpPr>
            <p:cNvPr id="18" name="正方形/長方形 17">
              <a:extLst>
                <a:ext uri="{FF2B5EF4-FFF2-40B4-BE49-F238E27FC236}">
                  <a16:creationId xmlns:a16="http://schemas.microsoft.com/office/drawing/2014/main" id="{2BD16403-5F46-0E72-C0AD-E5BCE2541E3A}"/>
                </a:ext>
              </a:extLst>
            </p:cNvPr>
            <p:cNvSpPr/>
            <p:nvPr/>
          </p:nvSpPr>
          <p:spPr>
            <a:xfrm>
              <a:off x="838200" y="2481189"/>
              <a:ext cx="2137410" cy="6824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Cons</a:t>
              </a:r>
              <a:endParaRPr kumimoji="1" lang="ja-JP" altLang="en-US" sz="2000">
                <a:solidFill>
                  <a:schemeClr val="bg1"/>
                </a:solidFill>
              </a:endParaRPr>
            </a:p>
          </p:txBody>
        </p:sp>
        <p:sp>
          <p:nvSpPr>
            <p:cNvPr id="19" name="正方形/長方形 18">
              <a:extLst>
                <a:ext uri="{FF2B5EF4-FFF2-40B4-BE49-F238E27FC236}">
                  <a16:creationId xmlns:a16="http://schemas.microsoft.com/office/drawing/2014/main" id="{714E9D18-3BB6-B429-B36A-EC10FFE3718E}"/>
                </a:ext>
              </a:extLst>
            </p:cNvPr>
            <p:cNvSpPr/>
            <p:nvPr/>
          </p:nvSpPr>
          <p:spPr>
            <a:xfrm>
              <a:off x="3120390" y="2481189"/>
              <a:ext cx="8233410" cy="6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Create and store Durable Nonce Account in advance.</a:t>
              </a:r>
            </a:p>
            <a:p>
              <a:pPr marL="285750" indent="-285750">
                <a:buFont typeface="Arial" panose="020B0604020202020204" pitchFamily="34" charset="0"/>
                <a:buChar char="•"/>
              </a:pPr>
              <a:r>
                <a:rPr lang="en-US" altLang="ja-JP" sz="2000" b="0" i="0" dirty="0">
                  <a:solidFill>
                    <a:schemeClr val="tx1"/>
                  </a:solidFill>
                  <a:effectLst/>
                  <a:latin typeface="Söhne"/>
                </a:rPr>
                <a:t>Total fees are higher, ranging 0.0014 - 0.02 SOL per transaction.</a:t>
              </a:r>
              <a:br>
                <a:rPr lang="en-US" altLang="ja-JP" sz="2000" b="0" i="0" dirty="0">
                  <a:solidFill>
                    <a:schemeClr val="tx1"/>
                  </a:solidFill>
                  <a:effectLst/>
                  <a:latin typeface="Söhne"/>
                </a:rPr>
              </a:br>
              <a:r>
                <a:rPr lang="en-US" altLang="ja-JP" sz="2000" b="0" i="0" dirty="0">
                  <a:solidFill>
                    <a:schemeClr val="tx1"/>
                  </a:solidFill>
                  <a:effectLst/>
                  <a:latin typeface="Söhne"/>
                </a:rPr>
                <a:t>e.g. 10K mints are up to 200 SOL</a:t>
              </a:r>
            </a:p>
            <a:p>
              <a:pPr marL="285750" indent="-285750">
                <a:buFont typeface="Arial" panose="020B0604020202020204" pitchFamily="34" charset="0"/>
                <a:buChar char="•"/>
              </a:pPr>
              <a:r>
                <a:rPr lang="en-US" altLang="ja-JP" sz="2000" b="0" i="0" dirty="0">
                  <a:solidFill>
                    <a:schemeClr val="tx1"/>
                  </a:solidFill>
                  <a:effectLst/>
                  <a:latin typeface="Söhne"/>
                </a:rPr>
                <a:t>(Option) You may need to build a</a:t>
              </a:r>
              <a:r>
                <a:rPr lang="ja-JP" altLang="en-US" sz="2000" b="0" i="0">
                  <a:solidFill>
                    <a:schemeClr val="tx1"/>
                  </a:solidFill>
                  <a:effectLst/>
                  <a:latin typeface="Söhne"/>
                </a:rPr>
                <a:t> </a:t>
              </a:r>
              <a:r>
                <a:rPr lang="en-US" altLang="ja-JP" sz="2000" b="0" i="0" dirty="0">
                  <a:solidFill>
                    <a:schemeClr val="tx1"/>
                  </a:solidFill>
                  <a:effectLst/>
                  <a:latin typeface="Söhne"/>
                </a:rPr>
                <a:t>queueing system for transactions.</a:t>
              </a:r>
              <a:endParaRPr lang="en-US" altLang="ja-JP" sz="2000" dirty="0">
                <a:solidFill>
                  <a:schemeClr val="tx1"/>
                </a:solidFill>
                <a:latin typeface="Söhne"/>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Jun 12 2023</a:t>
            </a:r>
          </a:p>
        </p:txBody>
      </p:sp>
      <p:sp>
        <p:nvSpPr>
          <p:cNvPr id="13" name="テキスト ボックス 12">
            <a:extLst>
              <a:ext uri="{FF2B5EF4-FFF2-40B4-BE49-F238E27FC236}">
                <a16:creationId xmlns:a16="http://schemas.microsoft.com/office/drawing/2014/main" id="{FDCA0AEE-0A7E-3C51-44BC-02AD8DEF1691}"/>
              </a:ext>
            </a:extLst>
          </p:cNvPr>
          <p:cNvSpPr txBox="1"/>
          <p:nvPr/>
        </p:nvSpPr>
        <p:spPr>
          <a:xfrm>
            <a:off x="838200" y="6183630"/>
            <a:ext cx="10515600" cy="309244"/>
          </a:xfrm>
          <a:prstGeom prst="rect">
            <a:avLst/>
          </a:prstGeom>
          <a:noFill/>
        </p:spPr>
        <p:txBody>
          <a:bodyPr wrap="square" rtlCol="0">
            <a:noAutofit/>
          </a:bodyPr>
          <a:lstStyle/>
          <a:p>
            <a:r>
              <a:rPr kumimoji="1" lang="en-US" altLang="ja-JP" sz="1200" dirty="0"/>
              <a:t>This conclusion is unofficial, in my opinion.</a:t>
            </a:r>
            <a:endParaRPr kumimoji="1" lang="ja-JP" altLang="en-US" sz="1200" dirty="0"/>
          </a:p>
        </p:txBody>
      </p:sp>
    </p:spTree>
    <p:extLst>
      <p:ext uri="{BB962C8B-B14F-4D97-AF65-F5344CB8AC3E}">
        <p14:creationId xmlns:p14="http://schemas.microsoft.com/office/powerpoint/2010/main" val="214597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Mint NFTs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855871938"/>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Mint NFTs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NFT</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800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16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100 NFTs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1,900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24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1,000 NFTs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17,000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460,000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27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Create Mint Account and Metadata Account Using </a:t>
            </a:r>
            <a:r>
              <a:rPr kumimoji="1" lang="en-US" altLang="ja-JP" sz="1200" dirty="0" err="1"/>
              <a:t>Metaplex</a:t>
            </a:r>
            <a:r>
              <a:rPr kumimoji="1" lang="en-US" altLang="ja-JP" sz="1200" dirty="0"/>
              <a:t> JavaScript SDK. It's not including upload Metadata JSON and image, verify collection.</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93871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Transfer SOL - 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3255808025"/>
              </p:ext>
            </p:extLst>
          </p:nvPr>
        </p:nvGraphicFramePr>
        <p:xfrm>
          <a:off x="838199" y="2406664"/>
          <a:ext cx="10515598" cy="3434665"/>
        </p:xfrm>
        <a:graphic>
          <a:graphicData uri="http://schemas.openxmlformats.org/drawingml/2006/table">
            <a:tbl>
              <a:tblPr firstRow="1" bandRow="1">
                <a:tableStyleId>{5C22544A-7EE6-4342-B048-85BDC9FD1C3A}</a:tableStyleId>
              </a:tblPr>
              <a:tblGrid>
                <a:gridCol w="1504951">
                  <a:extLst>
                    <a:ext uri="{9D8B030D-6E8A-4147-A177-3AD203B41FA5}">
                      <a16:colId xmlns:a16="http://schemas.microsoft.com/office/drawing/2014/main" val="4087078282"/>
                    </a:ext>
                  </a:extLst>
                </a:gridCol>
                <a:gridCol w="1623060">
                  <a:extLst>
                    <a:ext uri="{9D8B030D-6E8A-4147-A177-3AD203B41FA5}">
                      <a16:colId xmlns:a16="http://schemas.microsoft.com/office/drawing/2014/main" val="204185658"/>
                    </a:ext>
                  </a:extLst>
                </a:gridCol>
                <a:gridCol w="2462529">
                  <a:extLst>
                    <a:ext uri="{9D8B030D-6E8A-4147-A177-3AD203B41FA5}">
                      <a16:colId xmlns:a16="http://schemas.microsoft.com/office/drawing/2014/main" val="700433279"/>
                    </a:ext>
                  </a:extLst>
                </a:gridCol>
                <a:gridCol w="2462529">
                  <a:extLst>
                    <a:ext uri="{9D8B030D-6E8A-4147-A177-3AD203B41FA5}">
                      <a16:colId xmlns:a16="http://schemas.microsoft.com/office/drawing/2014/main" val="1873199393"/>
                    </a:ext>
                  </a:extLst>
                </a:gridCol>
                <a:gridCol w="2462529">
                  <a:extLst>
                    <a:ext uri="{9D8B030D-6E8A-4147-A177-3AD203B41FA5}">
                      <a16:colId xmlns:a16="http://schemas.microsoft.com/office/drawing/2014/main" val="2842205569"/>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rowSpan="2">
                  <a:txBody>
                    <a:bodyPr/>
                    <a:lstStyle/>
                    <a:p>
                      <a:r>
                        <a:rPr kumimoji="1" lang="en-US" altLang="ja-JP" sz="1600" b="0" dirty="0">
                          <a:solidFill>
                            <a:schemeClr val="bg1"/>
                          </a:solidFill>
                        </a:rPr>
                        <a:t>Results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v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Mad Mints 2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Instructions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rgbClr val="FF0000"/>
                          </a:solidFill>
                        </a:rPr>
                        <a:t>Mad Mints 2.2 times faster</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rPr>
                        <a:t>Mad Mints 2.6 times faster</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28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
        <p:nvSpPr>
          <p:cNvPr id="7" name="正方形/長方形 6">
            <a:extLst>
              <a:ext uri="{FF2B5EF4-FFF2-40B4-BE49-F238E27FC236}">
                <a16:creationId xmlns:a16="http://schemas.microsoft.com/office/drawing/2014/main" id="{DD011DDB-B9BD-D5A5-E04D-10556CEF6FE4}"/>
              </a:ext>
            </a:extLst>
          </p:cNvPr>
          <p:cNvSpPr/>
          <p:nvPr/>
        </p:nvSpPr>
        <p:spPr>
          <a:xfrm>
            <a:off x="233934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 name="テキスト ボックス 10">
            <a:extLst>
              <a:ext uri="{FF2B5EF4-FFF2-40B4-BE49-F238E27FC236}">
                <a16:creationId xmlns:a16="http://schemas.microsoft.com/office/drawing/2014/main" id="{6CB7F5ED-1499-08E3-207A-DCF625A6D5B8}"/>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Transfer SOL instructions using Solana web3.js.</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Tree>
    <p:extLst>
      <p:ext uri="{BB962C8B-B14F-4D97-AF65-F5344CB8AC3E}">
        <p14:creationId xmlns:p14="http://schemas.microsoft.com/office/powerpoint/2010/main" val="38301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647224"/>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8"/>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9" name="テキスト ボックス 8">
            <a:extLst>
              <a:ext uri="{FF2B5EF4-FFF2-40B4-BE49-F238E27FC236}">
                <a16:creationId xmlns:a16="http://schemas.microsoft.com/office/drawing/2014/main" id="{05D19519-1078-2065-1F9B-D35C47733C21}"/>
              </a:ext>
            </a:extLst>
          </p:cNvPr>
          <p:cNvSpPr txBox="1"/>
          <p:nvPr/>
        </p:nvSpPr>
        <p:spPr>
          <a:xfrm>
            <a:off x="2056438" y="3551140"/>
            <a:ext cx="1109672" cy="423275"/>
          </a:xfrm>
          <a:prstGeom prst="rect">
            <a:avLst/>
          </a:prstGeom>
          <a:noFill/>
        </p:spPr>
        <p:txBody>
          <a:bodyPr wrap="square" rtlCol="0">
            <a:noAutofit/>
          </a:bodyPr>
          <a:lstStyle/>
          <a:p>
            <a:r>
              <a:rPr kumimoji="1" lang="en-US" altLang="ja-JP" sz="1400" dirty="0"/>
              <a:t>Improve</a:t>
            </a:r>
            <a:endParaRPr kumimoji="1" lang="ja-JP" altLang="en-US" sz="1400" dirty="0"/>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971094"/>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Tree>
    <p:extLst>
      <p:ext uri="{BB962C8B-B14F-4D97-AF65-F5344CB8AC3E}">
        <p14:creationId xmlns:p14="http://schemas.microsoft.com/office/powerpoint/2010/main" val="273139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 (Transfer SOL Instruction)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8723</TotalTime>
  <Words>882</Words>
  <Application>Microsoft Macintosh PowerPoint</Application>
  <PresentationFormat>ワイド画面</PresentationFormat>
  <Paragraphs>162</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Söhne</vt:lpstr>
      <vt:lpstr>Yu Gothic</vt:lpstr>
      <vt:lpstr>Yu Gothic</vt:lpstr>
      <vt:lpstr>Arial</vt:lpstr>
      <vt:lpstr>Calibri</vt:lpstr>
      <vt:lpstr>Office テーマ</vt:lpstr>
      <vt:lpstr>What is Mad Mints?</vt:lpstr>
      <vt:lpstr>Detailed Explanation by ChatGPT-3.5</vt:lpstr>
      <vt:lpstr>Process Overview</vt:lpstr>
      <vt:lpstr>Conclusion of Mad Mints</vt:lpstr>
      <vt:lpstr>Mint NFTs - Speed Test Result (rough estimate)</vt:lpstr>
      <vt:lpstr>Transfer SOL - Speed Test Result (rough estimate)</vt:lpstr>
      <vt:lpstr>Transaction Processing Bottleneck</vt:lpstr>
      <vt:lpstr>Difference Between Mad Mints and Standard Transaction (Transfer SOL Instruction)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3036</cp:revision>
  <cp:lastPrinted>2023-05-21T09:15:46Z</cp:lastPrinted>
  <dcterms:created xsi:type="dcterms:W3CDTF">2021-12-18T05:33:19Z</dcterms:created>
  <dcterms:modified xsi:type="dcterms:W3CDTF">2023-06-11T15:18:56Z</dcterms:modified>
  <cp:category/>
</cp:coreProperties>
</file>