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6"/>
  </p:notesMasterIdLst>
  <p:sldIdLst>
    <p:sldId id="337" r:id="rId2"/>
    <p:sldId id="335" r:id="rId3"/>
    <p:sldId id="321" r:id="rId4"/>
    <p:sldId id="331" r:id="rId5"/>
    <p:sldId id="330" r:id="rId6"/>
    <p:sldId id="333" r:id="rId7"/>
    <p:sldId id="332" r:id="rId8"/>
    <p:sldId id="334" r:id="rId9"/>
    <p:sldId id="325" r:id="rId10"/>
    <p:sldId id="329" r:id="rId11"/>
    <p:sldId id="326" r:id="rId12"/>
    <p:sldId id="338" r:id="rId13"/>
    <p:sldId id="339" r:id="rId14"/>
    <p:sldId id="33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3"/>
    <p:restoredTop sz="96012"/>
  </p:normalViewPr>
  <p:slideViewPr>
    <p:cSldViewPr snapToGrid="0" snapToObjects="1">
      <p:cViewPr varScale="1">
        <p:scale>
          <a:sx n="112" d="100"/>
          <a:sy n="112" d="100"/>
        </p:scale>
        <p:origin x="36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2023/11/22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2023/11/22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2023/11/22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2023/11/22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2023/11/22</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2023/11/22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2023/11/22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2023/11/22</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2023/11/22</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2023/11/22</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2023/11/22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2023/11/22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2023/11/22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F7E49DE7-7862-897C-B371-06E6FEDF265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BA97F87-92C2-4EF4-49D3-3577C90BEA0D}"/>
              </a:ext>
            </a:extLst>
          </p:cNvPr>
          <p:cNvSpPr>
            <a:spLocks noGrp="1"/>
          </p:cNvSpPr>
          <p:nvPr>
            <p:ph type="sldNum" sz="quarter" idx="12"/>
          </p:nvPr>
        </p:nvSpPr>
        <p:spPr/>
        <p:txBody>
          <a:bodyPr/>
          <a:lstStyle/>
          <a:p>
            <a:fld id="{51BE5F08-58E8-9243-A834-2B76637F595D}" type="slidenum">
              <a:rPr kumimoji="1" lang="ja-JP" altLang="en-US" smtClean="0"/>
              <a:pPr/>
              <a:t>0</a:t>
            </a:fld>
            <a:endParaRPr kumimoji="1" lang="ja-JP" altLang="en-US"/>
          </a:p>
        </p:txBody>
      </p:sp>
      <p:sp>
        <p:nvSpPr>
          <p:cNvPr id="6" name="正方形/長方形 5">
            <a:extLst>
              <a:ext uri="{FF2B5EF4-FFF2-40B4-BE49-F238E27FC236}">
                <a16:creationId xmlns:a16="http://schemas.microsoft.com/office/drawing/2014/main" id="{4E2DCA89-BB33-D108-39FE-58365D36BA63}"/>
              </a:ext>
            </a:extLst>
          </p:cNvPr>
          <p:cNvSpPr/>
          <p:nvPr/>
        </p:nvSpPr>
        <p:spPr>
          <a:xfrm>
            <a:off x="-102870" y="-80010"/>
            <a:ext cx="12378690" cy="701802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A323ECD1-E375-5FE8-D636-4FCFB0435F72}"/>
              </a:ext>
            </a:extLst>
          </p:cNvPr>
          <p:cNvPicPr>
            <a:picLocks noChangeAspect="1"/>
          </p:cNvPicPr>
          <p:nvPr/>
        </p:nvPicPr>
        <p:blipFill>
          <a:blip r:embed="rId2"/>
          <a:stretch>
            <a:fillRect/>
          </a:stretch>
        </p:blipFill>
        <p:spPr>
          <a:xfrm>
            <a:off x="5065983" y="2398983"/>
            <a:ext cx="2060035" cy="2060035"/>
          </a:xfrm>
          <a:prstGeom prst="rect">
            <a:avLst/>
          </a:prstGeom>
        </p:spPr>
      </p:pic>
    </p:spTree>
    <p:extLst>
      <p:ext uri="{BB962C8B-B14F-4D97-AF65-F5344CB8AC3E}">
        <p14:creationId xmlns:p14="http://schemas.microsoft.com/office/powerpoint/2010/main" val="358147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 (Transfer SOL Instruction)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9</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
        <p:nvSpPr>
          <p:cNvPr id="3" name="テキスト ボックス 2">
            <a:extLst>
              <a:ext uri="{FF2B5EF4-FFF2-40B4-BE49-F238E27FC236}">
                <a16:creationId xmlns:a16="http://schemas.microsoft.com/office/drawing/2014/main" id="{4944A684-37A7-6749-B69A-FAEAA86AA6A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Codes</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10</a:t>
            </a:fld>
            <a:endParaRPr kumimoji="1" lang="ja-JP" altLang="en-US"/>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Experimental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
        <p:nvSpPr>
          <p:cNvPr id="3" name="テキスト ボックス 2">
            <a:extLst>
              <a:ext uri="{FF2B5EF4-FFF2-40B4-BE49-F238E27FC236}">
                <a16:creationId xmlns:a16="http://schemas.microsoft.com/office/drawing/2014/main" id="{AE19384B-A3A9-6882-17B9-02D91620C991}"/>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325930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1F630-C2D5-8644-C131-AE8CA2F4ECEF}"/>
              </a:ext>
            </a:extLst>
          </p:cNvPr>
          <p:cNvSpPr>
            <a:spLocks noGrp="1"/>
          </p:cNvSpPr>
          <p:nvPr>
            <p:ph type="title"/>
          </p:nvPr>
        </p:nvSpPr>
        <p:spPr/>
        <p:txBody>
          <a:bodyPr/>
          <a:lstStyle/>
          <a:p>
            <a:r>
              <a:rPr kumimoji="1" lang="en-US" altLang="ja-JP" dirty="0"/>
              <a:t>Directory Structure and Overview of Example Codes</a:t>
            </a:r>
            <a:endParaRPr kumimoji="1" lang="ja-JP" altLang="en-US"/>
          </a:p>
        </p:txBody>
      </p:sp>
      <p:sp>
        <p:nvSpPr>
          <p:cNvPr id="4" name="フッター プレースホルダー 3">
            <a:extLst>
              <a:ext uri="{FF2B5EF4-FFF2-40B4-BE49-F238E27FC236}">
                <a16:creationId xmlns:a16="http://schemas.microsoft.com/office/drawing/2014/main" id="{748ABE51-5153-4AC6-DE81-D976DDB96E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C9BA892-609C-B397-B079-44003EF3B4AD}"/>
              </a:ext>
            </a:extLst>
          </p:cNvPr>
          <p:cNvSpPr>
            <a:spLocks noGrp="1"/>
          </p:cNvSpPr>
          <p:nvPr>
            <p:ph type="sldNum" sz="quarter" idx="12"/>
          </p:nvPr>
        </p:nvSpPr>
        <p:spPr/>
        <p:txBody>
          <a:bodyPr/>
          <a:lstStyle/>
          <a:p>
            <a:fld id="{51BE5F08-58E8-9243-A834-2B76637F595D}" type="slidenum">
              <a:rPr kumimoji="1" lang="ja-JP" altLang="en-US" smtClean="0"/>
              <a:pPr/>
              <a:t>11</a:t>
            </a:fld>
            <a:endParaRPr kumimoji="1" lang="ja-JP" altLang="en-US"/>
          </a:p>
        </p:txBody>
      </p:sp>
      <p:sp>
        <p:nvSpPr>
          <p:cNvPr id="6" name="テキスト ボックス 5">
            <a:extLst>
              <a:ext uri="{FF2B5EF4-FFF2-40B4-BE49-F238E27FC236}">
                <a16:creationId xmlns:a16="http://schemas.microsoft.com/office/drawing/2014/main" id="{39332B05-6D2F-AE48-05A6-FB3210FBFDEA}"/>
              </a:ext>
            </a:extLst>
          </p:cNvPr>
          <p:cNvSpPr txBox="1"/>
          <p:nvPr/>
        </p:nvSpPr>
        <p:spPr>
          <a:xfrm>
            <a:off x="970452" y="1057490"/>
            <a:ext cx="1189818" cy="1291487"/>
          </a:xfrm>
          <a:prstGeom prst="rect">
            <a:avLst/>
          </a:prstGeom>
          <a:noFill/>
          <a:ln>
            <a:solidFill>
              <a:schemeClr val="tx1"/>
            </a:solidFill>
          </a:ln>
        </p:spPr>
        <p:txBody>
          <a:bodyPr wrap="square" rtlCol="0" anchor="t">
            <a:noAutofit/>
          </a:bodyPr>
          <a:lstStyle/>
          <a:p>
            <a:r>
              <a:rPr kumimoji="1" lang="en-US" altLang="ja-JP" sz="1200" dirty="0"/>
              <a:t>mad-mints</a:t>
            </a:r>
          </a:p>
          <a:p>
            <a:r>
              <a:rPr kumimoji="1" lang="en-US" altLang="ja-JP" sz="1200" dirty="0"/>
              <a:t> +--- anchor</a:t>
            </a:r>
          </a:p>
          <a:p>
            <a:r>
              <a:rPr kumimoji="1" lang="en-US" altLang="ja-JP" sz="1200" dirty="0"/>
              <a:t> +--- docs</a:t>
            </a:r>
          </a:p>
          <a:p>
            <a:r>
              <a:rPr kumimoji="1" lang="en-US" altLang="ja-JP" sz="1200" dirty="0"/>
              <a:t> +--- packages</a:t>
            </a:r>
          </a:p>
          <a:p>
            <a:r>
              <a:rPr kumimoji="1" lang="en-US" altLang="ja-JP" sz="1200" dirty="0"/>
              <a:t> +--- queue</a:t>
            </a:r>
          </a:p>
          <a:p>
            <a:r>
              <a:rPr kumimoji="1" lang="en-US" altLang="ja-JP" sz="1200" dirty="0"/>
              <a:t>...</a:t>
            </a:r>
            <a:endParaRPr kumimoji="1" lang="ja-JP" altLang="en-US" sz="1200"/>
          </a:p>
        </p:txBody>
      </p:sp>
      <p:sp>
        <p:nvSpPr>
          <p:cNvPr id="7" name="正方形/長方形 6">
            <a:extLst>
              <a:ext uri="{FF2B5EF4-FFF2-40B4-BE49-F238E27FC236}">
                <a16:creationId xmlns:a16="http://schemas.microsoft.com/office/drawing/2014/main" id="{54C5A08C-B662-A236-280E-9A2BCB2470AC}"/>
              </a:ext>
            </a:extLst>
          </p:cNvPr>
          <p:cNvSpPr/>
          <p:nvPr/>
        </p:nvSpPr>
        <p:spPr>
          <a:xfrm>
            <a:off x="2880360" y="3659880"/>
            <a:ext cx="3954780" cy="2244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anchor</a:t>
            </a:r>
          </a:p>
          <a:p>
            <a:pPr algn="ctr"/>
            <a:r>
              <a:rPr kumimoji="1" lang="en-US" altLang="ja-JP" sz="1600" dirty="0">
                <a:solidFill>
                  <a:schemeClr val="tx1"/>
                </a:solidFill>
              </a:rPr>
              <a:t>(example codes and validator)</a:t>
            </a:r>
            <a:endParaRPr kumimoji="1" lang="ja-JP" altLang="en-US" sz="1600">
              <a:solidFill>
                <a:schemeClr val="tx1"/>
              </a:solidFill>
            </a:endParaRPr>
          </a:p>
        </p:txBody>
      </p:sp>
      <p:sp>
        <p:nvSpPr>
          <p:cNvPr id="8" name="正方形/長方形 7">
            <a:extLst>
              <a:ext uri="{FF2B5EF4-FFF2-40B4-BE49-F238E27FC236}">
                <a16:creationId xmlns:a16="http://schemas.microsoft.com/office/drawing/2014/main" id="{37D7FBF9-23B0-2F7B-0FB4-70152018B19C}"/>
              </a:ext>
            </a:extLst>
          </p:cNvPr>
          <p:cNvSpPr/>
          <p:nvPr/>
        </p:nvSpPr>
        <p:spPr>
          <a:xfrm>
            <a:off x="2880360" y="1057490"/>
            <a:ext cx="8138160" cy="2244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packages</a:t>
            </a:r>
          </a:p>
          <a:p>
            <a:pPr algn="ctr"/>
            <a:r>
              <a:rPr kumimoji="1" lang="en-US" altLang="ja-JP" sz="1600" dirty="0">
                <a:solidFill>
                  <a:schemeClr val="tx1"/>
                </a:solidFill>
              </a:rPr>
              <a:t>(private packages for utility)</a:t>
            </a:r>
            <a:endParaRPr kumimoji="1" lang="ja-JP" altLang="en-US" sz="1600">
              <a:solidFill>
                <a:schemeClr val="tx1"/>
              </a:solidFill>
            </a:endParaRPr>
          </a:p>
        </p:txBody>
      </p:sp>
      <p:sp>
        <p:nvSpPr>
          <p:cNvPr id="9" name="正方形/長方形 8">
            <a:extLst>
              <a:ext uri="{FF2B5EF4-FFF2-40B4-BE49-F238E27FC236}">
                <a16:creationId xmlns:a16="http://schemas.microsoft.com/office/drawing/2014/main" id="{93CF632B-95CF-9300-DFCF-0D9B6C802189}"/>
              </a:ext>
            </a:extLst>
          </p:cNvPr>
          <p:cNvSpPr/>
          <p:nvPr/>
        </p:nvSpPr>
        <p:spPr>
          <a:xfrm>
            <a:off x="7063740" y="3659880"/>
            <a:ext cx="3954780" cy="2244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rPr>
              <a:t>queue</a:t>
            </a:r>
          </a:p>
          <a:p>
            <a:pPr algn="ctr"/>
            <a:r>
              <a:rPr kumimoji="1" lang="en-US" altLang="ja-JP" sz="1600" dirty="0">
                <a:solidFill>
                  <a:schemeClr val="tx1"/>
                </a:solidFill>
              </a:rPr>
              <a:t>(queueing example codes)</a:t>
            </a:r>
            <a:endParaRPr kumimoji="1" lang="ja-JP" altLang="en-US" sz="1600">
              <a:solidFill>
                <a:schemeClr val="tx1"/>
              </a:solidFill>
            </a:endParaRPr>
          </a:p>
        </p:txBody>
      </p:sp>
      <p:sp>
        <p:nvSpPr>
          <p:cNvPr id="10" name="メモ 9">
            <a:extLst>
              <a:ext uri="{FF2B5EF4-FFF2-40B4-BE49-F238E27FC236}">
                <a16:creationId xmlns:a16="http://schemas.microsoft.com/office/drawing/2014/main" id="{9C140D36-0076-FCDE-F4FA-328FCA335377}"/>
              </a:ext>
            </a:extLst>
          </p:cNvPr>
          <p:cNvSpPr/>
          <p:nvPr/>
        </p:nvSpPr>
        <p:spPr>
          <a:xfrm>
            <a:off x="6275070" y="1842511"/>
            <a:ext cx="1348740" cy="1012932"/>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common</a:t>
            </a:r>
          </a:p>
          <a:p>
            <a:pPr algn="ctr"/>
            <a:r>
              <a:rPr kumimoji="1" lang="en-US" altLang="ja-JP" sz="1200" dirty="0">
                <a:solidFill>
                  <a:schemeClr val="tx1"/>
                </a:solidFill>
              </a:rPr>
              <a:t>script</a:t>
            </a:r>
          </a:p>
          <a:p>
            <a:pPr algn="ctr"/>
            <a:r>
              <a:rPr kumimoji="1" lang="en-US" altLang="ja-JP" sz="1200" dirty="0">
                <a:solidFill>
                  <a:schemeClr val="tx1"/>
                </a:solidFill>
              </a:rPr>
              <a:t>(e.g. create durable nonce)</a:t>
            </a:r>
            <a:endParaRPr kumimoji="1" lang="ja-JP" altLang="en-US" sz="1200">
              <a:solidFill>
                <a:schemeClr val="tx1"/>
              </a:solidFill>
            </a:endParaRPr>
          </a:p>
        </p:txBody>
      </p:sp>
      <p:sp>
        <p:nvSpPr>
          <p:cNvPr id="12" name="メモ 11">
            <a:extLst>
              <a:ext uri="{FF2B5EF4-FFF2-40B4-BE49-F238E27FC236}">
                <a16:creationId xmlns:a16="http://schemas.microsoft.com/office/drawing/2014/main" id="{4242E3C3-D2B3-6C68-5FE6-215666A51D00}"/>
              </a:ext>
            </a:extLst>
          </p:cNvPr>
          <p:cNvSpPr/>
          <p:nvPr/>
        </p:nvSpPr>
        <p:spPr>
          <a:xfrm>
            <a:off x="3103245" y="4601716"/>
            <a:ext cx="1348740" cy="1012932"/>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example code</a:t>
            </a:r>
          </a:p>
          <a:p>
            <a:pPr algn="ctr"/>
            <a:r>
              <a:rPr kumimoji="1" lang="en-US" altLang="ja-JP" sz="1200" dirty="0">
                <a:solidFill>
                  <a:schemeClr val="tx1"/>
                </a:solidFill>
              </a:rPr>
              <a:t>(including speed test)</a:t>
            </a:r>
            <a:endParaRPr kumimoji="1" lang="ja-JP" altLang="en-US" sz="1200">
              <a:solidFill>
                <a:schemeClr val="tx1"/>
              </a:solidFill>
            </a:endParaRPr>
          </a:p>
        </p:txBody>
      </p:sp>
      <p:sp>
        <p:nvSpPr>
          <p:cNvPr id="13" name="メモ 12">
            <a:extLst>
              <a:ext uri="{FF2B5EF4-FFF2-40B4-BE49-F238E27FC236}">
                <a16:creationId xmlns:a16="http://schemas.microsoft.com/office/drawing/2014/main" id="{7B0FBEDF-1D98-E472-A237-6FC8709080F7}"/>
              </a:ext>
            </a:extLst>
          </p:cNvPr>
          <p:cNvSpPr/>
          <p:nvPr/>
        </p:nvSpPr>
        <p:spPr>
          <a:xfrm>
            <a:off x="7292340" y="4601716"/>
            <a:ext cx="1348740" cy="1012932"/>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example code</a:t>
            </a:r>
          </a:p>
          <a:p>
            <a:pPr algn="ctr"/>
            <a:r>
              <a:rPr kumimoji="1" lang="en-US" altLang="ja-JP" sz="1200" dirty="0">
                <a:solidFill>
                  <a:schemeClr val="tx1"/>
                </a:solidFill>
              </a:rPr>
              <a:t>(mint large amount NFTs)</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65E678DC-9AC0-1379-C94C-3177DF0CAC72}"/>
              </a:ext>
            </a:extLst>
          </p:cNvPr>
          <p:cNvSpPr/>
          <p:nvPr/>
        </p:nvSpPr>
        <p:spPr>
          <a:xfrm>
            <a:off x="9403080" y="4601716"/>
            <a:ext cx="1348740" cy="101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queue system</a:t>
            </a:r>
          </a:p>
          <a:p>
            <a:pPr algn="ctr"/>
            <a:r>
              <a:rPr kumimoji="1" lang="en-US" altLang="ja-JP" sz="1200" dirty="0">
                <a:solidFill>
                  <a:schemeClr val="tx1"/>
                </a:solidFill>
              </a:rPr>
              <a:t>(serverless queueing)</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AE7E49AC-7EBC-4539-0205-838FC425DDE0}"/>
              </a:ext>
            </a:extLst>
          </p:cNvPr>
          <p:cNvSpPr/>
          <p:nvPr/>
        </p:nvSpPr>
        <p:spPr>
          <a:xfrm>
            <a:off x="5269230" y="4601716"/>
            <a:ext cx="1348740" cy="1012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local validator</a:t>
            </a:r>
          </a:p>
          <a:p>
            <a:pPr algn="ctr"/>
            <a:r>
              <a:rPr kumimoji="1" lang="en-US" altLang="ja-JP" sz="1200" dirty="0">
                <a:solidFill>
                  <a:schemeClr val="tx1"/>
                </a:solidFill>
              </a:rPr>
              <a:t>(clone </a:t>
            </a:r>
            <a:r>
              <a:rPr kumimoji="1" lang="en-US" altLang="ja-JP" sz="1200" dirty="0" err="1">
                <a:solidFill>
                  <a:schemeClr val="tx1"/>
                </a:solidFill>
              </a:rPr>
              <a:t>Metaplex</a:t>
            </a:r>
            <a:r>
              <a:rPr kumimoji="1" lang="en-US" altLang="ja-JP" sz="1200" dirty="0">
                <a:solidFill>
                  <a:schemeClr val="tx1"/>
                </a:solidFill>
              </a:rPr>
              <a:t> programs for NFT)</a:t>
            </a:r>
            <a:endParaRPr kumimoji="1" lang="ja-JP" altLang="en-US" sz="1200">
              <a:solidFill>
                <a:schemeClr val="tx1"/>
              </a:solidFill>
            </a:endParaRPr>
          </a:p>
        </p:txBody>
      </p:sp>
      <p:cxnSp>
        <p:nvCxnSpPr>
          <p:cNvPr id="19" name="カギ線コネクタ 18">
            <a:extLst>
              <a:ext uri="{FF2B5EF4-FFF2-40B4-BE49-F238E27FC236}">
                <a16:creationId xmlns:a16="http://schemas.microsoft.com/office/drawing/2014/main" id="{20C275A4-ADAB-952A-C077-1109EA1A460D}"/>
              </a:ext>
            </a:extLst>
          </p:cNvPr>
          <p:cNvCxnSpPr>
            <a:stCxn id="12" idx="0"/>
            <a:endCxn id="10" idx="1"/>
          </p:cNvCxnSpPr>
          <p:nvPr/>
        </p:nvCxnSpPr>
        <p:spPr>
          <a:xfrm rot="5400000" flipH="1" flipV="1">
            <a:off x="3899973" y="2226620"/>
            <a:ext cx="2252739" cy="2497455"/>
          </a:xfrm>
          <a:prstGeom prst="bentConnector2">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A501DEE-5CCE-54D5-BADB-B9C8FB230ADE}"/>
              </a:ext>
            </a:extLst>
          </p:cNvPr>
          <p:cNvCxnSpPr>
            <a:cxnSpLocks/>
            <a:stCxn id="10" idx="3"/>
            <a:endCxn id="13" idx="0"/>
          </p:cNvCxnSpPr>
          <p:nvPr/>
        </p:nvCxnSpPr>
        <p:spPr>
          <a:xfrm>
            <a:off x="7623810" y="2348977"/>
            <a:ext cx="342900" cy="2252739"/>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BC81B79-4CD2-DA1A-E40B-2CDD69AB0155}"/>
              </a:ext>
            </a:extLst>
          </p:cNvPr>
          <p:cNvCxnSpPr>
            <a:stCxn id="12" idx="3"/>
            <a:endCxn id="15" idx="1"/>
          </p:cNvCxnSpPr>
          <p:nvPr/>
        </p:nvCxnSpPr>
        <p:spPr>
          <a:xfrm>
            <a:off x="4451985" y="5108182"/>
            <a:ext cx="81724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2ED8FD7-7CDE-9A38-8203-9407AA8E3252}"/>
              </a:ext>
            </a:extLst>
          </p:cNvPr>
          <p:cNvCxnSpPr>
            <a:cxnSpLocks/>
            <a:stCxn id="13" idx="3"/>
            <a:endCxn id="14" idx="1"/>
          </p:cNvCxnSpPr>
          <p:nvPr/>
        </p:nvCxnSpPr>
        <p:spPr>
          <a:xfrm>
            <a:off x="8641080" y="5108182"/>
            <a:ext cx="762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DB7770A0-12B9-1103-4A7E-39B1DFFCA339}"/>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Jul 2 2023</a:t>
            </a:r>
            <a:endParaRPr kumimoji="1" lang="ja-JP" altLang="en-US" sz="1200" dirty="0"/>
          </a:p>
        </p:txBody>
      </p:sp>
      <p:sp>
        <p:nvSpPr>
          <p:cNvPr id="36" name="テキスト ボックス 35">
            <a:extLst>
              <a:ext uri="{FF2B5EF4-FFF2-40B4-BE49-F238E27FC236}">
                <a16:creationId xmlns:a16="http://schemas.microsoft.com/office/drawing/2014/main" id="{FE85D829-C931-BD0D-FBEA-9C4333AFCB5C}"/>
              </a:ext>
            </a:extLst>
          </p:cNvPr>
          <p:cNvSpPr txBox="1"/>
          <p:nvPr/>
        </p:nvSpPr>
        <p:spPr>
          <a:xfrm>
            <a:off x="5500687" y="2044578"/>
            <a:ext cx="862965" cy="200340"/>
          </a:xfrm>
          <a:prstGeom prst="rect">
            <a:avLst/>
          </a:prstGeom>
          <a:noFill/>
        </p:spPr>
        <p:txBody>
          <a:bodyPr wrap="square" rtlCol="0">
            <a:noAutofit/>
          </a:bodyPr>
          <a:lstStyle/>
          <a:p>
            <a:pPr algn="ctr"/>
            <a:r>
              <a:rPr kumimoji="1" lang="en-US" altLang="ja-JP" sz="1200" dirty="0"/>
              <a:t>call</a:t>
            </a:r>
            <a:endParaRPr kumimoji="1" lang="ja-JP" altLang="en-US" sz="1200" dirty="0"/>
          </a:p>
        </p:txBody>
      </p:sp>
      <p:sp>
        <p:nvSpPr>
          <p:cNvPr id="37" name="テキスト ボックス 36">
            <a:extLst>
              <a:ext uri="{FF2B5EF4-FFF2-40B4-BE49-F238E27FC236}">
                <a16:creationId xmlns:a16="http://schemas.microsoft.com/office/drawing/2014/main" id="{C9A2044D-94FB-2FB2-851E-460E87865280}"/>
              </a:ext>
            </a:extLst>
          </p:cNvPr>
          <p:cNvSpPr txBox="1"/>
          <p:nvPr/>
        </p:nvSpPr>
        <p:spPr>
          <a:xfrm>
            <a:off x="7550557" y="2044578"/>
            <a:ext cx="862965" cy="200340"/>
          </a:xfrm>
          <a:prstGeom prst="rect">
            <a:avLst/>
          </a:prstGeom>
          <a:noFill/>
        </p:spPr>
        <p:txBody>
          <a:bodyPr wrap="square" rtlCol="0">
            <a:noAutofit/>
          </a:bodyPr>
          <a:lstStyle/>
          <a:p>
            <a:pPr algn="ctr"/>
            <a:r>
              <a:rPr kumimoji="1" lang="en-US" altLang="ja-JP" sz="1200" dirty="0"/>
              <a:t>call</a:t>
            </a:r>
            <a:endParaRPr kumimoji="1" lang="ja-JP" altLang="en-US" sz="1200" dirty="0"/>
          </a:p>
        </p:txBody>
      </p:sp>
      <p:sp>
        <p:nvSpPr>
          <p:cNvPr id="40" name="テキスト ボックス 39">
            <a:extLst>
              <a:ext uri="{FF2B5EF4-FFF2-40B4-BE49-F238E27FC236}">
                <a16:creationId xmlns:a16="http://schemas.microsoft.com/office/drawing/2014/main" id="{DF70C196-87F5-BAF3-6D8E-B881CC19D299}"/>
              </a:ext>
            </a:extLst>
          </p:cNvPr>
          <p:cNvSpPr txBox="1"/>
          <p:nvPr/>
        </p:nvSpPr>
        <p:spPr>
          <a:xfrm>
            <a:off x="4426267" y="4776348"/>
            <a:ext cx="862965" cy="200340"/>
          </a:xfrm>
          <a:prstGeom prst="rect">
            <a:avLst/>
          </a:prstGeom>
          <a:noFill/>
        </p:spPr>
        <p:txBody>
          <a:bodyPr wrap="square" rtlCol="0">
            <a:noAutofit/>
          </a:bodyPr>
          <a:lstStyle/>
          <a:p>
            <a:pPr algn="ctr"/>
            <a:r>
              <a:rPr kumimoji="1" lang="en-US" altLang="ja-JP" sz="1200" dirty="0"/>
              <a:t>request</a:t>
            </a:r>
            <a:endParaRPr kumimoji="1" lang="ja-JP" altLang="en-US" sz="1200" dirty="0"/>
          </a:p>
        </p:txBody>
      </p:sp>
      <p:sp>
        <p:nvSpPr>
          <p:cNvPr id="41" name="テキスト ボックス 40">
            <a:extLst>
              <a:ext uri="{FF2B5EF4-FFF2-40B4-BE49-F238E27FC236}">
                <a16:creationId xmlns:a16="http://schemas.microsoft.com/office/drawing/2014/main" id="{EC4BF779-CFDA-3C7C-2395-B4C5DEFCF3B3}"/>
              </a:ext>
            </a:extLst>
          </p:cNvPr>
          <p:cNvSpPr txBox="1"/>
          <p:nvPr/>
        </p:nvSpPr>
        <p:spPr>
          <a:xfrm>
            <a:off x="8590597" y="4776348"/>
            <a:ext cx="862965" cy="200340"/>
          </a:xfrm>
          <a:prstGeom prst="rect">
            <a:avLst/>
          </a:prstGeom>
          <a:noFill/>
        </p:spPr>
        <p:txBody>
          <a:bodyPr wrap="square" rtlCol="0">
            <a:noAutofit/>
          </a:bodyPr>
          <a:lstStyle/>
          <a:p>
            <a:pPr algn="ctr"/>
            <a:r>
              <a:rPr kumimoji="1" lang="en-US" altLang="ja-JP" sz="1200" dirty="0"/>
              <a:t>request</a:t>
            </a:r>
            <a:endParaRPr kumimoji="1" lang="ja-JP" altLang="en-US" sz="1200" dirty="0"/>
          </a:p>
        </p:txBody>
      </p:sp>
      <p:cxnSp>
        <p:nvCxnSpPr>
          <p:cNvPr id="42" name="カギ線コネクタ 41">
            <a:extLst>
              <a:ext uri="{FF2B5EF4-FFF2-40B4-BE49-F238E27FC236}">
                <a16:creationId xmlns:a16="http://schemas.microsoft.com/office/drawing/2014/main" id="{541E91D0-6851-FFB1-55E6-145D3549472D}"/>
              </a:ext>
            </a:extLst>
          </p:cNvPr>
          <p:cNvCxnSpPr>
            <a:cxnSpLocks/>
            <a:stCxn id="14" idx="2"/>
            <a:endCxn id="15" idx="2"/>
          </p:cNvCxnSpPr>
          <p:nvPr/>
        </p:nvCxnSpPr>
        <p:spPr>
          <a:xfrm rot="5400000">
            <a:off x="8010525" y="3547723"/>
            <a:ext cx="12700" cy="4133850"/>
          </a:xfrm>
          <a:prstGeom prst="bentConnector3">
            <a:avLst>
              <a:gd name="adj1" fmla="val 324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ED2418AD-C53B-4851-9DE6-101069FD4445}"/>
              </a:ext>
            </a:extLst>
          </p:cNvPr>
          <p:cNvSpPr txBox="1"/>
          <p:nvPr/>
        </p:nvSpPr>
        <p:spPr>
          <a:xfrm>
            <a:off x="7623810" y="6081625"/>
            <a:ext cx="862965" cy="200340"/>
          </a:xfrm>
          <a:prstGeom prst="rect">
            <a:avLst/>
          </a:prstGeom>
          <a:noFill/>
        </p:spPr>
        <p:txBody>
          <a:bodyPr wrap="square" rtlCol="0">
            <a:noAutofit/>
          </a:bodyPr>
          <a:lstStyle/>
          <a:p>
            <a:pPr algn="ctr"/>
            <a:r>
              <a:rPr kumimoji="1" lang="en-US" altLang="ja-JP" sz="1200" dirty="0"/>
              <a:t>request</a:t>
            </a:r>
            <a:endParaRPr kumimoji="1" lang="ja-JP" altLang="en-US" sz="1200" dirty="0"/>
          </a:p>
        </p:txBody>
      </p:sp>
    </p:spTree>
    <p:extLst>
      <p:ext uri="{BB962C8B-B14F-4D97-AF65-F5344CB8AC3E}">
        <p14:creationId xmlns:p14="http://schemas.microsoft.com/office/powerpoint/2010/main" val="235408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18A2D-8F5C-4FC4-862D-632540C16D2A}"/>
              </a:ext>
            </a:extLst>
          </p:cNvPr>
          <p:cNvSpPr>
            <a:spLocks noGrp="1"/>
          </p:cNvSpPr>
          <p:nvPr>
            <p:ph type="title"/>
          </p:nvPr>
        </p:nvSpPr>
        <p:spPr/>
        <p:txBody>
          <a:bodyPr/>
          <a:lstStyle/>
          <a:p>
            <a:r>
              <a:rPr kumimoji="1" lang="en-US" altLang="ja-JP" dirty="0"/>
              <a:t>Note</a:t>
            </a:r>
            <a:endParaRPr kumimoji="1" lang="ja-JP" altLang="en-US"/>
          </a:p>
        </p:txBody>
      </p:sp>
      <p:sp>
        <p:nvSpPr>
          <p:cNvPr id="3" name="コンテンツ プレースホルダー 2">
            <a:extLst>
              <a:ext uri="{FF2B5EF4-FFF2-40B4-BE49-F238E27FC236}">
                <a16:creationId xmlns:a16="http://schemas.microsoft.com/office/drawing/2014/main" id="{69F66463-AAC8-19B6-CAE1-2758FE644155}"/>
              </a:ext>
            </a:extLst>
          </p:cNvPr>
          <p:cNvSpPr>
            <a:spLocks noGrp="1"/>
          </p:cNvSpPr>
          <p:nvPr>
            <p:ph idx="1"/>
          </p:nvPr>
        </p:nvSpPr>
        <p:spPr/>
        <p:txBody>
          <a:bodyPr/>
          <a:lstStyle/>
          <a:p>
            <a:r>
              <a:rPr lang="en-US" altLang="ja-JP" dirty="0"/>
              <a:t>I made only Mad Mints example codes.</a:t>
            </a:r>
          </a:p>
          <a:p>
            <a:r>
              <a:rPr lang="en-US" altLang="ja-JP" dirty="0"/>
              <a:t>If you need to inquire "Mad Mints" brand, please contact Armani (@</a:t>
            </a:r>
            <a:r>
              <a:rPr lang="en-US" altLang="ja-JP" dirty="0" err="1">
                <a:effectLst/>
              </a:rPr>
              <a:t>armaniferrante</a:t>
            </a:r>
            <a:r>
              <a:rPr lang="en-US" altLang="ja-JP" dirty="0"/>
              <a:t>).</a:t>
            </a:r>
          </a:p>
          <a:p>
            <a:endParaRPr lang="en-US" altLang="ja-JP" dirty="0"/>
          </a:p>
          <a:p>
            <a:r>
              <a:rPr lang="en-US" altLang="ja-JP" dirty="0"/>
              <a:t>Mad Mints logo(fan art) was created by @</a:t>
            </a:r>
            <a:r>
              <a:rPr lang="en-US" altLang="ja-JP" dirty="0" err="1"/>
              <a:t>shiroperu</a:t>
            </a:r>
            <a:r>
              <a:rPr lang="en-US" altLang="ja-JP" dirty="0"/>
              <a:t> (Designer).</a:t>
            </a:r>
          </a:p>
        </p:txBody>
      </p:sp>
      <p:sp>
        <p:nvSpPr>
          <p:cNvPr id="4" name="フッター プレースホルダー 3">
            <a:extLst>
              <a:ext uri="{FF2B5EF4-FFF2-40B4-BE49-F238E27FC236}">
                <a16:creationId xmlns:a16="http://schemas.microsoft.com/office/drawing/2014/main" id="{A538AE74-623C-012A-A852-6BF59C64A6E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7FB1968-9423-B9AA-3124-1CD1588A70CD}"/>
              </a:ext>
            </a:extLst>
          </p:cNvPr>
          <p:cNvSpPr>
            <a:spLocks noGrp="1"/>
          </p:cNvSpPr>
          <p:nvPr>
            <p:ph type="sldNum" sz="quarter" idx="12"/>
          </p:nvPr>
        </p:nvSpPr>
        <p:spPr/>
        <p:txBody>
          <a:bodyPr/>
          <a:lstStyle/>
          <a:p>
            <a:fld id="{51BE5F08-58E8-9243-A834-2B76637F595D}" type="slidenum">
              <a:rPr kumimoji="1" lang="ja-JP" altLang="en-US" smtClean="0"/>
              <a:pPr/>
              <a:t>12</a:t>
            </a:fld>
            <a:endParaRPr kumimoji="1" lang="ja-JP" altLang="en-US"/>
          </a:p>
        </p:txBody>
      </p:sp>
      <p:sp>
        <p:nvSpPr>
          <p:cNvPr id="6" name="テキスト ボックス 5">
            <a:extLst>
              <a:ext uri="{FF2B5EF4-FFF2-40B4-BE49-F238E27FC236}">
                <a16:creationId xmlns:a16="http://schemas.microsoft.com/office/drawing/2014/main" id="{5F6EC9EB-8D51-D295-31F1-87A144421D5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a:t>JST Nov 2</a:t>
            </a:r>
            <a:r>
              <a:rPr kumimoji="1" lang="en-US" altLang="ja-JP" sz="1200" dirty="0"/>
              <a:t>2</a:t>
            </a:r>
            <a:r>
              <a:rPr kumimoji="1" lang="en-US" altLang="ja-JP" sz="1200"/>
              <a:t> </a:t>
            </a:r>
            <a:r>
              <a:rPr kumimoji="1" lang="en-US" altLang="ja-JP" sz="1200" dirty="0"/>
              <a:t>2023</a:t>
            </a:r>
            <a:endParaRPr kumimoji="1" lang="ja-JP" altLang="en-US" sz="1200" dirty="0"/>
          </a:p>
        </p:txBody>
      </p:sp>
    </p:spTree>
    <p:extLst>
      <p:ext uri="{BB962C8B-B14F-4D97-AF65-F5344CB8AC3E}">
        <p14:creationId xmlns:p14="http://schemas.microsoft.com/office/powerpoint/2010/main" val="169974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3608DB9-28A6-8C8E-94D8-148CA098C4C8}"/>
              </a:ext>
            </a:extLst>
          </p:cNvPr>
          <p:cNvSpPr/>
          <p:nvPr/>
        </p:nvSpPr>
        <p:spPr>
          <a:xfrm>
            <a:off x="-102870" y="-80010"/>
            <a:ext cx="12378690" cy="701802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id="{05F52001-89A0-F872-0763-0886F5FF34BE}"/>
              </a:ext>
            </a:extLst>
          </p:cNvPr>
          <p:cNvPicPr>
            <a:picLocks noChangeAspect="1"/>
          </p:cNvPicPr>
          <p:nvPr/>
        </p:nvPicPr>
        <p:blipFill>
          <a:blip r:embed="rId2"/>
          <a:stretch>
            <a:fillRect/>
          </a:stretch>
        </p:blipFill>
        <p:spPr>
          <a:xfrm>
            <a:off x="5620385" y="3283812"/>
            <a:ext cx="1111250" cy="290377"/>
          </a:xfrm>
          <a:prstGeom prst="rect">
            <a:avLst/>
          </a:prstGeom>
        </p:spPr>
      </p:pic>
    </p:spTree>
    <p:extLst>
      <p:ext uri="{BB962C8B-B14F-4D97-AF65-F5344CB8AC3E}">
        <p14:creationId xmlns:p14="http://schemas.microsoft.com/office/powerpoint/2010/main" val="203887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A3DCC-7B61-23FA-E23E-999617A97582}"/>
              </a:ext>
            </a:extLst>
          </p:cNvPr>
          <p:cNvSpPr>
            <a:spLocks noGrp="1"/>
          </p:cNvSpPr>
          <p:nvPr>
            <p:ph type="ctrTitle"/>
          </p:nvPr>
        </p:nvSpPr>
        <p:spPr/>
        <p:txBody>
          <a:bodyPr/>
          <a:lstStyle/>
          <a:p>
            <a:r>
              <a:rPr kumimoji="1" lang="en-US" altLang="ja-JP" dirty="0"/>
              <a:t>Anatomy of Mad Mints</a:t>
            </a:r>
            <a:endParaRPr kumimoji="1" lang="ja-JP" altLang="en-US"/>
          </a:p>
        </p:txBody>
      </p:sp>
      <p:sp>
        <p:nvSpPr>
          <p:cNvPr id="3" name="字幕 2">
            <a:extLst>
              <a:ext uri="{FF2B5EF4-FFF2-40B4-BE49-F238E27FC236}">
                <a16:creationId xmlns:a16="http://schemas.microsoft.com/office/drawing/2014/main" id="{4C4C868C-C49D-D1DC-69BF-0156D78692A0}"/>
              </a:ext>
            </a:extLst>
          </p:cNvPr>
          <p:cNvSpPr>
            <a:spLocks noGrp="1"/>
          </p:cNvSpPr>
          <p:nvPr>
            <p:ph type="subTitle" idx="1"/>
          </p:nvPr>
        </p:nvSpPr>
        <p:spPr/>
        <p:txBody>
          <a:bodyPr/>
          <a:lstStyle/>
          <a:p>
            <a:r>
              <a:rPr kumimoji="1" lang="en-US" altLang="ja-JP" dirty="0"/>
              <a:t>by 256hax</a:t>
            </a:r>
            <a:endParaRPr kumimoji="1" lang="ja-JP" altLang="en-US"/>
          </a:p>
        </p:txBody>
      </p:sp>
    </p:spTree>
    <p:extLst>
      <p:ext uri="{BB962C8B-B14F-4D97-AF65-F5344CB8AC3E}">
        <p14:creationId xmlns:p14="http://schemas.microsoft.com/office/powerpoint/2010/main" val="393607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rPr>
              <a:t>Improves the speed of minting transactions. With this approach, you'll be able to handle high demand and experience incredible UX. Armani found this approach and n</a:t>
            </a:r>
            <a:r>
              <a:rPr lang="en-US" altLang="ja-JP" dirty="0"/>
              <a:t>amed</a:t>
            </a:r>
            <a:r>
              <a:rPr lang="en-US" altLang="ja-JP" b="0" i="0" dirty="0">
                <a:effectLst/>
              </a:rPr>
              <a:t>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9" name="テキスト ボックス 8">
            <a:extLst>
              <a:ext uri="{FF2B5EF4-FFF2-40B4-BE49-F238E27FC236}">
                <a16:creationId xmlns:a16="http://schemas.microsoft.com/office/drawing/2014/main" id="{09BE8E27-07D8-E689-C904-D49F5FDC32C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Jul 2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
        <p:nvSpPr>
          <p:cNvPr id="6" name="ホームベース 5">
            <a:extLst>
              <a:ext uri="{FF2B5EF4-FFF2-40B4-BE49-F238E27FC236}">
                <a16:creationId xmlns:a16="http://schemas.microsoft.com/office/drawing/2014/main" id="{B3DD2489-BC0D-A1F6-D0EA-26A5087A328F}"/>
              </a:ext>
            </a:extLst>
          </p:cNvPr>
          <p:cNvSpPr/>
          <p:nvPr/>
        </p:nvSpPr>
        <p:spPr>
          <a:xfrm>
            <a:off x="8382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14" name="ホームベース 13">
            <a:extLst>
              <a:ext uri="{FF2B5EF4-FFF2-40B4-BE49-F238E27FC236}">
                <a16:creationId xmlns:a16="http://schemas.microsoft.com/office/drawing/2014/main" id="{2385A740-B2DC-2CA0-7D6E-48562EC4207E}"/>
              </a:ext>
            </a:extLst>
          </p:cNvPr>
          <p:cNvSpPr/>
          <p:nvPr/>
        </p:nvSpPr>
        <p:spPr>
          <a:xfrm>
            <a:off x="43434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15" name="ホームベース 14">
            <a:extLst>
              <a:ext uri="{FF2B5EF4-FFF2-40B4-BE49-F238E27FC236}">
                <a16:creationId xmlns:a16="http://schemas.microsoft.com/office/drawing/2014/main" id="{5860DA7C-967E-A5F6-B286-21B421468316}"/>
              </a:ext>
            </a:extLst>
          </p:cNvPr>
          <p:cNvSpPr/>
          <p:nvPr/>
        </p:nvSpPr>
        <p:spPr>
          <a:xfrm>
            <a:off x="78486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408D44C3-C555-1F15-37BB-3635FA265A6B}"/>
              </a:ext>
            </a:extLst>
          </p:cNvPr>
          <p:cNvSpPr txBox="1"/>
          <p:nvPr/>
        </p:nvSpPr>
        <p:spPr>
          <a:xfrm>
            <a:off x="838200" y="2326384"/>
            <a:ext cx="3505200" cy="3590609"/>
          </a:xfrm>
          <a:prstGeom prst="rect">
            <a:avLst/>
          </a:prstGeom>
          <a:noFill/>
        </p:spPr>
        <p:txBody>
          <a:bodyPr wrap="square" rtlCol="0" anchor="t">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7" name="テキスト ボックス 16">
            <a:extLst>
              <a:ext uri="{FF2B5EF4-FFF2-40B4-BE49-F238E27FC236}">
                <a16:creationId xmlns:a16="http://schemas.microsoft.com/office/drawing/2014/main" id="{FCD50912-0B57-CC3D-887F-3CCAE4D41651}"/>
              </a:ext>
            </a:extLst>
          </p:cNvPr>
          <p:cNvSpPr txBox="1"/>
          <p:nvPr/>
        </p:nvSpPr>
        <p:spPr>
          <a:xfrm>
            <a:off x="4343400" y="2326384"/>
            <a:ext cx="3505200" cy="3590609"/>
          </a:xfrm>
          <a:prstGeom prst="rect">
            <a:avLst/>
          </a:prstGeom>
          <a:noFill/>
        </p:spPr>
        <p:txBody>
          <a:bodyPr wrap="square" rtlCol="0" anchor="t">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8" name="テキスト ボックス 17">
            <a:extLst>
              <a:ext uri="{FF2B5EF4-FFF2-40B4-BE49-F238E27FC236}">
                <a16:creationId xmlns:a16="http://schemas.microsoft.com/office/drawing/2014/main" id="{4E6F4383-7381-70C6-4D7F-F7D448F16E5C}"/>
              </a:ext>
            </a:extLst>
          </p:cNvPr>
          <p:cNvSpPr txBox="1"/>
          <p:nvPr/>
        </p:nvSpPr>
        <p:spPr>
          <a:xfrm>
            <a:off x="7848600" y="2326385"/>
            <a:ext cx="3505200" cy="3590608"/>
          </a:xfrm>
          <a:prstGeom prst="rect">
            <a:avLst/>
          </a:prstGeom>
          <a:noFill/>
        </p:spPr>
        <p:txBody>
          <a:bodyPr wrap="square" rtlCol="0" anchor="t">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Tree>
    <p:extLst>
      <p:ext uri="{BB962C8B-B14F-4D97-AF65-F5344CB8AC3E}">
        <p14:creationId xmlns:p14="http://schemas.microsoft.com/office/powerpoint/2010/main" val="13911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4EA40-C6DA-2654-B57A-4176C239DF67}"/>
              </a:ext>
            </a:extLst>
          </p:cNvPr>
          <p:cNvSpPr>
            <a:spLocks noGrp="1"/>
          </p:cNvSpPr>
          <p:nvPr>
            <p:ph type="title"/>
          </p:nvPr>
        </p:nvSpPr>
        <p:spPr/>
        <p:txBody>
          <a:bodyPr/>
          <a:lstStyle/>
          <a:p>
            <a:r>
              <a:rPr kumimoji="1" lang="en-US" altLang="ja-JP" dirty="0"/>
              <a:t>Process Overview</a:t>
            </a:r>
            <a:endParaRPr kumimoji="1" lang="ja-JP" altLang="en-US"/>
          </a:p>
        </p:txBody>
      </p:sp>
      <p:sp>
        <p:nvSpPr>
          <p:cNvPr id="3" name="コンテンツ プレースホルダー 2">
            <a:extLst>
              <a:ext uri="{FF2B5EF4-FFF2-40B4-BE49-F238E27FC236}">
                <a16:creationId xmlns:a16="http://schemas.microsoft.com/office/drawing/2014/main" id="{AC3225D0-3322-598B-A7CE-4CA8F90FADD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5D9E854-07C3-15ED-81DB-A62B6BF7BBD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6826D5E-88DA-7A73-A135-DB7927FD9DDF}"/>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sp>
        <p:nvSpPr>
          <p:cNvPr id="6" name="ホームベース 5">
            <a:extLst>
              <a:ext uri="{FF2B5EF4-FFF2-40B4-BE49-F238E27FC236}">
                <a16:creationId xmlns:a16="http://schemas.microsoft.com/office/drawing/2014/main" id="{0EC7D41B-EFF8-F8B5-D52B-BEC5DA4AF33A}"/>
              </a:ext>
            </a:extLst>
          </p:cNvPr>
          <p:cNvSpPr/>
          <p:nvPr/>
        </p:nvSpPr>
        <p:spPr>
          <a:xfrm>
            <a:off x="8382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7" name="ホームベース 6">
            <a:extLst>
              <a:ext uri="{FF2B5EF4-FFF2-40B4-BE49-F238E27FC236}">
                <a16:creationId xmlns:a16="http://schemas.microsoft.com/office/drawing/2014/main" id="{727EDFF4-105F-7CB5-F50F-5FE14458B103}"/>
              </a:ext>
            </a:extLst>
          </p:cNvPr>
          <p:cNvSpPr/>
          <p:nvPr/>
        </p:nvSpPr>
        <p:spPr>
          <a:xfrm>
            <a:off x="43434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8" name="ホームベース 7">
            <a:extLst>
              <a:ext uri="{FF2B5EF4-FFF2-40B4-BE49-F238E27FC236}">
                <a16:creationId xmlns:a16="http://schemas.microsoft.com/office/drawing/2014/main" id="{7C9544F7-5AE8-8585-F61B-F746B53233D7}"/>
              </a:ext>
            </a:extLst>
          </p:cNvPr>
          <p:cNvSpPr/>
          <p:nvPr/>
        </p:nvSpPr>
        <p:spPr>
          <a:xfrm>
            <a:off x="78486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正方形/長方形 9">
            <a:extLst>
              <a:ext uri="{FF2B5EF4-FFF2-40B4-BE49-F238E27FC236}">
                <a16:creationId xmlns:a16="http://schemas.microsoft.com/office/drawing/2014/main" id="{CB37EE63-D06C-0609-0740-E70CF2FF3101}"/>
              </a:ext>
            </a:extLst>
          </p:cNvPr>
          <p:cNvSpPr/>
          <p:nvPr/>
        </p:nvSpPr>
        <p:spPr>
          <a:xfrm>
            <a:off x="627126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Queue</a:t>
            </a:r>
            <a:endParaRPr kumimoji="1" lang="ja-JP" altLang="en-US" sz="1400">
              <a:solidFill>
                <a:schemeClr val="tx1"/>
              </a:solidFill>
            </a:endParaRPr>
          </a:p>
        </p:txBody>
      </p:sp>
      <p:sp>
        <p:nvSpPr>
          <p:cNvPr id="46" name="テキスト ボックス 45">
            <a:extLst>
              <a:ext uri="{FF2B5EF4-FFF2-40B4-BE49-F238E27FC236}">
                <a16:creationId xmlns:a16="http://schemas.microsoft.com/office/drawing/2014/main" id="{7FA5FE18-DD77-F513-5420-20AB385C0F9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grpSp>
        <p:nvGrpSpPr>
          <p:cNvPr id="51" name="グループ化 50">
            <a:extLst>
              <a:ext uri="{FF2B5EF4-FFF2-40B4-BE49-F238E27FC236}">
                <a16:creationId xmlns:a16="http://schemas.microsoft.com/office/drawing/2014/main" id="{199C290B-74D9-8E37-470A-C1078204721F}"/>
              </a:ext>
            </a:extLst>
          </p:cNvPr>
          <p:cNvGrpSpPr/>
          <p:nvPr/>
        </p:nvGrpSpPr>
        <p:grpSpPr>
          <a:xfrm>
            <a:off x="10794573" y="4129634"/>
            <a:ext cx="559227" cy="806353"/>
            <a:chOff x="10817056" y="4105810"/>
            <a:chExt cx="1012151" cy="1146813"/>
          </a:xfrm>
        </p:grpSpPr>
        <p:sp>
          <p:nvSpPr>
            <p:cNvPr id="47" name="正方形/長方形 46">
              <a:extLst>
                <a:ext uri="{FF2B5EF4-FFF2-40B4-BE49-F238E27FC236}">
                  <a16:creationId xmlns:a16="http://schemas.microsoft.com/office/drawing/2014/main" id="{A41B23C8-3647-2199-EF01-B675D120A863}"/>
                </a:ext>
              </a:extLst>
            </p:cNvPr>
            <p:cNvSpPr/>
            <p:nvPr/>
          </p:nvSpPr>
          <p:spPr>
            <a:xfrm>
              <a:off x="10817056" y="4105810"/>
              <a:ext cx="1012151" cy="3159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Function</a:t>
              </a:r>
              <a:endParaRPr kumimoji="1" lang="ja-JP" altLang="en-US" sz="1000">
                <a:solidFill>
                  <a:schemeClr val="tx1"/>
                </a:solidFill>
              </a:endParaRPr>
            </a:p>
          </p:txBody>
        </p:sp>
        <p:sp>
          <p:nvSpPr>
            <p:cNvPr id="48" name="正方形/長方形 47">
              <a:extLst>
                <a:ext uri="{FF2B5EF4-FFF2-40B4-BE49-F238E27FC236}">
                  <a16:creationId xmlns:a16="http://schemas.microsoft.com/office/drawing/2014/main" id="{251A9FB6-E289-C842-9694-DD216F426F65}"/>
                </a:ext>
              </a:extLst>
            </p:cNvPr>
            <p:cNvSpPr/>
            <p:nvPr/>
          </p:nvSpPr>
          <p:spPr>
            <a:xfrm>
              <a:off x="10817056" y="4517290"/>
              <a:ext cx="1012151" cy="315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Data</a:t>
              </a:r>
              <a:endParaRPr kumimoji="1" lang="ja-JP" altLang="en-US" sz="1000">
                <a:solidFill>
                  <a:schemeClr val="tx1"/>
                </a:solidFill>
              </a:endParaRPr>
            </a:p>
          </p:txBody>
        </p:sp>
        <p:cxnSp>
          <p:nvCxnSpPr>
            <p:cNvPr id="49" name="直線矢印コネクタ 48">
              <a:extLst>
                <a:ext uri="{FF2B5EF4-FFF2-40B4-BE49-F238E27FC236}">
                  <a16:creationId xmlns:a16="http://schemas.microsoft.com/office/drawing/2014/main" id="{0AA08840-B13E-0B10-11BE-D021A343F2BF}"/>
                </a:ext>
              </a:extLst>
            </p:cNvPr>
            <p:cNvCxnSpPr>
              <a:cxnSpLocks/>
            </p:cNvCxnSpPr>
            <p:nvPr/>
          </p:nvCxnSpPr>
          <p:spPr>
            <a:xfrm>
              <a:off x="10838374" y="5252623"/>
              <a:ext cx="99083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3BD795A-4FFF-245F-9F1D-A5219AE95703}"/>
                </a:ext>
              </a:extLst>
            </p:cNvPr>
            <p:cNvSpPr txBox="1"/>
            <p:nvPr/>
          </p:nvSpPr>
          <p:spPr>
            <a:xfrm>
              <a:off x="10817056" y="4915670"/>
              <a:ext cx="1012151" cy="288185"/>
            </a:xfrm>
            <a:prstGeom prst="rect">
              <a:avLst/>
            </a:prstGeom>
            <a:noFill/>
          </p:spPr>
          <p:txBody>
            <a:bodyPr wrap="none" rtlCol="0">
              <a:noAutofit/>
            </a:bodyPr>
            <a:lstStyle/>
            <a:p>
              <a:pPr algn="ctr"/>
              <a:r>
                <a:rPr kumimoji="1" lang="en-US" altLang="ja-JP" sz="1000" dirty="0"/>
                <a:t>Action</a:t>
              </a:r>
              <a:endParaRPr kumimoji="1" lang="ja-JP" altLang="en-US" sz="1000" dirty="0"/>
            </a:p>
          </p:txBody>
        </p:sp>
      </p:grpSp>
      <p:sp>
        <p:nvSpPr>
          <p:cNvPr id="52" name="正方形/長方形 51">
            <a:extLst>
              <a:ext uri="{FF2B5EF4-FFF2-40B4-BE49-F238E27FC236}">
                <a16:creationId xmlns:a16="http://schemas.microsoft.com/office/drawing/2014/main" id="{F1A64EAE-9D65-5DA1-7486-DC6F52EA557E}"/>
              </a:ext>
            </a:extLst>
          </p:cNvPr>
          <p:cNvSpPr/>
          <p:nvPr/>
        </p:nvSpPr>
        <p:spPr>
          <a:xfrm>
            <a:off x="1578646"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Create Durable Nonce</a:t>
            </a:r>
            <a:endParaRPr kumimoji="1" lang="ja-JP" altLang="en-US" sz="1400">
              <a:solidFill>
                <a:schemeClr val="tx1"/>
              </a:solidFill>
            </a:endParaRPr>
          </a:p>
        </p:txBody>
      </p:sp>
      <p:sp>
        <p:nvSpPr>
          <p:cNvPr id="25" name="テキスト ボックス 24">
            <a:extLst>
              <a:ext uri="{FF2B5EF4-FFF2-40B4-BE49-F238E27FC236}">
                <a16:creationId xmlns:a16="http://schemas.microsoft.com/office/drawing/2014/main" id="{0C1461F7-FB50-9113-49C7-AB5E42E092C2}"/>
              </a:ext>
            </a:extLst>
          </p:cNvPr>
          <p:cNvSpPr txBox="1"/>
          <p:nvPr/>
        </p:nvSpPr>
        <p:spPr>
          <a:xfrm>
            <a:off x="7925033" y="3630763"/>
            <a:ext cx="802005" cy="320031"/>
          </a:xfrm>
          <a:prstGeom prst="rect">
            <a:avLst/>
          </a:prstGeom>
          <a:noFill/>
        </p:spPr>
        <p:txBody>
          <a:bodyPr wrap="square" rtlCol="0" anchor="ctr">
            <a:noAutofit/>
          </a:bodyPr>
          <a:lstStyle/>
          <a:p>
            <a:pPr algn="ctr"/>
            <a:r>
              <a:rPr kumimoji="1" lang="en-US" altLang="ja-JP" sz="1200" dirty="0"/>
              <a:t>Async request</a:t>
            </a:r>
            <a:endParaRPr kumimoji="1" lang="ja-JP" altLang="en-US" sz="1200" dirty="0"/>
          </a:p>
        </p:txBody>
      </p:sp>
      <p:sp>
        <p:nvSpPr>
          <p:cNvPr id="53" name="正方形/長方形 52">
            <a:extLst>
              <a:ext uri="{FF2B5EF4-FFF2-40B4-BE49-F238E27FC236}">
                <a16:creationId xmlns:a16="http://schemas.microsoft.com/office/drawing/2014/main" id="{1B4730E4-E5FD-AD28-5643-1AAFD3717779}"/>
              </a:ext>
            </a:extLst>
          </p:cNvPr>
          <p:cNvSpPr/>
          <p:nvPr/>
        </p:nvSpPr>
        <p:spPr>
          <a:xfrm>
            <a:off x="4343401"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Sign Transaction</a:t>
            </a:r>
            <a:endParaRPr kumimoji="1" lang="ja-JP" altLang="en-US" sz="1400">
              <a:solidFill>
                <a:schemeClr val="tx1"/>
              </a:solidFill>
            </a:endParaRPr>
          </a:p>
        </p:txBody>
      </p:sp>
      <p:cxnSp>
        <p:nvCxnSpPr>
          <p:cNvPr id="15" name="直線矢印コネクタ 14">
            <a:extLst>
              <a:ext uri="{FF2B5EF4-FFF2-40B4-BE49-F238E27FC236}">
                <a16:creationId xmlns:a16="http://schemas.microsoft.com/office/drawing/2014/main" id="{27DE9F43-33D0-C911-196D-9E68ACE084DA}"/>
              </a:ext>
            </a:extLst>
          </p:cNvPr>
          <p:cNvCxnSpPr>
            <a:cxnSpLocks/>
          </p:cNvCxnSpPr>
          <p:nvPr/>
        </p:nvCxnSpPr>
        <p:spPr>
          <a:xfrm>
            <a:off x="3246120" y="410331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7BCDC11-3600-E534-F93D-7F5961DE4037}"/>
              </a:ext>
            </a:extLst>
          </p:cNvPr>
          <p:cNvCxnSpPr>
            <a:cxnSpLocks/>
          </p:cNvCxnSpPr>
          <p:nvPr/>
        </p:nvCxnSpPr>
        <p:spPr>
          <a:xfrm>
            <a:off x="5840730" y="410331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595ED6F-BE39-42CE-A99B-23D84E2B0FBE}"/>
              </a:ext>
            </a:extLst>
          </p:cNvPr>
          <p:cNvSpPr txBox="1"/>
          <p:nvPr/>
        </p:nvSpPr>
        <p:spPr>
          <a:xfrm>
            <a:off x="3426331" y="3630763"/>
            <a:ext cx="651510" cy="320031"/>
          </a:xfrm>
          <a:prstGeom prst="rect">
            <a:avLst/>
          </a:prstGeom>
          <a:noFill/>
        </p:spPr>
        <p:txBody>
          <a:bodyPr wrap="square" rtlCol="0" anchor="ctr">
            <a:noAutofit/>
          </a:bodyPr>
          <a:lstStyle/>
          <a:p>
            <a:pPr algn="ctr"/>
            <a:r>
              <a:rPr kumimoji="1" lang="en-US" altLang="ja-JP" sz="1200" dirty="0"/>
              <a:t>Sign</a:t>
            </a:r>
            <a:endParaRPr kumimoji="1" lang="ja-JP" altLang="en-US" sz="1200" dirty="0"/>
          </a:p>
        </p:txBody>
      </p:sp>
      <p:sp>
        <p:nvSpPr>
          <p:cNvPr id="55" name="テキスト ボックス 54">
            <a:extLst>
              <a:ext uri="{FF2B5EF4-FFF2-40B4-BE49-F238E27FC236}">
                <a16:creationId xmlns:a16="http://schemas.microsoft.com/office/drawing/2014/main" id="{20581D6E-94E8-A136-05C7-5629C45345BC}"/>
              </a:ext>
            </a:extLst>
          </p:cNvPr>
          <p:cNvSpPr txBox="1"/>
          <p:nvPr/>
        </p:nvSpPr>
        <p:spPr>
          <a:xfrm>
            <a:off x="5770245" y="3630763"/>
            <a:ext cx="651510" cy="320031"/>
          </a:xfrm>
          <a:prstGeom prst="rect">
            <a:avLst/>
          </a:prstGeom>
          <a:noFill/>
        </p:spPr>
        <p:txBody>
          <a:bodyPr wrap="square" rtlCol="0" anchor="ctr">
            <a:noAutofit/>
          </a:bodyPr>
          <a:lstStyle/>
          <a:p>
            <a:pPr algn="ctr"/>
            <a:r>
              <a:rPr kumimoji="1" lang="en-US" altLang="ja-JP" sz="1200" dirty="0"/>
              <a:t>Add</a:t>
            </a:r>
            <a:endParaRPr kumimoji="1" lang="ja-JP" altLang="en-US" sz="1200" dirty="0"/>
          </a:p>
        </p:txBody>
      </p:sp>
      <p:sp>
        <p:nvSpPr>
          <p:cNvPr id="57" name="正方形/長方形 56">
            <a:extLst>
              <a:ext uri="{FF2B5EF4-FFF2-40B4-BE49-F238E27FC236}">
                <a16:creationId xmlns:a16="http://schemas.microsoft.com/office/drawing/2014/main" id="{4920D6D8-EA0B-7943-0279-D62A924FCE6F}"/>
              </a:ext>
            </a:extLst>
          </p:cNvPr>
          <p:cNvSpPr/>
          <p:nvPr/>
        </p:nvSpPr>
        <p:spPr>
          <a:xfrm>
            <a:off x="881253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Send Transaction</a:t>
            </a:r>
            <a:endParaRPr kumimoji="1" lang="ja-JP" altLang="en-US" sz="1400">
              <a:solidFill>
                <a:schemeClr val="tx1"/>
              </a:solidFill>
            </a:endParaRPr>
          </a:p>
        </p:txBody>
      </p:sp>
      <p:cxnSp>
        <p:nvCxnSpPr>
          <p:cNvPr id="60" name="直線矢印コネクタ 59">
            <a:extLst>
              <a:ext uri="{FF2B5EF4-FFF2-40B4-BE49-F238E27FC236}">
                <a16:creationId xmlns:a16="http://schemas.microsoft.com/office/drawing/2014/main" id="{F6B101EE-9993-292C-10C6-010339280E9E}"/>
              </a:ext>
            </a:extLst>
          </p:cNvPr>
          <p:cNvCxnSpPr>
            <a:cxnSpLocks/>
          </p:cNvCxnSpPr>
          <p:nvPr/>
        </p:nvCxnSpPr>
        <p:spPr>
          <a:xfrm>
            <a:off x="3246120" y="426333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34946322-6E3E-0AA0-10FA-D3077F2CEFA2}"/>
              </a:ext>
            </a:extLst>
          </p:cNvPr>
          <p:cNvCxnSpPr>
            <a:cxnSpLocks/>
          </p:cNvCxnSpPr>
          <p:nvPr/>
        </p:nvCxnSpPr>
        <p:spPr>
          <a:xfrm>
            <a:off x="3246120" y="443478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2464D4BB-B2DB-2E4B-74E3-DB776F9C8B5C}"/>
              </a:ext>
            </a:extLst>
          </p:cNvPr>
          <p:cNvSpPr/>
          <p:nvPr/>
        </p:nvSpPr>
        <p:spPr>
          <a:xfrm>
            <a:off x="18306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243D15DB-3F95-7E9A-3049-ABAF6ED5CCEA}"/>
              </a:ext>
            </a:extLst>
          </p:cNvPr>
          <p:cNvSpPr/>
          <p:nvPr/>
        </p:nvSpPr>
        <p:spPr>
          <a:xfrm>
            <a:off x="17711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9D1E8AD-4B7C-2287-A538-9C16588FECDA}"/>
              </a:ext>
            </a:extLst>
          </p:cNvPr>
          <p:cNvSpPr/>
          <p:nvPr/>
        </p:nvSpPr>
        <p:spPr>
          <a:xfrm>
            <a:off x="17221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Nonce Account</a:t>
            </a:r>
            <a:endParaRPr kumimoji="1" lang="ja-JP" altLang="en-US" sz="1400">
              <a:solidFill>
                <a:schemeClr val="tx1"/>
              </a:solidFill>
            </a:endParaRPr>
          </a:p>
        </p:txBody>
      </p:sp>
      <p:sp>
        <p:nvSpPr>
          <p:cNvPr id="63" name="正方形/長方形 62">
            <a:extLst>
              <a:ext uri="{FF2B5EF4-FFF2-40B4-BE49-F238E27FC236}">
                <a16:creationId xmlns:a16="http://schemas.microsoft.com/office/drawing/2014/main" id="{AA9ABF9F-225D-5C8E-9BDC-BB16A3FEB192}"/>
              </a:ext>
            </a:extLst>
          </p:cNvPr>
          <p:cNvSpPr/>
          <p:nvPr/>
        </p:nvSpPr>
        <p:spPr>
          <a:xfrm>
            <a:off x="45738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325873CB-A6EA-A387-DD1F-0F7E9CC7822C}"/>
              </a:ext>
            </a:extLst>
          </p:cNvPr>
          <p:cNvSpPr/>
          <p:nvPr/>
        </p:nvSpPr>
        <p:spPr>
          <a:xfrm>
            <a:off x="45143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5" name="正方形/長方形 64">
            <a:extLst>
              <a:ext uri="{FF2B5EF4-FFF2-40B4-BE49-F238E27FC236}">
                <a16:creationId xmlns:a16="http://schemas.microsoft.com/office/drawing/2014/main" id="{B11E7C92-47C7-6BB2-F418-22A9161FBDFD}"/>
              </a:ext>
            </a:extLst>
          </p:cNvPr>
          <p:cNvSpPr/>
          <p:nvPr/>
        </p:nvSpPr>
        <p:spPr>
          <a:xfrm>
            <a:off x="44653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6" name="正方形/長方形 65">
            <a:extLst>
              <a:ext uri="{FF2B5EF4-FFF2-40B4-BE49-F238E27FC236}">
                <a16:creationId xmlns:a16="http://schemas.microsoft.com/office/drawing/2014/main" id="{DF0F4B21-6525-5E68-14CD-522E30815244}"/>
              </a:ext>
            </a:extLst>
          </p:cNvPr>
          <p:cNvSpPr/>
          <p:nvPr/>
        </p:nvSpPr>
        <p:spPr>
          <a:xfrm>
            <a:off x="65512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7" name="正方形/長方形 66">
            <a:extLst>
              <a:ext uri="{FF2B5EF4-FFF2-40B4-BE49-F238E27FC236}">
                <a16:creationId xmlns:a16="http://schemas.microsoft.com/office/drawing/2014/main" id="{FBD477AF-3834-DF48-45FF-CFBCA10D2EC9}"/>
              </a:ext>
            </a:extLst>
          </p:cNvPr>
          <p:cNvSpPr/>
          <p:nvPr/>
        </p:nvSpPr>
        <p:spPr>
          <a:xfrm>
            <a:off x="64917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8" name="正方形/長方形 67">
            <a:extLst>
              <a:ext uri="{FF2B5EF4-FFF2-40B4-BE49-F238E27FC236}">
                <a16:creationId xmlns:a16="http://schemas.microsoft.com/office/drawing/2014/main" id="{99AAAF13-A910-740E-3E68-0F11135B6424}"/>
              </a:ext>
            </a:extLst>
          </p:cNvPr>
          <p:cNvSpPr/>
          <p:nvPr/>
        </p:nvSpPr>
        <p:spPr>
          <a:xfrm>
            <a:off x="64427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17796E5C-0430-5E1D-91DC-F12E3117891A}"/>
              </a:ext>
            </a:extLst>
          </p:cNvPr>
          <p:cNvSpPr/>
          <p:nvPr/>
        </p:nvSpPr>
        <p:spPr>
          <a:xfrm>
            <a:off x="90658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0" name="正方形/長方形 69">
            <a:extLst>
              <a:ext uri="{FF2B5EF4-FFF2-40B4-BE49-F238E27FC236}">
                <a16:creationId xmlns:a16="http://schemas.microsoft.com/office/drawing/2014/main" id="{6F5A8528-A795-B36A-E209-64F3E7F8FD88}"/>
              </a:ext>
            </a:extLst>
          </p:cNvPr>
          <p:cNvSpPr/>
          <p:nvPr/>
        </p:nvSpPr>
        <p:spPr>
          <a:xfrm>
            <a:off x="90063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1" name="正方形/長方形 70">
            <a:extLst>
              <a:ext uri="{FF2B5EF4-FFF2-40B4-BE49-F238E27FC236}">
                <a16:creationId xmlns:a16="http://schemas.microsoft.com/office/drawing/2014/main" id="{022D4274-EF64-F189-633D-CA562053B7A3}"/>
              </a:ext>
            </a:extLst>
          </p:cNvPr>
          <p:cNvSpPr/>
          <p:nvPr/>
        </p:nvSpPr>
        <p:spPr>
          <a:xfrm>
            <a:off x="89573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Signature</a:t>
            </a:r>
            <a:endParaRPr kumimoji="1" lang="ja-JP" altLang="en-US" sz="1400">
              <a:solidFill>
                <a:schemeClr val="tx1"/>
              </a:solidFill>
            </a:endParaRPr>
          </a:p>
        </p:txBody>
      </p:sp>
      <p:cxnSp>
        <p:nvCxnSpPr>
          <p:cNvPr id="72" name="直線矢印コネクタ 71">
            <a:extLst>
              <a:ext uri="{FF2B5EF4-FFF2-40B4-BE49-F238E27FC236}">
                <a16:creationId xmlns:a16="http://schemas.microsoft.com/office/drawing/2014/main" id="{0F826263-0353-C3F3-9406-309D6D740F09}"/>
              </a:ext>
            </a:extLst>
          </p:cNvPr>
          <p:cNvCxnSpPr>
            <a:cxnSpLocks/>
          </p:cNvCxnSpPr>
          <p:nvPr/>
        </p:nvCxnSpPr>
        <p:spPr>
          <a:xfrm>
            <a:off x="5840730" y="426333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445EBFEB-CCB8-C798-777D-7E99B4C60956}"/>
              </a:ext>
            </a:extLst>
          </p:cNvPr>
          <p:cNvCxnSpPr>
            <a:cxnSpLocks/>
          </p:cNvCxnSpPr>
          <p:nvPr/>
        </p:nvCxnSpPr>
        <p:spPr>
          <a:xfrm>
            <a:off x="5840730" y="4395976"/>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CEE2278-582A-B212-321B-7EC1F85FBC8C}"/>
              </a:ext>
            </a:extLst>
          </p:cNvPr>
          <p:cNvCxnSpPr>
            <a:cxnSpLocks/>
          </p:cNvCxnSpPr>
          <p:nvPr/>
        </p:nvCxnSpPr>
        <p:spPr>
          <a:xfrm>
            <a:off x="7818645" y="410331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BFB38924-15FD-C822-6CDD-F926EA0EC8EC}"/>
              </a:ext>
            </a:extLst>
          </p:cNvPr>
          <p:cNvCxnSpPr>
            <a:cxnSpLocks/>
          </p:cNvCxnSpPr>
          <p:nvPr/>
        </p:nvCxnSpPr>
        <p:spPr>
          <a:xfrm>
            <a:off x="7818645" y="424047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61AAB480-45A0-5D2B-7924-C8DEBCF565DA}"/>
              </a:ext>
            </a:extLst>
          </p:cNvPr>
          <p:cNvCxnSpPr>
            <a:cxnSpLocks/>
          </p:cNvCxnSpPr>
          <p:nvPr/>
        </p:nvCxnSpPr>
        <p:spPr>
          <a:xfrm>
            <a:off x="7818645" y="438906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7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409471"/>
            <a:ext cx="10515600" cy="4615363"/>
            <a:chOff x="838200" y="1745888"/>
            <a:chExt cx="10515600" cy="2160707"/>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Pros</a:t>
              </a:r>
            </a:p>
            <a:p>
              <a:pPr algn="ctr"/>
              <a:r>
                <a:rPr kumimoji="1" lang="en-US" altLang="ja-JP" sz="1400" dirty="0">
                  <a:solidFill>
                    <a:schemeClr val="bg1"/>
                  </a:solidFill>
                </a:rPr>
                <a:t>(Value)</a:t>
              </a:r>
              <a:endParaRPr kumimoji="1" lang="ja-JP" altLang="en-US" sz="14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rgbClr val="FF0000"/>
                  </a:solidFill>
                  <a:effectLst/>
                  <a:latin typeface="Söhne"/>
                </a:rPr>
                <a:t>Mad Mints is 16 to </a:t>
              </a:r>
              <a:r>
                <a:rPr lang="en-US" altLang="ja-JP" sz="2000" dirty="0">
                  <a:solidFill>
                    <a:srgbClr val="FF0000"/>
                  </a:solidFill>
                  <a:latin typeface="Söhne"/>
                </a:rPr>
                <a:t>27</a:t>
              </a:r>
              <a:r>
                <a:rPr lang="en-US" altLang="ja-JP" sz="2000" b="0" i="0" dirty="0">
                  <a:solidFill>
                    <a:srgbClr val="FF0000"/>
                  </a:solidFill>
                  <a:effectLst/>
                  <a:latin typeface="Söhne"/>
                </a:rPr>
                <a:t>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The </a:t>
              </a:r>
              <a:r>
                <a:rPr lang="en-US" altLang="ja-JP" sz="2000" b="0" i="0" dirty="0">
                  <a:solidFill>
                    <a:srgbClr val="FF0000"/>
                  </a:solidFill>
                  <a:effectLst/>
                  <a:latin typeface="Söhne"/>
                </a:rPr>
                <a:t>more NFTs you mint, faster</a:t>
              </a:r>
              <a:r>
                <a:rPr lang="en-US" altLang="ja-JP" sz="2000" b="0" i="0" dirty="0">
                  <a:solidFill>
                    <a:schemeClr val="tx1"/>
                  </a:solidFill>
                  <a:effectLst/>
                  <a:latin typeface="Söhne"/>
                </a:rPr>
                <a:t> it tends to become.</a:t>
              </a:r>
            </a:p>
            <a:p>
              <a:pPr marL="285750" indent="-285750">
                <a:buFont typeface="Arial" panose="020B0604020202020204" pitchFamily="34" charset="0"/>
                <a:buChar char="•"/>
              </a:pPr>
              <a:r>
                <a:rPr lang="en-US" altLang="ja-JP" sz="2000" dirty="0">
                  <a:solidFill>
                    <a:schemeClr val="tx1"/>
                  </a:solidFill>
                  <a:latin typeface="Söhne"/>
                </a:rPr>
                <a:t>Easy to implement Mad Mints.</a:t>
              </a:r>
              <a:endParaRPr lang="en-US" altLang="ja-JP" sz="2000" b="0" i="0" dirty="0">
                <a:solidFill>
                  <a:schemeClr val="tx1"/>
                </a:solidFill>
                <a:effectLst/>
                <a:latin typeface="Söhne"/>
              </a:endParaRP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24193"/>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24193"/>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a:t>
              </a:r>
              <a:r>
                <a:rPr lang="en-US" altLang="ja-JP" sz="2000" b="0" i="0">
                  <a:solidFill>
                    <a:srgbClr val="FF0000"/>
                  </a:solidFill>
                  <a:effectLst/>
                  <a:latin typeface="Söhne"/>
                </a:rPr>
                <a:t>milliseconds</a:t>
              </a:r>
              <a:r>
                <a:rPr lang="en-US" altLang="ja-JP" sz="2000" b="0" i="0">
                  <a:solidFill>
                    <a:schemeClr val="tx1"/>
                  </a:solidFill>
                  <a:effectLst/>
                  <a:latin typeface="Söhne"/>
                </a:rPr>
                <a:t>.</a:t>
              </a:r>
              <a:br>
                <a:rPr lang="en-US" altLang="ja-JP" sz="2000" b="0" i="0">
                  <a:solidFill>
                    <a:schemeClr val="tx1"/>
                  </a:solidFill>
                  <a:effectLst/>
                  <a:latin typeface="Söhne"/>
                </a:rPr>
              </a:br>
              <a:r>
                <a:rPr kumimoji="1" lang="en-US" altLang="ja-JP" sz="2000">
                  <a:solidFill>
                    <a:schemeClr val="tx1"/>
                  </a:solidFill>
                </a:rPr>
                <a:t>e</a:t>
              </a:r>
              <a:r>
                <a:rPr kumimoji="1" lang="en-US" altLang="ja-JP" sz="2000" dirty="0">
                  <a:solidFill>
                    <a:schemeClr val="tx1"/>
                  </a:solidFill>
                </a:rPr>
                <a:t>.g.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sp>
          <p:nvSpPr>
            <p:cNvPr id="18" name="正方形/長方形 17">
              <a:extLst>
                <a:ext uri="{FF2B5EF4-FFF2-40B4-BE49-F238E27FC236}">
                  <a16:creationId xmlns:a16="http://schemas.microsoft.com/office/drawing/2014/main" id="{2BD16403-5F46-0E72-C0AD-E5BCE2541E3A}"/>
                </a:ext>
              </a:extLst>
            </p:cNvPr>
            <p:cNvSpPr/>
            <p:nvPr/>
          </p:nvSpPr>
          <p:spPr>
            <a:xfrm>
              <a:off x="838200" y="2481189"/>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Cons</a:t>
              </a:r>
              <a:endParaRPr kumimoji="1" lang="ja-JP" altLang="en-US" sz="2000">
                <a:solidFill>
                  <a:schemeClr val="bg1"/>
                </a:solidFill>
              </a:endParaRPr>
            </a:p>
          </p:txBody>
        </p:sp>
        <p:sp>
          <p:nvSpPr>
            <p:cNvPr id="19" name="正方形/長方形 18">
              <a:extLst>
                <a:ext uri="{FF2B5EF4-FFF2-40B4-BE49-F238E27FC236}">
                  <a16:creationId xmlns:a16="http://schemas.microsoft.com/office/drawing/2014/main" id="{714E9D18-3BB6-B429-B36A-EC10FFE3718E}"/>
                </a:ext>
              </a:extLst>
            </p:cNvPr>
            <p:cNvSpPr/>
            <p:nvPr/>
          </p:nvSpPr>
          <p:spPr>
            <a:xfrm>
              <a:off x="3120390" y="2481189"/>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Create and store Durable Nonce Account in advance.</a:t>
              </a:r>
            </a:p>
            <a:p>
              <a:pPr marL="285750" indent="-285750">
                <a:buFont typeface="Arial" panose="020B0604020202020204" pitchFamily="34" charset="0"/>
                <a:buChar char="•"/>
              </a:pPr>
              <a:r>
                <a:rPr lang="en-US" altLang="ja-JP" sz="2000" b="0" i="0" dirty="0">
                  <a:solidFill>
                    <a:srgbClr val="FF0000"/>
                  </a:solidFill>
                  <a:effectLst/>
                  <a:latin typeface="Söhne"/>
                </a:rPr>
                <a:t>Total fees are higher, ranging 0.0014 - 0.02 SOL </a:t>
              </a:r>
              <a:r>
                <a:rPr lang="en-US" altLang="ja-JP" sz="2000" b="0" i="0" dirty="0">
                  <a:solidFill>
                    <a:schemeClr val="tx1"/>
                  </a:solidFill>
                  <a:effectLst/>
                  <a:latin typeface="Söhne"/>
                </a:rPr>
                <a:t>per transaction.</a:t>
              </a:r>
              <a:br>
                <a:rPr lang="en-US" altLang="ja-JP" sz="2000" b="0" i="0" dirty="0">
                  <a:solidFill>
                    <a:schemeClr val="tx1"/>
                  </a:solidFill>
                  <a:effectLst/>
                  <a:latin typeface="Söhne"/>
                </a:rPr>
              </a:br>
              <a:r>
                <a:rPr lang="en-US" altLang="ja-JP" sz="2000" b="0" i="0" dirty="0">
                  <a:solidFill>
                    <a:schemeClr val="tx1"/>
                  </a:solidFill>
                  <a:effectLst/>
                  <a:latin typeface="Söhne"/>
                </a:rPr>
                <a:t>e.g. 10K mints are up to 200 SOL</a:t>
              </a:r>
            </a:p>
            <a:p>
              <a:pPr marL="285750" indent="-285750">
                <a:buFont typeface="Arial" panose="020B0604020202020204" pitchFamily="34" charset="0"/>
                <a:buChar char="•"/>
              </a:pPr>
              <a:r>
                <a:rPr lang="en-US" altLang="ja-JP" sz="2000" b="0" i="0" dirty="0">
                  <a:solidFill>
                    <a:schemeClr val="tx1"/>
                  </a:solidFill>
                  <a:effectLst/>
                  <a:latin typeface="Söhne"/>
                </a:rPr>
                <a:t>(Option) You may need to build a</a:t>
              </a:r>
              <a:r>
                <a:rPr lang="ja-JP" altLang="en-US" sz="2000" b="0" i="0">
                  <a:solidFill>
                    <a:schemeClr val="tx1"/>
                  </a:solidFill>
                  <a:effectLst/>
                  <a:latin typeface="Söhne"/>
                </a:rPr>
                <a:t> </a:t>
              </a:r>
              <a:r>
                <a:rPr lang="en-US" altLang="ja-JP" sz="2000" b="0" i="0" dirty="0">
                  <a:solidFill>
                    <a:schemeClr val="tx1"/>
                  </a:solidFill>
                  <a:effectLst/>
                  <a:latin typeface="Söhne"/>
                </a:rPr>
                <a:t>queueing system for transactions.</a:t>
              </a:r>
              <a:endParaRPr lang="en-US" altLang="ja-JP" sz="2000" dirty="0">
                <a:solidFill>
                  <a:schemeClr val="tx1"/>
                </a:solidFill>
                <a:latin typeface="Söhne"/>
              </a:endParaRPr>
            </a:p>
          </p:txBody>
        </p:sp>
      </p:grpSp>
      <p:sp>
        <p:nvSpPr>
          <p:cNvPr id="6" name="テキスト ボックス 5">
            <a:extLst>
              <a:ext uri="{FF2B5EF4-FFF2-40B4-BE49-F238E27FC236}">
                <a16:creationId xmlns:a16="http://schemas.microsoft.com/office/drawing/2014/main" id="{5BE4B43E-7BA8-FB3B-FC8A-822C8CDC6FD8}"/>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Jun 12 2023</a:t>
            </a:r>
          </a:p>
        </p:txBody>
      </p:sp>
      <p:sp>
        <p:nvSpPr>
          <p:cNvPr id="13" name="テキスト ボックス 12">
            <a:extLst>
              <a:ext uri="{FF2B5EF4-FFF2-40B4-BE49-F238E27FC236}">
                <a16:creationId xmlns:a16="http://schemas.microsoft.com/office/drawing/2014/main" id="{FDCA0AEE-0A7E-3C51-44BC-02AD8DEF1691}"/>
              </a:ext>
            </a:extLst>
          </p:cNvPr>
          <p:cNvSpPr txBox="1"/>
          <p:nvPr/>
        </p:nvSpPr>
        <p:spPr>
          <a:xfrm>
            <a:off x="838200" y="6183630"/>
            <a:ext cx="10515600" cy="309244"/>
          </a:xfrm>
          <a:prstGeom prst="rect">
            <a:avLst/>
          </a:prstGeom>
          <a:noFill/>
        </p:spPr>
        <p:txBody>
          <a:bodyPr wrap="square" rtlCol="0">
            <a:noAutofit/>
          </a:bodyPr>
          <a:lstStyle/>
          <a:p>
            <a:r>
              <a:rPr kumimoji="1" lang="en-US" altLang="ja-JP" sz="1200" dirty="0"/>
              <a:t>This conclusion is unofficial, in my opinion.</a:t>
            </a:r>
            <a:endParaRPr kumimoji="1" lang="ja-JP" altLang="en-US" sz="1200" dirty="0"/>
          </a:p>
        </p:txBody>
      </p:sp>
    </p:spTree>
    <p:extLst>
      <p:ext uri="{BB962C8B-B14F-4D97-AF65-F5344CB8AC3E}">
        <p14:creationId xmlns:p14="http://schemas.microsoft.com/office/powerpoint/2010/main" val="214597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Mint NFTs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855871938"/>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Mint NFTs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NFT</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800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16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100 NFTs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1,900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24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1,000 NFTs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17,000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27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Create Mint Account and Metadata Account Using </a:t>
            </a:r>
            <a:r>
              <a:rPr kumimoji="1" lang="en-US" altLang="ja-JP" sz="1200" dirty="0" err="1"/>
              <a:t>Metaplex</a:t>
            </a:r>
            <a:r>
              <a:rPr kumimoji="1" lang="en-US" altLang="ja-JP" sz="1200" dirty="0"/>
              <a:t> JavaScript SDK. It's not including upload Metadata JSON and image, verify collection.</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93871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Transfer SOL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255808025"/>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2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Instructions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2.2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 name="テキスト ボックス 10">
            <a:extLst>
              <a:ext uri="{FF2B5EF4-FFF2-40B4-BE49-F238E27FC236}">
                <a16:creationId xmlns:a16="http://schemas.microsoft.com/office/drawing/2014/main" id="{6CB7F5ED-1499-08E3-207A-DCF625A6D5B8}"/>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Transfer SOL instructions using Solana web3.js.</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Tree>
    <p:extLst>
      <p:ext uri="{BB962C8B-B14F-4D97-AF65-F5344CB8AC3E}">
        <p14:creationId xmlns:p14="http://schemas.microsoft.com/office/powerpoint/2010/main" val="383019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8</a:t>
            </a:fld>
            <a:endParaRPr kumimoji="1" lang="ja-JP" altLang="en-US"/>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654764"/>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02932" y="3538336"/>
            <a:ext cx="2036437" cy="423275"/>
          </a:xfrm>
          <a:prstGeom prst="rect">
            <a:avLst/>
          </a:prstGeom>
          <a:noFill/>
        </p:spPr>
        <p:txBody>
          <a:bodyPr wrap="square" rtlCol="0">
            <a:noAutofit/>
          </a:bodyPr>
          <a:lstStyle/>
          <a:p>
            <a:pPr algn="ctr"/>
            <a:r>
              <a:rPr kumimoji="1" lang="en-US" altLang="ja-JP" sz="1400" dirty="0"/>
              <a:t>Create Nonce </a:t>
            </a:r>
            <a:r>
              <a:rPr kumimoji="1" lang="en-US" altLang="ja-JP" sz="1400" dirty="0">
                <a:solidFill>
                  <a:schemeClr val="accent1"/>
                </a:solidFill>
              </a:rPr>
              <a:t>in advance</a:t>
            </a:r>
            <a:endParaRPr kumimoji="1" lang="ja-JP" altLang="en-US" sz="1400" dirty="0">
              <a:solidFill>
                <a:schemeClr val="accent1"/>
              </a:solidFill>
            </a:endParaRP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1890276"/>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1890276"/>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1890277"/>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654764"/>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654765"/>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8484981" y="3007572"/>
            <a:ext cx="2036442" cy="421428"/>
          </a:xfrm>
          <a:prstGeom prst="wedgeRoundRectCallout">
            <a:avLst>
              <a:gd name="adj1" fmla="val -42161"/>
              <a:gd name="adj2" fmla="val -130155"/>
              <a:gd name="adj3" fmla="val 16667"/>
            </a:avLst>
          </a:prstGeom>
          <a:solidFill>
            <a:schemeClr val="bg1">
              <a:lumMod val="85000"/>
            </a:schemeClr>
          </a:solidFill>
          <a:ln>
            <a:noFill/>
          </a:ln>
        </p:spPr>
        <p:txBody>
          <a:bodyPr wrap="square" rtlCol="0" anchor="ctr">
            <a:noAutofit/>
          </a:bodyPr>
          <a:lstStyle/>
          <a:p>
            <a:pPr algn="ctr"/>
            <a:r>
              <a:rPr kumimoji="1" lang="en-US" altLang="ja-JP" sz="1600" dirty="0">
                <a:solidFill>
                  <a:srgbClr val="FF0000"/>
                </a:solidFill>
              </a:rPr>
              <a:t>Speed Bottleneck</a:t>
            </a:r>
            <a:endParaRPr kumimoji="1" lang="ja-JP" altLang="en-US" sz="1600" dirty="0">
              <a:solidFill>
                <a:srgbClr val="FF0000"/>
              </a:solidFill>
            </a:endParaRPr>
          </a:p>
        </p:txBody>
      </p:sp>
      <p:sp>
        <p:nvSpPr>
          <p:cNvPr id="10" name="角丸四角形 9">
            <a:extLst>
              <a:ext uri="{FF2B5EF4-FFF2-40B4-BE49-F238E27FC236}">
                <a16:creationId xmlns:a16="http://schemas.microsoft.com/office/drawing/2014/main" id="{CCEA4EF1-FAE5-FA6F-AA79-17660F283667}"/>
              </a:ext>
            </a:extLst>
          </p:cNvPr>
          <p:cNvSpPr/>
          <p:nvPr/>
        </p:nvSpPr>
        <p:spPr>
          <a:xfrm>
            <a:off x="7315206" y="4977232"/>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p>
        </p:txBody>
      </p:sp>
      <p:sp>
        <p:nvSpPr>
          <p:cNvPr id="11" name="ホームベース 10">
            <a:extLst>
              <a:ext uri="{FF2B5EF4-FFF2-40B4-BE49-F238E27FC236}">
                <a16:creationId xmlns:a16="http://schemas.microsoft.com/office/drawing/2014/main" id="{9B61A21C-30DB-4EBA-B037-76B3346CA3D5}"/>
              </a:ext>
            </a:extLst>
          </p:cNvPr>
          <p:cNvSpPr/>
          <p:nvPr/>
        </p:nvSpPr>
        <p:spPr>
          <a:xfrm>
            <a:off x="7280917" y="4654766"/>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2B35FA34-D7E2-5BAB-F862-3C100918B9EB}"/>
              </a:ext>
            </a:extLst>
          </p:cNvPr>
          <p:cNvSpPr/>
          <p:nvPr/>
        </p:nvSpPr>
        <p:spPr>
          <a:xfrm>
            <a:off x="2685087" y="4654764"/>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8" name="角丸四角形 17">
            <a:extLst>
              <a:ext uri="{FF2B5EF4-FFF2-40B4-BE49-F238E27FC236}">
                <a16:creationId xmlns:a16="http://schemas.microsoft.com/office/drawing/2014/main" id="{ED43D95D-CCE0-724C-E96A-2765085220F3}"/>
              </a:ext>
            </a:extLst>
          </p:cNvPr>
          <p:cNvSpPr/>
          <p:nvPr/>
        </p:nvSpPr>
        <p:spPr>
          <a:xfrm>
            <a:off x="2703277" y="4977232"/>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Durable Nonce</a:t>
            </a:r>
          </a:p>
        </p:txBody>
      </p:sp>
      <p:sp>
        <p:nvSpPr>
          <p:cNvPr id="20" name="テキスト ボックス 19">
            <a:extLst>
              <a:ext uri="{FF2B5EF4-FFF2-40B4-BE49-F238E27FC236}">
                <a16:creationId xmlns:a16="http://schemas.microsoft.com/office/drawing/2014/main" id="{1D32EA38-4617-0BA0-BD60-2BEA0459A30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Jul 2 2023</a:t>
            </a:r>
            <a:endParaRPr kumimoji="1" lang="ja-JP" altLang="en-US" sz="1200" dirty="0"/>
          </a:p>
        </p:txBody>
      </p:sp>
      <p:sp>
        <p:nvSpPr>
          <p:cNvPr id="14" name="角丸四角形 13">
            <a:extLst>
              <a:ext uri="{FF2B5EF4-FFF2-40B4-BE49-F238E27FC236}">
                <a16:creationId xmlns:a16="http://schemas.microsoft.com/office/drawing/2014/main" id="{741DCE46-755F-DFB0-D245-87AAACBCBD22}"/>
              </a:ext>
            </a:extLst>
          </p:cNvPr>
          <p:cNvSpPr/>
          <p:nvPr/>
        </p:nvSpPr>
        <p:spPr>
          <a:xfrm>
            <a:off x="7315206" y="2212742"/>
            <a:ext cx="1863089" cy="278007"/>
          </a:xfrm>
          <a:prstGeom prst="roundRect">
            <a:avLst>
              <a:gd name="adj" fmla="val 3311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p:txBody>
      </p:sp>
      <p:cxnSp>
        <p:nvCxnSpPr>
          <p:cNvPr id="38" name="曲線コネクタ 37">
            <a:extLst>
              <a:ext uri="{FF2B5EF4-FFF2-40B4-BE49-F238E27FC236}">
                <a16:creationId xmlns:a16="http://schemas.microsoft.com/office/drawing/2014/main" id="{FE3E3527-C33A-2836-83D9-4D867489DAE1}"/>
              </a:ext>
            </a:extLst>
          </p:cNvPr>
          <p:cNvCxnSpPr>
            <a:cxnSpLocks/>
            <a:stCxn id="14" idx="2"/>
            <a:endCxn id="12" idx="0"/>
          </p:cNvCxnSpPr>
          <p:nvPr/>
        </p:nvCxnSpPr>
        <p:spPr>
          <a:xfrm rot="5400000">
            <a:off x="4808606" y="1216618"/>
            <a:ext cx="2164015" cy="4712277"/>
          </a:xfrm>
          <a:prstGeom prst="curvedConnector3">
            <a:avLst>
              <a:gd name="adj1" fmla="val 50000"/>
            </a:avLst>
          </a:prstGeom>
          <a:ln w="952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曲線コネクタ 38">
            <a:extLst>
              <a:ext uri="{FF2B5EF4-FFF2-40B4-BE49-F238E27FC236}">
                <a16:creationId xmlns:a16="http://schemas.microsoft.com/office/drawing/2014/main" id="{DC252013-5F2A-FD00-8E65-7A4DDADBD3ED}"/>
              </a:ext>
            </a:extLst>
          </p:cNvPr>
          <p:cNvCxnSpPr>
            <a:cxnSpLocks/>
            <a:stCxn id="14" idx="2"/>
            <a:endCxn id="10" idx="1"/>
          </p:cNvCxnSpPr>
          <p:nvPr/>
        </p:nvCxnSpPr>
        <p:spPr>
          <a:xfrm rot="5400000">
            <a:off x="6468236" y="3337720"/>
            <a:ext cx="2625487" cy="931545"/>
          </a:xfrm>
          <a:prstGeom prst="curvedConnector4">
            <a:avLst>
              <a:gd name="adj1" fmla="val 47353"/>
              <a:gd name="adj2" fmla="val 12454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3987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8807</TotalTime>
  <Words>977</Words>
  <Application>Microsoft Macintosh PowerPoint</Application>
  <PresentationFormat>ワイド画面</PresentationFormat>
  <Paragraphs>196</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Söhne</vt:lpstr>
      <vt:lpstr>Yu Gothic</vt:lpstr>
      <vt:lpstr>Yu Gothic</vt:lpstr>
      <vt:lpstr>Arial</vt:lpstr>
      <vt:lpstr>Calibri</vt:lpstr>
      <vt:lpstr>Office テーマ</vt:lpstr>
      <vt:lpstr>PowerPoint プレゼンテーション</vt:lpstr>
      <vt:lpstr>Anatomy of Mad Mints</vt:lpstr>
      <vt:lpstr>What is Mad Mints?</vt:lpstr>
      <vt:lpstr>Detailed Explanation by ChatGPT-3.5</vt:lpstr>
      <vt:lpstr>Process Overview</vt:lpstr>
      <vt:lpstr>Conclusion of Mad Mints</vt:lpstr>
      <vt:lpstr>Mint NFTs - Speed Test Result (rough estimate)</vt:lpstr>
      <vt:lpstr>Transfer SOL - Speed Test Result (rough estimate)</vt:lpstr>
      <vt:lpstr>Transaction Processing Bottleneck</vt:lpstr>
      <vt:lpstr>Difference Between Mad Mints and Standard Transaction (Transfer SOL Instruction)</vt:lpstr>
      <vt:lpstr>Example Codes</vt:lpstr>
      <vt:lpstr>Directory Structure and Overview of Example Codes</vt:lpstr>
      <vt:lpstr>Note</vt:lpstr>
      <vt:lpstr>PowerPoint プレゼンテーション</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3115</cp:revision>
  <cp:lastPrinted>2023-05-21T09:15:46Z</cp:lastPrinted>
  <dcterms:created xsi:type="dcterms:W3CDTF">2021-12-18T05:33:19Z</dcterms:created>
  <dcterms:modified xsi:type="dcterms:W3CDTF">2023-11-22T10:12:40Z</dcterms:modified>
  <cp:category/>
</cp:coreProperties>
</file>