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11"/>
  </p:notesMasterIdLst>
  <p:sldIdLst>
    <p:sldId id="321" r:id="rId2"/>
    <p:sldId id="331" r:id="rId3"/>
    <p:sldId id="330" r:id="rId4"/>
    <p:sldId id="328" r:id="rId5"/>
    <p:sldId id="323" r:id="rId6"/>
    <p:sldId id="325" r:id="rId7"/>
    <p:sldId id="329" r:id="rId8"/>
    <p:sldId id="326" r:id="rId9"/>
    <p:sldId id="32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95"/>
    <p:restoredTop sz="96012"/>
  </p:normalViewPr>
  <p:slideViewPr>
    <p:cSldViewPr snapToGrid="0" snapToObjects="1">
      <p:cViewPr varScale="1">
        <p:scale>
          <a:sx n="112" d="100"/>
          <a:sy n="112" d="100"/>
        </p:scale>
        <p:origin x="464"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2023/5/24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2023/5/24</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2023/5/24</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2023/5/24</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lvl1pPr>
              <a:defRPr>
                <a:latin typeface="+mn-lt"/>
              </a:defRPr>
            </a:lvl1pPr>
          </a:lstStyle>
          <a:p>
            <a:fld id="{73EFA7FA-4B80-324E-84D1-8F8384F1BA5D}" type="datetime1">
              <a:rPr kumimoji="1" lang="ja-JP" altLang="en-US" smtClean="0"/>
              <a:pPr/>
              <a:t>2023/5/24</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lvl1pPr>
              <a:defRPr>
                <a:latin typeface="+mn-lt"/>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lvl1pPr>
              <a:defRPr>
                <a:latin typeface="+mn-lt"/>
              </a:defRPr>
            </a:lvl1pPr>
          </a:lstStyle>
          <a:p>
            <a:fld id="{51BE5F08-58E8-9243-A834-2B76637F595D}" type="slidenum">
              <a:rPr kumimoji="1" lang="ja-JP" altLang="en-US" smtClean="0"/>
              <a:pPr/>
              <a:t>‹#›</a:t>
            </a:fld>
            <a:endParaRPr kumimoji="1" lang="ja-JP" altLang="en-US"/>
          </a:p>
        </p:txBody>
      </p:sp>
      <p:pic>
        <p:nvPicPr>
          <p:cNvPr id="7" name="図 6">
            <a:extLst>
              <a:ext uri="{FF2B5EF4-FFF2-40B4-BE49-F238E27FC236}">
                <a16:creationId xmlns:a16="http://schemas.microsoft.com/office/drawing/2014/main" id="{0374D343-B2A3-821C-611B-FFDB76E163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5778" y="275644"/>
            <a:ext cx="494876" cy="494876"/>
          </a:xfrm>
          <a:prstGeom prst="rect">
            <a:avLst/>
          </a:prstGeom>
        </p:spPr>
      </p:pic>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2023/5/24</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2023/5/24</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2023/5/24</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2023/5/24</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2023/5/24</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2023/5/24</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2023/5/24</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ea typeface="Yu Gothic" panose="020B0400000000000000" pitchFamily="34" charset="-128"/>
              </a:defRPr>
            </a:lvl1pPr>
          </a:lstStyle>
          <a:p>
            <a:fld id="{E55A93C3-7990-6040-9FF9-3C243F65B473}" type="datetime1">
              <a:rPr kumimoji="1" lang="ja-JP" altLang="en-US" smtClean="0"/>
              <a:pPr/>
              <a:t>2023/5/24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2000" kern="1200">
          <a:solidFill>
            <a:schemeClr val="tx1"/>
          </a:solidFill>
          <a:latin typeface="+mn-lt"/>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800" kern="1200">
          <a:solidFill>
            <a:schemeClr val="tx1"/>
          </a:solidFill>
          <a:latin typeface="+mn-lt"/>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armaniferrante/status/164475504843673600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olanacookbook.com/references/offline-transaction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256hax/mad-min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witter.com/shiroperu"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B0A5D8-0ED8-7AC7-0DA1-933142F5002C}"/>
              </a:ext>
            </a:extLst>
          </p:cNvPr>
          <p:cNvSpPr>
            <a:spLocks noGrp="1"/>
          </p:cNvSpPr>
          <p:nvPr>
            <p:ph type="title"/>
          </p:nvPr>
        </p:nvSpPr>
        <p:spPr/>
        <p:txBody>
          <a:bodyPr/>
          <a:lstStyle/>
          <a:p>
            <a:r>
              <a:rPr lang="en-US" altLang="ja-JP" dirty="0"/>
              <a:t>What is Mad Mints?</a:t>
            </a:r>
            <a:endParaRPr kumimoji="1" lang="ja-JP" altLang="en-US"/>
          </a:p>
        </p:txBody>
      </p:sp>
      <p:sp>
        <p:nvSpPr>
          <p:cNvPr id="3" name="コンテンツ プレースホルダー 2">
            <a:extLst>
              <a:ext uri="{FF2B5EF4-FFF2-40B4-BE49-F238E27FC236}">
                <a16:creationId xmlns:a16="http://schemas.microsoft.com/office/drawing/2014/main" id="{16E5DC20-CAFD-CF14-ADB6-87B322394EB4}"/>
              </a:ext>
            </a:extLst>
          </p:cNvPr>
          <p:cNvSpPr>
            <a:spLocks noGrp="1"/>
          </p:cNvSpPr>
          <p:nvPr>
            <p:ph idx="1"/>
          </p:nvPr>
        </p:nvSpPr>
        <p:spPr/>
        <p:txBody>
          <a:bodyPr>
            <a:normAutofit/>
          </a:bodyPr>
          <a:lstStyle/>
          <a:p>
            <a:pPr algn="l"/>
            <a:r>
              <a:rPr lang="en-US" altLang="ja-JP" b="0" i="0" dirty="0">
                <a:effectLst/>
              </a:rPr>
              <a:t>Improves the speed of (minting) transactions. With this approach, you'll be able to handle high demand and experience incredible UX. We call "Mad Mints".</a:t>
            </a:r>
            <a:endParaRPr lang="en-US" altLang="ja-JP" dirty="0"/>
          </a:p>
        </p:txBody>
      </p:sp>
      <p:sp>
        <p:nvSpPr>
          <p:cNvPr id="4" name="フッター プレースホルダー 3">
            <a:extLst>
              <a:ext uri="{FF2B5EF4-FFF2-40B4-BE49-F238E27FC236}">
                <a16:creationId xmlns:a16="http://schemas.microsoft.com/office/drawing/2014/main" id="{FB01677B-189A-D230-E45B-5AD4CB6ADCC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1EEA567-F50B-6E64-909D-A2F63BF675A9}"/>
              </a:ext>
            </a:extLst>
          </p:cNvPr>
          <p:cNvSpPr>
            <a:spLocks noGrp="1"/>
          </p:cNvSpPr>
          <p:nvPr>
            <p:ph type="sldNum" sz="quarter" idx="12"/>
          </p:nvPr>
        </p:nvSpPr>
        <p:spPr/>
        <p:txBody>
          <a:bodyPr/>
          <a:lstStyle/>
          <a:p>
            <a:fld id="{51BE5F08-58E8-9243-A834-2B76637F595D}" type="slidenum">
              <a:rPr kumimoji="1" lang="ja-JP" altLang="en-US" smtClean="0"/>
              <a:t>0</a:t>
            </a:fld>
            <a:endParaRPr kumimoji="1" lang="ja-JP" altLang="en-US"/>
          </a:p>
        </p:txBody>
      </p:sp>
      <p:pic>
        <p:nvPicPr>
          <p:cNvPr id="6" name="図 5">
            <a:extLst>
              <a:ext uri="{FF2B5EF4-FFF2-40B4-BE49-F238E27FC236}">
                <a16:creationId xmlns:a16="http://schemas.microsoft.com/office/drawing/2014/main" id="{EA5DDEC6-BC0D-69F3-9561-E2AF744B30D9}"/>
              </a:ext>
            </a:extLst>
          </p:cNvPr>
          <p:cNvPicPr>
            <a:picLocks noChangeAspect="1"/>
          </p:cNvPicPr>
          <p:nvPr/>
        </p:nvPicPr>
        <p:blipFill>
          <a:blip r:embed="rId2"/>
          <a:stretch>
            <a:fillRect/>
          </a:stretch>
        </p:blipFill>
        <p:spPr>
          <a:xfrm>
            <a:off x="2511223" y="1673291"/>
            <a:ext cx="7169553" cy="4117896"/>
          </a:xfrm>
          <a:prstGeom prst="rect">
            <a:avLst/>
          </a:prstGeom>
          <a:ln>
            <a:solidFill>
              <a:schemeClr val="tx1"/>
            </a:solidFill>
          </a:ln>
        </p:spPr>
      </p:pic>
      <p:sp>
        <p:nvSpPr>
          <p:cNvPr id="7" name="テキスト ボックス 6">
            <a:extLst>
              <a:ext uri="{FF2B5EF4-FFF2-40B4-BE49-F238E27FC236}">
                <a16:creationId xmlns:a16="http://schemas.microsoft.com/office/drawing/2014/main" id="{E46C4351-64B1-5B5C-DE11-586ACCA2FC11}"/>
              </a:ext>
            </a:extLst>
          </p:cNvPr>
          <p:cNvSpPr txBox="1"/>
          <p:nvPr/>
        </p:nvSpPr>
        <p:spPr>
          <a:xfrm>
            <a:off x="2511223" y="5925007"/>
            <a:ext cx="5402580" cy="495313"/>
          </a:xfrm>
          <a:prstGeom prst="rect">
            <a:avLst/>
          </a:prstGeom>
          <a:noFill/>
        </p:spPr>
        <p:txBody>
          <a:bodyPr wrap="square" rtlCol="0">
            <a:noAutofit/>
          </a:bodyPr>
          <a:lstStyle/>
          <a:p>
            <a:r>
              <a:rPr kumimoji="1" lang="en-US" altLang="ja-JP" sz="1200" dirty="0"/>
              <a:t>Source: Mad Armani 🎒 Twitter</a:t>
            </a:r>
          </a:p>
          <a:p>
            <a:r>
              <a:rPr kumimoji="1" lang="en-US" altLang="ja-JP" sz="1200" dirty="0">
                <a:hlinkClick r:id="rId3"/>
              </a:rPr>
              <a:t>https://twitter.com/</a:t>
            </a:r>
            <a:r>
              <a:rPr kumimoji="1" lang="en-US" altLang="ja-JP" sz="1200" dirty="0" err="1">
                <a:hlinkClick r:id="rId3"/>
              </a:rPr>
              <a:t>armaniferrante</a:t>
            </a:r>
            <a:r>
              <a:rPr kumimoji="1" lang="en-US" altLang="ja-JP" sz="1200" dirty="0">
                <a:hlinkClick r:id="rId3"/>
              </a:rPr>
              <a:t>/status/1644755048436736001</a:t>
            </a:r>
            <a:endParaRPr kumimoji="1" lang="ja-JP" altLang="en-US" sz="1200" dirty="0"/>
          </a:p>
        </p:txBody>
      </p:sp>
      <p:sp>
        <p:nvSpPr>
          <p:cNvPr id="9" name="テキスト ボックス 8">
            <a:extLst>
              <a:ext uri="{FF2B5EF4-FFF2-40B4-BE49-F238E27FC236}">
                <a16:creationId xmlns:a16="http://schemas.microsoft.com/office/drawing/2014/main" id="{09BE8E27-07D8-E689-C904-D49F5FDC32C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119244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D3895A-DB9E-49A4-EBDC-E585372879B6}"/>
              </a:ext>
            </a:extLst>
          </p:cNvPr>
          <p:cNvSpPr>
            <a:spLocks noGrp="1"/>
          </p:cNvSpPr>
          <p:nvPr>
            <p:ph type="title"/>
          </p:nvPr>
        </p:nvSpPr>
        <p:spPr/>
        <p:txBody>
          <a:bodyPr/>
          <a:lstStyle/>
          <a:p>
            <a:r>
              <a:rPr kumimoji="1" lang="en-US" altLang="ja-JP" dirty="0"/>
              <a:t>Detailed Explanation by ChatGPT-3.5</a:t>
            </a:r>
            <a:endParaRPr kumimoji="1" lang="ja-JP" altLang="en-US"/>
          </a:p>
        </p:txBody>
      </p:sp>
      <p:sp>
        <p:nvSpPr>
          <p:cNvPr id="3" name="コンテンツ プレースホルダー 2">
            <a:extLst>
              <a:ext uri="{FF2B5EF4-FFF2-40B4-BE49-F238E27FC236}">
                <a16:creationId xmlns:a16="http://schemas.microsoft.com/office/drawing/2014/main" id="{F674D5C3-37BA-9812-E008-E9C857361E1D}"/>
              </a:ext>
            </a:extLst>
          </p:cNvPr>
          <p:cNvSpPr>
            <a:spLocks noGrp="1"/>
          </p:cNvSpPr>
          <p:nvPr>
            <p:ph idx="1"/>
          </p:nvPr>
        </p:nvSpPr>
        <p:spPr/>
        <p:txBody>
          <a:bodyPr/>
          <a:lstStyle/>
          <a:p>
            <a:r>
              <a:rPr kumimoji="1" lang="en-US" altLang="ja-JP" dirty="0"/>
              <a:t>3 STEPs to Implement Mad Mints.</a:t>
            </a:r>
            <a:endParaRPr kumimoji="1" lang="ja-JP" altLang="en-US"/>
          </a:p>
        </p:txBody>
      </p:sp>
      <p:sp>
        <p:nvSpPr>
          <p:cNvPr id="4" name="フッター プレースホルダー 3">
            <a:extLst>
              <a:ext uri="{FF2B5EF4-FFF2-40B4-BE49-F238E27FC236}">
                <a16:creationId xmlns:a16="http://schemas.microsoft.com/office/drawing/2014/main" id="{A79039B6-4F2E-8160-B483-2E4C415EB31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E7FE80D-97D2-74B6-DEF8-F06DEAF5F8D2}"/>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
        <p:nvSpPr>
          <p:cNvPr id="13" name="テキスト ボックス 12">
            <a:extLst>
              <a:ext uri="{FF2B5EF4-FFF2-40B4-BE49-F238E27FC236}">
                <a16:creationId xmlns:a16="http://schemas.microsoft.com/office/drawing/2014/main" id="{0C34F366-1306-898E-B737-19EC06070ADE}"/>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24 2023</a:t>
            </a:r>
            <a:endParaRPr kumimoji="1" lang="ja-JP" altLang="en-US" sz="1200" dirty="0"/>
          </a:p>
        </p:txBody>
      </p:sp>
      <p:sp>
        <p:nvSpPr>
          <p:cNvPr id="6" name="ホームベース 5">
            <a:extLst>
              <a:ext uri="{FF2B5EF4-FFF2-40B4-BE49-F238E27FC236}">
                <a16:creationId xmlns:a16="http://schemas.microsoft.com/office/drawing/2014/main" id="{B3DD2489-BC0D-A1F6-D0EA-26A5087A328F}"/>
              </a:ext>
            </a:extLst>
          </p:cNvPr>
          <p:cNvSpPr/>
          <p:nvPr/>
        </p:nvSpPr>
        <p:spPr>
          <a:xfrm>
            <a:off x="838200" y="1527717"/>
            <a:ext cx="3505200" cy="60188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STEP1</a:t>
            </a:r>
          </a:p>
          <a:p>
            <a:pPr algn="ctr"/>
            <a:r>
              <a:rPr kumimoji="1" lang="en-US" altLang="ja-JP" sz="1600" dirty="0">
                <a:solidFill>
                  <a:schemeClr val="bg1"/>
                </a:solidFill>
              </a:rPr>
              <a:t>Allocate Durable Nonces</a:t>
            </a:r>
            <a:endParaRPr kumimoji="1" lang="ja-JP" altLang="en-US" sz="1600">
              <a:solidFill>
                <a:schemeClr val="bg1"/>
              </a:solidFill>
            </a:endParaRPr>
          </a:p>
        </p:txBody>
      </p:sp>
      <p:sp>
        <p:nvSpPr>
          <p:cNvPr id="14" name="ホームベース 13">
            <a:extLst>
              <a:ext uri="{FF2B5EF4-FFF2-40B4-BE49-F238E27FC236}">
                <a16:creationId xmlns:a16="http://schemas.microsoft.com/office/drawing/2014/main" id="{2385A740-B2DC-2CA0-7D6E-48562EC4207E}"/>
              </a:ext>
            </a:extLst>
          </p:cNvPr>
          <p:cNvSpPr/>
          <p:nvPr/>
        </p:nvSpPr>
        <p:spPr>
          <a:xfrm>
            <a:off x="4343400" y="1527717"/>
            <a:ext cx="3505200" cy="60188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STEP2</a:t>
            </a:r>
          </a:p>
          <a:p>
            <a:pPr algn="ctr"/>
            <a:r>
              <a:rPr kumimoji="1" lang="en-US" altLang="ja-JP" sz="1600" dirty="0">
                <a:solidFill>
                  <a:schemeClr val="bg1"/>
                </a:solidFill>
              </a:rPr>
              <a:t>Buffer transactions into queue</a:t>
            </a:r>
            <a:endParaRPr kumimoji="1" lang="ja-JP" altLang="en-US" sz="1600">
              <a:solidFill>
                <a:schemeClr val="bg1"/>
              </a:solidFill>
            </a:endParaRPr>
          </a:p>
        </p:txBody>
      </p:sp>
      <p:sp>
        <p:nvSpPr>
          <p:cNvPr id="15" name="ホームベース 14">
            <a:extLst>
              <a:ext uri="{FF2B5EF4-FFF2-40B4-BE49-F238E27FC236}">
                <a16:creationId xmlns:a16="http://schemas.microsoft.com/office/drawing/2014/main" id="{5860DA7C-967E-A5F6-B286-21B421468316}"/>
              </a:ext>
            </a:extLst>
          </p:cNvPr>
          <p:cNvSpPr/>
          <p:nvPr/>
        </p:nvSpPr>
        <p:spPr>
          <a:xfrm>
            <a:off x="7848600" y="1527717"/>
            <a:ext cx="3505200" cy="60188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STEP3</a:t>
            </a:r>
          </a:p>
          <a:p>
            <a:pPr algn="ctr"/>
            <a:r>
              <a:rPr kumimoji="1" lang="en-US" altLang="ja-JP" sz="1600" dirty="0">
                <a:solidFill>
                  <a:schemeClr val="bg1"/>
                </a:solidFill>
              </a:rPr>
              <a:t>Async process</a:t>
            </a:r>
            <a:endParaRPr kumimoji="1" lang="ja-JP" altLang="en-US" sz="1600">
              <a:solidFill>
                <a:schemeClr val="bg1"/>
              </a:solidFill>
            </a:endParaRPr>
          </a:p>
        </p:txBody>
      </p:sp>
      <p:sp>
        <p:nvSpPr>
          <p:cNvPr id="16" name="テキスト ボックス 15">
            <a:extLst>
              <a:ext uri="{FF2B5EF4-FFF2-40B4-BE49-F238E27FC236}">
                <a16:creationId xmlns:a16="http://schemas.microsoft.com/office/drawing/2014/main" id="{408D44C3-C555-1F15-37BB-3635FA265A6B}"/>
              </a:ext>
            </a:extLst>
          </p:cNvPr>
          <p:cNvSpPr txBox="1"/>
          <p:nvPr/>
        </p:nvSpPr>
        <p:spPr>
          <a:xfrm>
            <a:off x="838200" y="2326384"/>
            <a:ext cx="3505200" cy="3590609"/>
          </a:xfrm>
          <a:prstGeom prst="rect">
            <a:avLst/>
          </a:prstGeom>
          <a:noFill/>
        </p:spPr>
        <p:txBody>
          <a:bodyPr wrap="square" rtlCol="0" anchor="t">
            <a:noAutofit/>
          </a:bodyPr>
          <a:lstStyle/>
          <a:p>
            <a:r>
              <a:rPr kumimoji="1" lang="en-US" altLang="ja-JP" sz="1600" dirty="0"/>
              <a:t>Allocate 10,000 durable nonces: Nonces are integer values used to differentiate transactions with the same key. By allocating 10,000 durable nonces, you ensure that transactions can be easily tracked and duplicates can be avoided. These nonces are stored in persistent memory and won't be deleted even during reboots or upgrades.</a:t>
            </a:r>
          </a:p>
          <a:p>
            <a:endParaRPr kumimoji="1" lang="en-US" altLang="ja-JP" sz="1600" dirty="0"/>
          </a:p>
          <a:p>
            <a:r>
              <a:rPr kumimoji="1" lang="en-US" altLang="ja-JP" sz="1600" dirty="0"/>
              <a:t>Docs: </a:t>
            </a:r>
            <a:r>
              <a:rPr kumimoji="1" lang="en-US" altLang="ja-JP" sz="1600" dirty="0">
                <a:hlinkClick r:id="rId2"/>
              </a:rPr>
              <a:t>https://</a:t>
            </a:r>
            <a:r>
              <a:rPr kumimoji="1" lang="en-US" altLang="ja-JP" sz="1600" dirty="0" err="1">
                <a:hlinkClick r:id="rId2"/>
              </a:rPr>
              <a:t>solanacookbook.com</a:t>
            </a:r>
            <a:r>
              <a:rPr kumimoji="1" lang="en-US" altLang="ja-JP" sz="1600" dirty="0">
                <a:hlinkClick r:id="rId2"/>
              </a:rPr>
              <a:t>/references/offline-</a:t>
            </a:r>
            <a:r>
              <a:rPr kumimoji="1" lang="en-US" altLang="ja-JP" sz="1600" dirty="0" err="1">
                <a:hlinkClick r:id="rId2"/>
              </a:rPr>
              <a:t>transactions.html</a:t>
            </a:r>
            <a:endParaRPr kumimoji="1" lang="ja-JP" altLang="en-US" sz="1600" dirty="0"/>
          </a:p>
        </p:txBody>
      </p:sp>
      <p:sp>
        <p:nvSpPr>
          <p:cNvPr id="17" name="テキスト ボックス 16">
            <a:extLst>
              <a:ext uri="{FF2B5EF4-FFF2-40B4-BE49-F238E27FC236}">
                <a16:creationId xmlns:a16="http://schemas.microsoft.com/office/drawing/2014/main" id="{FCD50912-0B57-CC3D-887F-3CCAE4D41651}"/>
              </a:ext>
            </a:extLst>
          </p:cNvPr>
          <p:cNvSpPr txBox="1"/>
          <p:nvPr/>
        </p:nvSpPr>
        <p:spPr>
          <a:xfrm>
            <a:off x="4343400" y="2326384"/>
            <a:ext cx="3505200" cy="3590609"/>
          </a:xfrm>
          <a:prstGeom prst="rect">
            <a:avLst/>
          </a:prstGeom>
          <a:noFill/>
        </p:spPr>
        <p:txBody>
          <a:bodyPr wrap="square" rtlCol="0" anchor="t">
            <a:noAutofit/>
          </a:bodyPr>
          <a:lstStyle/>
          <a:p>
            <a:r>
              <a:rPr kumimoji="1" lang="en-US" altLang="ja-JP" sz="1600" dirty="0"/>
              <a:t>Use web2 infrastructure to buffer transactions into a queue: Employ web2 infrastructure, which refers to traditional web infrastructure, to buffer incoming transactions into a queue. Instead of sending transactions directly to the chain, you add them to the queue for processing. This helps handle sudden bursts of transactions and enhances scalability.</a:t>
            </a:r>
          </a:p>
        </p:txBody>
      </p:sp>
      <p:sp>
        <p:nvSpPr>
          <p:cNvPr id="18" name="テキスト ボックス 17">
            <a:extLst>
              <a:ext uri="{FF2B5EF4-FFF2-40B4-BE49-F238E27FC236}">
                <a16:creationId xmlns:a16="http://schemas.microsoft.com/office/drawing/2014/main" id="{4E6F4383-7381-70C6-4D7F-F7D448F16E5C}"/>
              </a:ext>
            </a:extLst>
          </p:cNvPr>
          <p:cNvSpPr txBox="1"/>
          <p:nvPr/>
        </p:nvSpPr>
        <p:spPr>
          <a:xfrm>
            <a:off x="7848600" y="2326385"/>
            <a:ext cx="3505200" cy="3590608"/>
          </a:xfrm>
          <a:prstGeom prst="rect">
            <a:avLst/>
          </a:prstGeom>
          <a:noFill/>
        </p:spPr>
        <p:txBody>
          <a:bodyPr wrap="square" rtlCol="0" anchor="t">
            <a:noAutofit/>
          </a:bodyPr>
          <a:lstStyle/>
          <a:p>
            <a:r>
              <a:rPr kumimoji="1" lang="en-US" altLang="ja-JP" sz="1600" dirty="0"/>
              <a:t>Asynchronously process the queue one by one: Process the transaction queue asynchronously, meaning you handle each transaction one by one. This allows you to manage the order in which transactions are processed. You won't move on to the next transaction until the current one has completed all its processing steps.</a:t>
            </a:r>
          </a:p>
        </p:txBody>
      </p:sp>
    </p:spTree>
    <p:extLst>
      <p:ext uri="{BB962C8B-B14F-4D97-AF65-F5344CB8AC3E}">
        <p14:creationId xmlns:p14="http://schemas.microsoft.com/office/powerpoint/2010/main" val="13911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04EA40-C6DA-2654-B57A-4176C239DF67}"/>
              </a:ext>
            </a:extLst>
          </p:cNvPr>
          <p:cNvSpPr>
            <a:spLocks noGrp="1"/>
          </p:cNvSpPr>
          <p:nvPr>
            <p:ph type="title"/>
          </p:nvPr>
        </p:nvSpPr>
        <p:spPr/>
        <p:txBody>
          <a:bodyPr/>
          <a:lstStyle/>
          <a:p>
            <a:r>
              <a:rPr kumimoji="1" lang="en-US" altLang="ja-JP" dirty="0"/>
              <a:t>Process Overview</a:t>
            </a:r>
            <a:endParaRPr kumimoji="1" lang="ja-JP" altLang="en-US"/>
          </a:p>
        </p:txBody>
      </p:sp>
      <p:sp>
        <p:nvSpPr>
          <p:cNvPr id="3" name="コンテンツ プレースホルダー 2">
            <a:extLst>
              <a:ext uri="{FF2B5EF4-FFF2-40B4-BE49-F238E27FC236}">
                <a16:creationId xmlns:a16="http://schemas.microsoft.com/office/drawing/2014/main" id="{AC3225D0-3322-598B-A7CE-4CA8F90FADD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75D9E854-07C3-15ED-81DB-A62B6BF7BBD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6826D5E-88DA-7A73-A135-DB7927FD9DDF}"/>
              </a:ext>
            </a:extLst>
          </p:cNvPr>
          <p:cNvSpPr>
            <a:spLocks noGrp="1"/>
          </p:cNvSpPr>
          <p:nvPr>
            <p:ph type="sldNum" sz="quarter" idx="12"/>
          </p:nvPr>
        </p:nvSpPr>
        <p:spPr/>
        <p:txBody>
          <a:bodyPr/>
          <a:lstStyle/>
          <a:p>
            <a:fld id="{51BE5F08-58E8-9243-A834-2B76637F595D}" type="slidenum">
              <a:rPr kumimoji="1" lang="ja-JP" altLang="en-US" smtClean="0"/>
              <a:pPr/>
              <a:t>2</a:t>
            </a:fld>
            <a:endParaRPr kumimoji="1" lang="ja-JP" altLang="en-US"/>
          </a:p>
        </p:txBody>
      </p:sp>
      <p:sp>
        <p:nvSpPr>
          <p:cNvPr id="6" name="ホームベース 5">
            <a:extLst>
              <a:ext uri="{FF2B5EF4-FFF2-40B4-BE49-F238E27FC236}">
                <a16:creationId xmlns:a16="http://schemas.microsoft.com/office/drawing/2014/main" id="{0EC7D41B-EFF8-F8B5-D52B-BEC5DA4AF33A}"/>
              </a:ext>
            </a:extLst>
          </p:cNvPr>
          <p:cNvSpPr/>
          <p:nvPr/>
        </p:nvSpPr>
        <p:spPr>
          <a:xfrm>
            <a:off x="838200" y="2219500"/>
            <a:ext cx="3505200" cy="497432"/>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STEP1</a:t>
            </a:r>
          </a:p>
          <a:p>
            <a:pPr algn="ctr"/>
            <a:r>
              <a:rPr kumimoji="1" lang="en-US" altLang="ja-JP" sz="1600" dirty="0">
                <a:solidFill>
                  <a:schemeClr val="bg1"/>
                </a:solidFill>
              </a:rPr>
              <a:t>Allocate Durable Nonces</a:t>
            </a:r>
            <a:endParaRPr kumimoji="1" lang="ja-JP" altLang="en-US" sz="1600">
              <a:solidFill>
                <a:schemeClr val="bg1"/>
              </a:solidFill>
            </a:endParaRPr>
          </a:p>
        </p:txBody>
      </p:sp>
      <p:sp>
        <p:nvSpPr>
          <p:cNvPr id="7" name="ホームベース 6">
            <a:extLst>
              <a:ext uri="{FF2B5EF4-FFF2-40B4-BE49-F238E27FC236}">
                <a16:creationId xmlns:a16="http://schemas.microsoft.com/office/drawing/2014/main" id="{727EDFF4-105F-7CB5-F50F-5FE14458B103}"/>
              </a:ext>
            </a:extLst>
          </p:cNvPr>
          <p:cNvSpPr/>
          <p:nvPr/>
        </p:nvSpPr>
        <p:spPr>
          <a:xfrm>
            <a:off x="4343400" y="2219500"/>
            <a:ext cx="3505200" cy="497432"/>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STEP2</a:t>
            </a:r>
          </a:p>
          <a:p>
            <a:pPr algn="ctr"/>
            <a:r>
              <a:rPr kumimoji="1" lang="en-US" altLang="ja-JP" sz="1600" dirty="0">
                <a:solidFill>
                  <a:schemeClr val="bg1"/>
                </a:solidFill>
              </a:rPr>
              <a:t>Buffer transactions into queue</a:t>
            </a:r>
            <a:endParaRPr kumimoji="1" lang="ja-JP" altLang="en-US" sz="1600">
              <a:solidFill>
                <a:schemeClr val="bg1"/>
              </a:solidFill>
            </a:endParaRPr>
          </a:p>
        </p:txBody>
      </p:sp>
      <p:sp>
        <p:nvSpPr>
          <p:cNvPr id="8" name="ホームベース 7">
            <a:extLst>
              <a:ext uri="{FF2B5EF4-FFF2-40B4-BE49-F238E27FC236}">
                <a16:creationId xmlns:a16="http://schemas.microsoft.com/office/drawing/2014/main" id="{7C9544F7-5AE8-8585-F61B-F746B53233D7}"/>
              </a:ext>
            </a:extLst>
          </p:cNvPr>
          <p:cNvSpPr/>
          <p:nvPr/>
        </p:nvSpPr>
        <p:spPr>
          <a:xfrm>
            <a:off x="7848600" y="2219500"/>
            <a:ext cx="3505200" cy="497432"/>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STEP3</a:t>
            </a:r>
          </a:p>
          <a:p>
            <a:pPr algn="ctr"/>
            <a:r>
              <a:rPr kumimoji="1" lang="en-US" altLang="ja-JP" sz="1600" dirty="0">
                <a:solidFill>
                  <a:schemeClr val="bg1"/>
                </a:solidFill>
              </a:rPr>
              <a:t>Async process</a:t>
            </a:r>
            <a:endParaRPr kumimoji="1" lang="ja-JP" altLang="en-US" sz="1600">
              <a:solidFill>
                <a:schemeClr val="bg1"/>
              </a:solidFill>
            </a:endParaRPr>
          </a:p>
        </p:txBody>
      </p:sp>
      <p:sp>
        <p:nvSpPr>
          <p:cNvPr id="10" name="正方形/長方形 9">
            <a:extLst>
              <a:ext uri="{FF2B5EF4-FFF2-40B4-BE49-F238E27FC236}">
                <a16:creationId xmlns:a16="http://schemas.microsoft.com/office/drawing/2014/main" id="{CB37EE63-D06C-0609-0740-E70CF2FF3101}"/>
              </a:ext>
            </a:extLst>
          </p:cNvPr>
          <p:cNvSpPr/>
          <p:nvPr/>
        </p:nvSpPr>
        <p:spPr>
          <a:xfrm>
            <a:off x="6271260"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Queue</a:t>
            </a:r>
            <a:endParaRPr kumimoji="1" lang="ja-JP" altLang="en-US" sz="1400">
              <a:solidFill>
                <a:schemeClr val="tx1"/>
              </a:solidFill>
            </a:endParaRPr>
          </a:p>
        </p:txBody>
      </p:sp>
      <p:sp>
        <p:nvSpPr>
          <p:cNvPr id="46" name="テキスト ボックス 45">
            <a:extLst>
              <a:ext uri="{FF2B5EF4-FFF2-40B4-BE49-F238E27FC236}">
                <a16:creationId xmlns:a16="http://schemas.microsoft.com/office/drawing/2014/main" id="{7FA5FE18-DD77-F513-5420-20AB385C0F93}"/>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24 2023</a:t>
            </a:r>
            <a:endParaRPr kumimoji="1" lang="ja-JP" altLang="en-US" sz="1200" dirty="0"/>
          </a:p>
        </p:txBody>
      </p:sp>
      <p:grpSp>
        <p:nvGrpSpPr>
          <p:cNvPr id="51" name="グループ化 50">
            <a:extLst>
              <a:ext uri="{FF2B5EF4-FFF2-40B4-BE49-F238E27FC236}">
                <a16:creationId xmlns:a16="http://schemas.microsoft.com/office/drawing/2014/main" id="{199C290B-74D9-8E37-470A-C1078204721F}"/>
              </a:ext>
            </a:extLst>
          </p:cNvPr>
          <p:cNvGrpSpPr/>
          <p:nvPr/>
        </p:nvGrpSpPr>
        <p:grpSpPr>
          <a:xfrm>
            <a:off x="10794573" y="4129634"/>
            <a:ext cx="559227" cy="806353"/>
            <a:chOff x="10817056" y="4105810"/>
            <a:chExt cx="1012151" cy="1146813"/>
          </a:xfrm>
        </p:grpSpPr>
        <p:sp>
          <p:nvSpPr>
            <p:cNvPr id="47" name="正方形/長方形 46">
              <a:extLst>
                <a:ext uri="{FF2B5EF4-FFF2-40B4-BE49-F238E27FC236}">
                  <a16:creationId xmlns:a16="http://schemas.microsoft.com/office/drawing/2014/main" id="{A41B23C8-3647-2199-EF01-B675D120A863}"/>
                </a:ext>
              </a:extLst>
            </p:cNvPr>
            <p:cNvSpPr/>
            <p:nvPr/>
          </p:nvSpPr>
          <p:spPr>
            <a:xfrm>
              <a:off x="10817056" y="4105810"/>
              <a:ext cx="1012151" cy="31591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dirty="0">
                  <a:solidFill>
                    <a:schemeClr val="tx1"/>
                  </a:solidFill>
                </a:rPr>
                <a:t>Function</a:t>
              </a:r>
              <a:endParaRPr kumimoji="1" lang="ja-JP" altLang="en-US" sz="1000">
                <a:solidFill>
                  <a:schemeClr val="tx1"/>
                </a:solidFill>
              </a:endParaRPr>
            </a:p>
          </p:txBody>
        </p:sp>
        <p:sp>
          <p:nvSpPr>
            <p:cNvPr id="48" name="正方形/長方形 47">
              <a:extLst>
                <a:ext uri="{FF2B5EF4-FFF2-40B4-BE49-F238E27FC236}">
                  <a16:creationId xmlns:a16="http://schemas.microsoft.com/office/drawing/2014/main" id="{251A9FB6-E289-C842-9694-DD216F426F65}"/>
                </a:ext>
              </a:extLst>
            </p:cNvPr>
            <p:cNvSpPr/>
            <p:nvPr/>
          </p:nvSpPr>
          <p:spPr>
            <a:xfrm>
              <a:off x="10817056" y="4517290"/>
              <a:ext cx="1012151" cy="3159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dirty="0">
                  <a:solidFill>
                    <a:schemeClr val="tx1"/>
                  </a:solidFill>
                </a:rPr>
                <a:t>Data</a:t>
              </a:r>
              <a:endParaRPr kumimoji="1" lang="ja-JP" altLang="en-US" sz="1000">
                <a:solidFill>
                  <a:schemeClr val="tx1"/>
                </a:solidFill>
              </a:endParaRPr>
            </a:p>
          </p:txBody>
        </p:sp>
        <p:cxnSp>
          <p:nvCxnSpPr>
            <p:cNvPr id="49" name="直線矢印コネクタ 48">
              <a:extLst>
                <a:ext uri="{FF2B5EF4-FFF2-40B4-BE49-F238E27FC236}">
                  <a16:creationId xmlns:a16="http://schemas.microsoft.com/office/drawing/2014/main" id="{0AA08840-B13E-0B10-11BE-D021A343F2BF}"/>
                </a:ext>
              </a:extLst>
            </p:cNvPr>
            <p:cNvCxnSpPr>
              <a:cxnSpLocks/>
            </p:cNvCxnSpPr>
            <p:nvPr/>
          </p:nvCxnSpPr>
          <p:spPr>
            <a:xfrm>
              <a:off x="10838374" y="5252623"/>
              <a:ext cx="99083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43BD795A-4FFF-245F-9F1D-A5219AE95703}"/>
                </a:ext>
              </a:extLst>
            </p:cNvPr>
            <p:cNvSpPr txBox="1"/>
            <p:nvPr/>
          </p:nvSpPr>
          <p:spPr>
            <a:xfrm>
              <a:off x="10817056" y="4915670"/>
              <a:ext cx="1012151" cy="288185"/>
            </a:xfrm>
            <a:prstGeom prst="rect">
              <a:avLst/>
            </a:prstGeom>
            <a:noFill/>
          </p:spPr>
          <p:txBody>
            <a:bodyPr wrap="none" rtlCol="0">
              <a:noAutofit/>
            </a:bodyPr>
            <a:lstStyle/>
            <a:p>
              <a:pPr algn="ctr"/>
              <a:r>
                <a:rPr kumimoji="1" lang="en-US" altLang="ja-JP" sz="1000" dirty="0"/>
                <a:t>Action</a:t>
              </a:r>
              <a:endParaRPr kumimoji="1" lang="ja-JP" altLang="en-US" sz="1000" dirty="0"/>
            </a:p>
          </p:txBody>
        </p:sp>
      </p:grpSp>
      <p:sp>
        <p:nvSpPr>
          <p:cNvPr id="52" name="正方形/長方形 51">
            <a:extLst>
              <a:ext uri="{FF2B5EF4-FFF2-40B4-BE49-F238E27FC236}">
                <a16:creationId xmlns:a16="http://schemas.microsoft.com/office/drawing/2014/main" id="{F1A64EAE-9D65-5DA1-7486-DC6F52EA557E}"/>
              </a:ext>
            </a:extLst>
          </p:cNvPr>
          <p:cNvSpPr/>
          <p:nvPr/>
        </p:nvSpPr>
        <p:spPr>
          <a:xfrm>
            <a:off x="1578646"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Create Durable Nonce</a:t>
            </a:r>
            <a:endParaRPr kumimoji="1" lang="ja-JP" altLang="en-US" sz="1400">
              <a:solidFill>
                <a:schemeClr val="tx1"/>
              </a:solidFill>
            </a:endParaRPr>
          </a:p>
        </p:txBody>
      </p:sp>
      <p:sp>
        <p:nvSpPr>
          <p:cNvPr id="25" name="テキスト ボックス 24">
            <a:extLst>
              <a:ext uri="{FF2B5EF4-FFF2-40B4-BE49-F238E27FC236}">
                <a16:creationId xmlns:a16="http://schemas.microsoft.com/office/drawing/2014/main" id="{0C1461F7-FB50-9113-49C7-AB5E42E092C2}"/>
              </a:ext>
            </a:extLst>
          </p:cNvPr>
          <p:cNvSpPr txBox="1"/>
          <p:nvPr/>
        </p:nvSpPr>
        <p:spPr>
          <a:xfrm>
            <a:off x="7925033" y="3630763"/>
            <a:ext cx="802005" cy="320031"/>
          </a:xfrm>
          <a:prstGeom prst="rect">
            <a:avLst/>
          </a:prstGeom>
          <a:noFill/>
        </p:spPr>
        <p:txBody>
          <a:bodyPr wrap="square" rtlCol="0" anchor="ctr">
            <a:noAutofit/>
          </a:bodyPr>
          <a:lstStyle/>
          <a:p>
            <a:pPr algn="ctr"/>
            <a:r>
              <a:rPr kumimoji="1" lang="en-US" altLang="ja-JP" sz="1200" dirty="0"/>
              <a:t>Async request</a:t>
            </a:r>
            <a:endParaRPr kumimoji="1" lang="ja-JP" altLang="en-US" sz="1200" dirty="0"/>
          </a:p>
        </p:txBody>
      </p:sp>
      <p:sp>
        <p:nvSpPr>
          <p:cNvPr id="53" name="正方形/長方形 52">
            <a:extLst>
              <a:ext uri="{FF2B5EF4-FFF2-40B4-BE49-F238E27FC236}">
                <a16:creationId xmlns:a16="http://schemas.microsoft.com/office/drawing/2014/main" id="{1B4730E4-E5FD-AD28-5643-1AAFD3717779}"/>
              </a:ext>
            </a:extLst>
          </p:cNvPr>
          <p:cNvSpPr/>
          <p:nvPr/>
        </p:nvSpPr>
        <p:spPr>
          <a:xfrm>
            <a:off x="4343401"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Sign Transaction</a:t>
            </a:r>
            <a:endParaRPr kumimoji="1" lang="ja-JP" altLang="en-US" sz="1400">
              <a:solidFill>
                <a:schemeClr val="tx1"/>
              </a:solidFill>
            </a:endParaRPr>
          </a:p>
        </p:txBody>
      </p:sp>
      <p:cxnSp>
        <p:nvCxnSpPr>
          <p:cNvPr id="15" name="直線矢印コネクタ 14">
            <a:extLst>
              <a:ext uri="{FF2B5EF4-FFF2-40B4-BE49-F238E27FC236}">
                <a16:creationId xmlns:a16="http://schemas.microsoft.com/office/drawing/2014/main" id="{27DE9F43-33D0-C911-196D-9E68ACE084DA}"/>
              </a:ext>
            </a:extLst>
          </p:cNvPr>
          <p:cNvCxnSpPr>
            <a:cxnSpLocks/>
          </p:cNvCxnSpPr>
          <p:nvPr/>
        </p:nvCxnSpPr>
        <p:spPr>
          <a:xfrm>
            <a:off x="3246120" y="4103310"/>
            <a:ext cx="1005707"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F7BCDC11-3600-E534-F93D-7F5961DE4037}"/>
              </a:ext>
            </a:extLst>
          </p:cNvPr>
          <p:cNvCxnSpPr>
            <a:cxnSpLocks/>
          </p:cNvCxnSpPr>
          <p:nvPr/>
        </p:nvCxnSpPr>
        <p:spPr>
          <a:xfrm>
            <a:off x="5840730" y="4103310"/>
            <a:ext cx="59436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3595ED6F-BE39-42CE-A99B-23D84E2B0FBE}"/>
              </a:ext>
            </a:extLst>
          </p:cNvPr>
          <p:cNvSpPr txBox="1"/>
          <p:nvPr/>
        </p:nvSpPr>
        <p:spPr>
          <a:xfrm>
            <a:off x="3426331" y="3630763"/>
            <a:ext cx="651510" cy="320031"/>
          </a:xfrm>
          <a:prstGeom prst="rect">
            <a:avLst/>
          </a:prstGeom>
          <a:noFill/>
        </p:spPr>
        <p:txBody>
          <a:bodyPr wrap="square" rtlCol="0" anchor="ctr">
            <a:noAutofit/>
          </a:bodyPr>
          <a:lstStyle/>
          <a:p>
            <a:pPr algn="ctr"/>
            <a:r>
              <a:rPr kumimoji="1" lang="en-US" altLang="ja-JP" sz="1200" dirty="0"/>
              <a:t>Sign</a:t>
            </a:r>
            <a:endParaRPr kumimoji="1" lang="ja-JP" altLang="en-US" sz="1200" dirty="0"/>
          </a:p>
        </p:txBody>
      </p:sp>
      <p:sp>
        <p:nvSpPr>
          <p:cNvPr id="55" name="テキスト ボックス 54">
            <a:extLst>
              <a:ext uri="{FF2B5EF4-FFF2-40B4-BE49-F238E27FC236}">
                <a16:creationId xmlns:a16="http://schemas.microsoft.com/office/drawing/2014/main" id="{20581D6E-94E8-A136-05C7-5629C45345BC}"/>
              </a:ext>
            </a:extLst>
          </p:cNvPr>
          <p:cNvSpPr txBox="1"/>
          <p:nvPr/>
        </p:nvSpPr>
        <p:spPr>
          <a:xfrm>
            <a:off x="5770245" y="3630763"/>
            <a:ext cx="651510" cy="320031"/>
          </a:xfrm>
          <a:prstGeom prst="rect">
            <a:avLst/>
          </a:prstGeom>
          <a:noFill/>
        </p:spPr>
        <p:txBody>
          <a:bodyPr wrap="square" rtlCol="0" anchor="ctr">
            <a:noAutofit/>
          </a:bodyPr>
          <a:lstStyle/>
          <a:p>
            <a:pPr algn="ctr"/>
            <a:r>
              <a:rPr kumimoji="1" lang="en-US" altLang="ja-JP" sz="1200" dirty="0"/>
              <a:t>Add</a:t>
            </a:r>
            <a:endParaRPr kumimoji="1" lang="ja-JP" altLang="en-US" sz="1200" dirty="0"/>
          </a:p>
        </p:txBody>
      </p:sp>
      <p:sp>
        <p:nvSpPr>
          <p:cNvPr id="57" name="正方形/長方形 56">
            <a:extLst>
              <a:ext uri="{FF2B5EF4-FFF2-40B4-BE49-F238E27FC236}">
                <a16:creationId xmlns:a16="http://schemas.microsoft.com/office/drawing/2014/main" id="{4920D6D8-EA0B-7943-0279-D62A924FCE6F}"/>
              </a:ext>
            </a:extLst>
          </p:cNvPr>
          <p:cNvSpPr/>
          <p:nvPr/>
        </p:nvSpPr>
        <p:spPr>
          <a:xfrm>
            <a:off x="8812530"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Send Transaction</a:t>
            </a:r>
            <a:endParaRPr kumimoji="1" lang="ja-JP" altLang="en-US" sz="1400">
              <a:solidFill>
                <a:schemeClr val="tx1"/>
              </a:solidFill>
            </a:endParaRPr>
          </a:p>
        </p:txBody>
      </p:sp>
      <p:cxnSp>
        <p:nvCxnSpPr>
          <p:cNvPr id="60" name="直線矢印コネクタ 59">
            <a:extLst>
              <a:ext uri="{FF2B5EF4-FFF2-40B4-BE49-F238E27FC236}">
                <a16:creationId xmlns:a16="http://schemas.microsoft.com/office/drawing/2014/main" id="{F6B101EE-9993-292C-10C6-010339280E9E}"/>
              </a:ext>
            </a:extLst>
          </p:cNvPr>
          <p:cNvCxnSpPr>
            <a:cxnSpLocks/>
          </p:cNvCxnSpPr>
          <p:nvPr/>
        </p:nvCxnSpPr>
        <p:spPr>
          <a:xfrm>
            <a:off x="3246120" y="4263330"/>
            <a:ext cx="1005707"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34946322-6E3E-0AA0-10FA-D3077F2CEFA2}"/>
              </a:ext>
            </a:extLst>
          </p:cNvPr>
          <p:cNvCxnSpPr>
            <a:cxnSpLocks/>
          </p:cNvCxnSpPr>
          <p:nvPr/>
        </p:nvCxnSpPr>
        <p:spPr>
          <a:xfrm>
            <a:off x="3246120" y="4434780"/>
            <a:ext cx="1005707"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2464D4BB-B2DB-2E4B-74E3-DB776F9C8B5C}"/>
              </a:ext>
            </a:extLst>
          </p:cNvPr>
          <p:cNvSpPr/>
          <p:nvPr/>
        </p:nvSpPr>
        <p:spPr>
          <a:xfrm>
            <a:off x="183067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59" name="正方形/長方形 58">
            <a:extLst>
              <a:ext uri="{FF2B5EF4-FFF2-40B4-BE49-F238E27FC236}">
                <a16:creationId xmlns:a16="http://schemas.microsoft.com/office/drawing/2014/main" id="{243D15DB-3F95-7E9A-3049-ABAF6ED5CCEA}"/>
              </a:ext>
            </a:extLst>
          </p:cNvPr>
          <p:cNvSpPr/>
          <p:nvPr/>
        </p:nvSpPr>
        <p:spPr>
          <a:xfrm>
            <a:off x="177117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9D1E8AD-4B7C-2287-A538-9C16588FECDA}"/>
              </a:ext>
            </a:extLst>
          </p:cNvPr>
          <p:cNvSpPr/>
          <p:nvPr/>
        </p:nvSpPr>
        <p:spPr>
          <a:xfrm>
            <a:off x="172219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Nonce Account</a:t>
            </a:r>
            <a:endParaRPr kumimoji="1" lang="ja-JP" altLang="en-US" sz="1400">
              <a:solidFill>
                <a:schemeClr val="tx1"/>
              </a:solidFill>
            </a:endParaRPr>
          </a:p>
        </p:txBody>
      </p:sp>
      <p:sp>
        <p:nvSpPr>
          <p:cNvPr id="63" name="正方形/長方形 62">
            <a:extLst>
              <a:ext uri="{FF2B5EF4-FFF2-40B4-BE49-F238E27FC236}">
                <a16:creationId xmlns:a16="http://schemas.microsoft.com/office/drawing/2014/main" id="{AA9ABF9F-225D-5C8E-9BDC-BB16A3FEB192}"/>
              </a:ext>
            </a:extLst>
          </p:cNvPr>
          <p:cNvSpPr/>
          <p:nvPr/>
        </p:nvSpPr>
        <p:spPr>
          <a:xfrm>
            <a:off x="457387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325873CB-A6EA-A387-DD1F-0F7E9CC7822C}"/>
              </a:ext>
            </a:extLst>
          </p:cNvPr>
          <p:cNvSpPr/>
          <p:nvPr/>
        </p:nvSpPr>
        <p:spPr>
          <a:xfrm>
            <a:off x="451437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5" name="正方形/長方形 64">
            <a:extLst>
              <a:ext uri="{FF2B5EF4-FFF2-40B4-BE49-F238E27FC236}">
                <a16:creationId xmlns:a16="http://schemas.microsoft.com/office/drawing/2014/main" id="{B11E7C92-47C7-6BB2-F418-22A9161FBDFD}"/>
              </a:ext>
            </a:extLst>
          </p:cNvPr>
          <p:cNvSpPr/>
          <p:nvPr/>
        </p:nvSpPr>
        <p:spPr>
          <a:xfrm>
            <a:off x="446539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Buffer Transaction</a:t>
            </a:r>
            <a:endParaRPr kumimoji="1" lang="ja-JP" altLang="en-US" sz="1400">
              <a:solidFill>
                <a:schemeClr val="tx1"/>
              </a:solidFill>
            </a:endParaRPr>
          </a:p>
        </p:txBody>
      </p:sp>
      <p:sp>
        <p:nvSpPr>
          <p:cNvPr id="66" name="正方形/長方形 65">
            <a:extLst>
              <a:ext uri="{FF2B5EF4-FFF2-40B4-BE49-F238E27FC236}">
                <a16:creationId xmlns:a16="http://schemas.microsoft.com/office/drawing/2014/main" id="{DF0F4B21-6525-5E68-14CD-522E30815244}"/>
              </a:ext>
            </a:extLst>
          </p:cNvPr>
          <p:cNvSpPr/>
          <p:nvPr/>
        </p:nvSpPr>
        <p:spPr>
          <a:xfrm>
            <a:off x="655126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7" name="正方形/長方形 66">
            <a:extLst>
              <a:ext uri="{FF2B5EF4-FFF2-40B4-BE49-F238E27FC236}">
                <a16:creationId xmlns:a16="http://schemas.microsoft.com/office/drawing/2014/main" id="{FBD477AF-3834-DF48-45FF-CFBCA10D2EC9}"/>
              </a:ext>
            </a:extLst>
          </p:cNvPr>
          <p:cNvSpPr/>
          <p:nvPr/>
        </p:nvSpPr>
        <p:spPr>
          <a:xfrm>
            <a:off x="649176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8" name="正方形/長方形 67">
            <a:extLst>
              <a:ext uri="{FF2B5EF4-FFF2-40B4-BE49-F238E27FC236}">
                <a16:creationId xmlns:a16="http://schemas.microsoft.com/office/drawing/2014/main" id="{99AAAF13-A910-740E-3E68-0F11135B6424}"/>
              </a:ext>
            </a:extLst>
          </p:cNvPr>
          <p:cNvSpPr/>
          <p:nvPr/>
        </p:nvSpPr>
        <p:spPr>
          <a:xfrm>
            <a:off x="644278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Buffer Transaction</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17796E5C-0430-5E1D-91DC-F12E3117891A}"/>
              </a:ext>
            </a:extLst>
          </p:cNvPr>
          <p:cNvSpPr/>
          <p:nvPr/>
        </p:nvSpPr>
        <p:spPr>
          <a:xfrm>
            <a:off x="906586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70" name="正方形/長方形 69">
            <a:extLst>
              <a:ext uri="{FF2B5EF4-FFF2-40B4-BE49-F238E27FC236}">
                <a16:creationId xmlns:a16="http://schemas.microsoft.com/office/drawing/2014/main" id="{6F5A8528-A795-B36A-E209-64F3E7F8FD88}"/>
              </a:ext>
            </a:extLst>
          </p:cNvPr>
          <p:cNvSpPr/>
          <p:nvPr/>
        </p:nvSpPr>
        <p:spPr>
          <a:xfrm>
            <a:off x="900636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71" name="正方形/長方形 70">
            <a:extLst>
              <a:ext uri="{FF2B5EF4-FFF2-40B4-BE49-F238E27FC236}">
                <a16:creationId xmlns:a16="http://schemas.microsoft.com/office/drawing/2014/main" id="{022D4274-EF64-F189-633D-CA562053B7A3}"/>
              </a:ext>
            </a:extLst>
          </p:cNvPr>
          <p:cNvSpPr/>
          <p:nvPr/>
        </p:nvSpPr>
        <p:spPr>
          <a:xfrm>
            <a:off x="895738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Signature</a:t>
            </a:r>
            <a:endParaRPr kumimoji="1" lang="ja-JP" altLang="en-US" sz="1400">
              <a:solidFill>
                <a:schemeClr val="tx1"/>
              </a:solidFill>
            </a:endParaRPr>
          </a:p>
        </p:txBody>
      </p:sp>
      <p:cxnSp>
        <p:nvCxnSpPr>
          <p:cNvPr id="72" name="直線矢印コネクタ 71">
            <a:extLst>
              <a:ext uri="{FF2B5EF4-FFF2-40B4-BE49-F238E27FC236}">
                <a16:creationId xmlns:a16="http://schemas.microsoft.com/office/drawing/2014/main" id="{0F826263-0353-C3F3-9406-309D6D740F09}"/>
              </a:ext>
            </a:extLst>
          </p:cNvPr>
          <p:cNvCxnSpPr>
            <a:cxnSpLocks/>
          </p:cNvCxnSpPr>
          <p:nvPr/>
        </p:nvCxnSpPr>
        <p:spPr>
          <a:xfrm>
            <a:off x="5840730" y="4263330"/>
            <a:ext cx="59436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445EBFEB-CCB8-C798-777D-7E99B4C60956}"/>
              </a:ext>
            </a:extLst>
          </p:cNvPr>
          <p:cNvCxnSpPr>
            <a:cxnSpLocks/>
          </p:cNvCxnSpPr>
          <p:nvPr/>
        </p:nvCxnSpPr>
        <p:spPr>
          <a:xfrm>
            <a:off x="5840730" y="4395976"/>
            <a:ext cx="59436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CEE2278-582A-B212-321B-7EC1F85FBC8C}"/>
              </a:ext>
            </a:extLst>
          </p:cNvPr>
          <p:cNvCxnSpPr>
            <a:cxnSpLocks/>
          </p:cNvCxnSpPr>
          <p:nvPr/>
        </p:nvCxnSpPr>
        <p:spPr>
          <a:xfrm>
            <a:off x="7818645" y="4103310"/>
            <a:ext cx="1080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BFB38924-15FD-C822-6CDD-F926EA0EC8EC}"/>
              </a:ext>
            </a:extLst>
          </p:cNvPr>
          <p:cNvCxnSpPr>
            <a:cxnSpLocks/>
          </p:cNvCxnSpPr>
          <p:nvPr/>
        </p:nvCxnSpPr>
        <p:spPr>
          <a:xfrm>
            <a:off x="7818645" y="4240470"/>
            <a:ext cx="1080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61AAB480-45A0-5D2B-7924-C8DEBCF565DA}"/>
              </a:ext>
            </a:extLst>
          </p:cNvPr>
          <p:cNvCxnSpPr>
            <a:cxnSpLocks/>
          </p:cNvCxnSpPr>
          <p:nvPr/>
        </p:nvCxnSpPr>
        <p:spPr>
          <a:xfrm>
            <a:off x="7818645" y="4389060"/>
            <a:ext cx="1080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67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Conclusion of Mad Mints</a:t>
            </a:r>
            <a:endParaRPr kumimoji="1" lang="ja-JP" altLang="en-US"/>
          </a:p>
        </p:txBody>
      </p:sp>
      <p:sp>
        <p:nvSpPr>
          <p:cNvPr id="3" name="コンテンツ プレースホルダー 2">
            <a:extLst>
              <a:ext uri="{FF2B5EF4-FFF2-40B4-BE49-F238E27FC236}">
                <a16:creationId xmlns:a16="http://schemas.microsoft.com/office/drawing/2014/main" id="{33F5A0DD-F857-B153-08A0-FAC8BDF82A42}"/>
              </a:ext>
            </a:extLst>
          </p:cNvPr>
          <p:cNvSpPr>
            <a:spLocks noGrp="1"/>
          </p:cNvSpPr>
          <p:nvPr>
            <p:ph idx="1"/>
          </p:nvPr>
        </p:nvSpPr>
        <p:spPr/>
        <p:txBody>
          <a:bodyPr/>
          <a:lstStyle/>
          <a:p>
            <a:r>
              <a:rPr kumimoji="1" lang="en-US" altLang="ja-JP" dirty="0"/>
              <a:t>If you need fine-tuning speed, you should use Mad Mints.</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3</a:t>
            </a:fld>
            <a:endParaRPr kumimoji="1" lang="ja-JP" altLang="en-US"/>
          </a:p>
        </p:txBody>
      </p:sp>
      <p:grpSp>
        <p:nvGrpSpPr>
          <p:cNvPr id="11" name="グループ化 10">
            <a:extLst>
              <a:ext uri="{FF2B5EF4-FFF2-40B4-BE49-F238E27FC236}">
                <a16:creationId xmlns:a16="http://schemas.microsoft.com/office/drawing/2014/main" id="{5EB9D766-49DC-C14B-4EF4-4E5D88F7F46B}"/>
              </a:ext>
            </a:extLst>
          </p:cNvPr>
          <p:cNvGrpSpPr/>
          <p:nvPr/>
        </p:nvGrpSpPr>
        <p:grpSpPr>
          <a:xfrm>
            <a:off x="838200" y="1679845"/>
            <a:ext cx="10515600" cy="4640945"/>
            <a:chOff x="838200" y="1745888"/>
            <a:chExt cx="10515600" cy="2807644"/>
          </a:xfrm>
        </p:grpSpPr>
        <p:sp>
          <p:nvSpPr>
            <p:cNvPr id="7" name="正方形/長方形 6">
              <a:extLst>
                <a:ext uri="{FF2B5EF4-FFF2-40B4-BE49-F238E27FC236}">
                  <a16:creationId xmlns:a16="http://schemas.microsoft.com/office/drawing/2014/main" id="{CA5A8E90-BEB6-1A8E-EFAA-2DE859D5BF18}"/>
                </a:ext>
              </a:extLst>
            </p:cNvPr>
            <p:cNvSpPr/>
            <p:nvPr/>
          </p:nvSpPr>
          <p:spPr>
            <a:xfrm>
              <a:off x="838200" y="1745888"/>
              <a:ext cx="2137410" cy="13370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Value</a:t>
              </a:r>
              <a:endParaRPr kumimoji="1" lang="ja-JP" altLang="en-US" sz="2000">
                <a:solidFill>
                  <a:schemeClr val="bg1"/>
                </a:solidFill>
              </a:endParaRPr>
            </a:p>
          </p:txBody>
        </p:sp>
        <p:sp>
          <p:nvSpPr>
            <p:cNvPr id="8" name="正方形/長方形 7">
              <a:extLst>
                <a:ext uri="{FF2B5EF4-FFF2-40B4-BE49-F238E27FC236}">
                  <a16:creationId xmlns:a16="http://schemas.microsoft.com/office/drawing/2014/main" id="{93D9A530-3FED-DB91-51EC-531DE0175D47}"/>
                </a:ext>
              </a:extLst>
            </p:cNvPr>
            <p:cNvSpPr/>
            <p:nvPr/>
          </p:nvSpPr>
          <p:spPr>
            <a:xfrm>
              <a:off x="3120390" y="1745888"/>
              <a:ext cx="8233410" cy="1337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dirty="0">
                  <a:solidFill>
                    <a:schemeClr val="tx1"/>
                  </a:solidFill>
                  <a:latin typeface="Söhne"/>
                </a:rPr>
                <a:t>Over</a:t>
              </a:r>
              <a:r>
                <a:rPr lang="en-US" altLang="ja-JP" sz="2000" b="0" i="0" dirty="0">
                  <a:solidFill>
                    <a:schemeClr val="tx1"/>
                  </a:solidFill>
                  <a:effectLst/>
                  <a:latin typeface="Söhne"/>
                </a:rPr>
                <a:t> </a:t>
              </a:r>
              <a:r>
                <a:rPr lang="en-US" altLang="ja-JP" sz="2000" b="0" i="0" dirty="0">
                  <a:solidFill>
                    <a:srgbClr val="FF0000"/>
                  </a:solidFill>
                  <a:effectLst/>
                  <a:latin typeface="Söhne"/>
                </a:rPr>
                <a:t>2 to 2.5 times</a:t>
              </a:r>
              <a:r>
                <a:rPr lang="en-US" altLang="ja-JP" sz="2000" b="0" i="0" dirty="0">
                  <a:solidFill>
                    <a:schemeClr val="tx1"/>
                  </a:solidFill>
                  <a:effectLst/>
                  <a:latin typeface="Söhne"/>
                </a:rPr>
                <a:t> </a:t>
              </a:r>
              <a:r>
                <a:rPr lang="en-US" altLang="ja-JP" sz="2000" b="0" i="0" dirty="0">
                  <a:solidFill>
                    <a:srgbClr val="FF0000"/>
                  </a:solidFill>
                  <a:effectLst/>
                  <a:latin typeface="Söhne"/>
                </a:rPr>
                <a:t>faster</a:t>
              </a:r>
              <a:r>
                <a:rPr lang="en-US" altLang="ja-JP" sz="2000" b="0" i="0" dirty="0">
                  <a:solidFill>
                    <a:schemeClr val="tx1"/>
                  </a:solidFill>
                  <a:effectLst/>
                  <a:latin typeface="Söhne"/>
                </a:rPr>
                <a:t> than the standard.</a:t>
              </a:r>
            </a:p>
            <a:p>
              <a:pPr marL="285750" indent="-285750">
                <a:buFont typeface="Arial" panose="020B0604020202020204" pitchFamily="34" charset="0"/>
                <a:buChar char="•"/>
              </a:pPr>
              <a:r>
                <a:rPr lang="en-US" altLang="ja-JP" sz="2000" b="0" i="0" dirty="0">
                  <a:solidFill>
                    <a:schemeClr val="tx1"/>
                  </a:solidFill>
                  <a:effectLst/>
                  <a:latin typeface="Söhne"/>
                </a:rPr>
                <a:t>Even with a </a:t>
              </a:r>
              <a:r>
                <a:rPr lang="en-US" altLang="ja-JP" sz="2000" b="0" i="0" dirty="0">
                  <a:solidFill>
                    <a:srgbClr val="FF0000"/>
                  </a:solidFill>
                  <a:effectLst/>
                  <a:latin typeface="Söhne"/>
                </a:rPr>
                <a:t>large number of instructions (e.g. 40)</a:t>
              </a:r>
              <a:r>
                <a:rPr lang="en-US" altLang="ja-JP" sz="2000" b="0" i="0" dirty="0">
                  <a:solidFill>
                    <a:schemeClr val="tx1"/>
                  </a:solidFill>
                  <a:effectLst/>
                  <a:latin typeface="Söhne"/>
                </a:rPr>
                <a:t>, the </a:t>
              </a:r>
              <a:r>
                <a:rPr lang="en-US" altLang="ja-JP" sz="2000" b="0" i="0" dirty="0">
                  <a:solidFill>
                    <a:srgbClr val="FF0000"/>
                  </a:solidFill>
                  <a:effectLst/>
                  <a:latin typeface="Söhne"/>
                </a:rPr>
                <a:t>speed is fast</a:t>
              </a:r>
              <a:r>
                <a:rPr lang="en-US" altLang="ja-JP" sz="2000" b="0" i="0" dirty="0">
                  <a:solidFill>
                    <a:schemeClr val="tx1"/>
                  </a:solidFill>
                  <a:effectLst/>
                  <a:latin typeface="Söhne"/>
                </a:rPr>
                <a:t>.</a:t>
              </a:r>
            </a:p>
            <a:p>
              <a:pPr marL="285750" indent="-285750">
                <a:buFont typeface="Arial" panose="020B0604020202020204" pitchFamily="34" charset="0"/>
                <a:buChar char="•"/>
              </a:pPr>
              <a:r>
                <a:rPr kumimoji="1" lang="en-US" altLang="ja-JP" sz="2000" dirty="0">
                  <a:solidFill>
                    <a:schemeClr val="tx1"/>
                  </a:solidFill>
                </a:rPr>
                <a:t>When the number of instructions is low, there is not much variation.</a:t>
              </a:r>
              <a:br>
                <a:rPr kumimoji="1" lang="en-US" altLang="ja-JP" sz="2000" dirty="0">
                  <a:solidFill>
                    <a:schemeClr val="tx1"/>
                  </a:solidFill>
                </a:rPr>
              </a:br>
              <a:r>
                <a:rPr kumimoji="1" lang="en-US" altLang="ja-JP" sz="2000" dirty="0">
                  <a:solidFill>
                    <a:schemeClr val="tx1"/>
                  </a:solidFill>
                </a:rPr>
                <a:t>However, "Many drops make a shower", and there is a significant difference in speed when the trading volume is high.</a:t>
              </a:r>
            </a:p>
            <a:p>
              <a:pPr marL="285750" indent="-285750">
                <a:buFont typeface="Arial" panose="020B0604020202020204" pitchFamily="34" charset="0"/>
                <a:buChar char="•"/>
              </a:pPr>
              <a:r>
                <a:rPr kumimoji="1" lang="en-US" altLang="ja-JP" sz="2000" dirty="0">
                  <a:solidFill>
                    <a:schemeClr val="tx1"/>
                  </a:solidFill>
                </a:rPr>
                <a:t>Maintains a consistent and </a:t>
              </a:r>
              <a:r>
                <a:rPr kumimoji="1" lang="en-US" altLang="ja-JP" sz="2000" dirty="0">
                  <a:solidFill>
                    <a:srgbClr val="FF0000"/>
                  </a:solidFill>
                </a:rPr>
                <a:t>stable speed without any deviation(under 0.5 </a:t>
              </a:r>
              <a:r>
                <a:rPr kumimoji="1" lang="en-US" altLang="ja-JP" sz="2000" dirty="0" err="1">
                  <a:solidFill>
                    <a:srgbClr val="FF0000"/>
                  </a:solidFill>
                </a:rPr>
                <a:t>ms</a:t>
              </a:r>
              <a:r>
                <a:rPr kumimoji="1" lang="en-US" altLang="ja-JP" sz="2000" dirty="0">
                  <a:solidFill>
                    <a:srgbClr val="FF0000"/>
                  </a:solidFill>
                </a:rPr>
                <a:t>)</a:t>
              </a:r>
              <a:r>
                <a:rPr kumimoji="1" lang="en-US" altLang="ja-JP" sz="2000" dirty="0">
                  <a:solidFill>
                    <a:schemeClr val="tx1"/>
                  </a:solidFill>
                </a:rPr>
                <a:t>.</a:t>
              </a:r>
            </a:p>
          </p:txBody>
        </p:sp>
        <p:sp>
          <p:nvSpPr>
            <p:cNvPr id="9" name="正方形/長方形 8">
              <a:extLst>
                <a:ext uri="{FF2B5EF4-FFF2-40B4-BE49-F238E27FC236}">
                  <a16:creationId xmlns:a16="http://schemas.microsoft.com/office/drawing/2014/main" id="{B292B5AB-7AA6-6C92-891B-CF93D0C8767D}"/>
                </a:ext>
              </a:extLst>
            </p:cNvPr>
            <p:cNvSpPr/>
            <p:nvPr/>
          </p:nvSpPr>
          <p:spPr>
            <a:xfrm>
              <a:off x="838200" y="3216491"/>
              <a:ext cx="2137410" cy="13370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Example Case</a:t>
              </a:r>
              <a:endParaRPr kumimoji="1" lang="ja-JP" altLang="en-US" sz="2000">
                <a:solidFill>
                  <a:schemeClr val="bg1"/>
                </a:solidFill>
              </a:endParaRPr>
            </a:p>
          </p:txBody>
        </p:sp>
        <p:sp>
          <p:nvSpPr>
            <p:cNvPr id="10" name="正方形/長方形 9">
              <a:extLst>
                <a:ext uri="{FF2B5EF4-FFF2-40B4-BE49-F238E27FC236}">
                  <a16:creationId xmlns:a16="http://schemas.microsoft.com/office/drawing/2014/main" id="{F3DA68F2-A797-A3A5-4D4E-0FBE70639120}"/>
                </a:ext>
              </a:extLst>
            </p:cNvPr>
            <p:cNvSpPr/>
            <p:nvPr/>
          </p:nvSpPr>
          <p:spPr>
            <a:xfrm>
              <a:off x="3120390" y="3216491"/>
              <a:ext cx="8233410" cy="1337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b="0" i="0" dirty="0">
                  <a:solidFill>
                    <a:schemeClr val="tx1"/>
                  </a:solidFill>
                  <a:effectLst/>
                  <a:latin typeface="Söhne"/>
                </a:rPr>
                <a:t>It is useful when </a:t>
              </a:r>
              <a:r>
                <a:rPr lang="en-US" altLang="ja-JP" sz="2000" b="0" i="0" dirty="0">
                  <a:solidFill>
                    <a:srgbClr val="FF0000"/>
                  </a:solidFill>
                  <a:effectLst/>
                  <a:latin typeface="Söhne"/>
                </a:rPr>
                <a:t>fine-tuning speed is required in milliseconds</a:t>
              </a:r>
              <a:r>
                <a:rPr lang="en-US" altLang="ja-JP" sz="2000" b="0" i="0" dirty="0">
                  <a:solidFill>
                    <a:schemeClr val="tx1"/>
                  </a:solidFill>
                  <a:effectLst/>
                  <a:latin typeface="Söhne"/>
                </a:rPr>
                <a:t>.</a:t>
              </a:r>
            </a:p>
            <a:p>
              <a:pPr marL="285750" indent="-285750">
                <a:buFont typeface="Arial" panose="020B0604020202020204" pitchFamily="34" charset="0"/>
                <a:buChar char="•"/>
              </a:pPr>
              <a:r>
                <a:rPr kumimoji="1" lang="en-US" altLang="ja-JP" sz="2000" dirty="0">
                  <a:solidFill>
                    <a:schemeClr val="tx1"/>
                  </a:solidFill>
                </a:rPr>
                <a:t>e.g. Minting Site, DEX and Fully On-chain site.</a:t>
              </a:r>
            </a:p>
            <a:p>
              <a:pPr marL="285750" indent="-285750">
                <a:buFont typeface="Arial" panose="020B0604020202020204" pitchFamily="34" charset="0"/>
                <a:buChar char="•"/>
              </a:pPr>
              <a:r>
                <a:rPr lang="en-US" altLang="ja-JP" sz="2000" b="0" i="0" dirty="0">
                  <a:solidFill>
                    <a:schemeClr val="tx1"/>
                  </a:solidFill>
                  <a:effectLst/>
                  <a:latin typeface="Söhne"/>
                </a:rPr>
                <a:t>If speed is not a priority, standard transaction method is sufficient.</a:t>
              </a:r>
              <a:endParaRPr kumimoji="1" lang="ja-JP" altLang="en-US" sz="2000">
                <a:solidFill>
                  <a:schemeClr val="tx1"/>
                </a:solidFill>
              </a:endParaRPr>
            </a:p>
          </p:txBody>
        </p:sp>
      </p:grpSp>
      <p:sp>
        <p:nvSpPr>
          <p:cNvPr id="6" name="テキスト ボックス 5">
            <a:extLst>
              <a:ext uri="{FF2B5EF4-FFF2-40B4-BE49-F238E27FC236}">
                <a16:creationId xmlns:a16="http://schemas.microsoft.com/office/drawing/2014/main" id="{5BE4B43E-7BA8-FB3B-FC8A-822C8CDC6FD8}"/>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56883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Speed Test Result (rough estimate)</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4</a:t>
            </a:fld>
            <a:endParaRPr kumimoji="1" lang="ja-JP" altLang="en-US"/>
          </a:p>
        </p:txBody>
      </p:sp>
      <p:graphicFrame>
        <p:nvGraphicFramePr>
          <p:cNvPr id="8" name="表 8">
            <a:extLst>
              <a:ext uri="{FF2B5EF4-FFF2-40B4-BE49-F238E27FC236}">
                <a16:creationId xmlns:a16="http://schemas.microsoft.com/office/drawing/2014/main" id="{C74D9FA4-AD55-0386-F6F5-350692C3898E}"/>
              </a:ext>
            </a:extLst>
          </p:cNvPr>
          <p:cNvGraphicFramePr>
            <a:graphicFrameLocks noGrp="1"/>
          </p:cNvGraphicFramePr>
          <p:nvPr>
            <p:extLst>
              <p:ext uri="{D42A27DB-BD31-4B8C-83A1-F6EECF244321}">
                <p14:modId xmlns:p14="http://schemas.microsoft.com/office/powerpoint/2010/main" val="1931759950"/>
              </p:ext>
            </p:extLst>
          </p:nvPr>
        </p:nvGraphicFramePr>
        <p:xfrm>
          <a:off x="838200" y="2406664"/>
          <a:ext cx="10515602" cy="3434665"/>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4087078282"/>
                    </a:ext>
                  </a:extLst>
                </a:gridCol>
                <a:gridCol w="1611630">
                  <a:extLst>
                    <a:ext uri="{9D8B030D-6E8A-4147-A177-3AD203B41FA5}">
                      <a16:colId xmlns:a16="http://schemas.microsoft.com/office/drawing/2014/main" val="204185658"/>
                    </a:ext>
                  </a:extLst>
                </a:gridCol>
                <a:gridCol w="1829753">
                  <a:extLst>
                    <a:ext uri="{9D8B030D-6E8A-4147-A177-3AD203B41FA5}">
                      <a16:colId xmlns:a16="http://schemas.microsoft.com/office/drawing/2014/main" val="700433279"/>
                    </a:ext>
                  </a:extLst>
                </a:gridCol>
                <a:gridCol w="1829753">
                  <a:extLst>
                    <a:ext uri="{9D8B030D-6E8A-4147-A177-3AD203B41FA5}">
                      <a16:colId xmlns:a16="http://schemas.microsoft.com/office/drawing/2014/main" val="370347678"/>
                    </a:ext>
                  </a:extLst>
                </a:gridCol>
                <a:gridCol w="1829753">
                  <a:extLst>
                    <a:ext uri="{9D8B030D-6E8A-4147-A177-3AD203B41FA5}">
                      <a16:colId xmlns:a16="http://schemas.microsoft.com/office/drawing/2014/main" val="1873199393"/>
                    </a:ext>
                  </a:extLst>
                </a:gridCol>
                <a:gridCol w="1829753">
                  <a:extLst>
                    <a:ext uri="{9D8B030D-6E8A-4147-A177-3AD203B41FA5}">
                      <a16:colId xmlns:a16="http://schemas.microsoft.com/office/drawing/2014/main" val="131474663"/>
                    </a:ext>
                  </a:extLst>
                </a:gridCol>
              </a:tblGrid>
              <a:tr h="462541">
                <a:tc rowSpan="2"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bg1"/>
                          </a:solidFill>
                        </a:rPr>
                        <a:t>Number of Instructions per transaction *1</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rowSpan="2" h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gridSpan="2">
                  <a:txBody>
                    <a:bodyPr/>
                    <a:lstStyle/>
                    <a:p>
                      <a:r>
                        <a:rPr kumimoji="1" lang="en-US" altLang="ja-JP" sz="1600" b="0" dirty="0">
                          <a:solidFill>
                            <a:schemeClr val="bg1"/>
                          </a:solidFill>
                        </a:rPr>
                        <a:t>Mad Mints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hMerge="1">
                  <a:txBody>
                    <a:bodyPr/>
                    <a:lstStyle/>
                    <a:p>
                      <a:endParaRPr kumimoji="1" lang="ja-JP" altLang="en-US"/>
                    </a:p>
                  </a:txBody>
                  <a:tcPr/>
                </a:tc>
                <a:tc gridSpan="2">
                  <a:txBody>
                    <a:bodyPr/>
                    <a:lstStyle/>
                    <a:p>
                      <a:r>
                        <a:rPr kumimoji="1" lang="en-US" altLang="ja-JP" sz="1600" b="0" dirty="0">
                          <a:solidFill>
                            <a:schemeClr val="bg1"/>
                          </a:solidFill>
                        </a:rPr>
                        <a:t>Standard (Request directly)</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hMerge="1">
                  <a:txBody>
                    <a:bodyPr/>
                    <a:lstStyle/>
                    <a:p>
                      <a:endParaRPr kumimoji="1" lang="ja-JP" altLang="en-US"/>
                    </a:p>
                  </a:txBody>
                  <a:tcPr/>
                </a:tc>
                <a:extLst>
                  <a:ext uri="{0D108BD9-81ED-4DB2-BD59-A6C34878D82A}">
                    <a16:rowId xmlns:a16="http://schemas.microsoft.com/office/drawing/2014/main" val="2007530102"/>
                  </a:ext>
                </a:extLst>
              </a:tr>
              <a:tr h="311822">
                <a:tc gridSpan="2" vMerge="1">
                  <a:txBody>
                    <a:bodyPr/>
                    <a:lstStyle/>
                    <a:p>
                      <a:endParaRPr kumimoji="1" lang="ja-JP" altLang="en-US" sz="16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kumimoji="1" lang="ja-JP" altLang="en-US"/>
                    </a:p>
                  </a:txBody>
                  <a:tcPr/>
                </a:tc>
                <a:tc>
                  <a:txBody>
                    <a:bodyPr/>
                    <a:lstStyle/>
                    <a:p>
                      <a:r>
                        <a:rPr kumimoji="1" lang="en-US" altLang="ja-JP" sz="1600" b="0" dirty="0">
                          <a:solidFill>
                            <a:schemeClr val="bg1"/>
                          </a:solidFill>
                        </a:rPr>
                        <a:t>Average *2</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a:solidFill>
                            <a:schemeClr val="bg1"/>
                          </a:solidFill>
                          <a:effectLst/>
                          <a:latin typeface="+mn-lt"/>
                          <a:ea typeface="+mn-ea"/>
                          <a:cs typeface="+mn-cs"/>
                        </a:rPr>
                        <a:t>Deviation</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Average</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a:solidFill>
                            <a:schemeClr val="bg1"/>
                          </a:solidFill>
                          <a:effectLst/>
                          <a:latin typeface="+mn-lt"/>
                          <a:ea typeface="+mn-ea"/>
                          <a:cs typeface="+mn-cs"/>
                        </a:rPr>
                        <a:t>Deviation</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18573807"/>
                  </a:ext>
                </a:extLst>
              </a:tr>
              <a:tr h="878948">
                <a:tc rowSpan="3">
                  <a:txBody>
                    <a:bodyPr/>
                    <a:lstStyle/>
                    <a:p>
                      <a:r>
                        <a:rPr kumimoji="1" lang="en-US" altLang="ja-JP" sz="1600" b="0" dirty="0">
                          <a:solidFill>
                            <a:schemeClr val="tx1"/>
                          </a:solidFill>
                        </a:rPr>
                        <a:t>Transaction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 Instruction</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10 </a:t>
                      </a:r>
                      <a:r>
                        <a:rPr kumimoji="1" lang="en-US" altLang="ja-JP" sz="1600" b="0" dirty="0" err="1">
                          <a:solidFill>
                            <a:srgbClr val="FF0000"/>
                          </a:solidFill>
                        </a:rPr>
                        <a:t>ms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&lt; 0.5 </a:t>
                      </a:r>
                      <a:r>
                        <a:rPr kumimoji="1" lang="en-US" altLang="ja-JP" sz="1600" b="0" dirty="0" err="1">
                          <a:solidFill>
                            <a:srgbClr val="FF0000"/>
                          </a:solidFill>
                        </a:rPr>
                        <a:t>ms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&lt; 0.5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106148188"/>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10 Instructions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13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&lt; 0.5 </a:t>
                      </a:r>
                      <a:r>
                        <a:rPr kumimoji="1" lang="en-US" altLang="ja-JP" sz="1600" b="0" dirty="0" err="1">
                          <a:solidFill>
                            <a:srgbClr val="FF0000"/>
                          </a:solidFill>
                        </a:rPr>
                        <a:t>ms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29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&lt; 3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46344156"/>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40 Instructions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&lt; 0.5 </a:t>
                      </a:r>
                      <a:r>
                        <a:rPr kumimoji="1" lang="en-US" altLang="ja-JP" sz="1600" b="0" dirty="0" err="1">
                          <a:solidFill>
                            <a:srgbClr val="FF0000"/>
                          </a:solidFill>
                        </a:rPr>
                        <a:t>ms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53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&lt; 5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06060762"/>
                  </a:ext>
                </a:extLst>
              </a:tr>
            </a:tbl>
          </a:graphicData>
        </a:graphic>
      </p:graphicFrame>
      <p:sp>
        <p:nvSpPr>
          <p:cNvPr id="10" name="テキスト ボックス 9">
            <a:extLst>
              <a:ext uri="{FF2B5EF4-FFF2-40B4-BE49-F238E27FC236}">
                <a16:creationId xmlns:a16="http://schemas.microsoft.com/office/drawing/2014/main" id="{A12C71F0-9D3A-93A8-D0C4-E2AD27D3FD67}"/>
              </a:ext>
            </a:extLst>
          </p:cNvPr>
          <p:cNvSpPr txBox="1"/>
          <p:nvPr/>
        </p:nvSpPr>
        <p:spPr>
          <a:xfrm>
            <a:off x="838200" y="5932170"/>
            <a:ext cx="10515600" cy="457200"/>
          </a:xfrm>
          <a:prstGeom prst="rect">
            <a:avLst/>
          </a:prstGeom>
          <a:noFill/>
        </p:spPr>
        <p:txBody>
          <a:bodyPr wrap="square" rtlCol="0">
            <a:noAutofit/>
          </a:bodyPr>
          <a:lstStyle/>
          <a:p>
            <a:r>
              <a:rPr kumimoji="1" lang="en-US" altLang="ja-JP" sz="1200" dirty="0"/>
              <a:t>*1 It is very simple instructions "transfer SOL". I use that instead of mint.</a:t>
            </a:r>
          </a:p>
          <a:p>
            <a:r>
              <a:rPr kumimoji="1" lang="en-US" altLang="ja-JP" sz="1200" dirty="0"/>
              <a:t>*2 Use </a:t>
            </a:r>
            <a:r>
              <a:rPr kumimoji="1" lang="en-US" altLang="ja-JP" sz="1200" dirty="0" err="1"/>
              <a:t>performance.now</a:t>
            </a:r>
            <a:r>
              <a:rPr kumimoji="1" lang="en-US" altLang="ja-JP" sz="1200" dirty="0"/>
              <a:t> method of JS using Solana Test Validator v 1.15.2. macOS Monterey 12.6.5, MacBook Pro (13-inch, 2018), 2.7 GHz Core i7, Memory 16 GB</a:t>
            </a:r>
            <a:endParaRPr kumimoji="1" lang="ja-JP" altLang="en-US" sz="1200" dirty="0"/>
          </a:p>
        </p:txBody>
      </p:sp>
      <p:sp>
        <p:nvSpPr>
          <p:cNvPr id="3" name="テキスト ボックス 2">
            <a:extLst>
              <a:ext uri="{FF2B5EF4-FFF2-40B4-BE49-F238E27FC236}">
                <a16:creationId xmlns:a16="http://schemas.microsoft.com/office/drawing/2014/main" id="{B66D550E-9D39-E8B2-BEFF-6191E1275EF3}"/>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pic>
        <p:nvPicPr>
          <p:cNvPr id="6" name="図 5">
            <a:extLst>
              <a:ext uri="{FF2B5EF4-FFF2-40B4-BE49-F238E27FC236}">
                <a16:creationId xmlns:a16="http://schemas.microsoft.com/office/drawing/2014/main" id="{5B5B1581-2DEF-2171-78E4-6A9C0491C40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908341"/>
            <a:ext cx="4693920" cy="1249827"/>
          </a:xfrm>
          <a:prstGeom prst="rect">
            <a:avLst/>
          </a:prstGeom>
        </p:spPr>
      </p:pic>
      <p:sp>
        <p:nvSpPr>
          <p:cNvPr id="9" name="正方形/長方形 8">
            <a:extLst>
              <a:ext uri="{FF2B5EF4-FFF2-40B4-BE49-F238E27FC236}">
                <a16:creationId xmlns:a16="http://schemas.microsoft.com/office/drawing/2014/main" id="{3572253C-1EB2-79D5-7844-AE24337E9152}"/>
              </a:ext>
            </a:extLst>
          </p:cNvPr>
          <p:cNvSpPr/>
          <p:nvPr/>
        </p:nvSpPr>
        <p:spPr>
          <a:xfrm>
            <a:off x="430530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テキスト ボックス 11">
            <a:extLst>
              <a:ext uri="{FF2B5EF4-FFF2-40B4-BE49-F238E27FC236}">
                <a16:creationId xmlns:a16="http://schemas.microsoft.com/office/drawing/2014/main" id="{F7A31A3A-A292-E95F-66EC-4E928A76FF16}"/>
              </a:ext>
            </a:extLst>
          </p:cNvPr>
          <p:cNvSpPr txBox="1"/>
          <p:nvPr/>
        </p:nvSpPr>
        <p:spPr>
          <a:xfrm>
            <a:off x="5151120" y="1495979"/>
            <a:ext cx="1283880" cy="502920"/>
          </a:xfrm>
          <a:prstGeom prst="rect">
            <a:avLst/>
          </a:prstGeom>
          <a:noFill/>
        </p:spPr>
        <p:txBody>
          <a:bodyPr wrap="square" rtlCol="0">
            <a:noAutofit/>
          </a:bodyPr>
          <a:lstStyle/>
          <a:p>
            <a:pPr algn="ctr"/>
            <a:r>
              <a:rPr kumimoji="1" lang="en-US" altLang="ja-JP" sz="1200" dirty="0">
                <a:solidFill>
                  <a:srgbClr val="FF0000"/>
                </a:solidFill>
              </a:rPr>
              <a:t>Speed test scope of Mad Mints</a:t>
            </a:r>
            <a:endParaRPr kumimoji="1" lang="ja-JP" altLang="en-US" sz="1200" dirty="0">
              <a:solidFill>
                <a:srgbClr val="FF0000"/>
              </a:solidFill>
            </a:endParaRPr>
          </a:p>
        </p:txBody>
      </p:sp>
      <p:sp>
        <p:nvSpPr>
          <p:cNvPr id="7" name="正方形/長方形 6">
            <a:extLst>
              <a:ext uri="{FF2B5EF4-FFF2-40B4-BE49-F238E27FC236}">
                <a16:creationId xmlns:a16="http://schemas.microsoft.com/office/drawing/2014/main" id="{DD011DDB-B9BD-D5A5-E04D-10556CEF6FE4}"/>
              </a:ext>
            </a:extLst>
          </p:cNvPr>
          <p:cNvSpPr/>
          <p:nvPr/>
        </p:nvSpPr>
        <p:spPr>
          <a:xfrm>
            <a:off x="233934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Tree>
    <p:extLst>
      <p:ext uri="{BB962C8B-B14F-4D97-AF65-F5344CB8AC3E}">
        <p14:creationId xmlns:p14="http://schemas.microsoft.com/office/powerpoint/2010/main" val="394767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250BC8-4F2A-7219-E8D7-268AD2771F2E}"/>
              </a:ext>
            </a:extLst>
          </p:cNvPr>
          <p:cNvSpPr>
            <a:spLocks noGrp="1"/>
          </p:cNvSpPr>
          <p:nvPr>
            <p:ph type="title"/>
          </p:nvPr>
        </p:nvSpPr>
        <p:spPr/>
        <p:txBody>
          <a:bodyPr/>
          <a:lstStyle/>
          <a:p>
            <a:r>
              <a:rPr lang="en-US" altLang="ja-JP" dirty="0"/>
              <a:t>Transaction Processing Bottleneck</a:t>
            </a:r>
            <a:endParaRPr kumimoji="1" lang="ja-JP" altLang="en-US"/>
          </a:p>
        </p:txBody>
      </p:sp>
      <p:sp>
        <p:nvSpPr>
          <p:cNvPr id="3" name="コンテンツ プレースホルダー 2">
            <a:extLst>
              <a:ext uri="{FF2B5EF4-FFF2-40B4-BE49-F238E27FC236}">
                <a16:creationId xmlns:a16="http://schemas.microsoft.com/office/drawing/2014/main" id="{78EB6AF7-E47F-C14B-7C29-2EC2BEC09D1B}"/>
              </a:ext>
            </a:extLst>
          </p:cNvPr>
          <p:cNvSpPr>
            <a:spLocks noGrp="1"/>
          </p:cNvSpPr>
          <p:nvPr>
            <p:ph idx="1"/>
          </p:nvPr>
        </p:nvSpPr>
        <p:spPr/>
        <p:txBody>
          <a:bodyPr/>
          <a:lstStyle/>
          <a:p>
            <a:r>
              <a:rPr kumimoji="1" lang="en-US" altLang="ja-JP" dirty="0"/>
              <a:t>Speed bottlenec</a:t>
            </a:r>
            <a:r>
              <a:rPr lang="en-US" altLang="ja-JP" dirty="0"/>
              <a:t>k is "create and use Nonce" process in Sign Transaction.</a:t>
            </a:r>
            <a:endParaRPr kumimoji="1" lang="ja-JP" altLang="en-US"/>
          </a:p>
        </p:txBody>
      </p:sp>
      <p:sp>
        <p:nvSpPr>
          <p:cNvPr id="4" name="フッター プレースホルダー 3">
            <a:extLst>
              <a:ext uri="{FF2B5EF4-FFF2-40B4-BE49-F238E27FC236}">
                <a16:creationId xmlns:a16="http://schemas.microsoft.com/office/drawing/2014/main" id="{AA992DCE-73F7-E641-964C-083521207CE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E379B570-9F25-249A-840A-5E8B535920AA}"/>
              </a:ext>
            </a:extLst>
          </p:cNvPr>
          <p:cNvSpPr>
            <a:spLocks noGrp="1"/>
          </p:cNvSpPr>
          <p:nvPr>
            <p:ph type="sldNum" sz="quarter" idx="12"/>
          </p:nvPr>
        </p:nvSpPr>
        <p:spPr/>
        <p:txBody>
          <a:bodyPr/>
          <a:lstStyle/>
          <a:p>
            <a:fld id="{51BE5F08-58E8-9243-A834-2B76637F595D}" type="slidenum">
              <a:rPr kumimoji="1" lang="ja-JP" altLang="en-US" smtClean="0"/>
              <a:pPr/>
              <a:t>5</a:t>
            </a:fld>
            <a:endParaRPr kumimoji="1" lang="ja-JP" altLang="en-US"/>
          </a:p>
        </p:txBody>
      </p:sp>
      <p:sp>
        <p:nvSpPr>
          <p:cNvPr id="8" name="正方形/長方形 7">
            <a:extLst>
              <a:ext uri="{FF2B5EF4-FFF2-40B4-BE49-F238E27FC236}">
                <a16:creationId xmlns:a16="http://schemas.microsoft.com/office/drawing/2014/main" id="{81F61A3F-363F-0E0A-E207-0AB9CFA8C802}"/>
              </a:ext>
            </a:extLst>
          </p:cNvPr>
          <p:cNvSpPr/>
          <p:nvPr/>
        </p:nvSpPr>
        <p:spPr>
          <a:xfrm>
            <a:off x="838200" y="4222245"/>
            <a:ext cx="1540173" cy="17414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a:t>
            </a:r>
            <a:r>
              <a:rPr kumimoji="1" lang="en-US" altLang="ja-JP" sz="1400" dirty="0" err="1">
                <a:solidFill>
                  <a:schemeClr val="bg1"/>
                </a:solidFill>
              </a:rPr>
              <a:t>ToBe</a:t>
            </a:r>
            <a:r>
              <a:rPr kumimoji="1" lang="en-US" altLang="ja-JP" sz="1400" dirty="0">
                <a:solidFill>
                  <a:schemeClr val="bg1"/>
                </a:solidFill>
              </a:rPr>
              <a:t>)</a:t>
            </a:r>
          </a:p>
          <a:p>
            <a:pPr algn="ctr"/>
            <a:r>
              <a:rPr kumimoji="1" lang="en-US" altLang="ja-JP" sz="2000" dirty="0">
                <a:solidFill>
                  <a:schemeClr val="bg1"/>
                </a:solidFill>
              </a:rPr>
              <a:t>Mad Mints</a:t>
            </a:r>
            <a:endParaRPr kumimoji="1" lang="ja-JP" altLang="en-US" sz="2000">
              <a:solidFill>
                <a:schemeClr val="bg1"/>
              </a:solidFill>
            </a:endParaRPr>
          </a:p>
        </p:txBody>
      </p:sp>
      <p:sp>
        <p:nvSpPr>
          <p:cNvPr id="13" name="正方形/長方形 12">
            <a:extLst>
              <a:ext uri="{FF2B5EF4-FFF2-40B4-BE49-F238E27FC236}">
                <a16:creationId xmlns:a16="http://schemas.microsoft.com/office/drawing/2014/main" id="{3D2BDCEF-4432-9A0B-0694-CB6613F4450E}"/>
              </a:ext>
            </a:extLst>
          </p:cNvPr>
          <p:cNvSpPr/>
          <p:nvPr/>
        </p:nvSpPr>
        <p:spPr>
          <a:xfrm>
            <a:off x="838200" y="1510070"/>
            <a:ext cx="1540173" cy="17414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a:t>
            </a:r>
            <a:r>
              <a:rPr kumimoji="1" lang="en-US" altLang="ja-JP" sz="1400" dirty="0" err="1">
                <a:solidFill>
                  <a:schemeClr val="bg1"/>
                </a:solidFill>
              </a:rPr>
              <a:t>AsIs</a:t>
            </a:r>
            <a:r>
              <a:rPr kumimoji="1" lang="en-US" altLang="ja-JP" sz="1400" dirty="0">
                <a:solidFill>
                  <a:schemeClr val="bg1"/>
                </a:solidFill>
              </a:rPr>
              <a:t>)</a:t>
            </a:r>
          </a:p>
          <a:p>
            <a:pPr algn="ctr"/>
            <a:r>
              <a:rPr kumimoji="1" lang="en-US" altLang="ja-JP" sz="2000" dirty="0">
                <a:solidFill>
                  <a:schemeClr val="bg1"/>
                </a:solidFill>
              </a:rPr>
              <a:t>Standard</a:t>
            </a:r>
            <a:endParaRPr kumimoji="1" lang="ja-JP" altLang="en-US" sz="2000">
              <a:solidFill>
                <a:schemeClr val="bg1"/>
              </a:solidFill>
            </a:endParaRPr>
          </a:p>
        </p:txBody>
      </p:sp>
      <p:cxnSp>
        <p:nvCxnSpPr>
          <p:cNvPr id="19" name="直線コネクタ 18">
            <a:extLst>
              <a:ext uri="{FF2B5EF4-FFF2-40B4-BE49-F238E27FC236}">
                <a16:creationId xmlns:a16="http://schemas.microsoft.com/office/drawing/2014/main" id="{0B94F2AC-EB61-A104-CB50-DBF7497275A0}"/>
              </a:ext>
            </a:extLst>
          </p:cNvPr>
          <p:cNvCxnSpPr>
            <a:cxnSpLocks/>
          </p:cNvCxnSpPr>
          <p:nvPr/>
        </p:nvCxnSpPr>
        <p:spPr>
          <a:xfrm>
            <a:off x="4937760" y="4971092"/>
            <a:ext cx="0" cy="92679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C3E5466C-2562-CFB7-38A9-002D1C036487}"/>
              </a:ext>
            </a:extLst>
          </p:cNvPr>
          <p:cNvSpPr txBox="1"/>
          <p:nvPr/>
        </p:nvSpPr>
        <p:spPr>
          <a:xfrm>
            <a:off x="2685093" y="4222245"/>
            <a:ext cx="2036437" cy="423275"/>
          </a:xfrm>
          <a:prstGeom prst="rect">
            <a:avLst/>
          </a:prstGeom>
          <a:noFill/>
        </p:spPr>
        <p:txBody>
          <a:bodyPr wrap="square" rtlCol="0">
            <a:noAutofit/>
          </a:bodyPr>
          <a:lstStyle/>
          <a:p>
            <a:pPr algn="ctr"/>
            <a:r>
              <a:rPr kumimoji="1" lang="en-US" altLang="ja-JP" sz="1400" dirty="0"/>
              <a:t>Create Nonce </a:t>
            </a:r>
            <a:r>
              <a:rPr kumimoji="1" lang="en-US" altLang="ja-JP" sz="1400" dirty="0">
                <a:solidFill>
                  <a:schemeClr val="accent1"/>
                </a:solidFill>
              </a:rPr>
              <a:t>in advance</a:t>
            </a:r>
            <a:endParaRPr kumimoji="1" lang="ja-JP" altLang="en-US" sz="1400" dirty="0">
              <a:solidFill>
                <a:schemeClr val="accent1"/>
              </a:solidFill>
            </a:endParaRPr>
          </a:p>
        </p:txBody>
      </p:sp>
      <p:sp>
        <p:nvSpPr>
          <p:cNvPr id="14" name="角丸四角形 13">
            <a:extLst>
              <a:ext uri="{FF2B5EF4-FFF2-40B4-BE49-F238E27FC236}">
                <a16:creationId xmlns:a16="http://schemas.microsoft.com/office/drawing/2014/main" id="{741DCE46-755F-DFB0-D245-87AAACBCBD22}"/>
              </a:ext>
            </a:extLst>
          </p:cNvPr>
          <p:cNvSpPr/>
          <p:nvPr/>
        </p:nvSpPr>
        <p:spPr>
          <a:xfrm>
            <a:off x="7315206" y="2647224"/>
            <a:ext cx="1863089" cy="278007"/>
          </a:xfrm>
          <a:prstGeom prst="roundRect">
            <a:avLst>
              <a:gd name="adj" fmla="val 3311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Create and Use Nonce</a:t>
            </a:r>
          </a:p>
        </p:txBody>
      </p:sp>
      <p:sp>
        <p:nvSpPr>
          <p:cNvPr id="15" name="ホームベース 14">
            <a:extLst>
              <a:ext uri="{FF2B5EF4-FFF2-40B4-BE49-F238E27FC236}">
                <a16:creationId xmlns:a16="http://schemas.microsoft.com/office/drawing/2014/main" id="{D4BF21F6-21BA-553E-3714-B56C7610B420}"/>
              </a:ext>
            </a:extLst>
          </p:cNvPr>
          <p:cNvSpPr/>
          <p:nvPr/>
        </p:nvSpPr>
        <p:spPr>
          <a:xfrm>
            <a:off x="5244475" y="2324758"/>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16" name="ホームベース 15">
            <a:extLst>
              <a:ext uri="{FF2B5EF4-FFF2-40B4-BE49-F238E27FC236}">
                <a16:creationId xmlns:a16="http://schemas.microsoft.com/office/drawing/2014/main" id="{93CD21E4-E185-FAE8-2460-61AD1DB51246}"/>
              </a:ext>
            </a:extLst>
          </p:cNvPr>
          <p:cNvSpPr/>
          <p:nvPr/>
        </p:nvSpPr>
        <p:spPr>
          <a:xfrm>
            <a:off x="7280917" y="2324758"/>
            <a:ext cx="2036442" cy="926791"/>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600" dirty="0">
                <a:solidFill>
                  <a:schemeClr val="tx1"/>
                </a:solidFill>
              </a:rPr>
              <a:t>Sign 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D50C407C-C0C0-A037-699F-1A4E6CFBC20D}"/>
              </a:ext>
            </a:extLst>
          </p:cNvPr>
          <p:cNvSpPr/>
          <p:nvPr/>
        </p:nvSpPr>
        <p:spPr>
          <a:xfrm>
            <a:off x="9317358" y="2324759"/>
            <a:ext cx="2036442" cy="926792"/>
          </a:xfrm>
          <a:prstGeom prst="homePlate">
            <a:avLst>
              <a:gd name="adj" fmla="val 37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Send Transaction</a:t>
            </a:r>
            <a:endParaRPr kumimoji="1" lang="ja-JP" altLang="en-US" sz="1600">
              <a:solidFill>
                <a:schemeClr val="tx1"/>
              </a:solidFill>
            </a:endParaRPr>
          </a:p>
        </p:txBody>
      </p:sp>
      <p:sp>
        <p:nvSpPr>
          <p:cNvPr id="26" name="ホームベース 25">
            <a:extLst>
              <a:ext uri="{FF2B5EF4-FFF2-40B4-BE49-F238E27FC236}">
                <a16:creationId xmlns:a16="http://schemas.microsoft.com/office/drawing/2014/main" id="{21FA7AD1-8C59-4BF2-E358-C8D3D818A83C}"/>
              </a:ext>
            </a:extLst>
          </p:cNvPr>
          <p:cNvSpPr/>
          <p:nvPr/>
        </p:nvSpPr>
        <p:spPr>
          <a:xfrm>
            <a:off x="5244475" y="4971092"/>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28" name="ホームベース 27">
            <a:extLst>
              <a:ext uri="{FF2B5EF4-FFF2-40B4-BE49-F238E27FC236}">
                <a16:creationId xmlns:a16="http://schemas.microsoft.com/office/drawing/2014/main" id="{77187EBB-D046-73DC-BFB5-FEC06A817188}"/>
              </a:ext>
            </a:extLst>
          </p:cNvPr>
          <p:cNvSpPr/>
          <p:nvPr/>
        </p:nvSpPr>
        <p:spPr>
          <a:xfrm>
            <a:off x="9317358" y="4971093"/>
            <a:ext cx="2036442" cy="926792"/>
          </a:xfrm>
          <a:prstGeom prst="homePlate">
            <a:avLst>
              <a:gd name="adj" fmla="val 37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Send Transaction</a:t>
            </a:r>
            <a:endParaRPr kumimoji="1" lang="ja-JP" altLang="en-US" sz="1600">
              <a:solidFill>
                <a:schemeClr val="tx1"/>
              </a:solidFill>
            </a:endParaRPr>
          </a:p>
        </p:txBody>
      </p:sp>
      <p:sp>
        <p:nvSpPr>
          <p:cNvPr id="32" name="テキスト ボックス 31">
            <a:extLst>
              <a:ext uri="{FF2B5EF4-FFF2-40B4-BE49-F238E27FC236}">
                <a16:creationId xmlns:a16="http://schemas.microsoft.com/office/drawing/2014/main" id="{5E08C37E-8A7C-6094-1A09-B0014218A2A7}"/>
              </a:ext>
            </a:extLst>
          </p:cNvPr>
          <p:cNvSpPr txBox="1"/>
          <p:nvPr/>
        </p:nvSpPr>
        <p:spPr>
          <a:xfrm>
            <a:off x="5244480" y="4222245"/>
            <a:ext cx="6109320" cy="423275"/>
          </a:xfrm>
          <a:prstGeom prst="rect">
            <a:avLst/>
          </a:prstGeom>
          <a:noFill/>
        </p:spPr>
        <p:txBody>
          <a:bodyPr wrap="square" rtlCol="0">
            <a:noAutofit/>
          </a:bodyPr>
          <a:lstStyle/>
          <a:p>
            <a:pPr algn="ctr"/>
            <a:r>
              <a:rPr kumimoji="1" lang="en-US" altLang="ja-JP" sz="1400" dirty="0"/>
              <a:t>Speed Test Scope</a:t>
            </a:r>
            <a:endParaRPr kumimoji="1" lang="ja-JP" altLang="en-US" sz="1400" dirty="0"/>
          </a:p>
        </p:txBody>
      </p:sp>
      <p:sp>
        <p:nvSpPr>
          <p:cNvPr id="33" name="テキスト ボックス 32">
            <a:extLst>
              <a:ext uri="{FF2B5EF4-FFF2-40B4-BE49-F238E27FC236}">
                <a16:creationId xmlns:a16="http://schemas.microsoft.com/office/drawing/2014/main" id="{0A25523D-988C-11FC-7FE3-75DB3B2578A1}"/>
              </a:ext>
            </a:extLst>
          </p:cNvPr>
          <p:cNvSpPr txBox="1"/>
          <p:nvPr/>
        </p:nvSpPr>
        <p:spPr>
          <a:xfrm>
            <a:off x="5244480" y="1510070"/>
            <a:ext cx="6109320" cy="423275"/>
          </a:xfrm>
          <a:prstGeom prst="rect">
            <a:avLst/>
          </a:prstGeom>
          <a:noFill/>
        </p:spPr>
        <p:txBody>
          <a:bodyPr wrap="square" rtlCol="0">
            <a:noAutofit/>
          </a:bodyPr>
          <a:lstStyle/>
          <a:p>
            <a:pPr algn="ctr"/>
            <a:r>
              <a:rPr kumimoji="1" lang="en-US" altLang="ja-JP" sz="1400" dirty="0"/>
              <a:t>Speed Test Scope</a:t>
            </a:r>
            <a:endParaRPr kumimoji="1" lang="ja-JP" altLang="en-US" sz="1400" dirty="0"/>
          </a:p>
        </p:txBody>
      </p:sp>
      <p:sp>
        <p:nvSpPr>
          <p:cNvPr id="34" name="左中かっこ 33">
            <a:extLst>
              <a:ext uri="{FF2B5EF4-FFF2-40B4-BE49-F238E27FC236}">
                <a16:creationId xmlns:a16="http://schemas.microsoft.com/office/drawing/2014/main" id="{5E2EF593-D909-6809-4E24-0E57F203D338}"/>
              </a:ext>
            </a:extLst>
          </p:cNvPr>
          <p:cNvSpPr/>
          <p:nvPr/>
        </p:nvSpPr>
        <p:spPr>
          <a:xfrm rot="5400000">
            <a:off x="8159566" y="1685660"/>
            <a:ext cx="279135" cy="6109319"/>
          </a:xfrm>
          <a:prstGeom prst="leftBrace">
            <a:avLst>
              <a:gd name="adj1" fmla="val 41091"/>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左中かっこ 34">
            <a:extLst>
              <a:ext uri="{FF2B5EF4-FFF2-40B4-BE49-F238E27FC236}">
                <a16:creationId xmlns:a16="http://schemas.microsoft.com/office/drawing/2014/main" id="{46D7CAEE-6744-B2F4-82D0-20191A158AA0}"/>
              </a:ext>
            </a:extLst>
          </p:cNvPr>
          <p:cNvSpPr/>
          <p:nvPr/>
        </p:nvSpPr>
        <p:spPr>
          <a:xfrm rot="5400000">
            <a:off x="8159566" y="-981746"/>
            <a:ext cx="279135" cy="6109319"/>
          </a:xfrm>
          <a:prstGeom prst="leftBrace">
            <a:avLst>
              <a:gd name="adj1" fmla="val 41091"/>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6D88195E-289B-99B9-BDC7-7C4D3848A442}"/>
              </a:ext>
            </a:extLst>
          </p:cNvPr>
          <p:cNvSpPr txBox="1"/>
          <p:nvPr/>
        </p:nvSpPr>
        <p:spPr>
          <a:xfrm>
            <a:off x="7280917" y="3298856"/>
            <a:ext cx="2036442" cy="252284"/>
          </a:xfrm>
          <a:prstGeom prst="rect">
            <a:avLst/>
          </a:prstGeom>
          <a:noFill/>
        </p:spPr>
        <p:txBody>
          <a:bodyPr wrap="square" rtlCol="0">
            <a:noAutofit/>
          </a:bodyPr>
          <a:lstStyle/>
          <a:p>
            <a:pPr algn="ctr"/>
            <a:r>
              <a:rPr kumimoji="1" lang="en-US" altLang="ja-JP" sz="1200" dirty="0">
                <a:solidFill>
                  <a:srgbClr val="FF0000"/>
                </a:solidFill>
              </a:rPr>
              <a:t>Speed Bottleneck</a:t>
            </a:r>
            <a:endParaRPr kumimoji="1" lang="ja-JP" altLang="en-US" sz="1200" dirty="0">
              <a:solidFill>
                <a:srgbClr val="FF0000"/>
              </a:solidFill>
            </a:endParaRPr>
          </a:p>
        </p:txBody>
      </p:sp>
      <p:sp>
        <p:nvSpPr>
          <p:cNvPr id="37" name="下矢印 36">
            <a:extLst>
              <a:ext uri="{FF2B5EF4-FFF2-40B4-BE49-F238E27FC236}">
                <a16:creationId xmlns:a16="http://schemas.microsoft.com/office/drawing/2014/main" id="{8DFBD698-44D7-4E14-CF53-088A4BB69BE9}"/>
              </a:ext>
            </a:extLst>
          </p:cNvPr>
          <p:cNvSpPr/>
          <p:nvPr/>
        </p:nvSpPr>
        <p:spPr>
          <a:xfrm>
            <a:off x="1253956" y="3495677"/>
            <a:ext cx="708660" cy="48244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9" name="テキスト ボックス 8">
            <a:extLst>
              <a:ext uri="{FF2B5EF4-FFF2-40B4-BE49-F238E27FC236}">
                <a16:creationId xmlns:a16="http://schemas.microsoft.com/office/drawing/2014/main" id="{05D19519-1078-2065-1F9B-D35C47733C21}"/>
              </a:ext>
            </a:extLst>
          </p:cNvPr>
          <p:cNvSpPr txBox="1"/>
          <p:nvPr/>
        </p:nvSpPr>
        <p:spPr>
          <a:xfrm>
            <a:off x="2056438" y="3551140"/>
            <a:ext cx="1109672" cy="423275"/>
          </a:xfrm>
          <a:prstGeom prst="rect">
            <a:avLst/>
          </a:prstGeom>
          <a:noFill/>
        </p:spPr>
        <p:txBody>
          <a:bodyPr wrap="square" rtlCol="0">
            <a:noAutofit/>
          </a:bodyPr>
          <a:lstStyle/>
          <a:p>
            <a:r>
              <a:rPr kumimoji="1" lang="en-US" altLang="ja-JP" sz="1400" dirty="0"/>
              <a:t>Improve</a:t>
            </a:r>
            <a:endParaRPr kumimoji="1" lang="ja-JP" altLang="en-US" sz="1400" dirty="0"/>
          </a:p>
        </p:txBody>
      </p:sp>
      <p:sp>
        <p:nvSpPr>
          <p:cNvPr id="10" name="角丸四角形 9">
            <a:extLst>
              <a:ext uri="{FF2B5EF4-FFF2-40B4-BE49-F238E27FC236}">
                <a16:creationId xmlns:a16="http://schemas.microsoft.com/office/drawing/2014/main" id="{CCEA4EF1-FAE5-FA6F-AA79-17660F283667}"/>
              </a:ext>
            </a:extLst>
          </p:cNvPr>
          <p:cNvSpPr/>
          <p:nvPr/>
        </p:nvSpPr>
        <p:spPr>
          <a:xfrm>
            <a:off x="7315206" y="5293560"/>
            <a:ext cx="1863089" cy="278007"/>
          </a:xfrm>
          <a:prstGeom prst="roundRect">
            <a:avLst>
              <a:gd name="adj" fmla="val 331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Use Nonce</a:t>
            </a:r>
          </a:p>
        </p:txBody>
      </p:sp>
      <p:sp>
        <p:nvSpPr>
          <p:cNvPr id="11" name="ホームベース 10">
            <a:extLst>
              <a:ext uri="{FF2B5EF4-FFF2-40B4-BE49-F238E27FC236}">
                <a16:creationId xmlns:a16="http://schemas.microsoft.com/office/drawing/2014/main" id="{9B61A21C-30DB-4EBA-B037-76B3346CA3D5}"/>
              </a:ext>
            </a:extLst>
          </p:cNvPr>
          <p:cNvSpPr/>
          <p:nvPr/>
        </p:nvSpPr>
        <p:spPr>
          <a:xfrm>
            <a:off x="7280917" y="4971094"/>
            <a:ext cx="2036442" cy="926791"/>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600" dirty="0">
                <a:solidFill>
                  <a:schemeClr val="tx1"/>
                </a:solidFill>
              </a:rPr>
              <a:t>Sign Transaction</a:t>
            </a:r>
            <a:endParaRPr kumimoji="1" lang="ja-JP" altLang="en-US" sz="1600">
              <a:solidFill>
                <a:schemeClr val="tx1"/>
              </a:solidFill>
            </a:endParaRPr>
          </a:p>
        </p:txBody>
      </p:sp>
      <p:sp>
        <p:nvSpPr>
          <p:cNvPr id="12" name="ホームベース 11">
            <a:extLst>
              <a:ext uri="{FF2B5EF4-FFF2-40B4-BE49-F238E27FC236}">
                <a16:creationId xmlns:a16="http://schemas.microsoft.com/office/drawing/2014/main" id="{2B35FA34-D7E2-5BAB-F862-3C100918B9EB}"/>
              </a:ext>
            </a:extLst>
          </p:cNvPr>
          <p:cNvSpPr/>
          <p:nvPr/>
        </p:nvSpPr>
        <p:spPr>
          <a:xfrm>
            <a:off x="2685087" y="4971092"/>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18" name="角丸四角形 17">
            <a:extLst>
              <a:ext uri="{FF2B5EF4-FFF2-40B4-BE49-F238E27FC236}">
                <a16:creationId xmlns:a16="http://schemas.microsoft.com/office/drawing/2014/main" id="{ED43D95D-CCE0-724C-E96A-2765085220F3}"/>
              </a:ext>
            </a:extLst>
          </p:cNvPr>
          <p:cNvSpPr/>
          <p:nvPr/>
        </p:nvSpPr>
        <p:spPr>
          <a:xfrm>
            <a:off x="2703277" y="5293560"/>
            <a:ext cx="1863089" cy="278007"/>
          </a:xfrm>
          <a:prstGeom prst="roundRect">
            <a:avLst>
              <a:gd name="adj" fmla="val 331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Create Durable Nonce</a:t>
            </a:r>
          </a:p>
        </p:txBody>
      </p:sp>
      <p:sp>
        <p:nvSpPr>
          <p:cNvPr id="20" name="テキスト ボックス 19">
            <a:extLst>
              <a:ext uri="{FF2B5EF4-FFF2-40B4-BE49-F238E27FC236}">
                <a16:creationId xmlns:a16="http://schemas.microsoft.com/office/drawing/2014/main" id="{1D32EA38-4617-0BA0-BD60-2BEA0459A30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24 2023</a:t>
            </a:r>
            <a:endParaRPr kumimoji="1" lang="ja-JP" altLang="en-US" sz="1200" dirty="0"/>
          </a:p>
        </p:txBody>
      </p:sp>
    </p:spTree>
    <p:extLst>
      <p:ext uri="{BB962C8B-B14F-4D97-AF65-F5344CB8AC3E}">
        <p14:creationId xmlns:p14="http://schemas.microsoft.com/office/powerpoint/2010/main" val="2731398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570A8D-626E-D06D-0460-7FD0EA99F4D2}"/>
              </a:ext>
            </a:extLst>
          </p:cNvPr>
          <p:cNvSpPr>
            <a:spLocks noGrp="1"/>
          </p:cNvSpPr>
          <p:nvPr>
            <p:ph type="title"/>
          </p:nvPr>
        </p:nvSpPr>
        <p:spPr/>
        <p:txBody>
          <a:bodyPr/>
          <a:lstStyle/>
          <a:p>
            <a:r>
              <a:rPr kumimoji="1" lang="en-US" altLang="ja-JP" dirty="0"/>
              <a:t>Difference Between Mad Mints and Standard Transaction</a:t>
            </a:r>
            <a:endParaRPr kumimoji="1" lang="ja-JP" altLang="en-US"/>
          </a:p>
        </p:txBody>
      </p:sp>
      <p:sp>
        <p:nvSpPr>
          <p:cNvPr id="4" name="フッター プレースホルダー 3">
            <a:extLst>
              <a:ext uri="{FF2B5EF4-FFF2-40B4-BE49-F238E27FC236}">
                <a16:creationId xmlns:a16="http://schemas.microsoft.com/office/drawing/2014/main" id="{6D2D4002-D93F-A5EC-6C70-2BF760C20BA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8B6C1D9-7A73-C437-BAD4-0FE3C4AEF15F}"/>
              </a:ext>
            </a:extLst>
          </p:cNvPr>
          <p:cNvSpPr>
            <a:spLocks noGrp="1"/>
          </p:cNvSpPr>
          <p:nvPr>
            <p:ph type="sldNum" sz="quarter" idx="12"/>
          </p:nvPr>
        </p:nvSpPr>
        <p:spPr/>
        <p:txBody>
          <a:bodyPr/>
          <a:lstStyle/>
          <a:p>
            <a:fld id="{51BE5F08-58E8-9243-A834-2B76637F595D}" type="slidenum">
              <a:rPr kumimoji="1" lang="ja-JP" altLang="en-US" smtClean="0"/>
              <a:pPr/>
              <a:t>6</a:t>
            </a:fld>
            <a:endParaRPr kumimoji="1" lang="ja-JP" altLang="en-US"/>
          </a:p>
        </p:txBody>
      </p:sp>
      <p:pic>
        <p:nvPicPr>
          <p:cNvPr id="12" name="図 11">
            <a:extLst>
              <a:ext uri="{FF2B5EF4-FFF2-40B4-BE49-F238E27FC236}">
                <a16:creationId xmlns:a16="http://schemas.microsoft.com/office/drawing/2014/main" id="{4EDCED4E-8958-C696-F69E-5E6FB62D549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5470" y="1317248"/>
            <a:ext cx="4099560" cy="5084186"/>
          </a:xfrm>
          <a:prstGeom prst="rect">
            <a:avLst/>
          </a:prstGeom>
        </p:spPr>
      </p:pic>
      <p:sp>
        <p:nvSpPr>
          <p:cNvPr id="13" name="正方形/長方形 12">
            <a:extLst>
              <a:ext uri="{FF2B5EF4-FFF2-40B4-BE49-F238E27FC236}">
                <a16:creationId xmlns:a16="http://schemas.microsoft.com/office/drawing/2014/main" id="{F43EC747-D897-6231-D4AC-A139B16CEF29}"/>
              </a:ext>
            </a:extLst>
          </p:cNvPr>
          <p:cNvSpPr/>
          <p:nvPr/>
        </p:nvSpPr>
        <p:spPr>
          <a:xfrm>
            <a:off x="1853564" y="899605"/>
            <a:ext cx="4099561" cy="3159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Mad Mints</a:t>
            </a:r>
            <a:endParaRPr kumimoji="1" lang="ja-JP" altLang="en-US" sz="1600">
              <a:solidFill>
                <a:schemeClr val="bg1"/>
              </a:solidFill>
            </a:endParaRPr>
          </a:p>
        </p:txBody>
      </p:sp>
      <p:pic>
        <p:nvPicPr>
          <p:cNvPr id="14" name="図 13">
            <a:extLst>
              <a:ext uri="{FF2B5EF4-FFF2-40B4-BE49-F238E27FC236}">
                <a16:creationId xmlns:a16="http://schemas.microsoft.com/office/drawing/2014/main" id="{E3D2318F-55EF-CCAA-5608-4FD0267F901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67450" y="1317248"/>
            <a:ext cx="4099560" cy="3281109"/>
          </a:xfrm>
          <a:prstGeom prst="rect">
            <a:avLst/>
          </a:prstGeom>
        </p:spPr>
      </p:pic>
      <p:sp>
        <p:nvSpPr>
          <p:cNvPr id="15" name="正方形/長方形 14">
            <a:extLst>
              <a:ext uri="{FF2B5EF4-FFF2-40B4-BE49-F238E27FC236}">
                <a16:creationId xmlns:a16="http://schemas.microsoft.com/office/drawing/2014/main" id="{D004AD15-32C6-440B-9C03-277231F66B0C}"/>
              </a:ext>
            </a:extLst>
          </p:cNvPr>
          <p:cNvSpPr/>
          <p:nvPr/>
        </p:nvSpPr>
        <p:spPr>
          <a:xfrm>
            <a:off x="6267450" y="899605"/>
            <a:ext cx="4099561" cy="3159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Standard</a:t>
            </a:r>
            <a:endParaRPr kumimoji="1" lang="ja-JP" altLang="en-US" sz="1600">
              <a:solidFill>
                <a:schemeClr val="bg1"/>
              </a:solidFill>
            </a:endParaRPr>
          </a:p>
        </p:txBody>
      </p:sp>
      <p:sp>
        <p:nvSpPr>
          <p:cNvPr id="16" name="テキスト ボックス 15">
            <a:extLst>
              <a:ext uri="{FF2B5EF4-FFF2-40B4-BE49-F238E27FC236}">
                <a16:creationId xmlns:a16="http://schemas.microsoft.com/office/drawing/2014/main" id="{A7E18292-02C4-D8FA-7A5E-7FC428F9D62B}"/>
              </a:ext>
            </a:extLst>
          </p:cNvPr>
          <p:cNvSpPr txBox="1"/>
          <p:nvPr/>
        </p:nvSpPr>
        <p:spPr>
          <a:xfrm>
            <a:off x="413384" y="3501496"/>
            <a:ext cx="1520190" cy="315912"/>
          </a:xfrm>
          <a:prstGeom prst="rect">
            <a:avLst/>
          </a:prstGeom>
          <a:noFill/>
        </p:spPr>
        <p:txBody>
          <a:bodyPr wrap="square" rtlCol="0">
            <a:noAutofit/>
          </a:bodyPr>
          <a:lstStyle/>
          <a:p>
            <a:pPr algn="ctr"/>
            <a:r>
              <a:rPr kumimoji="1" lang="en-US" altLang="ja-JP" sz="1200" dirty="0"/>
              <a:t>Use Nonce here -&gt;</a:t>
            </a:r>
            <a:endParaRPr kumimoji="1" lang="ja-JP" altLang="en-US" sz="1200" dirty="0"/>
          </a:p>
        </p:txBody>
      </p:sp>
      <p:sp>
        <p:nvSpPr>
          <p:cNvPr id="3" name="テキスト ボックス 2">
            <a:extLst>
              <a:ext uri="{FF2B5EF4-FFF2-40B4-BE49-F238E27FC236}">
                <a16:creationId xmlns:a16="http://schemas.microsoft.com/office/drawing/2014/main" id="{4944A684-37A7-6749-B69A-FAEAA86AA6A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642563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FD3E59-428E-D6B2-B3C5-F6F7B480123B}"/>
              </a:ext>
            </a:extLst>
          </p:cNvPr>
          <p:cNvSpPr>
            <a:spLocks noGrp="1"/>
          </p:cNvSpPr>
          <p:nvPr>
            <p:ph type="title"/>
          </p:nvPr>
        </p:nvSpPr>
        <p:spPr/>
        <p:txBody>
          <a:bodyPr/>
          <a:lstStyle/>
          <a:p>
            <a:r>
              <a:rPr kumimoji="1" lang="en-US" altLang="ja-JP" dirty="0"/>
              <a:t>Example Code</a:t>
            </a:r>
            <a:endParaRPr kumimoji="1" lang="ja-JP" altLang="en-US"/>
          </a:p>
        </p:txBody>
      </p:sp>
      <p:sp>
        <p:nvSpPr>
          <p:cNvPr id="4" name="フッター プレースホルダー 3">
            <a:extLst>
              <a:ext uri="{FF2B5EF4-FFF2-40B4-BE49-F238E27FC236}">
                <a16:creationId xmlns:a16="http://schemas.microsoft.com/office/drawing/2014/main" id="{84F8FC5D-67C5-EB08-DA8F-DC43154573F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810586D-71D7-C56A-D81E-323600AAE558}"/>
              </a:ext>
            </a:extLst>
          </p:cNvPr>
          <p:cNvSpPr>
            <a:spLocks noGrp="1"/>
          </p:cNvSpPr>
          <p:nvPr>
            <p:ph type="sldNum" sz="quarter" idx="12"/>
          </p:nvPr>
        </p:nvSpPr>
        <p:spPr/>
        <p:txBody>
          <a:bodyPr/>
          <a:lstStyle/>
          <a:p>
            <a:fld id="{51BE5F08-58E8-9243-A834-2B76637F595D}" type="slidenum">
              <a:rPr kumimoji="1" lang="ja-JP" altLang="en-US" smtClean="0"/>
              <a:pPr/>
              <a:t>7</a:t>
            </a:fld>
            <a:endParaRPr kumimoji="1" lang="ja-JP" altLang="en-US"/>
          </a:p>
        </p:txBody>
      </p:sp>
      <p:sp>
        <p:nvSpPr>
          <p:cNvPr id="8" name="テキスト ボックス 7">
            <a:extLst>
              <a:ext uri="{FF2B5EF4-FFF2-40B4-BE49-F238E27FC236}">
                <a16:creationId xmlns:a16="http://schemas.microsoft.com/office/drawing/2014/main" id="{F6E10048-C70B-798B-1A63-B0DE8166ED8A}"/>
              </a:ext>
            </a:extLst>
          </p:cNvPr>
          <p:cNvSpPr txBox="1"/>
          <p:nvPr/>
        </p:nvSpPr>
        <p:spPr>
          <a:xfrm>
            <a:off x="838200" y="1853765"/>
            <a:ext cx="10515600" cy="1118035"/>
          </a:xfrm>
          <a:prstGeom prst="rect">
            <a:avLst/>
          </a:prstGeom>
          <a:noFill/>
        </p:spPr>
        <p:txBody>
          <a:bodyPr wrap="square" rtlCol="0">
            <a:noAutofit/>
          </a:bodyPr>
          <a:lstStyle/>
          <a:p>
            <a:pPr algn="ctr"/>
            <a:r>
              <a:rPr kumimoji="1" lang="en-US" altLang="ja-JP" sz="2000" dirty="0">
                <a:hlinkClick r:id="rId2"/>
              </a:rPr>
              <a:t>https://github.com/256hax/mad-mints</a:t>
            </a:r>
            <a:endParaRPr kumimoji="1" lang="en-US" altLang="ja-JP" sz="2000" dirty="0"/>
          </a:p>
          <a:p>
            <a:pPr algn="ctr"/>
            <a:endParaRPr kumimoji="1" lang="en-US" altLang="ja-JP" sz="2000" dirty="0"/>
          </a:p>
          <a:p>
            <a:pPr algn="ctr"/>
            <a:r>
              <a:rPr kumimoji="1" lang="en-US" altLang="ja-JP" sz="2000" dirty="0"/>
              <a:t>Experiment purpose only.</a:t>
            </a:r>
            <a:endParaRPr kumimoji="1" lang="ja-JP" altLang="en-US" sz="2000" dirty="0"/>
          </a:p>
        </p:txBody>
      </p:sp>
      <p:pic>
        <p:nvPicPr>
          <p:cNvPr id="12" name="図 11">
            <a:extLst>
              <a:ext uri="{FF2B5EF4-FFF2-40B4-BE49-F238E27FC236}">
                <a16:creationId xmlns:a16="http://schemas.microsoft.com/office/drawing/2014/main" id="{30DEEAB5-885C-A99D-ADA6-A773ECBE110B}"/>
              </a:ext>
            </a:extLst>
          </p:cNvPr>
          <p:cNvPicPr>
            <a:picLocks noChangeAspect="1"/>
          </p:cNvPicPr>
          <p:nvPr/>
        </p:nvPicPr>
        <p:blipFill>
          <a:blip r:embed="rId3"/>
          <a:stretch>
            <a:fillRect/>
          </a:stretch>
        </p:blipFill>
        <p:spPr>
          <a:xfrm>
            <a:off x="4667250" y="2971800"/>
            <a:ext cx="2857500" cy="2857500"/>
          </a:xfrm>
          <a:prstGeom prst="rect">
            <a:avLst/>
          </a:prstGeom>
        </p:spPr>
      </p:pic>
      <p:sp>
        <p:nvSpPr>
          <p:cNvPr id="3" name="テキスト ボックス 2">
            <a:extLst>
              <a:ext uri="{FF2B5EF4-FFF2-40B4-BE49-F238E27FC236}">
                <a16:creationId xmlns:a16="http://schemas.microsoft.com/office/drawing/2014/main" id="{AE19384B-A3A9-6882-17B9-02D91620C991}"/>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3259309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9200B6-57B7-D6C9-43CD-F6B84A853687}"/>
              </a:ext>
            </a:extLst>
          </p:cNvPr>
          <p:cNvSpPr>
            <a:spLocks noGrp="1"/>
          </p:cNvSpPr>
          <p:nvPr>
            <p:ph type="title"/>
          </p:nvPr>
        </p:nvSpPr>
        <p:spPr/>
        <p:txBody>
          <a:bodyPr/>
          <a:lstStyle/>
          <a:p>
            <a:r>
              <a:rPr kumimoji="1" lang="en-US" altLang="ja-JP" dirty="0"/>
              <a:t>Mad Mints Logo</a:t>
            </a:r>
            <a:r>
              <a:rPr lang="en-US" altLang="ja-JP" dirty="0"/>
              <a:t> (Unofficial, Fan art)</a:t>
            </a:r>
            <a:endParaRPr kumimoji="1" lang="ja-JP" altLang="en-US"/>
          </a:p>
        </p:txBody>
      </p:sp>
      <p:sp>
        <p:nvSpPr>
          <p:cNvPr id="3" name="コンテンツ プレースホルダー 2">
            <a:extLst>
              <a:ext uri="{FF2B5EF4-FFF2-40B4-BE49-F238E27FC236}">
                <a16:creationId xmlns:a16="http://schemas.microsoft.com/office/drawing/2014/main" id="{09E3A998-253E-71DF-C0B6-2526B366D6FC}"/>
              </a:ext>
            </a:extLst>
          </p:cNvPr>
          <p:cNvSpPr>
            <a:spLocks noGrp="1"/>
          </p:cNvSpPr>
          <p:nvPr>
            <p:ph idx="1"/>
          </p:nvPr>
        </p:nvSpPr>
        <p:spPr/>
        <p:txBody>
          <a:bodyPr/>
          <a:lstStyle/>
          <a:p>
            <a:pPr algn="l"/>
            <a:r>
              <a:rPr lang="en-US" altLang="ja-JP" b="0" i="0" dirty="0">
                <a:effectLst/>
                <a:latin typeface="Söhne"/>
              </a:rPr>
              <a:t>I expect discussions like, "Hey, should we use Mad Mints or Standard for our Minting System?" within your team.</a:t>
            </a:r>
          </a:p>
        </p:txBody>
      </p:sp>
      <p:sp>
        <p:nvSpPr>
          <p:cNvPr id="4" name="フッター プレースホルダー 3">
            <a:extLst>
              <a:ext uri="{FF2B5EF4-FFF2-40B4-BE49-F238E27FC236}">
                <a16:creationId xmlns:a16="http://schemas.microsoft.com/office/drawing/2014/main" id="{D762F443-1AC7-ADE1-608D-4201875555CB}"/>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E2E82D06-14F3-2C06-CB3D-91E55B1F72CA}"/>
              </a:ext>
            </a:extLst>
          </p:cNvPr>
          <p:cNvSpPr>
            <a:spLocks noGrp="1"/>
          </p:cNvSpPr>
          <p:nvPr>
            <p:ph type="sldNum" sz="quarter" idx="12"/>
          </p:nvPr>
        </p:nvSpPr>
        <p:spPr/>
        <p:txBody>
          <a:bodyPr/>
          <a:lstStyle/>
          <a:p>
            <a:fld id="{51BE5F08-58E8-9243-A834-2B76637F595D}" type="slidenum">
              <a:rPr kumimoji="1" lang="ja-JP" altLang="en-US" smtClean="0"/>
              <a:pPr/>
              <a:t>8</a:t>
            </a:fld>
            <a:endParaRPr kumimoji="1" lang="ja-JP" altLang="en-US"/>
          </a:p>
        </p:txBody>
      </p:sp>
      <p:pic>
        <p:nvPicPr>
          <p:cNvPr id="11" name="図 10">
            <a:extLst>
              <a:ext uri="{FF2B5EF4-FFF2-40B4-BE49-F238E27FC236}">
                <a16:creationId xmlns:a16="http://schemas.microsoft.com/office/drawing/2014/main" id="{F8FB26DC-9CB0-6E24-F130-11E62779BE71}"/>
              </a:ext>
            </a:extLst>
          </p:cNvPr>
          <p:cNvPicPr>
            <a:picLocks noChangeAspect="1"/>
          </p:cNvPicPr>
          <p:nvPr/>
        </p:nvPicPr>
        <p:blipFill>
          <a:blip r:embed="rId2"/>
          <a:stretch>
            <a:fillRect/>
          </a:stretch>
        </p:blipFill>
        <p:spPr>
          <a:xfrm>
            <a:off x="4064000" y="1679845"/>
            <a:ext cx="4064000" cy="4064000"/>
          </a:xfrm>
          <a:prstGeom prst="rect">
            <a:avLst/>
          </a:prstGeom>
        </p:spPr>
      </p:pic>
      <p:sp>
        <p:nvSpPr>
          <p:cNvPr id="12" name="テキスト ボックス 11">
            <a:extLst>
              <a:ext uri="{FF2B5EF4-FFF2-40B4-BE49-F238E27FC236}">
                <a16:creationId xmlns:a16="http://schemas.microsoft.com/office/drawing/2014/main" id="{D10F52C2-BC20-8A30-0E1B-D5FF1BF7FD25}"/>
              </a:ext>
            </a:extLst>
          </p:cNvPr>
          <p:cNvSpPr txBox="1"/>
          <p:nvPr/>
        </p:nvSpPr>
        <p:spPr>
          <a:xfrm>
            <a:off x="9053830" y="5881640"/>
            <a:ext cx="2113280" cy="453278"/>
          </a:xfrm>
          <a:prstGeom prst="rect">
            <a:avLst/>
          </a:prstGeom>
          <a:noFill/>
        </p:spPr>
        <p:txBody>
          <a:bodyPr wrap="square" rtlCol="0">
            <a:noAutofit/>
          </a:bodyPr>
          <a:lstStyle/>
          <a:p>
            <a:r>
              <a:rPr kumimoji="1" lang="en-US" altLang="ja-JP" sz="1200" dirty="0"/>
              <a:t>Fan art by </a:t>
            </a:r>
            <a:r>
              <a:rPr kumimoji="1" lang="en-US" altLang="ja-JP" sz="1200" dirty="0" err="1"/>
              <a:t>shiroperu</a:t>
            </a:r>
            <a:endParaRPr kumimoji="1" lang="en-US" altLang="ja-JP" sz="1200" dirty="0"/>
          </a:p>
          <a:p>
            <a:r>
              <a:rPr kumimoji="1" lang="en-US" altLang="ja-JP" sz="1200" dirty="0">
                <a:hlinkClick r:id="rId3"/>
              </a:rPr>
              <a:t>https://</a:t>
            </a:r>
            <a:r>
              <a:rPr kumimoji="1" lang="en-US" altLang="ja-JP" sz="1200" dirty="0" err="1">
                <a:hlinkClick r:id="rId3"/>
              </a:rPr>
              <a:t>twitter.com</a:t>
            </a:r>
            <a:r>
              <a:rPr kumimoji="1" lang="en-US" altLang="ja-JP" sz="1200" dirty="0">
                <a:hlinkClick r:id="rId3"/>
              </a:rPr>
              <a:t>/</a:t>
            </a:r>
            <a:r>
              <a:rPr kumimoji="1" lang="en-US" altLang="ja-JP" sz="1200" dirty="0" err="1">
                <a:hlinkClick r:id="rId3"/>
              </a:rPr>
              <a:t>shiroperu</a:t>
            </a:r>
            <a:endParaRPr kumimoji="1" lang="ja-JP" altLang="en-US" sz="1200" dirty="0"/>
          </a:p>
        </p:txBody>
      </p:sp>
      <p:sp>
        <p:nvSpPr>
          <p:cNvPr id="6" name="テキスト ボックス 5">
            <a:extLst>
              <a:ext uri="{FF2B5EF4-FFF2-40B4-BE49-F238E27FC236}">
                <a16:creationId xmlns:a16="http://schemas.microsoft.com/office/drawing/2014/main" id="{3FFF692A-EE9B-C873-F96A-8736541D5587}"/>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69193584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8610</TotalTime>
  <Words>743</Words>
  <Application>Microsoft Macintosh PowerPoint</Application>
  <PresentationFormat>ワイド画面</PresentationFormat>
  <Paragraphs>136</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Söhne</vt:lpstr>
      <vt:lpstr>游ゴシック</vt:lpstr>
      <vt:lpstr>游ゴシック</vt:lpstr>
      <vt:lpstr>Arial</vt:lpstr>
      <vt:lpstr>Calibri</vt:lpstr>
      <vt:lpstr>Office テーマ</vt:lpstr>
      <vt:lpstr>What is Mad Mints?</vt:lpstr>
      <vt:lpstr>Detailed Explanation by ChatGPT-3.5</vt:lpstr>
      <vt:lpstr>Process Overview</vt:lpstr>
      <vt:lpstr>Conclusion of Mad Mints</vt:lpstr>
      <vt:lpstr>Speed Test Result (rough estimate)</vt:lpstr>
      <vt:lpstr>Transaction Processing Bottleneck</vt:lpstr>
      <vt:lpstr>Difference Between Mad Mints and Standard Transaction</vt:lpstr>
      <vt:lpstr>Example Code</vt:lpstr>
      <vt:lpstr>Mad Mints Logo (Unofficial, Fan art)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Mad Mints?</dc:title>
  <dc:subject/>
  <dc:creator>256hax</dc:creator>
  <cp:keywords/>
  <dc:description/>
  <cp:lastModifiedBy> </cp:lastModifiedBy>
  <cp:revision>2963</cp:revision>
  <cp:lastPrinted>2023-05-21T09:15:46Z</cp:lastPrinted>
  <dcterms:created xsi:type="dcterms:W3CDTF">2021-12-18T05:33:19Z</dcterms:created>
  <dcterms:modified xsi:type="dcterms:W3CDTF">2023-05-24T01:40:23Z</dcterms:modified>
  <cp:category/>
</cp:coreProperties>
</file>