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2" r:id="rId1"/>
  </p:sldMasterIdLst>
  <p:notesMasterIdLst>
    <p:notesMasterId r:id="rId15"/>
  </p:notesMasterIdLst>
  <p:sldIdLst>
    <p:sldId id="336" r:id="rId2"/>
    <p:sldId id="335" r:id="rId3"/>
    <p:sldId id="321" r:id="rId4"/>
    <p:sldId id="331" r:id="rId5"/>
    <p:sldId id="330" r:id="rId6"/>
    <p:sldId id="333" r:id="rId7"/>
    <p:sldId id="332" r:id="rId8"/>
    <p:sldId id="334" r:id="rId9"/>
    <p:sldId id="325" r:id="rId10"/>
    <p:sldId id="329" r:id="rId11"/>
    <p:sldId id="326" r:id="rId12"/>
    <p:sldId id="338" r:id="rId13"/>
    <p:sldId id="33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C2D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00"/>
    <p:restoredTop sz="96012"/>
  </p:normalViewPr>
  <p:slideViewPr>
    <p:cSldViewPr snapToGrid="0" snapToObjects="1">
      <p:cViewPr varScale="1">
        <p:scale>
          <a:sx n="112" d="100"/>
          <a:sy n="112" d="100"/>
        </p:scale>
        <p:origin x="464" y="1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AE901-84B3-3248-AD12-BEDA7F301CE3}" type="datetimeFigureOut">
              <a:rPr kumimoji="1" lang="ja-JP" altLang="en-US" smtClean="0"/>
              <a:t>2023/7/2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89903-B24E-AB4B-9164-3704844A834F}" type="slidenum">
              <a:rPr kumimoji="1" lang="ja-JP" altLang="en-US" smtClean="0"/>
              <a:t>‹#›</a:t>
            </a:fld>
            <a:endParaRPr kumimoji="1" lang="ja-JP" altLang="en-US"/>
          </a:p>
        </p:txBody>
      </p:sp>
    </p:spTree>
    <p:extLst>
      <p:ext uri="{BB962C8B-B14F-4D97-AF65-F5344CB8AC3E}">
        <p14:creationId xmlns:p14="http://schemas.microsoft.com/office/powerpoint/2010/main" val="666050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atin typeface="Yu Gothic" panose="020B0400000000000000" pitchFamily="34" charset="-128"/>
                <a:ea typeface="Yu Gothic" panose="020B0400000000000000" pitchFamily="34"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600">
                <a:latin typeface="Yu Gothic" panose="020B0400000000000000" pitchFamily="34" charset="-128"/>
                <a:ea typeface="Yu Gothic" panose="020B04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E3F90748-6578-AC42-962A-9F4B1F5FBFAD}" type="datetime1">
              <a:rPr kumimoji="1" lang="ja-JP" altLang="en-US" smtClean="0"/>
              <a:t>2023/7/2</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2549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E6DFB40-8C3F-A944-983D-65243E3E0DC7}" type="datetime1">
              <a:rPr kumimoji="1" lang="ja-JP" altLang="en-US" smtClean="0"/>
              <a:t>2023/7/2</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72277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31B2AF4-14FC-314E-A304-69D6AC20AFC1}" type="datetime1">
              <a:rPr kumimoji="1" lang="ja-JP" altLang="en-US" smtClean="0"/>
              <a:t>2023/7/2</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55864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Date Placeholder 3"/>
          <p:cNvSpPr>
            <a:spLocks noGrp="1"/>
          </p:cNvSpPr>
          <p:nvPr>
            <p:ph type="dt" sz="half" idx="10"/>
          </p:nvPr>
        </p:nvSpPr>
        <p:spPr>
          <a:xfrm>
            <a:off x="838200" y="6637866"/>
            <a:ext cx="1440000" cy="173921"/>
          </a:xfrm>
          <a:prstGeom prst="rect">
            <a:avLst/>
          </a:prstGeom>
        </p:spPr>
        <p:txBody>
          <a:bodyPr/>
          <a:lstStyle>
            <a:lvl1pPr>
              <a:defRPr>
                <a:latin typeface="+mn-lt"/>
              </a:defRPr>
            </a:lvl1pPr>
          </a:lstStyle>
          <a:p>
            <a:fld id="{73EFA7FA-4B80-324E-84D1-8F8384F1BA5D}" type="datetime1">
              <a:rPr kumimoji="1" lang="ja-JP" altLang="en-US" smtClean="0"/>
              <a:pPr/>
              <a:t>2023/7/2</a:t>
            </a:fld>
            <a:endParaRPr kumimoji="1" lang="ja-JP" altLang="en-US"/>
          </a:p>
        </p:txBody>
      </p:sp>
      <p:sp>
        <p:nvSpPr>
          <p:cNvPr id="5" name="Footer Placeholder 4"/>
          <p:cNvSpPr>
            <a:spLocks noGrp="1"/>
          </p:cNvSpPr>
          <p:nvPr>
            <p:ph type="ftr" sz="quarter" idx="11"/>
          </p:nvPr>
        </p:nvSpPr>
        <p:spPr>
          <a:xfrm>
            <a:off x="5376000" y="6637866"/>
            <a:ext cx="1440000" cy="173921"/>
          </a:xfrm>
          <a:prstGeom prst="rect">
            <a:avLst/>
          </a:prstGeom>
        </p:spPr>
        <p:txBody>
          <a:bodyPr/>
          <a:lstStyle>
            <a:lvl1pPr>
              <a:defRPr>
                <a:latin typeface="+mn-lt"/>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9913800" y="6637866"/>
            <a:ext cx="1440000" cy="173921"/>
          </a:xfrm>
          <a:prstGeom prst="rect">
            <a:avLst/>
          </a:prstGeom>
        </p:spPr>
        <p:txBody>
          <a:bodyPr/>
          <a:lstStyle>
            <a:lvl1pPr>
              <a:defRPr>
                <a:latin typeface="+mn-lt"/>
              </a:defRPr>
            </a:lvl1pPr>
          </a:lstStyle>
          <a:p>
            <a:fld id="{51BE5F08-58E8-9243-A834-2B76637F595D}" type="slidenum">
              <a:rPr kumimoji="1" lang="ja-JP" altLang="en-US" smtClean="0"/>
              <a:pPr/>
              <a:t>‹#›</a:t>
            </a:fld>
            <a:endParaRPr kumimoji="1" lang="ja-JP" altLang="en-US"/>
          </a:p>
        </p:txBody>
      </p:sp>
      <p:pic>
        <p:nvPicPr>
          <p:cNvPr id="7" name="図 6">
            <a:extLst>
              <a:ext uri="{FF2B5EF4-FFF2-40B4-BE49-F238E27FC236}">
                <a16:creationId xmlns:a16="http://schemas.microsoft.com/office/drawing/2014/main" id="{0374D343-B2A3-821C-611B-FFDB76E163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5778" y="275644"/>
            <a:ext cx="494876" cy="494876"/>
          </a:xfrm>
          <a:prstGeom prst="rect">
            <a:avLst/>
          </a:prstGeom>
        </p:spPr>
      </p:pic>
    </p:spTree>
    <p:extLst>
      <p:ext uri="{BB962C8B-B14F-4D97-AF65-F5344CB8AC3E}">
        <p14:creationId xmlns:p14="http://schemas.microsoft.com/office/powerpoint/2010/main" val="196841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1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2E220AC-C2A7-024E-ACAB-4DB6052A376C}" type="datetime1">
              <a:rPr kumimoji="1" lang="ja-JP" altLang="en-US" smtClean="0"/>
              <a:t>2023/7/2</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13476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C48FC5F-5874-5040-B9D3-0BB86491154B}" type="datetime1">
              <a:rPr kumimoji="1" lang="ja-JP" altLang="en-US" smtClean="0"/>
              <a:t>2023/7/2</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02861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667059AF-CDDF-A545-B437-20B256967FD9}" type="datetime1">
              <a:rPr kumimoji="1" lang="ja-JP" altLang="en-US" smtClean="0"/>
              <a:t>2023/7/2</a:t>
            </a:fld>
            <a:endParaRPr kumimoji="1" lang="ja-JP" alt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3680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15B6534E-A8F6-864C-985B-4DB3D4538E40}" type="datetime1">
              <a:rPr kumimoji="1" lang="ja-JP" altLang="en-US" smtClean="0"/>
              <a:t>2023/7/2</a:t>
            </a:fld>
            <a:endParaRPr kumimoji="1" lang="ja-JP" alt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20588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D63D519C-9325-DD4F-A5F6-0AFD37CE8635}" type="datetime1">
              <a:rPr kumimoji="1" lang="ja-JP" altLang="en-US" smtClean="0"/>
              <a:t>2023/7/2</a:t>
            </a:fld>
            <a:endParaRPr kumimoji="1" lang="ja-JP" alt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85122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503B069-C866-8C47-A1B1-6AEF053A8792}" type="datetime1">
              <a:rPr kumimoji="1" lang="ja-JP" altLang="en-US" smtClean="0"/>
              <a:t>2023/7/2</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2241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183513C-F2F4-B940-8F47-6502D3E9B9CA}" type="datetime1">
              <a:rPr kumimoji="1" lang="ja-JP" altLang="en-US" smtClean="0"/>
              <a:t>2023/7/2</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5030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31591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833166"/>
            <a:ext cx="10515600" cy="694551"/>
          </a:xfrm>
          <a:prstGeom prst="rect">
            <a:avLst/>
          </a:prstGeom>
        </p:spPr>
        <p:txBody>
          <a:bodyPr vert="horz" lIns="91440" tIns="45720" rIns="91440" bIns="45720" rtlCol="0">
            <a:normAutofit/>
          </a:bodyPr>
          <a:lstStyle/>
          <a:p>
            <a:pPr lvl="0"/>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n-lt"/>
                <a:ea typeface="Yu Gothic" panose="020B0400000000000000" pitchFamily="34" charset="-128"/>
              </a:defRPr>
            </a:lvl1pPr>
          </a:lstStyle>
          <a:p>
            <a:fld id="{E55A93C3-7990-6040-9FF9-3C243F65B473}" type="datetime1">
              <a:rPr kumimoji="1" lang="ja-JP" altLang="en-US" smtClean="0"/>
              <a:pPr/>
              <a:t>2023/7/2</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n-lt"/>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368140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kumimoji="1" sz="2000" kern="1200">
          <a:solidFill>
            <a:schemeClr val="tx1"/>
          </a:solidFill>
          <a:latin typeface="+mn-lt"/>
          <a:ea typeface="Yu Gothic" panose="020B0400000000000000" pitchFamily="34" charset="-128"/>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kumimoji="1" sz="1800" kern="1200">
          <a:solidFill>
            <a:schemeClr val="tx1"/>
          </a:solidFill>
          <a:latin typeface="+mn-lt"/>
          <a:ea typeface="Yu Gothic"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256hax/mad-mint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twitter.com/armaniferrante/status/164475504843673600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olanacookbook.com/references/offline-transaction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53608DB9-28A6-8C8E-94D8-148CA098C4C8}"/>
              </a:ext>
            </a:extLst>
          </p:cNvPr>
          <p:cNvSpPr/>
          <p:nvPr/>
        </p:nvSpPr>
        <p:spPr>
          <a:xfrm>
            <a:off x="-102870" y="-80010"/>
            <a:ext cx="12378690" cy="701802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AAA6BC4D-62FA-67D1-1518-40702184CF2D}"/>
              </a:ext>
            </a:extLst>
          </p:cNvPr>
          <p:cNvSpPr txBox="1"/>
          <p:nvPr/>
        </p:nvSpPr>
        <p:spPr>
          <a:xfrm>
            <a:off x="5473065" y="3244334"/>
            <a:ext cx="1245870" cy="369332"/>
          </a:xfrm>
          <a:prstGeom prst="rect">
            <a:avLst/>
          </a:prstGeom>
          <a:noFill/>
        </p:spPr>
        <p:txBody>
          <a:bodyPr wrap="square" rtlCol="0">
            <a:spAutoFit/>
          </a:bodyPr>
          <a:lstStyle/>
          <a:p>
            <a:pPr algn="ctr"/>
            <a:r>
              <a:rPr lang="en-US" altLang="ja-JP" dirty="0">
                <a:solidFill>
                  <a:schemeClr val="bg1"/>
                </a:solidFill>
                <a:latin typeface="Helvetica" pitchFamily="2" charset="0"/>
              </a:rPr>
              <a:t>Mad Mints</a:t>
            </a:r>
            <a:endParaRPr kumimoji="1" lang="ja-JP" altLang="en-US">
              <a:solidFill>
                <a:schemeClr val="bg1"/>
              </a:solidFill>
              <a:latin typeface="Helvetica" pitchFamily="2" charset="0"/>
            </a:endParaRPr>
          </a:p>
        </p:txBody>
      </p:sp>
    </p:spTree>
    <p:extLst>
      <p:ext uri="{BB962C8B-B14F-4D97-AF65-F5344CB8AC3E}">
        <p14:creationId xmlns:p14="http://schemas.microsoft.com/office/powerpoint/2010/main" val="2308559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570A8D-626E-D06D-0460-7FD0EA99F4D2}"/>
              </a:ext>
            </a:extLst>
          </p:cNvPr>
          <p:cNvSpPr>
            <a:spLocks noGrp="1"/>
          </p:cNvSpPr>
          <p:nvPr>
            <p:ph type="title"/>
          </p:nvPr>
        </p:nvSpPr>
        <p:spPr/>
        <p:txBody>
          <a:bodyPr/>
          <a:lstStyle/>
          <a:p>
            <a:r>
              <a:rPr kumimoji="1" lang="en-US" altLang="ja-JP" dirty="0"/>
              <a:t>Difference Between Mad Mints and Standard Transaction (Transfer SOL Instruction)</a:t>
            </a:r>
            <a:endParaRPr kumimoji="1" lang="ja-JP" altLang="en-US"/>
          </a:p>
        </p:txBody>
      </p:sp>
      <p:sp>
        <p:nvSpPr>
          <p:cNvPr id="4" name="フッター プレースホルダー 3">
            <a:extLst>
              <a:ext uri="{FF2B5EF4-FFF2-40B4-BE49-F238E27FC236}">
                <a16:creationId xmlns:a16="http://schemas.microsoft.com/office/drawing/2014/main" id="{6D2D4002-D93F-A5EC-6C70-2BF760C20BA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A8B6C1D9-7A73-C437-BAD4-0FE3C4AEF15F}"/>
              </a:ext>
            </a:extLst>
          </p:cNvPr>
          <p:cNvSpPr>
            <a:spLocks noGrp="1"/>
          </p:cNvSpPr>
          <p:nvPr>
            <p:ph type="sldNum" sz="quarter" idx="12"/>
          </p:nvPr>
        </p:nvSpPr>
        <p:spPr/>
        <p:txBody>
          <a:bodyPr/>
          <a:lstStyle/>
          <a:p>
            <a:fld id="{51BE5F08-58E8-9243-A834-2B76637F595D}" type="slidenum">
              <a:rPr kumimoji="1" lang="ja-JP" altLang="en-US" smtClean="0"/>
              <a:pPr/>
              <a:t>9</a:t>
            </a:fld>
            <a:endParaRPr kumimoji="1" lang="ja-JP" altLang="en-US"/>
          </a:p>
        </p:txBody>
      </p:sp>
      <p:pic>
        <p:nvPicPr>
          <p:cNvPr id="12" name="図 11">
            <a:extLst>
              <a:ext uri="{FF2B5EF4-FFF2-40B4-BE49-F238E27FC236}">
                <a16:creationId xmlns:a16="http://schemas.microsoft.com/office/drawing/2014/main" id="{4EDCED4E-8958-C696-F69E-5E6FB62D549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55470" y="1317248"/>
            <a:ext cx="4099560" cy="5084186"/>
          </a:xfrm>
          <a:prstGeom prst="rect">
            <a:avLst/>
          </a:prstGeom>
        </p:spPr>
      </p:pic>
      <p:sp>
        <p:nvSpPr>
          <p:cNvPr id="13" name="正方形/長方形 12">
            <a:extLst>
              <a:ext uri="{FF2B5EF4-FFF2-40B4-BE49-F238E27FC236}">
                <a16:creationId xmlns:a16="http://schemas.microsoft.com/office/drawing/2014/main" id="{F43EC747-D897-6231-D4AC-A139B16CEF29}"/>
              </a:ext>
            </a:extLst>
          </p:cNvPr>
          <p:cNvSpPr/>
          <p:nvPr/>
        </p:nvSpPr>
        <p:spPr>
          <a:xfrm>
            <a:off x="1853564" y="899605"/>
            <a:ext cx="4099561" cy="31591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Mad Mints</a:t>
            </a:r>
            <a:endParaRPr kumimoji="1" lang="ja-JP" altLang="en-US" sz="1600">
              <a:solidFill>
                <a:schemeClr val="bg1"/>
              </a:solidFill>
            </a:endParaRPr>
          </a:p>
        </p:txBody>
      </p:sp>
      <p:pic>
        <p:nvPicPr>
          <p:cNvPr id="14" name="図 13">
            <a:extLst>
              <a:ext uri="{FF2B5EF4-FFF2-40B4-BE49-F238E27FC236}">
                <a16:creationId xmlns:a16="http://schemas.microsoft.com/office/drawing/2014/main" id="{E3D2318F-55EF-CCAA-5608-4FD0267F901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67450" y="1317248"/>
            <a:ext cx="4099560" cy="3281109"/>
          </a:xfrm>
          <a:prstGeom prst="rect">
            <a:avLst/>
          </a:prstGeom>
        </p:spPr>
      </p:pic>
      <p:sp>
        <p:nvSpPr>
          <p:cNvPr id="15" name="正方形/長方形 14">
            <a:extLst>
              <a:ext uri="{FF2B5EF4-FFF2-40B4-BE49-F238E27FC236}">
                <a16:creationId xmlns:a16="http://schemas.microsoft.com/office/drawing/2014/main" id="{D004AD15-32C6-440B-9C03-277231F66B0C}"/>
              </a:ext>
            </a:extLst>
          </p:cNvPr>
          <p:cNvSpPr/>
          <p:nvPr/>
        </p:nvSpPr>
        <p:spPr>
          <a:xfrm>
            <a:off x="6267450" y="899605"/>
            <a:ext cx="4099561" cy="31591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Standard</a:t>
            </a:r>
            <a:endParaRPr kumimoji="1" lang="ja-JP" altLang="en-US" sz="1600">
              <a:solidFill>
                <a:schemeClr val="bg1"/>
              </a:solidFill>
            </a:endParaRPr>
          </a:p>
        </p:txBody>
      </p:sp>
      <p:sp>
        <p:nvSpPr>
          <p:cNvPr id="16" name="テキスト ボックス 15">
            <a:extLst>
              <a:ext uri="{FF2B5EF4-FFF2-40B4-BE49-F238E27FC236}">
                <a16:creationId xmlns:a16="http://schemas.microsoft.com/office/drawing/2014/main" id="{A7E18292-02C4-D8FA-7A5E-7FC428F9D62B}"/>
              </a:ext>
            </a:extLst>
          </p:cNvPr>
          <p:cNvSpPr txBox="1"/>
          <p:nvPr/>
        </p:nvSpPr>
        <p:spPr>
          <a:xfrm>
            <a:off x="413384" y="3501496"/>
            <a:ext cx="1520190" cy="315912"/>
          </a:xfrm>
          <a:prstGeom prst="rect">
            <a:avLst/>
          </a:prstGeom>
          <a:noFill/>
        </p:spPr>
        <p:txBody>
          <a:bodyPr wrap="square" rtlCol="0">
            <a:noAutofit/>
          </a:bodyPr>
          <a:lstStyle/>
          <a:p>
            <a:pPr algn="ctr"/>
            <a:r>
              <a:rPr kumimoji="1" lang="en-US" altLang="ja-JP" sz="1200" dirty="0"/>
              <a:t>Use Nonce here -&gt;</a:t>
            </a:r>
            <a:endParaRPr kumimoji="1" lang="ja-JP" altLang="en-US" sz="1200" dirty="0"/>
          </a:p>
        </p:txBody>
      </p:sp>
      <p:sp>
        <p:nvSpPr>
          <p:cNvPr id="3" name="テキスト ボックス 2">
            <a:extLst>
              <a:ext uri="{FF2B5EF4-FFF2-40B4-BE49-F238E27FC236}">
                <a16:creationId xmlns:a16="http://schemas.microsoft.com/office/drawing/2014/main" id="{4944A684-37A7-6749-B69A-FAEAA86AA6AF}"/>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21 2023</a:t>
            </a:r>
            <a:endParaRPr kumimoji="1" lang="ja-JP" altLang="en-US" sz="1200" dirty="0"/>
          </a:p>
        </p:txBody>
      </p:sp>
    </p:spTree>
    <p:extLst>
      <p:ext uri="{BB962C8B-B14F-4D97-AF65-F5344CB8AC3E}">
        <p14:creationId xmlns:p14="http://schemas.microsoft.com/office/powerpoint/2010/main" val="642563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FD3E59-428E-D6B2-B3C5-F6F7B480123B}"/>
              </a:ext>
            </a:extLst>
          </p:cNvPr>
          <p:cNvSpPr>
            <a:spLocks noGrp="1"/>
          </p:cNvSpPr>
          <p:nvPr>
            <p:ph type="title"/>
          </p:nvPr>
        </p:nvSpPr>
        <p:spPr/>
        <p:txBody>
          <a:bodyPr/>
          <a:lstStyle/>
          <a:p>
            <a:r>
              <a:rPr kumimoji="1" lang="en-US" altLang="ja-JP" dirty="0"/>
              <a:t>Example Codes</a:t>
            </a:r>
            <a:endParaRPr kumimoji="1" lang="ja-JP" altLang="en-US"/>
          </a:p>
        </p:txBody>
      </p:sp>
      <p:sp>
        <p:nvSpPr>
          <p:cNvPr id="4" name="フッター プレースホルダー 3">
            <a:extLst>
              <a:ext uri="{FF2B5EF4-FFF2-40B4-BE49-F238E27FC236}">
                <a16:creationId xmlns:a16="http://schemas.microsoft.com/office/drawing/2014/main" id="{84F8FC5D-67C5-EB08-DA8F-DC43154573F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810586D-71D7-C56A-D81E-323600AAE558}"/>
              </a:ext>
            </a:extLst>
          </p:cNvPr>
          <p:cNvSpPr>
            <a:spLocks noGrp="1"/>
          </p:cNvSpPr>
          <p:nvPr>
            <p:ph type="sldNum" sz="quarter" idx="12"/>
          </p:nvPr>
        </p:nvSpPr>
        <p:spPr/>
        <p:txBody>
          <a:bodyPr/>
          <a:lstStyle/>
          <a:p>
            <a:fld id="{51BE5F08-58E8-9243-A834-2B76637F595D}" type="slidenum">
              <a:rPr kumimoji="1" lang="ja-JP" altLang="en-US" smtClean="0"/>
              <a:pPr/>
              <a:t>10</a:t>
            </a:fld>
            <a:endParaRPr kumimoji="1" lang="ja-JP" altLang="en-US"/>
          </a:p>
        </p:txBody>
      </p:sp>
      <p:sp>
        <p:nvSpPr>
          <p:cNvPr id="8" name="テキスト ボックス 7">
            <a:extLst>
              <a:ext uri="{FF2B5EF4-FFF2-40B4-BE49-F238E27FC236}">
                <a16:creationId xmlns:a16="http://schemas.microsoft.com/office/drawing/2014/main" id="{F6E10048-C70B-798B-1A63-B0DE8166ED8A}"/>
              </a:ext>
            </a:extLst>
          </p:cNvPr>
          <p:cNvSpPr txBox="1"/>
          <p:nvPr/>
        </p:nvSpPr>
        <p:spPr>
          <a:xfrm>
            <a:off x="838200" y="1853765"/>
            <a:ext cx="10515600" cy="1118035"/>
          </a:xfrm>
          <a:prstGeom prst="rect">
            <a:avLst/>
          </a:prstGeom>
          <a:noFill/>
        </p:spPr>
        <p:txBody>
          <a:bodyPr wrap="square" rtlCol="0">
            <a:noAutofit/>
          </a:bodyPr>
          <a:lstStyle/>
          <a:p>
            <a:pPr algn="ctr"/>
            <a:r>
              <a:rPr kumimoji="1" lang="en-US" altLang="ja-JP" sz="2000" dirty="0">
                <a:hlinkClick r:id="rId2"/>
              </a:rPr>
              <a:t>https://github.com/256hax/mad-mints</a:t>
            </a:r>
            <a:endParaRPr kumimoji="1" lang="en-US" altLang="ja-JP" sz="2000" dirty="0"/>
          </a:p>
          <a:p>
            <a:pPr algn="ctr"/>
            <a:endParaRPr kumimoji="1" lang="en-US" altLang="ja-JP" sz="2000" dirty="0"/>
          </a:p>
          <a:p>
            <a:pPr algn="ctr"/>
            <a:r>
              <a:rPr kumimoji="1" lang="en-US" altLang="ja-JP" sz="2000" dirty="0"/>
              <a:t>Experiment purpose only.</a:t>
            </a:r>
            <a:endParaRPr kumimoji="1" lang="ja-JP" altLang="en-US" sz="2000" dirty="0"/>
          </a:p>
        </p:txBody>
      </p:sp>
      <p:pic>
        <p:nvPicPr>
          <p:cNvPr id="12" name="図 11">
            <a:extLst>
              <a:ext uri="{FF2B5EF4-FFF2-40B4-BE49-F238E27FC236}">
                <a16:creationId xmlns:a16="http://schemas.microsoft.com/office/drawing/2014/main" id="{30DEEAB5-885C-A99D-ADA6-A773ECBE110B}"/>
              </a:ext>
            </a:extLst>
          </p:cNvPr>
          <p:cNvPicPr>
            <a:picLocks noChangeAspect="1"/>
          </p:cNvPicPr>
          <p:nvPr/>
        </p:nvPicPr>
        <p:blipFill>
          <a:blip r:embed="rId3"/>
          <a:stretch>
            <a:fillRect/>
          </a:stretch>
        </p:blipFill>
        <p:spPr>
          <a:xfrm>
            <a:off x="4667250" y="2971800"/>
            <a:ext cx="2857500" cy="2857500"/>
          </a:xfrm>
          <a:prstGeom prst="rect">
            <a:avLst/>
          </a:prstGeom>
        </p:spPr>
      </p:pic>
      <p:sp>
        <p:nvSpPr>
          <p:cNvPr id="3" name="テキスト ボックス 2">
            <a:extLst>
              <a:ext uri="{FF2B5EF4-FFF2-40B4-BE49-F238E27FC236}">
                <a16:creationId xmlns:a16="http://schemas.microsoft.com/office/drawing/2014/main" id="{AE19384B-A3A9-6882-17B9-02D91620C991}"/>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21 2023</a:t>
            </a:r>
            <a:endParaRPr kumimoji="1" lang="ja-JP" altLang="en-US" sz="1200" dirty="0"/>
          </a:p>
        </p:txBody>
      </p:sp>
    </p:spTree>
    <p:extLst>
      <p:ext uri="{BB962C8B-B14F-4D97-AF65-F5344CB8AC3E}">
        <p14:creationId xmlns:p14="http://schemas.microsoft.com/office/powerpoint/2010/main" val="3259309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B1F630-C2D5-8644-C131-AE8CA2F4ECEF}"/>
              </a:ext>
            </a:extLst>
          </p:cNvPr>
          <p:cNvSpPr>
            <a:spLocks noGrp="1"/>
          </p:cNvSpPr>
          <p:nvPr>
            <p:ph type="title"/>
          </p:nvPr>
        </p:nvSpPr>
        <p:spPr/>
        <p:txBody>
          <a:bodyPr/>
          <a:lstStyle/>
          <a:p>
            <a:r>
              <a:rPr kumimoji="1" lang="en-US" altLang="ja-JP" dirty="0"/>
              <a:t>Directory Structure and Overview of Example Codes</a:t>
            </a:r>
            <a:endParaRPr kumimoji="1" lang="ja-JP" altLang="en-US"/>
          </a:p>
        </p:txBody>
      </p:sp>
      <p:sp>
        <p:nvSpPr>
          <p:cNvPr id="4" name="フッター プレースホルダー 3">
            <a:extLst>
              <a:ext uri="{FF2B5EF4-FFF2-40B4-BE49-F238E27FC236}">
                <a16:creationId xmlns:a16="http://schemas.microsoft.com/office/drawing/2014/main" id="{748ABE51-5153-4AC6-DE81-D976DDB96E7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EC9BA892-609C-B397-B079-44003EF3B4AD}"/>
              </a:ext>
            </a:extLst>
          </p:cNvPr>
          <p:cNvSpPr>
            <a:spLocks noGrp="1"/>
          </p:cNvSpPr>
          <p:nvPr>
            <p:ph type="sldNum" sz="quarter" idx="12"/>
          </p:nvPr>
        </p:nvSpPr>
        <p:spPr/>
        <p:txBody>
          <a:bodyPr/>
          <a:lstStyle/>
          <a:p>
            <a:fld id="{51BE5F08-58E8-9243-A834-2B76637F595D}" type="slidenum">
              <a:rPr kumimoji="1" lang="ja-JP" altLang="en-US" smtClean="0"/>
              <a:pPr/>
              <a:t>11</a:t>
            </a:fld>
            <a:endParaRPr kumimoji="1" lang="ja-JP" altLang="en-US"/>
          </a:p>
        </p:txBody>
      </p:sp>
      <p:sp>
        <p:nvSpPr>
          <p:cNvPr id="6" name="テキスト ボックス 5">
            <a:extLst>
              <a:ext uri="{FF2B5EF4-FFF2-40B4-BE49-F238E27FC236}">
                <a16:creationId xmlns:a16="http://schemas.microsoft.com/office/drawing/2014/main" id="{39332B05-6D2F-AE48-05A6-FB3210FBFDEA}"/>
              </a:ext>
            </a:extLst>
          </p:cNvPr>
          <p:cNvSpPr txBox="1"/>
          <p:nvPr/>
        </p:nvSpPr>
        <p:spPr>
          <a:xfrm>
            <a:off x="970452" y="1057490"/>
            <a:ext cx="1189818" cy="1291487"/>
          </a:xfrm>
          <a:prstGeom prst="rect">
            <a:avLst/>
          </a:prstGeom>
          <a:noFill/>
          <a:ln>
            <a:solidFill>
              <a:schemeClr val="tx1"/>
            </a:solidFill>
          </a:ln>
        </p:spPr>
        <p:txBody>
          <a:bodyPr wrap="square" rtlCol="0" anchor="t">
            <a:noAutofit/>
          </a:bodyPr>
          <a:lstStyle/>
          <a:p>
            <a:r>
              <a:rPr kumimoji="1" lang="en-US" altLang="ja-JP" sz="1200" dirty="0"/>
              <a:t>mad-mints</a:t>
            </a:r>
          </a:p>
          <a:p>
            <a:r>
              <a:rPr kumimoji="1" lang="en-US" altLang="ja-JP" sz="1200" dirty="0"/>
              <a:t> +--- anchor</a:t>
            </a:r>
          </a:p>
          <a:p>
            <a:r>
              <a:rPr kumimoji="1" lang="en-US" altLang="ja-JP" sz="1200" dirty="0"/>
              <a:t> +--- docs</a:t>
            </a:r>
          </a:p>
          <a:p>
            <a:r>
              <a:rPr kumimoji="1" lang="en-US" altLang="ja-JP" sz="1200" dirty="0"/>
              <a:t> +--- packages</a:t>
            </a:r>
          </a:p>
          <a:p>
            <a:r>
              <a:rPr kumimoji="1" lang="en-US" altLang="ja-JP" sz="1200" dirty="0"/>
              <a:t> +--- queue</a:t>
            </a:r>
          </a:p>
          <a:p>
            <a:r>
              <a:rPr kumimoji="1" lang="en-US" altLang="ja-JP" sz="1200" dirty="0"/>
              <a:t>...</a:t>
            </a:r>
            <a:endParaRPr kumimoji="1" lang="ja-JP" altLang="en-US" sz="1200"/>
          </a:p>
        </p:txBody>
      </p:sp>
      <p:sp>
        <p:nvSpPr>
          <p:cNvPr id="7" name="正方形/長方形 6">
            <a:extLst>
              <a:ext uri="{FF2B5EF4-FFF2-40B4-BE49-F238E27FC236}">
                <a16:creationId xmlns:a16="http://schemas.microsoft.com/office/drawing/2014/main" id="{54C5A08C-B662-A236-280E-9A2BCB2470AC}"/>
              </a:ext>
            </a:extLst>
          </p:cNvPr>
          <p:cNvSpPr/>
          <p:nvPr/>
        </p:nvSpPr>
        <p:spPr>
          <a:xfrm>
            <a:off x="2880360" y="3659880"/>
            <a:ext cx="3954780" cy="22444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600" dirty="0">
                <a:solidFill>
                  <a:schemeClr val="tx1"/>
                </a:solidFill>
              </a:rPr>
              <a:t>anchor</a:t>
            </a:r>
          </a:p>
          <a:p>
            <a:pPr algn="ctr"/>
            <a:r>
              <a:rPr kumimoji="1" lang="en-US" altLang="ja-JP" sz="1600" dirty="0">
                <a:solidFill>
                  <a:schemeClr val="tx1"/>
                </a:solidFill>
              </a:rPr>
              <a:t>(example codes and validator)</a:t>
            </a:r>
            <a:endParaRPr kumimoji="1" lang="ja-JP" altLang="en-US" sz="1600">
              <a:solidFill>
                <a:schemeClr val="tx1"/>
              </a:solidFill>
            </a:endParaRPr>
          </a:p>
        </p:txBody>
      </p:sp>
      <p:sp>
        <p:nvSpPr>
          <p:cNvPr id="8" name="正方形/長方形 7">
            <a:extLst>
              <a:ext uri="{FF2B5EF4-FFF2-40B4-BE49-F238E27FC236}">
                <a16:creationId xmlns:a16="http://schemas.microsoft.com/office/drawing/2014/main" id="{37D7FBF9-23B0-2F7B-0FB4-70152018B19C}"/>
              </a:ext>
            </a:extLst>
          </p:cNvPr>
          <p:cNvSpPr/>
          <p:nvPr/>
        </p:nvSpPr>
        <p:spPr>
          <a:xfrm>
            <a:off x="2880360" y="1057490"/>
            <a:ext cx="8138160" cy="22444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600" dirty="0">
                <a:solidFill>
                  <a:schemeClr val="tx1"/>
                </a:solidFill>
              </a:rPr>
              <a:t>packages</a:t>
            </a:r>
          </a:p>
          <a:p>
            <a:pPr algn="ctr"/>
            <a:r>
              <a:rPr kumimoji="1" lang="en-US" altLang="ja-JP" sz="1600" dirty="0">
                <a:solidFill>
                  <a:schemeClr val="tx1"/>
                </a:solidFill>
              </a:rPr>
              <a:t>(private packages for utility)</a:t>
            </a:r>
            <a:endParaRPr kumimoji="1" lang="ja-JP" altLang="en-US" sz="1600">
              <a:solidFill>
                <a:schemeClr val="tx1"/>
              </a:solidFill>
            </a:endParaRPr>
          </a:p>
        </p:txBody>
      </p:sp>
      <p:sp>
        <p:nvSpPr>
          <p:cNvPr id="9" name="正方形/長方形 8">
            <a:extLst>
              <a:ext uri="{FF2B5EF4-FFF2-40B4-BE49-F238E27FC236}">
                <a16:creationId xmlns:a16="http://schemas.microsoft.com/office/drawing/2014/main" id="{93CF632B-95CF-9300-DFCF-0D9B6C802189}"/>
              </a:ext>
            </a:extLst>
          </p:cNvPr>
          <p:cNvSpPr/>
          <p:nvPr/>
        </p:nvSpPr>
        <p:spPr>
          <a:xfrm>
            <a:off x="7063740" y="3659880"/>
            <a:ext cx="3954780" cy="22444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600" dirty="0">
                <a:solidFill>
                  <a:schemeClr val="tx1"/>
                </a:solidFill>
              </a:rPr>
              <a:t>queue</a:t>
            </a:r>
          </a:p>
          <a:p>
            <a:pPr algn="ctr"/>
            <a:r>
              <a:rPr kumimoji="1" lang="en-US" altLang="ja-JP" sz="1600" dirty="0">
                <a:solidFill>
                  <a:schemeClr val="tx1"/>
                </a:solidFill>
              </a:rPr>
              <a:t>(queueing example codes)</a:t>
            </a:r>
            <a:endParaRPr kumimoji="1" lang="ja-JP" altLang="en-US" sz="1600">
              <a:solidFill>
                <a:schemeClr val="tx1"/>
              </a:solidFill>
            </a:endParaRPr>
          </a:p>
        </p:txBody>
      </p:sp>
      <p:sp>
        <p:nvSpPr>
          <p:cNvPr id="10" name="メモ 9">
            <a:extLst>
              <a:ext uri="{FF2B5EF4-FFF2-40B4-BE49-F238E27FC236}">
                <a16:creationId xmlns:a16="http://schemas.microsoft.com/office/drawing/2014/main" id="{9C140D36-0076-FCDE-F4FA-328FCA335377}"/>
              </a:ext>
            </a:extLst>
          </p:cNvPr>
          <p:cNvSpPr/>
          <p:nvPr/>
        </p:nvSpPr>
        <p:spPr>
          <a:xfrm>
            <a:off x="6275070" y="1842511"/>
            <a:ext cx="1348740" cy="1012932"/>
          </a:xfrm>
          <a:prstGeom prst="foldedCorne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common</a:t>
            </a:r>
          </a:p>
          <a:p>
            <a:pPr algn="ctr"/>
            <a:r>
              <a:rPr kumimoji="1" lang="en-US" altLang="ja-JP" sz="1200" dirty="0">
                <a:solidFill>
                  <a:schemeClr val="tx1"/>
                </a:solidFill>
              </a:rPr>
              <a:t>script</a:t>
            </a:r>
          </a:p>
          <a:p>
            <a:pPr algn="ctr"/>
            <a:r>
              <a:rPr kumimoji="1" lang="en-US" altLang="ja-JP" sz="1200" dirty="0">
                <a:solidFill>
                  <a:schemeClr val="tx1"/>
                </a:solidFill>
              </a:rPr>
              <a:t>(e.g. create durable nonce)</a:t>
            </a:r>
            <a:endParaRPr kumimoji="1" lang="ja-JP" altLang="en-US" sz="1200">
              <a:solidFill>
                <a:schemeClr val="tx1"/>
              </a:solidFill>
            </a:endParaRPr>
          </a:p>
        </p:txBody>
      </p:sp>
      <p:sp>
        <p:nvSpPr>
          <p:cNvPr id="12" name="メモ 11">
            <a:extLst>
              <a:ext uri="{FF2B5EF4-FFF2-40B4-BE49-F238E27FC236}">
                <a16:creationId xmlns:a16="http://schemas.microsoft.com/office/drawing/2014/main" id="{4242E3C3-D2B3-6C68-5FE6-215666A51D00}"/>
              </a:ext>
            </a:extLst>
          </p:cNvPr>
          <p:cNvSpPr/>
          <p:nvPr/>
        </p:nvSpPr>
        <p:spPr>
          <a:xfrm>
            <a:off x="3103245" y="4601716"/>
            <a:ext cx="1348740" cy="1012932"/>
          </a:xfrm>
          <a:prstGeom prst="foldedCorne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example code</a:t>
            </a:r>
          </a:p>
          <a:p>
            <a:pPr algn="ctr"/>
            <a:r>
              <a:rPr kumimoji="1" lang="en-US" altLang="ja-JP" sz="1200" dirty="0">
                <a:solidFill>
                  <a:schemeClr val="tx1"/>
                </a:solidFill>
              </a:rPr>
              <a:t>(including speed test)</a:t>
            </a:r>
            <a:endParaRPr kumimoji="1" lang="ja-JP" altLang="en-US" sz="1200">
              <a:solidFill>
                <a:schemeClr val="tx1"/>
              </a:solidFill>
            </a:endParaRPr>
          </a:p>
        </p:txBody>
      </p:sp>
      <p:sp>
        <p:nvSpPr>
          <p:cNvPr id="13" name="メモ 12">
            <a:extLst>
              <a:ext uri="{FF2B5EF4-FFF2-40B4-BE49-F238E27FC236}">
                <a16:creationId xmlns:a16="http://schemas.microsoft.com/office/drawing/2014/main" id="{7B0FBEDF-1D98-E472-A237-6FC8709080F7}"/>
              </a:ext>
            </a:extLst>
          </p:cNvPr>
          <p:cNvSpPr/>
          <p:nvPr/>
        </p:nvSpPr>
        <p:spPr>
          <a:xfrm>
            <a:off x="7292340" y="4601716"/>
            <a:ext cx="1348740" cy="1012932"/>
          </a:xfrm>
          <a:prstGeom prst="foldedCorne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example code</a:t>
            </a:r>
          </a:p>
          <a:p>
            <a:pPr algn="ctr"/>
            <a:r>
              <a:rPr kumimoji="1" lang="en-US" altLang="ja-JP" sz="1200" dirty="0">
                <a:solidFill>
                  <a:schemeClr val="tx1"/>
                </a:solidFill>
              </a:rPr>
              <a:t>(mint large amount NFTs)</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65E678DC-9AC0-1379-C94C-3177DF0CAC72}"/>
              </a:ext>
            </a:extLst>
          </p:cNvPr>
          <p:cNvSpPr/>
          <p:nvPr/>
        </p:nvSpPr>
        <p:spPr>
          <a:xfrm>
            <a:off x="9403080" y="4601716"/>
            <a:ext cx="1348740" cy="1012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queue system</a:t>
            </a:r>
          </a:p>
          <a:p>
            <a:pPr algn="ctr"/>
            <a:r>
              <a:rPr kumimoji="1" lang="en-US" altLang="ja-JP" sz="1200" dirty="0">
                <a:solidFill>
                  <a:schemeClr val="tx1"/>
                </a:solidFill>
              </a:rPr>
              <a:t>(serverless queueing)</a:t>
            </a:r>
            <a:endParaRPr kumimoji="1" lang="ja-JP" altLang="en-US" sz="1200">
              <a:solidFill>
                <a:schemeClr val="tx1"/>
              </a:solidFill>
            </a:endParaRPr>
          </a:p>
        </p:txBody>
      </p:sp>
      <p:sp>
        <p:nvSpPr>
          <p:cNvPr id="15" name="正方形/長方形 14">
            <a:extLst>
              <a:ext uri="{FF2B5EF4-FFF2-40B4-BE49-F238E27FC236}">
                <a16:creationId xmlns:a16="http://schemas.microsoft.com/office/drawing/2014/main" id="{AE7E49AC-7EBC-4539-0205-838FC425DDE0}"/>
              </a:ext>
            </a:extLst>
          </p:cNvPr>
          <p:cNvSpPr/>
          <p:nvPr/>
        </p:nvSpPr>
        <p:spPr>
          <a:xfrm>
            <a:off x="5269230" y="4601716"/>
            <a:ext cx="1348740" cy="1012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local validator</a:t>
            </a:r>
          </a:p>
          <a:p>
            <a:pPr algn="ctr"/>
            <a:r>
              <a:rPr kumimoji="1" lang="en-US" altLang="ja-JP" sz="1200" dirty="0">
                <a:solidFill>
                  <a:schemeClr val="tx1"/>
                </a:solidFill>
              </a:rPr>
              <a:t>(clone </a:t>
            </a:r>
            <a:r>
              <a:rPr kumimoji="1" lang="en-US" altLang="ja-JP" sz="1200" dirty="0" err="1">
                <a:solidFill>
                  <a:schemeClr val="tx1"/>
                </a:solidFill>
              </a:rPr>
              <a:t>Metaplex</a:t>
            </a:r>
            <a:r>
              <a:rPr kumimoji="1" lang="en-US" altLang="ja-JP" sz="1200" dirty="0">
                <a:solidFill>
                  <a:schemeClr val="tx1"/>
                </a:solidFill>
              </a:rPr>
              <a:t> programs for NFT)</a:t>
            </a:r>
            <a:endParaRPr kumimoji="1" lang="ja-JP" altLang="en-US" sz="1200">
              <a:solidFill>
                <a:schemeClr val="tx1"/>
              </a:solidFill>
            </a:endParaRPr>
          </a:p>
        </p:txBody>
      </p:sp>
      <p:cxnSp>
        <p:nvCxnSpPr>
          <p:cNvPr id="19" name="カギ線コネクタ 18">
            <a:extLst>
              <a:ext uri="{FF2B5EF4-FFF2-40B4-BE49-F238E27FC236}">
                <a16:creationId xmlns:a16="http://schemas.microsoft.com/office/drawing/2014/main" id="{20C275A4-ADAB-952A-C077-1109EA1A460D}"/>
              </a:ext>
            </a:extLst>
          </p:cNvPr>
          <p:cNvCxnSpPr>
            <a:stCxn id="12" idx="0"/>
            <a:endCxn id="10" idx="1"/>
          </p:cNvCxnSpPr>
          <p:nvPr/>
        </p:nvCxnSpPr>
        <p:spPr>
          <a:xfrm rot="5400000" flipH="1" flipV="1">
            <a:off x="3899973" y="2226620"/>
            <a:ext cx="2252739" cy="2497455"/>
          </a:xfrm>
          <a:prstGeom prst="bentConnector2">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カギ線コネクタ 19">
            <a:extLst>
              <a:ext uri="{FF2B5EF4-FFF2-40B4-BE49-F238E27FC236}">
                <a16:creationId xmlns:a16="http://schemas.microsoft.com/office/drawing/2014/main" id="{2A501DEE-5CCE-54D5-BADB-B9C8FB230ADE}"/>
              </a:ext>
            </a:extLst>
          </p:cNvPr>
          <p:cNvCxnSpPr>
            <a:cxnSpLocks/>
            <a:stCxn id="10" idx="3"/>
            <a:endCxn id="13" idx="0"/>
          </p:cNvCxnSpPr>
          <p:nvPr/>
        </p:nvCxnSpPr>
        <p:spPr>
          <a:xfrm>
            <a:off x="7623810" y="2348977"/>
            <a:ext cx="342900" cy="2252739"/>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2BC81B79-4CD2-DA1A-E40B-2CDD69AB0155}"/>
              </a:ext>
            </a:extLst>
          </p:cNvPr>
          <p:cNvCxnSpPr>
            <a:stCxn id="12" idx="3"/>
            <a:endCxn id="15" idx="1"/>
          </p:cNvCxnSpPr>
          <p:nvPr/>
        </p:nvCxnSpPr>
        <p:spPr>
          <a:xfrm>
            <a:off x="4451985" y="5108182"/>
            <a:ext cx="817245"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B2ED8FD7-7CDE-9A38-8203-9407AA8E3252}"/>
              </a:ext>
            </a:extLst>
          </p:cNvPr>
          <p:cNvCxnSpPr>
            <a:cxnSpLocks/>
            <a:stCxn id="13" idx="3"/>
            <a:endCxn id="14" idx="1"/>
          </p:cNvCxnSpPr>
          <p:nvPr/>
        </p:nvCxnSpPr>
        <p:spPr>
          <a:xfrm>
            <a:off x="8641080" y="5108182"/>
            <a:ext cx="762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DB7770A0-12B9-1103-4A7E-39B1DFFCA339}"/>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Jul 2 2023</a:t>
            </a:r>
            <a:endParaRPr kumimoji="1" lang="ja-JP" altLang="en-US" sz="1200" dirty="0"/>
          </a:p>
        </p:txBody>
      </p:sp>
      <p:sp>
        <p:nvSpPr>
          <p:cNvPr id="36" name="テキスト ボックス 35">
            <a:extLst>
              <a:ext uri="{FF2B5EF4-FFF2-40B4-BE49-F238E27FC236}">
                <a16:creationId xmlns:a16="http://schemas.microsoft.com/office/drawing/2014/main" id="{FE85D829-C931-BD0D-FBEA-9C4333AFCB5C}"/>
              </a:ext>
            </a:extLst>
          </p:cNvPr>
          <p:cNvSpPr txBox="1"/>
          <p:nvPr/>
        </p:nvSpPr>
        <p:spPr>
          <a:xfrm>
            <a:off x="5500687" y="2044578"/>
            <a:ext cx="862965" cy="200340"/>
          </a:xfrm>
          <a:prstGeom prst="rect">
            <a:avLst/>
          </a:prstGeom>
          <a:noFill/>
        </p:spPr>
        <p:txBody>
          <a:bodyPr wrap="square" rtlCol="0">
            <a:noAutofit/>
          </a:bodyPr>
          <a:lstStyle/>
          <a:p>
            <a:pPr algn="ctr"/>
            <a:r>
              <a:rPr kumimoji="1" lang="en-US" altLang="ja-JP" sz="1200" dirty="0"/>
              <a:t>call</a:t>
            </a:r>
            <a:endParaRPr kumimoji="1" lang="ja-JP" altLang="en-US" sz="1200" dirty="0"/>
          </a:p>
        </p:txBody>
      </p:sp>
      <p:sp>
        <p:nvSpPr>
          <p:cNvPr id="37" name="テキスト ボックス 36">
            <a:extLst>
              <a:ext uri="{FF2B5EF4-FFF2-40B4-BE49-F238E27FC236}">
                <a16:creationId xmlns:a16="http://schemas.microsoft.com/office/drawing/2014/main" id="{C9A2044D-94FB-2FB2-851E-460E87865280}"/>
              </a:ext>
            </a:extLst>
          </p:cNvPr>
          <p:cNvSpPr txBox="1"/>
          <p:nvPr/>
        </p:nvSpPr>
        <p:spPr>
          <a:xfrm>
            <a:off x="7550557" y="2044578"/>
            <a:ext cx="862965" cy="200340"/>
          </a:xfrm>
          <a:prstGeom prst="rect">
            <a:avLst/>
          </a:prstGeom>
          <a:noFill/>
        </p:spPr>
        <p:txBody>
          <a:bodyPr wrap="square" rtlCol="0">
            <a:noAutofit/>
          </a:bodyPr>
          <a:lstStyle/>
          <a:p>
            <a:pPr algn="ctr"/>
            <a:r>
              <a:rPr kumimoji="1" lang="en-US" altLang="ja-JP" sz="1200" dirty="0"/>
              <a:t>call</a:t>
            </a:r>
            <a:endParaRPr kumimoji="1" lang="ja-JP" altLang="en-US" sz="1200" dirty="0"/>
          </a:p>
        </p:txBody>
      </p:sp>
      <p:sp>
        <p:nvSpPr>
          <p:cNvPr id="40" name="テキスト ボックス 39">
            <a:extLst>
              <a:ext uri="{FF2B5EF4-FFF2-40B4-BE49-F238E27FC236}">
                <a16:creationId xmlns:a16="http://schemas.microsoft.com/office/drawing/2014/main" id="{DF70C196-87F5-BAF3-6D8E-B881CC19D299}"/>
              </a:ext>
            </a:extLst>
          </p:cNvPr>
          <p:cNvSpPr txBox="1"/>
          <p:nvPr/>
        </p:nvSpPr>
        <p:spPr>
          <a:xfrm>
            <a:off x="4426267" y="4776348"/>
            <a:ext cx="862965" cy="200340"/>
          </a:xfrm>
          <a:prstGeom prst="rect">
            <a:avLst/>
          </a:prstGeom>
          <a:noFill/>
        </p:spPr>
        <p:txBody>
          <a:bodyPr wrap="square" rtlCol="0">
            <a:noAutofit/>
          </a:bodyPr>
          <a:lstStyle/>
          <a:p>
            <a:pPr algn="ctr"/>
            <a:r>
              <a:rPr kumimoji="1" lang="en-US" altLang="ja-JP" sz="1200" dirty="0"/>
              <a:t>request</a:t>
            </a:r>
            <a:endParaRPr kumimoji="1" lang="ja-JP" altLang="en-US" sz="1200" dirty="0"/>
          </a:p>
        </p:txBody>
      </p:sp>
      <p:sp>
        <p:nvSpPr>
          <p:cNvPr id="41" name="テキスト ボックス 40">
            <a:extLst>
              <a:ext uri="{FF2B5EF4-FFF2-40B4-BE49-F238E27FC236}">
                <a16:creationId xmlns:a16="http://schemas.microsoft.com/office/drawing/2014/main" id="{EC4BF779-CFDA-3C7C-2395-B4C5DEFCF3B3}"/>
              </a:ext>
            </a:extLst>
          </p:cNvPr>
          <p:cNvSpPr txBox="1"/>
          <p:nvPr/>
        </p:nvSpPr>
        <p:spPr>
          <a:xfrm>
            <a:off x="8590597" y="4776348"/>
            <a:ext cx="862965" cy="200340"/>
          </a:xfrm>
          <a:prstGeom prst="rect">
            <a:avLst/>
          </a:prstGeom>
          <a:noFill/>
        </p:spPr>
        <p:txBody>
          <a:bodyPr wrap="square" rtlCol="0">
            <a:noAutofit/>
          </a:bodyPr>
          <a:lstStyle/>
          <a:p>
            <a:pPr algn="ctr"/>
            <a:r>
              <a:rPr kumimoji="1" lang="en-US" altLang="ja-JP" sz="1200" dirty="0"/>
              <a:t>request</a:t>
            </a:r>
            <a:endParaRPr kumimoji="1" lang="ja-JP" altLang="en-US" sz="1200" dirty="0"/>
          </a:p>
        </p:txBody>
      </p:sp>
      <p:cxnSp>
        <p:nvCxnSpPr>
          <p:cNvPr id="42" name="カギ線コネクタ 41">
            <a:extLst>
              <a:ext uri="{FF2B5EF4-FFF2-40B4-BE49-F238E27FC236}">
                <a16:creationId xmlns:a16="http://schemas.microsoft.com/office/drawing/2014/main" id="{541E91D0-6851-FFB1-55E6-145D3549472D}"/>
              </a:ext>
            </a:extLst>
          </p:cNvPr>
          <p:cNvCxnSpPr>
            <a:cxnSpLocks/>
            <a:stCxn id="14" idx="2"/>
            <a:endCxn id="15" idx="2"/>
          </p:cNvCxnSpPr>
          <p:nvPr/>
        </p:nvCxnSpPr>
        <p:spPr>
          <a:xfrm rot="5400000">
            <a:off x="8010525" y="3547723"/>
            <a:ext cx="12700" cy="4133850"/>
          </a:xfrm>
          <a:prstGeom prst="bentConnector3">
            <a:avLst>
              <a:gd name="adj1" fmla="val 324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ED2418AD-C53B-4851-9DE6-101069FD4445}"/>
              </a:ext>
            </a:extLst>
          </p:cNvPr>
          <p:cNvSpPr txBox="1"/>
          <p:nvPr/>
        </p:nvSpPr>
        <p:spPr>
          <a:xfrm>
            <a:off x="7623810" y="6081625"/>
            <a:ext cx="862965" cy="200340"/>
          </a:xfrm>
          <a:prstGeom prst="rect">
            <a:avLst/>
          </a:prstGeom>
          <a:noFill/>
        </p:spPr>
        <p:txBody>
          <a:bodyPr wrap="square" rtlCol="0">
            <a:noAutofit/>
          </a:bodyPr>
          <a:lstStyle/>
          <a:p>
            <a:pPr algn="ctr"/>
            <a:r>
              <a:rPr kumimoji="1" lang="en-US" altLang="ja-JP" sz="1200" dirty="0"/>
              <a:t>request</a:t>
            </a:r>
            <a:endParaRPr kumimoji="1" lang="ja-JP" altLang="en-US" sz="1200" dirty="0"/>
          </a:p>
        </p:txBody>
      </p:sp>
    </p:spTree>
    <p:extLst>
      <p:ext uri="{BB962C8B-B14F-4D97-AF65-F5344CB8AC3E}">
        <p14:creationId xmlns:p14="http://schemas.microsoft.com/office/powerpoint/2010/main" val="2354089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F7E49DE7-7862-897C-B371-06E6FEDF265E}"/>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ABA97F87-92C2-4EF4-49D3-3577C90BEA0D}"/>
              </a:ext>
            </a:extLst>
          </p:cNvPr>
          <p:cNvSpPr>
            <a:spLocks noGrp="1"/>
          </p:cNvSpPr>
          <p:nvPr>
            <p:ph type="sldNum" sz="quarter" idx="12"/>
          </p:nvPr>
        </p:nvSpPr>
        <p:spPr/>
        <p:txBody>
          <a:bodyPr/>
          <a:lstStyle/>
          <a:p>
            <a:fld id="{51BE5F08-58E8-9243-A834-2B76637F595D}" type="slidenum">
              <a:rPr kumimoji="1" lang="ja-JP" altLang="en-US" smtClean="0"/>
              <a:pPr/>
              <a:t>12</a:t>
            </a:fld>
            <a:endParaRPr kumimoji="1" lang="ja-JP" altLang="en-US"/>
          </a:p>
        </p:txBody>
      </p:sp>
      <p:sp>
        <p:nvSpPr>
          <p:cNvPr id="6" name="正方形/長方形 5">
            <a:extLst>
              <a:ext uri="{FF2B5EF4-FFF2-40B4-BE49-F238E27FC236}">
                <a16:creationId xmlns:a16="http://schemas.microsoft.com/office/drawing/2014/main" id="{4E2DCA89-BB33-D108-39FE-58365D36BA63}"/>
              </a:ext>
            </a:extLst>
          </p:cNvPr>
          <p:cNvSpPr/>
          <p:nvPr/>
        </p:nvSpPr>
        <p:spPr>
          <a:xfrm>
            <a:off x="-102870" y="-80010"/>
            <a:ext cx="12378690" cy="701802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A323ECD1-E375-5FE8-D636-4FCFB0435F72}"/>
              </a:ext>
            </a:extLst>
          </p:cNvPr>
          <p:cNvPicPr>
            <a:picLocks noChangeAspect="1"/>
          </p:cNvPicPr>
          <p:nvPr/>
        </p:nvPicPr>
        <p:blipFill>
          <a:blip r:embed="rId2"/>
          <a:stretch>
            <a:fillRect/>
          </a:stretch>
        </p:blipFill>
        <p:spPr>
          <a:xfrm>
            <a:off x="4755965" y="2398983"/>
            <a:ext cx="2060035" cy="2060035"/>
          </a:xfrm>
          <a:prstGeom prst="rect">
            <a:avLst/>
          </a:prstGeom>
        </p:spPr>
      </p:pic>
    </p:spTree>
    <p:extLst>
      <p:ext uri="{BB962C8B-B14F-4D97-AF65-F5344CB8AC3E}">
        <p14:creationId xmlns:p14="http://schemas.microsoft.com/office/powerpoint/2010/main" val="3766865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CA3DCC-7B61-23FA-E23E-999617A97582}"/>
              </a:ext>
            </a:extLst>
          </p:cNvPr>
          <p:cNvSpPr>
            <a:spLocks noGrp="1"/>
          </p:cNvSpPr>
          <p:nvPr>
            <p:ph type="ctrTitle"/>
          </p:nvPr>
        </p:nvSpPr>
        <p:spPr/>
        <p:txBody>
          <a:bodyPr/>
          <a:lstStyle/>
          <a:p>
            <a:r>
              <a:rPr kumimoji="1" lang="en-US" altLang="ja-JP" dirty="0"/>
              <a:t>Anatomy of Mad Mints</a:t>
            </a:r>
            <a:endParaRPr kumimoji="1" lang="ja-JP" altLang="en-US"/>
          </a:p>
        </p:txBody>
      </p:sp>
      <p:sp>
        <p:nvSpPr>
          <p:cNvPr id="3" name="字幕 2">
            <a:extLst>
              <a:ext uri="{FF2B5EF4-FFF2-40B4-BE49-F238E27FC236}">
                <a16:creationId xmlns:a16="http://schemas.microsoft.com/office/drawing/2014/main" id="{4C4C868C-C49D-D1DC-69BF-0156D78692A0}"/>
              </a:ext>
            </a:extLst>
          </p:cNvPr>
          <p:cNvSpPr>
            <a:spLocks noGrp="1"/>
          </p:cNvSpPr>
          <p:nvPr>
            <p:ph type="subTitle" idx="1"/>
          </p:nvPr>
        </p:nvSpPr>
        <p:spPr/>
        <p:txBody>
          <a:bodyPr/>
          <a:lstStyle/>
          <a:p>
            <a:r>
              <a:rPr kumimoji="1" lang="en-US" altLang="ja-JP" dirty="0"/>
              <a:t>by 256hax</a:t>
            </a:r>
            <a:endParaRPr kumimoji="1" lang="ja-JP" altLang="en-US"/>
          </a:p>
        </p:txBody>
      </p:sp>
    </p:spTree>
    <p:extLst>
      <p:ext uri="{BB962C8B-B14F-4D97-AF65-F5344CB8AC3E}">
        <p14:creationId xmlns:p14="http://schemas.microsoft.com/office/powerpoint/2010/main" val="3936073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B0A5D8-0ED8-7AC7-0DA1-933142F5002C}"/>
              </a:ext>
            </a:extLst>
          </p:cNvPr>
          <p:cNvSpPr>
            <a:spLocks noGrp="1"/>
          </p:cNvSpPr>
          <p:nvPr>
            <p:ph type="title"/>
          </p:nvPr>
        </p:nvSpPr>
        <p:spPr/>
        <p:txBody>
          <a:bodyPr/>
          <a:lstStyle/>
          <a:p>
            <a:r>
              <a:rPr lang="en-US" altLang="ja-JP" dirty="0"/>
              <a:t>What is Mad Mints?</a:t>
            </a:r>
            <a:endParaRPr kumimoji="1" lang="ja-JP" altLang="en-US"/>
          </a:p>
        </p:txBody>
      </p:sp>
      <p:sp>
        <p:nvSpPr>
          <p:cNvPr id="3" name="コンテンツ プレースホルダー 2">
            <a:extLst>
              <a:ext uri="{FF2B5EF4-FFF2-40B4-BE49-F238E27FC236}">
                <a16:creationId xmlns:a16="http://schemas.microsoft.com/office/drawing/2014/main" id="{16E5DC20-CAFD-CF14-ADB6-87B322394EB4}"/>
              </a:ext>
            </a:extLst>
          </p:cNvPr>
          <p:cNvSpPr>
            <a:spLocks noGrp="1"/>
          </p:cNvSpPr>
          <p:nvPr>
            <p:ph idx="1"/>
          </p:nvPr>
        </p:nvSpPr>
        <p:spPr/>
        <p:txBody>
          <a:bodyPr>
            <a:normAutofit/>
          </a:bodyPr>
          <a:lstStyle/>
          <a:p>
            <a:pPr algn="l"/>
            <a:r>
              <a:rPr lang="en-US" altLang="ja-JP" b="0" i="0" dirty="0">
                <a:effectLst/>
              </a:rPr>
              <a:t>Improves the speed of minting transactions. With this approach, you'll be able to handle high demand and experience incredible UX. Armani found this approach and n</a:t>
            </a:r>
            <a:r>
              <a:rPr lang="en-US" altLang="ja-JP" dirty="0"/>
              <a:t>amed</a:t>
            </a:r>
            <a:r>
              <a:rPr lang="en-US" altLang="ja-JP" b="0" i="0" dirty="0">
                <a:effectLst/>
              </a:rPr>
              <a:t> "Mad Mints".</a:t>
            </a:r>
            <a:endParaRPr lang="en-US" altLang="ja-JP" dirty="0"/>
          </a:p>
        </p:txBody>
      </p:sp>
      <p:sp>
        <p:nvSpPr>
          <p:cNvPr id="4" name="フッター プレースホルダー 3">
            <a:extLst>
              <a:ext uri="{FF2B5EF4-FFF2-40B4-BE49-F238E27FC236}">
                <a16:creationId xmlns:a16="http://schemas.microsoft.com/office/drawing/2014/main" id="{FB01677B-189A-D230-E45B-5AD4CB6ADCC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1EEA567-F50B-6E64-909D-A2F63BF675A9}"/>
              </a:ext>
            </a:extLst>
          </p:cNvPr>
          <p:cNvSpPr>
            <a:spLocks noGrp="1"/>
          </p:cNvSpPr>
          <p:nvPr>
            <p:ph type="sldNum" sz="quarter" idx="12"/>
          </p:nvPr>
        </p:nvSpPr>
        <p:spPr/>
        <p:txBody>
          <a:bodyPr/>
          <a:lstStyle/>
          <a:p>
            <a:fld id="{51BE5F08-58E8-9243-A834-2B76637F595D}" type="slidenum">
              <a:rPr kumimoji="1" lang="ja-JP" altLang="en-US" smtClean="0"/>
              <a:t>2</a:t>
            </a:fld>
            <a:endParaRPr kumimoji="1" lang="ja-JP" altLang="en-US"/>
          </a:p>
        </p:txBody>
      </p:sp>
      <p:pic>
        <p:nvPicPr>
          <p:cNvPr id="6" name="図 5">
            <a:extLst>
              <a:ext uri="{FF2B5EF4-FFF2-40B4-BE49-F238E27FC236}">
                <a16:creationId xmlns:a16="http://schemas.microsoft.com/office/drawing/2014/main" id="{EA5DDEC6-BC0D-69F3-9561-E2AF744B30D9}"/>
              </a:ext>
            </a:extLst>
          </p:cNvPr>
          <p:cNvPicPr>
            <a:picLocks noChangeAspect="1"/>
          </p:cNvPicPr>
          <p:nvPr/>
        </p:nvPicPr>
        <p:blipFill>
          <a:blip r:embed="rId2"/>
          <a:stretch>
            <a:fillRect/>
          </a:stretch>
        </p:blipFill>
        <p:spPr>
          <a:xfrm>
            <a:off x="2511223" y="1673291"/>
            <a:ext cx="7169553" cy="4117896"/>
          </a:xfrm>
          <a:prstGeom prst="rect">
            <a:avLst/>
          </a:prstGeom>
          <a:ln>
            <a:solidFill>
              <a:schemeClr val="tx1"/>
            </a:solidFill>
          </a:ln>
        </p:spPr>
      </p:pic>
      <p:sp>
        <p:nvSpPr>
          <p:cNvPr id="7" name="テキスト ボックス 6">
            <a:extLst>
              <a:ext uri="{FF2B5EF4-FFF2-40B4-BE49-F238E27FC236}">
                <a16:creationId xmlns:a16="http://schemas.microsoft.com/office/drawing/2014/main" id="{E46C4351-64B1-5B5C-DE11-586ACCA2FC11}"/>
              </a:ext>
            </a:extLst>
          </p:cNvPr>
          <p:cNvSpPr txBox="1"/>
          <p:nvPr/>
        </p:nvSpPr>
        <p:spPr>
          <a:xfrm>
            <a:off x="2511223" y="5925007"/>
            <a:ext cx="5402580" cy="495313"/>
          </a:xfrm>
          <a:prstGeom prst="rect">
            <a:avLst/>
          </a:prstGeom>
          <a:noFill/>
        </p:spPr>
        <p:txBody>
          <a:bodyPr wrap="square" rtlCol="0">
            <a:noAutofit/>
          </a:bodyPr>
          <a:lstStyle/>
          <a:p>
            <a:r>
              <a:rPr kumimoji="1" lang="en-US" altLang="ja-JP" sz="1200" dirty="0"/>
              <a:t>Source: Mad Armani 🎒 Twitter</a:t>
            </a:r>
          </a:p>
          <a:p>
            <a:r>
              <a:rPr kumimoji="1" lang="en-US" altLang="ja-JP" sz="1200" dirty="0">
                <a:hlinkClick r:id="rId3"/>
              </a:rPr>
              <a:t>https://twitter.com/</a:t>
            </a:r>
            <a:r>
              <a:rPr kumimoji="1" lang="en-US" altLang="ja-JP" sz="1200" dirty="0" err="1">
                <a:hlinkClick r:id="rId3"/>
              </a:rPr>
              <a:t>armaniferrante</a:t>
            </a:r>
            <a:r>
              <a:rPr kumimoji="1" lang="en-US" altLang="ja-JP" sz="1200" dirty="0">
                <a:hlinkClick r:id="rId3"/>
              </a:rPr>
              <a:t>/status/1644755048436736001</a:t>
            </a:r>
            <a:endParaRPr kumimoji="1" lang="ja-JP" altLang="en-US" sz="1200" dirty="0"/>
          </a:p>
        </p:txBody>
      </p:sp>
      <p:sp>
        <p:nvSpPr>
          <p:cNvPr id="9" name="テキスト ボックス 8">
            <a:extLst>
              <a:ext uri="{FF2B5EF4-FFF2-40B4-BE49-F238E27FC236}">
                <a16:creationId xmlns:a16="http://schemas.microsoft.com/office/drawing/2014/main" id="{09BE8E27-07D8-E689-C904-D49F5FDC32CF}"/>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Jul 2 2023</a:t>
            </a:r>
            <a:endParaRPr kumimoji="1" lang="ja-JP" altLang="en-US" sz="1200" dirty="0"/>
          </a:p>
        </p:txBody>
      </p:sp>
    </p:spTree>
    <p:extLst>
      <p:ext uri="{BB962C8B-B14F-4D97-AF65-F5344CB8AC3E}">
        <p14:creationId xmlns:p14="http://schemas.microsoft.com/office/powerpoint/2010/main" val="1192444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D3895A-DB9E-49A4-EBDC-E585372879B6}"/>
              </a:ext>
            </a:extLst>
          </p:cNvPr>
          <p:cNvSpPr>
            <a:spLocks noGrp="1"/>
          </p:cNvSpPr>
          <p:nvPr>
            <p:ph type="title"/>
          </p:nvPr>
        </p:nvSpPr>
        <p:spPr/>
        <p:txBody>
          <a:bodyPr/>
          <a:lstStyle/>
          <a:p>
            <a:r>
              <a:rPr kumimoji="1" lang="en-US" altLang="ja-JP" dirty="0"/>
              <a:t>Detailed Explanation by ChatGPT-3.5</a:t>
            </a:r>
            <a:endParaRPr kumimoji="1" lang="ja-JP" altLang="en-US"/>
          </a:p>
        </p:txBody>
      </p:sp>
      <p:sp>
        <p:nvSpPr>
          <p:cNvPr id="3" name="コンテンツ プレースホルダー 2">
            <a:extLst>
              <a:ext uri="{FF2B5EF4-FFF2-40B4-BE49-F238E27FC236}">
                <a16:creationId xmlns:a16="http://schemas.microsoft.com/office/drawing/2014/main" id="{F674D5C3-37BA-9812-E008-E9C857361E1D}"/>
              </a:ext>
            </a:extLst>
          </p:cNvPr>
          <p:cNvSpPr>
            <a:spLocks noGrp="1"/>
          </p:cNvSpPr>
          <p:nvPr>
            <p:ph idx="1"/>
          </p:nvPr>
        </p:nvSpPr>
        <p:spPr/>
        <p:txBody>
          <a:bodyPr/>
          <a:lstStyle/>
          <a:p>
            <a:r>
              <a:rPr kumimoji="1" lang="en-US" altLang="ja-JP" dirty="0"/>
              <a:t>3 STEPs to Implement Mad Mints.</a:t>
            </a:r>
            <a:endParaRPr kumimoji="1" lang="ja-JP" altLang="en-US"/>
          </a:p>
        </p:txBody>
      </p:sp>
      <p:sp>
        <p:nvSpPr>
          <p:cNvPr id="4" name="フッター プレースホルダー 3">
            <a:extLst>
              <a:ext uri="{FF2B5EF4-FFF2-40B4-BE49-F238E27FC236}">
                <a16:creationId xmlns:a16="http://schemas.microsoft.com/office/drawing/2014/main" id="{A79039B6-4F2E-8160-B483-2E4C415EB319}"/>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E7FE80D-97D2-74B6-DEF8-F06DEAF5F8D2}"/>
              </a:ext>
            </a:extLst>
          </p:cNvPr>
          <p:cNvSpPr>
            <a:spLocks noGrp="1"/>
          </p:cNvSpPr>
          <p:nvPr>
            <p:ph type="sldNum" sz="quarter" idx="12"/>
          </p:nvPr>
        </p:nvSpPr>
        <p:spPr/>
        <p:txBody>
          <a:bodyPr/>
          <a:lstStyle/>
          <a:p>
            <a:fld id="{51BE5F08-58E8-9243-A834-2B76637F595D}" type="slidenum">
              <a:rPr kumimoji="1" lang="ja-JP" altLang="en-US" smtClean="0"/>
              <a:t>3</a:t>
            </a:fld>
            <a:endParaRPr kumimoji="1" lang="ja-JP" altLang="en-US"/>
          </a:p>
        </p:txBody>
      </p:sp>
      <p:sp>
        <p:nvSpPr>
          <p:cNvPr id="13" name="テキスト ボックス 12">
            <a:extLst>
              <a:ext uri="{FF2B5EF4-FFF2-40B4-BE49-F238E27FC236}">
                <a16:creationId xmlns:a16="http://schemas.microsoft.com/office/drawing/2014/main" id="{0C34F366-1306-898E-B737-19EC06070ADE}"/>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24 2023</a:t>
            </a:r>
            <a:endParaRPr kumimoji="1" lang="ja-JP" altLang="en-US" sz="1200" dirty="0"/>
          </a:p>
        </p:txBody>
      </p:sp>
      <p:sp>
        <p:nvSpPr>
          <p:cNvPr id="6" name="ホームベース 5">
            <a:extLst>
              <a:ext uri="{FF2B5EF4-FFF2-40B4-BE49-F238E27FC236}">
                <a16:creationId xmlns:a16="http://schemas.microsoft.com/office/drawing/2014/main" id="{B3DD2489-BC0D-A1F6-D0EA-26A5087A328F}"/>
              </a:ext>
            </a:extLst>
          </p:cNvPr>
          <p:cNvSpPr/>
          <p:nvPr/>
        </p:nvSpPr>
        <p:spPr>
          <a:xfrm>
            <a:off x="838200" y="1527717"/>
            <a:ext cx="3505200" cy="601886"/>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STEP1</a:t>
            </a:r>
          </a:p>
          <a:p>
            <a:pPr algn="ctr"/>
            <a:r>
              <a:rPr kumimoji="1" lang="en-US" altLang="ja-JP" sz="1600" dirty="0">
                <a:solidFill>
                  <a:schemeClr val="bg1"/>
                </a:solidFill>
              </a:rPr>
              <a:t>Allocate Durable Nonces</a:t>
            </a:r>
            <a:endParaRPr kumimoji="1" lang="ja-JP" altLang="en-US" sz="1600">
              <a:solidFill>
                <a:schemeClr val="bg1"/>
              </a:solidFill>
            </a:endParaRPr>
          </a:p>
        </p:txBody>
      </p:sp>
      <p:sp>
        <p:nvSpPr>
          <p:cNvPr id="14" name="ホームベース 13">
            <a:extLst>
              <a:ext uri="{FF2B5EF4-FFF2-40B4-BE49-F238E27FC236}">
                <a16:creationId xmlns:a16="http://schemas.microsoft.com/office/drawing/2014/main" id="{2385A740-B2DC-2CA0-7D6E-48562EC4207E}"/>
              </a:ext>
            </a:extLst>
          </p:cNvPr>
          <p:cNvSpPr/>
          <p:nvPr/>
        </p:nvSpPr>
        <p:spPr>
          <a:xfrm>
            <a:off x="4343400" y="1527717"/>
            <a:ext cx="3505200" cy="601886"/>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STEP2</a:t>
            </a:r>
          </a:p>
          <a:p>
            <a:pPr algn="ctr"/>
            <a:r>
              <a:rPr kumimoji="1" lang="en-US" altLang="ja-JP" sz="1600" dirty="0">
                <a:solidFill>
                  <a:schemeClr val="bg1"/>
                </a:solidFill>
              </a:rPr>
              <a:t>Buffer transactions into queue</a:t>
            </a:r>
            <a:endParaRPr kumimoji="1" lang="ja-JP" altLang="en-US" sz="1600">
              <a:solidFill>
                <a:schemeClr val="bg1"/>
              </a:solidFill>
            </a:endParaRPr>
          </a:p>
        </p:txBody>
      </p:sp>
      <p:sp>
        <p:nvSpPr>
          <p:cNvPr id="15" name="ホームベース 14">
            <a:extLst>
              <a:ext uri="{FF2B5EF4-FFF2-40B4-BE49-F238E27FC236}">
                <a16:creationId xmlns:a16="http://schemas.microsoft.com/office/drawing/2014/main" id="{5860DA7C-967E-A5F6-B286-21B421468316}"/>
              </a:ext>
            </a:extLst>
          </p:cNvPr>
          <p:cNvSpPr/>
          <p:nvPr/>
        </p:nvSpPr>
        <p:spPr>
          <a:xfrm>
            <a:off x="7848600" y="1527717"/>
            <a:ext cx="3505200" cy="601886"/>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STEP3</a:t>
            </a:r>
          </a:p>
          <a:p>
            <a:pPr algn="ctr"/>
            <a:r>
              <a:rPr kumimoji="1" lang="en-US" altLang="ja-JP" sz="1600" dirty="0">
                <a:solidFill>
                  <a:schemeClr val="bg1"/>
                </a:solidFill>
              </a:rPr>
              <a:t>Async process</a:t>
            </a:r>
            <a:endParaRPr kumimoji="1" lang="ja-JP" altLang="en-US" sz="1600">
              <a:solidFill>
                <a:schemeClr val="bg1"/>
              </a:solidFill>
            </a:endParaRPr>
          </a:p>
        </p:txBody>
      </p:sp>
      <p:sp>
        <p:nvSpPr>
          <p:cNvPr id="16" name="テキスト ボックス 15">
            <a:extLst>
              <a:ext uri="{FF2B5EF4-FFF2-40B4-BE49-F238E27FC236}">
                <a16:creationId xmlns:a16="http://schemas.microsoft.com/office/drawing/2014/main" id="{408D44C3-C555-1F15-37BB-3635FA265A6B}"/>
              </a:ext>
            </a:extLst>
          </p:cNvPr>
          <p:cNvSpPr txBox="1"/>
          <p:nvPr/>
        </p:nvSpPr>
        <p:spPr>
          <a:xfrm>
            <a:off x="838200" y="2326384"/>
            <a:ext cx="3505200" cy="3590609"/>
          </a:xfrm>
          <a:prstGeom prst="rect">
            <a:avLst/>
          </a:prstGeom>
          <a:noFill/>
        </p:spPr>
        <p:txBody>
          <a:bodyPr wrap="square" rtlCol="0" anchor="t">
            <a:noAutofit/>
          </a:bodyPr>
          <a:lstStyle/>
          <a:p>
            <a:r>
              <a:rPr kumimoji="1" lang="en-US" altLang="ja-JP" sz="1600" dirty="0"/>
              <a:t>Allocate 10,000 durable nonces: Nonces are integer values used to differentiate transactions with the same key. By allocating 10,000 durable nonces, you ensure that transactions can be easily tracked and duplicates can be avoided. These nonces are stored in persistent memory and won't be deleted even during reboots or upgrades.</a:t>
            </a:r>
          </a:p>
          <a:p>
            <a:endParaRPr kumimoji="1" lang="en-US" altLang="ja-JP" sz="1600" dirty="0"/>
          </a:p>
          <a:p>
            <a:r>
              <a:rPr kumimoji="1" lang="en-US" altLang="ja-JP" sz="1600" dirty="0"/>
              <a:t>Docs: </a:t>
            </a:r>
            <a:r>
              <a:rPr kumimoji="1" lang="en-US" altLang="ja-JP" sz="1600" dirty="0">
                <a:hlinkClick r:id="rId2"/>
              </a:rPr>
              <a:t>https://</a:t>
            </a:r>
            <a:r>
              <a:rPr kumimoji="1" lang="en-US" altLang="ja-JP" sz="1600" dirty="0" err="1">
                <a:hlinkClick r:id="rId2"/>
              </a:rPr>
              <a:t>solanacookbook.com</a:t>
            </a:r>
            <a:r>
              <a:rPr kumimoji="1" lang="en-US" altLang="ja-JP" sz="1600" dirty="0">
                <a:hlinkClick r:id="rId2"/>
              </a:rPr>
              <a:t>/references/offline-</a:t>
            </a:r>
            <a:r>
              <a:rPr kumimoji="1" lang="en-US" altLang="ja-JP" sz="1600" dirty="0" err="1">
                <a:hlinkClick r:id="rId2"/>
              </a:rPr>
              <a:t>transactions.html</a:t>
            </a:r>
            <a:endParaRPr kumimoji="1" lang="ja-JP" altLang="en-US" sz="1600" dirty="0"/>
          </a:p>
        </p:txBody>
      </p:sp>
      <p:sp>
        <p:nvSpPr>
          <p:cNvPr id="17" name="テキスト ボックス 16">
            <a:extLst>
              <a:ext uri="{FF2B5EF4-FFF2-40B4-BE49-F238E27FC236}">
                <a16:creationId xmlns:a16="http://schemas.microsoft.com/office/drawing/2014/main" id="{FCD50912-0B57-CC3D-887F-3CCAE4D41651}"/>
              </a:ext>
            </a:extLst>
          </p:cNvPr>
          <p:cNvSpPr txBox="1"/>
          <p:nvPr/>
        </p:nvSpPr>
        <p:spPr>
          <a:xfrm>
            <a:off x="4343400" y="2326384"/>
            <a:ext cx="3505200" cy="3590609"/>
          </a:xfrm>
          <a:prstGeom prst="rect">
            <a:avLst/>
          </a:prstGeom>
          <a:noFill/>
        </p:spPr>
        <p:txBody>
          <a:bodyPr wrap="square" rtlCol="0" anchor="t">
            <a:noAutofit/>
          </a:bodyPr>
          <a:lstStyle/>
          <a:p>
            <a:r>
              <a:rPr kumimoji="1" lang="en-US" altLang="ja-JP" sz="1600" dirty="0"/>
              <a:t>Use web2 infrastructure to buffer transactions into a queue: Employ web2 infrastructure, which refers to traditional web infrastructure, to buffer incoming transactions into a queue. Instead of sending transactions directly to the chain, you add them to the queue for processing. This helps handle sudden bursts of transactions and enhances scalability.</a:t>
            </a:r>
          </a:p>
        </p:txBody>
      </p:sp>
      <p:sp>
        <p:nvSpPr>
          <p:cNvPr id="18" name="テキスト ボックス 17">
            <a:extLst>
              <a:ext uri="{FF2B5EF4-FFF2-40B4-BE49-F238E27FC236}">
                <a16:creationId xmlns:a16="http://schemas.microsoft.com/office/drawing/2014/main" id="{4E6F4383-7381-70C6-4D7F-F7D448F16E5C}"/>
              </a:ext>
            </a:extLst>
          </p:cNvPr>
          <p:cNvSpPr txBox="1"/>
          <p:nvPr/>
        </p:nvSpPr>
        <p:spPr>
          <a:xfrm>
            <a:off x="7848600" y="2326385"/>
            <a:ext cx="3505200" cy="3590608"/>
          </a:xfrm>
          <a:prstGeom prst="rect">
            <a:avLst/>
          </a:prstGeom>
          <a:noFill/>
        </p:spPr>
        <p:txBody>
          <a:bodyPr wrap="square" rtlCol="0" anchor="t">
            <a:noAutofit/>
          </a:bodyPr>
          <a:lstStyle/>
          <a:p>
            <a:r>
              <a:rPr kumimoji="1" lang="en-US" altLang="ja-JP" sz="1600" dirty="0"/>
              <a:t>Asynchronously process the queue one by one: Process the transaction queue asynchronously, meaning you handle each transaction one by one. This allows you to manage the order in which transactions are processed. You won't move on to the next transaction until the current one has completed all its processing steps.</a:t>
            </a:r>
          </a:p>
        </p:txBody>
      </p:sp>
    </p:spTree>
    <p:extLst>
      <p:ext uri="{BB962C8B-B14F-4D97-AF65-F5344CB8AC3E}">
        <p14:creationId xmlns:p14="http://schemas.microsoft.com/office/powerpoint/2010/main" val="139111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04EA40-C6DA-2654-B57A-4176C239DF67}"/>
              </a:ext>
            </a:extLst>
          </p:cNvPr>
          <p:cNvSpPr>
            <a:spLocks noGrp="1"/>
          </p:cNvSpPr>
          <p:nvPr>
            <p:ph type="title"/>
          </p:nvPr>
        </p:nvSpPr>
        <p:spPr/>
        <p:txBody>
          <a:bodyPr/>
          <a:lstStyle/>
          <a:p>
            <a:r>
              <a:rPr kumimoji="1" lang="en-US" altLang="ja-JP" dirty="0"/>
              <a:t>Process Overview</a:t>
            </a:r>
            <a:endParaRPr kumimoji="1" lang="ja-JP" altLang="en-US"/>
          </a:p>
        </p:txBody>
      </p:sp>
      <p:sp>
        <p:nvSpPr>
          <p:cNvPr id="3" name="コンテンツ プレースホルダー 2">
            <a:extLst>
              <a:ext uri="{FF2B5EF4-FFF2-40B4-BE49-F238E27FC236}">
                <a16:creationId xmlns:a16="http://schemas.microsoft.com/office/drawing/2014/main" id="{AC3225D0-3322-598B-A7CE-4CA8F90FADDA}"/>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75D9E854-07C3-15ED-81DB-A62B6BF7BBD6}"/>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6826D5E-88DA-7A73-A135-DB7927FD9DDF}"/>
              </a:ext>
            </a:extLst>
          </p:cNvPr>
          <p:cNvSpPr>
            <a:spLocks noGrp="1"/>
          </p:cNvSpPr>
          <p:nvPr>
            <p:ph type="sldNum" sz="quarter" idx="12"/>
          </p:nvPr>
        </p:nvSpPr>
        <p:spPr/>
        <p:txBody>
          <a:bodyPr/>
          <a:lstStyle/>
          <a:p>
            <a:fld id="{51BE5F08-58E8-9243-A834-2B76637F595D}" type="slidenum">
              <a:rPr kumimoji="1" lang="ja-JP" altLang="en-US" smtClean="0"/>
              <a:pPr/>
              <a:t>4</a:t>
            </a:fld>
            <a:endParaRPr kumimoji="1" lang="ja-JP" altLang="en-US"/>
          </a:p>
        </p:txBody>
      </p:sp>
      <p:sp>
        <p:nvSpPr>
          <p:cNvPr id="6" name="ホームベース 5">
            <a:extLst>
              <a:ext uri="{FF2B5EF4-FFF2-40B4-BE49-F238E27FC236}">
                <a16:creationId xmlns:a16="http://schemas.microsoft.com/office/drawing/2014/main" id="{0EC7D41B-EFF8-F8B5-D52B-BEC5DA4AF33A}"/>
              </a:ext>
            </a:extLst>
          </p:cNvPr>
          <p:cNvSpPr/>
          <p:nvPr/>
        </p:nvSpPr>
        <p:spPr>
          <a:xfrm>
            <a:off x="838200" y="2219500"/>
            <a:ext cx="3505200" cy="497432"/>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STEP1</a:t>
            </a:r>
          </a:p>
          <a:p>
            <a:pPr algn="ctr"/>
            <a:r>
              <a:rPr kumimoji="1" lang="en-US" altLang="ja-JP" sz="1600" dirty="0">
                <a:solidFill>
                  <a:schemeClr val="bg1"/>
                </a:solidFill>
              </a:rPr>
              <a:t>Allocate Durable Nonces</a:t>
            </a:r>
            <a:endParaRPr kumimoji="1" lang="ja-JP" altLang="en-US" sz="1600">
              <a:solidFill>
                <a:schemeClr val="bg1"/>
              </a:solidFill>
            </a:endParaRPr>
          </a:p>
        </p:txBody>
      </p:sp>
      <p:sp>
        <p:nvSpPr>
          <p:cNvPr id="7" name="ホームベース 6">
            <a:extLst>
              <a:ext uri="{FF2B5EF4-FFF2-40B4-BE49-F238E27FC236}">
                <a16:creationId xmlns:a16="http://schemas.microsoft.com/office/drawing/2014/main" id="{727EDFF4-105F-7CB5-F50F-5FE14458B103}"/>
              </a:ext>
            </a:extLst>
          </p:cNvPr>
          <p:cNvSpPr/>
          <p:nvPr/>
        </p:nvSpPr>
        <p:spPr>
          <a:xfrm>
            <a:off x="4343400" y="2219500"/>
            <a:ext cx="3505200" cy="497432"/>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STEP2</a:t>
            </a:r>
          </a:p>
          <a:p>
            <a:pPr algn="ctr"/>
            <a:r>
              <a:rPr kumimoji="1" lang="en-US" altLang="ja-JP" sz="1600" dirty="0">
                <a:solidFill>
                  <a:schemeClr val="bg1"/>
                </a:solidFill>
              </a:rPr>
              <a:t>Buffer transactions into queue</a:t>
            </a:r>
            <a:endParaRPr kumimoji="1" lang="ja-JP" altLang="en-US" sz="1600">
              <a:solidFill>
                <a:schemeClr val="bg1"/>
              </a:solidFill>
            </a:endParaRPr>
          </a:p>
        </p:txBody>
      </p:sp>
      <p:sp>
        <p:nvSpPr>
          <p:cNvPr id="8" name="ホームベース 7">
            <a:extLst>
              <a:ext uri="{FF2B5EF4-FFF2-40B4-BE49-F238E27FC236}">
                <a16:creationId xmlns:a16="http://schemas.microsoft.com/office/drawing/2014/main" id="{7C9544F7-5AE8-8585-F61B-F746B53233D7}"/>
              </a:ext>
            </a:extLst>
          </p:cNvPr>
          <p:cNvSpPr/>
          <p:nvPr/>
        </p:nvSpPr>
        <p:spPr>
          <a:xfrm>
            <a:off x="7848600" y="2219500"/>
            <a:ext cx="3505200" cy="497432"/>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STEP3</a:t>
            </a:r>
          </a:p>
          <a:p>
            <a:pPr algn="ctr"/>
            <a:r>
              <a:rPr kumimoji="1" lang="en-US" altLang="ja-JP" sz="1600" dirty="0">
                <a:solidFill>
                  <a:schemeClr val="bg1"/>
                </a:solidFill>
              </a:rPr>
              <a:t>Async process</a:t>
            </a:r>
            <a:endParaRPr kumimoji="1" lang="ja-JP" altLang="en-US" sz="1600">
              <a:solidFill>
                <a:schemeClr val="bg1"/>
              </a:solidFill>
            </a:endParaRPr>
          </a:p>
        </p:txBody>
      </p:sp>
      <p:sp>
        <p:nvSpPr>
          <p:cNvPr id="10" name="正方形/長方形 9">
            <a:extLst>
              <a:ext uri="{FF2B5EF4-FFF2-40B4-BE49-F238E27FC236}">
                <a16:creationId xmlns:a16="http://schemas.microsoft.com/office/drawing/2014/main" id="{CB37EE63-D06C-0609-0740-E70CF2FF3101}"/>
              </a:ext>
            </a:extLst>
          </p:cNvPr>
          <p:cNvSpPr/>
          <p:nvPr/>
        </p:nvSpPr>
        <p:spPr>
          <a:xfrm>
            <a:off x="6271260" y="3066179"/>
            <a:ext cx="1577340" cy="188464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Queue</a:t>
            </a:r>
            <a:endParaRPr kumimoji="1" lang="ja-JP" altLang="en-US" sz="1400">
              <a:solidFill>
                <a:schemeClr val="tx1"/>
              </a:solidFill>
            </a:endParaRPr>
          </a:p>
        </p:txBody>
      </p:sp>
      <p:sp>
        <p:nvSpPr>
          <p:cNvPr id="46" name="テキスト ボックス 45">
            <a:extLst>
              <a:ext uri="{FF2B5EF4-FFF2-40B4-BE49-F238E27FC236}">
                <a16:creationId xmlns:a16="http://schemas.microsoft.com/office/drawing/2014/main" id="{7FA5FE18-DD77-F513-5420-20AB385C0F93}"/>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24 2023</a:t>
            </a:r>
            <a:endParaRPr kumimoji="1" lang="ja-JP" altLang="en-US" sz="1200" dirty="0"/>
          </a:p>
        </p:txBody>
      </p:sp>
      <p:grpSp>
        <p:nvGrpSpPr>
          <p:cNvPr id="51" name="グループ化 50">
            <a:extLst>
              <a:ext uri="{FF2B5EF4-FFF2-40B4-BE49-F238E27FC236}">
                <a16:creationId xmlns:a16="http://schemas.microsoft.com/office/drawing/2014/main" id="{199C290B-74D9-8E37-470A-C1078204721F}"/>
              </a:ext>
            </a:extLst>
          </p:cNvPr>
          <p:cNvGrpSpPr/>
          <p:nvPr/>
        </p:nvGrpSpPr>
        <p:grpSpPr>
          <a:xfrm>
            <a:off x="10794573" y="4129634"/>
            <a:ext cx="559227" cy="806353"/>
            <a:chOff x="10817056" y="4105810"/>
            <a:chExt cx="1012151" cy="1146813"/>
          </a:xfrm>
        </p:grpSpPr>
        <p:sp>
          <p:nvSpPr>
            <p:cNvPr id="47" name="正方形/長方形 46">
              <a:extLst>
                <a:ext uri="{FF2B5EF4-FFF2-40B4-BE49-F238E27FC236}">
                  <a16:creationId xmlns:a16="http://schemas.microsoft.com/office/drawing/2014/main" id="{A41B23C8-3647-2199-EF01-B675D120A863}"/>
                </a:ext>
              </a:extLst>
            </p:cNvPr>
            <p:cNvSpPr/>
            <p:nvPr/>
          </p:nvSpPr>
          <p:spPr>
            <a:xfrm>
              <a:off x="10817056" y="4105810"/>
              <a:ext cx="1012151" cy="31591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00" dirty="0">
                  <a:solidFill>
                    <a:schemeClr val="tx1"/>
                  </a:solidFill>
                </a:rPr>
                <a:t>Function</a:t>
              </a:r>
              <a:endParaRPr kumimoji="1" lang="ja-JP" altLang="en-US" sz="1000">
                <a:solidFill>
                  <a:schemeClr val="tx1"/>
                </a:solidFill>
              </a:endParaRPr>
            </a:p>
          </p:txBody>
        </p:sp>
        <p:sp>
          <p:nvSpPr>
            <p:cNvPr id="48" name="正方形/長方形 47">
              <a:extLst>
                <a:ext uri="{FF2B5EF4-FFF2-40B4-BE49-F238E27FC236}">
                  <a16:creationId xmlns:a16="http://schemas.microsoft.com/office/drawing/2014/main" id="{251A9FB6-E289-C842-9694-DD216F426F65}"/>
                </a:ext>
              </a:extLst>
            </p:cNvPr>
            <p:cNvSpPr/>
            <p:nvPr/>
          </p:nvSpPr>
          <p:spPr>
            <a:xfrm>
              <a:off x="10817056" y="4517290"/>
              <a:ext cx="1012151" cy="3159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00" dirty="0">
                  <a:solidFill>
                    <a:schemeClr val="tx1"/>
                  </a:solidFill>
                </a:rPr>
                <a:t>Data</a:t>
              </a:r>
              <a:endParaRPr kumimoji="1" lang="ja-JP" altLang="en-US" sz="1000">
                <a:solidFill>
                  <a:schemeClr val="tx1"/>
                </a:solidFill>
              </a:endParaRPr>
            </a:p>
          </p:txBody>
        </p:sp>
        <p:cxnSp>
          <p:nvCxnSpPr>
            <p:cNvPr id="49" name="直線矢印コネクタ 48">
              <a:extLst>
                <a:ext uri="{FF2B5EF4-FFF2-40B4-BE49-F238E27FC236}">
                  <a16:creationId xmlns:a16="http://schemas.microsoft.com/office/drawing/2014/main" id="{0AA08840-B13E-0B10-11BE-D021A343F2BF}"/>
                </a:ext>
              </a:extLst>
            </p:cNvPr>
            <p:cNvCxnSpPr>
              <a:cxnSpLocks/>
            </p:cNvCxnSpPr>
            <p:nvPr/>
          </p:nvCxnSpPr>
          <p:spPr>
            <a:xfrm>
              <a:off x="10838374" y="5252623"/>
              <a:ext cx="99083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43BD795A-4FFF-245F-9F1D-A5219AE95703}"/>
                </a:ext>
              </a:extLst>
            </p:cNvPr>
            <p:cNvSpPr txBox="1"/>
            <p:nvPr/>
          </p:nvSpPr>
          <p:spPr>
            <a:xfrm>
              <a:off x="10817056" y="4915670"/>
              <a:ext cx="1012151" cy="288185"/>
            </a:xfrm>
            <a:prstGeom prst="rect">
              <a:avLst/>
            </a:prstGeom>
            <a:noFill/>
          </p:spPr>
          <p:txBody>
            <a:bodyPr wrap="none" rtlCol="0">
              <a:noAutofit/>
            </a:bodyPr>
            <a:lstStyle/>
            <a:p>
              <a:pPr algn="ctr"/>
              <a:r>
                <a:rPr kumimoji="1" lang="en-US" altLang="ja-JP" sz="1000" dirty="0"/>
                <a:t>Action</a:t>
              </a:r>
              <a:endParaRPr kumimoji="1" lang="ja-JP" altLang="en-US" sz="1000" dirty="0"/>
            </a:p>
          </p:txBody>
        </p:sp>
      </p:grpSp>
      <p:sp>
        <p:nvSpPr>
          <p:cNvPr id="52" name="正方形/長方形 51">
            <a:extLst>
              <a:ext uri="{FF2B5EF4-FFF2-40B4-BE49-F238E27FC236}">
                <a16:creationId xmlns:a16="http://schemas.microsoft.com/office/drawing/2014/main" id="{F1A64EAE-9D65-5DA1-7486-DC6F52EA557E}"/>
              </a:ext>
            </a:extLst>
          </p:cNvPr>
          <p:cNvSpPr/>
          <p:nvPr/>
        </p:nvSpPr>
        <p:spPr>
          <a:xfrm>
            <a:off x="1578646" y="3066179"/>
            <a:ext cx="1577340" cy="188464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Create Durable Nonce</a:t>
            </a:r>
            <a:endParaRPr kumimoji="1" lang="ja-JP" altLang="en-US" sz="1400">
              <a:solidFill>
                <a:schemeClr val="tx1"/>
              </a:solidFill>
            </a:endParaRPr>
          </a:p>
        </p:txBody>
      </p:sp>
      <p:sp>
        <p:nvSpPr>
          <p:cNvPr id="25" name="テキスト ボックス 24">
            <a:extLst>
              <a:ext uri="{FF2B5EF4-FFF2-40B4-BE49-F238E27FC236}">
                <a16:creationId xmlns:a16="http://schemas.microsoft.com/office/drawing/2014/main" id="{0C1461F7-FB50-9113-49C7-AB5E42E092C2}"/>
              </a:ext>
            </a:extLst>
          </p:cNvPr>
          <p:cNvSpPr txBox="1"/>
          <p:nvPr/>
        </p:nvSpPr>
        <p:spPr>
          <a:xfrm>
            <a:off x="7925033" y="3630763"/>
            <a:ext cx="802005" cy="320031"/>
          </a:xfrm>
          <a:prstGeom prst="rect">
            <a:avLst/>
          </a:prstGeom>
          <a:noFill/>
        </p:spPr>
        <p:txBody>
          <a:bodyPr wrap="square" rtlCol="0" anchor="ctr">
            <a:noAutofit/>
          </a:bodyPr>
          <a:lstStyle/>
          <a:p>
            <a:pPr algn="ctr"/>
            <a:r>
              <a:rPr kumimoji="1" lang="en-US" altLang="ja-JP" sz="1200" dirty="0"/>
              <a:t>Async request</a:t>
            </a:r>
            <a:endParaRPr kumimoji="1" lang="ja-JP" altLang="en-US" sz="1200" dirty="0"/>
          </a:p>
        </p:txBody>
      </p:sp>
      <p:sp>
        <p:nvSpPr>
          <p:cNvPr id="53" name="正方形/長方形 52">
            <a:extLst>
              <a:ext uri="{FF2B5EF4-FFF2-40B4-BE49-F238E27FC236}">
                <a16:creationId xmlns:a16="http://schemas.microsoft.com/office/drawing/2014/main" id="{1B4730E4-E5FD-AD28-5643-1AAFD3717779}"/>
              </a:ext>
            </a:extLst>
          </p:cNvPr>
          <p:cNvSpPr/>
          <p:nvPr/>
        </p:nvSpPr>
        <p:spPr>
          <a:xfrm>
            <a:off x="4343401" y="3066179"/>
            <a:ext cx="1577340" cy="188464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Sign Transaction</a:t>
            </a:r>
            <a:endParaRPr kumimoji="1" lang="ja-JP" altLang="en-US" sz="1400">
              <a:solidFill>
                <a:schemeClr val="tx1"/>
              </a:solidFill>
            </a:endParaRPr>
          </a:p>
        </p:txBody>
      </p:sp>
      <p:cxnSp>
        <p:nvCxnSpPr>
          <p:cNvPr id="15" name="直線矢印コネクタ 14">
            <a:extLst>
              <a:ext uri="{FF2B5EF4-FFF2-40B4-BE49-F238E27FC236}">
                <a16:creationId xmlns:a16="http://schemas.microsoft.com/office/drawing/2014/main" id="{27DE9F43-33D0-C911-196D-9E68ACE084DA}"/>
              </a:ext>
            </a:extLst>
          </p:cNvPr>
          <p:cNvCxnSpPr>
            <a:cxnSpLocks/>
          </p:cNvCxnSpPr>
          <p:nvPr/>
        </p:nvCxnSpPr>
        <p:spPr>
          <a:xfrm>
            <a:off x="3246120" y="4103310"/>
            <a:ext cx="1005707"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F7BCDC11-3600-E534-F93D-7F5961DE4037}"/>
              </a:ext>
            </a:extLst>
          </p:cNvPr>
          <p:cNvCxnSpPr>
            <a:cxnSpLocks/>
          </p:cNvCxnSpPr>
          <p:nvPr/>
        </p:nvCxnSpPr>
        <p:spPr>
          <a:xfrm>
            <a:off x="5840730" y="4103310"/>
            <a:ext cx="59436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3595ED6F-BE39-42CE-A99B-23D84E2B0FBE}"/>
              </a:ext>
            </a:extLst>
          </p:cNvPr>
          <p:cNvSpPr txBox="1"/>
          <p:nvPr/>
        </p:nvSpPr>
        <p:spPr>
          <a:xfrm>
            <a:off x="3426331" y="3630763"/>
            <a:ext cx="651510" cy="320031"/>
          </a:xfrm>
          <a:prstGeom prst="rect">
            <a:avLst/>
          </a:prstGeom>
          <a:noFill/>
        </p:spPr>
        <p:txBody>
          <a:bodyPr wrap="square" rtlCol="0" anchor="ctr">
            <a:noAutofit/>
          </a:bodyPr>
          <a:lstStyle/>
          <a:p>
            <a:pPr algn="ctr"/>
            <a:r>
              <a:rPr kumimoji="1" lang="en-US" altLang="ja-JP" sz="1200" dirty="0"/>
              <a:t>Sign</a:t>
            </a:r>
            <a:endParaRPr kumimoji="1" lang="ja-JP" altLang="en-US" sz="1200" dirty="0"/>
          </a:p>
        </p:txBody>
      </p:sp>
      <p:sp>
        <p:nvSpPr>
          <p:cNvPr id="55" name="テキスト ボックス 54">
            <a:extLst>
              <a:ext uri="{FF2B5EF4-FFF2-40B4-BE49-F238E27FC236}">
                <a16:creationId xmlns:a16="http://schemas.microsoft.com/office/drawing/2014/main" id="{20581D6E-94E8-A136-05C7-5629C45345BC}"/>
              </a:ext>
            </a:extLst>
          </p:cNvPr>
          <p:cNvSpPr txBox="1"/>
          <p:nvPr/>
        </p:nvSpPr>
        <p:spPr>
          <a:xfrm>
            <a:off x="5770245" y="3630763"/>
            <a:ext cx="651510" cy="320031"/>
          </a:xfrm>
          <a:prstGeom prst="rect">
            <a:avLst/>
          </a:prstGeom>
          <a:noFill/>
        </p:spPr>
        <p:txBody>
          <a:bodyPr wrap="square" rtlCol="0" anchor="ctr">
            <a:noAutofit/>
          </a:bodyPr>
          <a:lstStyle/>
          <a:p>
            <a:pPr algn="ctr"/>
            <a:r>
              <a:rPr kumimoji="1" lang="en-US" altLang="ja-JP" sz="1200" dirty="0"/>
              <a:t>Add</a:t>
            </a:r>
            <a:endParaRPr kumimoji="1" lang="ja-JP" altLang="en-US" sz="1200" dirty="0"/>
          </a:p>
        </p:txBody>
      </p:sp>
      <p:sp>
        <p:nvSpPr>
          <p:cNvPr id="57" name="正方形/長方形 56">
            <a:extLst>
              <a:ext uri="{FF2B5EF4-FFF2-40B4-BE49-F238E27FC236}">
                <a16:creationId xmlns:a16="http://schemas.microsoft.com/office/drawing/2014/main" id="{4920D6D8-EA0B-7943-0279-D62A924FCE6F}"/>
              </a:ext>
            </a:extLst>
          </p:cNvPr>
          <p:cNvSpPr/>
          <p:nvPr/>
        </p:nvSpPr>
        <p:spPr>
          <a:xfrm>
            <a:off x="8812530" y="3066179"/>
            <a:ext cx="1577340" cy="188464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Send Transaction</a:t>
            </a:r>
            <a:endParaRPr kumimoji="1" lang="ja-JP" altLang="en-US" sz="1400">
              <a:solidFill>
                <a:schemeClr val="tx1"/>
              </a:solidFill>
            </a:endParaRPr>
          </a:p>
        </p:txBody>
      </p:sp>
      <p:cxnSp>
        <p:nvCxnSpPr>
          <p:cNvPr id="60" name="直線矢印コネクタ 59">
            <a:extLst>
              <a:ext uri="{FF2B5EF4-FFF2-40B4-BE49-F238E27FC236}">
                <a16:creationId xmlns:a16="http://schemas.microsoft.com/office/drawing/2014/main" id="{F6B101EE-9993-292C-10C6-010339280E9E}"/>
              </a:ext>
            </a:extLst>
          </p:cNvPr>
          <p:cNvCxnSpPr>
            <a:cxnSpLocks/>
          </p:cNvCxnSpPr>
          <p:nvPr/>
        </p:nvCxnSpPr>
        <p:spPr>
          <a:xfrm>
            <a:off x="3246120" y="4263330"/>
            <a:ext cx="1005707"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34946322-6E3E-0AA0-10FA-D3077F2CEFA2}"/>
              </a:ext>
            </a:extLst>
          </p:cNvPr>
          <p:cNvCxnSpPr>
            <a:cxnSpLocks/>
          </p:cNvCxnSpPr>
          <p:nvPr/>
        </p:nvCxnSpPr>
        <p:spPr>
          <a:xfrm>
            <a:off x="3246120" y="4434780"/>
            <a:ext cx="1005707"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2464D4BB-B2DB-2E4B-74E3-DB776F9C8B5C}"/>
              </a:ext>
            </a:extLst>
          </p:cNvPr>
          <p:cNvSpPr/>
          <p:nvPr/>
        </p:nvSpPr>
        <p:spPr>
          <a:xfrm>
            <a:off x="1830676" y="401187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59" name="正方形/長方形 58">
            <a:extLst>
              <a:ext uri="{FF2B5EF4-FFF2-40B4-BE49-F238E27FC236}">
                <a16:creationId xmlns:a16="http://schemas.microsoft.com/office/drawing/2014/main" id="{243D15DB-3F95-7E9A-3049-ABAF6ED5CCEA}"/>
              </a:ext>
            </a:extLst>
          </p:cNvPr>
          <p:cNvSpPr/>
          <p:nvPr/>
        </p:nvSpPr>
        <p:spPr>
          <a:xfrm>
            <a:off x="1771171" y="3939364"/>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9" name="正方形/長方形 8">
            <a:extLst>
              <a:ext uri="{FF2B5EF4-FFF2-40B4-BE49-F238E27FC236}">
                <a16:creationId xmlns:a16="http://schemas.microsoft.com/office/drawing/2014/main" id="{69D1E8AD-4B7C-2287-A538-9C16588FECDA}"/>
              </a:ext>
            </a:extLst>
          </p:cNvPr>
          <p:cNvSpPr/>
          <p:nvPr/>
        </p:nvSpPr>
        <p:spPr>
          <a:xfrm>
            <a:off x="1722196" y="386596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Nonce Account</a:t>
            </a:r>
            <a:endParaRPr kumimoji="1" lang="ja-JP" altLang="en-US" sz="1400">
              <a:solidFill>
                <a:schemeClr val="tx1"/>
              </a:solidFill>
            </a:endParaRPr>
          </a:p>
        </p:txBody>
      </p:sp>
      <p:sp>
        <p:nvSpPr>
          <p:cNvPr id="63" name="正方形/長方形 62">
            <a:extLst>
              <a:ext uri="{FF2B5EF4-FFF2-40B4-BE49-F238E27FC236}">
                <a16:creationId xmlns:a16="http://schemas.microsoft.com/office/drawing/2014/main" id="{AA9ABF9F-225D-5C8E-9BDC-BB16A3FEB192}"/>
              </a:ext>
            </a:extLst>
          </p:cNvPr>
          <p:cNvSpPr/>
          <p:nvPr/>
        </p:nvSpPr>
        <p:spPr>
          <a:xfrm>
            <a:off x="4573876" y="401187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325873CB-A6EA-A387-DD1F-0F7E9CC7822C}"/>
              </a:ext>
            </a:extLst>
          </p:cNvPr>
          <p:cNvSpPr/>
          <p:nvPr/>
        </p:nvSpPr>
        <p:spPr>
          <a:xfrm>
            <a:off x="4514371" y="3939364"/>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65" name="正方形/長方形 64">
            <a:extLst>
              <a:ext uri="{FF2B5EF4-FFF2-40B4-BE49-F238E27FC236}">
                <a16:creationId xmlns:a16="http://schemas.microsoft.com/office/drawing/2014/main" id="{B11E7C92-47C7-6BB2-F418-22A9161FBDFD}"/>
              </a:ext>
            </a:extLst>
          </p:cNvPr>
          <p:cNvSpPr/>
          <p:nvPr/>
        </p:nvSpPr>
        <p:spPr>
          <a:xfrm>
            <a:off x="4465396" y="386596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Buffer Transaction</a:t>
            </a:r>
            <a:endParaRPr kumimoji="1" lang="ja-JP" altLang="en-US" sz="1400">
              <a:solidFill>
                <a:schemeClr val="tx1"/>
              </a:solidFill>
            </a:endParaRPr>
          </a:p>
        </p:txBody>
      </p:sp>
      <p:sp>
        <p:nvSpPr>
          <p:cNvPr id="66" name="正方形/長方形 65">
            <a:extLst>
              <a:ext uri="{FF2B5EF4-FFF2-40B4-BE49-F238E27FC236}">
                <a16:creationId xmlns:a16="http://schemas.microsoft.com/office/drawing/2014/main" id="{DF0F4B21-6525-5E68-14CD-522E30815244}"/>
              </a:ext>
            </a:extLst>
          </p:cNvPr>
          <p:cNvSpPr/>
          <p:nvPr/>
        </p:nvSpPr>
        <p:spPr>
          <a:xfrm>
            <a:off x="6551266" y="401187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67" name="正方形/長方形 66">
            <a:extLst>
              <a:ext uri="{FF2B5EF4-FFF2-40B4-BE49-F238E27FC236}">
                <a16:creationId xmlns:a16="http://schemas.microsoft.com/office/drawing/2014/main" id="{FBD477AF-3834-DF48-45FF-CFBCA10D2EC9}"/>
              </a:ext>
            </a:extLst>
          </p:cNvPr>
          <p:cNvSpPr/>
          <p:nvPr/>
        </p:nvSpPr>
        <p:spPr>
          <a:xfrm>
            <a:off x="6491761" y="3939364"/>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68" name="正方形/長方形 67">
            <a:extLst>
              <a:ext uri="{FF2B5EF4-FFF2-40B4-BE49-F238E27FC236}">
                <a16:creationId xmlns:a16="http://schemas.microsoft.com/office/drawing/2014/main" id="{99AAAF13-A910-740E-3E68-0F11135B6424}"/>
              </a:ext>
            </a:extLst>
          </p:cNvPr>
          <p:cNvSpPr/>
          <p:nvPr/>
        </p:nvSpPr>
        <p:spPr>
          <a:xfrm>
            <a:off x="6442786" y="386596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Buffer Transaction</a:t>
            </a:r>
            <a:endParaRPr kumimoji="1" lang="ja-JP" altLang="en-US" sz="1400">
              <a:solidFill>
                <a:schemeClr val="tx1"/>
              </a:solidFill>
            </a:endParaRPr>
          </a:p>
        </p:txBody>
      </p:sp>
      <p:sp>
        <p:nvSpPr>
          <p:cNvPr id="69" name="正方形/長方形 68">
            <a:extLst>
              <a:ext uri="{FF2B5EF4-FFF2-40B4-BE49-F238E27FC236}">
                <a16:creationId xmlns:a16="http://schemas.microsoft.com/office/drawing/2014/main" id="{17796E5C-0430-5E1D-91DC-F12E3117891A}"/>
              </a:ext>
            </a:extLst>
          </p:cNvPr>
          <p:cNvSpPr/>
          <p:nvPr/>
        </p:nvSpPr>
        <p:spPr>
          <a:xfrm>
            <a:off x="9065866" y="401187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70" name="正方形/長方形 69">
            <a:extLst>
              <a:ext uri="{FF2B5EF4-FFF2-40B4-BE49-F238E27FC236}">
                <a16:creationId xmlns:a16="http://schemas.microsoft.com/office/drawing/2014/main" id="{6F5A8528-A795-B36A-E209-64F3E7F8FD88}"/>
              </a:ext>
            </a:extLst>
          </p:cNvPr>
          <p:cNvSpPr/>
          <p:nvPr/>
        </p:nvSpPr>
        <p:spPr>
          <a:xfrm>
            <a:off x="9006361" y="3939364"/>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71" name="正方形/長方形 70">
            <a:extLst>
              <a:ext uri="{FF2B5EF4-FFF2-40B4-BE49-F238E27FC236}">
                <a16:creationId xmlns:a16="http://schemas.microsoft.com/office/drawing/2014/main" id="{022D4274-EF64-F189-633D-CA562053B7A3}"/>
              </a:ext>
            </a:extLst>
          </p:cNvPr>
          <p:cNvSpPr/>
          <p:nvPr/>
        </p:nvSpPr>
        <p:spPr>
          <a:xfrm>
            <a:off x="8957386" y="386596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Signature</a:t>
            </a:r>
            <a:endParaRPr kumimoji="1" lang="ja-JP" altLang="en-US" sz="1400">
              <a:solidFill>
                <a:schemeClr val="tx1"/>
              </a:solidFill>
            </a:endParaRPr>
          </a:p>
        </p:txBody>
      </p:sp>
      <p:cxnSp>
        <p:nvCxnSpPr>
          <p:cNvPr id="72" name="直線矢印コネクタ 71">
            <a:extLst>
              <a:ext uri="{FF2B5EF4-FFF2-40B4-BE49-F238E27FC236}">
                <a16:creationId xmlns:a16="http://schemas.microsoft.com/office/drawing/2014/main" id="{0F826263-0353-C3F3-9406-309D6D740F09}"/>
              </a:ext>
            </a:extLst>
          </p:cNvPr>
          <p:cNvCxnSpPr>
            <a:cxnSpLocks/>
          </p:cNvCxnSpPr>
          <p:nvPr/>
        </p:nvCxnSpPr>
        <p:spPr>
          <a:xfrm>
            <a:off x="5840730" y="4263330"/>
            <a:ext cx="59436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445EBFEB-CCB8-C798-777D-7E99B4C60956}"/>
              </a:ext>
            </a:extLst>
          </p:cNvPr>
          <p:cNvCxnSpPr>
            <a:cxnSpLocks/>
          </p:cNvCxnSpPr>
          <p:nvPr/>
        </p:nvCxnSpPr>
        <p:spPr>
          <a:xfrm>
            <a:off x="5840730" y="4395976"/>
            <a:ext cx="59436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BCEE2278-582A-B212-321B-7EC1F85FBC8C}"/>
              </a:ext>
            </a:extLst>
          </p:cNvPr>
          <p:cNvCxnSpPr>
            <a:cxnSpLocks/>
          </p:cNvCxnSpPr>
          <p:nvPr/>
        </p:nvCxnSpPr>
        <p:spPr>
          <a:xfrm>
            <a:off x="7818645" y="4103310"/>
            <a:ext cx="1080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BFB38924-15FD-C822-6CDD-F926EA0EC8EC}"/>
              </a:ext>
            </a:extLst>
          </p:cNvPr>
          <p:cNvCxnSpPr>
            <a:cxnSpLocks/>
          </p:cNvCxnSpPr>
          <p:nvPr/>
        </p:nvCxnSpPr>
        <p:spPr>
          <a:xfrm>
            <a:off x="7818645" y="4240470"/>
            <a:ext cx="1080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61AAB480-45A0-5D2B-7924-C8DEBCF565DA}"/>
              </a:ext>
            </a:extLst>
          </p:cNvPr>
          <p:cNvCxnSpPr>
            <a:cxnSpLocks/>
          </p:cNvCxnSpPr>
          <p:nvPr/>
        </p:nvCxnSpPr>
        <p:spPr>
          <a:xfrm>
            <a:off x="7818645" y="4389060"/>
            <a:ext cx="1080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5672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C51C0C-3161-ADEB-5017-D8AA808A80C0}"/>
              </a:ext>
            </a:extLst>
          </p:cNvPr>
          <p:cNvSpPr>
            <a:spLocks noGrp="1"/>
          </p:cNvSpPr>
          <p:nvPr>
            <p:ph type="title"/>
          </p:nvPr>
        </p:nvSpPr>
        <p:spPr/>
        <p:txBody>
          <a:bodyPr/>
          <a:lstStyle/>
          <a:p>
            <a:r>
              <a:rPr kumimoji="1" lang="en-US" altLang="ja-JP" dirty="0"/>
              <a:t>Conclusion of Mad Mints</a:t>
            </a:r>
            <a:endParaRPr kumimoji="1" lang="ja-JP" altLang="en-US"/>
          </a:p>
        </p:txBody>
      </p:sp>
      <p:sp>
        <p:nvSpPr>
          <p:cNvPr id="3" name="コンテンツ プレースホルダー 2">
            <a:extLst>
              <a:ext uri="{FF2B5EF4-FFF2-40B4-BE49-F238E27FC236}">
                <a16:creationId xmlns:a16="http://schemas.microsoft.com/office/drawing/2014/main" id="{33F5A0DD-F857-B153-08A0-FAC8BDF82A42}"/>
              </a:ext>
            </a:extLst>
          </p:cNvPr>
          <p:cNvSpPr>
            <a:spLocks noGrp="1"/>
          </p:cNvSpPr>
          <p:nvPr>
            <p:ph idx="1"/>
          </p:nvPr>
        </p:nvSpPr>
        <p:spPr/>
        <p:txBody>
          <a:bodyPr/>
          <a:lstStyle/>
          <a:p>
            <a:r>
              <a:rPr kumimoji="1" lang="en-US" altLang="ja-JP" dirty="0"/>
              <a:t>If you need fine-tuning speed, you should use Mad Mints.</a:t>
            </a:r>
            <a:endParaRPr kumimoji="1" lang="ja-JP" altLang="en-US"/>
          </a:p>
        </p:txBody>
      </p:sp>
      <p:sp>
        <p:nvSpPr>
          <p:cNvPr id="4" name="フッター プレースホルダー 3">
            <a:extLst>
              <a:ext uri="{FF2B5EF4-FFF2-40B4-BE49-F238E27FC236}">
                <a16:creationId xmlns:a16="http://schemas.microsoft.com/office/drawing/2014/main" id="{4C218ADF-6D11-9355-D8BB-E4DB9265E7A6}"/>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D9DD953-7F72-CB4C-C8A1-FAE575F11739}"/>
              </a:ext>
            </a:extLst>
          </p:cNvPr>
          <p:cNvSpPr>
            <a:spLocks noGrp="1"/>
          </p:cNvSpPr>
          <p:nvPr>
            <p:ph type="sldNum" sz="quarter" idx="12"/>
          </p:nvPr>
        </p:nvSpPr>
        <p:spPr/>
        <p:txBody>
          <a:bodyPr/>
          <a:lstStyle/>
          <a:p>
            <a:fld id="{51BE5F08-58E8-9243-A834-2B76637F595D}" type="slidenum">
              <a:rPr kumimoji="1" lang="ja-JP" altLang="en-US" smtClean="0"/>
              <a:pPr/>
              <a:t>5</a:t>
            </a:fld>
            <a:endParaRPr kumimoji="1" lang="ja-JP" altLang="en-US"/>
          </a:p>
        </p:txBody>
      </p:sp>
      <p:grpSp>
        <p:nvGrpSpPr>
          <p:cNvPr id="11" name="グループ化 10">
            <a:extLst>
              <a:ext uri="{FF2B5EF4-FFF2-40B4-BE49-F238E27FC236}">
                <a16:creationId xmlns:a16="http://schemas.microsoft.com/office/drawing/2014/main" id="{5EB9D766-49DC-C14B-4EF4-4E5D88F7F46B}"/>
              </a:ext>
            </a:extLst>
          </p:cNvPr>
          <p:cNvGrpSpPr/>
          <p:nvPr/>
        </p:nvGrpSpPr>
        <p:grpSpPr>
          <a:xfrm>
            <a:off x="838200" y="1409471"/>
            <a:ext cx="10515600" cy="4615363"/>
            <a:chOff x="838200" y="1745888"/>
            <a:chExt cx="10515600" cy="2160707"/>
          </a:xfrm>
        </p:grpSpPr>
        <p:sp>
          <p:nvSpPr>
            <p:cNvPr id="7" name="正方形/長方形 6">
              <a:extLst>
                <a:ext uri="{FF2B5EF4-FFF2-40B4-BE49-F238E27FC236}">
                  <a16:creationId xmlns:a16="http://schemas.microsoft.com/office/drawing/2014/main" id="{CA5A8E90-BEB6-1A8E-EFAA-2DE859D5BF18}"/>
                </a:ext>
              </a:extLst>
            </p:cNvPr>
            <p:cNvSpPr/>
            <p:nvPr/>
          </p:nvSpPr>
          <p:spPr>
            <a:xfrm>
              <a:off x="838200" y="1745888"/>
              <a:ext cx="2137410" cy="6824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Pros</a:t>
              </a:r>
            </a:p>
            <a:p>
              <a:pPr algn="ctr"/>
              <a:r>
                <a:rPr kumimoji="1" lang="en-US" altLang="ja-JP" sz="1400" dirty="0">
                  <a:solidFill>
                    <a:schemeClr val="bg1"/>
                  </a:solidFill>
                </a:rPr>
                <a:t>(Value)</a:t>
              </a:r>
              <a:endParaRPr kumimoji="1" lang="ja-JP" altLang="en-US" sz="1400">
                <a:solidFill>
                  <a:schemeClr val="bg1"/>
                </a:solidFill>
              </a:endParaRPr>
            </a:p>
          </p:txBody>
        </p:sp>
        <p:sp>
          <p:nvSpPr>
            <p:cNvPr id="8" name="正方形/長方形 7">
              <a:extLst>
                <a:ext uri="{FF2B5EF4-FFF2-40B4-BE49-F238E27FC236}">
                  <a16:creationId xmlns:a16="http://schemas.microsoft.com/office/drawing/2014/main" id="{93D9A530-3FED-DB91-51EC-531DE0175D47}"/>
                </a:ext>
              </a:extLst>
            </p:cNvPr>
            <p:cNvSpPr/>
            <p:nvPr/>
          </p:nvSpPr>
          <p:spPr>
            <a:xfrm>
              <a:off x="3120390" y="1745888"/>
              <a:ext cx="8233410" cy="6824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ja-JP" sz="2000" b="0" i="0" dirty="0">
                  <a:solidFill>
                    <a:srgbClr val="FF0000"/>
                  </a:solidFill>
                  <a:effectLst/>
                  <a:latin typeface="Söhne"/>
                </a:rPr>
                <a:t>Mad Mints is 16 to </a:t>
              </a:r>
              <a:r>
                <a:rPr lang="en-US" altLang="ja-JP" sz="2000" dirty="0">
                  <a:solidFill>
                    <a:srgbClr val="FF0000"/>
                  </a:solidFill>
                  <a:latin typeface="Söhne"/>
                </a:rPr>
                <a:t>27</a:t>
              </a:r>
              <a:r>
                <a:rPr lang="en-US" altLang="ja-JP" sz="2000" b="0" i="0" dirty="0">
                  <a:solidFill>
                    <a:srgbClr val="FF0000"/>
                  </a:solidFill>
                  <a:effectLst/>
                  <a:latin typeface="Söhne"/>
                </a:rPr>
                <a:t> times</a:t>
              </a:r>
              <a:r>
                <a:rPr lang="en-US" altLang="ja-JP" sz="2000" b="0" i="0" dirty="0">
                  <a:solidFill>
                    <a:schemeClr val="tx1"/>
                  </a:solidFill>
                  <a:effectLst/>
                  <a:latin typeface="Söhne"/>
                </a:rPr>
                <a:t> </a:t>
              </a:r>
              <a:r>
                <a:rPr lang="en-US" altLang="ja-JP" sz="2000" b="0" i="0" dirty="0">
                  <a:solidFill>
                    <a:srgbClr val="FF0000"/>
                  </a:solidFill>
                  <a:effectLst/>
                  <a:latin typeface="Söhne"/>
                </a:rPr>
                <a:t>faster</a:t>
              </a:r>
              <a:r>
                <a:rPr lang="en-US" altLang="ja-JP" sz="2000" b="0" i="0" dirty="0">
                  <a:solidFill>
                    <a:schemeClr val="tx1"/>
                  </a:solidFill>
                  <a:effectLst/>
                  <a:latin typeface="Söhne"/>
                </a:rPr>
                <a:t> than the standard.</a:t>
              </a:r>
            </a:p>
            <a:p>
              <a:pPr marL="285750" indent="-285750">
                <a:buFont typeface="Arial" panose="020B0604020202020204" pitchFamily="34" charset="0"/>
                <a:buChar char="•"/>
              </a:pPr>
              <a:r>
                <a:rPr lang="en-US" altLang="ja-JP" sz="2000" b="0" i="0" dirty="0">
                  <a:solidFill>
                    <a:schemeClr val="tx1"/>
                  </a:solidFill>
                  <a:effectLst/>
                  <a:latin typeface="Söhne"/>
                </a:rPr>
                <a:t>The </a:t>
              </a:r>
              <a:r>
                <a:rPr lang="en-US" altLang="ja-JP" sz="2000" b="0" i="0" dirty="0">
                  <a:solidFill>
                    <a:srgbClr val="FF0000"/>
                  </a:solidFill>
                  <a:effectLst/>
                  <a:latin typeface="Söhne"/>
                </a:rPr>
                <a:t>more NFTs you mint, faster</a:t>
              </a:r>
              <a:r>
                <a:rPr lang="en-US" altLang="ja-JP" sz="2000" b="0" i="0" dirty="0">
                  <a:solidFill>
                    <a:schemeClr val="tx1"/>
                  </a:solidFill>
                  <a:effectLst/>
                  <a:latin typeface="Söhne"/>
                </a:rPr>
                <a:t> it tends to become.</a:t>
              </a:r>
            </a:p>
            <a:p>
              <a:pPr marL="285750" indent="-285750">
                <a:buFont typeface="Arial" panose="020B0604020202020204" pitchFamily="34" charset="0"/>
                <a:buChar char="•"/>
              </a:pPr>
              <a:r>
                <a:rPr lang="en-US" altLang="ja-JP" sz="2000" dirty="0">
                  <a:solidFill>
                    <a:schemeClr val="tx1"/>
                  </a:solidFill>
                  <a:latin typeface="Söhne"/>
                </a:rPr>
                <a:t>Easy to implement Mad Mints.</a:t>
              </a:r>
              <a:endParaRPr lang="en-US" altLang="ja-JP" sz="2000" b="0" i="0" dirty="0">
                <a:solidFill>
                  <a:schemeClr val="tx1"/>
                </a:solidFill>
                <a:effectLst/>
                <a:latin typeface="Söhne"/>
              </a:endParaRPr>
            </a:p>
          </p:txBody>
        </p:sp>
        <p:sp>
          <p:nvSpPr>
            <p:cNvPr id="9" name="正方形/長方形 8">
              <a:extLst>
                <a:ext uri="{FF2B5EF4-FFF2-40B4-BE49-F238E27FC236}">
                  <a16:creationId xmlns:a16="http://schemas.microsoft.com/office/drawing/2014/main" id="{B292B5AB-7AA6-6C92-891B-CF93D0C8767D}"/>
                </a:ext>
              </a:extLst>
            </p:cNvPr>
            <p:cNvSpPr/>
            <p:nvPr/>
          </p:nvSpPr>
          <p:spPr>
            <a:xfrm>
              <a:off x="838200" y="3224193"/>
              <a:ext cx="2137410" cy="6824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Example Case</a:t>
              </a:r>
              <a:endParaRPr kumimoji="1" lang="ja-JP" altLang="en-US" sz="2000">
                <a:solidFill>
                  <a:schemeClr val="bg1"/>
                </a:solidFill>
              </a:endParaRPr>
            </a:p>
          </p:txBody>
        </p:sp>
        <p:sp>
          <p:nvSpPr>
            <p:cNvPr id="10" name="正方形/長方形 9">
              <a:extLst>
                <a:ext uri="{FF2B5EF4-FFF2-40B4-BE49-F238E27FC236}">
                  <a16:creationId xmlns:a16="http://schemas.microsoft.com/office/drawing/2014/main" id="{F3DA68F2-A797-A3A5-4D4E-0FBE70639120}"/>
                </a:ext>
              </a:extLst>
            </p:cNvPr>
            <p:cNvSpPr/>
            <p:nvPr/>
          </p:nvSpPr>
          <p:spPr>
            <a:xfrm>
              <a:off x="3120390" y="3224193"/>
              <a:ext cx="8233410" cy="6824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ja-JP" sz="2000" b="0" i="0" dirty="0">
                  <a:solidFill>
                    <a:schemeClr val="tx1"/>
                  </a:solidFill>
                  <a:effectLst/>
                  <a:latin typeface="Söhne"/>
                </a:rPr>
                <a:t>It is useful when </a:t>
              </a:r>
              <a:r>
                <a:rPr lang="en-US" altLang="ja-JP" sz="2000" b="0" i="0" dirty="0">
                  <a:solidFill>
                    <a:srgbClr val="FF0000"/>
                  </a:solidFill>
                  <a:effectLst/>
                  <a:latin typeface="Söhne"/>
                </a:rPr>
                <a:t>fine-tuning speed is required in </a:t>
              </a:r>
              <a:r>
                <a:rPr lang="en-US" altLang="ja-JP" sz="2000" b="0" i="0">
                  <a:solidFill>
                    <a:srgbClr val="FF0000"/>
                  </a:solidFill>
                  <a:effectLst/>
                  <a:latin typeface="Söhne"/>
                </a:rPr>
                <a:t>milliseconds</a:t>
              </a:r>
              <a:r>
                <a:rPr lang="en-US" altLang="ja-JP" sz="2000" b="0" i="0">
                  <a:solidFill>
                    <a:schemeClr val="tx1"/>
                  </a:solidFill>
                  <a:effectLst/>
                  <a:latin typeface="Söhne"/>
                </a:rPr>
                <a:t>.</a:t>
              </a:r>
              <a:br>
                <a:rPr lang="en-US" altLang="ja-JP" sz="2000" b="0" i="0">
                  <a:solidFill>
                    <a:schemeClr val="tx1"/>
                  </a:solidFill>
                  <a:effectLst/>
                  <a:latin typeface="Söhne"/>
                </a:rPr>
              </a:br>
              <a:r>
                <a:rPr kumimoji="1" lang="en-US" altLang="ja-JP" sz="2000">
                  <a:solidFill>
                    <a:schemeClr val="tx1"/>
                  </a:solidFill>
                </a:rPr>
                <a:t>e</a:t>
              </a:r>
              <a:r>
                <a:rPr kumimoji="1" lang="en-US" altLang="ja-JP" sz="2000" dirty="0">
                  <a:solidFill>
                    <a:schemeClr val="tx1"/>
                  </a:solidFill>
                </a:rPr>
                <a:t>.g. Minting Site, DEX and Fully On-chain site.</a:t>
              </a:r>
            </a:p>
            <a:p>
              <a:pPr marL="285750" indent="-285750">
                <a:buFont typeface="Arial" panose="020B0604020202020204" pitchFamily="34" charset="0"/>
                <a:buChar char="•"/>
              </a:pPr>
              <a:r>
                <a:rPr lang="en-US" altLang="ja-JP" sz="2000" b="0" i="0" dirty="0">
                  <a:solidFill>
                    <a:schemeClr val="tx1"/>
                  </a:solidFill>
                  <a:effectLst/>
                  <a:latin typeface="Söhne"/>
                </a:rPr>
                <a:t>If speed is not a priority, standard transaction method is sufficient.</a:t>
              </a:r>
              <a:endParaRPr kumimoji="1" lang="ja-JP" altLang="en-US" sz="2000">
                <a:solidFill>
                  <a:schemeClr val="tx1"/>
                </a:solidFill>
              </a:endParaRPr>
            </a:p>
          </p:txBody>
        </p:sp>
        <p:sp>
          <p:nvSpPr>
            <p:cNvPr id="18" name="正方形/長方形 17">
              <a:extLst>
                <a:ext uri="{FF2B5EF4-FFF2-40B4-BE49-F238E27FC236}">
                  <a16:creationId xmlns:a16="http://schemas.microsoft.com/office/drawing/2014/main" id="{2BD16403-5F46-0E72-C0AD-E5BCE2541E3A}"/>
                </a:ext>
              </a:extLst>
            </p:cNvPr>
            <p:cNvSpPr/>
            <p:nvPr/>
          </p:nvSpPr>
          <p:spPr>
            <a:xfrm>
              <a:off x="838200" y="2481189"/>
              <a:ext cx="2137410" cy="6824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Cons</a:t>
              </a:r>
              <a:endParaRPr kumimoji="1" lang="ja-JP" altLang="en-US" sz="2000">
                <a:solidFill>
                  <a:schemeClr val="bg1"/>
                </a:solidFill>
              </a:endParaRPr>
            </a:p>
          </p:txBody>
        </p:sp>
        <p:sp>
          <p:nvSpPr>
            <p:cNvPr id="19" name="正方形/長方形 18">
              <a:extLst>
                <a:ext uri="{FF2B5EF4-FFF2-40B4-BE49-F238E27FC236}">
                  <a16:creationId xmlns:a16="http://schemas.microsoft.com/office/drawing/2014/main" id="{714E9D18-3BB6-B429-B36A-EC10FFE3718E}"/>
                </a:ext>
              </a:extLst>
            </p:cNvPr>
            <p:cNvSpPr/>
            <p:nvPr/>
          </p:nvSpPr>
          <p:spPr>
            <a:xfrm>
              <a:off x="3120390" y="2481189"/>
              <a:ext cx="8233410" cy="6824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ja-JP" sz="2000" b="0" i="0" dirty="0">
                  <a:solidFill>
                    <a:schemeClr val="tx1"/>
                  </a:solidFill>
                  <a:effectLst/>
                  <a:latin typeface="Söhne"/>
                </a:rPr>
                <a:t>Create and store Durable Nonce Account in advance.</a:t>
              </a:r>
            </a:p>
            <a:p>
              <a:pPr marL="285750" indent="-285750">
                <a:buFont typeface="Arial" panose="020B0604020202020204" pitchFamily="34" charset="0"/>
                <a:buChar char="•"/>
              </a:pPr>
              <a:r>
                <a:rPr lang="en-US" altLang="ja-JP" sz="2000" b="0" i="0" dirty="0">
                  <a:solidFill>
                    <a:srgbClr val="FF0000"/>
                  </a:solidFill>
                  <a:effectLst/>
                  <a:latin typeface="Söhne"/>
                </a:rPr>
                <a:t>Total fees are higher, ranging 0.0014 - 0.02 SOL </a:t>
              </a:r>
              <a:r>
                <a:rPr lang="en-US" altLang="ja-JP" sz="2000" b="0" i="0" dirty="0">
                  <a:solidFill>
                    <a:schemeClr val="tx1"/>
                  </a:solidFill>
                  <a:effectLst/>
                  <a:latin typeface="Söhne"/>
                </a:rPr>
                <a:t>per transaction.</a:t>
              </a:r>
              <a:br>
                <a:rPr lang="en-US" altLang="ja-JP" sz="2000" b="0" i="0" dirty="0">
                  <a:solidFill>
                    <a:schemeClr val="tx1"/>
                  </a:solidFill>
                  <a:effectLst/>
                  <a:latin typeface="Söhne"/>
                </a:rPr>
              </a:br>
              <a:r>
                <a:rPr lang="en-US" altLang="ja-JP" sz="2000" b="0" i="0" dirty="0">
                  <a:solidFill>
                    <a:schemeClr val="tx1"/>
                  </a:solidFill>
                  <a:effectLst/>
                  <a:latin typeface="Söhne"/>
                </a:rPr>
                <a:t>e.g. 10K mints are up to 200 SOL</a:t>
              </a:r>
            </a:p>
            <a:p>
              <a:pPr marL="285750" indent="-285750">
                <a:buFont typeface="Arial" panose="020B0604020202020204" pitchFamily="34" charset="0"/>
                <a:buChar char="•"/>
              </a:pPr>
              <a:r>
                <a:rPr lang="en-US" altLang="ja-JP" sz="2000" b="0" i="0" dirty="0">
                  <a:solidFill>
                    <a:schemeClr val="tx1"/>
                  </a:solidFill>
                  <a:effectLst/>
                  <a:latin typeface="Söhne"/>
                </a:rPr>
                <a:t>(Option) You may need to build a</a:t>
              </a:r>
              <a:r>
                <a:rPr lang="ja-JP" altLang="en-US" sz="2000" b="0" i="0">
                  <a:solidFill>
                    <a:schemeClr val="tx1"/>
                  </a:solidFill>
                  <a:effectLst/>
                  <a:latin typeface="Söhne"/>
                </a:rPr>
                <a:t> </a:t>
              </a:r>
              <a:r>
                <a:rPr lang="en-US" altLang="ja-JP" sz="2000" b="0" i="0" dirty="0">
                  <a:solidFill>
                    <a:schemeClr val="tx1"/>
                  </a:solidFill>
                  <a:effectLst/>
                  <a:latin typeface="Söhne"/>
                </a:rPr>
                <a:t>queueing system for transactions.</a:t>
              </a:r>
              <a:endParaRPr lang="en-US" altLang="ja-JP" sz="2000" dirty="0">
                <a:solidFill>
                  <a:schemeClr val="tx1"/>
                </a:solidFill>
                <a:latin typeface="Söhne"/>
              </a:endParaRPr>
            </a:p>
          </p:txBody>
        </p:sp>
      </p:grpSp>
      <p:sp>
        <p:nvSpPr>
          <p:cNvPr id="6" name="テキスト ボックス 5">
            <a:extLst>
              <a:ext uri="{FF2B5EF4-FFF2-40B4-BE49-F238E27FC236}">
                <a16:creationId xmlns:a16="http://schemas.microsoft.com/office/drawing/2014/main" id="{5BE4B43E-7BA8-FB3B-FC8A-822C8CDC6FD8}"/>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Jun 12 2023</a:t>
            </a:r>
          </a:p>
        </p:txBody>
      </p:sp>
      <p:sp>
        <p:nvSpPr>
          <p:cNvPr id="13" name="テキスト ボックス 12">
            <a:extLst>
              <a:ext uri="{FF2B5EF4-FFF2-40B4-BE49-F238E27FC236}">
                <a16:creationId xmlns:a16="http://schemas.microsoft.com/office/drawing/2014/main" id="{FDCA0AEE-0A7E-3C51-44BC-02AD8DEF1691}"/>
              </a:ext>
            </a:extLst>
          </p:cNvPr>
          <p:cNvSpPr txBox="1"/>
          <p:nvPr/>
        </p:nvSpPr>
        <p:spPr>
          <a:xfrm>
            <a:off x="838200" y="6183630"/>
            <a:ext cx="10515600" cy="309244"/>
          </a:xfrm>
          <a:prstGeom prst="rect">
            <a:avLst/>
          </a:prstGeom>
          <a:noFill/>
        </p:spPr>
        <p:txBody>
          <a:bodyPr wrap="square" rtlCol="0">
            <a:noAutofit/>
          </a:bodyPr>
          <a:lstStyle/>
          <a:p>
            <a:r>
              <a:rPr kumimoji="1" lang="en-US" altLang="ja-JP" sz="1200" dirty="0"/>
              <a:t>This conclusion is unofficial, in my opinion.</a:t>
            </a:r>
            <a:endParaRPr kumimoji="1" lang="ja-JP" altLang="en-US" sz="1200" dirty="0"/>
          </a:p>
        </p:txBody>
      </p:sp>
    </p:spTree>
    <p:extLst>
      <p:ext uri="{BB962C8B-B14F-4D97-AF65-F5344CB8AC3E}">
        <p14:creationId xmlns:p14="http://schemas.microsoft.com/office/powerpoint/2010/main" val="2145972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C51C0C-3161-ADEB-5017-D8AA808A80C0}"/>
              </a:ext>
            </a:extLst>
          </p:cNvPr>
          <p:cNvSpPr>
            <a:spLocks noGrp="1"/>
          </p:cNvSpPr>
          <p:nvPr>
            <p:ph type="title"/>
          </p:nvPr>
        </p:nvSpPr>
        <p:spPr/>
        <p:txBody>
          <a:bodyPr/>
          <a:lstStyle/>
          <a:p>
            <a:r>
              <a:rPr kumimoji="1" lang="en-US" altLang="ja-JP" dirty="0"/>
              <a:t>Mint NFTs - Speed Test Result (rough estimate)</a:t>
            </a:r>
            <a:endParaRPr kumimoji="1" lang="ja-JP" altLang="en-US"/>
          </a:p>
        </p:txBody>
      </p:sp>
      <p:sp>
        <p:nvSpPr>
          <p:cNvPr id="4" name="フッター プレースホルダー 3">
            <a:extLst>
              <a:ext uri="{FF2B5EF4-FFF2-40B4-BE49-F238E27FC236}">
                <a16:creationId xmlns:a16="http://schemas.microsoft.com/office/drawing/2014/main" id="{4C218ADF-6D11-9355-D8BB-E4DB9265E7A6}"/>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D9DD953-7F72-CB4C-C8A1-FAE575F11739}"/>
              </a:ext>
            </a:extLst>
          </p:cNvPr>
          <p:cNvSpPr>
            <a:spLocks noGrp="1"/>
          </p:cNvSpPr>
          <p:nvPr>
            <p:ph type="sldNum" sz="quarter" idx="12"/>
          </p:nvPr>
        </p:nvSpPr>
        <p:spPr/>
        <p:txBody>
          <a:bodyPr/>
          <a:lstStyle/>
          <a:p>
            <a:fld id="{51BE5F08-58E8-9243-A834-2B76637F595D}" type="slidenum">
              <a:rPr kumimoji="1" lang="ja-JP" altLang="en-US" smtClean="0"/>
              <a:pPr/>
              <a:t>6</a:t>
            </a:fld>
            <a:endParaRPr kumimoji="1" lang="ja-JP" altLang="en-US"/>
          </a:p>
        </p:txBody>
      </p:sp>
      <p:graphicFrame>
        <p:nvGraphicFramePr>
          <p:cNvPr id="8" name="表 8">
            <a:extLst>
              <a:ext uri="{FF2B5EF4-FFF2-40B4-BE49-F238E27FC236}">
                <a16:creationId xmlns:a16="http://schemas.microsoft.com/office/drawing/2014/main" id="{C74D9FA4-AD55-0386-F6F5-350692C3898E}"/>
              </a:ext>
            </a:extLst>
          </p:cNvPr>
          <p:cNvGraphicFramePr>
            <a:graphicFrameLocks noGrp="1"/>
          </p:cNvGraphicFramePr>
          <p:nvPr>
            <p:extLst>
              <p:ext uri="{D42A27DB-BD31-4B8C-83A1-F6EECF244321}">
                <p14:modId xmlns:p14="http://schemas.microsoft.com/office/powerpoint/2010/main" val="3855871938"/>
              </p:ext>
            </p:extLst>
          </p:nvPr>
        </p:nvGraphicFramePr>
        <p:xfrm>
          <a:off x="838199" y="2406664"/>
          <a:ext cx="10515598" cy="3434665"/>
        </p:xfrm>
        <a:graphic>
          <a:graphicData uri="http://schemas.openxmlformats.org/drawingml/2006/table">
            <a:tbl>
              <a:tblPr firstRow="1" bandRow="1">
                <a:tableStyleId>{5C22544A-7EE6-4342-B048-85BDC9FD1C3A}</a:tableStyleId>
              </a:tblPr>
              <a:tblGrid>
                <a:gridCol w="1504951">
                  <a:extLst>
                    <a:ext uri="{9D8B030D-6E8A-4147-A177-3AD203B41FA5}">
                      <a16:colId xmlns:a16="http://schemas.microsoft.com/office/drawing/2014/main" val="4087078282"/>
                    </a:ext>
                  </a:extLst>
                </a:gridCol>
                <a:gridCol w="1623060">
                  <a:extLst>
                    <a:ext uri="{9D8B030D-6E8A-4147-A177-3AD203B41FA5}">
                      <a16:colId xmlns:a16="http://schemas.microsoft.com/office/drawing/2014/main" val="204185658"/>
                    </a:ext>
                  </a:extLst>
                </a:gridCol>
                <a:gridCol w="2462529">
                  <a:extLst>
                    <a:ext uri="{9D8B030D-6E8A-4147-A177-3AD203B41FA5}">
                      <a16:colId xmlns:a16="http://schemas.microsoft.com/office/drawing/2014/main" val="700433279"/>
                    </a:ext>
                  </a:extLst>
                </a:gridCol>
                <a:gridCol w="2462529">
                  <a:extLst>
                    <a:ext uri="{9D8B030D-6E8A-4147-A177-3AD203B41FA5}">
                      <a16:colId xmlns:a16="http://schemas.microsoft.com/office/drawing/2014/main" val="1873199393"/>
                    </a:ext>
                  </a:extLst>
                </a:gridCol>
                <a:gridCol w="2462529">
                  <a:extLst>
                    <a:ext uri="{9D8B030D-6E8A-4147-A177-3AD203B41FA5}">
                      <a16:colId xmlns:a16="http://schemas.microsoft.com/office/drawing/2014/main" val="2842205569"/>
                    </a:ext>
                  </a:extLst>
                </a:gridCol>
              </a:tblGrid>
              <a:tr h="462541">
                <a:tc rowSpan="2"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chemeClr val="bg1"/>
                          </a:solidFill>
                        </a:rPr>
                        <a:t>Number of Mint NFTs *1</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rowSpan="2" hMerge="1">
                  <a:txBody>
                    <a:bodyPr/>
                    <a:lstStyle/>
                    <a:p>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r>
                        <a:rPr kumimoji="1" lang="en-US" altLang="ja-JP" sz="1600" b="0" dirty="0">
                          <a:solidFill>
                            <a:schemeClr val="bg1"/>
                          </a:solidFill>
                        </a:rPr>
                        <a:t>Mad Mints</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r>
                        <a:rPr kumimoji="1" lang="en-US" altLang="ja-JP" sz="1600" b="0" dirty="0">
                          <a:solidFill>
                            <a:schemeClr val="bg1"/>
                          </a:solidFill>
                        </a:rPr>
                        <a:t>Standard (Request directly)</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rowSpan="2">
                  <a:txBody>
                    <a:bodyPr/>
                    <a:lstStyle/>
                    <a:p>
                      <a:r>
                        <a:rPr kumimoji="1" lang="en-US" altLang="ja-JP" sz="1600" b="0" dirty="0">
                          <a:solidFill>
                            <a:schemeClr val="bg1"/>
                          </a:solidFill>
                        </a:rPr>
                        <a:t>Results</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2007530102"/>
                  </a:ext>
                </a:extLst>
              </a:tr>
              <a:tr h="311822">
                <a:tc gridSpan="2" vMerge="1">
                  <a:txBody>
                    <a:bodyPr/>
                    <a:lstStyle/>
                    <a:p>
                      <a:endParaRPr kumimoji="1" lang="ja-JP" altLang="en-US" sz="16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kumimoji="1" lang="ja-JP" altLang="en-US"/>
                    </a:p>
                  </a:txBody>
                  <a:tcPr/>
                </a:tc>
                <a:tc>
                  <a:txBody>
                    <a:bodyPr/>
                    <a:lstStyle/>
                    <a:p>
                      <a:r>
                        <a:rPr kumimoji="1" lang="en-US" altLang="ja-JP" sz="1600" b="0" dirty="0">
                          <a:solidFill>
                            <a:schemeClr val="bg1"/>
                          </a:solidFill>
                        </a:rPr>
                        <a:t>Average *2</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r>
                        <a:rPr kumimoji="1" lang="en-US" altLang="ja-JP" sz="1600" b="0" dirty="0">
                          <a:solidFill>
                            <a:schemeClr val="bg1"/>
                          </a:solidFill>
                        </a:rPr>
                        <a:t>Average</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vMerge="1">
                  <a:txBody>
                    <a:bodyPr/>
                    <a:lstStyle/>
                    <a:p>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18573807"/>
                  </a:ext>
                </a:extLst>
              </a:tr>
              <a:tr h="878948">
                <a:tc rowSpan="3">
                  <a:txBody>
                    <a:bodyPr/>
                    <a:lstStyle/>
                    <a:p>
                      <a:r>
                        <a:rPr kumimoji="1" lang="en-US" altLang="ja-JP" sz="1600" b="0" dirty="0">
                          <a:solidFill>
                            <a:schemeClr val="tx1"/>
                          </a:solidFill>
                        </a:rPr>
                        <a:t>Transactions</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 NFT</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50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800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Mad Mints 16 times faster</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106148188"/>
                  </a:ext>
                </a:extLst>
              </a:tr>
              <a:tr h="878948">
                <a:tc vMerge="1">
                  <a:txBody>
                    <a:bodyPr/>
                    <a:lstStyle/>
                    <a:p>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100 NFTs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1,900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46,000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chemeClr val="tx1"/>
                          </a:solidFill>
                        </a:rPr>
                        <a:t>Mad Mints 24 times faster</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46344156"/>
                  </a:ext>
                </a:extLst>
              </a:tr>
              <a:tr h="878948">
                <a:tc vMerge="1">
                  <a:txBody>
                    <a:bodyPr/>
                    <a:lstStyle/>
                    <a:p>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rgbClr val="FF0000"/>
                          </a:solidFill>
                        </a:rPr>
                        <a:t>1,000 NFTs</a:t>
                      </a:r>
                      <a:endParaRPr kumimoji="1" lang="ja-JP" altLang="en-US" sz="1600" b="0">
                        <a:solidFill>
                          <a:srgbClr val="FF0000"/>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17,000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460,000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rgbClr val="FF0000"/>
                          </a:solidFill>
                        </a:rPr>
                        <a:t>Mad Mints 27 times faster</a:t>
                      </a:r>
                      <a:endParaRPr kumimoji="1" lang="ja-JP" altLang="en-US" sz="1600" b="0">
                        <a:solidFill>
                          <a:srgbClr val="FF0000"/>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06060762"/>
                  </a:ext>
                </a:extLst>
              </a:tr>
            </a:tbl>
          </a:graphicData>
        </a:graphic>
      </p:graphicFrame>
      <p:sp>
        <p:nvSpPr>
          <p:cNvPr id="10" name="テキスト ボックス 9">
            <a:extLst>
              <a:ext uri="{FF2B5EF4-FFF2-40B4-BE49-F238E27FC236}">
                <a16:creationId xmlns:a16="http://schemas.microsoft.com/office/drawing/2014/main" id="{A12C71F0-9D3A-93A8-D0C4-E2AD27D3FD67}"/>
              </a:ext>
            </a:extLst>
          </p:cNvPr>
          <p:cNvSpPr txBox="1"/>
          <p:nvPr/>
        </p:nvSpPr>
        <p:spPr>
          <a:xfrm>
            <a:off x="838200" y="5932170"/>
            <a:ext cx="10515600" cy="457200"/>
          </a:xfrm>
          <a:prstGeom prst="rect">
            <a:avLst/>
          </a:prstGeom>
          <a:noFill/>
        </p:spPr>
        <p:txBody>
          <a:bodyPr wrap="square" rtlCol="0">
            <a:noAutofit/>
          </a:bodyPr>
          <a:lstStyle/>
          <a:p>
            <a:r>
              <a:rPr kumimoji="1" lang="en-US" altLang="ja-JP" sz="1200" dirty="0"/>
              <a:t>*1 Create Mint Account and Metadata Account Using </a:t>
            </a:r>
            <a:r>
              <a:rPr kumimoji="1" lang="en-US" altLang="ja-JP" sz="1200" dirty="0" err="1"/>
              <a:t>Metaplex</a:t>
            </a:r>
            <a:r>
              <a:rPr kumimoji="1" lang="en-US" altLang="ja-JP" sz="1200" dirty="0"/>
              <a:t> JavaScript SDK. It's not including upload Metadata JSON and image, verify collection.</a:t>
            </a:r>
          </a:p>
          <a:p>
            <a:r>
              <a:rPr kumimoji="1" lang="en-US" altLang="ja-JP" sz="1200" dirty="0"/>
              <a:t>*2 Use </a:t>
            </a:r>
            <a:r>
              <a:rPr kumimoji="1" lang="en-US" altLang="ja-JP" sz="1200" dirty="0" err="1"/>
              <a:t>performance.now</a:t>
            </a:r>
            <a:r>
              <a:rPr kumimoji="1" lang="en-US" altLang="ja-JP" sz="1200" dirty="0"/>
              <a:t> method of JS using Solana Test Validator v 1.15.2. macOS Monterey 12.6.5, MacBook Pro (13-inch, 2018), 2.7 GHz Core i7, Memory 16 GB</a:t>
            </a:r>
            <a:endParaRPr kumimoji="1" lang="ja-JP" altLang="en-US" sz="1200" dirty="0"/>
          </a:p>
        </p:txBody>
      </p:sp>
      <p:sp>
        <p:nvSpPr>
          <p:cNvPr id="3" name="テキスト ボックス 2">
            <a:extLst>
              <a:ext uri="{FF2B5EF4-FFF2-40B4-BE49-F238E27FC236}">
                <a16:creationId xmlns:a16="http://schemas.microsoft.com/office/drawing/2014/main" id="{B66D550E-9D39-E8B2-BEFF-6191E1275EF3}"/>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28 2023</a:t>
            </a:r>
            <a:endParaRPr kumimoji="1" lang="ja-JP" altLang="en-US" sz="1200" dirty="0"/>
          </a:p>
        </p:txBody>
      </p:sp>
      <p:pic>
        <p:nvPicPr>
          <p:cNvPr id="6" name="図 5">
            <a:extLst>
              <a:ext uri="{FF2B5EF4-FFF2-40B4-BE49-F238E27FC236}">
                <a16:creationId xmlns:a16="http://schemas.microsoft.com/office/drawing/2014/main" id="{5B5B1581-2DEF-2171-78E4-6A9C0491C40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908341"/>
            <a:ext cx="4693920" cy="1249827"/>
          </a:xfrm>
          <a:prstGeom prst="rect">
            <a:avLst/>
          </a:prstGeom>
        </p:spPr>
      </p:pic>
      <p:sp>
        <p:nvSpPr>
          <p:cNvPr id="9" name="正方形/長方形 8">
            <a:extLst>
              <a:ext uri="{FF2B5EF4-FFF2-40B4-BE49-F238E27FC236}">
                <a16:creationId xmlns:a16="http://schemas.microsoft.com/office/drawing/2014/main" id="{3572253C-1EB2-79D5-7844-AE24337E9152}"/>
              </a:ext>
            </a:extLst>
          </p:cNvPr>
          <p:cNvSpPr/>
          <p:nvPr/>
        </p:nvSpPr>
        <p:spPr>
          <a:xfrm>
            <a:off x="4305300" y="1245870"/>
            <a:ext cx="845820" cy="10031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テキスト ボックス 11">
            <a:extLst>
              <a:ext uri="{FF2B5EF4-FFF2-40B4-BE49-F238E27FC236}">
                <a16:creationId xmlns:a16="http://schemas.microsoft.com/office/drawing/2014/main" id="{F7A31A3A-A292-E95F-66EC-4E928A76FF16}"/>
              </a:ext>
            </a:extLst>
          </p:cNvPr>
          <p:cNvSpPr txBox="1"/>
          <p:nvPr/>
        </p:nvSpPr>
        <p:spPr>
          <a:xfrm>
            <a:off x="5151120" y="1495979"/>
            <a:ext cx="1283880" cy="502920"/>
          </a:xfrm>
          <a:prstGeom prst="rect">
            <a:avLst/>
          </a:prstGeom>
          <a:noFill/>
        </p:spPr>
        <p:txBody>
          <a:bodyPr wrap="square" rtlCol="0">
            <a:noAutofit/>
          </a:bodyPr>
          <a:lstStyle/>
          <a:p>
            <a:pPr algn="ctr"/>
            <a:r>
              <a:rPr kumimoji="1" lang="en-US" altLang="ja-JP" sz="1200" dirty="0">
                <a:solidFill>
                  <a:srgbClr val="FF0000"/>
                </a:solidFill>
              </a:rPr>
              <a:t>Speed test scope of Mad Mints</a:t>
            </a:r>
            <a:endParaRPr kumimoji="1" lang="ja-JP" altLang="en-US" sz="1200" dirty="0">
              <a:solidFill>
                <a:srgbClr val="FF0000"/>
              </a:solidFill>
            </a:endParaRPr>
          </a:p>
        </p:txBody>
      </p:sp>
      <p:sp>
        <p:nvSpPr>
          <p:cNvPr id="7" name="正方形/長方形 6">
            <a:extLst>
              <a:ext uri="{FF2B5EF4-FFF2-40B4-BE49-F238E27FC236}">
                <a16:creationId xmlns:a16="http://schemas.microsoft.com/office/drawing/2014/main" id="{DD011DDB-B9BD-D5A5-E04D-10556CEF6FE4}"/>
              </a:ext>
            </a:extLst>
          </p:cNvPr>
          <p:cNvSpPr/>
          <p:nvPr/>
        </p:nvSpPr>
        <p:spPr>
          <a:xfrm>
            <a:off x="2339340" y="1245870"/>
            <a:ext cx="845820" cy="10031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Tree>
    <p:extLst>
      <p:ext uri="{BB962C8B-B14F-4D97-AF65-F5344CB8AC3E}">
        <p14:creationId xmlns:p14="http://schemas.microsoft.com/office/powerpoint/2010/main" val="938710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C51C0C-3161-ADEB-5017-D8AA808A80C0}"/>
              </a:ext>
            </a:extLst>
          </p:cNvPr>
          <p:cNvSpPr>
            <a:spLocks noGrp="1"/>
          </p:cNvSpPr>
          <p:nvPr>
            <p:ph type="title"/>
          </p:nvPr>
        </p:nvSpPr>
        <p:spPr/>
        <p:txBody>
          <a:bodyPr/>
          <a:lstStyle/>
          <a:p>
            <a:r>
              <a:rPr kumimoji="1" lang="en-US" altLang="ja-JP" dirty="0"/>
              <a:t>Transfer SOL - Speed Test Result (rough estimate)</a:t>
            </a:r>
            <a:endParaRPr kumimoji="1" lang="ja-JP" altLang="en-US"/>
          </a:p>
        </p:txBody>
      </p:sp>
      <p:sp>
        <p:nvSpPr>
          <p:cNvPr id="4" name="フッター プレースホルダー 3">
            <a:extLst>
              <a:ext uri="{FF2B5EF4-FFF2-40B4-BE49-F238E27FC236}">
                <a16:creationId xmlns:a16="http://schemas.microsoft.com/office/drawing/2014/main" id="{4C218ADF-6D11-9355-D8BB-E4DB9265E7A6}"/>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D9DD953-7F72-CB4C-C8A1-FAE575F11739}"/>
              </a:ext>
            </a:extLst>
          </p:cNvPr>
          <p:cNvSpPr>
            <a:spLocks noGrp="1"/>
          </p:cNvSpPr>
          <p:nvPr>
            <p:ph type="sldNum" sz="quarter" idx="12"/>
          </p:nvPr>
        </p:nvSpPr>
        <p:spPr/>
        <p:txBody>
          <a:bodyPr/>
          <a:lstStyle/>
          <a:p>
            <a:fld id="{51BE5F08-58E8-9243-A834-2B76637F595D}" type="slidenum">
              <a:rPr kumimoji="1" lang="ja-JP" altLang="en-US" smtClean="0"/>
              <a:pPr/>
              <a:t>7</a:t>
            </a:fld>
            <a:endParaRPr kumimoji="1" lang="ja-JP" altLang="en-US"/>
          </a:p>
        </p:txBody>
      </p:sp>
      <p:graphicFrame>
        <p:nvGraphicFramePr>
          <p:cNvPr id="8" name="表 8">
            <a:extLst>
              <a:ext uri="{FF2B5EF4-FFF2-40B4-BE49-F238E27FC236}">
                <a16:creationId xmlns:a16="http://schemas.microsoft.com/office/drawing/2014/main" id="{C74D9FA4-AD55-0386-F6F5-350692C3898E}"/>
              </a:ext>
            </a:extLst>
          </p:cNvPr>
          <p:cNvGraphicFramePr>
            <a:graphicFrameLocks noGrp="1"/>
          </p:cNvGraphicFramePr>
          <p:nvPr>
            <p:extLst>
              <p:ext uri="{D42A27DB-BD31-4B8C-83A1-F6EECF244321}">
                <p14:modId xmlns:p14="http://schemas.microsoft.com/office/powerpoint/2010/main" val="3255808025"/>
              </p:ext>
            </p:extLst>
          </p:nvPr>
        </p:nvGraphicFramePr>
        <p:xfrm>
          <a:off x="838199" y="2406664"/>
          <a:ext cx="10515598" cy="3434665"/>
        </p:xfrm>
        <a:graphic>
          <a:graphicData uri="http://schemas.openxmlformats.org/drawingml/2006/table">
            <a:tbl>
              <a:tblPr firstRow="1" bandRow="1">
                <a:tableStyleId>{5C22544A-7EE6-4342-B048-85BDC9FD1C3A}</a:tableStyleId>
              </a:tblPr>
              <a:tblGrid>
                <a:gridCol w="1504951">
                  <a:extLst>
                    <a:ext uri="{9D8B030D-6E8A-4147-A177-3AD203B41FA5}">
                      <a16:colId xmlns:a16="http://schemas.microsoft.com/office/drawing/2014/main" val="4087078282"/>
                    </a:ext>
                  </a:extLst>
                </a:gridCol>
                <a:gridCol w="1623060">
                  <a:extLst>
                    <a:ext uri="{9D8B030D-6E8A-4147-A177-3AD203B41FA5}">
                      <a16:colId xmlns:a16="http://schemas.microsoft.com/office/drawing/2014/main" val="204185658"/>
                    </a:ext>
                  </a:extLst>
                </a:gridCol>
                <a:gridCol w="2462529">
                  <a:extLst>
                    <a:ext uri="{9D8B030D-6E8A-4147-A177-3AD203B41FA5}">
                      <a16:colId xmlns:a16="http://schemas.microsoft.com/office/drawing/2014/main" val="700433279"/>
                    </a:ext>
                  </a:extLst>
                </a:gridCol>
                <a:gridCol w="2462529">
                  <a:extLst>
                    <a:ext uri="{9D8B030D-6E8A-4147-A177-3AD203B41FA5}">
                      <a16:colId xmlns:a16="http://schemas.microsoft.com/office/drawing/2014/main" val="1873199393"/>
                    </a:ext>
                  </a:extLst>
                </a:gridCol>
                <a:gridCol w="2462529">
                  <a:extLst>
                    <a:ext uri="{9D8B030D-6E8A-4147-A177-3AD203B41FA5}">
                      <a16:colId xmlns:a16="http://schemas.microsoft.com/office/drawing/2014/main" val="2842205569"/>
                    </a:ext>
                  </a:extLst>
                </a:gridCol>
              </a:tblGrid>
              <a:tr h="462541">
                <a:tc rowSpan="2"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chemeClr val="bg1"/>
                          </a:solidFill>
                        </a:rPr>
                        <a:t>Number of Instructions per transaction *1</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rowSpan="2" hMerge="1">
                  <a:txBody>
                    <a:bodyPr/>
                    <a:lstStyle/>
                    <a:p>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r>
                        <a:rPr kumimoji="1" lang="en-US" altLang="ja-JP" sz="1600" b="0" dirty="0">
                          <a:solidFill>
                            <a:schemeClr val="bg1"/>
                          </a:solidFill>
                        </a:rPr>
                        <a:t>Mad Mints</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r>
                        <a:rPr kumimoji="1" lang="en-US" altLang="ja-JP" sz="1600" b="0" dirty="0">
                          <a:solidFill>
                            <a:schemeClr val="bg1"/>
                          </a:solidFill>
                        </a:rPr>
                        <a:t>Standard (Request directly)</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rowSpan="2">
                  <a:txBody>
                    <a:bodyPr/>
                    <a:lstStyle/>
                    <a:p>
                      <a:r>
                        <a:rPr kumimoji="1" lang="en-US" altLang="ja-JP" sz="1600" b="0" dirty="0">
                          <a:solidFill>
                            <a:schemeClr val="bg1"/>
                          </a:solidFill>
                        </a:rPr>
                        <a:t>Results</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2007530102"/>
                  </a:ext>
                </a:extLst>
              </a:tr>
              <a:tr h="311822">
                <a:tc gridSpan="2" vMerge="1">
                  <a:txBody>
                    <a:bodyPr/>
                    <a:lstStyle/>
                    <a:p>
                      <a:endParaRPr kumimoji="1" lang="ja-JP" altLang="en-US" sz="16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kumimoji="1" lang="ja-JP" altLang="en-US"/>
                    </a:p>
                  </a:txBody>
                  <a:tcPr/>
                </a:tc>
                <a:tc>
                  <a:txBody>
                    <a:bodyPr/>
                    <a:lstStyle/>
                    <a:p>
                      <a:r>
                        <a:rPr kumimoji="1" lang="en-US" altLang="ja-JP" sz="1600" b="0" dirty="0">
                          <a:solidFill>
                            <a:schemeClr val="bg1"/>
                          </a:solidFill>
                        </a:rPr>
                        <a:t>Average *2</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r>
                        <a:rPr kumimoji="1" lang="en-US" altLang="ja-JP" sz="1600" b="0" dirty="0">
                          <a:solidFill>
                            <a:schemeClr val="bg1"/>
                          </a:solidFill>
                        </a:rPr>
                        <a:t>Average</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vMerge="1">
                  <a:txBody>
                    <a:bodyPr/>
                    <a:lstStyle/>
                    <a:p>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18573807"/>
                  </a:ext>
                </a:extLst>
              </a:tr>
              <a:tr h="878948">
                <a:tc rowSpan="3">
                  <a:txBody>
                    <a:bodyPr/>
                    <a:lstStyle/>
                    <a:p>
                      <a:r>
                        <a:rPr kumimoji="1" lang="en-US" altLang="ja-JP" sz="1600" b="0" dirty="0">
                          <a:solidFill>
                            <a:schemeClr val="tx1"/>
                          </a:solidFill>
                        </a:rPr>
                        <a:t>Transactions</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 Instruction</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20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Mad Mints 2 times faster</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106148188"/>
                  </a:ext>
                </a:extLst>
              </a:tr>
              <a:tr h="878948">
                <a:tc vMerge="1">
                  <a:txBody>
                    <a:bodyPr/>
                    <a:lstStyle/>
                    <a:p>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rgbClr val="FF0000"/>
                          </a:solidFill>
                        </a:rPr>
                        <a:t>10 Instructions</a:t>
                      </a:r>
                      <a:endParaRPr kumimoji="1" lang="ja-JP" altLang="en-US" sz="1600" b="0">
                        <a:solidFill>
                          <a:srgbClr val="FF0000"/>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13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29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rgbClr val="FF0000"/>
                          </a:solidFill>
                        </a:rPr>
                        <a:t>Mad Mints 2.2 times faster</a:t>
                      </a:r>
                      <a:endParaRPr kumimoji="1" lang="ja-JP" altLang="en-US" sz="1600" b="0">
                        <a:solidFill>
                          <a:srgbClr val="FF0000"/>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46344156"/>
                  </a:ext>
                </a:extLst>
              </a:tr>
              <a:tr h="878948">
                <a:tc vMerge="1">
                  <a:txBody>
                    <a:bodyPr/>
                    <a:lstStyle/>
                    <a:p>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40 Instructions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20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53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chemeClr val="tx1"/>
                          </a:solidFill>
                        </a:rPr>
                        <a:t>Mad Mints 2.6 times faster</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06060762"/>
                  </a:ext>
                </a:extLst>
              </a:tr>
            </a:tbl>
          </a:graphicData>
        </a:graphic>
      </p:graphicFrame>
      <p:sp>
        <p:nvSpPr>
          <p:cNvPr id="3" name="テキスト ボックス 2">
            <a:extLst>
              <a:ext uri="{FF2B5EF4-FFF2-40B4-BE49-F238E27FC236}">
                <a16:creationId xmlns:a16="http://schemas.microsoft.com/office/drawing/2014/main" id="{B66D550E-9D39-E8B2-BEFF-6191E1275EF3}"/>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28 2023</a:t>
            </a:r>
            <a:endParaRPr kumimoji="1" lang="ja-JP" altLang="en-US" sz="1200" dirty="0"/>
          </a:p>
        </p:txBody>
      </p:sp>
      <p:pic>
        <p:nvPicPr>
          <p:cNvPr id="6" name="図 5">
            <a:extLst>
              <a:ext uri="{FF2B5EF4-FFF2-40B4-BE49-F238E27FC236}">
                <a16:creationId xmlns:a16="http://schemas.microsoft.com/office/drawing/2014/main" id="{5B5B1581-2DEF-2171-78E4-6A9C0491C40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908341"/>
            <a:ext cx="4693920" cy="1249827"/>
          </a:xfrm>
          <a:prstGeom prst="rect">
            <a:avLst/>
          </a:prstGeom>
        </p:spPr>
      </p:pic>
      <p:sp>
        <p:nvSpPr>
          <p:cNvPr id="9" name="正方形/長方形 8">
            <a:extLst>
              <a:ext uri="{FF2B5EF4-FFF2-40B4-BE49-F238E27FC236}">
                <a16:creationId xmlns:a16="http://schemas.microsoft.com/office/drawing/2014/main" id="{3572253C-1EB2-79D5-7844-AE24337E9152}"/>
              </a:ext>
            </a:extLst>
          </p:cNvPr>
          <p:cNvSpPr/>
          <p:nvPr/>
        </p:nvSpPr>
        <p:spPr>
          <a:xfrm>
            <a:off x="4305300" y="1245870"/>
            <a:ext cx="845820" cy="10031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テキスト ボックス 11">
            <a:extLst>
              <a:ext uri="{FF2B5EF4-FFF2-40B4-BE49-F238E27FC236}">
                <a16:creationId xmlns:a16="http://schemas.microsoft.com/office/drawing/2014/main" id="{F7A31A3A-A292-E95F-66EC-4E928A76FF16}"/>
              </a:ext>
            </a:extLst>
          </p:cNvPr>
          <p:cNvSpPr txBox="1"/>
          <p:nvPr/>
        </p:nvSpPr>
        <p:spPr>
          <a:xfrm>
            <a:off x="5151120" y="1495979"/>
            <a:ext cx="1283880" cy="502920"/>
          </a:xfrm>
          <a:prstGeom prst="rect">
            <a:avLst/>
          </a:prstGeom>
          <a:noFill/>
        </p:spPr>
        <p:txBody>
          <a:bodyPr wrap="square" rtlCol="0">
            <a:noAutofit/>
          </a:bodyPr>
          <a:lstStyle/>
          <a:p>
            <a:pPr algn="ctr"/>
            <a:r>
              <a:rPr kumimoji="1" lang="en-US" altLang="ja-JP" sz="1200" dirty="0">
                <a:solidFill>
                  <a:srgbClr val="FF0000"/>
                </a:solidFill>
              </a:rPr>
              <a:t>Speed test scope of Mad Mints</a:t>
            </a:r>
            <a:endParaRPr kumimoji="1" lang="ja-JP" altLang="en-US" sz="1200" dirty="0">
              <a:solidFill>
                <a:srgbClr val="FF0000"/>
              </a:solidFill>
            </a:endParaRPr>
          </a:p>
        </p:txBody>
      </p:sp>
      <p:sp>
        <p:nvSpPr>
          <p:cNvPr id="7" name="正方形/長方形 6">
            <a:extLst>
              <a:ext uri="{FF2B5EF4-FFF2-40B4-BE49-F238E27FC236}">
                <a16:creationId xmlns:a16="http://schemas.microsoft.com/office/drawing/2014/main" id="{DD011DDB-B9BD-D5A5-E04D-10556CEF6FE4}"/>
              </a:ext>
            </a:extLst>
          </p:cNvPr>
          <p:cNvSpPr/>
          <p:nvPr/>
        </p:nvSpPr>
        <p:spPr>
          <a:xfrm>
            <a:off x="2339340" y="1245870"/>
            <a:ext cx="845820" cy="10031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1" name="テキスト ボックス 10">
            <a:extLst>
              <a:ext uri="{FF2B5EF4-FFF2-40B4-BE49-F238E27FC236}">
                <a16:creationId xmlns:a16="http://schemas.microsoft.com/office/drawing/2014/main" id="{6CB7F5ED-1499-08E3-207A-DCF625A6D5B8}"/>
              </a:ext>
            </a:extLst>
          </p:cNvPr>
          <p:cNvSpPr txBox="1"/>
          <p:nvPr/>
        </p:nvSpPr>
        <p:spPr>
          <a:xfrm>
            <a:off x="838200" y="5932170"/>
            <a:ext cx="10515600" cy="457200"/>
          </a:xfrm>
          <a:prstGeom prst="rect">
            <a:avLst/>
          </a:prstGeom>
          <a:noFill/>
        </p:spPr>
        <p:txBody>
          <a:bodyPr wrap="square" rtlCol="0">
            <a:noAutofit/>
          </a:bodyPr>
          <a:lstStyle/>
          <a:p>
            <a:r>
              <a:rPr kumimoji="1" lang="en-US" altLang="ja-JP" sz="1200" dirty="0"/>
              <a:t>*1 Transfer SOL instructions using Solana web3.js.</a:t>
            </a:r>
          </a:p>
          <a:p>
            <a:r>
              <a:rPr kumimoji="1" lang="en-US" altLang="ja-JP" sz="1200" dirty="0"/>
              <a:t>*2 Use </a:t>
            </a:r>
            <a:r>
              <a:rPr kumimoji="1" lang="en-US" altLang="ja-JP" sz="1200" dirty="0" err="1"/>
              <a:t>performance.now</a:t>
            </a:r>
            <a:r>
              <a:rPr kumimoji="1" lang="en-US" altLang="ja-JP" sz="1200" dirty="0"/>
              <a:t> method of JS using Solana Test Validator v 1.15.2. macOS Monterey 12.6.5, MacBook Pro (13-inch, 2018), 2.7 GHz Core i7, Memory 16 GB</a:t>
            </a:r>
            <a:endParaRPr kumimoji="1" lang="ja-JP" altLang="en-US" sz="1200" dirty="0"/>
          </a:p>
        </p:txBody>
      </p:sp>
    </p:spTree>
    <p:extLst>
      <p:ext uri="{BB962C8B-B14F-4D97-AF65-F5344CB8AC3E}">
        <p14:creationId xmlns:p14="http://schemas.microsoft.com/office/powerpoint/2010/main" val="3830197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250BC8-4F2A-7219-E8D7-268AD2771F2E}"/>
              </a:ext>
            </a:extLst>
          </p:cNvPr>
          <p:cNvSpPr>
            <a:spLocks noGrp="1"/>
          </p:cNvSpPr>
          <p:nvPr>
            <p:ph type="title"/>
          </p:nvPr>
        </p:nvSpPr>
        <p:spPr/>
        <p:txBody>
          <a:bodyPr/>
          <a:lstStyle/>
          <a:p>
            <a:r>
              <a:rPr lang="en-US" altLang="ja-JP" dirty="0"/>
              <a:t>Transaction Processing Bottleneck</a:t>
            </a:r>
            <a:endParaRPr kumimoji="1" lang="ja-JP" altLang="en-US"/>
          </a:p>
        </p:txBody>
      </p:sp>
      <p:sp>
        <p:nvSpPr>
          <p:cNvPr id="3" name="コンテンツ プレースホルダー 2">
            <a:extLst>
              <a:ext uri="{FF2B5EF4-FFF2-40B4-BE49-F238E27FC236}">
                <a16:creationId xmlns:a16="http://schemas.microsoft.com/office/drawing/2014/main" id="{78EB6AF7-E47F-C14B-7C29-2EC2BEC09D1B}"/>
              </a:ext>
            </a:extLst>
          </p:cNvPr>
          <p:cNvSpPr>
            <a:spLocks noGrp="1"/>
          </p:cNvSpPr>
          <p:nvPr>
            <p:ph idx="1"/>
          </p:nvPr>
        </p:nvSpPr>
        <p:spPr/>
        <p:txBody>
          <a:bodyPr/>
          <a:lstStyle/>
          <a:p>
            <a:r>
              <a:rPr kumimoji="1" lang="en-US" altLang="ja-JP" dirty="0"/>
              <a:t>Speed bottlenec</a:t>
            </a:r>
            <a:r>
              <a:rPr lang="en-US" altLang="ja-JP" dirty="0"/>
              <a:t>k is "create and use Nonce" process in Sign Transaction.</a:t>
            </a:r>
            <a:endParaRPr kumimoji="1" lang="ja-JP" altLang="en-US"/>
          </a:p>
        </p:txBody>
      </p:sp>
      <p:sp>
        <p:nvSpPr>
          <p:cNvPr id="4" name="フッター プレースホルダー 3">
            <a:extLst>
              <a:ext uri="{FF2B5EF4-FFF2-40B4-BE49-F238E27FC236}">
                <a16:creationId xmlns:a16="http://schemas.microsoft.com/office/drawing/2014/main" id="{AA992DCE-73F7-E641-964C-083521207CE8}"/>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E379B570-9F25-249A-840A-5E8B535920AA}"/>
              </a:ext>
            </a:extLst>
          </p:cNvPr>
          <p:cNvSpPr>
            <a:spLocks noGrp="1"/>
          </p:cNvSpPr>
          <p:nvPr>
            <p:ph type="sldNum" sz="quarter" idx="12"/>
          </p:nvPr>
        </p:nvSpPr>
        <p:spPr/>
        <p:txBody>
          <a:bodyPr/>
          <a:lstStyle/>
          <a:p>
            <a:fld id="{51BE5F08-58E8-9243-A834-2B76637F595D}" type="slidenum">
              <a:rPr kumimoji="1" lang="ja-JP" altLang="en-US" smtClean="0"/>
              <a:pPr/>
              <a:t>8</a:t>
            </a:fld>
            <a:endParaRPr kumimoji="1" lang="ja-JP" altLang="en-US"/>
          </a:p>
        </p:txBody>
      </p:sp>
      <p:sp>
        <p:nvSpPr>
          <p:cNvPr id="8" name="正方形/長方形 7">
            <a:extLst>
              <a:ext uri="{FF2B5EF4-FFF2-40B4-BE49-F238E27FC236}">
                <a16:creationId xmlns:a16="http://schemas.microsoft.com/office/drawing/2014/main" id="{81F61A3F-363F-0E0A-E207-0AB9CFA8C802}"/>
              </a:ext>
            </a:extLst>
          </p:cNvPr>
          <p:cNvSpPr/>
          <p:nvPr/>
        </p:nvSpPr>
        <p:spPr>
          <a:xfrm>
            <a:off x="838200" y="4222245"/>
            <a:ext cx="1540173" cy="174148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a:t>
            </a:r>
            <a:r>
              <a:rPr kumimoji="1" lang="en-US" altLang="ja-JP" sz="1400" dirty="0" err="1">
                <a:solidFill>
                  <a:schemeClr val="bg1"/>
                </a:solidFill>
              </a:rPr>
              <a:t>ToBe</a:t>
            </a:r>
            <a:r>
              <a:rPr kumimoji="1" lang="en-US" altLang="ja-JP" sz="1400" dirty="0">
                <a:solidFill>
                  <a:schemeClr val="bg1"/>
                </a:solidFill>
              </a:rPr>
              <a:t>)</a:t>
            </a:r>
          </a:p>
          <a:p>
            <a:pPr algn="ctr"/>
            <a:r>
              <a:rPr kumimoji="1" lang="en-US" altLang="ja-JP" sz="2000" dirty="0">
                <a:solidFill>
                  <a:schemeClr val="bg1"/>
                </a:solidFill>
              </a:rPr>
              <a:t>Mad Mints</a:t>
            </a:r>
            <a:endParaRPr kumimoji="1" lang="ja-JP" altLang="en-US" sz="2000">
              <a:solidFill>
                <a:schemeClr val="bg1"/>
              </a:solidFill>
            </a:endParaRPr>
          </a:p>
        </p:txBody>
      </p:sp>
      <p:sp>
        <p:nvSpPr>
          <p:cNvPr id="13" name="正方形/長方形 12">
            <a:extLst>
              <a:ext uri="{FF2B5EF4-FFF2-40B4-BE49-F238E27FC236}">
                <a16:creationId xmlns:a16="http://schemas.microsoft.com/office/drawing/2014/main" id="{3D2BDCEF-4432-9A0B-0694-CB6613F4450E}"/>
              </a:ext>
            </a:extLst>
          </p:cNvPr>
          <p:cNvSpPr/>
          <p:nvPr/>
        </p:nvSpPr>
        <p:spPr>
          <a:xfrm>
            <a:off x="838200" y="1510070"/>
            <a:ext cx="1540173" cy="174148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a:t>
            </a:r>
            <a:r>
              <a:rPr kumimoji="1" lang="en-US" altLang="ja-JP" sz="1400" dirty="0" err="1">
                <a:solidFill>
                  <a:schemeClr val="bg1"/>
                </a:solidFill>
              </a:rPr>
              <a:t>AsIs</a:t>
            </a:r>
            <a:r>
              <a:rPr kumimoji="1" lang="en-US" altLang="ja-JP" sz="1400" dirty="0">
                <a:solidFill>
                  <a:schemeClr val="bg1"/>
                </a:solidFill>
              </a:rPr>
              <a:t>)</a:t>
            </a:r>
          </a:p>
          <a:p>
            <a:pPr algn="ctr"/>
            <a:r>
              <a:rPr kumimoji="1" lang="en-US" altLang="ja-JP" sz="2000" dirty="0">
                <a:solidFill>
                  <a:schemeClr val="bg1"/>
                </a:solidFill>
              </a:rPr>
              <a:t>Standard</a:t>
            </a:r>
            <a:endParaRPr kumimoji="1" lang="ja-JP" altLang="en-US" sz="2000">
              <a:solidFill>
                <a:schemeClr val="bg1"/>
              </a:solidFill>
            </a:endParaRPr>
          </a:p>
        </p:txBody>
      </p:sp>
      <p:cxnSp>
        <p:nvCxnSpPr>
          <p:cNvPr id="19" name="直線コネクタ 18">
            <a:extLst>
              <a:ext uri="{FF2B5EF4-FFF2-40B4-BE49-F238E27FC236}">
                <a16:creationId xmlns:a16="http://schemas.microsoft.com/office/drawing/2014/main" id="{0B94F2AC-EB61-A104-CB50-DBF7497275A0}"/>
              </a:ext>
            </a:extLst>
          </p:cNvPr>
          <p:cNvCxnSpPr>
            <a:cxnSpLocks/>
          </p:cNvCxnSpPr>
          <p:nvPr/>
        </p:nvCxnSpPr>
        <p:spPr>
          <a:xfrm>
            <a:off x="4937760" y="4654764"/>
            <a:ext cx="0" cy="92679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C3E5466C-2562-CFB7-38A9-002D1C036487}"/>
              </a:ext>
            </a:extLst>
          </p:cNvPr>
          <p:cNvSpPr txBox="1"/>
          <p:nvPr/>
        </p:nvSpPr>
        <p:spPr>
          <a:xfrm>
            <a:off x="2602932" y="3538336"/>
            <a:ext cx="2036437" cy="423275"/>
          </a:xfrm>
          <a:prstGeom prst="rect">
            <a:avLst/>
          </a:prstGeom>
          <a:noFill/>
        </p:spPr>
        <p:txBody>
          <a:bodyPr wrap="square" rtlCol="0">
            <a:noAutofit/>
          </a:bodyPr>
          <a:lstStyle/>
          <a:p>
            <a:pPr algn="ctr"/>
            <a:r>
              <a:rPr kumimoji="1" lang="en-US" altLang="ja-JP" sz="1400" dirty="0"/>
              <a:t>Create Nonce </a:t>
            </a:r>
            <a:r>
              <a:rPr kumimoji="1" lang="en-US" altLang="ja-JP" sz="1400" dirty="0">
                <a:solidFill>
                  <a:schemeClr val="accent1"/>
                </a:solidFill>
              </a:rPr>
              <a:t>in advance</a:t>
            </a:r>
            <a:endParaRPr kumimoji="1" lang="ja-JP" altLang="en-US" sz="1400" dirty="0">
              <a:solidFill>
                <a:schemeClr val="accent1"/>
              </a:solidFill>
            </a:endParaRPr>
          </a:p>
        </p:txBody>
      </p:sp>
      <p:sp>
        <p:nvSpPr>
          <p:cNvPr id="15" name="ホームベース 14">
            <a:extLst>
              <a:ext uri="{FF2B5EF4-FFF2-40B4-BE49-F238E27FC236}">
                <a16:creationId xmlns:a16="http://schemas.microsoft.com/office/drawing/2014/main" id="{D4BF21F6-21BA-553E-3714-B56C7610B420}"/>
              </a:ext>
            </a:extLst>
          </p:cNvPr>
          <p:cNvSpPr/>
          <p:nvPr/>
        </p:nvSpPr>
        <p:spPr>
          <a:xfrm>
            <a:off x="5244475" y="1890276"/>
            <a:ext cx="2036442" cy="926793"/>
          </a:xfrm>
          <a:prstGeom prst="homePlate">
            <a:avLst>
              <a:gd name="adj" fmla="val 364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Create Instructions</a:t>
            </a:r>
            <a:endParaRPr kumimoji="1" lang="ja-JP" altLang="en-US" sz="1600">
              <a:solidFill>
                <a:schemeClr val="tx1"/>
              </a:solidFill>
            </a:endParaRPr>
          </a:p>
        </p:txBody>
      </p:sp>
      <p:sp>
        <p:nvSpPr>
          <p:cNvPr id="16" name="ホームベース 15">
            <a:extLst>
              <a:ext uri="{FF2B5EF4-FFF2-40B4-BE49-F238E27FC236}">
                <a16:creationId xmlns:a16="http://schemas.microsoft.com/office/drawing/2014/main" id="{93CD21E4-E185-FAE8-2460-61AD1DB51246}"/>
              </a:ext>
            </a:extLst>
          </p:cNvPr>
          <p:cNvSpPr/>
          <p:nvPr/>
        </p:nvSpPr>
        <p:spPr>
          <a:xfrm>
            <a:off x="7280917" y="1890276"/>
            <a:ext cx="2036442" cy="926791"/>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600" dirty="0">
                <a:solidFill>
                  <a:schemeClr val="tx1"/>
                </a:solidFill>
              </a:rPr>
              <a:t>Sign Transaction</a:t>
            </a:r>
            <a:endParaRPr kumimoji="1" lang="ja-JP" altLang="en-US" sz="1600">
              <a:solidFill>
                <a:schemeClr val="tx1"/>
              </a:solidFill>
            </a:endParaRPr>
          </a:p>
        </p:txBody>
      </p:sp>
      <p:sp>
        <p:nvSpPr>
          <p:cNvPr id="17" name="ホームベース 16">
            <a:extLst>
              <a:ext uri="{FF2B5EF4-FFF2-40B4-BE49-F238E27FC236}">
                <a16:creationId xmlns:a16="http://schemas.microsoft.com/office/drawing/2014/main" id="{D50C407C-C0C0-A037-699F-1A4E6CFBC20D}"/>
              </a:ext>
            </a:extLst>
          </p:cNvPr>
          <p:cNvSpPr/>
          <p:nvPr/>
        </p:nvSpPr>
        <p:spPr>
          <a:xfrm>
            <a:off x="9317358" y="1890277"/>
            <a:ext cx="2036442" cy="926792"/>
          </a:xfrm>
          <a:prstGeom prst="homePlate">
            <a:avLst>
              <a:gd name="adj" fmla="val 37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Send Transaction</a:t>
            </a:r>
            <a:endParaRPr kumimoji="1" lang="ja-JP" altLang="en-US" sz="1600">
              <a:solidFill>
                <a:schemeClr val="tx1"/>
              </a:solidFill>
            </a:endParaRPr>
          </a:p>
        </p:txBody>
      </p:sp>
      <p:sp>
        <p:nvSpPr>
          <p:cNvPr id="26" name="ホームベース 25">
            <a:extLst>
              <a:ext uri="{FF2B5EF4-FFF2-40B4-BE49-F238E27FC236}">
                <a16:creationId xmlns:a16="http://schemas.microsoft.com/office/drawing/2014/main" id="{21FA7AD1-8C59-4BF2-E358-C8D3D818A83C}"/>
              </a:ext>
            </a:extLst>
          </p:cNvPr>
          <p:cNvSpPr/>
          <p:nvPr/>
        </p:nvSpPr>
        <p:spPr>
          <a:xfrm>
            <a:off x="5244475" y="4654764"/>
            <a:ext cx="2036442" cy="926793"/>
          </a:xfrm>
          <a:prstGeom prst="homePlate">
            <a:avLst>
              <a:gd name="adj" fmla="val 364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Create Instructions</a:t>
            </a:r>
            <a:endParaRPr kumimoji="1" lang="ja-JP" altLang="en-US" sz="1600">
              <a:solidFill>
                <a:schemeClr val="tx1"/>
              </a:solidFill>
            </a:endParaRPr>
          </a:p>
        </p:txBody>
      </p:sp>
      <p:sp>
        <p:nvSpPr>
          <p:cNvPr id="28" name="ホームベース 27">
            <a:extLst>
              <a:ext uri="{FF2B5EF4-FFF2-40B4-BE49-F238E27FC236}">
                <a16:creationId xmlns:a16="http://schemas.microsoft.com/office/drawing/2014/main" id="{77187EBB-D046-73DC-BFB5-FEC06A817188}"/>
              </a:ext>
            </a:extLst>
          </p:cNvPr>
          <p:cNvSpPr/>
          <p:nvPr/>
        </p:nvSpPr>
        <p:spPr>
          <a:xfrm>
            <a:off x="9317358" y="4654765"/>
            <a:ext cx="2036442" cy="926792"/>
          </a:xfrm>
          <a:prstGeom prst="homePlate">
            <a:avLst>
              <a:gd name="adj" fmla="val 37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Send Transaction</a:t>
            </a:r>
            <a:endParaRPr kumimoji="1" lang="ja-JP" altLang="en-US" sz="1600">
              <a:solidFill>
                <a:schemeClr val="tx1"/>
              </a:solidFill>
            </a:endParaRPr>
          </a:p>
        </p:txBody>
      </p:sp>
      <p:sp>
        <p:nvSpPr>
          <p:cNvPr id="36" name="テキスト ボックス 35">
            <a:extLst>
              <a:ext uri="{FF2B5EF4-FFF2-40B4-BE49-F238E27FC236}">
                <a16:creationId xmlns:a16="http://schemas.microsoft.com/office/drawing/2014/main" id="{6D88195E-289B-99B9-BDC7-7C4D3848A442}"/>
              </a:ext>
            </a:extLst>
          </p:cNvPr>
          <p:cNvSpPr txBox="1"/>
          <p:nvPr/>
        </p:nvSpPr>
        <p:spPr>
          <a:xfrm>
            <a:off x="8484981" y="3007572"/>
            <a:ext cx="2036442" cy="421428"/>
          </a:xfrm>
          <a:prstGeom prst="wedgeRoundRectCallout">
            <a:avLst>
              <a:gd name="adj1" fmla="val -42161"/>
              <a:gd name="adj2" fmla="val -130155"/>
              <a:gd name="adj3" fmla="val 16667"/>
            </a:avLst>
          </a:prstGeom>
          <a:solidFill>
            <a:schemeClr val="bg1">
              <a:lumMod val="85000"/>
            </a:schemeClr>
          </a:solidFill>
          <a:ln>
            <a:noFill/>
          </a:ln>
        </p:spPr>
        <p:txBody>
          <a:bodyPr wrap="square" rtlCol="0" anchor="ctr">
            <a:noAutofit/>
          </a:bodyPr>
          <a:lstStyle/>
          <a:p>
            <a:pPr algn="ctr"/>
            <a:r>
              <a:rPr kumimoji="1" lang="en-US" altLang="ja-JP" sz="1600" dirty="0">
                <a:solidFill>
                  <a:srgbClr val="FF0000"/>
                </a:solidFill>
              </a:rPr>
              <a:t>Speed Bottleneck</a:t>
            </a:r>
            <a:endParaRPr kumimoji="1" lang="ja-JP" altLang="en-US" sz="1600" dirty="0">
              <a:solidFill>
                <a:srgbClr val="FF0000"/>
              </a:solidFill>
            </a:endParaRPr>
          </a:p>
        </p:txBody>
      </p:sp>
      <p:sp>
        <p:nvSpPr>
          <p:cNvPr id="10" name="角丸四角形 9">
            <a:extLst>
              <a:ext uri="{FF2B5EF4-FFF2-40B4-BE49-F238E27FC236}">
                <a16:creationId xmlns:a16="http://schemas.microsoft.com/office/drawing/2014/main" id="{CCEA4EF1-FAE5-FA6F-AA79-17660F283667}"/>
              </a:ext>
            </a:extLst>
          </p:cNvPr>
          <p:cNvSpPr/>
          <p:nvPr/>
        </p:nvSpPr>
        <p:spPr>
          <a:xfrm>
            <a:off x="7315206" y="4977232"/>
            <a:ext cx="1863089" cy="278007"/>
          </a:xfrm>
          <a:prstGeom prst="roundRect">
            <a:avLst>
              <a:gd name="adj" fmla="val 3311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Use Nonce</a:t>
            </a:r>
          </a:p>
        </p:txBody>
      </p:sp>
      <p:sp>
        <p:nvSpPr>
          <p:cNvPr id="11" name="ホームベース 10">
            <a:extLst>
              <a:ext uri="{FF2B5EF4-FFF2-40B4-BE49-F238E27FC236}">
                <a16:creationId xmlns:a16="http://schemas.microsoft.com/office/drawing/2014/main" id="{9B61A21C-30DB-4EBA-B037-76B3346CA3D5}"/>
              </a:ext>
            </a:extLst>
          </p:cNvPr>
          <p:cNvSpPr/>
          <p:nvPr/>
        </p:nvSpPr>
        <p:spPr>
          <a:xfrm>
            <a:off x="7280917" y="4654766"/>
            <a:ext cx="2036442" cy="926791"/>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600" dirty="0">
                <a:solidFill>
                  <a:schemeClr val="tx1"/>
                </a:solidFill>
              </a:rPr>
              <a:t>Sign Transaction</a:t>
            </a:r>
            <a:endParaRPr kumimoji="1" lang="ja-JP" altLang="en-US" sz="1600">
              <a:solidFill>
                <a:schemeClr val="tx1"/>
              </a:solidFill>
            </a:endParaRPr>
          </a:p>
        </p:txBody>
      </p:sp>
      <p:sp>
        <p:nvSpPr>
          <p:cNvPr id="12" name="ホームベース 11">
            <a:extLst>
              <a:ext uri="{FF2B5EF4-FFF2-40B4-BE49-F238E27FC236}">
                <a16:creationId xmlns:a16="http://schemas.microsoft.com/office/drawing/2014/main" id="{2B35FA34-D7E2-5BAB-F862-3C100918B9EB}"/>
              </a:ext>
            </a:extLst>
          </p:cNvPr>
          <p:cNvSpPr/>
          <p:nvPr/>
        </p:nvSpPr>
        <p:spPr>
          <a:xfrm>
            <a:off x="2685087" y="4654764"/>
            <a:ext cx="2036442" cy="926793"/>
          </a:xfrm>
          <a:prstGeom prst="homePlate">
            <a:avLst>
              <a:gd name="adj" fmla="val 364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600" dirty="0">
                <a:solidFill>
                  <a:schemeClr val="tx1"/>
                </a:solidFill>
              </a:rPr>
              <a:t>Create Instructions</a:t>
            </a:r>
            <a:endParaRPr kumimoji="1" lang="ja-JP" altLang="en-US" sz="1600">
              <a:solidFill>
                <a:schemeClr val="tx1"/>
              </a:solidFill>
            </a:endParaRPr>
          </a:p>
        </p:txBody>
      </p:sp>
      <p:sp>
        <p:nvSpPr>
          <p:cNvPr id="18" name="角丸四角形 17">
            <a:extLst>
              <a:ext uri="{FF2B5EF4-FFF2-40B4-BE49-F238E27FC236}">
                <a16:creationId xmlns:a16="http://schemas.microsoft.com/office/drawing/2014/main" id="{ED43D95D-CCE0-724C-E96A-2765085220F3}"/>
              </a:ext>
            </a:extLst>
          </p:cNvPr>
          <p:cNvSpPr/>
          <p:nvPr/>
        </p:nvSpPr>
        <p:spPr>
          <a:xfrm>
            <a:off x="2703277" y="4977232"/>
            <a:ext cx="1863089" cy="278007"/>
          </a:xfrm>
          <a:prstGeom prst="roundRect">
            <a:avLst>
              <a:gd name="adj" fmla="val 3311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Create Durable Nonce</a:t>
            </a:r>
          </a:p>
        </p:txBody>
      </p:sp>
      <p:sp>
        <p:nvSpPr>
          <p:cNvPr id="20" name="テキスト ボックス 19">
            <a:extLst>
              <a:ext uri="{FF2B5EF4-FFF2-40B4-BE49-F238E27FC236}">
                <a16:creationId xmlns:a16="http://schemas.microsoft.com/office/drawing/2014/main" id="{1D32EA38-4617-0BA0-BD60-2BEA0459A30F}"/>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Jul 2 2023</a:t>
            </a:r>
            <a:endParaRPr kumimoji="1" lang="ja-JP" altLang="en-US" sz="1200" dirty="0"/>
          </a:p>
        </p:txBody>
      </p:sp>
      <p:sp>
        <p:nvSpPr>
          <p:cNvPr id="14" name="角丸四角形 13">
            <a:extLst>
              <a:ext uri="{FF2B5EF4-FFF2-40B4-BE49-F238E27FC236}">
                <a16:creationId xmlns:a16="http://schemas.microsoft.com/office/drawing/2014/main" id="{741DCE46-755F-DFB0-D245-87AAACBCBD22}"/>
              </a:ext>
            </a:extLst>
          </p:cNvPr>
          <p:cNvSpPr/>
          <p:nvPr/>
        </p:nvSpPr>
        <p:spPr>
          <a:xfrm>
            <a:off x="7315206" y="2212742"/>
            <a:ext cx="1863089" cy="278007"/>
          </a:xfrm>
          <a:prstGeom prst="roundRect">
            <a:avLst>
              <a:gd name="adj" fmla="val 3311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Create and Use Nonce</a:t>
            </a:r>
          </a:p>
        </p:txBody>
      </p:sp>
      <p:cxnSp>
        <p:nvCxnSpPr>
          <p:cNvPr id="38" name="曲線コネクタ 37">
            <a:extLst>
              <a:ext uri="{FF2B5EF4-FFF2-40B4-BE49-F238E27FC236}">
                <a16:creationId xmlns:a16="http://schemas.microsoft.com/office/drawing/2014/main" id="{FE3E3527-C33A-2836-83D9-4D867489DAE1}"/>
              </a:ext>
            </a:extLst>
          </p:cNvPr>
          <p:cNvCxnSpPr>
            <a:cxnSpLocks/>
            <a:stCxn id="14" idx="2"/>
            <a:endCxn id="12" idx="0"/>
          </p:cNvCxnSpPr>
          <p:nvPr/>
        </p:nvCxnSpPr>
        <p:spPr>
          <a:xfrm rot="5400000">
            <a:off x="4808606" y="1216618"/>
            <a:ext cx="2164015" cy="4712277"/>
          </a:xfrm>
          <a:prstGeom prst="curvedConnector3">
            <a:avLst>
              <a:gd name="adj1" fmla="val 50000"/>
            </a:avLst>
          </a:prstGeom>
          <a:ln w="952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曲線コネクタ 38">
            <a:extLst>
              <a:ext uri="{FF2B5EF4-FFF2-40B4-BE49-F238E27FC236}">
                <a16:creationId xmlns:a16="http://schemas.microsoft.com/office/drawing/2014/main" id="{DC252013-5F2A-FD00-8E65-7A4DDADBD3ED}"/>
              </a:ext>
            </a:extLst>
          </p:cNvPr>
          <p:cNvCxnSpPr>
            <a:cxnSpLocks/>
            <a:stCxn id="14" idx="2"/>
            <a:endCxn id="10" idx="1"/>
          </p:cNvCxnSpPr>
          <p:nvPr/>
        </p:nvCxnSpPr>
        <p:spPr>
          <a:xfrm rot="5400000">
            <a:off x="6468236" y="3337720"/>
            <a:ext cx="2625487" cy="931545"/>
          </a:xfrm>
          <a:prstGeom prst="curvedConnector4">
            <a:avLst>
              <a:gd name="adj1" fmla="val 47353"/>
              <a:gd name="adj2" fmla="val 12454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139876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kumimoji="1" sz="16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ctr">
          <a:defRPr kumimoji="1"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8792</TotalTime>
  <Words>932</Words>
  <Application>Microsoft Macintosh PowerPoint</Application>
  <PresentationFormat>ワイド画面</PresentationFormat>
  <Paragraphs>189</Paragraphs>
  <Slides>13</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vt:i4>
      </vt:variant>
    </vt:vector>
  </HeadingPairs>
  <TitlesOfParts>
    <vt:vector size="20" baseType="lpstr">
      <vt:lpstr>Söhne</vt:lpstr>
      <vt:lpstr>Yu Gothic</vt:lpstr>
      <vt:lpstr>Yu Gothic</vt:lpstr>
      <vt:lpstr>Arial</vt:lpstr>
      <vt:lpstr>Calibri</vt:lpstr>
      <vt:lpstr>Helvetica</vt:lpstr>
      <vt:lpstr>Office テーマ</vt:lpstr>
      <vt:lpstr>PowerPoint プレゼンテーション</vt:lpstr>
      <vt:lpstr>Anatomy of Mad Mints</vt:lpstr>
      <vt:lpstr>What is Mad Mints?</vt:lpstr>
      <vt:lpstr>Detailed Explanation by ChatGPT-3.5</vt:lpstr>
      <vt:lpstr>Process Overview</vt:lpstr>
      <vt:lpstr>Conclusion of Mad Mints</vt:lpstr>
      <vt:lpstr>Mint NFTs - Speed Test Result (rough estimate)</vt:lpstr>
      <vt:lpstr>Transfer SOL - Speed Test Result (rough estimate)</vt:lpstr>
      <vt:lpstr>Transaction Processing Bottleneck</vt:lpstr>
      <vt:lpstr>Difference Between Mad Mints and Standard Transaction (Transfer SOL Instruction)</vt:lpstr>
      <vt:lpstr>Example Codes</vt:lpstr>
      <vt:lpstr>Directory Structure and Overview of Example Codes</vt:lpstr>
      <vt:lpstr>PowerPoint プレゼンテーション</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Mad Mints?</dc:title>
  <dc:subject/>
  <dc:creator>256hax</dc:creator>
  <cp:keywords/>
  <dc:description/>
  <cp:lastModifiedBy> </cp:lastModifiedBy>
  <cp:revision>3102</cp:revision>
  <cp:lastPrinted>2023-05-21T09:15:46Z</cp:lastPrinted>
  <dcterms:created xsi:type="dcterms:W3CDTF">2021-12-18T05:33:19Z</dcterms:created>
  <dcterms:modified xsi:type="dcterms:W3CDTF">2023-07-02T12:46:58Z</dcterms:modified>
  <cp:category/>
</cp:coreProperties>
</file>