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49"/>
  </p:notesMasterIdLst>
  <p:sldIdLst>
    <p:sldId id="256" r:id="rId2"/>
    <p:sldId id="300" r:id="rId3"/>
    <p:sldId id="260" r:id="rId4"/>
    <p:sldId id="301" r:id="rId5"/>
    <p:sldId id="308" r:id="rId6"/>
    <p:sldId id="309" r:id="rId7"/>
    <p:sldId id="310" r:id="rId8"/>
    <p:sldId id="311" r:id="rId9"/>
    <p:sldId id="314" r:id="rId10"/>
    <p:sldId id="312" r:id="rId11"/>
    <p:sldId id="313" r:id="rId12"/>
    <p:sldId id="266" r:id="rId13"/>
    <p:sldId id="262" r:id="rId14"/>
    <p:sldId id="263" r:id="rId15"/>
    <p:sldId id="264" r:id="rId16"/>
    <p:sldId id="289" r:id="rId17"/>
    <p:sldId id="297" r:id="rId18"/>
    <p:sldId id="298" r:id="rId19"/>
    <p:sldId id="294" r:id="rId20"/>
    <p:sldId id="293" r:id="rId21"/>
    <p:sldId id="292" r:id="rId22"/>
    <p:sldId id="291" r:id="rId23"/>
    <p:sldId id="299" r:id="rId24"/>
    <p:sldId id="303" r:id="rId25"/>
    <p:sldId id="305" r:id="rId26"/>
    <p:sldId id="278" r:id="rId27"/>
    <p:sldId id="280" r:id="rId28"/>
    <p:sldId id="281" r:id="rId29"/>
    <p:sldId id="282" r:id="rId30"/>
    <p:sldId id="283" r:id="rId31"/>
    <p:sldId id="267" r:id="rId32"/>
    <p:sldId id="258" r:id="rId33"/>
    <p:sldId id="287" r:id="rId34"/>
    <p:sldId id="259" r:id="rId35"/>
    <p:sldId id="288" r:id="rId36"/>
    <p:sldId id="302" r:id="rId37"/>
    <p:sldId id="269" r:id="rId38"/>
    <p:sldId id="272" r:id="rId39"/>
    <p:sldId id="271" r:id="rId40"/>
    <p:sldId id="273" r:id="rId41"/>
    <p:sldId id="274" r:id="rId42"/>
    <p:sldId id="276" r:id="rId43"/>
    <p:sldId id="277" r:id="rId44"/>
    <p:sldId id="275" r:id="rId45"/>
    <p:sldId id="306" r:id="rId46"/>
    <p:sldId id="316" r:id="rId47"/>
    <p:sldId id="30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p:restoredTop sz="96012"/>
  </p:normalViewPr>
  <p:slideViewPr>
    <p:cSldViewPr snapToGrid="0" snapToObjects="1">
      <p:cViewPr varScale="1">
        <p:scale>
          <a:sx n="112" d="100"/>
          <a:sy n="112" d="100"/>
        </p:scale>
        <p:origin x="1040"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2023/3/22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2</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5</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13</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2023/3/22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2023/3/22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2023/3/22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2023/3/22</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2023/3/22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2023/3/22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2023/3/22</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2023/3/22</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2023/3/22</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2023/3/22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2023/3/22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2023/3/22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37.png"/><Relationship Id="rId3" Type="http://schemas.openxmlformats.org/officeDocument/2006/relationships/image" Target="../media/image2.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7.png"/><Relationship Id="rId16"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jpe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jpe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1.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2.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7.jpe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66.png"/><Relationship Id="rId9" Type="http://schemas.openxmlformats.org/officeDocument/2006/relationships/hyperlink" Target="https://solscan.io/token/5iqm5u2KQ2nGP2wnpFh5RaHKCd2toS8umopq7Dt2UbhZ?cluster=dev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72.png"/><Relationship Id="rId7" Type="http://schemas.openxmlformats.org/officeDocument/2006/relationships/image" Target="../media/image76.emf"/><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Project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are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023A2C0-DD21-0384-83CD-6075B4B8939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1181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e.g.)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e.g.)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e.g.)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e.g.)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Backend</a:t>
            </a:r>
          </a:p>
          <a:p>
            <a:endParaRPr kumimoji="1" lang="en-US" altLang="ja-JP" sz="1200" b="1" dirty="0">
              <a:solidFill>
                <a:schemeClr val="tx1"/>
              </a:solidFill>
            </a:endParaRPr>
          </a:p>
          <a:p>
            <a:r>
              <a:rPr kumimoji="1" lang="en-US" altLang="ja-JP" sz="1200" dirty="0">
                <a:solidFill>
                  <a:schemeClr val="tx1"/>
                </a:solidFill>
              </a:rPr>
              <a:t>e.g.)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e.g.)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e.g.) </a:t>
            </a:r>
            <a:r>
              <a:rPr kumimoji="1" lang="en-US" altLang="ja-JP" sz="1200" dirty="0" err="1">
                <a:solidFill>
                  <a:schemeClr val="tx1"/>
                </a:solidFill>
              </a:rPr>
              <a:t>CoinMarketCap</a:t>
            </a:r>
            <a:r>
              <a:rPr kumimoji="1" lang="en-US" altLang="ja-JP" sz="1200" dirty="0">
                <a:solidFill>
                  <a:schemeClr val="tx1"/>
                </a:solidFill>
              </a:rPr>
              <a:t>,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Web Analytics</a:t>
            </a:r>
          </a:p>
          <a:p>
            <a:endParaRPr kumimoji="1" lang="en-US" altLang="ja-JP" sz="1200" b="1" dirty="0">
              <a:solidFill>
                <a:schemeClr val="tx1"/>
              </a:solidFill>
            </a:endParaRPr>
          </a:p>
          <a:p>
            <a:r>
              <a:rPr kumimoji="1" lang="en-US" altLang="ja-JP" sz="1200" dirty="0">
                <a:solidFill>
                  <a:schemeClr val="tx1"/>
                </a:solidFill>
              </a:rPr>
              <a:t>e.g.)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UI/UX Improvement</a:t>
            </a:r>
          </a:p>
          <a:p>
            <a:endParaRPr kumimoji="1" lang="en-US" altLang="ja-JP" sz="1200" b="1" dirty="0">
              <a:solidFill>
                <a:schemeClr val="tx1"/>
              </a:solidFill>
            </a:endParaRPr>
          </a:p>
          <a:p>
            <a:r>
              <a:rPr kumimoji="1" lang="en-US" altLang="ja-JP" sz="1200" dirty="0">
                <a:solidFill>
                  <a:schemeClr val="tx1"/>
                </a:solidFill>
              </a:rPr>
              <a:t>e.g.)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Develop</a:t>
            </a:r>
          </a:p>
          <a:p>
            <a:r>
              <a:rPr kumimoji="1" lang="en-US" altLang="ja-JP" sz="1200" dirty="0">
                <a:solidFill>
                  <a:schemeClr val="tx1"/>
                </a:solidFill>
              </a:rPr>
              <a:t>e.g.)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a:t>Aug 15 </a:t>
            </a:r>
            <a:r>
              <a:rPr kumimoji="1" lang="en-US" altLang="ja-JP" sz="1200" dirty="0"/>
              <a:t>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4320918"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8532756" y="721027"/>
            <a:ext cx="3354443"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4320918"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900" dirty="0">
                <a:solidFill>
                  <a:schemeClr val="tx1"/>
                </a:solidFill>
              </a:rPr>
              <a:t>M2mx...</a:t>
            </a:r>
          </a:p>
          <a:p>
            <a:r>
              <a:rPr kumimoji="1" lang="en-US" altLang="ja-JP" sz="900" dirty="0">
                <a:solidFill>
                  <a:schemeClr val="tx1"/>
                </a:solidFill>
              </a:rPr>
              <a:t>Executable: Yes</a:t>
            </a:r>
          </a:p>
          <a:p>
            <a:r>
              <a:rPr kumimoji="1" lang="en-US" altLang="ja-JP" sz="900" dirty="0">
                <a:solidFill>
                  <a:schemeClr val="tx1"/>
                </a:solidFill>
              </a:rPr>
              <a:t>Authority: 1BWu... ?</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r>
              <a:rPr kumimoji="1" lang="en-US" altLang="ja-JP" sz="1050" b="1" dirty="0">
                <a:solidFill>
                  <a:schemeClr val="tx1"/>
                </a:solidFill>
              </a:rPr>
              <a:t>(ex: key of vault)</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886681"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SOL?</a:t>
            </a:r>
          </a:p>
          <a:p>
            <a:endParaRPr kumimoji="1" lang="en-US" altLang="ja-JP" sz="900" b="1" dirty="0">
              <a:solidFill>
                <a:schemeClr val="tx1"/>
              </a:solidFill>
            </a:endParaRPr>
          </a:p>
          <a:p>
            <a:r>
              <a:rPr kumimoji="1" lang="en-US" altLang="ja-JP" sz="900" dirty="0">
                <a:solidFill>
                  <a:schemeClr val="tx1"/>
                </a:solidFill>
              </a:rPr>
              <a:t>Buyer: </a:t>
            </a:r>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HGL8...</a:t>
            </a:r>
          </a:p>
          <a:p>
            <a:r>
              <a:rPr kumimoji="1" lang="en-US" altLang="ja-JP" sz="900" dirty="0">
                <a:solidFill>
                  <a:schemeClr val="tx1"/>
                </a:solidFill>
              </a:rPr>
              <a:t>Price: XXX SOL</a:t>
            </a: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r>
              <a:rPr kumimoji="1" lang="en-US" altLang="ja-JP" sz="1050" b="1" dirty="0">
                <a:solidFill>
                  <a:schemeClr val="tx1"/>
                </a:solidFill>
              </a:rPr>
              <a:t>(ex: vault)</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Authority: PDA?</a:t>
            </a:r>
          </a:p>
        </p:txBody>
      </p:sp>
      <p:cxnSp>
        <p:nvCxnSpPr>
          <p:cNvPr id="13" name="直線コネクタ 12">
            <a:extLst>
              <a:ext uri="{FF2B5EF4-FFF2-40B4-BE49-F238E27FC236}">
                <a16:creationId xmlns:a16="http://schemas.microsoft.com/office/drawing/2014/main" id="{73054554-01FB-9A4C-80AA-90EA93E51141}"/>
              </a:ext>
            </a:extLst>
          </p:cNvPr>
          <p:cNvCxnSpPr>
            <a:cxnSpLocks/>
          </p:cNvCxnSpPr>
          <p:nvPr/>
        </p:nvCxnSpPr>
        <p:spPr>
          <a:xfrm flipV="1">
            <a:off x="6055244" y="1870343"/>
            <a:ext cx="831437"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14700" y="2125640"/>
            <a:ext cx="287216"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Token Account</a:t>
            </a:r>
          </a:p>
          <a:p>
            <a:endParaRPr kumimoji="1" lang="en-US" altLang="ja-JP" sz="1050" dirty="0">
              <a:solidFill>
                <a:schemeClr val="tx1"/>
              </a:solidFill>
            </a:endParaRPr>
          </a:p>
          <a:p>
            <a:r>
              <a:rPr kumimoji="1" lang="en-US" altLang="ja-JP" sz="90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719396"/>
            <a:ext cx="899795" cy="597883"/>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p>
          <a:p>
            <a:pPr algn="ctr"/>
            <a:r>
              <a:rPr kumimoji="1" lang="en-US" altLang="ja-JP" sz="1200" dirty="0"/>
              <a:t>(Owner)</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7758523" y="1090553"/>
            <a:ext cx="1701975" cy="277292"/>
          </a:xfrm>
          <a:prstGeom prst="rect">
            <a:avLst/>
          </a:prstGeom>
          <a:noFill/>
        </p:spPr>
        <p:txBody>
          <a:bodyPr wrap="square" rtlCol="0">
            <a:noAutofit/>
          </a:bodyPr>
          <a:lstStyle/>
          <a:p>
            <a:pPr algn="ctr"/>
            <a:r>
              <a:rPr kumimoji="1" lang="en-US" altLang="ja-JP" sz="1200" dirty="0"/>
              <a:t>Transfer List Price (SOL)</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182189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6055244" y="1579518"/>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4320918"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(ex: vault)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4906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p>
          <a:p>
            <a:pPr algn="ctr"/>
            <a:r>
              <a:rPr kumimoji="1" lang="en-US" altLang="ja-JP" sz="1200" dirty="0">
                <a:solidFill>
                  <a:schemeClr val="bg1">
                    <a:lumMod val="75000"/>
                  </a:schemeClr>
                </a:solidFill>
              </a:rPr>
              <a:t>(=Owner)</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108593" y="1611833"/>
            <a:ext cx="1701974" cy="277292"/>
          </a:xfrm>
          <a:prstGeom prst="rect">
            <a:avLst/>
          </a:prstGeom>
          <a:noFill/>
        </p:spPr>
        <p:txBody>
          <a:bodyPr wrap="square" rtlCol="0">
            <a:noAutofit/>
          </a:bodyPr>
          <a:lstStyle/>
          <a:p>
            <a:pPr algn="ctr"/>
            <a:r>
              <a:rPr kumimoji="1" lang="en-US" altLang="ja-JP" sz="1200" dirty="0"/>
              <a:t>Deposit List Price (SOL)</a:t>
            </a:r>
            <a:endParaRPr kumimoji="1" lang="ja-JP" altLang="en-US" sz="1200" dirty="0"/>
          </a:p>
        </p:txBody>
      </p:sp>
      <p:sp>
        <p:nvSpPr>
          <p:cNvPr id="12" name="正方形/長方形 11">
            <a:extLst>
              <a:ext uri="{FF2B5EF4-FFF2-40B4-BE49-F238E27FC236}">
                <a16:creationId xmlns:a16="http://schemas.microsoft.com/office/drawing/2014/main" id="{9B27BBAE-75EB-8212-2695-DCD380BB451E}"/>
              </a:ext>
            </a:extLst>
          </p:cNvPr>
          <p:cNvSpPr/>
          <p:nvPr/>
        </p:nvSpPr>
        <p:spPr>
          <a:xfrm>
            <a:off x="2235200" y="1538492"/>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
        <p:nvSpPr>
          <p:cNvPr id="28" name="正方形/長方形 27">
            <a:extLst>
              <a:ext uri="{FF2B5EF4-FFF2-40B4-BE49-F238E27FC236}">
                <a16:creationId xmlns:a16="http://schemas.microsoft.com/office/drawing/2014/main" id="{202E1FFD-0116-2680-7D54-59FAA0221D12}"/>
              </a:ext>
            </a:extLst>
          </p:cNvPr>
          <p:cNvSpPr/>
          <p:nvPr/>
        </p:nvSpPr>
        <p:spPr>
          <a:xfrm>
            <a:off x="6886681" y="3024786"/>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NFT?</a:t>
            </a:r>
          </a:p>
          <a:p>
            <a:endParaRPr kumimoji="1" lang="en-US" altLang="ja-JP" sz="900" b="1" dirty="0">
              <a:solidFill>
                <a:schemeClr val="tx1"/>
              </a:solidFill>
            </a:endParaRPr>
          </a:p>
          <a:p>
            <a:r>
              <a:rPr kumimoji="1" lang="en-US" altLang="ja-JP" sz="900" dirty="0">
                <a:solidFill>
                  <a:schemeClr val="tx1"/>
                </a:solidFill>
              </a:rPr>
              <a:t>Seller: 5xud...</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4doj...</a:t>
            </a:r>
          </a:p>
          <a:p>
            <a:r>
              <a:rPr kumimoji="1" lang="en-US" altLang="ja-JP" sz="900" dirty="0">
                <a:solidFill>
                  <a:schemeClr val="tx1"/>
                </a:solidFill>
              </a:rPr>
              <a:t>Price: xxx SOL</a:t>
            </a:r>
          </a:p>
        </p:txBody>
      </p:sp>
      <p:cxnSp>
        <p:nvCxnSpPr>
          <p:cNvPr id="34" name="直線コネクタ 33">
            <a:extLst>
              <a:ext uri="{FF2B5EF4-FFF2-40B4-BE49-F238E27FC236}">
                <a16:creationId xmlns:a16="http://schemas.microsoft.com/office/drawing/2014/main" id="{4CD29860-4300-F1F4-656B-352C880DA387}"/>
              </a:ext>
            </a:extLst>
          </p:cNvPr>
          <p:cNvCxnSpPr>
            <a:cxnSpLocks/>
            <a:stCxn id="9" idx="3"/>
            <a:endCxn id="28" idx="1"/>
          </p:cNvCxnSpPr>
          <p:nvPr/>
        </p:nvCxnSpPr>
        <p:spPr>
          <a:xfrm flipV="1">
            <a:off x="6055244" y="3521446"/>
            <a:ext cx="831437" cy="6016"/>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B571C9D4-24E9-169F-F539-11C75D27E31B}"/>
              </a:ext>
            </a:extLst>
          </p:cNvPr>
          <p:cNvSpPr txBox="1"/>
          <p:nvPr/>
        </p:nvSpPr>
        <p:spPr>
          <a:xfrm>
            <a:off x="5751005" y="3261103"/>
            <a:ext cx="1478325" cy="217170"/>
          </a:xfrm>
          <a:prstGeom prst="rect">
            <a:avLst/>
          </a:prstGeom>
          <a:noFill/>
        </p:spPr>
        <p:txBody>
          <a:bodyPr wrap="square" rtlCol="0">
            <a:noAutofit/>
          </a:bodyPr>
          <a:lstStyle/>
          <a:p>
            <a:pPr algn="ctr"/>
            <a:r>
              <a:rPr kumimoji="1" lang="en-US" altLang="ja-JP" sz="1200" dirty="0"/>
              <a:t>Write</a:t>
            </a:r>
            <a:endParaRPr kumimoji="1" lang="ja-JP" altLang="en-US" sz="1200" dirty="0"/>
          </a:p>
        </p:txBody>
      </p:sp>
      <p:pic>
        <p:nvPicPr>
          <p:cNvPr id="48" name="図 47">
            <a:extLst>
              <a:ext uri="{FF2B5EF4-FFF2-40B4-BE49-F238E27FC236}">
                <a16:creationId xmlns:a16="http://schemas.microsoft.com/office/drawing/2014/main" id="{2752EF79-82C9-4C93-1F79-6620BDB3A5E7}"/>
              </a:ext>
            </a:extLst>
          </p:cNvPr>
          <p:cNvPicPr>
            <a:picLocks noChangeAspect="1"/>
          </p:cNvPicPr>
          <p:nvPr/>
        </p:nvPicPr>
        <p:blipFill>
          <a:blip r:embed="rId8"/>
          <a:stretch>
            <a:fillRect/>
          </a:stretch>
        </p:blipFill>
        <p:spPr>
          <a:xfrm flipV="1">
            <a:off x="6048894" y="2240006"/>
            <a:ext cx="932805" cy="971765"/>
          </a:xfrm>
          <a:prstGeom prst="rect">
            <a:avLst/>
          </a:prstGeom>
        </p:spPr>
      </p:pic>
      <p:sp>
        <p:nvSpPr>
          <p:cNvPr id="18" name="正方形/長方形 17">
            <a:extLst>
              <a:ext uri="{FF2B5EF4-FFF2-40B4-BE49-F238E27FC236}">
                <a16:creationId xmlns:a16="http://schemas.microsoft.com/office/drawing/2014/main" id="{1EEA5C73-BF76-6FC2-E48F-6701B15B5244}"/>
              </a:ext>
            </a:extLst>
          </p:cNvPr>
          <p:cNvSpPr/>
          <p:nvPr/>
        </p:nvSpPr>
        <p:spPr>
          <a:xfrm>
            <a:off x="2235200" y="2948135"/>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grpSp>
        <p:nvGrpSpPr>
          <p:cNvPr id="52" name="グループ化 51">
            <a:extLst>
              <a:ext uri="{FF2B5EF4-FFF2-40B4-BE49-F238E27FC236}">
                <a16:creationId xmlns:a16="http://schemas.microsoft.com/office/drawing/2014/main" id="{F2CA0A76-C066-848F-92B2-DE6B3B8F170D}"/>
              </a:ext>
            </a:extLst>
          </p:cNvPr>
          <p:cNvGrpSpPr/>
          <p:nvPr/>
        </p:nvGrpSpPr>
        <p:grpSpPr>
          <a:xfrm>
            <a:off x="10959579" y="5641883"/>
            <a:ext cx="791911" cy="670112"/>
            <a:chOff x="10526639" y="944378"/>
            <a:chExt cx="946005" cy="809231"/>
          </a:xfrm>
        </p:grpSpPr>
        <p:sp>
          <p:nvSpPr>
            <p:cNvPr id="53" name="正方形/長方形 52">
              <a:extLst>
                <a:ext uri="{FF2B5EF4-FFF2-40B4-BE49-F238E27FC236}">
                  <a16:creationId xmlns:a16="http://schemas.microsoft.com/office/drawing/2014/main" id="{65AE63C5-1CBD-C986-6B71-7FF17D8DFD6F}"/>
                </a:ext>
              </a:extLst>
            </p:cNvPr>
            <p:cNvSpPr/>
            <p:nvPr/>
          </p:nvSpPr>
          <p:spPr>
            <a:xfrm>
              <a:off x="10526639" y="944379"/>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56" name="直線コネクタ 55">
              <a:extLst>
                <a:ext uri="{FF2B5EF4-FFF2-40B4-BE49-F238E27FC236}">
                  <a16:creationId xmlns:a16="http://schemas.microsoft.com/office/drawing/2014/main" id="{84116B5A-BB7C-7076-740E-470B6C5105DE}"/>
                </a:ext>
              </a:extLst>
            </p:cNvPr>
            <p:cNvCxnSpPr>
              <a:cxnSpLocks/>
            </p:cNvCxnSpPr>
            <p:nvPr/>
          </p:nvCxnSpPr>
          <p:spPr>
            <a:xfrm flipV="1">
              <a:off x="10561838" y="1371124"/>
              <a:ext cx="289259"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4A08340-3AB4-8CC9-5793-EA362BF13072}"/>
                </a:ext>
              </a:extLst>
            </p:cNvPr>
            <p:cNvSpPr txBox="1"/>
            <p:nvPr/>
          </p:nvSpPr>
          <p:spPr>
            <a:xfrm>
              <a:off x="10890752" y="944378"/>
              <a:ext cx="581892" cy="225665"/>
            </a:xfrm>
            <a:prstGeom prst="rect">
              <a:avLst/>
            </a:prstGeom>
            <a:noFill/>
          </p:spPr>
          <p:txBody>
            <a:bodyPr wrap="none" rtlCol="0" anchor="ctr">
              <a:noAutofit/>
            </a:bodyPr>
            <a:lstStyle/>
            <a:p>
              <a:r>
                <a:rPr kumimoji="1" lang="en-US" altLang="ja-JP" sz="900" dirty="0"/>
                <a:t>Account</a:t>
              </a:r>
              <a:endParaRPr kumimoji="1" lang="ja-JP" altLang="en-US" sz="900"/>
            </a:p>
          </p:txBody>
        </p:sp>
        <p:sp>
          <p:nvSpPr>
            <p:cNvPr id="59" name="テキスト ボックス 58">
              <a:extLst>
                <a:ext uri="{FF2B5EF4-FFF2-40B4-BE49-F238E27FC236}">
                  <a16:creationId xmlns:a16="http://schemas.microsoft.com/office/drawing/2014/main" id="{5CD11A47-D53D-60E9-E117-C7CC88DAF8FE}"/>
                </a:ext>
              </a:extLst>
            </p:cNvPr>
            <p:cNvSpPr txBox="1"/>
            <p:nvPr/>
          </p:nvSpPr>
          <p:spPr>
            <a:xfrm>
              <a:off x="10890752" y="1262630"/>
              <a:ext cx="581892" cy="225665"/>
            </a:xfrm>
            <a:prstGeom prst="rect">
              <a:avLst/>
            </a:prstGeom>
            <a:noFill/>
          </p:spPr>
          <p:txBody>
            <a:bodyPr wrap="none" rtlCol="0" anchor="ctr">
              <a:noAutofit/>
            </a:bodyPr>
            <a:lstStyle/>
            <a:p>
              <a:r>
                <a:rPr kumimoji="1" lang="en-US" altLang="ja-JP" sz="900" dirty="0"/>
                <a:t>Relation</a:t>
              </a:r>
              <a:endParaRPr kumimoji="1" lang="ja-JP" altLang="en-US" sz="900"/>
            </a:p>
          </p:txBody>
        </p:sp>
        <p:cxnSp>
          <p:nvCxnSpPr>
            <p:cNvPr id="60" name="直線コネクタ 59">
              <a:extLst>
                <a:ext uri="{FF2B5EF4-FFF2-40B4-BE49-F238E27FC236}">
                  <a16:creationId xmlns:a16="http://schemas.microsoft.com/office/drawing/2014/main" id="{4A1196BF-CB22-168F-4447-5DEED0FCFB88}"/>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BFA793BB-E662-39C7-E755-F0AF295A1FFF}"/>
                </a:ext>
              </a:extLst>
            </p:cNvPr>
            <p:cNvSpPr txBox="1"/>
            <p:nvPr/>
          </p:nvSpPr>
          <p:spPr>
            <a:xfrm>
              <a:off x="10890752" y="1527944"/>
              <a:ext cx="581892" cy="225665"/>
            </a:xfrm>
            <a:prstGeom prst="rect">
              <a:avLst/>
            </a:prstGeom>
            <a:noFill/>
          </p:spPr>
          <p:txBody>
            <a:bodyPr wrap="none" rtlCol="0" anchor="ctr">
              <a:noAutofit/>
            </a:bodyPr>
            <a:lstStyle/>
            <a:p>
              <a:r>
                <a:rPr kumimoji="1" lang="en-US" altLang="ja-JP" sz="900" dirty="0"/>
                <a:t>Action</a:t>
              </a:r>
              <a:endParaRPr kumimoji="1" lang="ja-JP" altLang="en-US" sz="900"/>
            </a:p>
          </p:txBody>
        </p:sp>
      </p:grpSp>
      <p:sp>
        <p:nvSpPr>
          <p:cNvPr id="24" name="テキスト ボックス 23">
            <a:extLst>
              <a:ext uri="{FF2B5EF4-FFF2-40B4-BE49-F238E27FC236}">
                <a16:creationId xmlns:a16="http://schemas.microsoft.com/office/drawing/2014/main" id="{580BEE7E-DE74-ECA5-D827-52808A6BAA5D}"/>
              </a:ext>
            </a:extLst>
          </p:cNvPr>
          <p:cNvSpPr txBox="1"/>
          <p:nvPr/>
        </p:nvSpPr>
        <p:spPr>
          <a:xfrm>
            <a:off x="6055244" y="1961022"/>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cxnSp>
        <p:nvCxnSpPr>
          <p:cNvPr id="25" name="直線コネクタ 24">
            <a:extLst>
              <a:ext uri="{FF2B5EF4-FFF2-40B4-BE49-F238E27FC236}">
                <a16:creationId xmlns:a16="http://schemas.microsoft.com/office/drawing/2014/main" id="{E17454CC-8604-3BEF-436E-98E75A239A7D}"/>
              </a:ext>
            </a:extLst>
          </p:cNvPr>
          <p:cNvCxnSpPr>
            <a:cxnSpLocks/>
            <a:stCxn id="8" idx="2"/>
            <a:endCxn id="9" idx="0"/>
          </p:cNvCxnSpPr>
          <p:nvPr/>
        </p:nvCxnSpPr>
        <p:spPr>
          <a:xfrm>
            <a:off x="5341235" y="2622300"/>
            <a:ext cx="0" cy="408502"/>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212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 </a:t>
            </a:r>
            <a:r>
              <a:rPr kumimoji="1" lang="en-US" altLang="ja-JP" sz="1400" dirty="0" err="1">
                <a:solidFill>
                  <a:schemeClr val="tx1"/>
                </a:solidFill>
              </a:rPr>
              <a:t>De.g</a:t>
            </a:r>
            <a:r>
              <a:rPr kumimoji="1" lang="en-US" altLang="ja-JP" sz="1400" dirty="0">
                <a:solidFill>
                  <a:schemeClr val="tx1"/>
                </a:solidFill>
              </a:rPr>
              <a:t>.)</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7841</TotalTime>
  <Words>5068</Words>
  <Application>Microsoft Macintosh PowerPoint</Application>
  <PresentationFormat>ワイド画面</PresentationFormat>
  <Paragraphs>1301</Paragraphs>
  <Slides>47</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47</vt:i4>
      </vt:variant>
    </vt:vector>
  </HeadingPairs>
  <TitlesOfParts>
    <vt:vector size="52" baseType="lpstr">
      <vt:lpstr>游ゴシック</vt:lpstr>
      <vt:lpstr>游ゴシック</vt:lpstr>
      <vt:lpstr>Arial</vt:lpstr>
      <vt:lpstr>Calibri</vt:lpstr>
      <vt:lpstr>Office テーマ</vt:lpstr>
      <vt:lpstr>Solana Blockchain Outline Figure for Project Manager (Unofficial, Draft)</vt:lpstr>
      <vt:lpstr>System Architecture</vt:lpstr>
      <vt:lpstr>Standard System Architecture Example</vt:lpstr>
      <vt:lpstr>High level representation of the Solana development workflow</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2360</cp:revision>
  <dcterms:created xsi:type="dcterms:W3CDTF">2021-12-18T05:33:19Z</dcterms:created>
  <dcterms:modified xsi:type="dcterms:W3CDTF">2023-03-22T01:56:58Z</dcterms:modified>
  <cp:category/>
</cp:coreProperties>
</file>