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49"/>
  </p:notesMasterIdLst>
  <p:sldIdLst>
    <p:sldId id="256" r:id="rId2"/>
    <p:sldId id="300" r:id="rId3"/>
    <p:sldId id="301" r:id="rId4"/>
    <p:sldId id="260" r:id="rId5"/>
    <p:sldId id="317" r:id="rId6"/>
    <p:sldId id="308" r:id="rId7"/>
    <p:sldId id="309" r:id="rId8"/>
    <p:sldId id="310" r:id="rId9"/>
    <p:sldId id="311" r:id="rId10"/>
    <p:sldId id="314" r:id="rId11"/>
    <p:sldId id="312" r:id="rId12"/>
    <p:sldId id="266" r:id="rId13"/>
    <p:sldId id="262" r:id="rId14"/>
    <p:sldId id="263" r:id="rId15"/>
    <p:sldId id="264" r:id="rId16"/>
    <p:sldId id="289" r:id="rId17"/>
    <p:sldId id="297" r:id="rId18"/>
    <p:sldId id="298" r:id="rId19"/>
    <p:sldId id="294" r:id="rId20"/>
    <p:sldId id="293" r:id="rId21"/>
    <p:sldId id="292" r:id="rId22"/>
    <p:sldId id="291" r:id="rId23"/>
    <p:sldId id="299" r:id="rId24"/>
    <p:sldId id="303" r:id="rId25"/>
    <p:sldId id="305" r:id="rId26"/>
    <p:sldId id="278" r:id="rId27"/>
    <p:sldId id="280" r:id="rId28"/>
    <p:sldId id="281" r:id="rId29"/>
    <p:sldId id="282" r:id="rId30"/>
    <p:sldId id="283" r:id="rId31"/>
    <p:sldId id="267" r:id="rId32"/>
    <p:sldId id="258" r:id="rId33"/>
    <p:sldId id="287" r:id="rId34"/>
    <p:sldId id="259" r:id="rId35"/>
    <p:sldId id="288" r:id="rId36"/>
    <p:sldId id="302" r:id="rId37"/>
    <p:sldId id="269" r:id="rId38"/>
    <p:sldId id="272" r:id="rId39"/>
    <p:sldId id="271" r:id="rId40"/>
    <p:sldId id="273" r:id="rId41"/>
    <p:sldId id="274" r:id="rId42"/>
    <p:sldId id="276" r:id="rId43"/>
    <p:sldId id="277" r:id="rId44"/>
    <p:sldId id="275" r:id="rId45"/>
    <p:sldId id="306" r:id="rId46"/>
    <p:sldId id="316" r:id="rId47"/>
    <p:sldId id="30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2"/>
    <p:restoredTop sz="96012"/>
  </p:normalViewPr>
  <p:slideViewPr>
    <p:cSldViewPr snapToGrid="0" snapToObjects="1">
      <p:cViewPr varScale="1">
        <p:scale>
          <a:sx n="112" d="100"/>
          <a:sy n="112" d="100"/>
        </p:scale>
        <p:origin x="352"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2023/5/8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3</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6</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13</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2023/5/8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2023/5/8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2023/5/8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2023/5/8</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2023/5/8</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2023/5/8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2023/5/8</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2023/5/8</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2023/5/8</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2023/5/8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2023/5/8</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2023/5/8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6.jpeg"/><Relationship Id="rId13" Type="http://schemas.openxmlformats.org/officeDocument/2006/relationships/image" Target="../media/image41.png"/><Relationship Id="rId3" Type="http://schemas.openxmlformats.org/officeDocument/2006/relationships/image" Target="../media/image3.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1.png"/><Relationship Id="rId16"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jpe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e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5.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6.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0.png"/><Relationship Id="rId9" Type="http://schemas.openxmlformats.org/officeDocument/2006/relationships/hyperlink" Target="https://solscan.io/token/5iqm5u2KQ2nGP2wnpFh5RaHKCd2toS8umopq7Dt2UbhZ?cluster=devn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image" Target="../media/image76.png"/><Relationship Id="rId7" Type="http://schemas.openxmlformats.org/officeDocument/2006/relationships/image" Target="../media/image80.emf"/><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Project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e.g.)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User Account (Developer)</a:t>
            </a:r>
          </a:p>
          <a:p>
            <a:endParaRPr kumimoji="1" lang="en-US" altLang="ja-JP" sz="1200" dirty="0">
              <a:solidFill>
                <a:schemeClr val="tx1"/>
              </a:solidFill>
            </a:endParaRPr>
          </a:p>
          <a:p>
            <a:r>
              <a:rPr kumimoji="1" lang="en-US" altLang="ja-JP" sz="1200" dirty="0">
                <a:solidFill>
                  <a:schemeClr val="tx1"/>
                </a:solidFill>
              </a:rPr>
              <a:t>Overview: Developer via Mac</a:t>
            </a:r>
          </a:p>
          <a:p>
            <a:r>
              <a:rPr kumimoji="1" lang="en-US" altLang="ja-JP" sz="1200" dirty="0">
                <a:solidFill>
                  <a:schemeClr val="tx1"/>
                </a:solidFill>
              </a:rPr>
              <a:t>Address: </a:t>
            </a:r>
            <a:r>
              <a:rPr kumimoji="1" lang="en-US" altLang="ja-JP" sz="1200" dirty="0" err="1">
                <a:solidFill>
                  <a:schemeClr val="tx1"/>
                </a:solidFill>
              </a:rPr>
              <a:t>HXtB</a:t>
            </a:r>
            <a:r>
              <a:rPr kumimoji="1" lang="en-US" altLang="ja-JP" sz="1200" dirty="0">
                <a:solidFill>
                  <a:schemeClr val="tx1"/>
                </a:solidFill>
              </a:rPr>
              <a:t>...</a:t>
            </a:r>
          </a:p>
          <a:p>
            <a:r>
              <a:rPr kumimoji="1" lang="en-US" altLang="ja-JP" sz="1200" dirty="0">
                <a:solidFill>
                  <a:schemeClr val="tx1"/>
                </a:solidFill>
              </a:rPr>
              <a:t>Assigned Program: System Program</a:t>
            </a:r>
          </a:p>
          <a:p>
            <a:r>
              <a:rPr kumimoji="1" lang="en-US" altLang="ja-JP" sz="1200" dirty="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User Account (Consumer)</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a:p>
            <a:r>
              <a:rPr kumimoji="1" lang="en-US" altLang="ja-JP" sz="1200" dirty="0">
                <a:solidFill>
                  <a:schemeClr val="tx1"/>
                </a:solidFill>
              </a:rPr>
              <a:t>Assigned Program: System Program</a:t>
            </a:r>
          </a:p>
          <a:p>
            <a:r>
              <a:rPr kumimoji="1" lang="en-US" altLang="ja-JP" sz="1200" dirty="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State</a:t>
            </a:r>
            <a:r>
              <a:rPr kumimoji="1" lang="ja-JP" altLang="en-US" sz="1200" b="1">
                <a:solidFill>
                  <a:schemeClr val="tx1"/>
                </a:solidFill>
              </a:rPr>
              <a:t> </a:t>
            </a:r>
            <a:r>
              <a:rPr kumimoji="1" lang="en-US" altLang="ja-JP" sz="1200" b="1" dirty="0">
                <a:solidFill>
                  <a:schemeClr val="tx1"/>
                </a:solidFill>
              </a:rPr>
              <a:t>Account</a:t>
            </a:r>
          </a:p>
          <a:p>
            <a:endParaRPr kumimoji="1" lang="en-US" altLang="ja-JP" sz="1200" dirty="0">
              <a:solidFill>
                <a:schemeClr val="tx1"/>
              </a:solidFill>
            </a:endParaRPr>
          </a:p>
          <a:p>
            <a:r>
              <a:rPr kumimoji="1" lang="en-US" altLang="ja-JP" sz="1200" dirty="0">
                <a:solidFill>
                  <a:schemeClr val="tx1"/>
                </a:solidFill>
              </a:rPr>
              <a:t>Overview: Management State</a:t>
            </a:r>
          </a:p>
          <a:p>
            <a:r>
              <a:rPr kumimoji="1" lang="en-US" altLang="ja-JP" sz="1200" dirty="0">
                <a:solidFill>
                  <a:schemeClr val="tx1"/>
                </a:solidFill>
              </a:rPr>
              <a:t>Address: Hd7E...</a:t>
            </a:r>
          </a:p>
          <a:p>
            <a:r>
              <a:rPr kumimoji="1" lang="en-US" altLang="ja-JP" sz="1200" dirty="0">
                <a:solidFill>
                  <a:srgbClr val="FF0000"/>
                </a:solidFill>
              </a:rPr>
              <a:t>Allocated Data Size: 16 byte(S)</a:t>
            </a:r>
          </a:p>
          <a:p>
            <a:r>
              <a:rPr kumimoji="1" lang="en-US" altLang="ja-JP" sz="1200" dirty="0">
                <a:solidFill>
                  <a:schemeClr val="tx1"/>
                </a:solidFill>
              </a:rPr>
              <a:t>Assigned Program Id: 5BzF...</a:t>
            </a:r>
          </a:p>
          <a:p>
            <a:r>
              <a:rPr kumimoji="1" lang="en-US" altLang="ja-JP" sz="1200" dirty="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dirty="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dirty="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dirty="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e.g.)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e.g.)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e.g.)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Backend</a:t>
            </a:r>
          </a:p>
          <a:p>
            <a:endParaRPr kumimoji="1" lang="en-US" altLang="ja-JP" sz="1200" b="1" dirty="0">
              <a:solidFill>
                <a:schemeClr val="tx1"/>
              </a:solidFill>
            </a:endParaRPr>
          </a:p>
          <a:p>
            <a:r>
              <a:rPr kumimoji="1" lang="en-US" altLang="ja-JP" sz="1200" dirty="0">
                <a:solidFill>
                  <a:schemeClr val="tx1"/>
                </a:solidFill>
              </a:rPr>
              <a:t>e.g.)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e.g.)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e.g.) </a:t>
            </a:r>
            <a:r>
              <a:rPr kumimoji="1" lang="en-US" altLang="ja-JP" sz="1200" dirty="0" err="1">
                <a:solidFill>
                  <a:schemeClr val="tx1"/>
                </a:solidFill>
              </a:rPr>
              <a:t>CoinMarketCap</a:t>
            </a:r>
            <a:r>
              <a:rPr kumimoji="1" lang="en-US" altLang="ja-JP" sz="1200" dirty="0">
                <a:solidFill>
                  <a:schemeClr val="tx1"/>
                </a:solidFill>
              </a:rPr>
              <a:t>,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Web Analytics</a:t>
            </a:r>
          </a:p>
          <a:p>
            <a:endParaRPr kumimoji="1" lang="en-US" altLang="ja-JP" sz="1200" b="1" dirty="0">
              <a:solidFill>
                <a:schemeClr val="tx1"/>
              </a:solidFill>
            </a:endParaRPr>
          </a:p>
          <a:p>
            <a:r>
              <a:rPr kumimoji="1" lang="en-US" altLang="ja-JP" sz="1200" dirty="0">
                <a:solidFill>
                  <a:schemeClr val="tx1"/>
                </a:solidFill>
              </a:rPr>
              <a:t>e.g.)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UI/UX Improvement</a:t>
            </a:r>
          </a:p>
          <a:p>
            <a:endParaRPr kumimoji="1" lang="en-US" altLang="ja-JP" sz="1200" b="1" dirty="0">
              <a:solidFill>
                <a:schemeClr val="tx1"/>
              </a:solidFill>
            </a:endParaRPr>
          </a:p>
          <a:p>
            <a:r>
              <a:rPr kumimoji="1" lang="en-US" altLang="ja-JP" sz="1200" dirty="0">
                <a:solidFill>
                  <a:schemeClr val="tx1"/>
                </a:solidFill>
              </a:rPr>
              <a:t>e.g.)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Develop</a:t>
            </a:r>
          </a:p>
          <a:p>
            <a:r>
              <a:rPr kumimoji="1" lang="en-US" altLang="ja-JP" sz="1200" dirty="0">
                <a:solidFill>
                  <a:schemeClr val="tx1"/>
                </a:solidFill>
              </a:rPr>
              <a:t>e.g.)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791688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dirty="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a:t>Aug 15 </a:t>
            </a:r>
            <a:r>
              <a:rPr kumimoji="1" lang="en-US" altLang="ja-JP" sz="1200" dirty="0"/>
              <a:t>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4320918"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8532756" y="721027"/>
            <a:ext cx="3354443"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4320918"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dirty="0">
              <a:solidFill>
                <a:schemeClr val="tx1"/>
              </a:solidFill>
            </a:endParaRPr>
          </a:p>
          <a:p>
            <a:r>
              <a:rPr kumimoji="1" lang="en-US" altLang="ja-JP" sz="900" dirty="0">
                <a:solidFill>
                  <a:schemeClr val="tx1"/>
                </a:solidFill>
              </a:rPr>
              <a:t>5xud...</a:t>
            </a:r>
          </a:p>
          <a:p>
            <a:r>
              <a:rPr kumimoji="1" lang="en-US" altLang="ja-JP" sz="900" dirty="0">
                <a:solidFill>
                  <a:schemeClr val="tx1"/>
                </a:solidFill>
              </a:rPr>
              <a:t>Owner: System Program</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900" dirty="0">
                <a:solidFill>
                  <a:schemeClr val="tx1"/>
                </a:solidFill>
              </a:rPr>
              <a:t>M2mx...</a:t>
            </a:r>
          </a:p>
          <a:p>
            <a:r>
              <a:rPr kumimoji="1" lang="en-US" altLang="ja-JP" sz="900" dirty="0">
                <a:solidFill>
                  <a:schemeClr val="tx1"/>
                </a:solidFill>
              </a:rPr>
              <a:t>Executable: Yes</a:t>
            </a:r>
          </a:p>
          <a:p>
            <a:r>
              <a:rPr kumimoji="1" lang="en-US" altLang="ja-JP" sz="900" dirty="0">
                <a:solidFill>
                  <a:schemeClr val="tx1"/>
                </a:solidFill>
              </a:rPr>
              <a:t>Authority: 1BWu... ?</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r>
              <a:rPr kumimoji="1" lang="en-US" altLang="ja-JP" sz="1050" b="1" dirty="0">
                <a:solidFill>
                  <a:schemeClr val="tx1"/>
                </a:solidFill>
              </a:rPr>
              <a:t>(Magic Eden's Bank)</a:t>
            </a:r>
          </a:p>
          <a:p>
            <a:r>
              <a:rPr kumimoji="1" lang="en-US" altLang="ja-JP" sz="1050" b="1" dirty="0">
                <a:solidFill>
                  <a:schemeClr val="tx1"/>
                </a:solidFill>
              </a:rPr>
              <a:t>(ex: key of vault)</a:t>
            </a:r>
          </a:p>
          <a:p>
            <a:endParaRPr kumimoji="1" lang="en-US" altLang="ja-JP" sz="1050" dirty="0">
              <a:solidFill>
                <a:schemeClr val="tx1"/>
              </a:solidFill>
            </a:endParaRPr>
          </a:p>
          <a:p>
            <a:r>
              <a:rPr kumimoji="1" lang="en-US" altLang="ja-JP" sz="900" dirty="0">
                <a:solidFill>
                  <a:schemeClr val="tx1"/>
                </a:solidFill>
              </a:rPr>
              <a:t>1BWu...</a:t>
            </a:r>
          </a:p>
          <a:p>
            <a:r>
              <a:rPr kumimoji="1" lang="en-US" altLang="ja-JP" sz="900" dirty="0">
                <a:solidFill>
                  <a:schemeClr val="tx1"/>
                </a:solidFill>
              </a:rPr>
              <a:t>Owner: System Program</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886681"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SOL?</a:t>
            </a:r>
          </a:p>
          <a:p>
            <a:endParaRPr kumimoji="1" lang="en-US" altLang="ja-JP" sz="900" b="1" dirty="0">
              <a:solidFill>
                <a:schemeClr val="tx1"/>
              </a:solidFill>
            </a:endParaRPr>
          </a:p>
          <a:p>
            <a:r>
              <a:rPr kumimoji="1" lang="en-US" altLang="ja-JP" sz="900" dirty="0">
                <a:solidFill>
                  <a:schemeClr val="tx1"/>
                </a:solidFill>
              </a:rPr>
              <a:t>Buyer: </a:t>
            </a:r>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HGL8...</a:t>
            </a:r>
          </a:p>
          <a:p>
            <a:r>
              <a:rPr kumimoji="1" lang="en-US" altLang="ja-JP" sz="900" dirty="0">
                <a:solidFill>
                  <a:schemeClr val="tx1"/>
                </a:solidFill>
              </a:rPr>
              <a:t>Price: XXX SOL</a:t>
            </a: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Account?</a:t>
            </a:r>
          </a:p>
          <a:p>
            <a:r>
              <a:rPr kumimoji="1" lang="en-US" altLang="ja-JP" sz="1050" b="1" dirty="0">
                <a:solidFill>
                  <a:schemeClr val="tx1"/>
                </a:solidFill>
              </a:rPr>
              <a:t>(ex: vault)</a:t>
            </a:r>
          </a:p>
          <a:p>
            <a:endParaRPr kumimoji="1" lang="en-US" altLang="ja-JP" sz="900" dirty="0">
              <a:solidFill>
                <a:schemeClr val="tx1"/>
              </a:solidFill>
            </a:endParaRPr>
          </a:p>
          <a:p>
            <a:r>
              <a:rPr kumimoji="1" lang="en-US" altLang="ja-JP" sz="900" dirty="0">
                <a:solidFill>
                  <a:schemeClr val="tx1"/>
                </a:solidFill>
              </a:rPr>
              <a:t>HGL8...</a:t>
            </a:r>
          </a:p>
          <a:p>
            <a:r>
              <a:rPr kumimoji="1" lang="en-US" altLang="ja-JP" sz="900" dirty="0">
                <a:solidFill>
                  <a:schemeClr val="tx1"/>
                </a:solidFill>
              </a:rPr>
              <a:t>Authority: PDA?</a:t>
            </a:r>
          </a:p>
        </p:txBody>
      </p:sp>
      <p:cxnSp>
        <p:nvCxnSpPr>
          <p:cNvPr id="13" name="直線コネクタ 12">
            <a:extLst>
              <a:ext uri="{FF2B5EF4-FFF2-40B4-BE49-F238E27FC236}">
                <a16:creationId xmlns:a16="http://schemas.microsoft.com/office/drawing/2014/main" id="{73054554-01FB-9A4C-80AA-90EA93E51141}"/>
              </a:ext>
            </a:extLst>
          </p:cNvPr>
          <p:cNvCxnSpPr>
            <a:cxnSpLocks/>
          </p:cNvCxnSpPr>
          <p:nvPr/>
        </p:nvCxnSpPr>
        <p:spPr>
          <a:xfrm flipV="1">
            <a:off x="6055244" y="1870343"/>
            <a:ext cx="831437"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14700" y="2125640"/>
            <a:ext cx="287216"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3" idx="0"/>
            <a:endCxn id="11" idx="0"/>
          </p:cNvCxnSpPr>
          <p:nvPr/>
        </p:nvCxnSpPr>
        <p:spPr>
          <a:xfrm rot="5400000" flipH="1" flipV="1">
            <a:off x="4926155" y="-2053574"/>
            <a:ext cx="707217" cy="8072326"/>
          </a:xfrm>
          <a:prstGeom prst="bentConnector3">
            <a:avLst>
              <a:gd name="adj1" fmla="val 132324"/>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Token Account</a:t>
            </a:r>
          </a:p>
          <a:p>
            <a:endParaRPr kumimoji="1" lang="en-US" altLang="ja-JP" sz="1050" dirty="0">
              <a:solidFill>
                <a:schemeClr val="tx1"/>
              </a:solidFill>
            </a:endParaRPr>
          </a:p>
          <a:p>
            <a:r>
              <a:rPr kumimoji="1" lang="en-US" altLang="ja-JP" sz="900" dirty="0">
                <a:solidFill>
                  <a:schemeClr val="tx1"/>
                </a:solidFill>
              </a:rPr>
              <a:t>HTH3...</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721080" y="2719396"/>
            <a:ext cx="899795" cy="597883"/>
          </a:xfrm>
          <a:prstGeom prst="rect">
            <a:avLst/>
          </a:prstGeom>
          <a:noFill/>
        </p:spPr>
        <p:txBody>
          <a:bodyPr wrap="square" rtlCol="0">
            <a:noAutofit/>
          </a:bodyPr>
          <a:lstStyle/>
          <a:p>
            <a:pPr algn="ctr"/>
            <a:r>
              <a:rPr kumimoji="1" lang="en-US" altLang="ja-JP" sz="1200" dirty="0"/>
              <a:t>Set New</a:t>
            </a:r>
          </a:p>
          <a:p>
            <a:pPr algn="ctr"/>
            <a:r>
              <a:rPr kumimoji="1" lang="en-US" altLang="ja-JP" sz="1200" dirty="0"/>
              <a:t>Authority</a:t>
            </a:r>
          </a:p>
          <a:p>
            <a:pPr algn="ctr"/>
            <a:r>
              <a:rPr kumimoji="1" lang="en-US" altLang="ja-JP" sz="1200" dirty="0"/>
              <a:t>(Owner)</a:t>
            </a:r>
            <a:endParaRPr kumimoji="1" lang="ja-JP" altLang="en-US" sz="1200" dirty="0"/>
          </a:p>
        </p:txBody>
      </p: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b="1" dirty="0">
              <a:solidFill>
                <a:schemeClr val="tx1"/>
              </a:solidFill>
            </a:endParaRPr>
          </a:p>
          <a:p>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Owner: System Program</a:t>
            </a: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7758523" y="1090553"/>
            <a:ext cx="1701975" cy="277292"/>
          </a:xfrm>
          <a:prstGeom prst="rect">
            <a:avLst/>
          </a:prstGeom>
          <a:noFill/>
        </p:spPr>
        <p:txBody>
          <a:bodyPr wrap="square" rtlCol="0">
            <a:noAutofit/>
          </a:bodyPr>
          <a:lstStyle/>
          <a:p>
            <a:pPr algn="ctr"/>
            <a:r>
              <a:rPr kumimoji="1" lang="en-US" altLang="ja-JP" sz="1200" dirty="0"/>
              <a:t>Transfer List Price (SOL)</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837666" y="1821893"/>
            <a:ext cx="845993"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734748" y="3637745"/>
            <a:ext cx="89979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sp>
        <p:nvSpPr>
          <p:cNvPr id="1048" name="正方形/長方形 1047">
            <a:extLst>
              <a:ext uri="{FF2B5EF4-FFF2-40B4-BE49-F238E27FC236}">
                <a16:creationId xmlns:a16="http://schemas.microsoft.com/office/drawing/2014/main" id="{24B32EBE-16AA-D6EA-1145-8FED66B1BD70}"/>
              </a:ext>
            </a:extLst>
          </p:cNvPr>
          <p:cNvSpPr/>
          <p:nvPr/>
        </p:nvSpPr>
        <p:spPr>
          <a:xfrm>
            <a:off x="4627225" y="4451284"/>
            <a:ext cx="1428019" cy="473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NFT</a:t>
            </a:r>
            <a:r>
              <a:rPr kumimoji="1" lang="ja-JP" altLang="en-US" sz="900">
                <a:solidFill>
                  <a:schemeClr val="tx1"/>
                </a:solidFill>
              </a:rPr>
              <a:t> </a:t>
            </a:r>
            <a:r>
              <a:rPr kumimoji="1" lang="en-US" altLang="ja-JP" sz="900" dirty="0">
                <a:solidFill>
                  <a:schemeClr val="tx1"/>
                </a:solidFill>
              </a:rPr>
              <a:t>(Token Address)</a:t>
            </a:r>
          </a:p>
          <a:p>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Owner: Token Program</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4223048" y="5080754"/>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4223048" y="5552046"/>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sp>
        <p:nvSpPr>
          <p:cNvPr id="1058" name="正方形/長方形 1057">
            <a:extLst>
              <a:ext uri="{FF2B5EF4-FFF2-40B4-BE49-F238E27FC236}">
                <a16:creationId xmlns:a16="http://schemas.microsoft.com/office/drawing/2014/main" id="{43CF2430-C6A2-F64C-0E27-B8CFBB4A3B82}"/>
              </a:ext>
            </a:extLst>
          </p:cNvPr>
          <p:cNvSpPr/>
          <p:nvPr/>
        </p:nvSpPr>
        <p:spPr>
          <a:xfrm>
            <a:off x="5443003" y="5083457"/>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5443003" y="5554752"/>
            <a:ext cx="1012987" cy="334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5949497" y="5418380"/>
            <a:ext cx="0" cy="1363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5565974" y="4699934"/>
            <a:ext cx="158784" cy="608262"/>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6055244" y="1579518"/>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7645453" y="2767600"/>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cxnSp>
        <p:nvCxnSpPr>
          <p:cNvPr id="43" name="カギ線コネクタ 42">
            <a:extLst>
              <a:ext uri="{FF2B5EF4-FFF2-40B4-BE49-F238E27FC236}">
                <a16:creationId xmlns:a16="http://schemas.microsoft.com/office/drawing/2014/main" id="{60BE6004-77B1-12B0-FE0E-F682188766C6}"/>
              </a:ext>
            </a:extLst>
          </p:cNvPr>
          <p:cNvCxnSpPr>
            <a:cxnSpLocks/>
            <a:stCxn id="1048" idx="1"/>
            <a:endCxn id="1050" idx="1"/>
          </p:cNvCxnSpPr>
          <p:nvPr/>
        </p:nvCxnSpPr>
        <p:spPr>
          <a:xfrm rot="10800000" flipV="1">
            <a:off x="4223049" y="4687978"/>
            <a:ext cx="404177" cy="1031529"/>
          </a:xfrm>
          <a:prstGeom prst="bentConnector3">
            <a:avLst>
              <a:gd name="adj1" fmla="val 156559"/>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283F4D1B-2009-EFE8-791A-DF9B8654BFAD}"/>
              </a:ext>
            </a:extLst>
          </p:cNvPr>
          <p:cNvSpPr/>
          <p:nvPr/>
        </p:nvSpPr>
        <p:spPr>
          <a:xfrm>
            <a:off x="4066185" y="4379000"/>
            <a:ext cx="4320918" cy="160234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NFT Data</a:t>
            </a:r>
            <a:endParaRPr kumimoji="1" lang="ja-JP" altLang="en-US" sz="2400">
              <a:solidFill>
                <a:schemeClr val="bg1"/>
              </a:solidFill>
            </a:endParaRPr>
          </a:p>
        </p:txBody>
      </p: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a:t>
            </a:r>
            <a:r>
              <a:rPr kumimoji="1" lang="en-US" altLang="ja-JP" sz="1050" b="1" dirty="0">
                <a:solidFill>
                  <a:schemeClr val="accent2"/>
                </a:solidFill>
              </a:rPr>
              <a:t>Token</a:t>
            </a:r>
            <a:r>
              <a:rPr kumimoji="1" lang="en-US" altLang="ja-JP" sz="1050" b="1" dirty="0">
                <a:solidFill>
                  <a:schemeClr val="tx1"/>
                </a:solidFill>
              </a:rPr>
              <a:t> Account</a:t>
            </a:r>
          </a:p>
          <a:p>
            <a:r>
              <a:rPr kumimoji="1" lang="en-US" altLang="ja-JP" sz="1050" b="1" dirty="0">
                <a:solidFill>
                  <a:schemeClr val="tx1"/>
                </a:solidFill>
              </a:rPr>
              <a:t>(ex: vault)</a:t>
            </a:r>
          </a:p>
          <a:p>
            <a:endParaRPr kumimoji="1" lang="en-US" altLang="ja-JP" sz="1050" b="1" dirty="0">
              <a:solidFill>
                <a:schemeClr val="tx1"/>
              </a:solidFill>
            </a:endParaRPr>
          </a:p>
          <a:p>
            <a:r>
              <a:rPr kumimoji="1" lang="en-US" altLang="ja-JP" sz="900" dirty="0">
                <a:solidFill>
                  <a:schemeClr val="tx1"/>
                </a:solidFill>
              </a:rPr>
              <a:t>4doj...</a:t>
            </a:r>
          </a:p>
          <a:p>
            <a:r>
              <a:rPr kumimoji="1" lang="en-US" altLang="ja-JP" sz="900" dirty="0">
                <a:solidFill>
                  <a:schemeClr val="tx1"/>
                </a:solidFill>
              </a:rPr>
              <a:t>Owner: 5xud...</a:t>
            </a:r>
          </a:p>
        </p:txBody>
      </p: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0" name="テキスト ボックス 1029">
            <a:extLst>
              <a:ext uri="{FF2B5EF4-FFF2-40B4-BE49-F238E27FC236}">
                <a16:creationId xmlns:a16="http://schemas.microsoft.com/office/drawing/2014/main" id="{5B709372-1091-D9FA-3DAF-AEED882989E2}"/>
              </a:ext>
            </a:extLst>
          </p:cNvPr>
          <p:cNvSpPr txBox="1"/>
          <p:nvPr/>
        </p:nvSpPr>
        <p:spPr>
          <a:xfrm>
            <a:off x="1386658" y="3527460"/>
            <a:ext cx="991833" cy="490641"/>
          </a:xfrm>
          <a:prstGeom prst="rect">
            <a:avLst/>
          </a:prstGeom>
          <a:noFill/>
        </p:spPr>
        <p:txBody>
          <a:bodyPr wrap="square" rtlCol="0">
            <a:noAutofit/>
          </a:bodyPr>
          <a:lstStyle/>
          <a:p>
            <a:pPr algn="ctr"/>
            <a:r>
              <a:rPr kumimoji="1" lang="en-US" altLang="ja-JP" sz="1200" dirty="0">
                <a:solidFill>
                  <a:schemeClr val="bg1">
                    <a:lumMod val="75000"/>
                  </a:schemeClr>
                </a:solidFill>
              </a:rPr>
              <a:t>Authority</a:t>
            </a:r>
          </a:p>
          <a:p>
            <a:pPr algn="ctr"/>
            <a:r>
              <a:rPr kumimoji="1" lang="en-US" altLang="ja-JP" sz="1200" dirty="0">
                <a:solidFill>
                  <a:schemeClr val="bg1">
                    <a:lumMod val="75000"/>
                  </a:schemeClr>
                </a:solidFill>
              </a:rPr>
              <a:t>(=Owner)</a:t>
            </a:r>
            <a:endParaRPr kumimoji="1" lang="ja-JP" altLang="en-US" sz="1200" dirty="0">
              <a:solidFill>
                <a:schemeClr val="bg1">
                  <a:lumMod val="75000"/>
                </a:schemeClr>
              </a:solidFill>
            </a:endParaRPr>
          </a:p>
        </p:txBody>
      </p:sp>
      <p:pic>
        <p:nvPicPr>
          <p:cNvPr id="1036" name="図 1035">
            <a:extLst>
              <a:ext uri="{FF2B5EF4-FFF2-40B4-BE49-F238E27FC236}">
                <a16:creationId xmlns:a16="http://schemas.microsoft.com/office/drawing/2014/main" id="{53A9F294-C026-153A-EE62-4BA94352409D}"/>
              </a:ext>
            </a:extLst>
          </p:cNvPr>
          <p:cNvPicPr>
            <a:picLocks noChangeAspect="1"/>
          </p:cNvPicPr>
          <p:nvPr/>
        </p:nvPicPr>
        <p:blipFill>
          <a:blip r:embed="rId4"/>
          <a:stretch>
            <a:fillRect/>
          </a:stretch>
        </p:blipFill>
        <p:spPr>
          <a:xfrm>
            <a:off x="2783634" y="4022207"/>
            <a:ext cx="1843581" cy="594025"/>
          </a:xfrm>
          <a:prstGeom prst="rect">
            <a:avLst/>
          </a:prstGeom>
        </p:spPr>
      </p:pic>
      <p:pic>
        <p:nvPicPr>
          <p:cNvPr id="1038" name="図 1037">
            <a:extLst>
              <a:ext uri="{FF2B5EF4-FFF2-40B4-BE49-F238E27FC236}">
                <a16:creationId xmlns:a16="http://schemas.microsoft.com/office/drawing/2014/main" id="{FE5D0D55-A0F0-F93C-62CF-E85752E9D75E}"/>
              </a:ext>
            </a:extLst>
          </p:cNvPr>
          <p:cNvPicPr>
            <a:picLocks noChangeAspect="1"/>
          </p:cNvPicPr>
          <p:nvPr/>
        </p:nvPicPr>
        <p:blipFill>
          <a:blip r:embed="rId5"/>
          <a:stretch>
            <a:fillRect/>
          </a:stretch>
        </p:blipFill>
        <p:spPr>
          <a:xfrm>
            <a:off x="4093815" y="4752601"/>
            <a:ext cx="533400" cy="495613"/>
          </a:xfrm>
          <a:prstGeom prst="rect">
            <a:avLst/>
          </a:prstGeom>
        </p:spPr>
      </p:pic>
      <p:pic>
        <p:nvPicPr>
          <p:cNvPr id="1056" name="図 1055">
            <a:extLst>
              <a:ext uri="{FF2B5EF4-FFF2-40B4-BE49-F238E27FC236}">
                <a16:creationId xmlns:a16="http://schemas.microsoft.com/office/drawing/2014/main" id="{6A1E6109-64A8-44D5-2954-E1F6AB1A097D}"/>
              </a:ext>
            </a:extLst>
          </p:cNvPr>
          <p:cNvPicPr>
            <a:picLocks noChangeAspect="1"/>
          </p:cNvPicPr>
          <p:nvPr/>
        </p:nvPicPr>
        <p:blipFill>
          <a:blip r:embed="rId6"/>
          <a:stretch>
            <a:fillRect/>
          </a:stretch>
        </p:blipFill>
        <p:spPr>
          <a:xfrm>
            <a:off x="7732067" y="2555277"/>
            <a:ext cx="1671795" cy="250430"/>
          </a:xfrm>
          <a:prstGeom prst="rect">
            <a:avLst/>
          </a:prstGeom>
        </p:spPr>
      </p:pic>
      <p:pic>
        <p:nvPicPr>
          <p:cNvPr id="1065" name="図 1064">
            <a:extLst>
              <a:ext uri="{FF2B5EF4-FFF2-40B4-BE49-F238E27FC236}">
                <a16:creationId xmlns:a16="http://schemas.microsoft.com/office/drawing/2014/main" id="{5836F35C-5C18-F8D4-9F57-F277F65E5603}"/>
              </a:ext>
            </a:extLst>
          </p:cNvPr>
          <p:cNvPicPr>
            <a:picLocks noChangeAspect="1"/>
          </p:cNvPicPr>
          <p:nvPr/>
        </p:nvPicPr>
        <p:blipFill>
          <a:blip r:embed="rId7"/>
          <a:stretch>
            <a:fillRect/>
          </a:stretch>
        </p:blipFill>
        <p:spPr>
          <a:xfrm>
            <a:off x="9924263" y="1779639"/>
            <a:ext cx="1071430" cy="573247"/>
          </a:xfrm>
          <a:prstGeom prst="rect">
            <a:avLst/>
          </a:prstGeom>
        </p:spPr>
      </p:pic>
      <p:sp>
        <p:nvSpPr>
          <p:cNvPr id="1066" name="テキスト ボックス 1065">
            <a:extLst>
              <a:ext uri="{FF2B5EF4-FFF2-40B4-BE49-F238E27FC236}">
                <a16:creationId xmlns:a16="http://schemas.microsoft.com/office/drawing/2014/main" id="{C4B6A466-58FE-A9A9-0119-3F1965559F46}"/>
              </a:ext>
            </a:extLst>
          </p:cNvPr>
          <p:cNvSpPr txBox="1"/>
          <p:nvPr/>
        </p:nvSpPr>
        <p:spPr>
          <a:xfrm>
            <a:off x="10108593" y="1611833"/>
            <a:ext cx="1701974" cy="277292"/>
          </a:xfrm>
          <a:prstGeom prst="rect">
            <a:avLst/>
          </a:prstGeom>
          <a:noFill/>
        </p:spPr>
        <p:txBody>
          <a:bodyPr wrap="square" rtlCol="0">
            <a:noAutofit/>
          </a:bodyPr>
          <a:lstStyle/>
          <a:p>
            <a:pPr algn="ctr"/>
            <a:r>
              <a:rPr kumimoji="1" lang="en-US" altLang="ja-JP" sz="1200" dirty="0"/>
              <a:t>Deposit List Price (SOL)</a:t>
            </a:r>
            <a:endParaRPr kumimoji="1" lang="ja-JP" altLang="en-US" sz="1200" dirty="0"/>
          </a:p>
        </p:txBody>
      </p:sp>
      <p:sp>
        <p:nvSpPr>
          <p:cNvPr id="28" name="正方形/長方形 27">
            <a:extLst>
              <a:ext uri="{FF2B5EF4-FFF2-40B4-BE49-F238E27FC236}">
                <a16:creationId xmlns:a16="http://schemas.microsoft.com/office/drawing/2014/main" id="{202E1FFD-0116-2680-7D54-59FAA0221D12}"/>
              </a:ext>
            </a:extLst>
          </p:cNvPr>
          <p:cNvSpPr/>
          <p:nvPr/>
        </p:nvSpPr>
        <p:spPr>
          <a:xfrm>
            <a:off x="6886681" y="3024786"/>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NFT?</a:t>
            </a:r>
          </a:p>
          <a:p>
            <a:endParaRPr kumimoji="1" lang="en-US" altLang="ja-JP" sz="900" b="1" dirty="0">
              <a:solidFill>
                <a:schemeClr val="tx1"/>
              </a:solidFill>
            </a:endParaRPr>
          </a:p>
          <a:p>
            <a:r>
              <a:rPr kumimoji="1" lang="en-US" altLang="ja-JP" sz="900" dirty="0">
                <a:solidFill>
                  <a:schemeClr val="tx1"/>
                </a:solidFill>
              </a:rPr>
              <a:t>Seller: 5xud...</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4doj...</a:t>
            </a:r>
          </a:p>
          <a:p>
            <a:r>
              <a:rPr kumimoji="1" lang="en-US" altLang="ja-JP" sz="900" dirty="0">
                <a:solidFill>
                  <a:schemeClr val="tx1"/>
                </a:solidFill>
              </a:rPr>
              <a:t>Price: xxx SOL</a:t>
            </a:r>
          </a:p>
        </p:txBody>
      </p:sp>
      <p:cxnSp>
        <p:nvCxnSpPr>
          <p:cNvPr id="34" name="直線コネクタ 33">
            <a:extLst>
              <a:ext uri="{FF2B5EF4-FFF2-40B4-BE49-F238E27FC236}">
                <a16:creationId xmlns:a16="http://schemas.microsoft.com/office/drawing/2014/main" id="{4CD29860-4300-F1F4-656B-352C880DA387}"/>
              </a:ext>
            </a:extLst>
          </p:cNvPr>
          <p:cNvCxnSpPr>
            <a:cxnSpLocks/>
            <a:stCxn id="9" idx="3"/>
            <a:endCxn id="28" idx="1"/>
          </p:cNvCxnSpPr>
          <p:nvPr/>
        </p:nvCxnSpPr>
        <p:spPr>
          <a:xfrm flipV="1">
            <a:off x="6055244" y="3521446"/>
            <a:ext cx="831437" cy="6016"/>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B571C9D4-24E9-169F-F539-11C75D27E31B}"/>
              </a:ext>
            </a:extLst>
          </p:cNvPr>
          <p:cNvSpPr txBox="1"/>
          <p:nvPr/>
        </p:nvSpPr>
        <p:spPr>
          <a:xfrm>
            <a:off x="5751005" y="3261103"/>
            <a:ext cx="1478325" cy="217170"/>
          </a:xfrm>
          <a:prstGeom prst="rect">
            <a:avLst/>
          </a:prstGeom>
          <a:noFill/>
        </p:spPr>
        <p:txBody>
          <a:bodyPr wrap="square" rtlCol="0">
            <a:noAutofit/>
          </a:bodyPr>
          <a:lstStyle/>
          <a:p>
            <a:pPr algn="ctr"/>
            <a:r>
              <a:rPr kumimoji="1" lang="en-US" altLang="ja-JP" sz="1200" dirty="0"/>
              <a:t>Write</a:t>
            </a:r>
            <a:endParaRPr kumimoji="1" lang="ja-JP" altLang="en-US" sz="1200" dirty="0"/>
          </a:p>
        </p:txBody>
      </p:sp>
      <p:pic>
        <p:nvPicPr>
          <p:cNvPr id="48" name="図 47">
            <a:extLst>
              <a:ext uri="{FF2B5EF4-FFF2-40B4-BE49-F238E27FC236}">
                <a16:creationId xmlns:a16="http://schemas.microsoft.com/office/drawing/2014/main" id="{2752EF79-82C9-4C93-1F79-6620BDB3A5E7}"/>
              </a:ext>
            </a:extLst>
          </p:cNvPr>
          <p:cNvPicPr>
            <a:picLocks noChangeAspect="1"/>
          </p:cNvPicPr>
          <p:nvPr/>
        </p:nvPicPr>
        <p:blipFill>
          <a:blip r:embed="rId8"/>
          <a:stretch>
            <a:fillRect/>
          </a:stretch>
        </p:blipFill>
        <p:spPr>
          <a:xfrm flipV="1">
            <a:off x="6048894" y="2240006"/>
            <a:ext cx="932805" cy="971765"/>
          </a:xfrm>
          <a:prstGeom prst="rect">
            <a:avLst/>
          </a:prstGeom>
        </p:spPr>
      </p:pic>
      <p:sp>
        <p:nvSpPr>
          <p:cNvPr id="18" name="正方形/長方形 17">
            <a:extLst>
              <a:ext uri="{FF2B5EF4-FFF2-40B4-BE49-F238E27FC236}">
                <a16:creationId xmlns:a16="http://schemas.microsoft.com/office/drawing/2014/main" id="{1EEA5C73-BF76-6FC2-E48F-6701B15B5244}"/>
              </a:ext>
            </a:extLst>
          </p:cNvPr>
          <p:cNvSpPr/>
          <p:nvPr/>
        </p:nvSpPr>
        <p:spPr>
          <a:xfrm>
            <a:off x="2235200" y="2948135"/>
            <a:ext cx="7868987" cy="1145345"/>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an NFT from Seller to Buyer</a:t>
            </a:r>
            <a:endParaRPr kumimoji="1" lang="ja-JP" altLang="en-US" sz="2400">
              <a:solidFill>
                <a:schemeClr val="bg1"/>
              </a:solidFill>
            </a:endParaRPr>
          </a:p>
        </p:txBody>
      </p:sp>
      <p:grpSp>
        <p:nvGrpSpPr>
          <p:cNvPr id="52" name="グループ化 51">
            <a:extLst>
              <a:ext uri="{FF2B5EF4-FFF2-40B4-BE49-F238E27FC236}">
                <a16:creationId xmlns:a16="http://schemas.microsoft.com/office/drawing/2014/main" id="{F2CA0A76-C066-848F-92B2-DE6B3B8F170D}"/>
              </a:ext>
            </a:extLst>
          </p:cNvPr>
          <p:cNvGrpSpPr/>
          <p:nvPr/>
        </p:nvGrpSpPr>
        <p:grpSpPr>
          <a:xfrm>
            <a:off x="10959579" y="5641883"/>
            <a:ext cx="791911" cy="670112"/>
            <a:chOff x="10526639" y="944378"/>
            <a:chExt cx="946005" cy="809231"/>
          </a:xfrm>
        </p:grpSpPr>
        <p:sp>
          <p:nvSpPr>
            <p:cNvPr id="53" name="正方形/長方形 52">
              <a:extLst>
                <a:ext uri="{FF2B5EF4-FFF2-40B4-BE49-F238E27FC236}">
                  <a16:creationId xmlns:a16="http://schemas.microsoft.com/office/drawing/2014/main" id="{65AE63C5-1CBD-C986-6B71-7FF17D8DFD6F}"/>
                </a:ext>
              </a:extLst>
            </p:cNvPr>
            <p:cNvSpPr/>
            <p:nvPr/>
          </p:nvSpPr>
          <p:spPr>
            <a:xfrm>
              <a:off x="10526639" y="944379"/>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56" name="直線コネクタ 55">
              <a:extLst>
                <a:ext uri="{FF2B5EF4-FFF2-40B4-BE49-F238E27FC236}">
                  <a16:creationId xmlns:a16="http://schemas.microsoft.com/office/drawing/2014/main" id="{84116B5A-BB7C-7076-740E-470B6C5105DE}"/>
                </a:ext>
              </a:extLst>
            </p:cNvPr>
            <p:cNvCxnSpPr>
              <a:cxnSpLocks/>
            </p:cNvCxnSpPr>
            <p:nvPr/>
          </p:nvCxnSpPr>
          <p:spPr>
            <a:xfrm flipV="1">
              <a:off x="10561838" y="1371124"/>
              <a:ext cx="289259"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4A08340-3AB4-8CC9-5793-EA362BF13072}"/>
                </a:ext>
              </a:extLst>
            </p:cNvPr>
            <p:cNvSpPr txBox="1"/>
            <p:nvPr/>
          </p:nvSpPr>
          <p:spPr>
            <a:xfrm>
              <a:off x="10890752" y="944378"/>
              <a:ext cx="581892" cy="225665"/>
            </a:xfrm>
            <a:prstGeom prst="rect">
              <a:avLst/>
            </a:prstGeom>
            <a:noFill/>
          </p:spPr>
          <p:txBody>
            <a:bodyPr wrap="none" rtlCol="0" anchor="ctr">
              <a:noAutofit/>
            </a:bodyPr>
            <a:lstStyle/>
            <a:p>
              <a:r>
                <a:rPr kumimoji="1" lang="en-US" altLang="ja-JP" sz="900" dirty="0"/>
                <a:t>Account</a:t>
              </a:r>
              <a:endParaRPr kumimoji="1" lang="ja-JP" altLang="en-US" sz="900"/>
            </a:p>
          </p:txBody>
        </p:sp>
        <p:sp>
          <p:nvSpPr>
            <p:cNvPr id="59" name="テキスト ボックス 58">
              <a:extLst>
                <a:ext uri="{FF2B5EF4-FFF2-40B4-BE49-F238E27FC236}">
                  <a16:creationId xmlns:a16="http://schemas.microsoft.com/office/drawing/2014/main" id="{5CD11A47-D53D-60E9-E117-C7CC88DAF8FE}"/>
                </a:ext>
              </a:extLst>
            </p:cNvPr>
            <p:cNvSpPr txBox="1"/>
            <p:nvPr/>
          </p:nvSpPr>
          <p:spPr>
            <a:xfrm>
              <a:off x="10890752" y="1262630"/>
              <a:ext cx="581892" cy="225665"/>
            </a:xfrm>
            <a:prstGeom prst="rect">
              <a:avLst/>
            </a:prstGeom>
            <a:noFill/>
          </p:spPr>
          <p:txBody>
            <a:bodyPr wrap="none" rtlCol="0" anchor="ctr">
              <a:noAutofit/>
            </a:bodyPr>
            <a:lstStyle/>
            <a:p>
              <a:r>
                <a:rPr kumimoji="1" lang="en-US" altLang="ja-JP" sz="900" dirty="0"/>
                <a:t>Relation</a:t>
              </a:r>
              <a:endParaRPr kumimoji="1" lang="ja-JP" altLang="en-US" sz="900"/>
            </a:p>
          </p:txBody>
        </p:sp>
        <p:cxnSp>
          <p:nvCxnSpPr>
            <p:cNvPr id="60" name="直線コネクタ 59">
              <a:extLst>
                <a:ext uri="{FF2B5EF4-FFF2-40B4-BE49-F238E27FC236}">
                  <a16:creationId xmlns:a16="http://schemas.microsoft.com/office/drawing/2014/main" id="{4A1196BF-CB22-168F-4447-5DEED0FCFB88}"/>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BFA793BB-E662-39C7-E755-F0AF295A1FFF}"/>
                </a:ext>
              </a:extLst>
            </p:cNvPr>
            <p:cNvSpPr txBox="1"/>
            <p:nvPr/>
          </p:nvSpPr>
          <p:spPr>
            <a:xfrm>
              <a:off x="10890752" y="1527944"/>
              <a:ext cx="581892" cy="225665"/>
            </a:xfrm>
            <a:prstGeom prst="rect">
              <a:avLst/>
            </a:prstGeom>
            <a:noFill/>
          </p:spPr>
          <p:txBody>
            <a:bodyPr wrap="none" rtlCol="0" anchor="ctr">
              <a:noAutofit/>
            </a:bodyPr>
            <a:lstStyle/>
            <a:p>
              <a:r>
                <a:rPr kumimoji="1" lang="en-US" altLang="ja-JP" sz="900" dirty="0"/>
                <a:t>Action</a:t>
              </a:r>
              <a:endParaRPr kumimoji="1" lang="ja-JP" altLang="en-US" sz="900"/>
            </a:p>
          </p:txBody>
        </p:sp>
      </p:grpSp>
      <p:sp>
        <p:nvSpPr>
          <p:cNvPr id="24" name="テキスト ボックス 23">
            <a:extLst>
              <a:ext uri="{FF2B5EF4-FFF2-40B4-BE49-F238E27FC236}">
                <a16:creationId xmlns:a16="http://schemas.microsoft.com/office/drawing/2014/main" id="{580BEE7E-DE74-ECA5-D827-52808A6BAA5D}"/>
              </a:ext>
            </a:extLst>
          </p:cNvPr>
          <p:cNvSpPr txBox="1"/>
          <p:nvPr/>
        </p:nvSpPr>
        <p:spPr>
          <a:xfrm>
            <a:off x="6055244" y="1961022"/>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cxnSp>
        <p:nvCxnSpPr>
          <p:cNvPr id="25" name="直線コネクタ 24">
            <a:extLst>
              <a:ext uri="{FF2B5EF4-FFF2-40B4-BE49-F238E27FC236}">
                <a16:creationId xmlns:a16="http://schemas.microsoft.com/office/drawing/2014/main" id="{E17454CC-8604-3BEF-436E-98E75A239A7D}"/>
              </a:ext>
            </a:extLst>
          </p:cNvPr>
          <p:cNvCxnSpPr>
            <a:cxnSpLocks/>
            <a:stCxn id="8" idx="2"/>
            <a:endCxn id="9" idx="0"/>
          </p:cNvCxnSpPr>
          <p:nvPr/>
        </p:nvCxnSpPr>
        <p:spPr>
          <a:xfrm>
            <a:off x="5341235" y="2622300"/>
            <a:ext cx="0" cy="408502"/>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9B27BBAE-75EB-8212-2695-DCD380BB451E}"/>
              </a:ext>
            </a:extLst>
          </p:cNvPr>
          <p:cNvSpPr/>
          <p:nvPr/>
        </p:nvSpPr>
        <p:spPr>
          <a:xfrm>
            <a:off x="2235200" y="1538492"/>
            <a:ext cx="7868987" cy="1156457"/>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List Price from Buyer to Seller</a:t>
            </a:r>
            <a:endParaRPr kumimoji="1" lang="ja-JP" altLang="en-US" sz="2400">
              <a:solidFill>
                <a:schemeClr val="bg1"/>
              </a:solidFill>
            </a:endParaRPr>
          </a:p>
        </p:txBody>
      </p:sp>
    </p:spTree>
    <p:extLst>
      <p:ext uri="{BB962C8B-B14F-4D97-AF65-F5344CB8AC3E}">
        <p14:creationId xmlns:p14="http://schemas.microsoft.com/office/powerpoint/2010/main" val="24362124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179AB-51D4-9042-B3CD-82F414151A4B}"/>
              </a:ext>
            </a:extLst>
          </p:cNvPr>
          <p:cNvSpPr>
            <a:spLocks noGrp="1"/>
          </p:cNvSpPr>
          <p:nvPr>
            <p:ph type="title"/>
          </p:nvPr>
        </p:nvSpPr>
        <p:spPr/>
        <p:txBody>
          <a:bodyPr/>
          <a:lstStyle/>
          <a:p>
            <a:r>
              <a:rPr kumimoji="1" lang="en-US" altLang="ja-JP" dirty="0"/>
              <a:t>NFT Mint Tools Decision Tree</a:t>
            </a:r>
            <a:r>
              <a:rPr lang="en-US" altLang="ja-JP" dirty="0"/>
              <a:t> (Draft)</a:t>
            </a:r>
            <a:endParaRPr kumimoji="1" lang="ja-JP" altLang="en-US"/>
          </a:p>
        </p:txBody>
      </p:sp>
      <p:sp>
        <p:nvSpPr>
          <p:cNvPr id="4" name="フッター プレースホルダー 3">
            <a:extLst>
              <a:ext uri="{FF2B5EF4-FFF2-40B4-BE49-F238E27FC236}">
                <a16:creationId xmlns:a16="http://schemas.microsoft.com/office/drawing/2014/main" id="{D2C84616-1949-366E-220A-BC730612B254}"/>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8CBBDCA-6FAA-DB2A-5B84-4D22DBB594F7}"/>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63" name="グループ化 62">
            <a:extLst>
              <a:ext uri="{FF2B5EF4-FFF2-40B4-BE49-F238E27FC236}">
                <a16:creationId xmlns:a16="http://schemas.microsoft.com/office/drawing/2014/main" id="{59B62C23-C217-3AD7-69AC-D62EBDB99CFD}"/>
              </a:ext>
            </a:extLst>
          </p:cNvPr>
          <p:cNvGrpSpPr/>
          <p:nvPr/>
        </p:nvGrpSpPr>
        <p:grpSpPr>
          <a:xfrm>
            <a:off x="723900" y="994410"/>
            <a:ext cx="9753599" cy="5402580"/>
            <a:chOff x="529590" y="994410"/>
            <a:chExt cx="10515600" cy="5402580"/>
          </a:xfrm>
        </p:grpSpPr>
        <p:cxnSp>
          <p:nvCxnSpPr>
            <p:cNvPr id="9" name="直線矢印コネクタ 8">
              <a:extLst>
                <a:ext uri="{FF2B5EF4-FFF2-40B4-BE49-F238E27FC236}">
                  <a16:creationId xmlns:a16="http://schemas.microsoft.com/office/drawing/2014/main" id="{09D4E3F5-64D4-C3FC-ABBD-26BE258385E3}"/>
                </a:ext>
              </a:extLst>
            </p:cNvPr>
            <p:cNvCxnSpPr>
              <a:stCxn id="6" idx="3"/>
              <a:endCxn id="7" idx="1"/>
            </p:cNvCxnSpPr>
            <p:nvPr/>
          </p:nvCxnSpPr>
          <p:spPr>
            <a:xfrm>
              <a:off x="2183130" y="1569879"/>
              <a:ext cx="56388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5A4CF46A-99B7-DD07-5EC5-9209B3CC5E3B}"/>
                </a:ext>
              </a:extLst>
            </p:cNvPr>
            <p:cNvSpPr/>
            <p:nvPr/>
          </p:nvSpPr>
          <p:spPr>
            <a:xfrm>
              <a:off x="52959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have </a:t>
              </a:r>
              <a:r>
                <a:rPr kumimoji="1" lang="en-US" altLang="ja-JP" sz="1400" b="1" dirty="0">
                  <a:solidFill>
                    <a:schemeClr val="accent2"/>
                  </a:solidFill>
                </a:rPr>
                <a:t>logic</a:t>
              </a:r>
              <a:r>
                <a:rPr kumimoji="1" lang="en-US" altLang="ja-JP" sz="1400" dirty="0">
                  <a:solidFill>
                    <a:schemeClr val="tx1"/>
                  </a:solidFill>
                </a:rPr>
                <a:t> and </a:t>
              </a:r>
              <a:r>
                <a:rPr kumimoji="1" lang="en-US" altLang="ja-JP" sz="1400" b="1" dirty="0">
                  <a:solidFill>
                    <a:schemeClr val="accent2"/>
                  </a:solidFill>
                </a:rPr>
                <a:t>dynamic status </a:t>
              </a:r>
              <a:r>
                <a:rPr kumimoji="1" lang="en-US" altLang="ja-JP" sz="1400" dirty="0">
                  <a:solidFill>
                    <a:schemeClr val="tx1"/>
                  </a:solidFill>
                </a:rPr>
                <a:t>in NFT?</a:t>
              </a:r>
              <a:endParaRPr kumimoji="1" lang="ja-JP" altLang="en-US" sz="1400">
                <a:solidFill>
                  <a:schemeClr val="tx1"/>
                </a:solidFill>
              </a:endParaRPr>
            </a:p>
          </p:txBody>
        </p:sp>
        <p:sp>
          <p:nvSpPr>
            <p:cNvPr id="7" name="正方形/長方形 6">
              <a:extLst>
                <a:ext uri="{FF2B5EF4-FFF2-40B4-BE49-F238E27FC236}">
                  <a16:creationId xmlns:a16="http://schemas.microsoft.com/office/drawing/2014/main" id="{C4338D8F-A60F-4EB4-3401-47B2796CD659}"/>
                </a:ext>
              </a:extLst>
            </p:cNvPr>
            <p:cNvSpPr/>
            <p:nvPr/>
          </p:nvSpPr>
          <p:spPr>
            <a:xfrm>
              <a:off x="274701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a:t>
              </a:r>
              <a:r>
                <a:rPr kumimoji="1" lang="en-US" altLang="ja-JP" sz="1400" b="1" dirty="0">
                  <a:solidFill>
                    <a:schemeClr val="accent2"/>
                  </a:solidFill>
                </a:rPr>
                <a:t>update</a:t>
              </a:r>
              <a:r>
                <a:rPr kumimoji="1" lang="en-US" altLang="ja-JP" sz="1400" dirty="0">
                  <a:solidFill>
                    <a:schemeClr val="tx1"/>
                  </a:solidFill>
                </a:rPr>
                <a:t> </a:t>
              </a:r>
              <a:r>
                <a:rPr kumimoji="1" lang="en-US" altLang="ja-JP" sz="1400" b="1" dirty="0">
                  <a:solidFill>
                    <a:schemeClr val="accent2"/>
                  </a:solidFill>
                </a:rPr>
                <a:t>status</a:t>
              </a:r>
              <a:r>
                <a:rPr kumimoji="1" lang="en-US" altLang="ja-JP" sz="1400" dirty="0">
                  <a:solidFill>
                    <a:schemeClr val="accent2"/>
                  </a:solidFill>
                </a:rPr>
                <a:t> </a:t>
              </a:r>
              <a:r>
                <a:rPr kumimoji="1" lang="en-US" altLang="ja-JP" sz="1400" b="1" dirty="0">
                  <a:solidFill>
                    <a:schemeClr val="accent2"/>
                  </a:solidFill>
                </a:rPr>
                <a:t>frequently</a:t>
              </a:r>
              <a:r>
                <a:rPr kumimoji="1" lang="en-US" altLang="ja-JP" sz="1400" dirty="0">
                  <a:solidFill>
                    <a:schemeClr val="tx1"/>
                  </a:solidFill>
                </a:rPr>
                <a:t>?</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2F57C112-55D3-5394-9484-DBCD22628099}"/>
                </a:ext>
              </a:extLst>
            </p:cNvPr>
            <p:cNvSpPr/>
            <p:nvPr/>
          </p:nvSpPr>
          <p:spPr>
            <a:xfrm>
              <a:off x="939165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(Web2) </a:t>
              </a:r>
            </a:p>
            <a:p>
              <a:pPr algn="ctr"/>
              <a:r>
                <a:rPr kumimoji="1" lang="en-US" altLang="ja-JP" sz="1400" dirty="0">
                  <a:solidFill>
                    <a:schemeClr val="accent2"/>
                  </a:solidFill>
                </a:rPr>
                <a:t>Scratch</a:t>
              </a:r>
              <a:r>
                <a:rPr kumimoji="1" lang="en-US" altLang="ja-JP" sz="1400" dirty="0">
                  <a:solidFill>
                    <a:schemeClr val="tx1"/>
                  </a:solidFill>
                </a:rPr>
                <a:t> Development</a:t>
              </a:r>
              <a:endParaRPr kumimoji="1" lang="ja-JP" altLang="en-US" sz="1400">
                <a:solidFill>
                  <a:schemeClr val="tx1"/>
                </a:solidFill>
              </a:endParaRPr>
            </a:p>
          </p:txBody>
        </p:sp>
        <p:sp>
          <p:nvSpPr>
            <p:cNvPr id="11" name="正方形/長方形 10">
              <a:extLst>
                <a:ext uri="{FF2B5EF4-FFF2-40B4-BE49-F238E27FC236}">
                  <a16:creationId xmlns:a16="http://schemas.microsoft.com/office/drawing/2014/main" id="{1BFC946A-38BD-137C-649E-969CAA3C5B63}"/>
                </a:ext>
              </a:extLst>
            </p:cNvPr>
            <p:cNvSpPr/>
            <p:nvPr/>
          </p:nvSpPr>
          <p:spPr>
            <a:xfrm>
              <a:off x="9391650" y="2386224"/>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(web3 )</a:t>
              </a:r>
            </a:p>
            <a:p>
              <a:pPr algn="ctr"/>
              <a:r>
                <a:rPr kumimoji="1" lang="en-US" altLang="ja-JP" sz="1400" dirty="0" err="1">
                  <a:solidFill>
                    <a:schemeClr val="tx1"/>
                  </a:solidFill>
                </a:rPr>
                <a:t>Metaplex</a:t>
              </a:r>
              <a:endParaRPr kumimoji="1" lang="en-US" altLang="ja-JP" sz="1400" dirty="0">
                <a:solidFill>
                  <a:schemeClr val="tx1"/>
                </a:solidFill>
              </a:endParaRPr>
            </a:p>
            <a:p>
              <a:pPr algn="ctr"/>
              <a:r>
                <a:rPr kumimoji="1" lang="en-US" altLang="ja-JP" sz="1400" dirty="0">
                  <a:solidFill>
                    <a:schemeClr val="accent2"/>
                  </a:solidFill>
                </a:rPr>
                <a:t>Candy Machine</a:t>
              </a:r>
            </a:p>
            <a:p>
              <a:pPr algn="ctr"/>
              <a:r>
                <a:rPr kumimoji="1" lang="en-US" altLang="ja-JP" sz="1400" dirty="0">
                  <a:solidFill>
                    <a:schemeClr val="tx1"/>
                  </a:solidFill>
                </a:rPr>
                <a:t>with</a:t>
              </a:r>
              <a:r>
                <a:rPr kumimoji="1" lang="en-US" altLang="ja-JP" sz="1400" dirty="0">
                  <a:solidFill>
                    <a:schemeClr val="accent2"/>
                  </a:solidFill>
                </a:rPr>
                <a:t> Umi</a:t>
              </a:r>
              <a:endParaRPr kumimoji="1" lang="ja-JP" altLang="en-US" sz="1400">
                <a:solidFill>
                  <a:schemeClr val="accent2"/>
                </a:solidFill>
              </a:endParaRPr>
            </a:p>
          </p:txBody>
        </p:sp>
        <p:sp>
          <p:nvSpPr>
            <p:cNvPr id="12" name="正方形/長方形 11">
              <a:extLst>
                <a:ext uri="{FF2B5EF4-FFF2-40B4-BE49-F238E27FC236}">
                  <a16:creationId xmlns:a16="http://schemas.microsoft.com/office/drawing/2014/main" id="{A5E906CD-6963-2215-D201-AC8088E6B65C}"/>
                </a:ext>
              </a:extLst>
            </p:cNvPr>
            <p:cNvSpPr/>
            <p:nvPr/>
          </p:nvSpPr>
          <p:spPr>
            <a:xfrm>
              <a:off x="9391650" y="5246052"/>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NFT Marketplace</a:t>
              </a:r>
            </a:p>
            <a:p>
              <a:pPr algn="ctr"/>
              <a:endParaRPr kumimoji="1" lang="en-US" altLang="ja-JP" sz="1400" dirty="0">
                <a:solidFill>
                  <a:schemeClr val="tx1"/>
                </a:solidFill>
              </a:endParaRPr>
            </a:p>
            <a:p>
              <a:pPr algn="ctr"/>
              <a:r>
                <a:rPr kumimoji="1" lang="en-US" altLang="ja-JP" sz="1400" dirty="0">
                  <a:solidFill>
                    <a:schemeClr val="tx1"/>
                  </a:solidFill>
                </a:rPr>
                <a:t>e.g. Magic Eden,</a:t>
              </a:r>
            </a:p>
            <a:p>
              <a:pPr algn="ctr"/>
              <a:r>
                <a:rPr kumimoji="1" lang="en-US" altLang="ja-JP" sz="1400" dirty="0" err="1">
                  <a:solidFill>
                    <a:schemeClr val="tx1"/>
                  </a:solidFill>
                </a:rPr>
                <a:t>Opensea</a:t>
              </a:r>
              <a:endParaRPr kumimoji="1" lang="en-US" altLang="ja-JP" sz="1400" dirty="0">
                <a:solidFill>
                  <a:schemeClr val="tx1"/>
                </a:solidFill>
              </a:endParaRPr>
            </a:p>
          </p:txBody>
        </p:sp>
        <p:sp>
          <p:nvSpPr>
            <p:cNvPr id="13" name="正方形/長方形 12">
              <a:extLst>
                <a:ext uri="{FF2B5EF4-FFF2-40B4-BE49-F238E27FC236}">
                  <a16:creationId xmlns:a16="http://schemas.microsoft.com/office/drawing/2014/main" id="{ABEEFB13-1FDC-6DA8-36BB-057BC81009D5}"/>
                </a:ext>
              </a:extLst>
            </p:cNvPr>
            <p:cNvSpPr/>
            <p:nvPr/>
          </p:nvSpPr>
          <p:spPr>
            <a:xfrm>
              <a:off x="9391650" y="3778038"/>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SaaS</a:t>
              </a:r>
            </a:p>
            <a:p>
              <a:pPr algn="ctr"/>
              <a:endParaRPr kumimoji="1" lang="en-US" altLang="ja-JP" sz="1400" dirty="0">
                <a:solidFill>
                  <a:schemeClr val="tx1"/>
                </a:solidFill>
              </a:endParaRPr>
            </a:p>
            <a:p>
              <a:pPr algn="ctr"/>
              <a:r>
                <a:rPr kumimoji="1" lang="en-US" altLang="ja-JP" sz="1400" dirty="0">
                  <a:solidFill>
                    <a:schemeClr val="tx1"/>
                  </a:solidFill>
                </a:rPr>
                <a:t>e.g. </a:t>
              </a:r>
              <a:r>
                <a:rPr kumimoji="1" lang="en-US" altLang="ja-JP" sz="1400" dirty="0" err="1">
                  <a:solidFill>
                    <a:schemeClr val="tx1"/>
                  </a:solidFill>
                </a:rPr>
                <a:t>Thirdweb</a:t>
              </a:r>
              <a:endParaRPr kumimoji="1" lang="ja-JP" altLang="en-US" sz="1400">
                <a:solidFill>
                  <a:schemeClr val="tx1"/>
                </a:solidFill>
              </a:endParaRPr>
            </a:p>
          </p:txBody>
        </p:sp>
        <p:cxnSp>
          <p:nvCxnSpPr>
            <p:cNvPr id="16" name="直線矢印コネクタ 15">
              <a:extLst>
                <a:ext uri="{FF2B5EF4-FFF2-40B4-BE49-F238E27FC236}">
                  <a16:creationId xmlns:a16="http://schemas.microsoft.com/office/drawing/2014/main" id="{F6C4146F-463A-5509-F14E-2F4EEDB55DDC}"/>
                </a:ext>
              </a:extLst>
            </p:cNvPr>
            <p:cNvCxnSpPr>
              <a:cxnSpLocks/>
              <a:stCxn id="7" idx="3"/>
              <a:endCxn id="10" idx="1"/>
            </p:cNvCxnSpPr>
            <p:nvPr/>
          </p:nvCxnSpPr>
          <p:spPr>
            <a:xfrm>
              <a:off x="4400550" y="1569879"/>
              <a:ext cx="49911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56B719CE-3CC2-9EFC-99FB-1546F6D1288E}"/>
                </a:ext>
              </a:extLst>
            </p:cNvPr>
            <p:cNvCxnSpPr>
              <a:cxnSpLocks/>
              <a:stCxn id="7" idx="2"/>
              <a:endCxn id="22" idx="1"/>
            </p:cNvCxnSpPr>
            <p:nvPr/>
          </p:nvCxnSpPr>
          <p:spPr>
            <a:xfrm rot="16200000" flipH="1">
              <a:off x="3752348" y="1966780"/>
              <a:ext cx="816345" cy="117348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1EF44DCE-518B-9D59-DB3A-93D572D5339D}"/>
                </a:ext>
              </a:extLst>
            </p:cNvPr>
            <p:cNvSpPr/>
            <p:nvPr/>
          </p:nvSpPr>
          <p:spPr>
            <a:xfrm>
              <a:off x="4747260" y="2386224"/>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have </a:t>
              </a:r>
              <a:r>
                <a:rPr kumimoji="1" lang="en-US" altLang="ja-JP" sz="1400" b="1" dirty="0">
                  <a:solidFill>
                    <a:schemeClr val="accent2"/>
                  </a:solidFill>
                </a:rPr>
                <a:t>Marketing Channel</a:t>
              </a:r>
              <a:r>
                <a:rPr kumimoji="1" lang="en-US" altLang="ja-JP" sz="1400" dirty="0">
                  <a:solidFill>
                    <a:schemeClr val="tx1"/>
                  </a:solidFill>
                </a:rPr>
                <a:t>?</a:t>
              </a:r>
              <a:endParaRPr kumimoji="1" lang="ja-JP" altLang="en-US" sz="1400">
                <a:solidFill>
                  <a:schemeClr val="tx1"/>
                </a:solidFill>
              </a:endParaRPr>
            </a:p>
          </p:txBody>
        </p:sp>
        <p:sp>
          <p:nvSpPr>
            <p:cNvPr id="25" name="正方形/長方形 24">
              <a:extLst>
                <a:ext uri="{FF2B5EF4-FFF2-40B4-BE49-F238E27FC236}">
                  <a16:creationId xmlns:a16="http://schemas.microsoft.com/office/drawing/2014/main" id="{B0F2EDFC-96A7-568E-015B-C4369B476D25}"/>
                </a:ext>
              </a:extLst>
            </p:cNvPr>
            <p:cNvSpPr/>
            <p:nvPr/>
          </p:nvSpPr>
          <p:spPr>
            <a:xfrm>
              <a:off x="6783705" y="3778038"/>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need to implement own page?</a:t>
              </a:r>
            </a:p>
            <a:p>
              <a:pPr algn="ctr"/>
              <a:r>
                <a:rPr kumimoji="1" lang="en-US" altLang="ja-JP" sz="1400" dirty="0">
                  <a:solidFill>
                    <a:schemeClr val="tx1"/>
                  </a:solidFill>
                </a:rPr>
                <a:t>e.g. Landing Page</a:t>
              </a:r>
            </a:p>
          </p:txBody>
        </p:sp>
        <p:cxnSp>
          <p:nvCxnSpPr>
            <p:cNvPr id="30" name="カギ線コネクタ 29">
              <a:extLst>
                <a:ext uri="{FF2B5EF4-FFF2-40B4-BE49-F238E27FC236}">
                  <a16:creationId xmlns:a16="http://schemas.microsoft.com/office/drawing/2014/main" id="{A7653AAE-FB72-9640-9472-8EBBA23D21FF}"/>
                </a:ext>
              </a:extLst>
            </p:cNvPr>
            <p:cNvCxnSpPr>
              <a:cxnSpLocks/>
              <a:stCxn id="6" idx="2"/>
              <a:endCxn id="22" idx="1"/>
            </p:cNvCxnSpPr>
            <p:nvPr/>
          </p:nvCxnSpPr>
          <p:spPr>
            <a:xfrm rot="16200000" flipH="1">
              <a:off x="2643638" y="858070"/>
              <a:ext cx="816345" cy="339090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カギ線コネクタ 32">
              <a:extLst>
                <a:ext uri="{FF2B5EF4-FFF2-40B4-BE49-F238E27FC236}">
                  <a16:creationId xmlns:a16="http://schemas.microsoft.com/office/drawing/2014/main" id="{8E187BB8-ED1D-CE92-68B8-BF7B2A3E09D5}"/>
                </a:ext>
              </a:extLst>
            </p:cNvPr>
            <p:cNvCxnSpPr>
              <a:cxnSpLocks/>
              <a:stCxn id="25" idx="2"/>
              <a:endCxn id="12" idx="1"/>
            </p:cNvCxnSpPr>
            <p:nvPr/>
          </p:nvCxnSpPr>
          <p:spPr>
            <a:xfrm rot="16200000" flipH="1">
              <a:off x="8054790" y="4484660"/>
              <a:ext cx="892545" cy="1781175"/>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カギ線コネクタ 35">
              <a:extLst>
                <a:ext uri="{FF2B5EF4-FFF2-40B4-BE49-F238E27FC236}">
                  <a16:creationId xmlns:a16="http://schemas.microsoft.com/office/drawing/2014/main" id="{15A20B1D-0493-45AC-C9A5-16BB5A5F55EF}"/>
                </a:ext>
              </a:extLst>
            </p:cNvPr>
            <p:cNvCxnSpPr>
              <a:cxnSpLocks/>
              <a:stCxn id="22" idx="2"/>
              <a:endCxn id="25" idx="1"/>
            </p:cNvCxnSpPr>
            <p:nvPr/>
          </p:nvCxnSpPr>
          <p:spPr>
            <a:xfrm rot="16200000" flipH="1">
              <a:off x="5770695" y="3340496"/>
              <a:ext cx="816345" cy="1209675"/>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01609DA-57DB-072D-7F07-0FCFFF49D65D}"/>
                </a:ext>
              </a:extLst>
            </p:cNvPr>
            <p:cNvCxnSpPr>
              <a:cxnSpLocks/>
              <a:stCxn id="22" idx="3"/>
              <a:endCxn id="11" idx="1"/>
            </p:cNvCxnSpPr>
            <p:nvPr/>
          </p:nvCxnSpPr>
          <p:spPr>
            <a:xfrm>
              <a:off x="6400800" y="2961693"/>
              <a:ext cx="299085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1C38F6A-3E07-DF1D-3730-526085BA02BE}"/>
                </a:ext>
              </a:extLst>
            </p:cNvPr>
            <p:cNvCxnSpPr>
              <a:cxnSpLocks/>
              <a:stCxn id="25" idx="3"/>
              <a:endCxn id="13" idx="1"/>
            </p:cNvCxnSpPr>
            <p:nvPr/>
          </p:nvCxnSpPr>
          <p:spPr>
            <a:xfrm>
              <a:off x="8437245" y="4353507"/>
              <a:ext cx="95440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E673548-9B06-AAFF-6E27-0D0442E8D0CA}"/>
                </a:ext>
              </a:extLst>
            </p:cNvPr>
            <p:cNvSpPr txBox="1"/>
            <p:nvPr/>
          </p:nvSpPr>
          <p:spPr>
            <a:xfrm>
              <a:off x="2310765" y="100170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46" name="テキスト ボックス 45">
              <a:extLst>
                <a:ext uri="{FF2B5EF4-FFF2-40B4-BE49-F238E27FC236}">
                  <a16:creationId xmlns:a16="http://schemas.microsoft.com/office/drawing/2014/main" id="{E1B5399C-5D45-7120-A58D-CE442DB88138}"/>
                </a:ext>
              </a:extLst>
            </p:cNvPr>
            <p:cNvSpPr txBox="1"/>
            <p:nvPr/>
          </p:nvSpPr>
          <p:spPr>
            <a:xfrm>
              <a:off x="1447800" y="222827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47" name="テキスト ボックス 46">
              <a:extLst>
                <a:ext uri="{FF2B5EF4-FFF2-40B4-BE49-F238E27FC236}">
                  <a16:creationId xmlns:a16="http://schemas.microsoft.com/office/drawing/2014/main" id="{6614648D-592F-A582-C46A-467985F828BD}"/>
                </a:ext>
              </a:extLst>
            </p:cNvPr>
            <p:cNvSpPr txBox="1"/>
            <p:nvPr/>
          </p:nvSpPr>
          <p:spPr>
            <a:xfrm>
              <a:off x="4551045" y="100170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48" name="テキスト ボックス 47">
              <a:extLst>
                <a:ext uri="{FF2B5EF4-FFF2-40B4-BE49-F238E27FC236}">
                  <a16:creationId xmlns:a16="http://schemas.microsoft.com/office/drawing/2014/main" id="{BA09A8A0-0EE1-507A-63C9-3C72F1240C57}"/>
                </a:ext>
              </a:extLst>
            </p:cNvPr>
            <p:cNvSpPr txBox="1"/>
            <p:nvPr/>
          </p:nvSpPr>
          <p:spPr>
            <a:xfrm>
              <a:off x="3699510" y="222827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49" name="テキスト ボックス 48">
              <a:extLst>
                <a:ext uri="{FF2B5EF4-FFF2-40B4-BE49-F238E27FC236}">
                  <a16:creationId xmlns:a16="http://schemas.microsoft.com/office/drawing/2014/main" id="{73D2A396-6E95-42AB-C340-683D7F5C089A}"/>
                </a:ext>
              </a:extLst>
            </p:cNvPr>
            <p:cNvSpPr txBox="1"/>
            <p:nvPr/>
          </p:nvSpPr>
          <p:spPr>
            <a:xfrm>
              <a:off x="6482715" y="238473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50" name="テキスト ボックス 49">
              <a:extLst>
                <a:ext uri="{FF2B5EF4-FFF2-40B4-BE49-F238E27FC236}">
                  <a16:creationId xmlns:a16="http://schemas.microsoft.com/office/drawing/2014/main" id="{6D6969B3-F6C9-4F4D-C49E-0B0D9C019731}"/>
                </a:ext>
              </a:extLst>
            </p:cNvPr>
            <p:cNvSpPr txBox="1"/>
            <p:nvPr/>
          </p:nvSpPr>
          <p:spPr>
            <a:xfrm>
              <a:off x="5665470" y="361130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51" name="テキスト ボックス 50">
              <a:extLst>
                <a:ext uri="{FF2B5EF4-FFF2-40B4-BE49-F238E27FC236}">
                  <a16:creationId xmlns:a16="http://schemas.microsoft.com/office/drawing/2014/main" id="{15E1B773-2EB9-D769-88BD-10A8799018F2}"/>
                </a:ext>
              </a:extLst>
            </p:cNvPr>
            <p:cNvSpPr txBox="1"/>
            <p:nvPr/>
          </p:nvSpPr>
          <p:spPr>
            <a:xfrm>
              <a:off x="8517255" y="377919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52" name="テキスト ボックス 51">
              <a:extLst>
                <a:ext uri="{FF2B5EF4-FFF2-40B4-BE49-F238E27FC236}">
                  <a16:creationId xmlns:a16="http://schemas.microsoft.com/office/drawing/2014/main" id="{EF73D1B5-6610-C36C-D1D7-D30E666DF824}"/>
                </a:ext>
              </a:extLst>
            </p:cNvPr>
            <p:cNvSpPr txBox="1"/>
            <p:nvPr/>
          </p:nvSpPr>
          <p:spPr>
            <a:xfrm>
              <a:off x="7700010" y="499433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grpSp>
      <p:cxnSp>
        <p:nvCxnSpPr>
          <p:cNvPr id="53" name="直線矢印コネクタ 52">
            <a:extLst>
              <a:ext uri="{FF2B5EF4-FFF2-40B4-BE49-F238E27FC236}">
                <a16:creationId xmlns:a16="http://schemas.microsoft.com/office/drawing/2014/main" id="{D1038A4A-573A-012D-F2D5-3ED3524E2ACA}"/>
              </a:ext>
            </a:extLst>
          </p:cNvPr>
          <p:cNvCxnSpPr>
            <a:cxnSpLocks/>
            <a:stCxn id="59" idx="0"/>
            <a:endCxn id="58" idx="2"/>
          </p:cNvCxnSpPr>
          <p:nvPr/>
        </p:nvCxnSpPr>
        <p:spPr>
          <a:xfrm flipH="1" flipV="1">
            <a:off x="11096372" y="1475847"/>
            <a:ext cx="3810" cy="4439706"/>
          </a:xfrm>
          <a:prstGeom prst="straightConnector1">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EEC307EC-A3BE-559A-DEB4-E561BF50B188}"/>
              </a:ext>
            </a:extLst>
          </p:cNvPr>
          <p:cNvSpPr txBox="1"/>
          <p:nvPr/>
        </p:nvSpPr>
        <p:spPr>
          <a:xfrm>
            <a:off x="10604882" y="994410"/>
            <a:ext cx="982980" cy="481437"/>
          </a:xfrm>
          <a:prstGeom prst="rect">
            <a:avLst/>
          </a:prstGeom>
          <a:noFill/>
        </p:spPr>
        <p:txBody>
          <a:bodyPr wrap="none" rtlCol="0">
            <a:noAutofit/>
          </a:bodyPr>
          <a:lstStyle/>
          <a:p>
            <a:pPr algn="ctr"/>
            <a:r>
              <a:rPr kumimoji="1" lang="en-US" altLang="ja-JP" sz="1200" dirty="0"/>
              <a:t>Difficult /</a:t>
            </a:r>
          </a:p>
          <a:p>
            <a:pPr algn="ctr"/>
            <a:r>
              <a:rPr kumimoji="1" lang="en-US" altLang="ja-JP" sz="1200" dirty="0"/>
              <a:t>Customizable</a:t>
            </a:r>
            <a:endParaRPr kumimoji="1" lang="ja-JP" altLang="en-US" sz="1200" dirty="0"/>
          </a:p>
        </p:txBody>
      </p:sp>
      <p:sp>
        <p:nvSpPr>
          <p:cNvPr id="59" name="テキスト ボックス 58">
            <a:extLst>
              <a:ext uri="{FF2B5EF4-FFF2-40B4-BE49-F238E27FC236}">
                <a16:creationId xmlns:a16="http://schemas.microsoft.com/office/drawing/2014/main" id="{81472E55-5ED8-C5E1-032B-4A1BBBB3E844}"/>
              </a:ext>
            </a:extLst>
          </p:cNvPr>
          <p:cNvSpPr txBox="1"/>
          <p:nvPr/>
        </p:nvSpPr>
        <p:spPr>
          <a:xfrm>
            <a:off x="10608692" y="5915553"/>
            <a:ext cx="982980" cy="481437"/>
          </a:xfrm>
          <a:prstGeom prst="rect">
            <a:avLst/>
          </a:prstGeom>
          <a:noFill/>
        </p:spPr>
        <p:txBody>
          <a:bodyPr wrap="none" rtlCol="0">
            <a:noAutofit/>
          </a:bodyPr>
          <a:lstStyle/>
          <a:p>
            <a:pPr algn="ctr"/>
            <a:r>
              <a:rPr kumimoji="1" lang="en-US" altLang="ja-JP" sz="1200" dirty="0"/>
              <a:t>Easy /</a:t>
            </a:r>
          </a:p>
          <a:p>
            <a:pPr algn="ctr"/>
            <a:r>
              <a:rPr kumimoji="1" lang="en-US" altLang="ja-JP" sz="1200" dirty="0"/>
              <a:t>Template</a:t>
            </a:r>
          </a:p>
        </p:txBody>
      </p:sp>
      <p:pic>
        <p:nvPicPr>
          <p:cNvPr id="1026" name="Picture 2" descr="Metaplex (@metaplex) / Twitter">
            <a:extLst>
              <a:ext uri="{FF2B5EF4-FFF2-40B4-BE49-F238E27FC236}">
                <a16:creationId xmlns:a16="http://schemas.microsoft.com/office/drawing/2014/main" id="{750D7689-E9D0-DA76-8546-A323CDE3A6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140808" y="2458720"/>
            <a:ext cx="269983" cy="2699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irdweb - YouTube">
            <a:extLst>
              <a:ext uri="{FF2B5EF4-FFF2-40B4-BE49-F238E27FC236}">
                <a16:creationId xmlns:a16="http://schemas.microsoft.com/office/drawing/2014/main" id="{50729986-3D26-04DE-D822-4278E3CF06A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113392" y="3804264"/>
            <a:ext cx="337600" cy="33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お辞儀をしている犬のイラスト（工事中）">
            <a:extLst>
              <a:ext uri="{FF2B5EF4-FFF2-40B4-BE49-F238E27FC236}">
                <a16:creationId xmlns:a16="http://schemas.microsoft.com/office/drawing/2014/main" id="{CECFF093-F262-5875-E59E-467B0721017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140808" y="1060471"/>
            <a:ext cx="265125" cy="384239"/>
          </a:xfrm>
          <a:prstGeom prst="rect">
            <a:avLst/>
          </a:prstGeom>
          <a:noFill/>
          <a:extLst>
            <a:ext uri="{909E8E84-426E-40DD-AFC4-6F175D3DCCD1}">
              <a14:hiddenFill xmlns:a14="http://schemas.microsoft.com/office/drawing/2010/main">
                <a:solidFill>
                  <a:srgbClr val="FFFFFF"/>
                </a:solidFill>
              </a14:hiddenFill>
            </a:ext>
          </a:extLst>
        </p:spPr>
      </p:pic>
      <p:sp>
        <p:nvSpPr>
          <p:cNvPr id="69" name="テキスト ボックス 68">
            <a:extLst>
              <a:ext uri="{FF2B5EF4-FFF2-40B4-BE49-F238E27FC236}">
                <a16:creationId xmlns:a16="http://schemas.microsoft.com/office/drawing/2014/main" id="{CCDD80C4-F0D0-7195-826C-09C61A85C090}"/>
              </a:ext>
            </a:extLst>
          </p:cNvPr>
          <p:cNvSpPr txBox="1"/>
          <p:nvPr/>
        </p:nvSpPr>
        <p:spPr>
          <a:xfrm>
            <a:off x="496601" y="3360338"/>
            <a:ext cx="3050896" cy="670723"/>
          </a:xfrm>
          <a:prstGeom prst="rect">
            <a:avLst/>
          </a:prstGeom>
          <a:noFill/>
        </p:spPr>
        <p:txBody>
          <a:bodyPr wrap="square" rtlCol="0">
            <a:noAutofit/>
          </a:bodyPr>
          <a:lstStyle/>
          <a:p>
            <a:pPr algn="l"/>
            <a:r>
              <a:rPr lang="en-US" altLang="ja-JP" sz="1200" b="0" i="0" dirty="0">
                <a:effectLst/>
                <a:latin typeface="Söhne"/>
              </a:rPr>
              <a:t>For example, when minting STEPN shoes, there are dynamic status parameters such as level and efficiency.</a:t>
            </a:r>
          </a:p>
          <a:p>
            <a:br>
              <a:rPr lang="en-US" altLang="ja-JP" sz="1200" dirty="0"/>
            </a:br>
            <a:endParaRPr kumimoji="1" lang="ja-JP" altLang="en-US" sz="1200" dirty="0"/>
          </a:p>
        </p:txBody>
      </p:sp>
      <p:cxnSp>
        <p:nvCxnSpPr>
          <p:cNvPr id="70" name="曲線コネクタ 69">
            <a:extLst>
              <a:ext uri="{FF2B5EF4-FFF2-40B4-BE49-F238E27FC236}">
                <a16:creationId xmlns:a16="http://schemas.microsoft.com/office/drawing/2014/main" id="{73C20D6A-6547-C4FB-6365-3B58308762E1}"/>
              </a:ext>
            </a:extLst>
          </p:cNvPr>
          <p:cNvCxnSpPr>
            <a:cxnSpLocks/>
            <a:stCxn id="69" idx="1"/>
            <a:endCxn id="6" idx="1"/>
          </p:cNvCxnSpPr>
          <p:nvPr/>
        </p:nvCxnSpPr>
        <p:spPr>
          <a:xfrm rot="10800000" flipH="1">
            <a:off x="496600" y="1569880"/>
            <a:ext cx="227299" cy="2125821"/>
          </a:xfrm>
          <a:prstGeom prst="curvedConnector3">
            <a:avLst>
              <a:gd name="adj1" fmla="val -10057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79" name="図 78">
            <a:extLst>
              <a:ext uri="{FF2B5EF4-FFF2-40B4-BE49-F238E27FC236}">
                <a16:creationId xmlns:a16="http://schemas.microsoft.com/office/drawing/2014/main" id="{5D91B7E0-EF01-55B8-C494-6902904BBE37}"/>
              </a:ext>
            </a:extLst>
          </p:cNvPr>
          <p:cNvPicPr>
            <a:picLocks noChangeAspect="1"/>
          </p:cNvPicPr>
          <p:nvPr/>
        </p:nvPicPr>
        <p:blipFill>
          <a:blip r:embed="rId5"/>
          <a:stretch>
            <a:fillRect/>
          </a:stretch>
        </p:blipFill>
        <p:spPr>
          <a:xfrm>
            <a:off x="846971" y="4095092"/>
            <a:ext cx="2270053" cy="2343478"/>
          </a:xfrm>
          <a:prstGeom prst="rect">
            <a:avLst/>
          </a:prstGeom>
        </p:spPr>
      </p:pic>
    </p:spTree>
    <p:extLst>
      <p:ext uri="{BB962C8B-B14F-4D97-AF65-F5344CB8AC3E}">
        <p14:creationId xmlns:p14="http://schemas.microsoft.com/office/powerpoint/2010/main" val="1872993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7998</TotalTime>
  <Words>5070</Words>
  <Application>Microsoft Macintosh PowerPoint</Application>
  <PresentationFormat>ワイド画面</PresentationFormat>
  <Paragraphs>1307</Paragraphs>
  <Slides>47</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47</vt:i4>
      </vt:variant>
    </vt:vector>
  </HeadingPairs>
  <TitlesOfParts>
    <vt:vector size="53" baseType="lpstr">
      <vt:lpstr>Söhne</vt:lpstr>
      <vt:lpstr>游ゴシック</vt:lpstr>
      <vt:lpstr>游ゴシック</vt:lpstr>
      <vt:lpstr>Arial</vt:lpstr>
      <vt:lpstr>Calibri</vt:lpstr>
      <vt:lpstr>Office テーマ</vt:lpstr>
      <vt:lpstr>Solana Blockchain Outline Figure for Project Manager (Unofficial, Draft)</vt:lpstr>
      <vt:lpstr>System Architecture</vt:lpstr>
      <vt:lpstr>High level representation of the Solana development workflow</vt:lpstr>
      <vt:lpstr>Standard System Architecture Example</vt:lpstr>
      <vt:lpstr>NFT Mint Tools Decision Tree (Draft)</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2443</cp:revision>
  <dcterms:created xsi:type="dcterms:W3CDTF">2021-12-18T05:33:19Z</dcterms:created>
  <dcterms:modified xsi:type="dcterms:W3CDTF">2023-05-07T15:46:00Z</dcterms:modified>
  <cp:category/>
</cp:coreProperties>
</file>