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300" r:id="rId3"/>
    <p:sldId id="301" r:id="rId4"/>
    <p:sldId id="260" r:id="rId5"/>
    <p:sldId id="317" r:id="rId6"/>
    <p:sldId id="318" r:id="rId7"/>
    <p:sldId id="319" r:id="rId8"/>
    <p:sldId id="308" r:id="rId9"/>
    <p:sldId id="309" r:id="rId10"/>
    <p:sldId id="310" r:id="rId11"/>
    <p:sldId id="311" r:id="rId12"/>
    <p:sldId id="314" r:id="rId13"/>
    <p:sldId id="312"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2"/>
    <p:restoredTop sz="96012"/>
  </p:normalViewPr>
  <p:slideViewPr>
    <p:cSldViewPr snapToGrid="0" snapToObjects="1">
      <p:cViewPr varScale="1">
        <p:scale>
          <a:sx n="112" d="100"/>
          <a:sy n="112" d="100"/>
        </p:scale>
        <p:origin x="35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3</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8</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2023/5/8</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2023/5/8</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2023/5/8</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2023/5/8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1.png"/><Relationship Id="rId16"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jpe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76.png"/><Relationship Id="rId7" Type="http://schemas.openxmlformats.org/officeDocument/2006/relationships/image" Target="../media/image80.emf"/><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Project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e.g.)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(Developer)</a:t>
            </a:r>
          </a:p>
          <a:p>
            <a:endParaRPr kumimoji="1" lang="en-US" altLang="ja-JP" sz="1200" dirty="0">
              <a:solidFill>
                <a:schemeClr val="tx1"/>
              </a:solidFill>
            </a:endParaRPr>
          </a:p>
          <a:p>
            <a:r>
              <a:rPr kumimoji="1" lang="en-US" altLang="ja-JP" sz="1200" dirty="0">
                <a:solidFill>
                  <a:schemeClr val="tx1"/>
                </a:solidFill>
              </a:rPr>
              <a:t>Overview: Developer via Mac</a:t>
            </a:r>
          </a:p>
          <a:p>
            <a:r>
              <a:rPr kumimoji="1" lang="en-US" altLang="ja-JP" sz="1200" dirty="0">
                <a:solidFill>
                  <a:schemeClr val="tx1"/>
                </a:solidFill>
              </a:rPr>
              <a:t>Address: </a:t>
            </a:r>
            <a:r>
              <a:rPr kumimoji="1" lang="en-US" altLang="ja-JP" sz="1200" dirty="0" err="1">
                <a:solidFill>
                  <a:schemeClr val="tx1"/>
                </a:solidFill>
              </a:rPr>
              <a:t>HXtB</a:t>
            </a:r>
            <a:r>
              <a:rPr kumimoji="1" lang="en-US" altLang="ja-JP" sz="1200" dirty="0">
                <a:solidFill>
                  <a:schemeClr val="tx1"/>
                </a:solidFill>
              </a:rPr>
              <a:t>...</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(Consumer)</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State</a:t>
            </a:r>
            <a:r>
              <a:rPr kumimoji="1" lang="ja-JP" altLang="en-US" sz="1200" b="1">
                <a:solidFill>
                  <a:schemeClr val="tx1"/>
                </a:solidFill>
              </a:rPr>
              <a:t> </a:t>
            </a:r>
            <a:r>
              <a:rPr kumimoji="1" lang="en-US" altLang="ja-JP" sz="1200" b="1" dirty="0">
                <a:solidFill>
                  <a:schemeClr val="tx1"/>
                </a:solidFill>
              </a:rPr>
              <a:t>Account</a:t>
            </a:r>
          </a:p>
          <a:p>
            <a:endParaRPr kumimoji="1" lang="en-US" altLang="ja-JP" sz="1200" dirty="0">
              <a:solidFill>
                <a:schemeClr val="tx1"/>
              </a:solidFill>
            </a:endParaRPr>
          </a:p>
          <a:p>
            <a:r>
              <a:rPr kumimoji="1" lang="en-US" altLang="ja-JP" sz="1200" dirty="0">
                <a:solidFill>
                  <a:schemeClr val="tx1"/>
                </a:solidFill>
              </a:rPr>
              <a:t>Overview: Management State</a:t>
            </a:r>
          </a:p>
          <a:p>
            <a:r>
              <a:rPr kumimoji="1" lang="en-US" altLang="ja-JP" sz="1200" dirty="0">
                <a:solidFill>
                  <a:schemeClr val="tx1"/>
                </a:solidFill>
              </a:rPr>
              <a:t>Address: Hd7E...</a:t>
            </a:r>
          </a:p>
          <a:p>
            <a:r>
              <a:rPr kumimoji="1" lang="en-US" altLang="ja-JP" sz="1200" dirty="0">
                <a:solidFill>
                  <a:srgbClr val="FF0000"/>
                </a:solidFill>
              </a:rPr>
              <a:t>Allocated Data Size: 16 byte(S)</a:t>
            </a:r>
          </a:p>
          <a:p>
            <a:r>
              <a:rPr kumimoji="1" lang="en-US" altLang="ja-JP" sz="1200" dirty="0">
                <a:solidFill>
                  <a:schemeClr val="tx1"/>
                </a:solidFill>
              </a:rPr>
              <a:t>Assigned Program Id: 5BzF...</a:t>
            </a:r>
          </a:p>
          <a:p>
            <a:r>
              <a:rPr kumimoji="1" lang="en-US" altLang="ja-JP" sz="1200" dirty="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e.g.)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e.g.)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e.g.)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Backend</a:t>
            </a:r>
          </a:p>
          <a:p>
            <a:endParaRPr kumimoji="1" lang="en-US" altLang="ja-JP" sz="1200" b="1" dirty="0">
              <a:solidFill>
                <a:schemeClr val="tx1"/>
              </a:solidFill>
            </a:endParaRPr>
          </a:p>
          <a:p>
            <a:r>
              <a:rPr kumimoji="1" lang="en-US" altLang="ja-JP" sz="1200" dirty="0">
                <a:solidFill>
                  <a:schemeClr val="tx1"/>
                </a:solidFill>
              </a:rPr>
              <a:t>e.g.)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e.g.)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e.g.) </a:t>
            </a:r>
            <a:r>
              <a:rPr kumimoji="1" lang="en-US" altLang="ja-JP" sz="1200" dirty="0" err="1">
                <a:solidFill>
                  <a:schemeClr val="tx1"/>
                </a:solidFill>
              </a:rPr>
              <a:t>CoinMarketCap</a:t>
            </a:r>
            <a:r>
              <a:rPr kumimoji="1" lang="en-US" altLang="ja-JP" sz="1200" dirty="0">
                <a:solidFill>
                  <a:schemeClr val="tx1"/>
                </a:solidFill>
              </a:rPr>
              <a:t>,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Web Analytics</a:t>
            </a:r>
          </a:p>
          <a:p>
            <a:endParaRPr kumimoji="1" lang="en-US" altLang="ja-JP" sz="1200" b="1" dirty="0">
              <a:solidFill>
                <a:schemeClr val="tx1"/>
              </a:solidFill>
            </a:endParaRPr>
          </a:p>
          <a:p>
            <a:r>
              <a:rPr kumimoji="1" lang="en-US" altLang="ja-JP" sz="1200" dirty="0">
                <a:solidFill>
                  <a:schemeClr val="tx1"/>
                </a:solidFill>
              </a:rPr>
              <a:t>e.g.)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UI/UX Improvement</a:t>
            </a:r>
          </a:p>
          <a:p>
            <a:endParaRPr kumimoji="1" lang="en-US" altLang="ja-JP" sz="1200" b="1" dirty="0">
              <a:solidFill>
                <a:schemeClr val="tx1"/>
              </a:solidFill>
            </a:endParaRPr>
          </a:p>
          <a:p>
            <a:r>
              <a:rPr kumimoji="1" lang="en-US" altLang="ja-JP" sz="1200" dirty="0">
                <a:solidFill>
                  <a:schemeClr val="tx1"/>
                </a:solidFill>
              </a:rPr>
              <a:t>e.g.)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Develop</a:t>
            </a:r>
          </a:p>
          <a:p>
            <a:r>
              <a:rPr kumimoji="1" lang="en-US" altLang="ja-JP" sz="1200" dirty="0">
                <a:solidFill>
                  <a:schemeClr val="tx1"/>
                </a:solidFill>
              </a:rPr>
              <a:t>e.g.)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a:t>Aug 15 </a:t>
            </a:r>
            <a:r>
              <a:rPr kumimoji="1" lang="en-US" altLang="ja-JP" sz="1200" dirty="0"/>
              <a:t>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900" dirty="0">
                <a:solidFill>
                  <a:schemeClr val="tx1"/>
                </a:solidFill>
              </a:rPr>
              <a:t>M2mx...</a:t>
            </a:r>
          </a:p>
          <a:p>
            <a:r>
              <a:rPr kumimoji="1" lang="en-US" altLang="ja-JP" sz="900" dirty="0">
                <a:solidFill>
                  <a:schemeClr val="tx1"/>
                </a:solidFill>
              </a:rPr>
              <a:t>Executable: Yes</a:t>
            </a:r>
          </a:p>
          <a:p>
            <a:r>
              <a:rPr kumimoji="1" lang="en-US" altLang="ja-JP" sz="900" dirty="0">
                <a:solidFill>
                  <a:schemeClr val="tx1"/>
                </a:solidFill>
              </a:rPr>
              <a:t>Authority: 1BWu... ?</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HGL8...</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cxnSpLocks/>
          </p:cNvCxnSpPr>
          <p:nvPr/>
        </p:nvCxnSpPr>
        <p:spPr>
          <a:xfrm flipV="1">
            <a:off x="6055244" y="1870343"/>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719396"/>
            <a:ext cx="899795" cy="597883"/>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p>
          <a:p>
            <a:pPr algn="ctr"/>
            <a:r>
              <a:rPr kumimoji="1" lang="en-US" altLang="ja-JP" sz="1200" dirty="0"/>
              <a:t>(Owner)</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6055244" y="1579518"/>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4doj...</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flipV="1">
            <a:off x="6048894" y="2240006"/>
            <a:ext cx="932805" cy="971765"/>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48135"/>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
        <p:nvSpPr>
          <p:cNvPr id="24" name="テキスト ボックス 23">
            <a:extLst>
              <a:ext uri="{FF2B5EF4-FFF2-40B4-BE49-F238E27FC236}">
                <a16:creationId xmlns:a16="http://schemas.microsoft.com/office/drawing/2014/main" id="{580BEE7E-DE74-ECA5-D827-52808A6BAA5D}"/>
              </a:ext>
            </a:extLst>
          </p:cNvPr>
          <p:cNvSpPr txBox="1"/>
          <p:nvPr/>
        </p:nvSpPr>
        <p:spPr>
          <a:xfrm>
            <a:off x="6055244" y="1961022"/>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25" name="直線コネクタ 24">
            <a:extLst>
              <a:ext uri="{FF2B5EF4-FFF2-40B4-BE49-F238E27FC236}">
                <a16:creationId xmlns:a16="http://schemas.microsoft.com/office/drawing/2014/main" id="{E17454CC-8604-3BEF-436E-98E75A239A7D}"/>
              </a:ext>
            </a:extLst>
          </p:cNvPr>
          <p:cNvCxnSpPr>
            <a:cxnSpLocks/>
            <a:stCxn id="8" idx="2"/>
            <a:endCxn id="9" idx="0"/>
          </p:cNvCxnSpPr>
          <p:nvPr/>
        </p:nvCxnSpPr>
        <p:spPr>
          <a:xfrm>
            <a:off x="5341235" y="2622300"/>
            <a:ext cx="0" cy="408502"/>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B27BBAE-75EB-8212-2695-DCD380BB451E}"/>
              </a:ext>
            </a:extLst>
          </p:cNvPr>
          <p:cNvSpPr/>
          <p:nvPr/>
        </p:nvSpPr>
        <p:spPr>
          <a:xfrm>
            <a:off x="2235200" y="1538492"/>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79AB-51D4-9042-B3CD-82F414151A4B}"/>
              </a:ext>
            </a:extLst>
          </p:cNvPr>
          <p:cNvSpPr>
            <a:spLocks noGrp="1"/>
          </p:cNvSpPr>
          <p:nvPr>
            <p:ph type="title"/>
          </p:nvPr>
        </p:nvSpPr>
        <p:spPr/>
        <p:txBody>
          <a:bodyPr/>
          <a:lstStyle/>
          <a:p>
            <a:r>
              <a:rPr kumimoji="1" lang="en-US" altLang="ja-JP" dirty="0"/>
              <a:t>NFT Mint Tools Decision Tree</a:t>
            </a:r>
            <a:r>
              <a:rPr lang="en-US" altLang="ja-JP" dirty="0"/>
              <a:t> (Draft)</a:t>
            </a:r>
            <a:endParaRPr kumimoji="1" lang="ja-JP" altLang="en-US"/>
          </a:p>
        </p:txBody>
      </p:sp>
      <p:sp>
        <p:nvSpPr>
          <p:cNvPr id="4" name="フッター プレースホルダー 3">
            <a:extLst>
              <a:ext uri="{FF2B5EF4-FFF2-40B4-BE49-F238E27FC236}">
                <a16:creationId xmlns:a16="http://schemas.microsoft.com/office/drawing/2014/main" id="{D2C84616-1949-366E-220A-BC730612B25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8CBBDCA-6FAA-DB2A-5B84-4D22DBB594F7}"/>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63" name="グループ化 62">
            <a:extLst>
              <a:ext uri="{FF2B5EF4-FFF2-40B4-BE49-F238E27FC236}">
                <a16:creationId xmlns:a16="http://schemas.microsoft.com/office/drawing/2014/main" id="{59B62C23-C217-3AD7-69AC-D62EBDB99CFD}"/>
              </a:ext>
            </a:extLst>
          </p:cNvPr>
          <p:cNvGrpSpPr/>
          <p:nvPr/>
        </p:nvGrpSpPr>
        <p:grpSpPr>
          <a:xfrm>
            <a:off x="723900" y="994410"/>
            <a:ext cx="9753599" cy="5402580"/>
            <a:chOff x="529590" y="994410"/>
            <a:chExt cx="10515600" cy="5402580"/>
          </a:xfrm>
        </p:grpSpPr>
        <p:cxnSp>
          <p:nvCxnSpPr>
            <p:cNvPr id="9" name="直線矢印コネクタ 8">
              <a:extLst>
                <a:ext uri="{FF2B5EF4-FFF2-40B4-BE49-F238E27FC236}">
                  <a16:creationId xmlns:a16="http://schemas.microsoft.com/office/drawing/2014/main" id="{09D4E3F5-64D4-C3FC-ABBD-26BE258385E3}"/>
                </a:ext>
              </a:extLst>
            </p:cNvPr>
            <p:cNvCxnSpPr>
              <a:stCxn id="6" idx="3"/>
              <a:endCxn id="7" idx="1"/>
            </p:cNvCxnSpPr>
            <p:nvPr/>
          </p:nvCxnSpPr>
          <p:spPr>
            <a:xfrm>
              <a:off x="2183130" y="1569879"/>
              <a:ext cx="56388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5A4CF46A-99B7-DD07-5EC5-9209B3CC5E3B}"/>
                </a:ext>
              </a:extLst>
            </p:cNvPr>
            <p:cNvSpPr/>
            <p:nvPr/>
          </p:nvSpPr>
          <p:spPr>
            <a:xfrm>
              <a:off x="52959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logic</a:t>
              </a:r>
              <a:r>
                <a:rPr kumimoji="1" lang="en-US" altLang="ja-JP" sz="1400" dirty="0">
                  <a:solidFill>
                    <a:schemeClr val="tx1"/>
                  </a:solidFill>
                </a:rPr>
                <a:t> and </a:t>
              </a:r>
              <a:r>
                <a:rPr kumimoji="1" lang="en-US" altLang="ja-JP" sz="1400" b="1" dirty="0">
                  <a:solidFill>
                    <a:schemeClr val="accent2"/>
                  </a:solidFill>
                </a:rPr>
                <a:t>dynamic status </a:t>
              </a:r>
              <a:r>
                <a:rPr kumimoji="1" lang="en-US" altLang="ja-JP" sz="1400" dirty="0">
                  <a:solidFill>
                    <a:schemeClr val="tx1"/>
                  </a:solidFill>
                </a:rPr>
                <a:t>in NFT?</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C4338D8F-A60F-4EB4-3401-47B2796CD659}"/>
                </a:ext>
              </a:extLst>
            </p:cNvPr>
            <p:cNvSpPr/>
            <p:nvPr/>
          </p:nvSpPr>
          <p:spPr>
            <a:xfrm>
              <a:off x="274701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a:t>
              </a:r>
              <a:r>
                <a:rPr kumimoji="1" lang="en-US" altLang="ja-JP" sz="1400" b="1" dirty="0">
                  <a:solidFill>
                    <a:schemeClr val="accent2"/>
                  </a:solidFill>
                </a:rPr>
                <a:t>update</a:t>
              </a:r>
              <a:r>
                <a:rPr kumimoji="1" lang="en-US" altLang="ja-JP" sz="1400" dirty="0">
                  <a:solidFill>
                    <a:schemeClr val="tx1"/>
                  </a:solidFill>
                </a:rPr>
                <a:t> </a:t>
              </a:r>
              <a:r>
                <a:rPr kumimoji="1" lang="en-US" altLang="ja-JP" sz="1400" b="1" dirty="0">
                  <a:solidFill>
                    <a:schemeClr val="accent2"/>
                  </a:solidFill>
                </a:rPr>
                <a:t>status</a:t>
              </a:r>
              <a:r>
                <a:rPr kumimoji="1" lang="en-US" altLang="ja-JP" sz="1400" dirty="0">
                  <a:solidFill>
                    <a:schemeClr val="accent2"/>
                  </a:solidFill>
                </a:rPr>
                <a:t> </a:t>
              </a:r>
              <a:r>
                <a:rPr kumimoji="1" lang="en-US" altLang="ja-JP" sz="1400" b="1" dirty="0">
                  <a:solidFill>
                    <a:schemeClr val="accent2"/>
                  </a:solidFill>
                </a:rPr>
                <a:t>frequently</a:t>
              </a:r>
              <a:r>
                <a:rPr kumimoji="1" lang="en-US" altLang="ja-JP" sz="1400" dirty="0">
                  <a:solidFill>
                    <a:schemeClr val="tx1"/>
                  </a:solidFill>
                </a:rPr>
                <a:t>?</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2F57C112-55D3-5394-9484-DBCD22628099}"/>
                </a:ext>
              </a:extLst>
            </p:cNvPr>
            <p:cNvSpPr/>
            <p:nvPr/>
          </p:nvSpPr>
          <p:spPr>
            <a:xfrm>
              <a:off x="939165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(Web2) </a:t>
              </a:r>
            </a:p>
            <a:p>
              <a:pPr algn="ctr"/>
              <a:r>
                <a:rPr kumimoji="1" lang="en-US" altLang="ja-JP" sz="1400" dirty="0">
                  <a:solidFill>
                    <a:schemeClr val="accent2"/>
                  </a:solidFill>
                </a:rPr>
                <a:t>Scratch</a:t>
              </a:r>
              <a:r>
                <a:rPr kumimoji="1" lang="en-US" altLang="ja-JP" sz="1400" dirty="0">
                  <a:solidFill>
                    <a:schemeClr val="tx1"/>
                  </a:solidFill>
                </a:rPr>
                <a:t> Development</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1BFC946A-38BD-137C-649E-969CAA3C5B63}"/>
                </a:ext>
              </a:extLst>
            </p:cNvPr>
            <p:cNvSpPr/>
            <p:nvPr/>
          </p:nvSpPr>
          <p:spPr>
            <a:xfrm>
              <a:off x="939165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(web3 )</a:t>
              </a:r>
            </a:p>
            <a:p>
              <a:pPr algn="ctr"/>
              <a:r>
                <a:rPr kumimoji="1" lang="en-US" altLang="ja-JP" sz="1400" dirty="0" err="1">
                  <a:solidFill>
                    <a:schemeClr val="tx1"/>
                  </a:solidFill>
                </a:rPr>
                <a:t>Metaplex</a:t>
              </a:r>
              <a:endParaRPr kumimoji="1" lang="en-US" altLang="ja-JP" sz="1400" dirty="0">
                <a:solidFill>
                  <a:schemeClr val="tx1"/>
                </a:solidFill>
              </a:endParaRPr>
            </a:p>
            <a:p>
              <a:pPr algn="ctr"/>
              <a:r>
                <a:rPr kumimoji="1" lang="en-US" altLang="ja-JP" sz="1400" dirty="0">
                  <a:solidFill>
                    <a:schemeClr val="accent2"/>
                  </a:solidFill>
                </a:rPr>
                <a:t>Candy Machine</a:t>
              </a:r>
            </a:p>
            <a:p>
              <a:pPr algn="ctr"/>
              <a:r>
                <a:rPr kumimoji="1" lang="en-US" altLang="ja-JP" sz="1400" dirty="0">
                  <a:solidFill>
                    <a:schemeClr val="tx1"/>
                  </a:solidFill>
                </a:rPr>
                <a:t>with</a:t>
              </a:r>
              <a:r>
                <a:rPr kumimoji="1" lang="en-US" altLang="ja-JP" sz="1400" dirty="0">
                  <a:solidFill>
                    <a:schemeClr val="accent2"/>
                  </a:solidFill>
                </a:rPr>
                <a:t> Umi</a:t>
              </a:r>
              <a:endParaRPr kumimoji="1" lang="ja-JP" altLang="en-US" sz="1400">
                <a:solidFill>
                  <a:schemeClr val="accent2"/>
                </a:solidFill>
              </a:endParaRPr>
            </a:p>
          </p:txBody>
        </p:sp>
        <p:sp>
          <p:nvSpPr>
            <p:cNvPr id="12" name="正方形/長方形 11">
              <a:extLst>
                <a:ext uri="{FF2B5EF4-FFF2-40B4-BE49-F238E27FC236}">
                  <a16:creationId xmlns:a16="http://schemas.microsoft.com/office/drawing/2014/main" id="{A5E906CD-6963-2215-D201-AC8088E6B65C}"/>
                </a:ext>
              </a:extLst>
            </p:cNvPr>
            <p:cNvSpPr/>
            <p:nvPr/>
          </p:nvSpPr>
          <p:spPr>
            <a:xfrm>
              <a:off x="9391650" y="5246052"/>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NFT Marketplace</a:t>
              </a:r>
            </a:p>
            <a:p>
              <a:pPr algn="ctr"/>
              <a:endParaRPr kumimoji="1" lang="en-US" altLang="ja-JP" sz="1400" dirty="0">
                <a:solidFill>
                  <a:schemeClr val="tx1"/>
                </a:solidFill>
              </a:endParaRPr>
            </a:p>
            <a:p>
              <a:pPr algn="ctr"/>
              <a:r>
                <a:rPr kumimoji="1" lang="en-US" altLang="ja-JP" sz="1400" dirty="0">
                  <a:solidFill>
                    <a:schemeClr val="tx1"/>
                  </a:solidFill>
                </a:rPr>
                <a:t>e.g. Magic Eden,</a:t>
              </a:r>
            </a:p>
            <a:p>
              <a:pPr algn="ctr"/>
              <a:r>
                <a:rPr kumimoji="1" lang="en-US" altLang="ja-JP" sz="1400" dirty="0" err="1">
                  <a:solidFill>
                    <a:schemeClr val="tx1"/>
                  </a:solidFill>
                </a:rPr>
                <a:t>Opensea</a:t>
              </a:r>
              <a:endParaRPr kumimoji="1" lang="en-US" altLang="ja-JP" sz="1400" dirty="0">
                <a:solidFill>
                  <a:schemeClr val="tx1"/>
                </a:solidFill>
              </a:endParaRPr>
            </a:p>
          </p:txBody>
        </p:sp>
        <p:sp>
          <p:nvSpPr>
            <p:cNvPr id="13" name="正方形/長方形 12">
              <a:extLst>
                <a:ext uri="{FF2B5EF4-FFF2-40B4-BE49-F238E27FC236}">
                  <a16:creationId xmlns:a16="http://schemas.microsoft.com/office/drawing/2014/main" id="{ABEEFB13-1FDC-6DA8-36BB-057BC81009D5}"/>
                </a:ext>
              </a:extLst>
            </p:cNvPr>
            <p:cNvSpPr/>
            <p:nvPr/>
          </p:nvSpPr>
          <p:spPr>
            <a:xfrm>
              <a:off x="9391650"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SaaS</a:t>
              </a:r>
            </a:p>
            <a:p>
              <a:pPr algn="ctr"/>
              <a:endParaRPr kumimoji="1" lang="en-US" altLang="ja-JP" sz="1400" dirty="0">
                <a:solidFill>
                  <a:schemeClr val="tx1"/>
                </a:solidFill>
              </a:endParaRPr>
            </a:p>
            <a:p>
              <a:pPr algn="ctr"/>
              <a:r>
                <a:rPr kumimoji="1" lang="en-US" altLang="ja-JP" sz="1400" dirty="0">
                  <a:solidFill>
                    <a:schemeClr val="tx1"/>
                  </a:solidFill>
                </a:rPr>
                <a:t>e.g. </a:t>
              </a:r>
              <a:r>
                <a:rPr kumimoji="1" lang="en-US" altLang="ja-JP" sz="1400" dirty="0" err="1">
                  <a:solidFill>
                    <a:schemeClr val="tx1"/>
                  </a:solidFill>
                </a:rPr>
                <a:t>Thirdweb</a:t>
              </a:r>
              <a:endParaRPr kumimoji="1" lang="ja-JP" altLang="en-US" sz="1400">
                <a:solidFill>
                  <a:schemeClr val="tx1"/>
                </a:solidFill>
              </a:endParaRPr>
            </a:p>
          </p:txBody>
        </p:sp>
        <p:cxnSp>
          <p:nvCxnSpPr>
            <p:cNvPr id="16" name="直線矢印コネクタ 15">
              <a:extLst>
                <a:ext uri="{FF2B5EF4-FFF2-40B4-BE49-F238E27FC236}">
                  <a16:creationId xmlns:a16="http://schemas.microsoft.com/office/drawing/2014/main" id="{F6C4146F-463A-5509-F14E-2F4EEDB55DDC}"/>
                </a:ext>
              </a:extLst>
            </p:cNvPr>
            <p:cNvCxnSpPr>
              <a:cxnSpLocks/>
              <a:stCxn id="7" idx="3"/>
              <a:endCxn id="10" idx="1"/>
            </p:cNvCxnSpPr>
            <p:nvPr/>
          </p:nvCxnSpPr>
          <p:spPr>
            <a:xfrm>
              <a:off x="4400550" y="1569879"/>
              <a:ext cx="49911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56B719CE-3CC2-9EFC-99FB-1546F6D1288E}"/>
                </a:ext>
              </a:extLst>
            </p:cNvPr>
            <p:cNvCxnSpPr>
              <a:cxnSpLocks/>
              <a:stCxn id="7" idx="2"/>
              <a:endCxn id="22" idx="1"/>
            </p:cNvCxnSpPr>
            <p:nvPr/>
          </p:nvCxnSpPr>
          <p:spPr>
            <a:xfrm rot="16200000" flipH="1">
              <a:off x="3752348" y="1966780"/>
              <a:ext cx="816345" cy="117348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1EF44DCE-518B-9D59-DB3A-93D572D5339D}"/>
                </a:ext>
              </a:extLst>
            </p:cNvPr>
            <p:cNvSpPr/>
            <p:nvPr/>
          </p:nvSpPr>
          <p:spPr>
            <a:xfrm>
              <a:off x="474726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Marketing Channel</a:t>
              </a:r>
              <a:r>
                <a:rPr kumimoji="1" lang="en-US" altLang="ja-JP" sz="1400" dirty="0">
                  <a:solidFill>
                    <a:schemeClr val="tx1"/>
                  </a:solidFill>
                </a:rPr>
                <a:t>?</a:t>
              </a:r>
              <a:endParaRPr kumimoji="1" lang="ja-JP" altLang="en-US" sz="1400">
                <a:solidFill>
                  <a:schemeClr val="tx1"/>
                </a:solidFill>
              </a:endParaRPr>
            </a:p>
          </p:txBody>
        </p:sp>
        <p:sp>
          <p:nvSpPr>
            <p:cNvPr id="25" name="正方形/長方形 24">
              <a:extLst>
                <a:ext uri="{FF2B5EF4-FFF2-40B4-BE49-F238E27FC236}">
                  <a16:creationId xmlns:a16="http://schemas.microsoft.com/office/drawing/2014/main" id="{B0F2EDFC-96A7-568E-015B-C4369B476D25}"/>
                </a:ext>
              </a:extLst>
            </p:cNvPr>
            <p:cNvSpPr/>
            <p:nvPr/>
          </p:nvSpPr>
          <p:spPr>
            <a:xfrm>
              <a:off x="6783705"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need to implement own page?</a:t>
              </a:r>
            </a:p>
            <a:p>
              <a:pPr algn="ctr"/>
              <a:r>
                <a:rPr kumimoji="1" lang="en-US" altLang="ja-JP" sz="1400" dirty="0">
                  <a:solidFill>
                    <a:schemeClr val="tx1"/>
                  </a:solidFill>
                </a:rPr>
                <a:t>e.g. Landing Page</a:t>
              </a:r>
            </a:p>
          </p:txBody>
        </p:sp>
        <p:cxnSp>
          <p:nvCxnSpPr>
            <p:cNvPr id="30" name="カギ線コネクタ 29">
              <a:extLst>
                <a:ext uri="{FF2B5EF4-FFF2-40B4-BE49-F238E27FC236}">
                  <a16:creationId xmlns:a16="http://schemas.microsoft.com/office/drawing/2014/main" id="{A7653AAE-FB72-9640-9472-8EBBA23D21FF}"/>
                </a:ext>
              </a:extLst>
            </p:cNvPr>
            <p:cNvCxnSpPr>
              <a:cxnSpLocks/>
              <a:stCxn id="6" idx="2"/>
              <a:endCxn id="22" idx="1"/>
            </p:cNvCxnSpPr>
            <p:nvPr/>
          </p:nvCxnSpPr>
          <p:spPr>
            <a:xfrm rot="16200000" flipH="1">
              <a:off x="2643638" y="858070"/>
              <a:ext cx="816345" cy="339090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カギ線コネクタ 32">
              <a:extLst>
                <a:ext uri="{FF2B5EF4-FFF2-40B4-BE49-F238E27FC236}">
                  <a16:creationId xmlns:a16="http://schemas.microsoft.com/office/drawing/2014/main" id="{8E187BB8-ED1D-CE92-68B8-BF7B2A3E09D5}"/>
                </a:ext>
              </a:extLst>
            </p:cNvPr>
            <p:cNvCxnSpPr>
              <a:cxnSpLocks/>
              <a:stCxn id="25" idx="2"/>
              <a:endCxn id="12" idx="1"/>
            </p:cNvCxnSpPr>
            <p:nvPr/>
          </p:nvCxnSpPr>
          <p:spPr>
            <a:xfrm rot="16200000" flipH="1">
              <a:off x="8054790" y="4484660"/>
              <a:ext cx="892545" cy="17811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カギ線コネクタ 35">
              <a:extLst>
                <a:ext uri="{FF2B5EF4-FFF2-40B4-BE49-F238E27FC236}">
                  <a16:creationId xmlns:a16="http://schemas.microsoft.com/office/drawing/2014/main" id="{15A20B1D-0493-45AC-C9A5-16BB5A5F55EF}"/>
                </a:ext>
              </a:extLst>
            </p:cNvPr>
            <p:cNvCxnSpPr>
              <a:cxnSpLocks/>
              <a:stCxn id="22" idx="2"/>
              <a:endCxn id="25" idx="1"/>
            </p:cNvCxnSpPr>
            <p:nvPr/>
          </p:nvCxnSpPr>
          <p:spPr>
            <a:xfrm rot="16200000" flipH="1">
              <a:off x="5770695" y="3340496"/>
              <a:ext cx="816345" cy="12096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1609DA-57DB-072D-7F07-0FCFFF49D65D}"/>
                </a:ext>
              </a:extLst>
            </p:cNvPr>
            <p:cNvCxnSpPr>
              <a:cxnSpLocks/>
              <a:stCxn id="22" idx="3"/>
              <a:endCxn id="11" idx="1"/>
            </p:cNvCxnSpPr>
            <p:nvPr/>
          </p:nvCxnSpPr>
          <p:spPr>
            <a:xfrm>
              <a:off x="6400800" y="2961693"/>
              <a:ext cx="299085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1C38F6A-3E07-DF1D-3730-526085BA02BE}"/>
                </a:ext>
              </a:extLst>
            </p:cNvPr>
            <p:cNvCxnSpPr>
              <a:cxnSpLocks/>
              <a:stCxn id="25" idx="3"/>
              <a:endCxn id="13" idx="1"/>
            </p:cNvCxnSpPr>
            <p:nvPr/>
          </p:nvCxnSpPr>
          <p:spPr>
            <a:xfrm>
              <a:off x="8437245" y="4353507"/>
              <a:ext cx="95440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E673548-9B06-AAFF-6E27-0D0442E8D0CA}"/>
                </a:ext>
              </a:extLst>
            </p:cNvPr>
            <p:cNvSpPr txBox="1"/>
            <p:nvPr/>
          </p:nvSpPr>
          <p:spPr>
            <a:xfrm>
              <a:off x="231076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6" name="テキスト ボックス 45">
              <a:extLst>
                <a:ext uri="{FF2B5EF4-FFF2-40B4-BE49-F238E27FC236}">
                  <a16:creationId xmlns:a16="http://schemas.microsoft.com/office/drawing/2014/main" id="{E1B5399C-5D45-7120-A58D-CE442DB88138}"/>
                </a:ext>
              </a:extLst>
            </p:cNvPr>
            <p:cNvSpPr txBox="1"/>
            <p:nvPr/>
          </p:nvSpPr>
          <p:spPr>
            <a:xfrm>
              <a:off x="144780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7" name="テキスト ボックス 46">
              <a:extLst>
                <a:ext uri="{FF2B5EF4-FFF2-40B4-BE49-F238E27FC236}">
                  <a16:creationId xmlns:a16="http://schemas.microsoft.com/office/drawing/2014/main" id="{6614648D-592F-A582-C46A-467985F828BD}"/>
                </a:ext>
              </a:extLst>
            </p:cNvPr>
            <p:cNvSpPr txBox="1"/>
            <p:nvPr/>
          </p:nvSpPr>
          <p:spPr>
            <a:xfrm>
              <a:off x="455104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8" name="テキスト ボックス 47">
              <a:extLst>
                <a:ext uri="{FF2B5EF4-FFF2-40B4-BE49-F238E27FC236}">
                  <a16:creationId xmlns:a16="http://schemas.microsoft.com/office/drawing/2014/main" id="{BA09A8A0-0EE1-507A-63C9-3C72F1240C57}"/>
                </a:ext>
              </a:extLst>
            </p:cNvPr>
            <p:cNvSpPr txBox="1"/>
            <p:nvPr/>
          </p:nvSpPr>
          <p:spPr>
            <a:xfrm>
              <a:off x="369951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9" name="テキスト ボックス 48">
              <a:extLst>
                <a:ext uri="{FF2B5EF4-FFF2-40B4-BE49-F238E27FC236}">
                  <a16:creationId xmlns:a16="http://schemas.microsoft.com/office/drawing/2014/main" id="{73D2A396-6E95-42AB-C340-683D7F5C089A}"/>
                </a:ext>
              </a:extLst>
            </p:cNvPr>
            <p:cNvSpPr txBox="1"/>
            <p:nvPr/>
          </p:nvSpPr>
          <p:spPr>
            <a:xfrm>
              <a:off x="6482715" y="238473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0" name="テキスト ボックス 49">
              <a:extLst>
                <a:ext uri="{FF2B5EF4-FFF2-40B4-BE49-F238E27FC236}">
                  <a16:creationId xmlns:a16="http://schemas.microsoft.com/office/drawing/2014/main" id="{6D6969B3-F6C9-4F4D-C49E-0B0D9C019731}"/>
                </a:ext>
              </a:extLst>
            </p:cNvPr>
            <p:cNvSpPr txBox="1"/>
            <p:nvPr/>
          </p:nvSpPr>
          <p:spPr>
            <a:xfrm>
              <a:off x="5665470" y="361130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51" name="テキスト ボックス 50">
              <a:extLst>
                <a:ext uri="{FF2B5EF4-FFF2-40B4-BE49-F238E27FC236}">
                  <a16:creationId xmlns:a16="http://schemas.microsoft.com/office/drawing/2014/main" id="{15E1B773-2EB9-D769-88BD-10A8799018F2}"/>
                </a:ext>
              </a:extLst>
            </p:cNvPr>
            <p:cNvSpPr txBox="1"/>
            <p:nvPr/>
          </p:nvSpPr>
          <p:spPr>
            <a:xfrm>
              <a:off x="8517255" y="377919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2" name="テキスト ボックス 51">
              <a:extLst>
                <a:ext uri="{FF2B5EF4-FFF2-40B4-BE49-F238E27FC236}">
                  <a16:creationId xmlns:a16="http://schemas.microsoft.com/office/drawing/2014/main" id="{EF73D1B5-6610-C36C-D1D7-D30E666DF824}"/>
                </a:ext>
              </a:extLst>
            </p:cNvPr>
            <p:cNvSpPr txBox="1"/>
            <p:nvPr/>
          </p:nvSpPr>
          <p:spPr>
            <a:xfrm>
              <a:off x="7700010" y="499433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grpSp>
      <p:cxnSp>
        <p:nvCxnSpPr>
          <p:cNvPr id="53" name="直線矢印コネクタ 52">
            <a:extLst>
              <a:ext uri="{FF2B5EF4-FFF2-40B4-BE49-F238E27FC236}">
                <a16:creationId xmlns:a16="http://schemas.microsoft.com/office/drawing/2014/main" id="{D1038A4A-573A-012D-F2D5-3ED3524E2ACA}"/>
              </a:ext>
            </a:extLst>
          </p:cNvPr>
          <p:cNvCxnSpPr>
            <a:cxnSpLocks/>
            <a:stCxn id="59" idx="0"/>
            <a:endCxn id="58" idx="2"/>
          </p:cNvCxnSpPr>
          <p:nvPr/>
        </p:nvCxnSpPr>
        <p:spPr>
          <a:xfrm flipH="1" flipV="1">
            <a:off x="11096372" y="1475847"/>
            <a:ext cx="3810" cy="4439706"/>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EEC307EC-A3BE-559A-DEB4-E561BF50B188}"/>
              </a:ext>
            </a:extLst>
          </p:cNvPr>
          <p:cNvSpPr txBox="1"/>
          <p:nvPr/>
        </p:nvSpPr>
        <p:spPr>
          <a:xfrm>
            <a:off x="10604882" y="994410"/>
            <a:ext cx="982980" cy="481437"/>
          </a:xfrm>
          <a:prstGeom prst="rect">
            <a:avLst/>
          </a:prstGeom>
          <a:noFill/>
        </p:spPr>
        <p:txBody>
          <a:bodyPr wrap="none" rtlCol="0">
            <a:noAutofit/>
          </a:bodyPr>
          <a:lstStyle/>
          <a:p>
            <a:pPr algn="ctr"/>
            <a:r>
              <a:rPr kumimoji="1" lang="en-US" altLang="ja-JP" sz="1200" dirty="0"/>
              <a:t>Difficult /</a:t>
            </a:r>
          </a:p>
          <a:p>
            <a:pPr algn="ctr"/>
            <a:r>
              <a:rPr kumimoji="1" lang="en-US" altLang="ja-JP" sz="1200" dirty="0"/>
              <a:t>Customizable</a:t>
            </a:r>
            <a:endParaRPr kumimoji="1" lang="ja-JP" altLang="en-US" sz="1200" dirty="0"/>
          </a:p>
        </p:txBody>
      </p:sp>
      <p:sp>
        <p:nvSpPr>
          <p:cNvPr id="59" name="テキスト ボックス 58">
            <a:extLst>
              <a:ext uri="{FF2B5EF4-FFF2-40B4-BE49-F238E27FC236}">
                <a16:creationId xmlns:a16="http://schemas.microsoft.com/office/drawing/2014/main" id="{81472E55-5ED8-C5E1-032B-4A1BBBB3E844}"/>
              </a:ext>
            </a:extLst>
          </p:cNvPr>
          <p:cNvSpPr txBox="1"/>
          <p:nvPr/>
        </p:nvSpPr>
        <p:spPr>
          <a:xfrm>
            <a:off x="10608692" y="5915553"/>
            <a:ext cx="982980" cy="481437"/>
          </a:xfrm>
          <a:prstGeom prst="rect">
            <a:avLst/>
          </a:prstGeom>
          <a:noFill/>
        </p:spPr>
        <p:txBody>
          <a:bodyPr wrap="none" rtlCol="0">
            <a:noAutofit/>
          </a:bodyPr>
          <a:lstStyle/>
          <a:p>
            <a:pPr algn="ctr"/>
            <a:r>
              <a:rPr kumimoji="1" lang="en-US" altLang="ja-JP" sz="1200" dirty="0"/>
              <a:t>Easy /</a:t>
            </a:r>
          </a:p>
          <a:p>
            <a:pPr algn="ctr"/>
            <a:r>
              <a:rPr kumimoji="1" lang="en-US" altLang="ja-JP" sz="1200" dirty="0"/>
              <a:t>Template</a:t>
            </a:r>
          </a:p>
        </p:txBody>
      </p:sp>
      <p:pic>
        <p:nvPicPr>
          <p:cNvPr id="1026" name="Picture 2" descr="Metaplex (@metaplex) / Twitter">
            <a:extLst>
              <a:ext uri="{FF2B5EF4-FFF2-40B4-BE49-F238E27FC236}">
                <a16:creationId xmlns:a16="http://schemas.microsoft.com/office/drawing/2014/main" id="{750D7689-E9D0-DA76-8546-A323CDE3A6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140808" y="2458720"/>
            <a:ext cx="269983" cy="2699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irdweb - YouTube">
            <a:extLst>
              <a:ext uri="{FF2B5EF4-FFF2-40B4-BE49-F238E27FC236}">
                <a16:creationId xmlns:a16="http://schemas.microsoft.com/office/drawing/2014/main" id="{50729986-3D26-04DE-D822-4278E3CF06A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113392" y="3804264"/>
            <a:ext cx="337600" cy="33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お辞儀をしている犬のイラスト（工事中）">
            <a:extLst>
              <a:ext uri="{FF2B5EF4-FFF2-40B4-BE49-F238E27FC236}">
                <a16:creationId xmlns:a16="http://schemas.microsoft.com/office/drawing/2014/main" id="{CECFF093-F262-5875-E59E-467B0721017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140808" y="1060471"/>
            <a:ext cx="265125" cy="384239"/>
          </a:xfrm>
          <a:prstGeom prst="rect">
            <a:avLst/>
          </a:prstGeom>
          <a:noFill/>
          <a:extLst>
            <a:ext uri="{909E8E84-426E-40DD-AFC4-6F175D3DCCD1}">
              <a14:hiddenFill xmlns:a14="http://schemas.microsoft.com/office/drawing/2010/main">
                <a:solidFill>
                  <a:srgbClr val="FFFFFF"/>
                </a:solidFill>
              </a14:hiddenFill>
            </a:ext>
          </a:extLst>
        </p:spPr>
      </p:pic>
      <p:sp>
        <p:nvSpPr>
          <p:cNvPr id="69" name="テキスト ボックス 68">
            <a:extLst>
              <a:ext uri="{FF2B5EF4-FFF2-40B4-BE49-F238E27FC236}">
                <a16:creationId xmlns:a16="http://schemas.microsoft.com/office/drawing/2014/main" id="{CCDD80C4-F0D0-7195-826C-09C61A85C090}"/>
              </a:ext>
            </a:extLst>
          </p:cNvPr>
          <p:cNvSpPr txBox="1"/>
          <p:nvPr/>
        </p:nvSpPr>
        <p:spPr>
          <a:xfrm>
            <a:off x="496601" y="3360338"/>
            <a:ext cx="3050896" cy="670723"/>
          </a:xfrm>
          <a:prstGeom prst="rect">
            <a:avLst/>
          </a:prstGeom>
          <a:noFill/>
        </p:spPr>
        <p:txBody>
          <a:bodyPr wrap="square" rtlCol="0">
            <a:noAutofit/>
          </a:bodyPr>
          <a:lstStyle/>
          <a:p>
            <a:pPr algn="l"/>
            <a:r>
              <a:rPr lang="en-US" altLang="ja-JP" sz="1200" b="0" i="0" dirty="0">
                <a:effectLst/>
                <a:latin typeface="Söhne"/>
              </a:rPr>
              <a:t>For example, when minting STEPN shoes, there are dynamic status parameters such as level and efficiency.</a:t>
            </a:r>
          </a:p>
          <a:p>
            <a:br>
              <a:rPr lang="en-US" altLang="ja-JP" sz="1200" dirty="0"/>
            </a:br>
            <a:endParaRPr kumimoji="1" lang="ja-JP" altLang="en-US" sz="1200" dirty="0"/>
          </a:p>
        </p:txBody>
      </p:sp>
      <p:cxnSp>
        <p:nvCxnSpPr>
          <p:cNvPr id="70" name="曲線コネクタ 69">
            <a:extLst>
              <a:ext uri="{FF2B5EF4-FFF2-40B4-BE49-F238E27FC236}">
                <a16:creationId xmlns:a16="http://schemas.microsoft.com/office/drawing/2014/main" id="{73C20D6A-6547-C4FB-6365-3B58308762E1}"/>
              </a:ext>
            </a:extLst>
          </p:cNvPr>
          <p:cNvCxnSpPr>
            <a:cxnSpLocks/>
            <a:stCxn id="69" idx="1"/>
            <a:endCxn id="6" idx="1"/>
          </p:cNvCxnSpPr>
          <p:nvPr/>
        </p:nvCxnSpPr>
        <p:spPr>
          <a:xfrm rot="10800000" flipH="1">
            <a:off x="496600" y="1569880"/>
            <a:ext cx="227299" cy="2125821"/>
          </a:xfrm>
          <a:prstGeom prst="curvedConnector3">
            <a:avLst>
              <a:gd name="adj1" fmla="val -10057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79" name="図 78">
            <a:extLst>
              <a:ext uri="{FF2B5EF4-FFF2-40B4-BE49-F238E27FC236}">
                <a16:creationId xmlns:a16="http://schemas.microsoft.com/office/drawing/2014/main" id="{5D91B7E0-EF01-55B8-C494-6902904BBE37}"/>
              </a:ext>
            </a:extLst>
          </p:cNvPr>
          <p:cNvPicPr>
            <a:picLocks noChangeAspect="1"/>
          </p:cNvPicPr>
          <p:nvPr/>
        </p:nvPicPr>
        <p:blipFill>
          <a:blip r:embed="rId5"/>
          <a:stretch>
            <a:fillRect/>
          </a:stretch>
        </p:blipFill>
        <p:spPr>
          <a:xfrm>
            <a:off x="846971" y="4095092"/>
            <a:ext cx="2270053" cy="2343478"/>
          </a:xfrm>
          <a:prstGeom prst="rect">
            <a:avLst/>
          </a:prstGeom>
        </p:spPr>
      </p:pic>
    </p:spTree>
    <p:extLst>
      <p:ext uri="{BB962C8B-B14F-4D97-AF65-F5344CB8AC3E}">
        <p14:creationId xmlns:p14="http://schemas.microsoft.com/office/powerpoint/2010/main" val="1872993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Marketing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spTree>
    <p:extLst>
      <p:ext uri="{BB962C8B-B14F-4D97-AF65-F5344CB8AC3E}">
        <p14:creationId xmlns:p14="http://schemas.microsoft.com/office/powerpoint/2010/main" val="389424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79AB-51D4-9042-B3CD-82F414151A4B}"/>
              </a:ext>
            </a:extLst>
          </p:cNvPr>
          <p:cNvSpPr>
            <a:spLocks noGrp="1"/>
          </p:cNvSpPr>
          <p:nvPr>
            <p:ph type="title"/>
          </p:nvPr>
        </p:nvSpPr>
        <p:spPr/>
        <p:txBody>
          <a:bodyPr/>
          <a:lstStyle/>
          <a:p>
            <a:r>
              <a:rPr kumimoji="1" lang="en-US" altLang="ja-JP" dirty="0"/>
              <a:t>Marketing Funnel – Mint NFT (Draft)</a:t>
            </a:r>
            <a:endParaRPr kumimoji="1" lang="ja-JP" altLang="en-US"/>
          </a:p>
        </p:txBody>
      </p:sp>
      <p:sp>
        <p:nvSpPr>
          <p:cNvPr id="4" name="フッター プレースホルダー 3">
            <a:extLst>
              <a:ext uri="{FF2B5EF4-FFF2-40B4-BE49-F238E27FC236}">
                <a16:creationId xmlns:a16="http://schemas.microsoft.com/office/drawing/2014/main" id="{D2C84616-1949-366E-220A-BC730612B25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8CBBDCA-6FAA-DB2A-5B84-4D22DBB594F7}"/>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
        <p:nvSpPr>
          <p:cNvPr id="3" name="正方形/長方形 2">
            <a:extLst>
              <a:ext uri="{FF2B5EF4-FFF2-40B4-BE49-F238E27FC236}">
                <a16:creationId xmlns:a16="http://schemas.microsoft.com/office/drawing/2014/main" id="{7B28A549-6D2C-3D23-F7C3-84D76B10104D}"/>
              </a:ext>
            </a:extLst>
          </p:cNvPr>
          <p:cNvSpPr/>
          <p:nvPr/>
        </p:nvSpPr>
        <p:spPr>
          <a:xfrm>
            <a:off x="3329703" y="3075044"/>
            <a:ext cx="1099202" cy="1794445"/>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Views</a:t>
            </a:r>
          </a:p>
          <a:p>
            <a:pPr algn="ctr"/>
            <a:r>
              <a:rPr lang="en-US" altLang="ja-JP" sz="1400" dirty="0">
                <a:solidFill>
                  <a:schemeClr val="tx1"/>
                </a:solidFill>
              </a:rPr>
              <a:t>OO </a:t>
            </a:r>
            <a:r>
              <a:rPr kumimoji="1" lang="en-US" altLang="ja-JP" sz="1400" dirty="0">
                <a:solidFill>
                  <a:schemeClr val="tx1"/>
                </a:solidFill>
              </a:rPr>
              <a:t>Impressions</a:t>
            </a:r>
            <a:endParaRPr kumimoji="1" lang="ja-JP" altLang="en-US" sz="1400" dirty="0">
              <a:solidFill>
                <a:schemeClr val="tx1"/>
              </a:solidFill>
            </a:endParaRPr>
          </a:p>
        </p:txBody>
      </p:sp>
      <p:sp>
        <p:nvSpPr>
          <p:cNvPr id="8" name="正方形/長方形 7">
            <a:extLst>
              <a:ext uri="{FF2B5EF4-FFF2-40B4-BE49-F238E27FC236}">
                <a16:creationId xmlns:a16="http://schemas.microsoft.com/office/drawing/2014/main" id="{45A060AE-39B9-3DDF-13DB-4E355CD0BB39}"/>
              </a:ext>
            </a:extLst>
          </p:cNvPr>
          <p:cNvSpPr/>
          <p:nvPr/>
        </p:nvSpPr>
        <p:spPr>
          <a:xfrm>
            <a:off x="5105336" y="3536781"/>
            <a:ext cx="1099202" cy="1332707"/>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Visitors</a:t>
            </a:r>
          </a:p>
          <a:p>
            <a:pPr algn="ctr"/>
            <a:r>
              <a:rPr lang="en-US" altLang="ja-JP" sz="1400" dirty="0">
                <a:solidFill>
                  <a:schemeClr val="tx1"/>
                </a:solidFill>
              </a:rPr>
              <a:t>OO Users</a:t>
            </a:r>
            <a:endParaRPr kumimoji="1" lang="ja-JP" altLang="en-US" sz="1400" dirty="0">
              <a:solidFill>
                <a:schemeClr val="tx1"/>
              </a:solidFill>
            </a:endParaRPr>
          </a:p>
        </p:txBody>
      </p:sp>
      <p:sp>
        <p:nvSpPr>
          <p:cNvPr id="14" name="正方形/長方形 13">
            <a:extLst>
              <a:ext uri="{FF2B5EF4-FFF2-40B4-BE49-F238E27FC236}">
                <a16:creationId xmlns:a16="http://schemas.microsoft.com/office/drawing/2014/main" id="{4B9CE94A-124D-EB58-026E-7DAD5896E9E7}"/>
              </a:ext>
            </a:extLst>
          </p:cNvPr>
          <p:cNvSpPr/>
          <p:nvPr/>
        </p:nvSpPr>
        <p:spPr>
          <a:xfrm>
            <a:off x="6880970" y="4043508"/>
            <a:ext cx="1099202" cy="825982"/>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Users</a:t>
            </a:r>
          </a:p>
          <a:p>
            <a:pPr algn="ctr"/>
            <a:r>
              <a:rPr lang="en-US" altLang="ja-JP" sz="1400" dirty="0">
                <a:solidFill>
                  <a:schemeClr val="tx1"/>
                </a:solidFill>
              </a:rPr>
              <a:t>OO Wallets</a:t>
            </a:r>
            <a:endParaRPr kumimoji="1" lang="ja-JP" altLang="en-US" sz="1400" dirty="0">
              <a:solidFill>
                <a:schemeClr val="tx1"/>
              </a:solidFill>
            </a:endParaRPr>
          </a:p>
        </p:txBody>
      </p:sp>
      <p:sp>
        <p:nvSpPr>
          <p:cNvPr id="15" name="正方形/長方形 14">
            <a:extLst>
              <a:ext uri="{FF2B5EF4-FFF2-40B4-BE49-F238E27FC236}">
                <a16:creationId xmlns:a16="http://schemas.microsoft.com/office/drawing/2014/main" id="{AF407BD3-116A-8BC2-4EC9-E1C1EEA4C472}"/>
              </a:ext>
            </a:extLst>
          </p:cNvPr>
          <p:cNvSpPr/>
          <p:nvPr/>
        </p:nvSpPr>
        <p:spPr>
          <a:xfrm>
            <a:off x="8656603" y="4383821"/>
            <a:ext cx="1099202" cy="48566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Mint</a:t>
            </a:r>
          </a:p>
          <a:p>
            <a:pPr algn="ctr"/>
            <a:r>
              <a:rPr lang="en-US" altLang="ja-JP" sz="1400" dirty="0">
                <a:solidFill>
                  <a:schemeClr val="tx1"/>
                </a:solidFill>
              </a:rPr>
              <a:t>OO NFTs</a:t>
            </a:r>
            <a:endParaRPr kumimoji="1" lang="ja-JP" altLang="en-US" sz="1400" dirty="0">
              <a:solidFill>
                <a:schemeClr val="tx1"/>
              </a:solidFill>
            </a:endParaRPr>
          </a:p>
        </p:txBody>
      </p:sp>
      <p:sp>
        <p:nvSpPr>
          <p:cNvPr id="17" name="テキスト ボックス 16">
            <a:extLst>
              <a:ext uri="{FF2B5EF4-FFF2-40B4-BE49-F238E27FC236}">
                <a16:creationId xmlns:a16="http://schemas.microsoft.com/office/drawing/2014/main" id="{A457C1D5-7B45-E099-95F3-4B4AB26A98E2}"/>
              </a:ext>
            </a:extLst>
          </p:cNvPr>
          <p:cNvSpPr txBox="1"/>
          <p:nvPr/>
        </p:nvSpPr>
        <p:spPr>
          <a:xfrm>
            <a:off x="3316146" y="4983902"/>
            <a:ext cx="1125222" cy="711568"/>
          </a:xfrm>
          <a:prstGeom prst="rect">
            <a:avLst/>
          </a:prstGeom>
        </p:spPr>
        <p:txBody>
          <a:bodyPr vert="horz" wrap="none" lIns="0" tIns="0" rIns="0" bIns="0" rtlCol="0">
            <a:noAutofit/>
          </a:bodyPr>
          <a:lstStyle/>
          <a:p>
            <a:pPr algn="ctr"/>
            <a:r>
              <a:rPr kumimoji="1" lang="en-US" altLang="ja-JP" sz="1400" dirty="0"/>
              <a:t>Promotions</a:t>
            </a:r>
          </a:p>
          <a:p>
            <a:pPr algn="ctr"/>
            <a:r>
              <a:rPr kumimoji="1" lang="en-US" altLang="ja-JP" sz="1400" dirty="0"/>
              <a:t>(Influencers/</a:t>
            </a:r>
          </a:p>
          <a:p>
            <a:pPr algn="ctr"/>
            <a:r>
              <a:rPr kumimoji="1" lang="en-US" altLang="ja-JP" sz="1400" dirty="0"/>
              <a:t>Ad Banners)</a:t>
            </a:r>
            <a:endParaRPr kumimoji="1" lang="ja-JP" altLang="en-US" sz="1400" dirty="0"/>
          </a:p>
        </p:txBody>
      </p:sp>
      <p:sp>
        <p:nvSpPr>
          <p:cNvPr id="18" name="テキスト ボックス 17">
            <a:extLst>
              <a:ext uri="{FF2B5EF4-FFF2-40B4-BE49-F238E27FC236}">
                <a16:creationId xmlns:a16="http://schemas.microsoft.com/office/drawing/2014/main" id="{31DEEA08-F6F1-E284-54DD-7163E9DF20C8}"/>
              </a:ext>
            </a:extLst>
          </p:cNvPr>
          <p:cNvSpPr txBox="1"/>
          <p:nvPr/>
        </p:nvSpPr>
        <p:spPr>
          <a:xfrm>
            <a:off x="5092325" y="4983902"/>
            <a:ext cx="1125222" cy="711568"/>
          </a:xfrm>
          <a:prstGeom prst="rect">
            <a:avLst/>
          </a:prstGeom>
        </p:spPr>
        <p:txBody>
          <a:bodyPr vert="horz" wrap="none" lIns="0" tIns="0" rIns="0" bIns="0" rtlCol="0">
            <a:noAutofit/>
          </a:bodyPr>
          <a:lstStyle/>
          <a:p>
            <a:pPr algn="ctr"/>
            <a:r>
              <a:rPr lang="en-US" altLang="ja-JP" sz="1400" dirty="0"/>
              <a:t>Landing page</a:t>
            </a:r>
            <a:endParaRPr kumimoji="1" lang="ja-JP" altLang="en-US" sz="1400" dirty="0"/>
          </a:p>
        </p:txBody>
      </p:sp>
      <p:sp>
        <p:nvSpPr>
          <p:cNvPr id="19" name="テキスト ボックス 18">
            <a:extLst>
              <a:ext uri="{FF2B5EF4-FFF2-40B4-BE49-F238E27FC236}">
                <a16:creationId xmlns:a16="http://schemas.microsoft.com/office/drawing/2014/main" id="{DD7D13F8-9803-382C-80FE-6945F529FC99}"/>
              </a:ext>
            </a:extLst>
          </p:cNvPr>
          <p:cNvSpPr txBox="1"/>
          <p:nvPr/>
        </p:nvSpPr>
        <p:spPr>
          <a:xfrm>
            <a:off x="6912741" y="4983900"/>
            <a:ext cx="1125222" cy="711574"/>
          </a:xfrm>
          <a:prstGeom prst="rect">
            <a:avLst/>
          </a:prstGeom>
        </p:spPr>
        <p:txBody>
          <a:bodyPr vert="horz" wrap="none" lIns="0" tIns="0" rIns="0" bIns="0" rtlCol="0">
            <a:noAutofit/>
          </a:bodyPr>
          <a:lstStyle/>
          <a:p>
            <a:pPr algn="ctr"/>
            <a:r>
              <a:rPr lang="en-US" altLang="ja-JP" sz="1400" dirty="0"/>
              <a:t>Apply WL</a:t>
            </a:r>
          </a:p>
          <a:p>
            <a:pPr algn="ctr"/>
            <a:r>
              <a:rPr lang="en-US" altLang="ja-JP" sz="1400" dirty="0"/>
              <a:t>(Acquire User</a:t>
            </a:r>
          </a:p>
          <a:p>
            <a:pPr algn="ctr"/>
            <a:r>
              <a:rPr lang="en-US" altLang="ja-JP" sz="1400" dirty="0"/>
              <a:t>Wallet)</a:t>
            </a:r>
          </a:p>
        </p:txBody>
      </p:sp>
      <p:sp>
        <p:nvSpPr>
          <p:cNvPr id="21" name="テキスト ボックス 20">
            <a:extLst>
              <a:ext uri="{FF2B5EF4-FFF2-40B4-BE49-F238E27FC236}">
                <a16:creationId xmlns:a16="http://schemas.microsoft.com/office/drawing/2014/main" id="{2A1C6DB5-22BA-6D5D-42B9-3B2A95E43784}"/>
              </a:ext>
            </a:extLst>
          </p:cNvPr>
          <p:cNvSpPr txBox="1"/>
          <p:nvPr/>
        </p:nvSpPr>
        <p:spPr>
          <a:xfrm>
            <a:off x="8643592" y="4983900"/>
            <a:ext cx="1125222" cy="711574"/>
          </a:xfrm>
          <a:prstGeom prst="rect">
            <a:avLst/>
          </a:prstGeom>
        </p:spPr>
        <p:txBody>
          <a:bodyPr vert="horz" wrap="none" lIns="0" tIns="0" rIns="0" bIns="0" rtlCol="0">
            <a:noAutofit/>
          </a:bodyPr>
          <a:lstStyle/>
          <a:p>
            <a:pPr algn="ctr"/>
            <a:r>
              <a:rPr lang="en-US" altLang="ja-JP" sz="1400" dirty="0"/>
              <a:t>Mint</a:t>
            </a:r>
          </a:p>
          <a:p>
            <a:pPr algn="ctr"/>
            <a:r>
              <a:rPr kumimoji="1" lang="en-US" altLang="ja-JP" sz="1400" dirty="0"/>
              <a:t>(Conversion)</a:t>
            </a:r>
            <a:endParaRPr kumimoji="1" lang="ja-JP" altLang="en-US" sz="1400" dirty="0"/>
          </a:p>
        </p:txBody>
      </p:sp>
      <p:cxnSp>
        <p:nvCxnSpPr>
          <p:cNvPr id="23" name="直線コネクタ 22">
            <a:extLst>
              <a:ext uri="{FF2B5EF4-FFF2-40B4-BE49-F238E27FC236}">
                <a16:creationId xmlns:a16="http://schemas.microsoft.com/office/drawing/2014/main" id="{EF4D9A43-3604-2182-CF8E-405872C4948E}"/>
              </a:ext>
            </a:extLst>
          </p:cNvPr>
          <p:cNvCxnSpPr>
            <a:cxnSpLocks/>
          </p:cNvCxnSpPr>
          <p:nvPr/>
        </p:nvCxnSpPr>
        <p:spPr>
          <a:xfrm>
            <a:off x="3112771" y="4869490"/>
            <a:ext cx="69899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6D502F8C-3C92-463F-85E8-0FB566B37D0A}"/>
              </a:ext>
            </a:extLst>
          </p:cNvPr>
          <p:cNvSpPr txBox="1"/>
          <p:nvPr/>
        </p:nvSpPr>
        <p:spPr>
          <a:xfrm>
            <a:off x="5706275" y="2629981"/>
            <a:ext cx="0" cy="0"/>
          </a:xfrm>
          <a:prstGeom prst="rect">
            <a:avLst/>
          </a:prstGeom>
        </p:spPr>
        <p:txBody>
          <a:bodyPr vert="horz" wrap="none" lIns="0" tIns="0" rIns="0" bIns="0" rtlCol="0">
            <a:noAutofit/>
          </a:bodyPr>
          <a:lstStyle/>
          <a:p>
            <a:endParaRPr kumimoji="1" lang="ja-JP" altLang="en-US" sz="1400" dirty="0"/>
          </a:p>
        </p:txBody>
      </p:sp>
      <p:cxnSp>
        <p:nvCxnSpPr>
          <p:cNvPr id="26" name="曲線コネクタ 25">
            <a:extLst>
              <a:ext uri="{FF2B5EF4-FFF2-40B4-BE49-F238E27FC236}">
                <a16:creationId xmlns:a16="http://schemas.microsoft.com/office/drawing/2014/main" id="{253CC765-9145-C429-2C98-8C7B2CE9E3A5}"/>
              </a:ext>
            </a:extLst>
          </p:cNvPr>
          <p:cNvCxnSpPr>
            <a:cxnSpLocks/>
            <a:stCxn id="3" idx="0"/>
            <a:endCxn id="8" idx="0"/>
          </p:cNvCxnSpPr>
          <p:nvPr/>
        </p:nvCxnSpPr>
        <p:spPr>
          <a:xfrm rot="16200000" flipH="1">
            <a:off x="4536251" y="2418096"/>
            <a:ext cx="461737" cy="1775633"/>
          </a:xfrm>
          <a:prstGeom prst="curvedConnector3">
            <a:avLst>
              <a:gd name="adj1" fmla="val -4950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曲線コネクタ 26">
            <a:extLst>
              <a:ext uri="{FF2B5EF4-FFF2-40B4-BE49-F238E27FC236}">
                <a16:creationId xmlns:a16="http://schemas.microsoft.com/office/drawing/2014/main" id="{EA2F1B33-2882-7834-73B5-F9020386E498}"/>
              </a:ext>
            </a:extLst>
          </p:cNvPr>
          <p:cNvCxnSpPr>
            <a:cxnSpLocks/>
            <a:stCxn id="8" idx="0"/>
            <a:endCxn id="14" idx="0"/>
          </p:cNvCxnSpPr>
          <p:nvPr/>
        </p:nvCxnSpPr>
        <p:spPr>
          <a:xfrm rot="16200000" flipH="1">
            <a:off x="6289390" y="2902327"/>
            <a:ext cx="506727" cy="1775634"/>
          </a:xfrm>
          <a:prstGeom prst="curvedConnector3">
            <a:avLst>
              <a:gd name="adj1" fmla="val -4511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曲線コネクタ 27">
            <a:extLst>
              <a:ext uri="{FF2B5EF4-FFF2-40B4-BE49-F238E27FC236}">
                <a16:creationId xmlns:a16="http://schemas.microsoft.com/office/drawing/2014/main" id="{5BCE47BA-0C8F-7E4C-78F0-12F3560DC0CA}"/>
              </a:ext>
            </a:extLst>
          </p:cNvPr>
          <p:cNvCxnSpPr>
            <a:cxnSpLocks/>
            <a:stCxn id="14" idx="0"/>
            <a:endCxn id="15" idx="0"/>
          </p:cNvCxnSpPr>
          <p:nvPr/>
        </p:nvCxnSpPr>
        <p:spPr>
          <a:xfrm rot="16200000" flipH="1">
            <a:off x="8148230" y="3325848"/>
            <a:ext cx="340313" cy="1775633"/>
          </a:xfrm>
          <a:prstGeom prst="curvedConnector3">
            <a:avLst>
              <a:gd name="adj1" fmla="val -6717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DE4DC74-B81A-9F10-4423-434615658B5D}"/>
              </a:ext>
            </a:extLst>
          </p:cNvPr>
          <p:cNvSpPr txBox="1"/>
          <p:nvPr/>
        </p:nvSpPr>
        <p:spPr>
          <a:xfrm>
            <a:off x="4280522" y="2383498"/>
            <a:ext cx="973193" cy="398883"/>
          </a:xfrm>
          <a:prstGeom prst="rect">
            <a:avLst/>
          </a:prstGeom>
        </p:spPr>
        <p:txBody>
          <a:bodyPr vert="horz" wrap="square" lIns="0" tIns="0" rIns="0" bIns="0" rtlCol="0" anchor="ctr">
            <a:noAutofit/>
          </a:bodyPr>
          <a:lstStyle/>
          <a:p>
            <a:pPr algn="ctr"/>
            <a:r>
              <a:rPr kumimoji="1" lang="en-US" altLang="ja-JP" sz="1200" dirty="0"/>
              <a:t>Visit Rate</a:t>
            </a:r>
          </a:p>
          <a:p>
            <a:pPr algn="ctr"/>
            <a:r>
              <a:rPr kumimoji="1" lang="en-US" altLang="ja-JP" sz="1200" dirty="0"/>
              <a:t>OO</a:t>
            </a:r>
            <a:r>
              <a:rPr kumimoji="1" lang="ja-JP" altLang="en-US" sz="1200"/>
              <a:t>％</a:t>
            </a:r>
            <a:endParaRPr kumimoji="1" lang="en-US" altLang="ja-JP" sz="1200" dirty="0"/>
          </a:p>
        </p:txBody>
      </p:sp>
      <p:sp>
        <p:nvSpPr>
          <p:cNvPr id="31" name="テキスト ボックス 30">
            <a:extLst>
              <a:ext uri="{FF2B5EF4-FFF2-40B4-BE49-F238E27FC236}">
                <a16:creationId xmlns:a16="http://schemas.microsoft.com/office/drawing/2014/main" id="{2786C8C8-006A-4F4B-E4B5-E13A88026543}"/>
              </a:ext>
            </a:extLst>
          </p:cNvPr>
          <p:cNvSpPr txBox="1"/>
          <p:nvPr/>
        </p:nvSpPr>
        <p:spPr>
          <a:xfrm>
            <a:off x="6056157" y="2785075"/>
            <a:ext cx="973193" cy="398883"/>
          </a:xfrm>
          <a:prstGeom prst="rect">
            <a:avLst/>
          </a:prstGeom>
        </p:spPr>
        <p:txBody>
          <a:bodyPr vert="horz" wrap="square" lIns="0" tIns="0" rIns="0" bIns="0" rtlCol="0" anchor="ctr">
            <a:noAutofit/>
          </a:bodyPr>
          <a:lstStyle/>
          <a:p>
            <a:pPr algn="ctr"/>
            <a:r>
              <a:rPr kumimoji="1" lang="en-US" altLang="ja-JP" sz="1200" dirty="0"/>
              <a:t>Apply Rate</a:t>
            </a:r>
          </a:p>
          <a:p>
            <a:pPr algn="ctr"/>
            <a:r>
              <a:rPr kumimoji="1" lang="en-US" altLang="ja-JP" sz="1200" dirty="0"/>
              <a:t>OO</a:t>
            </a:r>
            <a:r>
              <a:rPr kumimoji="1" lang="ja-JP" altLang="en-US" sz="1200"/>
              <a:t>％</a:t>
            </a:r>
            <a:endParaRPr kumimoji="1" lang="en-US" altLang="ja-JP" sz="1200" dirty="0"/>
          </a:p>
        </p:txBody>
      </p:sp>
      <p:sp>
        <p:nvSpPr>
          <p:cNvPr id="32" name="テキスト ボックス 31">
            <a:extLst>
              <a:ext uri="{FF2B5EF4-FFF2-40B4-BE49-F238E27FC236}">
                <a16:creationId xmlns:a16="http://schemas.microsoft.com/office/drawing/2014/main" id="{090CB569-8BC3-A559-1539-B27DDA24AD5B}"/>
              </a:ext>
            </a:extLst>
          </p:cNvPr>
          <p:cNvSpPr txBox="1"/>
          <p:nvPr/>
        </p:nvSpPr>
        <p:spPr>
          <a:xfrm>
            <a:off x="7831790" y="3275026"/>
            <a:ext cx="973193" cy="398883"/>
          </a:xfrm>
          <a:prstGeom prst="rect">
            <a:avLst/>
          </a:prstGeom>
        </p:spPr>
        <p:txBody>
          <a:bodyPr vert="horz" wrap="square" lIns="0" tIns="0" rIns="0" bIns="0" rtlCol="0" anchor="ctr">
            <a:noAutofit/>
          </a:bodyPr>
          <a:lstStyle/>
          <a:p>
            <a:pPr algn="ctr"/>
            <a:r>
              <a:rPr kumimoji="1" lang="en-US" altLang="ja-JP" sz="1200" dirty="0"/>
              <a:t>Mint Rate</a:t>
            </a:r>
          </a:p>
          <a:p>
            <a:pPr algn="ctr"/>
            <a:r>
              <a:rPr kumimoji="1" lang="en-US" altLang="ja-JP" sz="1200" dirty="0"/>
              <a:t>OO</a:t>
            </a:r>
            <a:r>
              <a:rPr kumimoji="1" lang="ja-JP" altLang="en-US" sz="1200"/>
              <a:t>％</a:t>
            </a:r>
            <a:endParaRPr kumimoji="1" lang="en-US" altLang="ja-JP" sz="1200" dirty="0"/>
          </a:p>
        </p:txBody>
      </p:sp>
      <p:sp>
        <p:nvSpPr>
          <p:cNvPr id="37" name="矢印: 五方向 65">
            <a:extLst>
              <a:ext uri="{FF2B5EF4-FFF2-40B4-BE49-F238E27FC236}">
                <a16:creationId xmlns:a16="http://schemas.microsoft.com/office/drawing/2014/main" id="{9F0C5BF1-EC58-41E2-8867-74BAC14642FD}"/>
              </a:ext>
            </a:extLst>
          </p:cNvPr>
          <p:cNvSpPr/>
          <p:nvPr/>
        </p:nvSpPr>
        <p:spPr>
          <a:xfrm>
            <a:off x="4872546"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Check</a:t>
            </a:r>
          </a:p>
          <a:p>
            <a:pPr algn="ctr"/>
            <a:r>
              <a:rPr lang="en-US" altLang="ja-JP" sz="1400" dirty="0">
                <a:solidFill>
                  <a:schemeClr val="tx1"/>
                </a:solidFill>
                <a:ea typeface="Meiryo UI" panose="020B0604030504040204" pitchFamily="50" charset="-128"/>
              </a:rPr>
              <a:t>(PJ, potential, scam...)</a:t>
            </a:r>
          </a:p>
        </p:txBody>
      </p:sp>
      <p:sp>
        <p:nvSpPr>
          <p:cNvPr id="38" name="矢印: 五方向 65">
            <a:extLst>
              <a:ext uri="{FF2B5EF4-FFF2-40B4-BE49-F238E27FC236}">
                <a16:creationId xmlns:a16="http://schemas.microsoft.com/office/drawing/2014/main" id="{A665EE91-3C16-A125-7433-F1C0AC9656D8}"/>
              </a:ext>
            </a:extLst>
          </p:cNvPr>
          <p:cNvSpPr/>
          <p:nvPr/>
        </p:nvSpPr>
        <p:spPr>
          <a:xfrm>
            <a:off x="6607750"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Apply White List</a:t>
            </a:r>
          </a:p>
        </p:txBody>
      </p:sp>
      <p:sp>
        <p:nvSpPr>
          <p:cNvPr id="40" name="矢印: 五方向 65">
            <a:extLst>
              <a:ext uri="{FF2B5EF4-FFF2-40B4-BE49-F238E27FC236}">
                <a16:creationId xmlns:a16="http://schemas.microsoft.com/office/drawing/2014/main" id="{1DFF43C7-5444-ACF8-B9D2-C691807CF81B}"/>
              </a:ext>
            </a:extLst>
          </p:cNvPr>
          <p:cNvSpPr/>
          <p:nvPr/>
        </p:nvSpPr>
        <p:spPr>
          <a:xfrm>
            <a:off x="8342954"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Mint</a:t>
            </a:r>
          </a:p>
        </p:txBody>
      </p:sp>
      <p:sp>
        <p:nvSpPr>
          <p:cNvPr id="41" name="正方形/長方形 40">
            <a:extLst>
              <a:ext uri="{FF2B5EF4-FFF2-40B4-BE49-F238E27FC236}">
                <a16:creationId xmlns:a16="http://schemas.microsoft.com/office/drawing/2014/main" id="{9F227A66-82FB-5474-7124-2BBCF62E722F}"/>
              </a:ext>
            </a:extLst>
          </p:cNvPr>
          <p:cNvSpPr/>
          <p:nvPr/>
        </p:nvSpPr>
        <p:spPr>
          <a:xfrm>
            <a:off x="1524754" y="1271201"/>
            <a:ext cx="1302219" cy="526997"/>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nchorCtr="0"/>
          <a:lstStyle/>
          <a:p>
            <a:pPr algn="ctr"/>
            <a:r>
              <a:rPr kumimoji="1" lang="en-US" altLang="ja-JP" sz="1400" dirty="0">
                <a:solidFill>
                  <a:schemeClr val="tx1"/>
                </a:solidFill>
                <a:ea typeface="Meiryo UI" panose="020B0604030504040204" pitchFamily="50" charset="-128"/>
              </a:rPr>
              <a:t>User</a:t>
            </a:r>
          </a:p>
          <a:p>
            <a:pPr algn="ctr"/>
            <a:r>
              <a:rPr kumimoji="1" lang="en-US" altLang="ja-JP" sz="1400" dirty="0">
                <a:solidFill>
                  <a:schemeClr val="tx1"/>
                </a:solidFill>
                <a:ea typeface="Meiryo UI" panose="020B0604030504040204" pitchFamily="50" charset="-128"/>
              </a:rPr>
              <a:t>(Minter)</a:t>
            </a:r>
          </a:p>
        </p:txBody>
      </p:sp>
      <p:sp>
        <p:nvSpPr>
          <p:cNvPr id="43" name="正方形/長方形 42">
            <a:extLst>
              <a:ext uri="{FF2B5EF4-FFF2-40B4-BE49-F238E27FC236}">
                <a16:creationId xmlns:a16="http://schemas.microsoft.com/office/drawing/2014/main" id="{B9BFE867-AD93-2332-E56D-89B822BF4DBD}"/>
              </a:ext>
            </a:extLst>
          </p:cNvPr>
          <p:cNvSpPr/>
          <p:nvPr/>
        </p:nvSpPr>
        <p:spPr>
          <a:xfrm>
            <a:off x="1524753" y="1926131"/>
            <a:ext cx="1302219" cy="3769334"/>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rIns="0" rtlCol="0" anchor="ctr" anchorCtr="0"/>
          <a:lstStyle/>
          <a:p>
            <a:pPr algn="ctr"/>
            <a:r>
              <a:rPr kumimoji="1" lang="en-US" altLang="ja-JP" sz="1400" dirty="0">
                <a:solidFill>
                  <a:schemeClr val="tx1"/>
                </a:solidFill>
                <a:ea typeface="Meiryo UI" panose="020B0604030504040204" pitchFamily="50" charset="-128"/>
              </a:rPr>
              <a:t>User action</a:t>
            </a:r>
          </a:p>
          <a:p>
            <a:pPr algn="ctr"/>
            <a:r>
              <a:rPr kumimoji="1" lang="en-US" altLang="ja-JP" sz="1400" dirty="0">
                <a:solidFill>
                  <a:schemeClr val="tx1"/>
                </a:solidFill>
                <a:ea typeface="Meiryo UI" panose="020B0604030504040204" pitchFamily="50" charset="-128"/>
              </a:rPr>
              <a:t>transition rate</a:t>
            </a:r>
          </a:p>
        </p:txBody>
      </p:sp>
      <p:sp>
        <p:nvSpPr>
          <p:cNvPr id="60" name="矢印: 五方向 65">
            <a:extLst>
              <a:ext uri="{FF2B5EF4-FFF2-40B4-BE49-F238E27FC236}">
                <a16:creationId xmlns:a16="http://schemas.microsoft.com/office/drawing/2014/main" id="{498331D3-C536-47E8-1DA3-A74028BF7854}"/>
              </a:ext>
            </a:extLst>
          </p:cNvPr>
          <p:cNvSpPr/>
          <p:nvPr/>
        </p:nvSpPr>
        <p:spPr>
          <a:xfrm>
            <a:off x="3137342"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Acquisition</a:t>
            </a:r>
          </a:p>
        </p:txBody>
      </p:sp>
    </p:spTree>
    <p:extLst>
      <p:ext uri="{BB962C8B-B14F-4D97-AF65-F5344CB8AC3E}">
        <p14:creationId xmlns:p14="http://schemas.microsoft.com/office/powerpoint/2010/main" val="373420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8035</TotalTime>
  <Words>5148</Words>
  <Application>Microsoft Macintosh PowerPoint</Application>
  <PresentationFormat>ワイド画面</PresentationFormat>
  <Paragraphs>1345</Paragraphs>
  <Slides>49</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49</vt:i4>
      </vt:variant>
    </vt:vector>
  </HeadingPairs>
  <TitlesOfParts>
    <vt:vector size="55" baseType="lpstr">
      <vt:lpstr>Söhne</vt:lpstr>
      <vt:lpstr>游ゴシック</vt:lpstr>
      <vt:lpstr>游ゴシック</vt:lpstr>
      <vt:lpstr>Arial</vt:lpstr>
      <vt:lpstr>Calibri</vt:lpstr>
      <vt:lpstr>Office テーマ</vt:lpstr>
      <vt:lpstr>Solana Blockchain Outline Figure for Project Manager (Unofficial, Draft)</vt:lpstr>
      <vt:lpstr>System Architecture</vt:lpstr>
      <vt:lpstr>High level representation of the Solana development workflow</vt:lpstr>
      <vt:lpstr>Standard System Architecture Example</vt:lpstr>
      <vt:lpstr>NFT Mint Tools Decision Tree (Draft)</vt:lpstr>
      <vt:lpstr>Marketing</vt:lpstr>
      <vt:lpstr>Marketing Funnel – Mint NFT (Draft)</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2502</cp:revision>
  <dcterms:created xsi:type="dcterms:W3CDTF">2021-12-18T05:33:19Z</dcterms:created>
  <dcterms:modified xsi:type="dcterms:W3CDTF">2023-05-08T00:27:47Z</dcterms:modified>
  <cp:category/>
</cp:coreProperties>
</file>