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1"/>
  </p:notesMasterIdLst>
  <p:sldIdLst>
    <p:sldId id="256" r:id="rId2"/>
    <p:sldId id="300" r:id="rId3"/>
    <p:sldId id="301" r:id="rId4"/>
    <p:sldId id="260" r:id="rId5"/>
    <p:sldId id="317" r:id="rId6"/>
    <p:sldId id="318" r:id="rId7"/>
    <p:sldId id="319" r:id="rId8"/>
    <p:sldId id="308" r:id="rId9"/>
    <p:sldId id="309" r:id="rId10"/>
    <p:sldId id="310" r:id="rId11"/>
    <p:sldId id="311" r:id="rId12"/>
    <p:sldId id="314" r:id="rId13"/>
    <p:sldId id="312"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1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2"/>
    <p:restoredTop sz="96012"/>
  </p:normalViewPr>
  <p:slideViewPr>
    <p:cSldViewPr snapToGrid="0" snapToObjects="1">
      <p:cViewPr varScale="1">
        <p:scale>
          <a:sx n="112" d="100"/>
          <a:sy n="112" d="100"/>
        </p:scale>
        <p:origin x="35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2023/5/10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3</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8</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2023/5/10</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2023/5/10</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2023/5/10</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2023/5/10</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2023/5/10</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2023/5/10</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2023/5/10</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2023/5/10</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2023/5/10</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2023/5/10</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2023/5/10</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2023/5/10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6.jpeg"/><Relationship Id="rId13" Type="http://schemas.openxmlformats.org/officeDocument/2006/relationships/image" Target="../media/image41.png"/><Relationship Id="rId3" Type="http://schemas.openxmlformats.org/officeDocument/2006/relationships/image" Target="../media/image3.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1.png"/><Relationship Id="rId16"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jpe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image" Target="../media/image76.png"/><Relationship Id="rId7" Type="http://schemas.openxmlformats.org/officeDocument/2006/relationships/image" Target="../media/image80.emf"/><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Project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
        <p:nvSpPr>
          <p:cNvPr id="3" name="テキスト ボックス 2">
            <a:extLst>
              <a:ext uri="{FF2B5EF4-FFF2-40B4-BE49-F238E27FC236}">
                <a16:creationId xmlns:a16="http://schemas.microsoft.com/office/drawing/2014/main" id="{90A281DF-56F5-C622-83CE-5B6C63233E9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4042343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AB358076-151D-1E72-3F8B-BE4859247D3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543930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1FC4A97C-E9CC-C47E-36CC-91CCE94EBE0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3686330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
        <p:nvSpPr>
          <p:cNvPr id="3" name="テキスト ボックス 2">
            <a:extLst>
              <a:ext uri="{FF2B5EF4-FFF2-40B4-BE49-F238E27FC236}">
                <a16:creationId xmlns:a16="http://schemas.microsoft.com/office/drawing/2014/main" id="{84960F12-77FE-0617-D00C-D0B6E4954989}"/>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143576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
        <p:nvSpPr>
          <p:cNvPr id="3" name="テキスト ボックス 2">
            <a:extLst>
              <a:ext uri="{FF2B5EF4-FFF2-40B4-BE49-F238E27FC236}">
                <a16:creationId xmlns:a16="http://schemas.microsoft.com/office/drawing/2014/main" id="{B0EEFF18-F81F-2018-EE1C-701B29CAF4C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
        <p:nvSpPr>
          <p:cNvPr id="3" name="テキスト ボックス 2">
            <a:extLst>
              <a:ext uri="{FF2B5EF4-FFF2-40B4-BE49-F238E27FC236}">
                <a16:creationId xmlns:a16="http://schemas.microsoft.com/office/drawing/2014/main" id="{D8618FB5-F658-F51C-7F59-8B77AC20D9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
        <p:nvSpPr>
          <p:cNvPr id="3" name="テキスト ボックス 2">
            <a:extLst>
              <a:ext uri="{FF2B5EF4-FFF2-40B4-BE49-F238E27FC236}">
                <a16:creationId xmlns:a16="http://schemas.microsoft.com/office/drawing/2014/main" id="{29F06EE7-8E6C-9F2B-6C56-01339F21DF0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
        <p:nvSpPr>
          <p:cNvPr id="3" name="テキスト ボックス 2">
            <a:extLst>
              <a:ext uri="{FF2B5EF4-FFF2-40B4-BE49-F238E27FC236}">
                <a16:creationId xmlns:a16="http://schemas.microsoft.com/office/drawing/2014/main" id="{9113B3DE-8EEF-D993-2D88-BAFD017D310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
        <p:nvSpPr>
          <p:cNvPr id="11" name="テキスト ボックス 10">
            <a:extLst>
              <a:ext uri="{FF2B5EF4-FFF2-40B4-BE49-F238E27FC236}">
                <a16:creationId xmlns:a16="http://schemas.microsoft.com/office/drawing/2014/main" id="{A2AA7D88-065D-6D1A-940B-84AF8AC0160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F3290F44-4305-BC79-0AC8-9ABC40AD4B7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
        <p:nvSpPr>
          <p:cNvPr id="3" name="テキスト ボックス 2">
            <a:extLst>
              <a:ext uri="{FF2B5EF4-FFF2-40B4-BE49-F238E27FC236}">
                <a16:creationId xmlns:a16="http://schemas.microsoft.com/office/drawing/2014/main" id="{35829011-98C5-ADDD-58A3-98770E0208D2}"/>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
        <p:nvSpPr>
          <p:cNvPr id="3" name="テキスト ボックス 2">
            <a:extLst>
              <a:ext uri="{FF2B5EF4-FFF2-40B4-BE49-F238E27FC236}">
                <a16:creationId xmlns:a16="http://schemas.microsoft.com/office/drawing/2014/main" id="{60A7E334-DB5C-FC5B-378B-58F222A0F86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e.g.)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 name="テキスト ボックス 5">
            <a:extLst>
              <a:ext uri="{FF2B5EF4-FFF2-40B4-BE49-F238E27FC236}">
                <a16:creationId xmlns:a16="http://schemas.microsoft.com/office/drawing/2014/main" id="{85F456D5-09E2-38BA-F159-DA4D51A761D0}"/>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
        <p:nvSpPr>
          <p:cNvPr id="6" name="テキスト ボックス 5">
            <a:extLst>
              <a:ext uri="{FF2B5EF4-FFF2-40B4-BE49-F238E27FC236}">
                <a16:creationId xmlns:a16="http://schemas.microsoft.com/office/drawing/2014/main" id="{F35BA27B-FBC9-AEA8-43A5-AD4FBFA21138}"/>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
        <p:nvSpPr>
          <p:cNvPr id="3" name="テキスト ボックス 2">
            <a:extLst>
              <a:ext uri="{FF2B5EF4-FFF2-40B4-BE49-F238E27FC236}">
                <a16:creationId xmlns:a16="http://schemas.microsoft.com/office/drawing/2014/main" id="{9A90189B-1FBF-59FC-A73E-845C691EE59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
        <p:nvSpPr>
          <p:cNvPr id="3" name="テキスト ボックス 2">
            <a:extLst>
              <a:ext uri="{FF2B5EF4-FFF2-40B4-BE49-F238E27FC236}">
                <a16:creationId xmlns:a16="http://schemas.microsoft.com/office/drawing/2014/main" id="{BAB1AC01-D0BB-A573-63CC-71DDB79FFD9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CD23F00D-CF68-9F89-2CCE-2263DE4A7C4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
        <p:nvSpPr>
          <p:cNvPr id="3" name="テキスト ボックス 2">
            <a:extLst>
              <a:ext uri="{FF2B5EF4-FFF2-40B4-BE49-F238E27FC236}">
                <a16:creationId xmlns:a16="http://schemas.microsoft.com/office/drawing/2014/main" id="{0D05AF57-F977-1147-DE92-A8B93384FDFD}"/>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EBF7A10C-D4C4-4938-F1D3-75218CDCD0DB}"/>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38C370F-B672-36C7-4BF6-3034C0196BD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
        <p:nvSpPr>
          <p:cNvPr id="3" name="テキスト ボックス 2">
            <a:extLst>
              <a:ext uri="{FF2B5EF4-FFF2-40B4-BE49-F238E27FC236}">
                <a16:creationId xmlns:a16="http://schemas.microsoft.com/office/drawing/2014/main" id="{74EA1918-9249-162F-CC57-68E2583067B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(Developer)</a:t>
            </a:r>
          </a:p>
          <a:p>
            <a:endParaRPr kumimoji="1" lang="en-US" altLang="ja-JP" sz="1200" dirty="0">
              <a:solidFill>
                <a:schemeClr val="tx1"/>
              </a:solidFill>
            </a:endParaRPr>
          </a:p>
          <a:p>
            <a:r>
              <a:rPr kumimoji="1" lang="en-US" altLang="ja-JP" sz="1200" dirty="0">
                <a:solidFill>
                  <a:schemeClr val="tx1"/>
                </a:solidFill>
              </a:rPr>
              <a:t>Overview: Developer via Mac</a:t>
            </a:r>
          </a:p>
          <a:p>
            <a:r>
              <a:rPr kumimoji="1" lang="en-US" altLang="ja-JP" sz="1200" dirty="0">
                <a:solidFill>
                  <a:schemeClr val="tx1"/>
                </a:solidFill>
              </a:rPr>
              <a:t>Address: </a:t>
            </a:r>
            <a:r>
              <a:rPr kumimoji="1" lang="en-US" altLang="ja-JP" sz="1200" dirty="0" err="1">
                <a:solidFill>
                  <a:schemeClr val="tx1"/>
                </a:solidFill>
              </a:rPr>
              <a:t>HXtB</a:t>
            </a:r>
            <a:r>
              <a:rPr kumimoji="1" lang="en-US" altLang="ja-JP" sz="1200" dirty="0">
                <a:solidFill>
                  <a:schemeClr val="tx1"/>
                </a:solidFill>
              </a:rPr>
              <a:t>...</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User Account (Consumer)</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a:p>
            <a:r>
              <a:rPr kumimoji="1" lang="en-US" altLang="ja-JP" sz="1200" dirty="0">
                <a:solidFill>
                  <a:schemeClr val="tx1"/>
                </a:solidFill>
              </a:rPr>
              <a:t>Assigned Program: System Program</a:t>
            </a:r>
          </a:p>
          <a:p>
            <a:r>
              <a:rPr kumimoji="1" lang="en-US" altLang="ja-JP" sz="1200" dirty="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State</a:t>
            </a:r>
            <a:r>
              <a:rPr kumimoji="1" lang="ja-JP" altLang="en-US" sz="1200" b="1">
                <a:solidFill>
                  <a:schemeClr val="tx1"/>
                </a:solidFill>
              </a:rPr>
              <a:t> </a:t>
            </a:r>
            <a:r>
              <a:rPr kumimoji="1" lang="en-US" altLang="ja-JP" sz="1200" b="1" dirty="0">
                <a:solidFill>
                  <a:schemeClr val="tx1"/>
                </a:solidFill>
              </a:rPr>
              <a:t>Account</a:t>
            </a:r>
          </a:p>
          <a:p>
            <a:endParaRPr kumimoji="1" lang="en-US" altLang="ja-JP" sz="1200" dirty="0">
              <a:solidFill>
                <a:schemeClr val="tx1"/>
              </a:solidFill>
            </a:endParaRPr>
          </a:p>
          <a:p>
            <a:r>
              <a:rPr kumimoji="1" lang="en-US" altLang="ja-JP" sz="1200" dirty="0">
                <a:solidFill>
                  <a:schemeClr val="tx1"/>
                </a:solidFill>
              </a:rPr>
              <a:t>Overview: Management State</a:t>
            </a:r>
          </a:p>
          <a:p>
            <a:r>
              <a:rPr kumimoji="1" lang="en-US" altLang="ja-JP" sz="1200" dirty="0">
                <a:solidFill>
                  <a:schemeClr val="tx1"/>
                </a:solidFill>
              </a:rPr>
              <a:t>Address: Hd7E...</a:t>
            </a:r>
          </a:p>
          <a:p>
            <a:r>
              <a:rPr kumimoji="1" lang="en-US" altLang="ja-JP" sz="1200" dirty="0">
                <a:solidFill>
                  <a:srgbClr val="FF0000"/>
                </a:solidFill>
              </a:rPr>
              <a:t>Allocated Data Size: 16 byte(S)</a:t>
            </a:r>
          </a:p>
          <a:p>
            <a:r>
              <a:rPr kumimoji="1" lang="en-US" altLang="ja-JP" sz="1200" dirty="0">
                <a:solidFill>
                  <a:schemeClr val="tx1"/>
                </a:solidFill>
              </a:rPr>
              <a:t>Assigned Program Id: 5BzF...</a:t>
            </a:r>
          </a:p>
          <a:p>
            <a:r>
              <a:rPr kumimoji="1" lang="en-US" altLang="ja-JP" sz="1200" dirty="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dirty="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
        <p:nvSpPr>
          <p:cNvPr id="5" name="テキスト ボックス 4">
            <a:extLst>
              <a:ext uri="{FF2B5EF4-FFF2-40B4-BE49-F238E27FC236}">
                <a16:creationId xmlns:a16="http://schemas.microsoft.com/office/drawing/2014/main" id="{71404BAD-6417-1337-F997-AEB3561595FE}"/>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
        <p:nvSpPr>
          <p:cNvPr id="7" name="テキスト ボックス 6">
            <a:extLst>
              <a:ext uri="{FF2B5EF4-FFF2-40B4-BE49-F238E27FC236}">
                <a16:creationId xmlns:a16="http://schemas.microsoft.com/office/drawing/2014/main" id="{602A2C2F-46D5-EAAB-5817-24A13EC0DD9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4" name="テキスト ボックス 3">
            <a:extLst>
              <a:ext uri="{FF2B5EF4-FFF2-40B4-BE49-F238E27FC236}">
                <a16:creationId xmlns:a16="http://schemas.microsoft.com/office/drawing/2014/main" id="{CE3501A6-A534-BB81-7BF3-71775E0E19E4}"/>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
        <p:nvSpPr>
          <p:cNvPr id="7" name="テキスト ボックス 6">
            <a:extLst>
              <a:ext uri="{FF2B5EF4-FFF2-40B4-BE49-F238E27FC236}">
                <a16:creationId xmlns:a16="http://schemas.microsoft.com/office/drawing/2014/main" id="{F43FF1C3-3E54-A60E-8661-E2792A0C6217}"/>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
        <p:nvSpPr>
          <p:cNvPr id="3" name="テキスト ボックス 2">
            <a:extLst>
              <a:ext uri="{FF2B5EF4-FFF2-40B4-BE49-F238E27FC236}">
                <a16:creationId xmlns:a16="http://schemas.microsoft.com/office/drawing/2014/main" id="{3141E021-BF47-0714-621D-3D452B2AF78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e.g.)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e.g.)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e.g.)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Backend</a:t>
            </a:r>
          </a:p>
          <a:p>
            <a:endParaRPr kumimoji="1" lang="en-US" altLang="ja-JP" sz="1200" b="1" dirty="0">
              <a:solidFill>
                <a:schemeClr val="tx1"/>
              </a:solidFill>
            </a:endParaRPr>
          </a:p>
          <a:p>
            <a:r>
              <a:rPr kumimoji="1" lang="en-US" altLang="ja-JP" sz="1200" dirty="0">
                <a:solidFill>
                  <a:schemeClr val="tx1"/>
                </a:solidFill>
              </a:rPr>
              <a:t>e.g.)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e.g.)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e.g.) </a:t>
            </a:r>
            <a:r>
              <a:rPr kumimoji="1" lang="en-US" altLang="ja-JP" sz="1200" dirty="0" err="1">
                <a:solidFill>
                  <a:schemeClr val="tx1"/>
                </a:solidFill>
              </a:rPr>
              <a:t>CoinMarketCap</a:t>
            </a:r>
            <a:r>
              <a:rPr kumimoji="1" lang="en-US" altLang="ja-JP" sz="1200" dirty="0">
                <a:solidFill>
                  <a:schemeClr val="tx1"/>
                </a:solidFill>
              </a:rPr>
              <a:t>,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Web Analytics</a:t>
            </a:r>
          </a:p>
          <a:p>
            <a:endParaRPr kumimoji="1" lang="en-US" altLang="ja-JP" sz="1200" b="1" dirty="0">
              <a:solidFill>
                <a:schemeClr val="tx1"/>
              </a:solidFill>
            </a:endParaRPr>
          </a:p>
          <a:p>
            <a:r>
              <a:rPr kumimoji="1" lang="en-US" altLang="ja-JP" sz="1200" dirty="0">
                <a:solidFill>
                  <a:schemeClr val="tx1"/>
                </a:solidFill>
              </a:rPr>
              <a:t>e.g.)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UI/UX Improvement</a:t>
            </a:r>
          </a:p>
          <a:p>
            <a:endParaRPr kumimoji="1" lang="en-US" altLang="ja-JP" sz="1200" b="1" dirty="0">
              <a:solidFill>
                <a:schemeClr val="tx1"/>
              </a:solidFill>
            </a:endParaRPr>
          </a:p>
          <a:p>
            <a:r>
              <a:rPr kumimoji="1" lang="en-US" altLang="ja-JP" sz="1200" dirty="0">
                <a:solidFill>
                  <a:schemeClr val="tx1"/>
                </a:solidFill>
              </a:rPr>
              <a:t>e.g.)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Develop</a:t>
            </a:r>
          </a:p>
          <a:p>
            <a:r>
              <a:rPr kumimoji="1" lang="en-US" altLang="ja-JP" sz="1200" dirty="0">
                <a:solidFill>
                  <a:schemeClr val="tx1"/>
                </a:solidFill>
              </a:rPr>
              <a:t>e.g.)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Wallet</a:t>
            </a:r>
          </a:p>
          <a:p>
            <a:endParaRPr kumimoji="1" lang="en-US" altLang="ja-JP" sz="1200" b="1" dirty="0">
              <a:solidFill>
                <a:schemeClr val="tx1"/>
              </a:solidFill>
            </a:endParaRPr>
          </a:p>
          <a:p>
            <a:r>
              <a:rPr kumimoji="1" lang="en-US" altLang="ja-JP" sz="1200" dirty="0">
                <a:solidFill>
                  <a:schemeClr val="tx1"/>
                </a:solidFill>
              </a:rPr>
              <a:t>e.g.)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
        <p:nvSpPr>
          <p:cNvPr id="3" name="テキスト ボックス 2">
            <a:extLst>
              <a:ext uri="{FF2B5EF4-FFF2-40B4-BE49-F238E27FC236}">
                <a16:creationId xmlns:a16="http://schemas.microsoft.com/office/drawing/2014/main" id="{B7670C1E-22EA-1E59-0D0A-BE4D436C272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7916888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
        <p:nvSpPr>
          <p:cNvPr id="3" name="テキスト ボックス 2">
            <a:extLst>
              <a:ext uri="{FF2B5EF4-FFF2-40B4-BE49-F238E27FC236}">
                <a16:creationId xmlns:a16="http://schemas.microsoft.com/office/drawing/2014/main" id="{7090909B-F523-8570-F1AF-0A326BAF737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
        <p:nvSpPr>
          <p:cNvPr id="3" name="テキスト ボックス 2">
            <a:extLst>
              <a:ext uri="{FF2B5EF4-FFF2-40B4-BE49-F238E27FC236}">
                <a16:creationId xmlns:a16="http://schemas.microsoft.com/office/drawing/2014/main" id="{CC966033-1C60-D0C5-BF6D-F561DF0FC66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B578C8C-3A8D-B60F-59E8-86572C626AA3}"/>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dirty="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954B90B-E872-039A-F770-72FBF15CD90F}"/>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50F78E-A63B-C8EB-EDDE-11F7ABD2FAD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(Payer)</a:t>
            </a:r>
          </a:p>
          <a:p>
            <a:endParaRPr kumimoji="1" lang="en-US" altLang="ja-JP" sz="1050" dirty="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
        <p:nvSpPr>
          <p:cNvPr id="3" name="テキスト ボックス 2">
            <a:extLst>
              <a:ext uri="{FF2B5EF4-FFF2-40B4-BE49-F238E27FC236}">
                <a16:creationId xmlns:a16="http://schemas.microsoft.com/office/drawing/2014/main" id="{6F268FEE-2F73-ACD0-5FE1-CA041B36DE11}"/>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dirty="0"/>
              <a:t>Case: List and Buy Escrow by Magic Eden (hypothesis)</a:t>
            </a:r>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7" name="テキスト ボックス 6">
            <a:extLst>
              <a:ext uri="{FF2B5EF4-FFF2-40B4-BE49-F238E27FC236}">
                <a16:creationId xmlns:a16="http://schemas.microsoft.com/office/drawing/2014/main" id="{1EA5C6FE-2122-EB7F-E65E-7B1CB5D40CEC}"/>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a:t>Aug 15 </a:t>
            </a:r>
            <a:r>
              <a:rPr kumimoji="1" lang="en-US" altLang="ja-JP" sz="1200" dirty="0"/>
              <a:t>2022</a:t>
            </a:r>
            <a:endParaRPr kumimoji="1" lang="ja-JP" altLang="en-US" sz="1200" dirty="0"/>
          </a:p>
        </p:txBody>
      </p:sp>
      <p:sp>
        <p:nvSpPr>
          <p:cNvPr id="15" name="正方形/長方形 14">
            <a:extLst>
              <a:ext uri="{FF2B5EF4-FFF2-40B4-BE49-F238E27FC236}">
                <a16:creationId xmlns:a16="http://schemas.microsoft.com/office/drawing/2014/main" id="{8FFED807-B19E-D23E-25D8-C3C5C9E648EA}"/>
              </a:ext>
            </a:extLst>
          </p:cNvPr>
          <p:cNvSpPr/>
          <p:nvPr/>
        </p:nvSpPr>
        <p:spPr>
          <a:xfrm>
            <a:off x="317145" y="721027"/>
            <a:ext cx="3603389"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Seller</a:t>
            </a:r>
          </a:p>
        </p:txBody>
      </p:sp>
      <p:sp>
        <p:nvSpPr>
          <p:cNvPr id="16" name="正方形/長方形 15">
            <a:extLst>
              <a:ext uri="{FF2B5EF4-FFF2-40B4-BE49-F238E27FC236}">
                <a16:creationId xmlns:a16="http://schemas.microsoft.com/office/drawing/2014/main" id="{78C0170A-5746-7A06-5EF5-6147312EEEF8}"/>
              </a:ext>
            </a:extLst>
          </p:cNvPr>
          <p:cNvSpPr/>
          <p:nvPr/>
        </p:nvSpPr>
        <p:spPr>
          <a:xfrm>
            <a:off x="4066186" y="721027"/>
            <a:ext cx="4320918" cy="346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Magic Eden (</a:t>
            </a:r>
            <a:r>
              <a:rPr kumimoji="1" lang="en-US" altLang="ja-JP" sz="1400">
                <a:solidFill>
                  <a:schemeClr val="tx1"/>
                </a:solidFill>
              </a:rPr>
              <a:t>NFT Marketplace)</a:t>
            </a:r>
            <a:endParaRPr kumimoji="1" lang="en-US" altLang="ja-JP" sz="1400" dirty="0">
              <a:solidFill>
                <a:schemeClr val="tx1"/>
              </a:solidFill>
            </a:endParaRPr>
          </a:p>
        </p:txBody>
      </p:sp>
      <p:sp>
        <p:nvSpPr>
          <p:cNvPr id="17" name="正方形/長方形 16">
            <a:extLst>
              <a:ext uri="{FF2B5EF4-FFF2-40B4-BE49-F238E27FC236}">
                <a16:creationId xmlns:a16="http://schemas.microsoft.com/office/drawing/2014/main" id="{4C918CE1-6367-5C03-D1AA-2089E8360917}"/>
              </a:ext>
            </a:extLst>
          </p:cNvPr>
          <p:cNvSpPr/>
          <p:nvPr/>
        </p:nvSpPr>
        <p:spPr>
          <a:xfrm>
            <a:off x="8532756" y="721027"/>
            <a:ext cx="3354443" cy="5761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Buyer</a:t>
            </a:r>
          </a:p>
        </p:txBody>
      </p:sp>
      <p:pic>
        <p:nvPicPr>
          <p:cNvPr id="21" name="図 20">
            <a:extLst>
              <a:ext uri="{FF2B5EF4-FFF2-40B4-BE49-F238E27FC236}">
                <a16:creationId xmlns:a16="http://schemas.microsoft.com/office/drawing/2014/main" id="{C107260B-876C-5CE2-0D62-E92C6B8EBB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815568" y="1031018"/>
            <a:ext cx="1051331" cy="227677"/>
          </a:xfrm>
          <a:prstGeom prst="rect">
            <a:avLst/>
          </a:prstGeom>
          <a:solidFill>
            <a:schemeClr val="tx1"/>
          </a:solidFill>
        </p:spPr>
      </p:pic>
      <p:sp>
        <p:nvSpPr>
          <p:cNvPr id="22" name="正方形/長方形 21">
            <a:extLst>
              <a:ext uri="{FF2B5EF4-FFF2-40B4-BE49-F238E27FC236}">
                <a16:creationId xmlns:a16="http://schemas.microsoft.com/office/drawing/2014/main" id="{EB77613E-8B63-FB37-7697-D70B291BD5BF}"/>
              </a:ext>
            </a:extLst>
          </p:cNvPr>
          <p:cNvSpPr/>
          <p:nvPr/>
        </p:nvSpPr>
        <p:spPr>
          <a:xfrm>
            <a:off x="4066186" y="4387635"/>
            <a:ext cx="4320918" cy="20941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en-US" altLang="ja-JP" sz="1400" dirty="0" err="1">
                <a:solidFill>
                  <a:schemeClr val="tx1"/>
                </a:solidFill>
              </a:rPr>
              <a:t>OddKey</a:t>
            </a:r>
            <a:r>
              <a:rPr kumimoji="1" lang="en-US" altLang="ja-JP" sz="1400" dirty="0">
                <a:solidFill>
                  <a:schemeClr val="tx1"/>
                </a:solidFill>
              </a:rPr>
              <a:t> (NFT </a:t>
            </a:r>
            <a:r>
              <a:rPr kumimoji="1" lang="en-US" altLang="ja-JP" sz="1400" dirty="0" err="1">
                <a:solidFill>
                  <a:schemeClr val="tx1"/>
                </a:solidFill>
              </a:rPr>
              <a:t>Coummunity</a:t>
            </a:r>
            <a:r>
              <a:rPr kumimoji="1" lang="en-US" altLang="ja-JP" sz="1400" dirty="0">
                <a:solidFill>
                  <a:schemeClr val="tx1"/>
                </a:solidFill>
              </a:rPr>
              <a:t>)</a:t>
            </a:r>
          </a:p>
        </p:txBody>
      </p:sp>
      <p:pic>
        <p:nvPicPr>
          <p:cNvPr id="1032" name="Picture 8">
            <a:extLst>
              <a:ext uri="{FF2B5EF4-FFF2-40B4-BE49-F238E27FC236}">
                <a16:creationId xmlns:a16="http://schemas.microsoft.com/office/drawing/2014/main" id="{B899EB56-011B-7A2E-B62B-3841FB486FD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884674" y="5987793"/>
            <a:ext cx="820254" cy="278886"/>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A2311467-B005-CDB7-5701-477145B048DC}"/>
              </a:ext>
            </a:extLst>
          </p:cNvPr>
          <p:cNvSpPr/>
          <p:nvPr/>
        </p:nvSpPr>
        <p:spPr>
          <a:xfrm>
            <a:off x="529590"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dirty="0">
              <a:solidFill>
                <a:schemeClr val="tx1"/>
              </a:solidFill>
            </a:endParaRPr>
          </a:p>
          <a:p>
            <a:r>
              <a:rPr kumimoji="1" lang="en-US" altLang="ja-JP" sz="900" dirty="0">
                <a:solidFill>
                  <a:schemeClr val="tx1"/>
                </a:solidFill>
              </a:rPr>
              <a:t>5xud...</a:t>
            </a:r>
          </a:p>
          <a:p>
            <a:r>
              <a:rPr kumimoji="1" lang="en-US" altLang="ja-JP" sz="900" dirty="0">
                <a:solidFill>
                  <a:schemeClr val="tx1"/>
                </a:solidFill>
              </a:rPr>
              <a:t>Owner: System Program</a:t>
            </a:r>
          </a:p>
        </p:txBody>
      </p:sp>
      <p:sp>
        <p:nvSpPr>
          <p:cNvPr id="8" name="正方形/長方形 7">
            <a:extLst>
              <a:ext uri="{FF2B5EF4-FFF2-40B4-BE49-F238E27FC236}">
                <a16:creationId xmlns:a16="http://schemas.microsoft.com/office/drawing/2014/main" id="{F222563C-A117-F36A-99AC-433BF2448915}"/>
              </a:ext>
            </a:extLst>
          </p:cNvPr>
          <p:cNvSpPr/>
          <p:nvPr/>
        </p:nvSpPr>
        <p:spPr>
          <a:xfrm>
            <a:off x="4627225" y="162898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a:t>
            </a:r>
          </a:p>
          <a:p>
            <a:endParaRPr kumimoji="1" lang="en-US" altLang="ja-JP" sz="1050" dirty="0">
              <a:solidFill>
                <a:schemeClr val="tx1"/>
              </a:solidFill>
            </a:endParaRPr>
          </a:p>
          <a:p>
            <a:r>
              <a:rPr kumimoji="1" lang="en-US" altLang="ja-JP" sz="900" dirty="0">
                <a:solidFill>
                  <a:schemeClr val="tx1"/>
                </a:solidFill>
              </a:rPr>
              <a:t>M2mx...</a:t>
            </a:r>
          </a:p>
          <a:p>
            <a:r>
              <a:rPr kumimoji="1" lang="en-US" altLang="ja-JP" sz="900" dirty="0">
                <a:solidFill>
                  <a:schemeClr val="tx1"/>
                </a:solidFill>
              </a:rPr>
              <a:t>Executable: Yes</a:t>
            </a:r>
          </a:p>
          <a:p>
            <a:r>
              <a:rPr kumimoji="1" lang="en-US" altLang="ja-JP" sz="900" dirty="0">
                <a:solidFill>
                  <a:schemeClr val="tx1"/>
                </a:solidFill>
              </a:rPr>
              <a:t>Authority: 1BWu... ?</a:t>
            </a:r>
          </a:p>
        </p:txBody>
      </p:sp>
      <p:sp>
        <p:nvSpPr>
          <p:cNvPr id="9" name="正方形/長方形 8">
            <a:extLst>
              <a:ext uri="{FF2B5EF4-FFF2-40B4-BE49-F238E27FC236}">
                <a16:creationId xmlns:a16="http://schemas.microsoft.com/office/drawing/2014/main" id="{58379912-C81F-8BE3-B49C-31320ED59A35}"/>
              </a:ext>
            </a:extLst>
          </p:cNvPr>
          <p:cNvSpPr/>
          <p:nvPr/>
        </p:nvSpPr>
        <p:spPr>
          <a:xfrm>
            <a:off x="4627225"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a:t>
            </a:r>
          </a:p>
          <a:p>
            <a:r>
              <a:rPr kumimoji="1" lang="en-US" altLang="ja-JP" sz="1050" b="1" dirty="0">
                <a:solidFill>
                  <a:schemeClr val="tx1"/>
                </a:solidFill>
              </a:rPr>
              <a:t>(Magic Eden's Bank)</a:t>
            </a:r>
          </a:p>
          <a:p>
            <a:r>
              <a:rPr kumimoji="1" lang="en-US" altLang="ja-JP" sz="1050" b="1" dirty="0">
                <a:solidFill>
                  <a:schemeClr val="tx1"/>
                </a:solidFill>
              </a:rPr>
              <a:t>(ex: key of vault)</a:t>
            </a:r>
          </a:p>
          <a:p>
            <a:endParaRPr kumimoji="1" lang="en-US" altLang="ja-JP" sz="1050" dirty="0">
              <a:solidFill>
                <a:schemeClr val="tx1"/>
              </a:solidFill>
            </a:endParaRPr>
          </a:p>
          <a:p>
            <a:r>
              <a:rPr kumimoji="1" lang="en-US" altLang="ja-JP" sz="900" dirty="0">
                <a:solidFill>
                  <a:schemeClr val="tx1"/>
                </a:solidFill>
              </a:rPr>
              <a:t>1BWu...</a:t>
            </a:r>
          </a:p>
          <a:p>
            <a:r>
              <a:rPr kumimoji="1" lang="en-US" altLang="ja-JP" sz="900" dirty="0">
                <a:solidFill>
                  <a:schemeClr val="tx1"/>
                </a:solidFill>
              </a:rPr>
              <a:t>Owner: System Program</a:t>
            </a:r>
          </a:p>
        </p:txBody>
      </p:sp>
      <p:sp>
        <p:nvSpPr>
          <p:cNvPr id="10" name="正方形/長方形 9">
            <a:extLst>
              <a:ext uri="{FF2B5EF4-FFF2-40B4-BE49-F238E27FC236}">
                <a16:creationId xmlns:a16="http://schemas.microsoft.com/office/drawing/2014/main" id="{B5DE7ACE-0C3D-CFBC-56D2-C5A3959350C8}"/>
              </a:ext>
            </a:extLst>
          </p:cNvPr>
          <p:cNvSpPr/>
          <p:nvPr/>
        </p:nvSpPr>
        <p:spPr>
          <a:xfrm>
            <a:off x="6886681"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SOL?</a:t>
            </a:r>
          </a:p>
          <a:p>
            <a:endParaRPr kumimoji="1" lang="en-US" altLang="ja-JP" sz="900" b="1" dirty="0">
              <a:solidFill>
                <a:schemeClr val="tx1"/>
              </a:solidFill>
            </a:endParaRPr>
          </a:p>
          <a:p>
            <a:r>
              <a:rPr kumimoji="1" lang="en-US" altLang="ja-JP" sz="900" dirty="0">
                <a:solidFill>
                  <a:schemeClr val="tx1"/>
                </a:solidFill>
              </a:rPr>
              <a:t>Buyer: </a:t>
            </a:r>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HGL8...</a:t>
            </a:r>
          </a:p>
          <a:p>
            <a:r>
              <a:rPr kumimoji="1" lang="en-US" altLang="ja-JP" sz="900" dirty="0">
                <a:solidFill>
                  <a:schemeClr val="tx1"/>
                </a:solidFill>
              </a:rPr>
              <a:t>Price: XXX SOL</a:t>
            </a:r>
          </a:p>
        </p:txBody>
      </p:sp>
      <p:sp>
        <p:nvSpPr>
          <p:cNvPr id="11" name="正方形/長方形 10">
            <a:extLst>
              <a:ext uri="{FF2B5EF4-FFF2-40B4-BE49-F238E27FC236}">
                <a16:creationId xmlns:a16="http://schemas.microsoft.com/office/drawing/2014/main" id="{8EAE27C4-F6E3-B891-F44F-F91C258178AF}"/>
              </a:ext>
            </a:extLst>
          </p:cNvPr>
          <p:cNvSpPr/>
          <p:nvPr/>
        </p:nvSpPr>
        <p:spPr>
          <a:xfrm>
            <a:off x="8601916" y="162898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Account?</a:t>
            </a:r>
          </a:p>
          <a:p>
            <a:r>
              <a:rPr kumimoji="1" lang="en-US" altLang="ja-JP" sz="1050" b="1" dirty="0">
                <a:solidFill>
                  <a:schemeClr val="tx1"/>
                </a:solidFill>
              </a:rPr>
              <a:t>(ex: vault)</a:t>
            </a:r>
          </a:p>
          <a:p>
            <a:endParaRPr kumimoji="1" lang="en-US" altLang="ja-JP" sz="900" dirty="0">
              <a:solidFill>
                <a:schemeClr val="tx1"/>
              </a:solidFill>
            </a:endParaRPr>
          </a:p>
          <a:p>
            <a:r>
              <a:rPr kumimoji="1" lang="en-US" altLang="ja-JP" sz="900" dirty="0">
                <a:solidFill>
                  <a:schemeClr val="tx1"/>
                </a:solidFill>
              </a:rPr>
              <a:t>HGL8...</a:t>
            </a:r>
          </a:p>
          <a:p>
            <a:r>
              <a:rPr kumimoji="1" lang="en-US" altLang="ja-JP" sz="900" dirty="0">
                <a:solidFill>
                  <a:schemeClr val="tx1"/>
                </a:solidFill>
              </a:rPr>
              <a:t>Authority: PDA?</a:t>
            </a:r>
          </a:p>
        </p:txBody>
      </p:sp>
      <p:cxnSp>
        <p:nvCxnSpPr>
          <p:cNvPr id="13" name="直線コネクタ 12">
            <a:extLst>
              <a:ext uri="{FF2B5EF4-FFF2-40B4-BE49-F238E27FC236}">
                <a16:creationId xmlns:a16="http://schemas.microsoft.com/office/drawing/2014/main" id="{73054554-01FB-9A4C-80AA-90EA93E51141}"/>
              </a:ext>
            </a:extLst>
          </p:cNvPr>
          <p:cNvCxnSpPr>
            <a:cxnSpLocks/>
          </p:cNvCxnSpPr>
          <p:nvPr/>
        </p:nvCxnSpPr>
        <p:spPr>
          <a:xfrm flipV="1">
            <a:off x="6055244" y="1870343"/>
            <a:ext cx="831437"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D976B0F6-477D-DFBC-9058-519FFC075CE7}"/>
              </a:ext>
            </a:extLst>
          </p:cNvPr>
          <p:cNvCxnSpPr>
            <a:cxnSpLocks/>
            <a:stCxn id="10" idx="3"/>
            <a:endCxn id="11" idx="1"/>
          </p:cNvCxnSpPr>
          <p:nvPr/>
        </p:nvCxnSpPr>
        <p:spPr>
          <a:xfrm>
            <a:off x="8314700" y="2125640"/>
            <a:ext cx="287216"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カギ線コネクタ 22">
            <a:extLst>
              <a:ext uri="{FF2B5EF4-FFF2-40B4-BE49-F238E27FC236}">
                <a16:creationId xmlns:a16="http://schemas.microsoft.com/office/drawing/2014/main" id="{E82FB326-A897-182E-48CF-AA343E38CF83}"/>
              </a:ext>
            </a:extLst>
          </p:cNvPr>
          <p:cNvCxnSpPr>
            <a:cxnSpLocks/>
            <a:stCxn id="3" idx="0"/>
            <a:endCxn id="11" idx="0"/>
          </p:cNvCxnSpPr>
          <p:nvPr/>
        </p:nvCxnSpPr>
        <p:spPr>
          <a:xfrm rot="5400000" flipH="1" flipV="1">
            <a:off x="4926155" y="-2053574"/>
            <a:ext cx="707217" cy="8072326"/>
          </a:xfrm>
          <a:prstGeom prst="bentConnector3">
            <a:avLst>
              <a:gd name="adj1" fmla="val 132324"/>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A64EF127-E970-114D-39C5-914F8EF365E1}"/>
              </a:ext>
            </a:extLst>
          </p:cNvPr>
          <p:cNvSpPr/>
          <p:nvPr/>
        </p:nvSpPr>
        <p:spPr>
          <a:xfrm>
            <a:off x="8601916" y="3030801"/>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Token Account</a:t>
            </a:r>
          </a:p>
          <a:p>
            <a:endParaRPr kumimoji="1" lang="en-US" altLang="ja-JP" sz="1050" dirty="0">
              <a:solidFill>
                <a:schemeClr val="tx1"/>
              </a:solidFill>
            </a:endParaRPr>
          </a:p>
          <a:p>
            <a:r>
              <a:rPr kumimoji="1" lang="en-US" altLang="ja-JP" sz="900" dirty="0">
                <a:solidFill>
                  <a:schemeClr val="tx1"/>
                </a:solidFill>
              </a:rPr>
              <a:t>HTH3...</a:t>
            </a:r>
          </a:p>
          <a:p>
            <a:r>
              <a:rPr kumimoji="1" lang="en-US" altLang="ja-JP" sz="900" dirty="0">
                <a:solidFill>
                  <a:schemeClr val="tx1"/>
                </a:solidFill>
              </a:rPr>
              <a:t>Owner: </a:t>
            </a:r>
            <a:r>
              <a:rPr kumimoji="1" lang="en-US" altLang="ja-JP" sz="900" dirty="0" err="1">
                <a:solidFill>
                  <a:schemeClr val="tx1"/>
                </a:solidFill>
              </a:rPr>
              <a:t>HXtB</a:t>
            </a:r>
            <a:r>
              <a:rPr kumimoji="1" lang="en-US" altLang="ja-JP" sz="900" dirty="0">
                <a:solidFill>
                  <a:schemeClr val="tx1"/>
                </a:solidFill>
              </a:rPr>
              <a:t>...</a:t>
            </a:r>
          </a:p>
        </p:txBody>
      </p:sp>
      <p:cxnSp>
        <p:nvCxnSpPr>
          <p:cNvPr id="35" name="直線コネクタ 34">
            <a:extLst>
              <a:ext uri="{FF2B5EF4-FFF2-40B4-BE49-F238E27FC236}">
                <a16:creationId xmlns:a16="http://schemas.microsoft.com/office/drawing/2014/main" id="{730EF30A-21CD-A782-EABF-6DF4E519A758}"/>
              </a:ext>
            </a:extLst>
          </p:cNvPr>
          <p:cNvCxnSpPr>
            <a:cxnSpLocks/>
          </p:cNvCxnSpPr>
          <p:nvPr/>
        </p:nvCxnSpPr>
        <p:spPr>
          <a:xfrm>
            <a:off x="3727431" y="336968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15547461-DF74-2409-2227-E60C698FD622}"/>
              </a:ext>
            </a:extLst>
          </p:cNvPr>
          <p:cNvSpPr txBox="1"/>
          <p:nvPr/>
        </p:nvSpPr>
        <p:spPr>
          <a:xfrm>
            <a:off x="3721080" y="2719396"/>
            <a:ext cx="899795" cy="597883"/>
          </a:xfrm>
          <a:prstGeom prst="rect">
            <a:avLst/>
          </a:prstGeom>
          <a:noFill/>
        </p:spPr>
        <p:txBody>
          <a:bodyPr wrap="square" rtlCol="0">
            <a:noAutofit/>
          </a:bodyPr>
          <a:lstStyle/>
          <a:p>
            <a:pPr algn="ctr"/>
            <a:r>
              <a:rPr kumimoji="1" lang="en-US" altLang="ja-JP" sz="1200" dirty="0"/>
              <a:t>Set New</a:t>
            </a:r>
          </a:p>
          <a:p>
            <a:pPr algn="ctr"/>
            <a:r>
              <a:rPr kumimoji="1" lang="en-US" altLang="ja-JP" sz="1200" dirty="0"/>
              <a:t>Authority</a:t>
            </a:r>
          </a:p>
          <a:p>
            <a:pPr algn="ctr"/>
            <a:r>
              <a:rPr kumimoji="1" lang="en-US" altLang="ja-JP" sz="1200" dirty="0"/>
              <a:t>(Owner)</a:t>
            </a:r>
            <a:endParaRPr kumimoji="1" lang="ja-JP" altLang="en-US" sz="1200" dirty="0"/>
          </a:p>
        </p:txBody>
      </p:sp>
      <p:cxnSp>
        <p:nvCxnSpPr>
          <p:cNvPr id="46" name="カギ線コネクタ 45">
            <a:extLst>
              <a:ext uri="{FF2B5EF4-FFF2-40B4-BE49-F238E27FC236}">
                <a16:creationId xmlns:a16="http://schemas.microsoft.com/office/drawing/2014/main" id="{C06CC74C-7A1B-D889-6821-C5C62685AAEA}"/>
              </a:ext>
            </a:extLst>
          </p:cNvPr>
          <p:cNvCxnSpPr>
            <a:cxnSpLocks/>
            <a:stCxn id="3" idx="3"/>
            <a:endCxn id="29" idx="1"/>
          </p:cNvCxnSpPr>
          <p:nvPr/>
        </p:nvCxnSpPr>
        <p:spPr>
          <a:xfrm>
            <a:off x="1957609" y="2832857"/>
            <a:ext cx="341803" cy="694605"/>
          </a:xfrm>
          <a:prstGeom prst="bentConnector3">
            <a:avLst>
              <a:gd name="adj1" fmla="val 50000"/>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5A8B6D6-7D54-9BEA-F631-3011B957FBC1}"/>
              </a:ext>
            </a:extLst>
          </p:cNvPr>
          <p:cNvSpPr/>
          <p:nvPr/>
        </p:nvSpPr>
        <p:spPr>
          <a:xfrm>
            <a:off x="10281684" y="233619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Account (Wallet)</a:t>
            </a:r>
          </a:p>
          <a:p>
            <a:endParaRPr kumimoji="1" lang="en-US" altLang="ja-JP" sz="1050" b="1" dirty="0">
              <a:solidFill>
                <a:schemeClr val="tx1"/>
              </a:solidFill>
            </a:endParaRPr>
          </a:p>
          <a:p>
            <a:r>
              <a:rPr kumimoji="1" lang="en-US" altLang="ja-JP" sz="900" dirty="0" err="1">
                <a:solidFill>
                  <a:schemeClr val="tx1"/>
                </a:solidFill>
              </a:rPr>
              <a:t>HXtB</a:t>
            </a:r>
            <a:r>
              <a:rPr kumimoji="1" lang="en-US" altLang="ja-JP" sz="900" dirty="0">
                <a:solidFill>
                  <a:schemeClr val="tx1"/>
                </a:solidFill>
              </a:rPr>
              <a:t>...</a:t>
            </a:r>
          </a:p>
          <a:p>
            <a:r>
              <a:rPr kumimoji="1" lang="en-US" altLang="ja-JP" sz="900" dirty="0">
                <a:solidFill>
                  <a:schemeClr val="tx1"/>
                </a:solidFill>
              </a:rPr>
              <a:t>Owner: System Program</a:t>
            </a:r>
          </a:p>
        </p:txBody>
      </p:sp>
      <p:cxnSp>
        <p:nvCxnSpPr>
          <p:cNvPr id="51" name="カギ線コネクタ 50">
            <a:extLst>
              <a:ext uri="{FF2B5EF4-FFF2-40B4-BE49-F238E27FC236}">
                <a16:creationId xmlns:a16="http://schemas.microsoft.com/office/drawing/2014/main" id="{7005CF32-8AD8-0F75-2627-A5C81B5012B8}"/>
              </a:ext>
            </a:extLst>
          </p:cNvPr>
          <p:cNvCxnSpPr>
            <a:cxnSpLocks/>
            <a:stCxn id="50" idx="1"/>
            <a:endCxn id="11" idx="3"/>
          </p:cNvCxnSpPr>
          <p:nvPr/>
        </p:nvCxnSpPr>
        <p:spPr>
          <a:xfrm rot="10800000">
            <a:off x="10029936" y="2125641"/>
            <a:ext cx="251749" cy="70721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カギ線コネクタ 53">
            <a:extLst>
              <a:ext uri="{FF2B5EF4-FFF2-40B4-BE49-F238E27FC236}">
                <a16:creationId xmlns:a16="http://schemas.microsoft.com/office/drawing/2014/main" id="{6B847C34-FB9D-143F-A797-CFB034068099}"/>
              </a:ext>
            </a:extLst>
          </p:cNvPr>
          <p:cNvCxnSpPr>
            <a:cxnSpLocks/>
            <a:stCxn id="50" idx="1"/>
            <a:endCxn id="30" idx="3"/>
          </p:cNvCxnSpPr>
          <p:nvPr/>
        </p:nvCxnSpPr>
        <p:spPr>
          <a:xfrm rot="10800000" flipV="1">
            <a:off x="10029936" y="2832857"/>
            <a:ext cx="251749" cy="694604"/>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9" name="テキスト ボックス 1038">
            <a:extLst>
              <a:ext uri="{FF2B5EF4-FFF2-40B4-BE49-F238E27FC236}">
                <a16:creationId xmlns:a16="http://schemas.microsoft.com/office/drawing/2014/main" id="{9066FFCD-1F43-5D97-EF24-0B16CE134534}"/>
              </a:ext>
            </a:extLst>
          </p:cNvPr>
          <p:cNvSpPr txBox="1"/>
          <p:nvPr/>
        </p:nvSpPr>
        <p:spPr>
          <a:xfrm>
            <a:off x="7758523" y="1090553"/>
            <a:ext cx="1701975" cy="277292"/>
          </a:xfrm>
          <a:prstGeom prst="rect">
            <a:avLst/>
          </a:prstGeom>
          <a:noFill/>
        </p:spPr>
        <p:txBody>
          <a:bodyPr wrap="square" rtlCol="0">
            <a:noAutofit/>
          </a:bodyPr>
          <a:lstStyle/>
          <a:p>
            <a:pPr algn="ctr"/>
            <a:r>
              <a:rPr kumimoji="1" lang="en-US" altLang="ja-JP" sz="1200" dirty="0"/>
              <a:t>Transfer List Price (SOL)</a:t>
            </a:r>
            <a:endParaRPr kumimoji="1" lang="ja-JP" altLang="en-US" sz="1200" dirty="0"/>
          </a:p>
        </p:txBody>
      </p:sp>
      <p:sp>
        <p:nvSpPr>
          <p:cNvPr id="1041" name="テキスト ボックス 1040">
            <a:extLst>
              <a:ext uri="{FF2B5EF4-FFF2-40B4-BE49-F238E27FC236}">
                <a16:creationId xmlns:a16="http://schemas.microsoft.com/office/drawing/2014/main" id="{C7F1FD28-4A90-BE65-1471-DCC69DF6C000}"/>
              </a:ext>
            </a:extLst>
          </p:cNvPr>
          <p:cNvSpPr txBox="1"/>
          <p:nvPr/>
        </p:nvSpPr>
        <p:spPr>
          <a:xfrm>
            <a:off x="2638070" y="4240354"/>
            <a:ext cx="1701975" cy="277292"/>
          </a:xfrm>
          <a:prstGeom prst="rect">
            <a:avLst/>
          </a:prstGeom>
          <a:noFill/>
        </p:spPr>
        <p:txBody>
          <a:bodyPr wrap="square" rtlCol="0">
            <a:noAutofit/>
          </a:bodyPr>
          <a:lstStyle/>
          <a:p>
            <a:pPr algn="ctr"/>
            <a:r>
              <a:rPr kumimoji="1" lang="en-US" altLang="ja-JP" sz="1200" dirty="0"/>
              <a:t>Transfer NFT</a:t>
            </a:r>
            <a:endParaRPr kumimoji="1" lang="ja-JP" altLang="en-US" sz="1200" dirty="0"/>
          </a:p>
        </p:txBody>
      </p:sp>
      <p:sp>
        <p:nvSpPr>
          <p:cNvPr id="1042" name="テキスト ボックス 1041">
            <a:extLst>
              <a:ext uri="{FF2B5EF4-FFF2-40B4-BE49-F238E27FC236}">
                <a16:creationId xmlns:a16="http://schemas.microsoft.com/office/drawing/2014/main" id="{EFD7680A-A1A1-0D00-E820-FB143378F010}"/>
              </a:ext>
            </a:extLst>
          </p:cNvPr>
          <p:cNvSpPr txBox="1"/>
          <p:nvPr/>
        </p:nvSpPr>
        <p:spPr>
          <a:xfrm>
            <a:off x="7837666" y="1821893"/>
            <a:ext cx="845993" cy="294528"/>
          </a:xfrm>
          <a:prstGeom prst="rect">
            <a:avLst/>
          </a:prstGeom>
          <a:noFill/>
        </p:spPr>
        <p:txBody>
          <a:bodyPr wrap="square" rtlCol="0">
            <a:noAutofit/>
          </a:bodyPr>
          <a:lstStyle/>
          <a:p>
            <a:pPr algn="ctr"/>
            <a:r>
              <a:rPr kumimoji="1" lang="en-US" altLang="ja-JP" sz="1200" dirty="0"/>
              <a:t>Authorize</a:t>
            </a:r>
            <a:endParaRPr kumimoji="1" lang="ja-JP" altLang="en-US" sz="1200" dirty="0"/>
          </a:p>
        </p:txBody>
      </p:sp>
      <p:cxnSp>
        <p:nvCxnSpPr>
          <p:cNvPr id="1044" name="直線コネクタ 1043">
            <a:extLst>
              <a:ext uri="{FF2B5EF4-FFF2-40B4-BE49-F238E27FC236}">
                <a16:creationId xmlns:a16="http://schemas.microsoft.com/office/drawing/2014/main" id="{200BFD58-1B99-E751-6D00-F932235CF451}"/>
              </a:ext>
            </a:extLst>
          </p:cNvPr>
          <p:cNvCxnSpPr>
            <a:cxnSpLocks/>
          </p:cNvCxnSpPr>
          <p:nvPr/>
        </p:nvCxnSpPr>
        <p:spPr>
          <a:xfrm flipH="1">
            <a:off x="3727431" y="3586852"/>
            <a:ext cx="899794" cy="0"/>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634AAF78-1DAE-2B62-D551-3100FCCBADE9}"/>
              </a:ext>
            </a:extLst>
          </p:cNvPr>
          <p:cNvSpPr txBox="1"/>
          <p:nvPr/>
        </p:nvSpPr>
        <p:spPr>
          <a:xfrm>
            <a:off x="3734748" y="3637745"/>
            <a:ext cx="899795" cy="455464"/>
          </a:xfrm>
          <a:prstGeom prst="rect">
            <a:avLst/>
          </a:prstGeom>
          <a:noFill/>
        </p:spPr>
        <p:txBody>
          <a:bodyPr wrap="square" rtlCol="0">
            <a:noAutofit/>
          </a:bodyPr>
          <a:lstStyle/>
          <a:p>
            <a:pPr algn="ctr"/>
            <a:r>
              <a:rPr kumimoji="1" lang="en-US" altLang="ja-JP" sz="1200" dirty="0"/>
              <a:t>Transfer</a:t>
            </a:r>
          </a:p>
          <a:p>
            <a:pPr algn="ctr"/>
            <a:r>
              <a:rPr kumimoji="1" lang="en-US" altLang="ja-JP" sz="1200" dirty="0"/>
              <a:t>Instruction</a:t>
            </a:r>
            <a:endParaRPr kumimoji="1" lang="ja-JP" altLang="en-US" sz="1200" dirty="0"/>
          </a:p>
        </p:txBody>
      </p:sp>
      <p:sp>
        <p:nvSpPr>
          <p:cNvPr id="1048" name="正方形/長方形 1047">
            <a:extLst>
              <a:ext uri="{FF2B5EF4-FFF2-40B4-BE49-F238E27FC236}">
                <a16:creationId xmlns:a16="http://schemas.microsoft.com/office/drawing/2014/main" id="{24B32EBE-16AA-D6EA-1145-8FED66B1BD70}"/>
              </a:ext>
            </a:extLst>
          </p:cNvPr>
          <p:cNvSpPr/>
          <p:nvPr/>
        </p:nvSpPr>
        <p:spPr>
          <a:xfrm>
            <a:off x="4627225" y="4451284"/>
            <a:ext cx="1428019" cy="473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NFT</a:t>
            </a:r>
            <a:r>
              <a:rPr kumimoji="1" lang="ja-JP" altLang="en-US" sz="900">
                <a:solidFill>
                  <a:schemeClr val="tx1"/>
                </a:solidFill>
              </a:rPr>
              <a:t> </a:t>
            </a:r>
            <a:r>
              <a:rPr kumimoji="1" lang="en-US" altLang="ja-JP" sz="900" dirty="0">
                <a:solidFill>
                  <a:schemeClr val="tx1"/>
                </a:solidFill>
              </a:rPr>
              <a:t>(Token Address)</a:t>
            </a:r>
          </a:p>
          <a:p>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Owner: Token Program</a:t>
            </a:r>
          </a:p>
        </p:txBody>
      </p:sp>
      <p:sp>
        <p:nvSpPr>
          <p:cNvPr id="1049" name="正方形/長方形 1048">
            <a:extLst>
              <a:ext uri="{FF2B5EF4-FFF2-40B4-BE49-F238E27FC236}">
                <a16:creationId xmlns:a16="http://schemas.microsoft.com/office/drawing/2014/main" id="{667AA49D-1902-8B5B-3FC3-FF421EAE9C14}"/>
              </a:ext>
            </a:extLst>
          </p:cNvPr>
          <p:cNvSpPr/>
          <p:nvPr/>
        </p:nvSpPr>
        <p:spPr>
          <a:xfrm>
            <a:off x="4223048" y="5080754"/>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(Update Authority)</a:t>
            </a:r>
          </a:p>
        </p:txBody>
      </p:sp>
      <p:sp>
        <p:nvSpPr>
          <p:cNvPr id="1050" name="正方形/長方形 1049">
            <a:extLst>
              <a:ext uri="{FF2B5EF4-FFF2-40B4-BE49-F238E27FC236}">
                <a16:creationId xmlns:a16="http://schemas.microsoft.com/office/drawing/2014/main" id="{613C89BE-2021-E5F7-7AAA-706877A1DB91}"/>
              </a:ext>
            </a:extLst>
          </p:cNvPr>
          <p:cNvSpPr/>
          <p:nvPr/>
        </p:nvSpPr>
        <p:spPr>
          <a:xfrm>
            <a:off x="4223048" y="5552046"/>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User Account</a:t>
            </a:r>
          </a:p>
          <a:p>
            <a:r>
              <a:rPr kumimoji="1" lang="en-US" altLang="ja-JP" sz="900" dirty="0">
                <a:solidFill>
                  <a:schemeClr val="tx1"/>
                </a:solidFill>
              </a:rPr>
              <a:t>(Mint Authority)</a:t>
            </a:r>
          </a:p>
        </p:txBody>
      </p:sp>
      <p:sp>
        <p:nvSpPr>
          <p:cNvPr id="1058" name="正方形/長方形 1057">
            <a:extLst>
              <a:ext uri="{FF2B5EF4-FFF2-40B4-BE49-F238E27FC236}">
                <a16:creationId xmlns:a16="http://schemas.microsoft.com/office/drawing/2014/main" id="{43CF2430-C6A2-F64C-0E27-B8CFBB4A3B82}"/>
              </a:ext>
            </a:extLst>
          </p:cNvPr>
          <p:cNvSpPr/>
          <p:nvPr/>
        </p:nvSpPr>
        <p:spPr>
          <a:xfrm>
            <a:off x="5443003" y="5083457"/>
            <a:ext cx="1012987" cy="3349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Metadata</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sp>
        <p:nvSpPr>
          <p:cNvPr id="1059" name="正方形/長方形 1058">
            <a:extLst>
              <a:ext uri="{FF2B5EF4-FFF2-40B4-BE49-F238E27FC236}">
                <a16:creationId xmlns:a16="http://schemas.microsoft.com/office/drawing/2014/main" id="{EF6BEE6F-15E4-7A38-2515-5E27DF3467F2}"/>
              </a:ext>
            </a:extLst>
          </p:cNvPr>
          <p:cNvSpPr/>
          <p:nvPr/>
        </p:nvSpPr>
        <p:spPr>
          <a:xfrm>
            <a:off x="5443003" y="5554752"/>
            <a:ext cx="1012987" cy="3349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900" dirty="0">
                <a:solidFill>
                  <a:schemeClr val="tx1"/>
                </a:solidFill>
              </a:rPr>
              <a:t>Image</a:t>
            </a:r>
          </a:p>
          <a:p>
            <a:r>
              <a:rPr kumimoji="1" lang="en-US" altLang="ja-JP" sz="900" dirty="0">
                <a:solidFill>
                  <a:schemeClr val="tx1"/>
                </a:solidFill>
              </a:rPr>
              <a:t>(</a:t>
            </a:r>
            <a:r>
              <a:rPr kumimoji="1" lang="en-US" altLang="ja-JP" sz="900" dirty="0" err="1">
                <a:solidFill>
                  <a:schemeClr val="tx1"/>
                </a:solidFill>
              </a:rPr>
              <a:t>Arweave</a:t>
            </a:r>
            <a:r>
              <a:rPr kumimoji="1" lang="en-US" altLang="ja-JP" sz="900" dirty="0">
                <a:solidFill>
                  <a:schemeClr val="tx1"/>
                </a:solidFill>
              </a:rPr>
              <a:t>)</a:t>
            </a:r>
          </a:p>
        </p:txBody>
      </p:sp>
      <p:cxnSp>
        <p:nvCxnSpPr>
          <p:cNvPr id="1060" name="直線コネクタ 1059">
            <a:extLst>
              <a:ext uri="{FF2B5EF4-FFF2-40B4-BE49-F238E27FC236}">
                <a16:creationId xmlns:a16="http://schemas.microsoft.com/office/drawing/2014/main" id="{B98455AB-EE8D-9FAC-CBAD-E41C6EAF42FB}"/>
              </a:ext>
            </a:extLst>
          </p:cNvPr>
          <p:cNvCxnSpPr>
            <a:cxnSpLocks/>
            <a:stCxn id="1058" idx="2"/>
            <a:endCxn id="1059" idx="0"/>
          </p:cNvCxnSpPr>
          <p:nvPr/>
        </p:nvCxnSpPr>
        <p:spPr>
          <a:xfrm>
            <a:off x="5949497" y="5418380"/>
            <a:ext cx="0" cy="136372"/>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7" name="カギ線コネクタ 1066">
            <a:extLst>
              <a:ext uri="{FF2B5EF4-FFF2-40B4-BE49-F238E27FC236}">
                <a16:creationId xmlns:a16="http://schemas.microsoft.com/office/drawing/2014/main" id="{04A5680E-5E4A-392A-5341-B0203BBEB90A}"/>
              </a:ext>
            </a:extLst>
          </p:cNvPr>
          <p:cNvCxnSpPr>
            <a:cxnSpLocks/>
            <a:stCxn id="1048" idx="2"/>
            <a:endCxn id="1058" idx="0"/>
          </p:cNvCxnSpPr>
          <p:nvPr/>
        </p:nvCxnSpPr>
        <p:spPr>
          <a:xfrm rot="16200000" flipH="1">
            <a:off x="5565974" y="4699934"/>
            <a:ext cx="158784" cy="608262"/>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78" name="テキスト ボックス 1077">
            <a:extLst>
              <a:ext uri="{FF2B5EF4-FFF2-40B4-BE49-F238E27FC236}">
                <a16:creationId xmlns:a16="http://schemas.microsoft.com/office/drawing/2014/main" id="{D503DA94-C5AA-8CA3-BDDB-86EABBB9111B}"/>
              </a:ext>
            </a:extLst>
          </p:cNvPr>
          <p:cNvSpPr txBox="1"/>
          <p:nvPr/>
        </p:nvSpPr>
        <p:spPr>
          <a:xfrm>
            <a:off x="6055244" y="1579518"/>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sp>
        <p:nvSpPr>
          <p:cNvPr id="1099" name="テキスト ボックス 1098">
            <a:extLst>
              <a:ext uri="{FF2B5EF4-FFF2-40B4-BE49-F238E27FC236}">
                <a16:creationId xmlns:a16="http://schemas.microsoft.com/office/drawing/2014/main" id="{EBD1A78E-D544-A110-8032-CBE8255E9CB2}"/>
              </a:ext>
            </a:extLst>
          </p:cNvPr>
          <p:cNvSpPr txBox="1"/>
          <p:nvPr/>
        </p:nvSpPr>
        <p:spPr>
          <a:xfrm>
            <a:off x="7645453" y="2767600"/>
            <a:ext cx="1701975" cy="294528"/>
          </a:xfrm>
          <a:prstGeom prst="rect">
            <a:avLst/>
          </a:prstGeom>
          <a:noFill/>
        </p:spPr>
        <p:txBody>
          <a:bodyPr wrap="square" rtlCol="0">
            <a:noAutofit/>
          </a:bodyPr>
          <a:lstStyle/>
          <a:p>
            <a:pPr algn="ctr"/>
            <a:r>
              <a:rPr kumimoji="1" lang="en-US" altLang="ja-JP" sz="1200" dirty="0"/>
              <a:t>Transfer Instruction</a:t>
            </a:r>
            <a:endParaRPr kumimoji="1" lang="ja-JP" altLang="en-US" sz="1200" dirty="0"/>
          </a:p>
        </p:txBody>
      </p:sp>
      <p:cxnSp>
        <p:nvCxnSpPr>
          <p:cNvPr id="43" name="カギ線コネクタ 42">
            <a:extLst>
              <a:ext uri="{FF2B5EF4-FFF2-40B4-BE49-F238E27FC236}">
                <a16:creationId xmlns:a16="http://schemas.microsoft.com/office/drawing/2014/main" id="{60BE6004-77B1-12B0-FE0E-F682188766C6}"/>
              </a:ext>
            </a:extLst>
          </p:cNvPr>
          <p:cNvCxnSpPr>
            <a:cxnSpLocks/>
            <a:stCxn id="1048" idx="1"/>
            <a:endCxn id="1050" idx="1"/>
          </p:cNvCxnSpPr>
          <p:nvPr/>
        </p:nvCxnSpPr>
        <p:spPr>
          <a:xfrm rot="10800000" flipV="1">
            <a:off x="4223049" y="4687978"/>
            <a:ext cx="404177" cy="1031529"/>
          </a:xfrm>
          <a:prstGeom prst="bentConnector3">
            <a:avLst>
              <a:gd name="adj1" fmla="val 156559"/>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83F4D1B-2009-EFE8-791A-DF9B8654BFAD}"/>
              </a:ext>
            </a:extLst>
          </p:cNvPr>
          <p:cNvSpPr/>
          <p:nvPr/>
        </p:nvSpPr>
        <p:spPr>
          <a:xfrm>
            <a:off x="4066185" y="4379000"/>
            <a:ext cx="4320918" cy="1602344"/>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NFT Data</a:t>
            </a:r>
            <a:endParaRPr kumimoji="1" lang="ja-JP" altLang="en-US" sz="2400">
              <a:solidFill>
                <a:schemeClr val="bg1"/>
              </a:solidFill>
            </a:endParaRPr>
          </a:p>
        </p:txBody>
      </p:sp>
      <p:sp>
        <p:nvSpPr>
          <p:cNvPr id="29" name="正方形/長方形 28">
            <a:extLst>
              <a:ext uri="{FF2B5EF4-FFF2-40B4-BE49-F238E27FC236}">
                <a16:creationId xmlns:a16="http://schemas.microsoft.com/office/drawing/2014/main" id="{E8C3462A-335E-15FC-C612-F37F41A40D9F}"/>
              </a:ext>
            </a:extLst>
          </p:cNvPr>
          <p:cNvSpPr/>
          <p:nvPr/>
        </p:nvSpPr>
        <p:spPr>
          <a:xfrm>
            <a:off x="2299412" y="3030802"/>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Associated </a:t>
            </a:r>
            <a:r>
              <a:rPr kumimoji="1" lang="en-US" altLang="ja-JP" sz="1050" b="1" dirty="0">
                <a:solidFill>
                  <a:schemeClr val="accent2"/>
                </a:solidFill>
              </a:rPr>
              <a:t>Token</a:t>
            </a:r>
            <a:r>
              <a:rPr kumimoji="1" lang="en-US" altLang="ja-JP" sz="1050" b="1" dirty="0">
                <a:solidFill>
                  <a:schemeClr val="tx1"/>
                </a:solidFill>
              </a:rPr>
              <a:t> Account</a:t>
            </a:r>
          </a:p>
          <a:p>
            <a:r>
              <a:rPr kumimoji="1" lang="en-US" altLang="ja-JP" sz="1050" b="1" dirty="0">
                <a:solidFill>
                  <a:schemeClr val="tx1"/>
                </a:solidFill>
              </a:rPr>
              <a:t>(ex: vault)</a:t>
            </a:r>
          </a:p>
          <a:p>
            <a:endParaRPr kumimoji="1" lang="en-US" altLang="ja-JP" sz="1050" b="1" dirty="0">
              <a:solidFill>
                <a:schemeClr val="tx1"/>
              </a:solidFill>
            </a:endParaRPr>
          </a:p>
          <a:p>
            <a:r>
              <a:rPr kumimoji="1" lang="en-US" altLang="ja-JP" sz="900" dirty="0">
                <a:solidFill>
                  <a:schemeClr val="tx1"/>
                </a:solidFill>
              </a:rPr>
              <a:t>4doj...</a:t>
            </a:r>
          </a:p>
          <a:p>
            <a:r>
              <a:rPr kumimoji="1" lang="en-US" altLang="ja-JP" sz="900" dirty="0">
                <a:solidFill>
                  <a:schemeClr val="tx1"/>
                </a:solidFill>
              </a:rPr>
              <a:t>Owner: 5xud...</a:t>
            </a:r>
          </a:p>
        </p:txBody>
      </p:sp>
      <p:cxnSp>
        <p:nvCxnSpPr>
          <p:cNvPr id="38" name="カギ線コネクタ 37">
            <a:extLst>
              <a:ext uri="{FF2B5EF4-FFF2-40B4-BE49-F238E27FC236}">
                <a16:creationId xmlns:a16="http://schemas.microsoft.com/office/drawing/2014/main" id="{3277199B-5E6D-554B-D60A-26582B5D2F93}"/>
              </a:ext>
            </a:extLst>
          </p:cNvPr>
          <p:cNvCxnSpPr>
            <a:cxnSpLocks/>
            <a:stCxn id="30" idx="2"/>
            <a:endCxn id="29" idx="2"/>
          </p:cNvCxnSpPr>
          <p:nvPr/>
        </p:nvCxnSpPr>
        <p:spPr>
          <a:xfrm rot="5400000">
            <a:off x="6164674" y="872868"/>
            <a:ext cx="1" cy="6302504"/>
          </a:xfrm>
          <a:prstGeom prst="bentConnector3">
            <a:avLst>
              <a:gd name="adj1" fmla="val 22860100000"/>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5B709372-1091-D9FA-3DAF-AEED882989E2}"/>
              </a:ext>
            </a:extLst>
          </p:cNvPr>
          <p:cNvSpPr txBox="1"/>
          <p:nvPr/>
        </p:nvSpPr>
        <p:spPr>
          <a:xfrm>
            <a:off x="1386658" y="3527460"/>
            <a:ext cx="991833" cy="490641"/>
          </a:xfrm>
          <a:prstGeom prst="rect">
            <a:avLst/>
          </a:prstGeom>
          <a:noFill/>
        </p:spPr>
        <p:txBody>
          <a:bodyPr wrap="square" rtlCol="0">
            <a:noAutofit/>
          </a:bodyPr>
          <a:lstStyle/>
          <a:p>
            <a:pPr algn="ctr"/>
            <a:r>
              <a:rPr kumimoji="1" lang="en-US" altLang="ja-JP" sz="1200" dirty="0">
                <a:solidFill>
                  <a:schemeClr val="bg1">
                    <a:lumMod val="75000"/>
                  </a:schemeClr>
                </a:solidFill>
              </a:rPr>
              <a:t>Authority</a:t>
            </a:r>
          </a:p>
          <a:p>
            <a:pPr algn="ctr"/>
            <a:r>
              <a:rPr kumimoji="1" lang="en-US" altLang="ja-JP" sz="1200" dirty="0">
                <a:solidFill>
                  <a:schemeClr val="bg1">
                    <a:lumMod val="75000"/>
                  </a:schemeClr>
                </a:solidFill>
              </a:rPr>
              <a:t>(=Owner)</a:t>
            </a:r>
            <a:endParaRPr kumimoji="1" lang="ja-JP" altLang="en-US" sz="1200" dirty="0">
              <a:solidFill>
                <a:schemeClr val="bg1">
                  <a:lumMod val="75000"/>
                </a:schemeClr>
              </a:solidFill>
            </a:endParaRPr>
          </a:p>
        </p:txBody>
      </p:sp>
      <p:pic>
        <p:nvPicPr>
          <p:cNvPr id="1036" name="図 1035">
            <a:extLst>
              <a:ext uri="{FF2B5EF4-FFF2-40B4-BE49-F238E27FC236}">
                <a16:creationId xmlns:a16="http://schemas.microsoft.com/office/drawing/2014/main" id="{53A9F294-C026-153A-EE62-4BA94352409D}"/>
              </a:ext>
            </a:extLst>
          </p:cNvPr>
          <p:cNvPicPr>
            <a:picLocks noChangeAspect="1"/>
          </p:cNvPicPr>
          <p:nvPr/>
        </p:nvPicPr>
        <p:blipFill>
          <a:blip r:embed="rId4"/>
          <a:stretch>
            <a:fillRect/>
          </a:stretch>
        </p:blipFill>
        <p:spPr>
          <a:xfrm>
            <a:off x="2783634" y="4022207"/>
            <a:ext cx="1843581" cy="594025"/>
          </a:xfrm>
          <a:prstGeom prst="rect">
            <a:avLst/>
          </a:prstGeom>
        </p:spPr>
      </p:pic>
      <p:pic>
        <p:nvPicPr>
          <p:cNvPr id="1038" name="図 1037">
            <a:extLst>
              <a:ext uri="{FF2B5EF4-FFF2-40B4-BE49-F238E27FC236}">
                <a16:creationId xmlns:a16="http://schemas.microsoft.com/office/drawing/2014/main" id="{FE5D0D55-A0F0-F93C-62CF-E85752E9D75E}"/>
              </a:ext>
            </a:extLst>
          </p:cNvPr>
          <p:cNvPicPr>
            <a:picLocks noChangeAspect="1"/>
          </p:cNvPicPr>
          <p:nvPr/>
        </p:nvPicPr>
        <p:blipFill>
          <a:blip r:embed="rId5"/>
          <a:stretch>
            <a:fillRect/>
          </a:stretch>
        </p:blipFill>
        <p:spPr>
          <a:xfrm>
            <a:off x="4093815" y="4752601"/>
            <a:ext cx="533400" cy="495613"/>
          </a:xfrm>
          <a:prstGeom prst="rect">
            <a:avLst/>
          </a:prstGeom>
        </p:spPr>
      </p:pic>
      <p:pic>
        <p:nvPicPr>
          <p:cNvPr id="1056" name="図 1055">
            <a:extLst>
              <a:ext uri="{FF2B5EF4-FFF2-40B4-BE49-F238E27FC236}">
                <a16:creationId xmlns:a16="http://schemas.microsoft.com/office/drawing/2014/main" id="{6A1E6109-64A8-44D5-2954-E1F6AB1A097D}"/>
              </a:ext>
            </a:extLst>
          </p:cNvPr>
          <p:cNvPicPr>
            <a:picLocks noChangeAspect="1"/>
          </p:cNvPicPr>
          <p:nvPr/>
        </p:nvPicPr>
        <p:blipFill>
          <a:blip r:embed="rId6"/>
          <a:stretch>
            <a:fillRect/>
          </a:stretch>
        </p:blipFill>
        <p:spPr>
          <a:xfrm>
            <a:off x="7732067" y="2555277"/>
            <a:ext cx="1671795" cy="250430"/>
          </a:xfrm>
          <a:prstGeom prst="rect">
            <a:avLst/>
          </a:prstGeom>
        </p:spPr>
      </p:pic>
      <p:pic>
        <p:nvPicPr>
          <p:cNvPr id="1065" name="図 1064">
            <a:extLst>
              <a:ext uri="{FF2B5EF4-FFF2-40B4-BE49-F238E27FC236}">
                <a16:creationId xmlns:a16="http://schemas.microsoft.com/office/drawing/2014/main" id="{5836F35C-5C18-F8D4-9F57-F277F65E5603}"/>
              </a:ext>
            </a:extLst>
          </p:cNvPr>
          <p:cNvPicPr>
            <a:picLocks noChangeAspect="1"/>
          </p:cNvPicPr>
          <p:nvPr/>
        </p:nvPicPr>
        <p:blipFill>
          <a:blip r:embed="rId7"/>
          <a:stretch>
            <a:fillRect/>
          </a:stretch>
        </p:blipFill>
        <p:spPr>
          <a:xfrm>
            <a:off x="9924263" y="1779639"/>
            <a:ext cx="1071430" cy="573247"/>
          </a:xfrm>
          <a:prstGeom prst="rect">
            <a:avLst/>
          </a:prstGeom>
        </p:spPr>
      </p:pic>
      <p:sp>
        <p:nvSpPr>
          <p:cNvPr id="1066" name="テキスト ボックス 1065">
            <a:extLst>
              <a:ext uri="{FF2B5EF4-FFF2-40B4-BE49-F238E27FC236}">
                <a16:creationId xmlns:a16="http://schemas.microsoft.com/office/drawing/2014/main" id="{C4B6A466-58FE-A9A9-0119-3F1965559F46}"/>
              </a:ext>
            </a:extLst>
          </p:cNvPr>
          <p:cNvSpPr txBox="1"/>
          <p:nvPr/>
        </p:nvSpPr>
        <p:spPr>
          <a:xfrm>
            <a:off x="10108593" y="1611833"/>
            <a:ext cx="1701974" cy="277292"/>
          </a:xfrm>
          <a:prstGeom prst="rect">
            <a:avLst/>
          </a:prstGeom>
          <a:noFill/>
        </p:spPr>
        <p:txBody>
          <a:bodyPr wrap="square" rtlCol="0">
            <a:noAutofit/>
          </a:bodyPr>
          <a:lstStyle/>
          <a:p>
            <a:pPr algn="ctr"/>
            <a:r>
              <a:rPr kumimoji="1" lang="en-US" altLang="ja-JP" sz="1200" dirty="0"/>
              <a:t>Deposit List Price (SOL)</a:t>
            </a:r>
            <a:endParaRPr kumimoji="1" lang="ja-JP" altLang="en-US" sz="1200" dirty="0"/>
          </a:p>
        </p:txBody>
      </p:sp>
      <p:sp>
        <p:nvSpPr>
          <p:cNvPr id="28" name="正方形/長方形 27">
            <a:extLst>
              <a:ext uri="{FF2B5EF4-FFF2-40B4-BE49-F238E27FC236}">
                <a16:creationId xmlns:a16="http://schemas.microsoft.com/office/drawing/2014/main" id="{202E1FFD-0116-2680-7D54-59FAA0221D12}"/>
              </a:ext>
            </a:extLst>
          </p:cNvPr>
          <p:cNvSpPr/>
          <p:nvPr/>
        </p:nvSpPr>
        <p:spPr>
          <a:xfrm>
            <a:off x="6886681" y="3024786"/>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PDA Account for NFT?</a:t>
            </a:r>
          </a:p>
          <a:p>
            <a:endParaRPr kumimoji="1" lang="en-US" altLang="ja-JP" sz="900" b="1" dirty="0">
              <a:solidFill>
                <a:schemeClr val="tx1"/>
              </a:solidFill>
            </a:endParaRPr>
          </a:p>
          <a:p>
            <a:r>
              <a:rPr kumimoji="1" lang="en-US" altLang="ja-JP" sz="900" dirty="0">
                <a:solidFill>
                  <a:schemeClr val="tx1"/>
                </a:solidFill>
              </a:rPr>
              <a:t>Seller: 5xud...</a:t>
            </a:r>
          </a:p>
          <a:p>
            <a:r>
              <a:rPr kumimoji="1" lang="en-US" altLang="ja-JP" sz="900" dirty="0">
                <a:solidFill>
                  <a:schemeClr val="tx1"/>
                </a:solidFill>
              </a:rPr>
              <a:t>Mint: </a:t>
            </a:r>
            <a:r>
              <a:rPr kumimoji="1" lang="en-US" altLang="ja-JP" sz="900" dirty="0" err="1">
                <a:solidFill>
                  <a:schemeClr val="tx1"/>
                </a:solidFill>
              </a:rPr>
              <a:t>bbpj</a:t>
            </a:r>
            <a:r>
              <a:rPr kumimoji="1" lang="en-US" altLang="ja-JP" sz="900" dirty="0">
                <a:solidFill>
                  <a:schemeClr val="tx1"/>
                </a:solidFill>
              </a:rPr>
              <a:t>...</a:t>
            </a:r>
          </a:p>
          <a:p>
            <a:r>
              <a:rPr kumimoji="1" lang="en-US" altLang="ja-JP" sz="900" dirty="0">
                <a:solidFill>
                  <a:schemeClr val="tx1"/>
                </a:solidFill>
              </a:rPr>
              <a:t>Token Account: 4doj...</a:t>
            </a:r>
          </a:p>
          <a:p>
            <a:r>
              <a:rPr kumimoji="1" lang="en-US" altLang="ja-JP" sz="900" dirty="0">
                <a:solidFill>
                  <a:schemeClr val="tx1"/>
                </a:solidFill>
              </a:rPr>
              <a:t>Price: xxx SOL</a:t>
            </a:r>
          </a:p>
        </p:txBody>
      </p:sp>
      <p:cxnSp>
        <p:nvCxnSpPr>
          <p:cNvPr id="34" name="直線コネクタ 33">
            <a:extLst>
              <a:ext uri="{FF2B5EF4-FFF2-40B4-BE49-F238E27FC236}">
                <a16:creationId xmlns:a16="http://schemas.microsoft.com/office/drawing/2014/main" id="{4CD29860-4300-F1F4-656B-352C880DA387}"/>
              </a:ext>
            </a:extLst>
          </p:cNvPr>
          <p:cNvCxnSpPr>
            <a:cxnSpLocks/>
            <a:stCxn id="9" idx="3"/>
            <a:endCxn id="28" idx="1"/>
          </p:cNvCxnSpPr>
          <p:nvPr/>
        </p:nvCxnSpPr>
        <p:spPr>
          <a:xfrm flipV="1">
            <a:off x="6055244" y="3521446"/>
            <a:ext cx="831437" cy="6016"/>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B571C9D4-24E9-169F-F539-11C75D27E31B}"/>
              </a:ext>
            </a:extLst>
          </p:cNvPr>
          <p:cNvSpPr txBox="1"/>
          <p:nvPr/>
        </p:nvSpPr>
        <p:spPr>
          <a:xfrm>
            <a:off x="5751005" y="3261103"/>
            <a:ext cx="1478325" cy="217170"/>
          </a:xfrm>
          <a:prstGeom prst="rect">
            <a:avLst/>
          </a:prstGeom>
          <a:noFill/>
        </p:spPr>
        <p:txBody>
          <a:bodyPr wrap="square" rtlCol="0">
            <a:noAutofit/>
          </a:bodyPr>
          <a:lstStyle/>
          <a:p>
            <a:pPr algn="ctr"/>
            <a:r>
              <a:rPr kumimoji="1" lang="en-US" altLang="ja-JP" sz="1200" dirty="0"/>
              <a:t>Write</a:t>
            </a:r>
            <a:endParaRPr kumimoji="1" lang="ja-JP" altLang="en-US" sz="1200" dirty="0"/>
          </a:p>
        </p:txBody>
      </p:sp>
      <p:pic>
        <p:nvPicPr>
          <p:cNvPr id="48" name="図 47">
            <a:extLst>
              <a:ext uri="{FF2B5EF4-FFF2-40B4-BE49-F238E27FC236}">
                <a16:creationId xmlns:a16="http://schemas.microsoft.com/office/drawing/2014/main" id="{2752EF79-82C9-4C93-1F79-6620BDB3A5E7}"/>
              </a:ext>
            </a:extLst>
          </p:cNvPr>
          <p:cNvPicPr>
            <a:picLocks noChangeAspect="1"/>
          </p:cNvPicPr>
          <p:nvPr/>
        </p:nvPicPr>
        <p:blipFill>
          <a:blip r:embed="rId8"/>
          <a:stretch>
            <a:fillRect/>
          </a:stretch>
        </p:blipFill>
        <p:spPr>
          <a:xfrm flipV="1">
            <a:off x="6048894" y="2240006"/>
            <a:ext cx="932805" cy="971765"/>
          </a:xfrm>
          <a:prstGeom prst="rect">
            <a:avLst/>
          </a:prstGeom>
        </p:spPr>
      </p:pic>
      <p:sp>
        <p:nvSpPr>
          <p:cNvPr id="18" name="正方形/長方形 17">
            <a:extLst>
              <a:ext uri="{FF2B5EF4-FFF2-40B4-BE49-F238E27FC236}">
                <a16:creationId xmlns:a16="http://schemas.microsoft.com/office/drawing/2014/main" id="{1EEA5C73-BF76-6FC2-E48F-6701B15B5244}"/>
              </a:ext>
            </a:extLst>
          </p:cNvPr>
          <p:cNvSpPr/>
          <p:nvPr/>
        </p:nvSpPr>
        <p:spPr>
          <a:xfrm>
            <a:off x="2235200" y="2948135"/>
            <a:ext cx="7868987" cy="1145345"/>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an NFT from Seller to Buyer</a:t>
            </a:r>
            <a:endParaRPr kumimoji="1" lang="ja-JP" altLang="en-US" sz="2400">
              <a:solidFill>
                <a:schemeClr val="bg1"/>
              </a:solidFill>
            </a:endParaRPr>
          </a:p>
        </p:txBody>
      </p:sp>
      <p:grpSp>
        <p:nvGrpSpPr>
          <p:cNvPr id="52" name="グループ化 51">
            <a:extLst>
              <a:ext uri="{FF2B5EF4-FFF2-40B4-BE49-F238E27FC236}">
                <a16:creationId xmlns:a16="http://schemas.microsoft.com/office/drawing/2014/main" id="{F2CA0A76-C066-848F-92B2-DE6B3B8F170D}"/>
              </a:ext>
            </a:extLst>
          </p:cNvPr>
          <p:cNvGrpSpPr/>
          <p:nvPr/>
        </p:nvGrpSpPr>
        <p:grpSpPr>
          <a:xfrm>
            <a:off x="10959579" y="5641883"/>
            <a:ext cx="791911" cy="670112"/>
            <a:chOff x="10526639" y="944378"/>
            <a:chExt cx="946005" cy="809231"/>
          </a:xfrm>
        </p:grpSpPr>
        <p:sp>
          <p:nvSpPr>
            <p:cNvPr id="53" name="正方形/長方形 52">
              <a:extLst>
                <a:ext uri="{FF2B5EF4-FFF2-40B4-BE49-F238E27FC236}">
                  <a16:creationId xmlns:a16="http://schemas.microsoft.com/office/drawing/2014/main" id="{65AE63C5-1CBD-C986-6B71-7FF17D8DFD6F}"/>
                </a:ext>
              </a:extLst>
            </p:cNvPr>
            <p:cNvSpPr/>
            <p:nvPr/>
          </p:nvSpPr>
          <p:spPr>
            <a:xfrm>
              <a:off x="10526639" y="944379"/>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56" name="直線コネクタ 55">
              <a:extLst>
                <a:ext uri="{FF2B5EF4-FFF2-40B4-BE49-F238E27FC236}">
                  <a16:creationId xmlns:a16="http://schemas.microsoft.com/office/drawing/2014/main" id="{84116B5A-BB7C-7076-740E-470B6C5105DE}"/>
                </a:ext>
              </a:extLst>
            </p:cNvPr>
            <p:cNvCxnSpPr>
              <a:cxnSpLocks/>
            </p:cNvCxnSpPr>
            <p:nvPr/>
          </p:nvCxnSpPr>
          <p:spPr>
            <a:xfrm flipV="1">
              <a:off x="10561838" y="1371124"/>
              <a:ext cx="289259"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4A08340-3AB4-8CC9-5793-EA362BF13072}"/>
                </a:ext>
              </a:extLst>
            </p:cNvPr>
            <p:cNvSpPr txBox="1"/>
            <p:nvPr/>
          </p:nvSpPr>
          <p:spPr>
            <a:xfrm>
              <a:off x="10890752" y="944378"/>
              <a:ext cx="581892" cy="225665"/>
            </a:xfrm>
            <a:prstGeom prst="rect">
              <a:avLst/>
            </a:prstGeom>
            <a:noFill/>
          </p:spPr>
          <p:txBody>
            <a:bodyPr wrap="none" rtlCol="0" anchor="ctr">
              <a:noAutofit/>
            </a:bodyPr>
            <a:lstStyle/>
            <a:p>
              <a:r>
                <a:rPr kumimoji="1" lang="en-US" altLang="ja-JP" sz="900" dirty="0"/>
                <a:t>Account</a:t>
              </a:r>
              <a:endParaRPr kumimoji="1" lang="ja-JP" altLang="en-US" sz="900"/>
            </a:p>
          </p:txBody>
        </p:sp>
        <p:sp>
          <p:nvSpPr>
            <p:cNvPr id="59" name="テキスト ボックス 58">
              <a:extLst>
                <a:ext uri="{FF2B5EF4-FFF2-40B4-BE49-F238E27FC236}">
                  <a16:creationId xmlns:a16="http://schemas.microsoft.com/office/drawing/2014/main" id="{5CD11A47-D53D-60E9-E117-C7CC88DAF8FE}"/>
                </a:ext>
              </a:extLst>
            </p:cNvPr>
            <p:cNvSpPr txBox="1"/>
            <p:nvPr/>
          </p:nvSpPr>
          <p:spPr>
            <a:xfrm>
              <a:off x="10890752" y="1262630"/>
              <a:ext cx="581892" cy="225665"/>
            </a:xfrm>
            <a:prstGeom prst="rect">
              <a:avLst/>
            </a:prstGeom>
            <a:noFill/>
          </p:spPr>
          <p:txBody>
            <a:bodyPr wrap="none" rtlCol="0" anchor="ctr">
              <a:noAutofit/>
            </a:bodyPr>
            <a:lstStyle/>
            <a:p>
              <a:r>
                <a:rPr kumimoji="1" lang="en-US" altLang="ja-JP" sz="900" dirty="0"/>
                <a:t>Relation</a:t>
              </a:r>
              <a:endParaRPr kumimoji="1" lang="ja-JP" altLang="en-US" sz="900"/>
            </a:p>
          </p:txBody>
        </p:sp>
        <p:cxnSp>
          <p:nvCxnSpPr>
            <p:cNvPr id="60" name="直線コネクタ 59">
              <a:extLst>
                <a:ext uri="{FF2B5EF4-FFF2-40B4-BE49-F238E27FC236}">
                  <a16:creationId xmlns:a16="http://schemas.microsoft.com/office/drawing/2014/main" id="{4A1196BF-CB22-168F-4447-5DEED0FCFB88}"/>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BFA793BB-E662-39C7-E755-F0AF295A1FFF}"/>
                </a:ext>
              </a:extLst>
            </p:cNvPr>
            <p:cNvSpPr txBox="1"/>
            <p:nvPr/>
          </p:nvSpPr>
          <p:spPr>
            <a:xfrm>
              <a:off x="10890752" y="1527944"/>
              <a:ext cx="581892" cy="225665"/>
            </a:xfrm>
            <a:prstGeom prst="rect">
              <a:avLst/>
            </a:prstGeom>
            <a:noFill/>
          </p:spPr>
          <p:txBody>
            <a:bodyPr wrap="none" rtlCol="0" anchor="ctr">
              <a:noAutofit/>
            </a:bodyPr>
            <a:lstStyle/>
            <a:p>
              <a:r>
                <a:rPr kumimoji="1" lang="en-US" altLang="ja-JP" sz="900" dirty="0"/>
                <a:t>Action</a:t>
              </a:r>
              <a:endParaRPr kumimoji="1" lang="ja-JP" altLang="en-US" sz="900"/>
            </a:p>
          </p:txBody>
        </p:sp>
      </p:grpSp>
      <p:sp>
        <p:nvSpPr>
          <p:cNvPr id="24" name="テキスト ボックス 23">
            <a:extLst>
              <a:ext uri="{FF2B5EF4-FFF2-40B4-BE49-F238E27FC236}">
                <a16:creationId xmlns:a16="http://schemas.microsoft.com/office/drawing/2014/main" id="{580BEE7E-DE74-ECA5-D827-52808A6BAA5D}"/>
              </a:ext>
            </a:extLst>
          </p:cNvPr>
          <p:cNvSpPr txBox="1"/>
          <p:nvPr/>
        </p:nvSpPr>
        <p:spPr>
          <a:xfrm>
            <a:off x="6055244" y="1961022"/>
            <a:ext cx="831436" cy="217170"/>
          </a:xfrm>
          <a:prstGeom prst="rect">
            <a:avLst/>
          </a:prstGeom>
          <a:noFill/>
        </p:spPr>
        <p:txBody>
          <a:bodyPr wrap="square" rtlCol="0">
            <a:noAutofit/>
          </a:bodyPr>
          <a:lstStyle/>
          <a:p>
            <a:pPr algn="ctr"/>
            <a:r>
              <a:rPr kumimoji="1" lang="en-US" altLang="ja-JP" sz="1200" dirty="0"/>
              <a:t>Create</a:t>
            </a:r>
            <a:endParaRPr kumimoji="1" lang="ja-JP" altLang="en-US" sz="1200" dirty="0"/>
          </a:p>
        </p:txBody>
      </p:sp>
      <p:cxnSp>
        <p:nvCxnSpPr>
          <p:cNvPr id="25" name="直線コネクタ 24">
            <a:extLst>
              <a:ext uri="{FF2B5EF4-FFF2-40B4-BE49-F238E27FC236}">
                <a16:creationId xmlns:a16="http://schemas.microsoft.com/office/drawing/2014/main" id="{E17454CC-8604-3BEF-436E-98E75A239A7D}"/>
              </a:ext>
            </a:extLst>
          </p:cNvPr>
          <p:cNvCxnSpPr>
            <a:cxnSpLocks/>
            <a:stCxn id="8" idx="2"/>
            <a:endCxn id="9" idx="0"/>
          </p:cNvCxnSpPr>
          <p:nvPr/>
        </p:nvCxnSpPr>
        <p:spPr>
          <a:xfrm>
            <a:off x="5341235" y="2622300"/>
            <a:ext cx="0" cy="408502"/>
          </a:xfrm>
          <a:prstGeom prst="line">
            <a:avLst/>
          </a:prstGeom>
          <a:ln w="952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B27BBAE-75EB-8212-2695-DCD380BB451E}"/>
              </a:ext>
            </a:extLst>
          </p:cNvPr>
          <p:cNvSpPr/>
          <p:nvPr/>
        </p:nvSpPr>
        <p:spPr>
          <a:xfrm>
            <a:off x="2235200" y="1538492"/>
            <a:ext cx="7868987" cy="1156457"/>
          </a:xfrm>
          <a:prstGeom prst="rect">
            <a:avLst/>
          </a:pr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rPr>
              <a:t>Transfer List Price from Buyer to Seller</a:t>
            </a:r>
            <a:endParaRPr kumimoji="1" lang="ja-JP" altLang="en-US" sz="2400">
              <a:solidFill>
                <a:schemeClr val="bg1"/>
              </a:solidFill>
            </a:endParaRPr>
          </a:p>
        </p:txBody>
      </p: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
        <p:nvSpPr>
          <p:cNvPr id="3" name="テキスト ボックス 2">
            <a:extLst>
              <a:ext uri="{FF2B5EF4-FFF2-40B4-BE49-F238E27FC236}">
                <a16:creationId xmlns:a16="http://schemas.microsoft.com/office/drawing/2014/main" id="{CF6D0248-4DD8-6A80-B817-2E198287AD6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23 2022</a:t>
            </a:r>
            <a:endParaRPr kumimoji="1" lang="ja-JP" altLang="en-US" sz="1200" dirty="0"/>
          </a:p>
        </p:txBody>
      </p:sp>
    </p:spTree>
    <p:extLst>
      <p:ext uri="{BB962C8B-B14F-4D97-AF65-F5344CB8AC3E}">
        <p14:creationId xmlns:p14="http://schemas.microsoft.com/office/powerpoint/2010/main" val="3879490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64E2C82-772D-6962-DE91-27631A227475}"/>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Dec 18 2021</a:t>
            </a:r>
            <a:endParaRPr kumimoji="1" lang="ja-JP" altLang="en-US" sz="1200" dirty="0"/>
          </a:p>
        </p:txBody>
      </p: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179AB-51D4-9042-B3CD-82F414151A4B}"/>
              </a:ext>
            </a:extLst>
          </p:cNvPr>
          <p:cNvSpPr>
            <a:spLocks noGrp="1"/>
          </p:cNvSpPr>
          <p:nvPr>
            <p:ph type="title"/>
          </p:nvPr>
        </p:nvSpPr>
        <p:spPr/>
        <p:txBody>
          <a:bodyPr/>
          <a:lstStyle/>
          <a:p>
            <a:r>
              <a:rPr kumimoji="1" lang="en-US" altLang="ja-JP" dirty="0"/>
              <a:t>NFT Mint Tools Decision Tree</a:t>
            </a:r>
            <a:r>
              <a:rPr lang="en-US" altLang="ja-JP" dirty="0"/>
              <a:t> (Draft)</a:t>
            </a:r>
            <a:endParaRPr kumimoji="1" lang="ja-JP" altLang="en-US"/>
          </a:p>
        </p:txBody>
      </p:sp>
      <p:sp>
        <p:nvSpPr>
          <p:cNvPr id="4" name="フッター プレースホルダー 3">
            <a:extLst>
              <a:ext uri="{FF2B5EF4-FFF2-40B4-BE49-F238E27FC236}">
                <a16:creationId xmlns:a16="http://schemas.microsoft.com/office/drawing/2014/main" id="{D2C84616-1949-366E-220A-BC730612B254}"/>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8CBBDCA-6FAA-DB2A-5B84-4D22DBB594F7}"/>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63" name="グループ化 62">
            <a:extLst>
              <a:ext uri="{FF2B5EF4-FFF2-40B4-BE49-F238E27FC236}">
                <a16:creationId xmlns:a16="http://schemas.microsoft.com/office/drawing/2014/main" id="{59B62C23-C217-3AD7-69AC-D62EBDB99CFD}"/>
              </a:ext>
            </a:extLst>
          </p:cNvPr>
          <p:cNvGrpSpPr/>
          <p:nvPr/>
        </p:nvGrpSpPr>
        <p:grpSpPr>
          <a:xfrm>
            <a:off x="723900" y="994410"/>
            <a:ext cx="9753599" cy="5402580"/>
            <a:chOff x="529590" y="994410"/>
            <a:chExt cx="10515600" cy="5402580"/>
          </a:xfrm>
        </p:grpSpPr>
        <p:cxnSp>
          <p:nvCxnSpPr>
            <p:cNvPr id="9" name="直線矢印コネクタ 8">
              <a:extLst>
                <a:ext uri="{FF2B5EF4-FFF2-40B4-BE49-F238E27FC236}">
                  <a16:creationId xmlns:a16="http://schemas.microsoft.com/office/drawing/2014/main" id="{09D4E3F5-64D4-C3FC-ABBD-26BE258385E3}"/>
                </a:ext>
              </a:extLst>
            </p:cNvPr>
            <p:cNvCxnSpPr>
              <a:stCxn id="6" idx="3"/>
              <a:endCxn id="7" idx="1"/>
            </p:cNvCxnSpPr>
            <p:nvPr/>
          </p:nvCxnSpPr>
          <p:spPr>
            <a:xfrm>
              <a:off x="2183130" y="1569879"/>
              <a:ext cx="56388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5A4CF46A-99B7-DD07-5EC5-9209B3CC5E3B}"/>
                </a:ext>
              </a:extLst>
            </p:cNvPr>
            <p:cNvSpPr/>
            <p:nvPr/>
          </p:nvSpPr>
          <p:spPr>
            <a:xfrm>
              <a:off x="52959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have </a:t>
              </a:r>
              <a:r>
                <a:rPr kumimoji="1" lang="en-US" altLang="ja-JP" sz="1400" b="1" dirty="0">
                  <a:solidFill>
                    <a:schemeClr val="accent2"/>
                  </a:solidFill>
                </a:rPr>
                <a:t>logic</a:t>
              </a:r>
              <a:r>
                <a:rPr kumimoji="1" lang="en-US" altLang="ja-JP" sz="1400" dirty="0">
                  <a:solidFill>
                    <a:schemeClr val="tx1"/>
                  </a:solidFill>
                </a:rPr>
                <a:t> and </a:t>
              </a:r>
              <a:r>
                <a:rPr kumimoji="1" lang="en-US" altLang="ja-JP" sz="1400" b="1" dirty="0">
                  <a:solidFill>
                    <a:schemeClr val="accent2"/>
                  </a:solidFill>
                </a:rPr>
                <a:t>dynamic status </a:t>
              </a:r>
              <a:r>
                <a:rPr kumimoji="1" lang="en-US" altLang="ja-JP" sz="1400" dirty="0">
                  <a:solidFill>
                    <a:schemeClr val="tx1"/>
                  </a:solidFill>
                </a:rPr>
                <a:t>in NFT?</a:t>
              </a:r>
              <a:endParaRPr kumimoji="1" lang="ja-JP" altLang="en-US" sz="1400">
                <a:solidFill>
                  <a:schemeClr val="tx1"/>
                </a:solidFill>
              </a:endParaRPr>
            </a:p>
          </p:txBody>
        </p:sp>
        <p:sp>
          <p:nvSpPr>
            <p:cNvPr id="7" name="正方形/長方形 6">
              <a:extLst>
                <a:ext uri="{FF2B5EF4-FFF2-40B4-BE49-F238E27FC236}">
                  <a16:creationId xmlns:a16="http://schemas.microsoft.com/office/drawing/2014/main" id="{C4338D8F-A60F-4EB4-3401-47B2796CD659}"/>
                </a:ext>
              </a:extLst>
            </p:cNvPr>
            <p:cNvSpPr/>
            <p:nvPr/>
          </p:nvSpPr>
          <p:spPr>
            <a:xfrm>
              <a:off x="274701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a:t>
              </a:r>
              <a:r>
                <a:rPr kumimoji="1" lang="en-US" altLang="ja-JP" sz="1400" b="1" dirty="0">
                  <a:solidFill>
                    <a:schemeClr val="accent2"/>
                  </a:solidFill>
                </a:rPr>
                <a:t>update</a:t>
              </a:r>
              <a:r>
                <a:rPr kumimoji="1" lang="en-US" altLang="ja-JP" sz="1400" dirty="0">
                  <a:solidFill>
                    <a:schemeClr val="tx1"/>
                  </a:solidFill>
                </a:rPr>
                <a:t> </a:t>
              </a:r>
              <a:r>
                <a:rPr kumimoji="1" lang="en-US" altLang="ja-JP" sz="1400" b="1" dirty="0">
                  <a:solidFill>
                    <a:schemeClr val="accent2"/>
                  </a:solidFill>
                </a:rPr>
                <a:t>status</a:t>
              </a:r>
              <a:r>
                <a:rPr kumimoji="1" lang="en-US" altLang="ja-JP" sz="1400" dirty="0">
                  <a:solidFill>
                    <a:schemeClr val="accent2"/>
                  </a:solidFill>
                </a:rPr>
                <a:t> </a:t>
              </a:r>
              <a:r>
                <a:rPr kumimoji="1" lang="en-US" altLang="ja-JP" sz="1400" b="1" dirty="0">
                  <a:solidFill>
                    <a:schemeClr val="accent2"/>
                  </a:solidFill>
                </a:rPr>
                <a:t>frequently</a:t>
              </a:r>
              <a:r>
                <a:rPr kumimoji="1" lang="en-US" altLang="ja-JP" sz="1400" dirty="0">
                  <a:solidFill>
                    <a:schemeClr val="tx1"/>
                  </a:solidFill>
                </a:rPr>
                <a:t>?</a:t>
              </a:r>
              <a:endParaRPr kumimoji="1" lang="ja-JP" altLang="en-US" sz="1400">
                <a:solidFill>
                  <a:schemeClr val="tx1"/>
                </a:solidFill>
              </a:endParaRPr>
            </a:p>
          </p:txBody>
        </p:sp>
        <p:sp>
          <p:nvSpPr>
            <p:cNvPr id="10" name="正方形/長方形 9">
              <a:extLst>
                <a:ext uri="{FF2B5EF4-FFF2-40B4-BE49-F238E27FC236}">
                  <a16:creationId xmlns:a16="http://schemas.microsoft.com/office/drawing/2014/main" id="{2F57C112-55D3-5394-9484-DBCD22628099}"/>
                </a:ext>
              </a:extLst>
            </p:cNvPr>
            <p:cNvSpPr/>
            <p:nvPr/>
          </p:nvSpPr>
          <p:spPr>
            <a:xfrm>
              <a:off x="9391650" y="994410"/>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(Web2) </a:t>
              </a:r>
            </a:p>
            <a:p>
              <a:pPr algn="ctr"/>
              <a:r>
                <a:rPr kumimoji="1" lang="en-US" altLang="ja-JP" sz="1400" dirty="0">
                  <a:solidFill>
                    <a:schemeClr val="accent2"/>
                  </a:solidFill>
                </a:rPr>
                <a:t>Scratch</a:t>
              </a:r>
              <a:r>
                <a:rPr kumimoji="1" lang="en-US" altLang="ja-JP" sz="1400" dirty="0">
                  <a:solidFill>
                    <a:schemeClr val="tx1"/>
                  </a:solidFill>
                </a:rPr>
                <a:t> Development</a:t>
              </a:r>
              <a:endParaRPr kumimoji="1" lang="ja-JP" altLang="en-US" sz="1400">
                <a:solidFill>
                  <a:schemeClr val="tx1"/>
                </a:solidFill>
              </a:endParaRPr>
            </a:p>
          </p:txBody>
        </p:sp>
        <p:sp>
          <p:nvSpPr>
            <p:cNvPr id="11" name="正方形/長方形 10">
              <a:extLst>
                <a:ext uri="{FF2B5EF4-FFF2-40B4-BE49-F238E27FC236}">
                  <a16:creationId xmlns:a16="http://schemas.microsoft.com/office/drawing/2014/main" id="{1BFC946A-38BD-137C-649E-969CAA3C5B63}"/>
                </a:ext>
              </a:extLst>
            </p:cNvPr>
            <p:cNvSpPr/>
            <p:nvPr/>
          </p:nvSpPr>
          <p:spPr>
            <a:xfrm>
              <a:off x="9391650" y="2386224"/>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(web3 )</a:t>
              </a:r>
            </a:p>
            <a:p>
              <a:pPr algn="ctr"/>
              <a:r>
                <a:rPr kumimoji="1" lang="en-US" altLang="ja-JP" sz="1400" dirty="0" err="1">
                  <a:solidFill>
                    <a:schemeClr val="tx1"/>
                  </a:solidFill>
                </a:rPr>
                <a:t>Metaplex</a:t>
              </a:r>
              <a:endParaRPr kumimoji="1" lang="en-US" altLang="ja-JP" sz="1400" dirty="0">
                <a:solidFill>
                  <a:schemeClr val="tx1"/>
                </a:solidFill>
              </a:endParaRPr>
            </a:p>
            <a:p>
              <a:pPr algn="ctr"/>
              <a:r>
                <a:rPr kumimoji="1" lang="en-US" altLang="ja-JP" sz="1400" dirty="0">
                  <a:solidFill>
                    <a:schemeClr val="accent2"/>
                  </a:solidFill>
                </a:rPr>
                <a:t>Candy Machine</a:t>
              </a:r>
            </a:p>
            <a:p>
              <a:pPr algn="ctr"/>
              <a:r>
                <a:rPr kumimoji="1" lang="en-US" altLang="ja-JP" sz="1400" dirty="0">
                  <a:solidFill>
                    <a:schemeClr val="tx1"/>
                  </a:solidFill>
                </a:rPr>
                <a:t>with</a:t>
              </a:r>
              <a:r>
                <a:rPr kumimoji="1" lang="en-US" altLang="ja-JP" sz="1400" dirty="0">
                  <a:solidFill>
                    <a:schemeClr val="accent2"/>
                  </a:solidFill>
                </a:rPr>
                <a:t> Umi</a:t>
              </a:r>
              <a:endParaRPr kumimoji="1" lang="ja-JP" altLang="en-US" sz="1400">
                <a:solidFill>
                  <a:schemeClr val="accent2"/>
                </a:solidFill>
              </a:endParaRPr>
            </a:p>
          </p:txBody>
        </p:sp>
        <p:sp>
          <p:nvSpPr>
            <p:cNvPr id="12" name="正方形/長方形 11">
              <a:extLst>
                <a:ext uri="{FF2B5EF4-FFF2-40B4-BE49-F238E27FC236}">
                  <a16:creationId xmlns:a16="http://schemas.microsoft.com/office/drawing/2014/main" id="{A5E906CD-6963-2215-D201-AC8088E6B65C}"/>
                </a:ext>
              </a:extLst>
            </p:cNvPr>
            <p:cNvSpPr/>
            <p:nvPr/>
          </p:nvSpPr>
          <p:spPr>
            <a:xfrm>
              <a:off x="9391650" y="5246052"/>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NFT Marketplace</a:t>
              </a:r>
            </a:p>
            <a:p>
              <a:pPr algn="ctr"/>
              <a:endParaRPr kumimoji="1" lang="en-US" altLang="ja-JP" sz="1400" dirty="0">
                <a:solidFill>
                  <a:schemeClr val="tx1"/>
                </a:solidFill>
              </a:endParaRPr>
            </a:p>
            <a:p>
              <a:pPr algn="ctr"/>
              <a:r>
                <a:rPr kumimoji="1" lang="en-US" altLang="ja-JP" sz="1400" dirty="0">
                  <a:solidFill>
                    <a:schemeClr val="tx1"/>
                  </a:solidFill>
                </a:rPr>
                <a:t>e.g. Magic Eden,</a:t>
              </a:r>
            </a:p>
            <a:p>
              <a:pPr algn="ctr"/>
              <a:r>
                <a:rPr kumimoji="1" lang="en-US" altLang="ja-JP" sz="1400" dirty="0" err="1">
                  <a:solidFill>
                    <a:schemeClr val="tx1"/>
                  </a:solidFill>
                </a:rPr>
                <a:t>Opensea</a:t>
              </a:r>
              <a:endParaRPr kumimoji="1" lang="en-US" altLang="ja-JP" sz="1400" dirty="0">
                <a:solidFill>
                  <a:schemeClr val="tx1"/>
                </a:solidFill>
              </a:endParaRPr>
            </a:p>
          </p:txBody>
        </p:sp>
        <p:sp>
          <p:nvSpPr>
            <p:cNvPr id="13" name="正方形/長方形 12">
              <a:extLst>
                <a:ext uri="{FF2B5EF4-FFF2-40B4-BE49-F238E27FC236}">
                  <a16:creationId xmlns:a16="http://schemas.microsoft.com/office/drawing/2014/main" id="{ABEEFB13-1FDC-6DA8-36BB-057BC81009D5}"/>
                </a:ext>
              </a:extLst>
            </p:cNvPr>
            <p:cNvSpPr/>
            <p:nvPr/>
          </p:nvSpPr>
          <p:spPr>
            <a:xfrm>
              <a:off x="9391650" y="3778038"/>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SaaS</a:t>
              </a:r>
            </a:p>
            <a:p>
              <a:pPr algn="ctr"/>
              <a:endParaRPr kumimoji="1" lang="en-US" altLang="ja-JP" sz="1400" dirty="0">
                <a:solidFill>
                  <a:schemeClr val="tx1"/>
                </a:solidFill>
              </a:endParaRPr>
            </a:p>
            <a:p>
              <a:pPr algn="ctr"/>
              <a:r>
                <a:rPr kumimoji="1" lang="en-US" altLang="ja-JP" sz="1400" dirty="0">
                  <a:solidFill>
                    <a:schemeClr val="tx1"/>
                  </a:solidFill>
                </a:rPr>
                <a:t>e.g. </a:t>
              </a:r>
              <a:r>
                <a:rPr kumimoji="1" lang="en-US" altLang="ja-JP" sz="1400" dirty="0" err="1">
                  <a:solidFill>
                    <a:schemeClr val="tx1"/>
                  </a:solidFill>
                </a:rPr>
                <a:t>Thirdweb</a:t>
              </a:r>
              <a:endParaRPr kumimoji="1" lang="ja-JP" altLang="en-US" sz="1400">
                <a:solidFill>
                  <a:schemeClr val="tx1"/>
                </a:solidFill>
              </a:endParaRPr>
            </a:p>
          </p:txBody>
        </p:sp>
        <p:cxnSp>
          <p:nvCxnSpPr>
            <p:cNvPr id="16" name="直線矢印コネクタ 15">
              <a:extLst>
                <a:ext uri="{FF2B5EF4-FFF2-40B4-BE49-F238E27FC236}">
                  <a16:creationId xmlns:a16="http://schemas.microsoft.com/office/drawing/2014/main" id="{F6C4146F-463A-5509-F14E-2F4EEDB55DDC}"/>
                </a:ext>
              </a:extLst>
            </p:cNvPr>
            <p:cNvCxnSpPr>
              <a:cxnSpLocks/>
              <a:stCxn id="7" idx="3"/>
              <a:endCxn id="10" idx="1"/>
            </p:cNvCxnSpPr>
            <p:nvPr/>
          </p:nvCxnSpPr>
          <p:spPr>
            <a:xfrm>
              <a:off x="4400550" y="1569879"/>
              <a:ext cx="49911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56B719CE-3CC2-9EFC-99FB-1546F6D1288E}"/>
                </a:ext>
              </a:extLst>
            </p:cNvPr>
            <p:cNvCxnSpPr>
              <a:cxnSpLocks/>
              <a:stCxn id="7" idx="2"/>
              <a:endCxn id="22" idx="1"/>
            </p:cNvCxnSpPr>
            <p:nvPr/>
          </p:nvCxnSpPr>
          <p:spPr>
            <a:xfrm rot="16200000" flipH="1">
              <a:off x="3752348" y="1966780"/>
              <a:ext cx="816345" cy="117348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1EF44DCE-518B-9D59-DB3A-93D572D5339D}"/>
                </a:ext>
              </a:extLst>
            </p:cNvPr>
            <p:cNvSpPr/>
            <p:nvPr/>
          </p:nvSpPr>
          <p:spPr>
            <a:xfrm>
              <a:off x="4747260" y="2386224"/>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have </a:t>
              </a:r>
              <a:r>
                <a:rPr kumimoji="1" lang="en-US" altLang="ja-JP" sz="1400" b="1" dirty="0">
                  <a:solidFill>
                    <a:schemeClr val="accent2"/>
                  </a:solidFill>
                </a:rPr>
                <a:t>Marketing Channel</a:t>
              </a:r>
              <a:r>
                <a:rPr kumimoji="1" lang="en-US" altLang="ja-JP" sz="1400" dirty="0">
                  <a:solidFill>
                    <a:schemeClr val="tx1"/>
                  </a:solidFill>
                </a:rPr>
                <a:t>?</a:t>
              </a:r>
              <a:endParaRPr kumimoji="1" lang="ja-JP" altLang="en-US" sz="1400">
                <a:solidFill>
                  <a:schemeClr val="tx1"/>
                </a:solidFill>
              </a:endParaRPr>
            </a:p>
          </p:txBody>
        </p:sp>
        <p:sp>
          <p:nvSpPr>
            <p:cNvPr id="25" name="正方形/長方形 24">
              <a:extLst>
                <a:ext uri="{FF2B5EF4-FFF2-40B4-BE49-F238E27FC236}">
                  <a16:creationId xmlns:a16="http://schemas.microsoft.com/office/drawing/2014/main" id="{B0F2EDFC-96A7-568E-015B-C4369B476D25}"/>
                </a:ext>
              </a:extLst>
            </p:cNvPr>
            <p:cNvSpPr/>
            <p:nvPr/>
          </p:nvSpPr>
          <p:spPr>
            <a:xfrm>
              <a:off x="6783705" y="3778038"/>
              <a:ext cx="1653540" cy="1150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 you need to implement own page?</a:t>
              </a:r>
            </a:p>
            <a:p>
              <a:pPr algn="ctr"/>
              <a:r>
                <a:rPr kumimoji="1" lang="en-US" altLang="ja-JP" sz="1400" dirty="0">
                  <a:solidFill>
                    <a:schemeClr val="tx1"/>
                  </a:solidFill>
                </a:rPr>
                <a:t>e.g. Landing Page</a:t>
              </a:r>
            </a:p>
          </p:txBody>
        </p:sp>
        <p:cxnSp>
          <p:nvCxnSpPr>
            <p:cNvPr id="30" name="カギ線コネクタ 29">
              <a:extLst>
                <a:ext uri="{FF2B5EF4-FFF2-40B4-BE49-F238E27FC236}">
                  <a16:creationId xmlns:a16="http://schemas.microsoft.com/office/drawing/2014/main" id="{A7653AAE-FB72-9640-9472-8EBBA23D21FF}"/>
                </a:ext>
              </a:extLst>
            </p:cNvPr>
            <p:cNvCxnSpPr>
              <a:cxnSpLocks/>
              <a:stCxn id="6" idx="2"/>
              <a:endCxn id="22" idx="1"/>
            </p:cNvCxnSpPr>
            <p:nvPr/>
          </p:nvCxnSpPr>
          <p:spPr>
            <a:xfrm rot="16200000" flipH="1">
              <a:off x="2643638" y="858070"/>
              <a:ext cx="816345" cy="339090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カギ線コネクタ 32">
              <a:extLst>
                <a:ext uri="{FF2B5EF4-FFF2-40B4-BE49-F238E27FC236}">
                  <a16:creationId xmlns:a16="http://schemas.microsoft.com/office/drawing/2014/main" id="{8E187BB8-ED1D-CE92-68B8-BF7B2A3E09D5}"/>
                </a:ext>
              </a:extLst>
            </p:cNvPr>
            <p:cNvCxnSpPr>
              <a:cxnSpLocks/>
              <a:stCxn id="25" idx="2"/>
              <a:endCxn id="12" idx="1"/>
            </p:cNvCxnSpPr>
            <p:nvPr/>
          </p:nvCxnSpPr>
          <p:spPr>
            <a:xfrm rot="16200000" flipH="1">
              <a:off x="8054790" y="4484660"/>
              <a:ext cx="892545" cy="1781175"/>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カギ線コネクタ 35">
              <a:extLst>
                <a:ext uri="{FF2B5EF4-FFF2-40B4-BE49-F238E27FC236}">
                  <a16:creationId xmlns:a16="http://schemas.microsoft.com/office/drawing/2014/main" id="{15A20B1D-0493-45AC-C9A5-16BB5A5F55EF}"/>
                </a:ext>
              </a:extLst>
            </p:cNvPr>
            <p:cNvCxnSpPr>
              <a:cxnSpLocks/>
              <a:stCxn id="22" idx="2"/>
              <a:endCxn id="25" idx="1"/>
            </p:cNvCxnSpPr>
            <p:nvPr/>
          </p:nvCxnSpPr>
          <p:spPr>
            <a:xfrm rot="16200000" flipH="1">
              <a:off x="5770695" y="3340496"/>
              <a:ext cx="816345" cy="1209675"/>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1609DA-57DB-072D-7F07-0FCFFF49D65D}"/>
                </a:ext>
              </a:extLst>
            </p:cNvPr>
            <p:cNvCxnSpPr>
              <a:cxnSpLocks/>
              <a:stCxn id="22" idx="3"/>
              <a:endCxn id="11" idx="1"/>
            </p:cNvCxnSpPr>
            <p:nvPr/>
          </p:nvCxnSpPr>
          <p:spPr>
            <a:xfrm>
              <a:off x="6400800" y="2961693"/>
              <a:ext cx="299085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1C38F6A-3E07-DF1D-3730-526085BA02BE}"/>
                </a:ext>
              </a:extLst>
            </p:cNvPr>
            <p:cNvCxnSpPr>
              <a:cxnSpLocks/>
              <a:stCxn id="25" idx="3"/>
              <a:endCxn id="13" idx="1"/>
            </p:cNvCxnSpPr>
            <p:nvPr/>
          </p:nvCxnSpPr>
          <p:spPr>
            <a:xfrm>
              <a:off x="8437245" y="4353507"/>
              <a:ext cx="95440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DE673548-9B06-AAFF-6E27-0D0442E8D0CA}"/>
                </a:ext>
              </a:extLst>
            </p:cNvPr>
            <p:cNvSpPr txBox="1"/>
            <p:nvPr/>
          </p:nvSpPr>
          <p:spPr>
            <a:xfrm>
              <a:off x="2310765" y="100170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46" name="テキスト ボックス 45">
              <a:extLst>
                <a:ext uri="{FF2B5EF4-FFF2-40B4-BE49-F238E27FC236}">
                  <a16:creationId xmlns:a16="http://schemas.microsoft.com/office/drawing/2014/main" id="{E1B5399C-5D45-7120-A58D-CE442DB88138}"/>
                </a:ext>
              </a:extLst>
            </p:cNvPr>
            <p:cNvSpPr txBox="1"/>
            <p:nvPr/>
          </p:nvSpPr>
          <p:spPr>
            <a:xfrm>
              <a:off x="1447800" y="222827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47" name="テキスト ボックス 46">
              <a:extLst>
                <a:ext uri="{FF2B5EF4-FFF2-40B4-BE49-F238E27FC236}">
                  <a16:creationId xmlns:a16="http://schemas.microsoft.com/office/drawing/2014/main" id="{6614648D-592F-A582-C46A-467985F828BD}"/>
                </a:ext>
              </a:extLst>
            </p:cNvPr>
            <p:cNvSpPr txBox="1"/>
            <p:nvPr/>
          </p:nvSpPr>
          <p:spPr>
            <a:xfrm>
              <a:off x="4551045" y="100170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48" name="テキスト ボックス 47">
              <a:extLst>
                <a:ext uri="{FF2B5EF4-FFF2-40B4-BE49-F238E27FC236}">
                  <a16:creationId xmlns:a16="http://schemas.microsoft.com/office/drawing/2014/main" id="{BA09A8A0-0EE1-507A-63C9-3C72F1240C57}"/>
                </a:ext>
              </a:extLst>
            </p:cNvPr>
            <p:cNvSpPr txBox="1"/>
            <p:nvPr/>
          </p:nvSpPr>
          <p:spPr>
            <a:xfrm>
              <a:off x="3699510" y="222827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49" name="テキスト ボックス 48">
              <a:extLst>
                <a:ext uri="{FF2B5EF4-FFF2-40B4-BE49-F238E27FC236}">
                  <a16:creationId xmlns:a16="http://schemas.microsoft.com/office/drawing/2014/main" id="{73D2A396-6E95-42AB-C340-683D7F5C089A}"/>
                </a:ext>
              </a:extLst>
            </p:cNvPr>
            <p:cNvSpPr txBox="1"/>
            <p:nvPr/>
          </p:nvSpPr>
          <p:spPr>
            <a:xfrm>
              <a:off x="6482715" y="238473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50" name="テキスト ボックス 49">
              <a:extLst>
                <a:ext uri="{FF2B5EF4-FFF2-40B4-BE49-F238E27FC236}">
                  <a16:creationId xmlns:a16="http://schemas.microsoft.com/office/drawing/2014/main" id="{6D6969B3-F6C9-4F4D-C49E-0B0D9C019731}"/>
                </a:ext>
              </a:extLst>
            </p:cNvPr>
            <p:cNvSpPr txBox="1"/>
            <p:nvPr/>
          </p:nvSpPr>
          <p:spPr>
            <a:xfrm>
              <a:off x="5665470" y="361130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sp>
          <p:nvSpPr>
            <p:cNvPr id="51" name="テキスト ボックス 50">
              <a:extLst>
                <a:ext uri="{FF2B5EF4-FFF2-40B4-BE49-F238E27FC236}">
                  <a16:creationId xmlns:a16="http://schemas.microsoft.com/office/drawing/2014/main" id="{15E1B773-2EB9-D769-88BD-10A8799018F2}"/>
                </a:ext>
              </a:extLst>
            </p:cNvPr>
            <p:cNvSpPr txBox="1"/>
            <p:nvPr/>
          </p:nvSpPr>
          <p:spPr>
            <a:xfrm>
              <a:off x="8517255" y="3779191"/>
              <a:ext cx="308610" cy="315902"/>
            </a:xfrm>
            <a:prstGeom prst="rect">
              <a:avLst/>
            </a:prstGeom>
            <a:noFill/>
          </p:spPr>
          <p:txBody>
            <a:bodyPr wrap="square" rtlCol="0" anchor="ctr">
              <a:noAutofit/>
            </a:bodyPr>
            <a:lstStyle/>
            <a:p>
              <a:pPr algn="ctr"/>
              <a:r>
                <a:rPr kumimoji="1" lang="en-US" altLang="ja-JP" sz="1400" dirty="0"/>
                <a:t>Y</a:t>
              </a:r>
              <a:endParaRPr kumimoji="1" lang="ja-JP" altLang="en-US" sz="1400" dirty="0"/>
            </a:p>
          </p:txBody>
        </p:sp>
        <p:sp>
          <p:nvSpPr>
            <p:cNvPr id="52" name="テキスト ボックス 51">
              <a:extLst>
                <a:ext uri="{FF2B5EF4-FFF2-40B4-BE49-F238E27FC236}">
                  <a16:creationId xmlns:a16="http://schemas.microsoft.com/office/drawing/2014/main" id="{EF73D1B5-6610-C36C-D1D7-D30E666DF824}"/>
                </a:ext>
              </a:extLst>
            </p:cNvPr>
            <p:cNvSpPr txBox="1"/>
            <p:nvPr/>
          </p:nvSpPr>
          <p:spPr>
            <a:xfrm>
              <a:off x="7700010" y="4994333"/>
              <a:ext cx="308610" cy="315902"/>
            </a:xfrm>
            <a:prstGeom prst="rect">
              <a:avLst/>
            </a:prstGeom>
            <a:noFill/>
          </p:spPr>
          <p:txBody>
            <a:bodyPr wrap="square" rtlCol="0" anchor="ctr">
              <a:noAutofit/>
            </a:bodyPr>
            <a:lstStyle/>
            <a:p>
              <a:pPr algn="ctr"/>
              <a:r>
                <a:rPr kumimoji="1" lang="en-US" altLang="ja-JP" sz="1400" dirty="0"/>
                <a:t>N</a:t>
              </a:r>
              <a:endParaRPr kumimoji="1" lang="ja-JP" altLang="en-US" sz="1400" dirty="0"/>
            </a:p>
          </p:txBody>
        </p:sp>
      </p:grpSp>
      <p:cxnSp>
        <p:nvCxnSpPr>
          <p:cNvPr id="53" name="直線矢印コネクタ 52">
            <a:extLst>
              <a:ext uri="{FF2B5EF4-FFF2-40B4-BE49-F238E27FC236}">
                <a16:creationId xmlns:a16="http://schemas.microsoft.com/office/drawing/2014/main" id="{D1038A4A-573A-012D-F2D5-3ED3524E2ACA}"/>
              </a:ext>
            </a:extLst>
          </p:cNvPr>
          <p:cNvCxnSpPr>
            <a:cxnSpLocks/>
            <a:stCxn id="59" idx="0"/>
            <a:endCxn id="58" idx="2"/>
          </p:cNvCxnSpPr>
          <p:nvPr/>
        </p:nvCxnSpPr>
        <p:spPr>
          <a:xfrm flipH="1" flipV="1">
            <a:off x="11096372" y="1475847"/>
            <a:ext cx="3810" cy="4439706"/>
          </a:xfrm>
          <a:prstGeom prst="straightConnector1">
            <a:avLst/>
          </a:prstGeom>
          <a:ln w="952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EEC307EC-A3BE-559A-DEB4-E561BF50B188}"/>
              </a:ext>
            </a:extLst>
          </p:cNvPr>
          <p:cNvSpPr txBox="1"/>
          <p:nvPr/>
        </p:nvSpPr>
        <p:spPr>
          <a:xfrm>
            <a:off x="10604882" y="994410"/>
            <a:ext cx="982980" cy="481437"/>
          </a:xfrm>
          <a:prstGeom prst="rect">
            <a:avLst/>
          </a:prstGeom>
          <a:noFill/>
        </p:spPr>
        <p:txBody>
          <a:bodyPr wrap="none" rtlCol="0">
            <a:noAutofit/>
          </a:bodyPr>
          <a:lstStyle/>
          <a:p>
            <a:pPr algn="ctr"/>
            <a:r>
              <a:rPr kumimoji="1" lang="en-US" altLang="ja-JP" sz="1200" dirty="0"/>
              <a:t>Difficult /</a:t>
            </a:r>
          </a:p>
          <a:p>
            <a:pPr algn="ctr"/>
            <a:r>
              <a:rPr kumimoji="1" lang="en-US" altLang="ja-JP" sz="1200" dirty="0"/>
              <a:t>Customizable</a:t>
            </a:r>
            <a:endParaRPr kumimoji="1" lang="ja-JP" altLang="en-US" sz="1200" dirty="0"/>
          </a:p>
        </p:txBody>
      </p:sp>
      <p:sp>
        <p:nvSpPr>
          <p:cNvPr id="59" name="テキスト ボックス 58">
            <a:extLst>
              <a:ext uri="{FF2B5EF4-FFF2-40B4-BE49-F238E27FC236}">
                <a16:creationId xmlns:a16="http://schemas.microsoft.com/office/drawing/2014/main" id="{81472E55-5ED8-C5E1-032B-4A1BBBB3E844}"/>
              </a:ext>
            </a:extLst>
          </p:cNvPr>
          <p:cNvSpPr txBox="1"/>
          <p:nvPr/>
        </p:nvSpPr>
        <p:spPr>
          <a:xfrm>
            <a:off x="10608692" y="5915553"/>
            <a:ext cx="982980" cy="481437"/>
          </a:xfrm>
          <a:prstGeom prst="rect">
            <a:avLst/>
          </a:prstGeom>
          <a:noFill/>
        </p:spPr>
        <p:txBody>
          <a:bodyPr wrap="none" rtlCol="0">
            <a:noAutofit/>
          </a:bodyPr>
          <a:lstStyle/>
          <a:p>
            <a:pPr algn="ctr"/>
            <a:r>
              <a:rPr kumimoji="1" lang="en-US" altLang="ja-JP" sz="1200" dirty="0"/>
              <a:t>Easy /</a:t>
            </a:r>
          </a:p>
          <a:p>
            <a:pPr algn="ctr"/>
            <a:r>
              <a:rPr kumimoji="1" lang="en-US" altLang="ja-JP" sz="1200" dirty="0"/>
              <a:t>Template</a:t>
            </a:r>
          </a:p>
        </p:txBody>
      </p:sp>
      <p:pic>
        <p:nvPicPr>
          <p:cNvPr id="1026" name="Picture 2" descr="Metaplex (@metaplex) / Twitter">
            <a:extLst>
              <a:ext uri="{FF2B5EF4-FFF2-40B4-BE49-F238E27FC236}">
                <a16:creationId xmlns:a16="http://schemas.microsoft.com/office/drawing/2014/main" id="{750D7689-E9D0-DA76-8546-A323CDE3A6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140808" y="2458720"/>
            <a:ext cx="269983" cy="2699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irdweb - YouTube">
            <a:extLst>
              <a:ext uri="{FF2B5EF4-FFF2-40B4-BE49-F238E27FC236}">
                <a16:creationId xmlns:a16="http://schemas.microsoft.com/office/drawing/2014/main" id="{50729986-3D26-04DE-D822-4278E3CF06A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113392" y="3804264"/>
            <a:ext cx="337600" cy="33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お辞儀をしている犬のイラスト（工事中）">
            <a:extLst>
              <a:ext uri="{FF2B5EF4-FFF2-40B4-BE49-F238E27FC236}">
                <a16:creationId xmlns:a16="http://schemas.microsoft.com/office/drawing/2014/main" id="{CECFF093-F262-5875-E59E-467B0721017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140808" y="1060471"/>
            <a:ext cx="265125" cy="384239"/>
          </a:xfrm>
          <a:prstGeom prst="rect">
            <a:avLst/>
          </a:prstGeom>
          <a:noFill/>
          <a:extLst>
            <a:ext uri="{909E8E84-426E-40DD-AFC4-6F175D3DCCD1}">
              <a14:hiddenFill xmlns:a14="http://schemas.microsoft.com/office/drawing/2010/main">
                <a:solidFill>
                  <a:srgbClr val="FFFFFF"/>
                </a:solidFill>
              </a14:hiddenFill>
            </a:ext>
          </a:extLst>
        </p:spPr>
      </p:pic>
      <p:sp>
        <p:nvSpPr>
          <p:cNvPr id="69" name="テキスト ボックス 68">
            <a:extLst>
              <a:ext uri="{FF2B5EF4-FFF2-40B4-BE49-F238E27FC236}">
                <a16:creationId xmlns:a16="http://schemas.microsoft.com/office/drawing/2014/main" id="{CCDD80C4-F0D0-7195-826C-09C61A85C090}"/>
              </a:ext>
            </a:extLst>
          </p:cNvPr>
          <p:cNvSpPr txBox="1"/>
          <p:nvPr/>
        </p:nvSpPr>
        <p:spPr>
          <a:xfrm>
            <a:off x="496601" y="3360338"/>
            <a:ext cx="3050896" cy="670723"/>
          </a:xfrm>
          <a:prstGeom prst="rect">
            <a:avLst/>
          </a:prstGeom>
          <a:noFill/>
        </p:spPr>
        <p:txBody>
          <a:bodyPr wrap="square" rtlCol="0">
            <a:noAutofit/>
          </a:bodyPr>
          <a:lstStyle/>
          <a:p>
            <a:pPr algn="l"/>
            <a:r>
              <a:rPr lang="en-US" altLang="ja-JP" sz="1200" b="0" i="0" dirty="0">
                <a:effectLst/>
                <a:latin typeface="Söhne"/>
              </a:rPr>
              <a:t>For example, when minting STEPN shoes, there are dynamic status parameters such as level and efficiency.</a:t>
            </a:r>
          </a:p>
          <a:p>
            <a:br>
              <a:rPr lang="en-US" altLang="ja-JP" sz="1200" dirty="0"/>
            </a:br>
            <a:endParaRPr kumimoji="1" lang="ja-JP" altLang="en-US" sz="1200" dirty="0"/>
          </a:p>
        </p:txBody>
      </p:sp>
      <p:cxnSp>
        <p:nvCxnSpPr>
          <p:cNvPr id="70" name="曲線コネクタ 69">
            <a:extLst>
              <a:ext uri="{FF2B5EF4-FFF2-40B4-BE49-F238E27FC236}">
                <a16:creationId xmlns:a16="http://schemas.microsoft.com/office/drawing/2014/main" id="{73C20D6A-6547-C4FB-6365-3B58308762E1}"/>
              </a:ext>
            </a:extLst>
          </p:cNvPr>
          <p:cNvCxnSpPr>
            <a:cxnSpLocks/>
            <a:stCxn id="69" idx="1"/>
            <a:endCxn id="6" idx="1"/>
          </p:cNvCxnSpPr>
          <p:nvPr/>
        </p:nvCxnSpPr>
        <p:spPr>
          <a:xfrm rot="10800000" flipH="1">
            <a:off x="496600" y="1569880"/>
            <a:ext cx="227299" cy="2125821"/>
          </a:xfrm>
          <a:prstGeom prst="curvedConnector3">
            <a:avLst>
              <a:gd name="adj1" fmla="val -10057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79" name="図 78">
            <a:extLst>
              <a:ext uri="{FF2B5EF4-FFF2-40B4-BE49-F238E27FC236}">
                <a16:creationId xmlns:a16="http://schemas.microsoft.com/office/drawing/2014/main" id="{5D91B7E0-EF01-55B8-C494-6902904BBE37}"/>
              </a:ext>
            </a:extLst>
          </p:cNvPr>
          <p:cNvPicPr>
            <a:picLocks noChangeAspect="1"/>
          </p:cNvPicPr>
          <p:nvPr/>
        </p:nvPicPr>
        <p:blipFill>
          <a:blip r:embed="rId5"/>
          <a:stretch>
            <a:fillRect/>
          </a:stretch>
        </p:blipFill>
        <p:spPr>
          <a:xfrm>
            <a:off x="846971" y="4095092"/>
            <a:ext cx="2270053" cy="2343478"/>
          </a:xfrm>
          <a:prstGeom prst="rect">
            <a:avLst/>
          </a:prstGeom>
        </p:spPr>
      </p:pic>
      <p:sp>
        <p:nvSpPr>
          <p:cNvPr id="3" name="テキスト ボックス 2">
            <a:extLst>
              <a:ext uri="{FF2B5EF4-FFF2-40B4-BE49-F238E27FC236}">
                <a16:creationId xmlns:a16="http://schemas.microsoft.com/office/drawing/2014/main" id="{4636AE4F-6097-D4E9-6D21-CD928D1D1B52}"/>
              </a:ext>
            </a:extLst>
          </p:cNvPr>
          <p:cNvSpPr txBox="1"/>
          <p:nvPr/>
        </p:nvSpPr>
        <p:spPr>
          <a:xfrm>
            <a:off x="11096372" y="9225"/>
            <a:ext cx="1072767" cy="315912"/>
          </a:xfrm>
          <a:prstGeom prst="rect">
            <a:avLst/>
          </a:prstGeom>
          <a:noFill/>
        </p:spPr>
        <p:txBody>
          <a:bodyPr wrap="square" rtlCol="0">
            <a:noAutofit/>
          </a:bodyPr>
          <a:lstStyle/>
          <a:p>
            <a:pPr algn="r"/>
            <a:r>
              <a:rPr kumimoji="1" lang="en-US" altLang="ja-JP" sz="1200" dirty="0"/>
              <a:t>May 08 2023</a:t>
            </a:r>
            <a:endParaRPr kumimoji="1" lang="ja-JP" altLang="en-US" sz="1200" dirty="0"/>
          </a:p>
        </p:txBody>
      </p:sp>
    </p:spTree>
    <p:extLst>
      <p:ext uri="{BB962C8B-B14F-4D97-AF65-F5344CB8AC3E}">
        <p14:creationId xmlns:p14="http://schemas.microsoft.com/office/powerpoint/2010/main" val="1872993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Marketing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spTree>
    <p:extLst>
      <p:ext uri="{BB962C8B-B14F-4D97-AF65-F5344CB8AC3E}">
        <p14:creationId xmlns:p14="http://schemas.microsoft.com/office/powerpoint/2010/main" val="389424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179AB-51D4-9042-B3CD-82F414151A4B}"/>
              </a:ext>
            </a:extLst>
          </p:cNvPr>
          <p:cNvSpPr>
            <a:spLocks noGrp="1"/>
          </p:cNvSpPr>
          <p:nvPr>
            <p:ph type="title"/>
          </p:nvPr>
        </p:nvSpPr>
        <p:spPr/>
        <p:txBody>
          <a:bodyPr/>
          <a:lstStyle/>
          <a:p>
            <a:r>
              <a:rPr kumimoji="1" lang="en-US" altLang="ja-JP" dirty="0"/>
              <a:t>Marketing Funnel – Mint NFT (Draft)</a:t>
            </a:r>
            <a:endParaRPr kumimoji="1" lang="ja-JP" altLang="en-US"/>
          </a:p>
        </p:txBody>
      </p:sp>
      <p:sp>
        <p:nvSpPr>
          <p:cNvPr id="4" name="フッター プレースホルダー 3">
            <a:extLst>
              <a:ext uri="{FF2B5EF4-FFF2-40B4-BE49-F238E27FC236}">
                <a16:creationId xmlns:a16="http://schemas.microsoft.com/office/drawing/2014/main" id="{D2C84616-1949-366E-220A-BC730612B254}"/>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8CBBDCA-6FAA-DB2A-5B84-4D22DBB594F7}"/>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
        <p:nvSpPr>
          <p:cNvPr id="3" name="正方形/長方形 2">
            <a:extLst>
              <a:ext uri="{FF2B5EF4-FFF2-40B4-BE49-F238E27FC236}">
                <a16:creationId xmlns:a16="http://schemas.microsoft.com/office/drawing/2014/main" id="{7B28A549-6D2C-3D23-F7C3-84D76B10104D}"/>
              </a:ext>
            </a:extLst>
          </p:cNvPr>
          <p:cNvSpPr/>
          <p:nvPr/>
        </p:nvSpPr>
        <p:spPr>
          <a:xfrm>
            <a:off x="3329703" y="3075044"/>
            <a:ext cx="1099202" cy="179444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Views</a:t>
            </a:r>
          </a:p>
          <a:p>
            <a:pPr algn="ctr"/>
            <a:r>
              <a:rPr lang="en-US" altLang="ja-JP" sz="1400" dirty="0">
                <a:solidFill>
                  <a:schemeClr val="tx1"/>
                </a:solidFill>
              </a:rPr>
              <a:t>OO </a:t>
            </a:r>
            <a:r>
              <a:rPr kumimoji="1" lang="en-US" altLang="ja-JP" sz="1400" dirty="0">
                <a:solidFill>
                  <a:schemeClr val="tx1"/>
                </a:solidFill>
              </a:rPr>
              <a:t>Impressions</a:t>
            </a:r>
            <a:endParaRPr kumimoji="1" lang="ja-JP" altLang="en-US" sz="1400" dirty="0">
              <a:solidFill>
                <a:schemeClr val="tx1"/>
              </a:solidFill>
            </a:endParaRPr>
          </a:p>
        </p:txBody>
      </p:sp>
      <p:sp>
        <p:nvSpPr>
          <p:cNvPr id="8" name="正方形/長方形 7">
            <a:extLst>
              <a:ext uri="{FF2B5EF4-FFF2-40B4-BE49-F238E27FC236}">
                <a16:creationId xmlns:a16="http://schemas.microsoft.com/office/drawing/2014/main" id="{45A060AE-39B9-3DDF-13DB-4E355CD0BB39}"/>
              </a:ext>
            </a:extLst>
          </p:cNvPr>
          <p:cNvSpPr/>
          <p:nvPr/>
        </p:nvSpPr>
        <p:spPr>
          <a:xfrm>
            <a:off x="5105336" y="3536781"/>
            <a:ext cx="1099202" cy="133270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Visitors</a:t>
            </a:r>
          </a:p>
          <a:p>
            <a:pPr algn="ctr"/>
            <a:r>
              <a:rPr lang="en-US" altLang="ja-JP" sz="1400" dirty="0">
                <a:solidFill>
                  <a:schemeClr val="tx1"/>
                </a:solidFill>
              </a:rPr>
              <a:t>OO Users</a:t>
            </a:r>
            <a:endParaRPr kumimoji="1" lang="ja-JP" altLang="en-US" sz="1400" dirty="0">
              <a:solidFill>
                <a:schemeClr val="tx1"/>
              </a:solidFill>
            </a:endParaRPr>
          </a:p>
        </p:txBody>
      </p:sp>
      <p:sp>
        <p:nvSpPr>
          <p:cNvPr id="14" name="正方形/長方形 13">
            <a:extLst>
              <a:ext uri="{FF2B5EF4-FFF2-40B4-BE49-F238E27FC236}">
                <a16:creationId xmlns:a16="http://schemas.microsoft.com/office/drawing/2014/main" id="{4B9CE94A-124D-EB58-026E-7DAD5896E9E7}"/>
              </a:ext>
            </a:extLst>
          </p:cNvPr>
          <p:cNvSpPr/>
          <p:nvPr/>
        </p:nvSpPr>
        <p:spPr>
          <a:xfrm>
            <a:off x="6880970" y="4043508"/>
            <a:ext cx="1099202" cy="82598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Users</a:t>
            </a:r>
          </a:p>
          <a:p>
            <a:pPr algn="ctr"/>
            <a:r>
              <a:rPr lang="en-US" altLang="ja-JP" sz="1400" dirty="0">
                <a:solidFill>
                  <a:schemeClr val="tx1"/>
                </a:solidFill>
              </a:rPr>
              <a:t>OO Wallets</a:t>
            </a:r>
            <a:endParaRPr kumimoji="1" lang="ja-JP" altLang="en-US" sz="1400" dirty="0">
              <a:solidFill>
                <a:schemeClr val="tx1"/>
              </a:solidFill>
            </a:endParaRPr>
          </a:p>
        </p:txBody>
      </p:sp>
      <p:sp>
        <p:nvSpPr>
          <p:cNvPr id="15" name="正方形/長方形 14">
            <a:extLst>
              <a:ext uri="{FF2B5EF4-FFF2-40B4-BE49-F238E27FC236}">
                <a16:creationId xmlns:a16="http://schemas.microsoft.com/office/drawing/2014/main" id="{AF407BD3-116A-8BC2-4EC9-E1C1EEA4C472}"/>
              </a:ext>
            </a:extLst>
          </p:cNvPr>
          <p:cNvSpPr/>
          <p:nvPr/>
        </p:nvSpPr>
        <p:spPr>
          <a:xfrm>
            <a:off x="8656603" y="4383821"/>
            <a:ext cx="1099202" cy="4856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dirty="0">
                <a:solidFill>
                  <a:schemeClr val="tx1"/>
                </a:solidFill>
              </a:rPr>
              <a:t>Mint</a:t>
            </a:r>
          </a:p>
          <a:p>
            <a:pPr algn="ctr"/>
            <a:r>
              <a:rPr lang="en-US" altLang="ja-JP" sz="1400" dirty="0">
                <a:solidFill>
                  <a:schemeClr val="tx1"/>
                </a:solidFill>
              </a:rPr>
              <a:t>OO NFTs</a:t>
            </a:r>
            <a:endParaRPr kumimoji="1" lang="ja-JP" altLang="en-US" sz="1400" dirty="0">
              <a:solidFill>
                <a:schemeClr val="tx1"/>
              </a:solidFill>
            </a:endParaRPr>
          </a:p>
        </p:txBody>
      </p:sp>
      <p:sp>
        <p:nvSpPr>
          <p:cNvPr id="17" name="テキスト ボックス 16">
            <a:extLst>
              <a:ext uri="{FF2B5EF4-FFF2-40B4-BE49-F238E27FC236}">
                <a16:creationId xmlns:a16="http://schemas.microsoft.com/office/drawing/2014/main" id="{A457C1D5-7B45-E099-95F3-4B4AB26A98E2}"/>
              </a:ext>
            </a:extLst>
          </p:cNvPr>
          <p:cNvSpPr txBox="1"/>
          <p:nvPr/>
        </p:nvSpPr>
        <p:spPr>
          <a:xfrm>
            <a:off x="3316146" y="4983902"/>
            <a:ext cx="1125222" cy="711568"/>
          </a:xfrm>
          <a:prstGeom prst="rect">
            <a:avLst/>
          </a:prstGeom>
        </p:spPr>
        <p:txBody>
          <a:bodyPr vert="horz" wrap="none" lIns="0" tIns="0" rIns="0" bIns="0" rtlCol="0">
            <a:noAutofit/>
          </a:bodyPr>
          <a:lstStyle/>
          <a:p>
            <a:pPr algn="ctr"/>
            <a:r>
              <a:rPr kumimoji="1" lang="en-US" altLang="ja-JP" sz="1400" dirty="0"/>
              <a:t>Promotions</a:t>
            </a:r>
          </a:p>
          <a:p>
            <a:pPr algn="ctr"/>
            <a:r>
              <a:rPr kumimoji="1" lang="en-US" altLang="ja-JP" sz="1400" dirty="0"/>
              <a:t>(Influencers/</a:t>
            </a:r>
          </a:p>
          <a:p>
            <a:pPr algn="ctr"/>
            <a:r>
              <a:rPr kumimoji="1" lang="en-US" altLang="ja-JP" sz="1400" dirty="0"/>
              <a:t>Ad Banners)</a:t>
            </a:r>
            <a:endParaRPr kumimoji="1" lang="ja-JP" altLang="en-US" sz="1400" dirty="0"/>
          </a:p>
        </p:txBody>
      </p:sp>
      <p:sp>
        <p:nvSpPr>
          <p:cNvPr id="18" name="テキスト ボックス 17">
            <a:extLst>
              <a:ext uri="{FF2B5EF4-FFF2-40B4-BE49-F238E27FC236}">
                <a16:creationId xmlns:a16="http://schemas.microsoft.com/office/drawing/2014/main" id="{31DEEA08-F6F1-E284-54DD-7163E9DF20C8}"/>
              </a:ext>
            </a:extLst>
          </p:cNvPr>
          <p:cNvSpPr txBox="1"/>
          <p:nvPr/>
        </p:nvSpPr>
        <p:spPr>
          <a:xfrm>
            <a:off x="5092325" y="4983902"/>
            <a:ext cx="1125222" cy="711568"/>
          </a:xfrm>
          <a:prstGeom prst="rect">
            <a:avLst/>
          </a:prstGeom>
        </p:spPr>
        <p:txBody>
          <a:bodyPr vert="horz" wrap="none" lIns="0" tIns="0" rIns="0" bIns="0" rtlCol="0">
            <a:noAutofit/>
          </a:bodyPr>
          <a:lstStyle/>
          <a:p>
            <a:pPr algn="ctr"/>
            <a:r>
              <a:rPr lang="en-US" altLang="ja-JP" sz="1400" dirty="0"/>
              <a:t>Landing page</a:t>
            </a:r>
            <a:endParaRPr kumimoji="1" lang="ja-JP" altLang="en-US" sz="1400" dirty="0"/>
          </a:p>
        </p:txBody>
      </p:sp>
      <p:sp>
        <p:nvSpPr>
          <p:cNvPr id="19" name="テキスト ボックス 18">
            <a:extLst>
              <a:ext uri="{FF2B5EF4-FFF2-40B4-BE49-F238E27FC236}">
                <a16:creationId xmlns:a16="http://schemas.microsoft.com/office/drawing/2014/main" id="{DD7D13F8-9803-382C-80FE-6945F529FC99}"/>
              </a:ext>
            </a:extLst>
          </p:cNvPr>
          <p:cNvSpPr txBox="1"/>
          <p:nvPr/>
        </p:nvSpPr>
        <p:spPr>
          <a:xfrm>
            <a:off x="6912741" y="4983900"/>
            <a:ext cx="1125222" cy="711574"/>
          </a:xfrm>
          <a:prstGeom prst="rect">
            <a:avLst/>
          </a:prstGeom>
        </p:spPr>
        <p:txBody>
          <a:bodyPr vert="horz" wrap="none" lIns="0" tIns="0" rIns="0" bIns="0" rtlCol="0">
            <a:noAutofit/>
          </a:bodyPr>
          <a:lstStyle/>
          <a:p>
            <a:pPr algn="ctr"/>
            <a:r>
              <a:rPr lang="en-US" altLang="ja-JP" sz="1400" dirty="0"/>
              <a:t>Apply WL</a:t>
            </a:r>
          </a:p>
          <a:p>
            <a:pPr algn="ctr"/>
            <a:r>
              <a:rPr lang="en-US" altLang="ja-JP" sz="1400" dirty="0"/>
              <a:t>(Acquire User</a:t>
            </a:r>
          </a:p>
          <a:p>
            <a:pPr algn="ctr"/>
            <a:r>
              <a:rPr lang="en-US" altLang="ja-JP" sz="1400" dirty="0"/>
              <a:t>Wallet)</a:t>
            </a:r>
          </a:p>
        </p:txBody>
      </p:sp>
      <p:sp>
        <p:nvSpPr>
          <p:cNvPr id="21" name="テキスト ボックス 20">
            <a:extLst>
              <a:ext uri="{FF2B5EF4-FFF2-40B4-BE49-F238E27FC236}">
                <a16:creationId xmlns:a16="http://schemas.microsoft.com/office/drawing/2014/main" id="{2A1C6DB5-22BA-6D5D-42B9-3B2A95E43784}"/>
              </a:ext>
            </a:extLst>
          </p:cNvPr>
          <p:cNvSpPr txBox="1"/>
          <p:nvPr/>
        </p:nvSpPr>
        <p:spPr>
          <a:xfrm>
            <a:off x="8643592" y="4983900"/>
            <a:ext cx="1125222" cy="711574"/>
          </a:xfrm>
          <a:prstGeom prst="rect">
            <a:avLst/>
          </a:prstGeom>
        </p:spPr>
        <p:txBody>
          <a:bodyPr vert="horz" wrap="none" lIns="0" tIns="0" rIns="0" bIns="0" rtlCol="0">
            <a:noAutofit/>
          </a:bodyPr>
          <a:lstStyle/>
          <a:p>
            <a:pPr algn="ctr"/>
            <a:r>
              <a:rPr lang="en-US" altLang="ja-JP" sz="1400" dirty="0"/>
              <a:t>Mint</a:t>
            </a:r>
          </a:p>
          <a:p>
            <a:pPr algn="ctr"/>
            <a:r>
              <a:rPr kumimoji="1" lang="en-US" altLang="ja-JP" sz="1400" dirty="0"/>
              <a:t>(Conversion)</a:t>
            </a:r>
            <a:endParaRPr kumimoji="1" lang="ja-JP" altLang="en-US" sz="1400" dirty="0"/>
          </a:p>
        </p:txBody>
      </p:sp>
      <p:cxnSp>
        <p:nvCxnSpPr>
          <p:cNvPr id="23" name="直線コネクタ 22">
            <a:extLst>
              <a:ext uri="{FF2B5EF4-FFF2-40B4-BE49-F238E27FC236}">
                <a16:creationId xmlns:a16="http://schemas.microsoft.com/office/drawing/2014/main" id="{EF4D9A43-3604-2182-CF8E-405872C4948E}"/>
              </a:ext>
            </a:extLst>
          </p:cNvPr>
          <p:cNvCxnSpPr>
            <a:cxnSpLocks/>
          </p:cNvCxnSpPr>
          <p:nvPr/>
        </p:nvCxnSpPr>
        <p:spPr>
          <a:xfrm>
            <a:off x="3112771" y="4869490"/>
            <a:ext cx="69899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6D502F8C-3C92-463F-85E8-0FB566B37D0A}"/>
              </a:ext>
            </a:extLst>
          </p:cNvPr>
          <p:cNvSpPr txBox="1"/>
          <p:nvPr/>
        </p:nvSpPr>
        <p:spPr>
          <a:xfrm>
            <a:off x="5706275" y="2629981"/>
            <a:ext cx="0" cy="0"/>
          </a:xfrm>
          <a:prstGeom prst="rect">
            <a:avLst/>
          </a:prstGeom>
        </p:spPr>
        <p:txBody>
          <a:bodyPr vert="horz" wrap="none" lIns="0" tIns="0" rIns="0" bIns="0" rtlCol="0">
            <a:noAutofit/>
          </a:bodyPr>
          <a:lstStyle/>
          <a:p>
            <a:endParaRPr kumimoji="1" lang="ja-JP" altLang="en-US" sz="1400" dirty="0"/>
          </a:p>
        </p:txBody>
      </p:sp>
      <p:cxnSp>
        <p:nvCxnSpPr>
          <p:cNvPr id="26" name="曲線コネクタ 25">
            <a:extLst>
              <a:ext uri="{FF2B5EF4-FFF2-40B4-BE49-F238E27FC236}">
                <a16:creationId xmlns:a16="http://schemas.microsoft.com/office/drawing/2014/main" id="{253CC765-9145-C429-2C98-8C7B2CE9E3A5}"/>
              </a:ext>
            </a:extLst>
          </p:cNvPr>
          <p:cNvCxnSpPr>
            <a:cxnSpLocks/>
            <a:stCxn id="3" idx="0"/>
            <a:endCxn id="8" idx="0"/>
          </p:cNvCxnSpPr>
          <p:nvPr/>
        </p:nvCxnSpPr>
        <p:spPr>
          <a:xfrm rot="16200000" flipH="1">
            <a:off x="4536251" y="2418096"/>
            <a:ext cx="461737" cy="1775633"/>
          </a:xfrm>
          <a:prstGeom prst="curvedConnector3">
            <a:avLst>
              <a:gd name="adj1" fmla="val -49509"/>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曲線コネクタ 26">
            <a:extLst>
              <a:ext uri="{FF2B5EF4-FFF2-40B4-BE49-F238E27FC236}">
                <a16:creationId xmlns:a16="http://schemas.microsoft.com/office/drawing/2014/main" id="{EA2F1B33-2882-7834-73B5-F9020386E498}"/>
              </a:ext>
            </a:extLst>
          </p:cNvPr>
          <p:cNvCxnSpPr>
            <a:cxnSpLocks/>
            <a:stCxn id="8" idx="0"/>
            <a:endCxn id="14" idx="0"/>
          </p:cNvCxnSpPr>
          <p:nvPr/>
        </p:nvCxnSpPr>
        <p:spPr>
          <a:xfrm rot="16200000" flipH="1">
            <a:off x="6289390" y="2902327"/>
            <a:ext cx="506727" cy="1775634"/>
          </a:xfrm>
          <a:prstGeom prst="curvedConnector3">
            <a:avLst>
              <a:gd name="adj1" fmla="val -4511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曲線コネクタ 27">
            <a:extLst>
              <a:ext uri="{FF2B5EF4-FFF2-40B4-BE49-F238E27FC236}">
                <a16:creationId xmlns:a16="http://schemas.microsoft.com/office/drawing/2014/main" id="{5BCE47BA-0C8F-7E4C-78F0-12F3560DC0CA}"/>
              </a:ext>
            </a:extLst>
          </p:cNvPr>
          <p:cNvCxnSpPr>
            <a:cxnSpLocks/>
            <a:stCxn id="14" idx="0"/>
            <a:endCxn id="15" idx="0"/>
          </p:cNvCxnSpPr>
          <p:nvPr/>
        </p:nvCxnSpPr>
        <p:spPr>
          <a:xfrm rot="16200000" flipH="1">
            <a:off x="8148230" y="3325848"/>
            <a:ext cx="340313" cy="1775633"/>
          </a:xfrm>
          <a:prstGeom prst="curvedConnector3">
            <a:avLst>
              <a:gd name="adj1" fmla="val -6717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DE4DC74-B81A-9F10-4423-434615658B5D}"/>
              </a:ext>
            </a:extLst>
          </p:cNvPr>
          <p:cNvSpPr txBox="1"/>
          <p:nvPr/>
        </p:nvSpPr>
        <p:spPr>
          <a:xfrm>
            <a:off x="4280522" y="2383498"/>
            <a:ext cx="973193" cy="398883"/>
          </a:xfrm>
          <a:prstGeom prst="rect">
            <a:avLst/>
          </a:prstGeom>
        </p:spPr>
        <p:txBody>
          <a:bodyPr vert="horz" wrap="square" lIns="0" tIns="0" rIns="0" bIns="0" rtlCol="0" anchor="ctr">
            <a:noAutofit/>
          </a:bodyPr>
          <a:lstStyle/>
          <a:p>
            <a:pPr algn="ctr"/>
            <a:r>
              <a:rPr kumimoji="1" lang="en-US" altLang="ja-JP" sz="1200" dirty="0"/>
              <a:t>Visit Rate</a:t>
            </a:r>
          </a:p>
          <a:p>
            <a:pPr algn="ctr"/>
            <a:r>
              <a:rPr kumimoji="1" lang="en-US" altLang="ja-JP" sz="1200" dirty="0"/>
              <a:t>OO</a:t>
            </a:r>
            <a:r>
              <a:rPr kumimoji="1" lang="ja-JP" altLang="en-US" sz="1200"/>
              <a:t>％</a:t>
            </a:r>
            <a:endParaRPr kumimoji="1" lang="en-US" altLang="ja-JP" sz="1200" dirty="0"/>
          </a:p>
        </p:txBody>
      </p:sp>
      <p:sp>
        <p:nvSpPr>
          <p:cNvPr id="31" name="テキスト ボックス 30">
            <a:extLst>
              <a:ext uri="{FF2B5EF4-FFF2-40B4-BE49-F238E27FC236}">
                <a16:creationId xmlns:a16="http://schemas.microsoft.com/office/drawing/2014/main" id="{2786C8C8-006A-4F4B-E4B5-E13A88026543}"/>
              </a:ext>
            </a:extLst>
          </p:cNvPr>
          <p:cNvSpPr txBox="1"/>
          <p:nvPr/>
        </p:nvSpPr>
        <p:spPr>
          <a:xfrm>
            <a:off x="6056157" y="2785075"/>
            <a:ext cx="973193" cy="398883"/>
          </a:xfrm>
          <a:prstGeom prst="rect">
            <a:avLst/>
          </a:prstGeom>
        </p:spPr>
        <p:txBody>
          <a:bodyPr vert="horz" wrap="square" lIns="0" tIns="0" rIns="0" bIns="0" rtlCol="0" anchor="ctr">
            <a:noAutofit/>
          </a:bodyPr>
          <a:lstStyle/>
          <a:p>
            <a:pPr algn="ctr"/>
            <a:r>
              <a:rPr kumimoji="1" lang="en-US" altLang="ja-JP" sz="1200" dirty="0"/>
              <a:t>Apply Rate</a:t>
            </a:r>
          </a:p>
          <a:p>
            <a:pPr algn="ctr"/>
            <a:r>
              <a:rPr kumimoji="1" lang="en-US" altLang="ja-JP" sz="1200" dirty="0"/>
              <a:t>OO</a:t>
            </a:r>
            <a:r>
              <a:rPr kumimoji="1" lang="ja-JP" altLang="en-US" sz="1200"/>
              <a:t>％</a:t>
            </a:r>
            <a:endParaRPr kumimoji="1" lang="en-US" altLang="ja-JP" sz="1200" dirty="0"/>
          </a:p>
        </p:txBody>
      </p:sp>
      <p:sp>
        <p:nvSpPr>
          <p:cNvPr id="32" name="テキスト ボックス 31">
            <a:extLst>
              <a:ext uri="{FF2B5EF4-FFF2-40B4-BE49-F238E27FC236}">
                <a16:creationId xmlns:a16="http://schemas.microsoft.com/office/drawing/2014/main" id="{090CB569-8BC3-A559-1539-B27DDA24AD5B}"/>
              </a:ext>
            </a:extLst>
          </p:cNvPr>
          <p:cNvSpPr txBox="1"/>
          <p:nvPr/>
        </p:nvSpPr>
        <p:spPr>
          <a:xfrm>
            <a:off x="7831790" y="3275026"/>
            <a:ext cx="973193" cy="398883"/>
          </a:xfrm>
          <a:prstGeom prst="rect">
            <a:avLst/>
          </a:prstGeom>
        </p:spPr>
        <p:txBody>
          <a:bodyPr vert="horz" wrap="square" lIns="0" tIns="0" rIns="0" bIns="0" rtlCol="0" anchor="ctr">
            <a:noAutofit/>
          </a:bodyPr>
          <a:lstStyle/>
          <a:p>
            <a:pPr algn="ctr"/>
            <a:r>
              <a:rPr kumimoji="1" lang="en-US" altLang="ja-JP" sz="1200" dirty="0"/>
              <a:t>Mint Rate</a:t>
            </a:r>
          </a:p>
          <a:p>
            <a:pPr algn="ctr"/>
            <a:r>
              <a:rPr kumimoji="1" lang="en-US" altLang="ja-JP" sz="1200" dirty="0"/>
              <a:t>OO</a:t>
            </a:r>
            <a:r>
              <a:rPr kumimoji="1" lang="ja-JP" altLang="en-US" sz="1200"/>
              <a:t>％</a:t>
            </a:r>
            <a:endParaRPr kumimoji="1" lang="en-US" altLang="ja-JP" sz="1200" dirty="0"/>
          </a:p>
        </p:txBody>
      </p:sp>
      <p:sp>
        <p:nvSpPr>
          <p:cNvPr id="37" name="矢印: 五方向 65">
            <a:extLst>
              <a:ext uri="{FF2B5EF4-FFF2-40B4-BE49-F238E27FC236}">
                <a16:creationId xmlns:a16="http://schemas.microsoft.com/office/drawing/2014/main" id="{9F0C5BF1-EC58-41E2-8867-74BAC14642FD}"/>
              </a:ext>
            </a:extLst>
          </p:cNvPr>
          <p:cNvSpPr/>
          <p:nvPr/>
        </p:nvSpPr>
        <p:spPr>
          <a:xfrm>
            <a:off x="4872546"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Check</a:t>
            </a:r>
          </a:p>
          <a:p>
            <a:pPr algn="ctr"/>
            <a:r>
              <a:rPr lang="en-US" altLang="ja-JP" sz="1400" dirty="0">
                <a:solidFill>
                  <a:schemeClr val="tx1"/>
                </a:solidFill>
                <a:ea typeface="Meiryo UI" panose="020B0604030504040204" pitchFamily="50" charset="-128"/>
              </a:rPr>
              <a:t>(PJ, potential, scam...)</a:t>
            </a:r>
          </a:p>
        </p:txBody>
      </p:sp>
      <p:sp>
        <p:nvSpPr>
          <p:cNvPr id="38" name="矢印: 五方向 65">
            <a:extLst>
              <a:ext uri="{FF2B5EF4-FFF2-40B4-BE49-F238E27FC236}">
                <a16:creationId xmlns:a16="http://schemas.microsoft.com/office/drawing/2014/main" id="{A665EE91-3C16-A125-7433-F1C0AC9656D8}"/>
              </a:ext>
            </a:extLst>
          </p:cNvPr>
          <p:cNvSpPr/>
          <p:nvPr/>
        </p:nvSpPr>
        <p:spPr>
          <a:xfrm>
            <a:off x="6607750"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Apply White List</a:t>
            </a:r>
          </a:p>
        </p:txBody>
      </p:sp>
      <p:sp>
        <p:nvSpPr>
          <p:cNvPr id="40" name="矢印: 五方向 65">
            <a:extLst>
              <a:ext uri="{FF2B5EF4-FFF2-40B4-BE49-F238E27FC236}">
                <a16:creationId xmlns:a16="http://schemas.microsoft.com/office/drawing/2014/main" id="{1DFF43C7-5444-ACF8-B9D2-C691807CF81B}"/>
              </a:ext>
            </a:extLst>
          </p:cNvPr>
          <p:cNvSpPr/>
          <p:nvPr/>
        </p:nvSpPr>
        <p:spPr>
          <a:xfrm>
            <a:off x="8342954"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Mint</a:t>
            </a:r>
          </a:p>
        </p:txBody>
      </p:sp>
      <p:sp>
        <p:nvSpPr>
          <p:cNvPr id="41" name="正方形/長方形 40">
            <a:extLst>
              <a:ext uri="{FF2B5EF4-FFF2-40B4-BE49-F238E27FC236}">
                <a16:creationId xmlns:a16="http://schemas.microsoft.com/office/drawing/2014/main" id="{9F227A66-82FB-5474-7124-2BBCF62E722F}"/>
              </a:ext>
            </a:extLst>
          </p:cNvPr>
          <p:cNvSpPr/>
          <p:nvPr/>
        </p:nvSpPr>
        <p:spPr>
          <a:xfrm>
            <a:off x="1524754" y="1271201"/>
            <a:ext cx="1302219" cy="526997"/>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nchorCtr="0"/>
          <a:lstStyle/>
          <a:p>
            <a:pPr algn="ctr"/>
            <a:r>
              <a:rPr kumimoji="1" lang="en-US" altLang="ja-JP" sz="1400" dirty="0">
                <a:solidFill>
                  <a:schemeClr val="tx1"/>
                </a:solidFill>
                <a:ea typeface="Meiryo UI" panose="020B0604030504040204" pitchFamily="50" charset="-128"/>
              </a:rPr>
              <a:t>User</a:t>
            </a:r>
          </a:p>
          <a:p>
            <a:pPr algn="ctr"/>
            <a:r>
              <a:rPr kumimoji="1" lang="en-US" altLang="ja-JP" sz="1400" dirty="0">
                <a:solidFill>
                  <a:schemeClr val="tx1"/>
                </a:solidFill>
                <a:ea typeface="Meiryo UI" panose="020B0604030504040204" pitchFamily="50" charset="-128"/>
              </a:rPr>
              <a:t>(Minter)</a:t>
            </a:r>
          </a:p>
        </p:txBody>
      </p:sp>
      <p:sp>
        <p:nvSpPr>
          <p:cNvPr id="43" name="正方形/長方形 42">
            <a:extLst>
              <a:ext uri="{FF2B5EF4-FFF2-40B4-BE49-F238E27FC236}">
                <a16:creationId xmlns:a16="http://schemas.microsoft.com/office/drawing/2014/main" id="{B9BFE867-AD93-2332-E56D-89B822BF4DBD}"/>
              </a:ext>
            </a:extLst>
          </p:cNvPr>
          <p:cNvSpPr/>
          <p:nvPr/>
        </p:nvSpPr>
        <p:spPr>
          <a:xfrm>
            <a:off x="1524753" y="1926131"/>
            <a:ext cx="1302219" cy="3769334"/>
          </a:xfrm>
          <a:prstGeom prst="rect">
            <a:avLst/>
          </a:prstGeom>
          <a:solidFill>
            <a:srgbClr val="D9D9D9"/>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rIns="0" rtlCol="0" anchor="ctr" anchorCtr="0"/>
          <a:lstStyle/>
          <a:p>
            <a:pPr algn="ctr"/>
            <a:r>
              <a:rPr kumimoji="1" lang="en-US" altLang="ja-JP" sz="1400" dirty="0">
                <a:solidFill>
                  <a:schemeClr val="tx1"/>
                </a:solidFill>
                <a:ea typeface="Meiryo UI" panose="020B0604030504040204" pitchFamily="50" charset="-128"/>
              </a:rPr>
              <a:t>User action</a:t>
            </a:r>
          </a:p>
          <a:p>
            <a:pPr algn="ctr"/>
            <a:r>
              <a:rPr kumimoji="1" lang="en-US" altLang="ja-JP" sz="1400" dirty="0">
                <a:solidFill>
                  <a:schemeClr val="tx1"/>
                </a:solidFill>
                <a:ea typeface="Meiryo UI" panose="020B0604030504040204" pitchFamily="50" charset="-128"/>
              </a:rPr>
              <a:t>transition rate</a:t>
            </a:r>
          </a:p>
        </p:txBody>
      </p:sp>
      <p:sp>
        <p:nvSpPr>
          <p:cNvPr id="60" name="矢印: 五方向 65">
            <a:extLst>
              <a:ext uri="{FF2B5EF4-FFF2-40B4-BE49-F238E27FC236}">
                <a16:creationId xmlns:a16="http://schemas.microsoft.com/office/drawing/2014/main" id="{498331D3-C536-47E8-1DA3-A74028BF7854}"/>
              </a:ext>
            </a:extLst>
          </p:cNvPr>
          <p:cNvSpPr/>
          <p:nvPr/>
        </p:nvSpPr>
        <p:spPr>
          <a:xfrm>
            <a:off x="3137342" y="1271202"/>
            <a:ext cx="1735204" cy="526996"/>
          </a:xfrm>
          <a:prstGeom prst="homePlate">
            <a:avLst>
              <a:gd name="adj" fmla="val 20316"/>
            </a:avLst>
          </a:prstGeom>
          <a:solidFill>
            <a:schemeClr val="bg1">
              <a:lumMod val="8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0" rtlCol="0" anchor="ctr" anchorCtr="0"/>
          <a:lstStyle/>
          <a:p>
            <a:pPr algn="ctr"/>
            <a:r>
              <a:rPr lang="en-US" altLang="ja-JP" sz="1400" dirty="0">
                <a:solidFill>
                  <a:schemeClr val="tx1"/>
                </a:solidFill>
                <a:ea typeface="Meiryo UI" panose="020B0604030504040204" pitchFamily="50" charset="-128"/>
              </a:rPr>
              <a:t>Acquisition</a:t>
            </a:r>
          </a:p>
        </p:txBody>
      </p:sp>
      <p:sp>
        <p:nvSpPr>
          <p:cNvPr id="6" name="テキスト ボックス 5">
            <a:extLst>
              <a:ext uri="{FF2B5EF4-FFF2-40B4-BE49-F238E27FC236}">
                <a16:creationId xmlns:a16="http://schemas.microsoft.com/office/drawing/2014/main" id="{3530BE65-5267-145D-2E7A-DFA7B82F1A9E}"/>
              </a:ext>
            </a:extLst>
          </p:cNvPr>
          <p:cNvSpPr txBox="1"/>
          <p:nvPr/>
        </p:nvSpPr>
        <p:spPr>
          <a:xfrm>
            <a:off x="11096372" y="9225"/>
            <a:ext cx="1072767" cy="315912"/>
          </a:xfrm>
          <a:prstGeom prst="rect">
            <a:avLst/>
          </a:prstGeom>
          <a:noFill/>
        </p:spPr>
        <p:txBody>
          <a:bodyPr wrap="square" rtlCol="0">
            <a:noAutofit/>
          </a:bodyPr>
          <a:lstStyle/>
          <a:p>
            <a:pPr algn="r"/>
            <a:r>
              <a:rPr kumimoji="1" lang="en-US" altLang="ja-JP" sz="1200" dirty="0"/>
              <a:t>May 08 2023</a:t>
            </a:r>
            <a:endParaRPr kumimoji="1" lang="ja-JP" altLang="en-US" sz="1200" dirty="0"/>
          </a:p>
        </p:txBody>
      </p:sp>
    </p:spTree>
    <p:extLst>
      <p:ext uri="{BB962C8B-B14F-4D97-AF65-F5344CB8AC3E}">
        <p14:creationId xmlns:p14="http://schemas.microsoft.com/office/powerpoint/2010/main" val="373420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a:t>
            </a:r>
          </a:p>
        </p:txBody>
      </p:sp>
      <p:sp>
        <p:nvSpPr>
          <p:cNvPr id="3" name="テキスト ボックス 2">
            <a:extLst>
              <a:ext uri="{FF2B5EF4-FFF2-40B4-BE49-F238E27FC236}">
                <a16:creationId xmlns:a16="http://schemas.microsoft.com/office/drawing/2014/main" id="{70A5BC3F-C05E-3527-152C-4387904C09BA}"/>
              </a:ext>
            </a:extLst>
          </p:cNvPr>
          <p:cNvSpPr txBox="1"/>
          <p:nvPr/>
        </p:nvSpPr>
        <p:spPr>
          <a:xfrm>
            <a:off x="11190004" y="9225"/>
            <a:ext cx="979135" cy="315912"/>
          </a:xfrm>
          <a:prstGeom prst="rect">
            <a:avLst/>
          </a:prstGeom>
          <a:noFill/>
        </p:spPr>
        <p:txBody>
          <a:bodyPr wrap="square" rtlCol="0">
            <a:noAutofit/>
          </a:bodyPr>
          <a:lstStyle/>
          <a:p>
            <a:pPr algn="r"/>
            <a:r>
              <a:rPr kumimoji="1" lang="en-US" altLang="ja-JP" sz="1200" dirty="0"/>
              <a:t>Jul 05 2022</a:t>
            </a:r>
            <a:endParaRPr kumimoji="1" lang="ja-JP" altLang="en-US" sz="1200" dirty="0"/>
          </a:p>
        </p:txBody>
      </p:sp>
    </p:spTree>
    <p:extLst>
      <p:ext uri="{BB962C8B-B14F-4D97-AF65-F5344CB8AC3E}">
        <p14:creationId xmlns:p14="http://schemas.microsoft.com/office/powerpoint/2010/main" val="298868434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8036</TotalTime>
  <Words>5154</Words>
  <Application>Microsoft Macintosh PowerPoint</Application>
  <PresentationFormat>ワイド画面</PresentationFormat>
  <Paragraphs>1347</Paragraphs>
  <Slides>49</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49</vt:i4>
      </vt:variant>
    </vt:vector>
  </HeadingPairs>
  <TitlesOfParts>
    <vt:vector size="55" baseType="lpstr">
      <vt:lpstr>Söhne</vt:lpstr>
      <vt:lpstr>游ゴシック</vt:lpstr>
      <vt:lpstr>游ゴシック</vt:lpstr>
      <vt:lpstr>Arial</vt:lpstr>
      <vt:lpstr>Calibri</vt:lpstr>
      <vt:lpstr>Office テーマ</vt:lpstr>
      <vt:lpstr>Solana Blockchain Outline Figure for Project Manager (Unofficial, Draft)</vt:lpstr>
      <vt:lpstr>System Architecture</vt:lpstr>
      <vt:lpstr>High level representation of the Solana development workflow</vt:lpstr>
      <vt:lpstr>Standard System Architecture Example</vt:lpstr>
      <vt:lpstr>NFT Mint Tools Decision Tree (Draft)</vt:lpstr>
      <vt:lpstr>Marketing</vt:lpstr>
      <vt:lpstr>Marketing Funnel – Mint NFT (Draft)</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Case: List and Buy Escrow by Magic Eden (hypothesis)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2504</cp:revision>
  <dcterms:created xsi:type="dcterms:W3CDTF">2021-12-18T05:33:19Z</dcterms:created>
  <dcterms:modified xsi:type="dcterms:W3CDTF">2023-05-09T15:25:49Z</dcterms:modified>
  <cp:category/>
</cp:coreProperties>
</file>