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49"/>
  </p:notesMasterIdLst>
  <p:sldIdLst>
    <p:sldId id="256" r:id="rId2"/>
    <p:sldId id="300" r:id="rId3"/>
    <p:sldId id="260" r:id="rId4"/>
    <p:sldId id="301" r:id="rId5"/>
    <p:sldId id="308" r:id="rId6"/>
    <p:sldId id="309" r:id="rId7"/>
    <p:sldId id="310" r:id="rId8"/>
    <p:sldId id="311" r:id="rId9"/>
    <p:sldId id="314" r:id="rId10"/>
    <p:sldId id="312" r:id="rId11"/>
    <p:sldId id="313" r:id="rId12"/>
    <p:sldId id="266" r:id="rId13"/>
    <p:sldId id="262" r:id="rId14"/>
    <p:sldId id="263" r:id="rId15"/>
    <p:sldId id="264" r:id="rId16"/>
    <p:sldId id="289" r:id="rId17"/>
    <p:sldId id="297" r:id="rId18"/>
    <p:sldId id="298" r:id="rId19"/>
    <p:sldId id="294" r:id="rId20"/>
    <p:sldId id="293" r:id="rId21"/>
    <p:sldId id="292" r:id="rId22"/>
    <p:sldId id="291" r:id="rId23"/>
    <p:sldId id="299" r:id="rId24"/>
    <p:sldId id="303" r:id="rId25"/>
    <p:sldId id="305" r:id="rId26"/>
    <p:sldId id="278" r:id="rId27"/>
    <p:sldId id="280" r:id="rId28"/>
    <p:sldId id="281" r:id="rId29"/>
    <p:sldId id="282" r:id="rId30"/>
    <p:sldId id="283" r:id="rId31"/>
    <p:sldId id="267" r:id="rId32"/>
    <p:sldId id="258" r:id="rId33"/>
    <p:sldId id="287" r:id="rId34"/>
    <p:sldId id="259" r:id="rId35"/>
    <p:sldId id="288" r:id="rId36"/>
    <p:sldId id="302" r:id="rId37"/>
    <p:sldId id="269" r:id="rId38"/>
    <p:sldId id="272" r:id="rId39"/>
    <p:sldId id="271" r:id="rId40"/>
    <p:sldId id="273" r:id="rId41"/>
    <p:sldId id="274" r:id="rId42"/>
    <p:sldId id="276" r:id="rId43"/>
    <p:sldId id="277" r:id="rId44"/>
    <p:sldId id="275" r:id="rId45"/>
    <p:sldId id="306" r:id="rId46"/>
    <p:sldId id="316" r:id="rId47"/>
    <p:sldId id="307"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C2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60"/>
    <p:restoredTop sz="96012"/>
  </p:normalViewPr>
  <p:slideViewPr>
    <p:cSldViewPr snapToGrid="0" snapToObjects="1">
      <p:cViewPr varScale="1">
        <p:scale>
          <a:sx n="112" d="100"/>
          <a:sy n="112" d="100"/>
        </p:scale>
        <p:origin x="544"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2023/4/6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2</a:t>
            </a:fld>
            <a:endParaRPr kumimoji="1" lang="ja-JP" altLang="en-US"/>
          </a:p>
        </p:txBody>
      </p:sp>
    </p:spTree>
    <p:extLst>
      <p:ext uri="{BB962C8B-B14F-4D97-AF65-F5344CB8AC3E}">
        <p14:creationId xmlns:p14="http://schemas.microsoft.com/office/powerpoint/2010/main" val="2896140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5</a:t>
            </a:fld>
            <a:endParaRPr kumimoji="1" lang="ja-JP" altLang="en-US"/>
          </a:p>
        </p:txBody>
      </p:sp>
    </p:spTree>
    <p:extLst>
      <p:ext uri="{BB962C8B-B14F-4D97-AF65-F5344CB8AC3E}">
        <p14:creationId xmlns:p14="http://schemas.microsoft.com/office/powerpoint/2010/main" val="188180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13</a:t>
            </a:fld>
            <a:endParaRPr kumimoji="1" lang="ja-JP" altLang="en-US"/>
          </a:p>
        </p:txBody>
      </p:sp>
    </p:spTree>
    <p:extLst>
      <p:ext uri="{BB962C8B-B14F-4D97-AF65-F5344CB8AC3E}">
        <p14:creationId xmlns:p14="http://schemas.microsoft.com/office/powerpoint/2010/main" val="324201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2023/4/6</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E6DFB40-8C3F-A944-983D-65243E3E0DC7}" type="datetime1">
              <a:rPr kumimoji="1" lang="ja-JP" altLang="en-US" smtClean="0"/>
              <a:t>2023/4/6</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31B2AF4-14FC-314E-A304-69D6AC20AFC1}" type="datetime1">
              <a:rPr kumimoji="1" lang="ja-JP" altLang="en-US" smtClean="0"/>
              <a:t>2023/4/6</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637866"/>
            <a:ext cx="1440000" cy="173921"/>
          </a:xfrm>
          <a:prstGeom prst="rect">
            <a:avLst/>
          </a:prstGeom>
        </p:spPr>
        <p:txBody>
          <a:bodyPr/>
          <a:lstStyle/>
          <a:p>
            <a:fld id="{73EFA7FA-4B80-324E-84D1-8F8384F1BA5D}" type="datetime1">
              <a:rPr kumimoji="1" lang="ja-JP" altLang="en-US" smtClean="0"/>
              <a:t>2023/4/6</a:t>
            </a:fld>
            <a:endParaRPr kumimoji="1" lang="ja-JP" altLang="en-US"/>
          </a:p>
        </p:txBody>
      </p:sp>
      <p:sp>
        <p:nvSpPr>
          <p:cNvPr id="5" name="Footer Placeholder 4"/>
          <p:cNvSpPr>
            <a:spLocks noGrp="1"/>
          </p:cNvSpPr>
          <p:nvPr>
            <p:ph type="ftr" sz="quarter" idx="11"/>
          </p:nvPr>
        </p:nvSpPr>
        <p:spPr>
          <a:xfrm>
            <a:off x="5376000" y="6637866"/>
            <a:ext cx="1440000" cy="173921"/>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9913800" y="6637866"/>
            <a:ext cx="1440000" cy="173921"/>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2E220AC-C2A7-024E-ACAB-4DB6052A376C}" type="datetime1">
              <a:rPr kumimoji="1" lang="ja-JP" altLang="en-US" smtClean="0"/>
              <a:t>2023/4/6</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C48FC5F-5874-5040-B9D3-0BB86491154B}" type="datetime1">
              <a:rPr kumimoji="1" lang="ja-JP" altLang="en-US" smtClean="0"/>
              <a:t>2023/4/6</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67059AF-CDDF-A545-B437-20B256967FD9}" type="datetime1">
              <a:rPr kumimoji="1" lang="ja-JP" altLang="en-US" smtClean="0"/>
              <a:t>2023/4/6</a:t>
            </a:fld>
            <a:endParaRPr kumimoji="1" lang="ja-JP"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5B6534E-A8F6-864C-985B-4DB3D4538E40}" type="datetime1">
              <a:rPr kumimoji="1" lang="ja-JP" altLang="en-US" smtClean="0"/>
              <a:t>2023/4/6</a:t>
            </a:fld>
            <a:endParaRPr kumimoji="1" lang="ja-JP"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63D519C-9325-DD4F-A5F6-0AFD37CE8635}" type="datetime1">
              <a:rPr kumimoji="1" lang="ja-JP" altLang="en-US" smtClean="0"/>
              <a:t>2023/4/6</a:t>
            </a:fld>
            <a:endParaRPr kumimoji="1" lang="ja-JP"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503B069-C866-8C47-A1B1-6AEF053A8792}" type="datetime1">
              <a:rPr kumimoji="1" lang="ja-JP" altLang="en-US" smtClean="0"/>
              <a:t>2023/4/6</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83513C-F2F4-B940-8F47-6502D3E9B9CA}" type="datetime1">
              <a:rPr kumimoji="1" lang="ja-JP" altLang="en-US" smtClean="0"/>
              <a:t>2023/4/6</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Yu Gothic" panose="020B0400000000000000" pitchFamily="34" charset="-128"/>
                <a:ea typeface="Yu Gothic" panose="020B0400000000000000" pitchFamily="34" charset="-128"/>
              </a:defRPr>
            </a:lvl1pPr>
          </a:lstStyle>
          <a:p>
            <a:fld id="{E55A93C3-7990-6040-9FF9-3C243F65B473}" type="datetime1">
              <a:rPr kumimoji="1" lang="ja-JP" altLang="en-US" smtClean="0"/>
              <a:t>2023/4/6</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1600" kern="1200">
          <a:solidFill>
            <a:schemeClr val="tx1"/>
          </a:solidFill>
          <a:latin typeface="Yu Gothic" panose="020B0400000000000000" pitchFamily="34" charset="-128"/>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400" kern="1200">
          <a:solidFill>
            <a:schemeClr val="tx1"/>
          </a:solidFill>
          <a:latin typeface="Yu Gothic" panose="020B0400000000000000" pitchFamily="34" charset="-128"/>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solanacookbook.com/guides/retrying-transactions.html#the-journey-of-a-transac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32.jpeg"/><Relationship Id="rId13" Type="http://schemas.openxmlformats.org/officeDocument/2006/relationships/image" Target="../media/image37.png"/><Relationship Id="rId3" Type="http://schemas.openxmlformats.org/officeDocument/2006/relationships/image" Target="../media/image2.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27.png"/><Relationship Id="rId16"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jpeg"/><Relationship Id="rId1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1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1.png"/><Relationship Id="rId7" Type="http://schemas.openxmlformats.org/officeDocument/2006/relationships/hyperlink" Target="https://medium.com/@Austerity_Sucks/create-and-list-a-solana-token-with-zero-development-9f9aa88717c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 Id="rId4" Type="http://schemas.openxmlformats.org/officeDocument/2006/relationships/image" Target="../media/image4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jpe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github.com/metaplex-foundation/metaplex-program-library/blob/master/metaplex/js/src/transactions/SetStore.ts" TargetMode="External"/><Relationship Id="rId3" Type="http://schemas.openxmlformats.org/officeDocument/2006/relationships/image" Target="../media/image61.png"/><Relationship Id="rId7" Type="http://schemas.openxmlformats.org/officeDocument/2006/relationships/hyperlink" Target="https://github.com/metaplex-foundation/metaplex-program-library/blob/master/metaplex/program/src/processor/set_store.rs" TargetMode="External"/><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hyperlink" Target="https://github.com/metaplex-foundation/metaplex-program-library/blob/master/metaplex/program/src/instruction.rs" TargetMode="External"/><Relationship Id="rId5" Type="http://schemas.openxmlformats.org/officeDocument/2006/relationships/hyperlink" Target="https://github.com/metaplex-foundation/metaplex-program-library/blob/master/metaplex/program/src/instruction.rs#L321" TargetMode="External"/><Relationship Id="rId10" Type="http://schemas.openxmlformats.org/officeDocument/2006/relationships/hyperlink" Target="https://github.com/metaplex-foundation/metaplex-program-library/blob/master/metaplex/js/src/transactions/SetWhitelistedCreator.ts" TargetMode="External"/><Relationship Id="rId4" Type="http://schemas.openxmlformats.org/officeDocument/2006/relationships/image" Target="../media/image62.png"/><Relationship Id="rId9" Type="http://schemas.openxmlformats.org/officeDocument/2006/relationships/hyperlink" Target="https://github.com/metaplex-foundation/metaplex-program-library/blob/master/metaplex/program/src/processor/set_whitelisted_creator.r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7.jpe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5.xml.rels><?xml version="1.0" encoding="UTF-8" standalone="yes"?>
<Relationships xmlns="http://schemas.openxmlformats.org/package/2006/relationships"><Relationship Id="rId8" Type="http://schemas.openxmlformats.org/officeDocument/2006/relationships/hyperlink" Target="https://www.arweave.net/Ne7hl4Bu_vx4w5pl1IlpV1JtlIAis8Y1m7L_4cv5apw?ext=png" TargetMode="External"/><Relationship Id="rId3" Type="http://schemas.openxmlformats.org/officeDocument/2006/relationships/image" Target="../media/image65.png"/><Relationship Id="rId7" Type="http://schemas.openxmlformats.org/officeDocument/2006/relationships/image" Target="../media/image67.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hyperlink" Target="https://arweave.net/67lw9AsTdJqtfwM4okk9k56GOWn3BRwPabdffMDJFIA" TargetMode="External"/><Relationship Id="rId5" Type="http://schemas.openxmlformats.org/officeDocument/2006/relationships/hyperlink" Target="https://solscan.io/token/5iqm5u2KQ2nGP2wnpFh5RaHKCd2toS8umopq7Dt2UbhZ?cluster=devnet#metadata" TargetMode="External"/><Relationship Id="rId4" Type="http://schemas.openxmlformats.org/officeDocument/2006/relationships/image" Target="../media/image66.png"/><Relationship Id="rId9" Type="http://schemas.openxmlformats.org/officeDocument/2006/relationships/hyperlink" Target="https://solscan.io/token/5iqm5u2KQ2nGP2wnpFh5RaHKCd2toS8umopq7Dt2UbhZ?cluster=devne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hyperlink" Target="https://www.orca.so/" TargetMode="External"/><Relationship Id="rId4" Type="http://schemas.openxmlformats.org/officeDocument/2006/relationships/hyperlink" Target="https://phantom.app/blog/staying-safe-with-phantom"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256hax/solana-anchor-react-minimal-example/tree/main/react/sign_and_transac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project-serum.github.io/anchor/ts/modules/web3.html#sendAndConfirmTransaction" TargetMode="External"/><Relationship Id="rId2" Type="http://schemas.openxmlformats.org/officeDocument/2006/relationships/hyperlink" Target="https://solana-labs.github.io/solana-web3.js/interfaces/Signer.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s://explorer.solana.com/address/5BzFfGjUzPuHSXGPCxGksjpbCKPYiUc8tprjvn8tY2dC?cluster=devne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explorer.solana.com/tx/2MzxcwxR8z7AVbobkpdfnefpmNPBTXnheK7RQmvuTy5xCBq9pZutygnyuoSZqj4u7Fg7hX2bP4H8gHX3rfE18CQH?cluster=devnet" TargetMode="External"/><Relationship Id="rId2" Type="http://schemas.openxmlformats.org/officeDocument/2006/relationships/hyperlink" Target="https://explorer.solana.com/tx/2EJNKDAdHi8foaLirDrEjKrubBkMs27gQHYHCaFzehsVrUqqwELUXnbZa4fc2WJpPVdZqazvYVAkqs6Fhfd9cxUv?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2rAdweWojqqnnEGrrHGfHgaGFRSThS6cp2hJ6ZJvBwZacy4Z8R6cgn3iKQAnDK1rZdnarKETAL65MfsFGQ6V3LgH?cluster=devnet" TargetMode="External"/><Relationship Id="rId4" Type="http://schemas.openxmlformats.org/officeDocument/2006/relationships/hyperlink" Target="https://explorer.solana.com/tx/3ZK8pACVU5eKh5MegD7HXBLQQqQBk3NVTnFL7myNjVjWzb99WDP19ejz7cfXMcJdGieCLakqZ5Coe28cpMcNeQQV?cluster=devnet"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explorer.solana.com/address/FHx9QX4CMmqWDASRe2uTtbdMcfex94Q1oJ39ZBnc1Cm7?cluster=devnet" TargetMode="External"/><Relationship Id="rId2" Type="http://schemas.openxmlformats.org/officeDocument/2006/relationships/hyperlink" Target="https://explorer.solana.com/address/6cWxWxTHW2tAGLNfz37LDmASVY4wuzjCv2So6s8PpteX?cluster=devnet" TargetMode="External"/><Relationship Id="rId1" Type="http://schemas.openxmlformats.org/officeDocument/2006/relationships/slideLayout" Target="../slideLayouts/slideLayout2.xml"/><Relationship Id="rId4" Type="http://schemas.openxmlformats.org/officeDocument/2006/relationships/hyperlink" Target="https://explorer.solana.com/address/TokenkegQfeZyiNwAJbNbGKPFXCWuBvf9Ss623VQ5DA?cluster=devnet"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explorer.solana.com/tx/28pZaLUia6BDcPARLcyDsVZhc3ADVsS9kxNeMxmKwEij1UhraYc4xV6cF85m4sJye1KofW9BjynVXGj83SF4uvQA?cluster=devnet" TargetMode="External"/><Relationship Id="rId2" Type="http://schemas.openxmlformats.org/officeDocument/2006/relationships/hyperlink" Target="https://explorer.solana.com/tx/2c67zVpfkUdJP2ZziC1nBmGsEPC3NoK6fisxDJKpZCuZERajyycchWunkSspjvdcxMnMSzxjvfoo7dKkNeDKbs6p?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3RQ52gXVRkphwJFJehcLawDyi2isZ4A6JkKonW8QnA9N28pUkAqZ8Yevi8R656drk8JzAXvWCDToiBQxMrkCsVif?cluster=devnet" TargetMode="External"/><Relationship Id="rId4" Type="http://schemas.openxmlformats.org/officeDocument/2006/relationships/hyperlink" Target="https://explorer.solana.com/tx/5U8bH6paBugh96HjTy1haUbCZijpVUK4MoPXqdCVZGNjP2kz5WQk3aGr4By5VPEtSfagpVZ91rTeWpj4tsNQRBs2?cluster=devnet"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77.emf"/><Relationship Id="rId3" Type="http://schemas.openxmlformats.org/officeDocument/2006/relationships/image" Target="../media/image72.png"/><Relationship Id="rId7" Type="http://schemas.openxmlformats.org/officeDocument/2006/relationships/image" Target="../media/image76.emf"/><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emf"/><Relationship Id="rId5" Type="http://schemas.openxmlformats.org/officeDocument/2006/relationships/image" Target="../media/image74.emf"/><Relationship Id="rId4" Type="http://schemas.openxmlformats.org/officeDocument/2006/relationships/image" Target="../media/image73.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17163-9315-7646-91E5-E14EE2482A18}"/>
              </a:ext>
            </a:extLst>
          </p:cNvPr>
          <p:cNvSpPr>
            <a:spLocks noGrp="1"/>
          </p:cNvSpPr>
          <p:nvPr>
            <p:ph type="ctrTitle"/>
          </p:nvPr>
        </p:nvSpPr>
        <p:spPr/>
        <p:txBody>
          <a:bodyPr/>
          <a:lstStyle/>
          <a:p>
            <a:r>
              <a:rPr kumimoji="1" lang="en-US" altLang="ja-JP" dirty="0"/>
              <a:t>Solana Blockchain</a:t>
            </a:r>
            <a:br>
              <a:rPr kumimoji="1" lang="en-US" altLang="ja-JP" dirty="0"/>
            </a:br>
            <a:r>
              <a:rPr kumimoji="1" lang="en-US" altLang="ja-JP" dirty="0"/>
              <a:t>Outline Figure for Project Manager</a:t>
            </a:r>
            <a:br>
              <a:rPr kumimoji="1" lang="en-US" altLang="ja-JP" dirty="0"/>
            </a:br>
            <a:r>
              <a:rPr kumimoji="1" lang="en-US" altLang="ja-JP" dirty="0"/>
              <a:t>(Unofficial, Draft)</a:t>
            </a:r>
            <a:endParaRPr kumimoji="1" lang="ja-JP" altLang="en-US"/>
          </a:p>
        </p:txBody>
      </p:sp>
      <p:sp>
        <p:nvSpPr>
          <p:cNvPr id="3" name="字幕 2">
            <a:extLst>
              <a:ext uri="{FF2B5EF4-FFF2-40B4-BE49-F238E27FC236}">
                <a16:creationId xmlns:a16="http://schemas.microsoft.com/office/drawing/2014/main" id="{6784775C-D1BE-4A41-B5EC-63B34DD08028}"/>
              </a:ext>
            </a:extLst>
          </p:cNvPr>
          <p:cNvSpPr>
            <a:spLocks noGrp="1"/>
          </p:cNvSpPr>
          <p:nvPr>
            <p:ph type="subTitle" idx="1"/>
          </p:nvPr>
        </p:nvSpPr>
        <p:spPr/>
        <p:txBody>
          <a:bodyPr/>
          <a:lstStyle/>
          <a:p>
            <a:r>
              <a:rPr lang="en-US" altLang="ja-JP" dirty="0"/>
              <a:t>by </a:t>
            </a:r>
            <a:r>
              <a:rPr kumimoji="1" lang="en-US" altLang="ja-JP" dirty="0"/>
              <a:t>256hax</a:t>
            </a:r>
            <a:endParaRPr kumimoji="1" lang="ja-JP" altLang="en-US"/>
          </a:p>
        </p:txBody>
      </p:sp>
      <p:pic>
        <p:nvPicPr>
          <p:cNvPr id="1026" name="Picture 2">
            <a:extLst>
              <a:ext uri="{FF2B5EF4-FFF2-40B4-BE49-F238E27FC236}">
                <a16:creationId xmlns:a16="http://schemas.microsoft.com/office/drawing/2014/main" id="{2BF8A41A-50F6-F141-9791-AB6480A542D4}"/>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972755" y="1122363"/>
            <a:ext cx="2246489" cy="27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1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A3DF5-4372-6446-9791-6EC57C32A1F9}"/>
              </a:ext>
            </a:extLst>
          </p:cNvPr>
          <p:cNvSpPr>
            <a:spLocks noGrp="1"/>
          </p:cNvSpPr>
          <p:nvPr>
            <p:ph type="title"/>
          </p:nvPr>
        </p:nvSpPr>
        <p:spPr/>
        <p:txBody>
          <a:bodyPr/>
          <a:lstStyle/>
          <a:p>
            <a:r>
              <a:rPr lang="en-US" altLang="ja-JP" dirty="0"/>
              <a:t>Where S</a:t>
            </a:r>
            <a:r>
              <a:rPr kumimoji="1" lang="en-US" altLang="ja-JP" dirty="0"/>
              <a:t>tored NFTs of STEPN?</a:t>
            </a:r>
            <a:endParaRPr kumimoji="1" lang="ja-JP" altLang="en-US"/>
          </a:p>
        </p:txBody>
      </p:sp>
      <p:sp>
        <p:nvSpPr>
          <p:cNvPr id="4" name="フッター プレースホルダー 3">
            <a:extLst>
              <a:ext uri="{FF2B5EF4-FFF2-40B4-BE49-F238E27FC236}">
                <a16:creationId xmlns:a16="http://schemas.microsoft.com/office/drawing/2014/main" id="{7F9E9B3B-C333-4531-7D92-57F2FDDBF5B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282419E9-3994-B0BD-DEB3-BF5C74563C67}"/>
              </a:ext>
            </a:extLst>
          </p:cNvPr>
          <p:cNvSpPr>
            <a:spLocks noGrp="1"/>
          </p:cNvSpPr>
          <p:nvPr>
            <p:ph type="sldNum" sz="quarter" idx="12"/>
          </p:nvPr>
        </p:nvSpPr>
        <p:spPr/>
        <p:txBody>
          <a:bodyPr/>
          <a:lstStyle/>
          <a:p>
            <a:fld id="{51BE5F08-58E8-9243-A834-2B76637F595D}" type="slidenum">
              <a:rPr kumimoji="1" lang="ja-JP" altLang="en-US" smtClean="0"/>
              <a:t>9</a:t>
            </a:fld>
            <a:endParaRPr kumimoji="1" lang="ja-JP" altLang="en-US"/>
          </a:p>
        </p:txBody>
      </p:sp>
      <p:sp>
        <p:nvSpPr>
          <p:cNvPr id="17" name="テキスト ボックス 16">
            <a:extLst>
              <a:ext uri="{FF2B5EF4-FFF2-40B4-BE49-F238E27FC236}">
                <a16:creationId xmlns:a16="http://schemas.microsoft.com/office/drawing/2014/main" id="{3C444DCA-0D32-9429-CFF6-2EE53EF5F492}"/>
              </a:ext>
            </a:extLst>
          </p:cNvPr>
          <p:cNvSpPr txBox="1"/>
          <p:nvPr/>
        </p:nvSpPr>
        <p:spPr>
          <a:xfrm>
            <a:off x="83820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Solana chain (On-chain)</a:t>
            </a:r>
          </a:p>
        </p:txBody>
      </p:sp>
      <p:sp>
        <p:nvSpPr>
          <p:cNvPr id="18" name="テキスト ボックス 17">
            <a:extLst>
              <a:ext uri="{FF2B5EF4-FFF2-40B4-BE49-F238E27FC236}">
                <a16:creationId xmlns:a16="http://schemas.microsoft.com/office/drawing/2014/main" id="{18452466-7DFC-6748-A83B-0B04449B2FF2}"/>
              </a:ext>
            </a:extLst>
          </p:cNvPr>
          <p:cNvSpPr txBox="1"/>
          <p:nvPr/>
        </p:nvSpPr>
        <p:spPr>
          <a:xfrm>
            <a:off x="445008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STEPN Server (Off-chain)</a:t>
            </a:r>
          </a:p>
        </p:txBody>
      </p:sp>
      <p:sp>
        <p:nvSpPr>
          <p:cNvPr id="19" name="テキスト ボックス 18">
            <a:extLst>
              <a:ext uri="{FF2B5EF4-FFF2-40B4-BE49-F238E27FC236}">
                <a16:creationId xmlns:a16="http://schemas.microsoft.com/office/drawing/2014/main" id="{611E34F5-8898-25BF-8289-AC07D5075581}"/>
              </a:ext>
            </a:extLst>
          </p:cNvPr>
          <p:cNvSpPr txBox="1"/>
          <p:nvPr/>
        </p:nvSpPr>
        <p:spPr>
          <a:xfrm>
            <a:off x="806196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err="1"/>
              <a:t>Arweave</a:t>
            </a:r>
            <a:r>
              <a:rPr kumimoji="1" lang="en-US" altLang="ja-JP" sz="1400" dirty="0"/>
              <a:t> chain (On-chain)</a:t>
            </a:r>
          </a:p>
        </p:txBody>
      </p:sp>
      <p:pic>
        <p:nvPicPr>
          <p:cNvPr id="13" name="図 12">
            <a:extLst>
              <a:ext uri="{FF2B5EF4-FFF2-40B4-BE49-F238E27FC236}">
                <a16:creationId xmlns:a16="http://schemas.microsoft.com/office/drawing/2014/main" id="{0701E86F-E01A-1FFD-8EED-B9C29369685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078419"/>
            <a:ext cx="3392170" cy="1373864"/>
          </a:xfrm>
          <a:prstGeom prst="rect">
            <a:avLst/>
          </a:prstGeom>
        </p:spPr>
      </p:pic>
      <p:pic>
        <p:nvPicPr>
          <p:cNvPr id="15" name="図 14">
            <a:extLst>
              <a:ext uri="{FF2B5EF4-FFF2-40B4-BE49-F238E27FC236}">
                <a16:creationId xmlns:a16="http://schemas.microsoft.com/office/drawing/2014/main" id="{AFFF94A1-7811-3A03-39E1-82BC4F8F0F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50081" y="3658472"/>
            <a:ext cx="3392170" cy="1459274"/>
          </a:xfrm>
          <a:prstGeom prst="rect">
            <a:avLst/>
          </a:prstGeom>
        </p:spPr>
      </p:pic>
      <p:pic>
        <p:nvPicPr>
          <p:cNvPr id="2050" name="Picture 2">
            <a:extLst>
              <a:ext uri="{FF2B5EF4-FFF2-40B4-BE49-F238E27FC236}">
                <a16:creationId xmlns:a16="http://schemas.microsoft.com/office/drawing/2014/main" id="{F30DD3A6-F86E-8ED9-839C-1D8A2701245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9106536" y="5407024"/>
            <a:ext cx="1303020" cy="130302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カギ線コネクタ 19">
            <a:extLst>
              <a:ext uri="{FF2B5EF4-FFF2-40B4-BE49-F238E27FC236}">
                <a16:creationId xmlns:a16="http://schemas.microsoft.com/office/drawing/2014/main" id="{B8BD037F-9627-DD70-AAD9-8737B5A3AEE8}"/>
              </a:ext>
            </a:extLst>
          </p:cNvPr>
          <p:cNvCxnSpPr>
            <a:cxnSpLocks/>
            <a:stCxn id="13" idx="2"/>
            <a:endCxn id="15" idx="1"/>
          </p:cNvCxnSpPr>
          <p:nvPr/>
        </p:nvCxnSpPr>
        <p:spPr>
          <a:xfrm rot="16200000" flipH="1">
            <a:off x="3024270" y="2962298"/>
            <a:ext cx="935826" cy="1915796"/>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カギ線コネクタ 21">
            <a:extLst>
              <a:ext uri="{FF2B5EF4-FFF2-40B4-BE49-F238E27FC236}">
                <a16:creationId xmlns:a16="http://schemas.microsoft.com/office/drawing/2014/main" id="{8E71CC9F-B190-0B63-DF42-69252F595D51}"/>
              </a:ext>
            </a:extLst>
          </p:cNvPr>
          <p:cNvCxnSpPr>
            <a:cxnSpLocks/>
            <a:stCxn id="15" idx="2"/>
            <a:endCxn id="2050" idx="1"/>
          </p:cNvCxnSpPr>
          <p:nvPr/>
        </p:nvCxnSpPr>
        <p:spPr>
          <a:xfrm rot="16200000" flipH="1">
            <a:off x="7155957" y="4107955"/>
            <a:ext cx="940788" cy="2960370"/>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93112E1F-9137-79FB-7BC3-47FAED22EEF3}"/>
              </a:ext>
            </a:extLst>
          </p:cNvPr>
          <p:cNvSpPr txBox="1"/>
          <p:nvPr/>
        </p:nvSpPr>
        <p:spPr>
          <a:xfrm>
            <a:off x="4450081" y="3319615"/>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api.stepn.com</a:t>
            </a:r>
            <a:r>
              <a:rPr kumimoji="1" lang="en-US" altLang="ja-JP" sz="1100" dirty="0"/>
              <a:t>/run/</a:t>
            </a:r>
            <a:r>
              <a:rPr kumimoji="1" lang="en-US" altLang="ja-JP" sz="1100" dirty="0" err="1"/>
              <a:t>nftjson</a:t>
            </a:r>
            <a:r>
              <a:rPr kumimoji="1" lang="en-US" altLang="ja-JP" sz="1100" dirty="0"/>
              <a:t>/103/33778417947</a:t>
            </a:r>
            <a:endParaRPr kumimoji="1" lang="ja-JP" altLang="en-US" sz="1100" dirty="0"/>
          </a:p>
        </p:txBody>
      </p:sp>
      <p:sp>
        <p:nvSpPr>
          <p:cNvPr id="26" name="テキスト ボックス 25">
            <a:extLst>
              <a:ext uri="{FF2B5EF4-FFF2-40B4-BE49-F238E27FC236}">
                <a16:creationId xmlns:a16="http://schemas.microsoft.com/office/drawing/2014/main" id="{E3CCFCCA-7F70-F946-A695-A7AA535BCFED}"/>
              </a:ext>
            </a:extLst>
          </p:cNvPr>
          <p:cNvSpPr txBox="1"/>
          <p:nvPr/>
        </p:nvSpPr>
        <p:spPr>
          <a:xfrm>
            <a:off x="838200" y="1568634"/>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explorer.solana.com</a:t>
            </a:r>
            <a:r>
              <a:rPr kumimoji="1" lang="en-US" altLang="ja-JP" sz="1100" dirty="0"/>
              <a:t>/address/3jG1i97xv1kvvhxCe6TPjRPbRNf78hFbhgZWUQon9R3Y/metadata</a:t>
            </a:r>
            <a:endParaRPr kumimoji="1" lang="ja-JP" altLang="en-US" sz="1100" dirty="0"/>
          </a:p>
        </p:txBody>
      </p:sp>
      <p:sp>
        <p:nvSpPr>
          <p:cNvPr id="27" name="テキスト ボックス 26">
            <a:extLst>
              <a:ext uri="{FF2B5EF4-FFF2-40B4-BE49-F238E27FC236}">
                <a16:creationId xmlns:a16="http://schemas.microsoft.com/office/drawing/2014/main" id="{28A05F82-7EE1-8E49-43F0-447D0ECA7CC6}"/>
              </a:ext>
            </a:extLst>
          </p:cNvPr>
          <p:cNvSpPr txBox="1"/>
          <p:nvPr/>
        </p:nvSpPr>
        <p:spPr>
          <a:xfrm>
            <a:off x="8061961" y="4973976"/>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arweave.net</a:t>
            </a:r>
            <a:r>
              <a:rPr kumimoji="1" lang="en-US" altLang="ja-JP" sz="1100" dirty="0"/>
              <a:t>/biVpKyWJV8yFKZ0PNfZmeGknzc-fIv9oZwMePMebEhY</a:t>
            </a:r>
            <a:endParaRPr kumimoji="1" lang="ja-JP" altLang="en-US" sz="1100" dirty="0"/>
          </a:p>
        </p:txBody>
      </p:sp>
      <p:sp>
        <p:nvSpPr>
          <p:cNvPr id="25" name="テキスト ボックス 24">
            <a:extLst>
              <a:ext uri="{FF2B5EF4-FFF2-40B4-BE49-F238E27FC236}">
                <a16:creationId xmlns:a16="http://schemas.microsoft.com/office/drawing/2014/main" id="{CAF7F666-5EFC-378C-BF02-FE3C28F45227}"/>
              </a:ext>
            </a:extLst>
          </p:cNvPr>
          <p:cNvSpPr txBox="1"/>
          <p:nvPr/>
        </p:nvSpPr>
        <p:spPr>
          <a:xfrm>
            <a:off x="838200" y="4467738"/>
            <a:ext cx="3392170" cy="610376"/>
          </a:xfrm>
          <a:prstGeom prst="rect">
            <a:avLst/>
          </a:prstGeom>
          <a:noFill/>
        </p:spPr>
        <p:txBody>
          <a:bodyPr wrap="square" rtlCol="0">
            <a:noAutofit/>
          </a:bodyPr>
          <a:lstStyle/>
          <a:p>
            <a:pPr algn="ctr"/>
            <a:r>
              <a:rPr kumimoji="1" lang="en-US" altLang="ja-JP" sz="1400" dirty="0"/>
              <a:t>Refer to the Metadata Account Address.</a:t>
            </a:r>
          </a:p>
          <a:p>
            <a:pPr algn="ctr"/>
            <a:r>
              <a:rPr kumimoji="1" lang="en-US" altLang="ja-JP" sz="1400" dirty="0"/>
              <a:t>(Using </a:t>
            </a:r>
            <a:r>
              <a:rPr kumimoji="1" lang="en-US" altLang="ja-JP" sz="1400" dirty="0" err="1"/>
              <a:t>Metaplex</a:t>
            </a:r>
            <a:r>
              <a:rPr kumimoji="1" lang="en-US" altLang="ja-JP" sz="1400" dirty="0"/>
              <a:t> Token Metadata Program)</a:t>
            </a:r>
          </a:p>
        </p:txBody>
      </p:sp>
      <p:sp>
        <p:nvSpPr>
          <p:cNvPr id="29" name="テキスト ボックス 28">
            <a:extLst>
              <a:ext uri="{FF2B5EF4-FFF2-40B4-BE49-F238E27FC236}">
                <a16:creationId xmlns:a16="http://schemas.microsoft.com/office/drawing/2014/main" id="{583139D7-9825-9F83-F687-F4631469185A}"/>
              </a:ext>
            </a:extLst>
          </p:cNvPr>
          <p:cNvSpPr txBox="1"/>
          <p:nvPr/>
        </p:nvSpPr>
        <p:spPr>
          <a:xfrm>
            <a:off x="5714366" y="6180077"/>
            <a:ext cx="3392170" cy="312797"/>
          </a:xfrm>
          <a:prstGeom prst="rect">
            <a:avLst/>
          </a:prstGeom>
          <a:noFill/>
        </p:spPr>
        <p:txBody>
          <a:bodyPr wrap="square" rtlCol="0">
            <a:noAutofit/>
          </a:bodyPr>
          <a:lstStyle/>
          <a:p>
            <a:pPr algn="ctr"/>
            <a:r>
              <a:rPr kumimoji="1" lang="en-US" altLang="ja-JP" sz="1400" dirty="0"/>
              <a:t>Refer to Image file in </a:t>
            </a:r>
            <a:r>
              <a:rPr kumimoji="1" lang="en-US" altLang="ja-JP" sz="1400" dirty="0" err="1"/>
              <a:t>Arweave</a:t>
            </a:r>
            <a:r>
              <a:rPr kumimoji="1" lang="en-US" altLang="ja-JP" sz="1400" dirty="0"/>
              <a:t>.</a:t>
            </a:r>
            <a:endParaRPr kumimoji="1" lang="ja-JP" altLang="en-US" sz="1400" dirty="0"/>
          </a:p>
        </p:txBody>
      </p:sp>
      <p:sp>
        <p:nvSpPr>
          <p:cNvPr id="30" name="テキスト ボックス 29">
            <a:extLst>
              <a:ext uri="{FF2B5EF4-FFF2-40B4-BE49-F238E27FC236}">
                <a16:creationId xmlns:a16="http://schemas.microsoft.com/office/drawing/2014/main" id="{301705B4-E107-ABFD-FEE4-4EC77C59B214}"/>
              </a:ext>
            </a:extLst>
          </p:cNvPr>
          <p:cNvSpPr txBox="1"/>
          <p:nvPr/>
        </p:nvSpPr>
        <p:spPr>
          <a:xfrm>
            <a:off x="5714366" y="2344538"/>
            <a:ext cx="2127885" cy="643270"/>
          </a:xfrm>
          <a:prstGeom prst="rect">
            <a:avLst/>
          </a:prstGeom>
          <a:noFill/>
        </p:spPr>
        <p:txBody>
          <a:bodyPr wrap="square" rtlCol="0">
            <a:noAutofit/>
          </a:bodyPr>
          <a:lstStyle/>
          <a:p>
            <a:r>
              <a:rPr kumimoji="1" lang="en-US" altLang="ja-JP" sz="1200" dirty="0"/>
              <a:t>There's not in </a:t>
            </a:r>
            <a:r>
              <a:rPr kumimoji="1" lang="en-US" altLang="ja-JP" sz="1200" dirty="0" err="1"/>
              <a:t>Arweave</a:t>
            </a:r>
            <a:r>
              <a:rPr kumimoji="1" lang="en-US" altLang="ja-JP" sz="1200" dirty="0"/>
              <a:t>.</a:t>
            </a:r>
          </a:p>
          <a:p>
            <a:r>
              <a:rPr kumimoji="1" lang="en-US" altLang="ja-JP" sz="1200" dirty="0"/>
              <a:t>Because of reduce updating Metadata cost?</a:t>
            </a:r>
            <a:endParaRPr kumimoji="1" lang="ja-JP" altLang="en-US" sz="1200"/>
          </a:p>
        </p:txBody>
      </p:sp>
      <p:cxnSp>
        <p:nvCxnSpPr>
          <p:cNvPr id="31" name="曲線コネクタ 30">
            <a:extLst>
              <a:ext uri="{FF2B5EF4-FFF2-40B4-BE49-F238E27FC236}">
                <a16:creationId xmlns:a16="http://schemas.microsoft.com/office/drawing/2014/main" id="{63E282CB-ABF5-5499-B3B6-584AEC833622}"/>
              </a:ext>
            </a:extLst>
          </p:cNvPr>
          <p:cNvCxnSpPr>
            <a:cxnSpLocks/>
            <a:stCxn id="30" idx="2"/>
            <a:endCxn id="24" idx="0"/>
          </p:cNvCxnSpPr>
          <p:nvPr/>
        </p:nvCxnSpPr>
        <p:spPr>
          <a:xfrm rot="5400000">
            <a:off x="6296335" y="2837640"/>
            <a:ext cx="331807" cy="632143"/>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EA8DC5C-44AE-44AA-8956-23F1FF874689}"/>
              </a:ext>
            </a:extLst>
          </p:cNvPr>
          <p:cNvSpPr txBox="1"/>
          <p:nvPr/>
        </p:nvSpPr>
        <p:spPr>
          <a:xfrm>
            <a:off x="83820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Mint Account</a:t>
            </a:r>
          </a:p>
        </p:txBody>
      </p:sp>
      <p:sp>
        <p:nvSpPr>
          <p:cNvPr id="28" name="テキスト ボックス 27">
            <a:extLst>
              <a:ext uri="{FF2B5EF4-FFF2-40B4-BE49-F238E27FC236}">
                <a16:creationId xmlns:a16="http://schemas.microsoft.com/office/drawing/2014/main" id="{E1A1B730-7432-0D4D-3CC5-01A1463BB0A3}"/>
              </a:ext>
            </a:extLst>
          </p:cNvPr>
          <p:cNvSpPr txBox="1"/>
          <p:nvPr/>
        </p:nvSpPr>
        <p:spPr>
          <a:xfrm>
            <a:off x="445008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Metadata</a:t>
            </a:r>
          </a:p>
        </p:txBody>
      </p:sp>
      <p:sp>
        <p:nvSpPr>
          <p:cNvPr id="32" name="テキスト ボックス 31">
            <a:extLst>
              <a:ext uri="{FF2B5EF4-FFF2-40B4-BE49-F238E27FC236}">
                <a16:creationId xmlns:a16="http://schemas.microsoft.com/office/drawing/2014/main" id="{9108940D-24CE-D3A8-AE06-24556146491A}"/>
              </a:ext>
            </a:extLst>
          </p:cNvPr>
          <p:cNvSpPr txBox="1"/>
          <p:nvPr/>
        </p:nvSpPr>
        <p:spPr>
          <a:xfrm>
            <a:off x="806196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Image</a:t>
            </a:r>
          </a:p>
        </p:txBody>
      </p:sp>
      <p:sp>
        <p:nvSpPr>
          <p:cNvPr id="8" name="正方形/長方形 7">
            <a:extLst>
              <a:ext uri="{FF2B5EF4-FFF2-40B4-BE49-F238E27FC236}">
                <a16:creationId xmlns:a16="http://schemas.microsoft.com/office/drawing/2014/main" id="{3FF6A8A2-7D35-8C22-B436-D0489F12E1F8}"/>
              </a:ext>
            </a:extLst>
          </p:cNvPr>
          <p:cNvSpPr/>
          <p:nvPr/>
        </p:nvSpPr>
        <p:spPr>
          <a:xfrm>
            <a:off x="8061961" y="1692058"/>
            <a:ext cx="3392170" cy="5551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Note:</a:t>
            </a:r>
          </a:p>
          <a:p>
            <a:r>
              <a:rPr kumimoji="1" lang="en-US" altLang="ja-JP" sz="1400" dirty="0">
                <a:solidFill>
                  <a:schemeClr val="tx1"/>
                </a:solidFill>
              </a:rPr>
              <a:t>NFT = Mint Account + Metadata + Image</a:t>
            </a:r>
          </a:p>
        </p:txBody>
      </p:sp>
      <p:sp>
        <p:nvSpPr>
          <p:cNvPr id="3" name="テキスト ボックス 2">
            <a:extLst>
              <a:ext uri="{FF2B5EF4-FFF2-40B4-BE49-F238E27FC236}">
                <a16:creationId xmlns:a16="http://schemas.microsoft.com/office/drawing/2014/main" id="{84960F12-77FE-0617-D00C-D0B6E4954989}"/>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435769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Why does </a:t>
            </a:r>
            <a:r>
              <a:rPr lang="en-US" altLang="ja-JP" dirty="0"/>
              <a:t>Solana sometime </a:t>
            </a:r>
            <a:r>
              <a:rPr kumimoji="1" lang="en-US" altLang="ja-JP" dirty="0"/>
              <a:t>so slowly transaction?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10</a:t>
            </a:fld>
            <a:endParaRPr kumimoji="1" lang="ja-JP" altLang="en-US"/>
          </a:p>
        </p:txBody>
      </p:sp>
      <p:sp>
        <p:nvSpPr>
          <p:cNvPr id="11" name="コンテンツ プレースホルダー 2">
            <a:extLst>
              <a:ext uri="{FF2B5EF4-FFF2-40B4-BE49-F238E27FC236}">
                <a16:creationId xmlns:a16="http://schemas.microsoft.com/office/drawing/2014/main" id="{245C5124-47D1-8604-6627-2AE595BBE1B2}"/>
              </a:ext>
            </a:extLst>
          </p:cNvPr>
          <p:cNvSpPr>
            <a:spLocks noGrp="1"/>
          </p:cNvSpPr>
          <p:nvPr>
            <p:ph idx="1"/>
          </p:nvPr>
        </p:nvSpPr>
        <p:spPr>
          <a:xfrm>
            <a:off x="838200" y="833166"/>
            <a:ext cx="10515600" cy="694551"/>
          </a:xfrm>
        </p:spPr>
        <p:txBody>
          <a:bodyPr/>
          <a:lstStyle/>
          <a:p>
            <a:r>
              <a:rPr kumimoji="1" lang="en-US" altLang="ja-JP" dirty="0"/>
              <a:t>One of case, Custom RPC and Validator's Server are making traffic jam?</a:t>
            </a:r>
            <a:endParaRPr kumimoji="1" lang="ja-JP" altLang="en-US"/>
          </a:p>
        </p:txBody>
      </p:sp>
      <p:sp>
        <p:nvSpPr>
          <p:cNvPr id="13" name="正方形/長方形 12">
            <a:extLst>
              <a:ext uri="{FF2B5EF4-FFF2-40B4-BE49-F238E27FC236}">
                <a16:creationId xmlns:a16="http://schemas.microsoft.com/office/drawing/2014/main" id="{26EB96A7-48D6-C64E-C80F-94BE894CE4D7}"/>
              </a:ext>
            </a:extLst>
          </p:cNvPr>
          <p:cNvSpPr/>
          <p:nvPr/>
        </p:nvSpPr>
        <p:spPr>
          <a:xfrm>
            <a:off x="106680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Spending = Game Wallet</a:t>
            </a:r>
          </a:p>
        </p:txBody>
      </p:sp>
      <p:sp>
        <p:nvSpPr>
          <p:cNvPr id="14" name="正方形/長方形 13">
            <a:extLst>
              <a:ext uri="{FF2B5EF4-FFF2-40B4-BE49-F238E27FC236}">
                <a16:creationId xmlns:a16="http://schemas.microsoft.com/office/drawing/2014/main" id="{35E59813-E3B8-170B-2307-9BD429C8F462}"/>
              </a:ext>
            </a:extLst>
          </p:cNvPr>
          <p:cNvSpPr/>
          <p:nvPr/>
        </p:nvSpPr>
        <p:spPr>
          <a:xfrm>
            <a:off x="405808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 Server</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15" name="正方形/長方形 14">
            <a:extLst>
              <a:ext uri="{FF2B5EF4-FFF2-40B4-BE49-F238E27FC236}">
                <a16:creationId xmlns:a16="http://schemas.microsoft.com/office/drawing/2014/main" id="{EAD8F745-DFF7-0B1C-5B95-19C6A23AB226}"/>
              </a:ext>
            </a:extLst>
          </p:cNvPr>
          <p:cNvSpPr/>
          <p:nvPr/>
        </p:nvSpPr>
        <p:spPr>
          <a:xfrm>
            <a:off x="704936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8" name="正方形/長方形 17">
            <a:extLst>
              <a:ext uri="{FF2B5EF4-FFF2-40B4-BE49-F238E27FC236}">
                <a16:creationId xmlns:a16="http://schemas.microsoft.com/office/drawing/2014/main" id="{83708A78-1C11-42B0-CBFA-2241027F8B5F}"/>
              </a:ext>
            </a:extLst>
          </p:cNvPr>
          <p:cNvSpPr/>
          <p:nvPr/>
        </p:nvSpPr>
        <p:spPr>
          <a:xfrm>
            <a:off x="4058080" y="1848888"/>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Custom RPC</a:t>
            </a:r>
          </a:p>
          <a:p>
            <a:pPr algn="ctr"/>
            <a:r>
              <a:rPr kumimoji="1" lang="en-US" altLang="ja-JP" sz="1400" dirty="0">
                <a:solidFill>
                  <a:schemeClr val="tx1"/>
                </a:solidFill>
              </a:rPr>
              <a:t>(Solana Endpoint)</a:t>
            </a:r>
          </a:p>
        </p:txBody>
      </p:sp>
      <p:sp>
        <p:nvSpPr>
          <p:cNvPr id="19" name="正方形/長方形 18">
            <a:extLst>
              <a:ext uri="{FF2B5EF4-FFF2-40B4-BE49-F238E27FC236}">
                <a16:creationId xmlns:a16="http://schemas.microsoft.com/office/drawing/2014/main" id="{EF3C4418-964B-EB27-A954-7274F20D7399}"/>
              </a:ext>
            </a:extLst>
          </p:cNvPr>
          <p:cNvSpPr/>
          <p:nvPr/>
        </p:nvSpPr>
        <p:spPr>
          <a:xfrm>
            <a:off x="7049360" y="1848888"/>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Validator's Server</a:t>
            </a:r>
          </a:p>
        </p:txBody>
      </p:sp>
      <p:cxnSp>
        <p:nvCxnSpPr>
          <p:cNvPr id="20" name="直線矢印コネクタ 19">
            <a:extLst>
              <a:ext uri="{FF2B5EF4-FFF2-40B4-BE49-F238E27FC236}">
                <a16:creationId xmlns:a16="http://schemas.microsoft.com/office/drawing/2014/main" id="{C295ABAE-9575-39F6-8852-581F0306ADD4}"/>
              </a:ext>
            </a:extLst>
          </p:cNvPr>
          <p:cNvCxnSpPr>
            <a:cxnSpLocks/>
            <a:stCxn id="13" idx="3"/>
            <a:endCxn id="14" idx="1"/>
          </p:cNvCxnSpPr>
          <p:nvPr/>
        </p:nvCxnSpPr>
        <p:spPr>
          <a:xfrm>
            <a:off x="2719688" y="4685020"/>
            <a:ext cx="1338392" cy="0"/>
          </a:xfrm>
          <a:prstGeom prst="straightConnector1">
            <a:avLst/>
          </a:prstGeom>
          <a:ln w="762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3C9C0F8F-8A70-D255-CC05-E865F8522FD1}"/>
              </a:ext>
            </a:extLst>
          </p:cNvPr>
          <p:cNvCxnSpPr>
            <a:cxnSpLocks/>
            <a:stCxn id="14" idx="0"/>
            <a:endCxn id="18" idx="2"/>
          </p:cNvCxnSpPr>
          <p:nvPr/>
        </p:nvCxnSpPr>
        <p:spPr>
          <a:xfrm flipV="1">
            <a:off x="4884524" y="3157734"/>
            <a:ext cx="0" cy="872863"/>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F528A4FF-EBBD-C13B-30E3-273AEF08CBA2}"/>
              </a:ext>
            </a:extLst>
          </p:cNvPr>
          <p:cNvCxnSpPr>
            <a:cxnSpLocks/>
            <a:stCxn id="18" idx="3"/>
            <a:endCxn id="19" idx="1"/>
          </p:cNvCxnSpPr>
          <p:nvPr/>
        </p:nvCxnSpPr>
        <p:spPr>
          <a:xfrm>
            <a:off x="5710968" y="2503311"/>
            <a:ext cx="1338392" cy="0"/>
          </a:xfrm>
          <a:prstGeom prst="straightConnector1">
            <a:avLst/>
          </a:prstGeom>
          <a:ln w="762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1EB3708-BFBF-D0C1-C0F3-99BA0BC1A0A2}"/>
              </a:ext>
            </a:extLst>
          </p:cNvPr>
          <p:cNvCxnSpPr>
            <a:cxnSpLocks/>
            <a:stCxn id="19" idx="2"/>
            <a:endCxn id="15" idx="0"/>
          </p:cNvCxnSpPr>
          <p:nvPr/>
        </p:nvCxnSpPr>
        <p:spPr>
          <a:xfrm>
            <a:off x="7875804" y="3157734"/>
            <a:ext cx="0" cy="872863"/>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C354E4C8-8189-96D9-6620-766506525A23}"/>
              </a:ext>
            </a:extLst>
          </p:cNvPr>
          <p:cNvSpPr txBox="1"/>
          <p:nvPr/>
        </p:nvSpPr>
        <p:spPr>
          <a:xfrm>
            <a:off x="2718319" y="4027406"/>
            <a:ext cx="1338389" cy="537210"/>
          </a:xfrm>
          <a:prstGeom prst="rect">
            <a:avLst/>
          </a:prstGeom>
          <a:noFill/>
        </p:spPr>
        <p:txBody>
          <a:bodyPr wrap="square" rtlCol="0">
            <a:noAutofit/>
          </a:bodyPr>
          <a:lstStyle/>
          <a:p>
            <a:pPr algn="ctr"/>
            <a:r>
              <a:rPr kumimoji="1" lang="en-US" altLang="ja-JP" sz="1400" dirty="0"/>
              <a:t>Transfer Request</a:t>
            </a:r>
            <a:endParaRPr kumimoji="1" lang="ja-JP" altLang="en-US" sz="1400" dirty="0"/>
          </a:p>
        </p:txBody>
      </p:sp>
      <p:sp>
        <p:nvSpPr>
          <p:cNvPr id="38" name="テキスト ボックス 37">
            <a:extLst>
              <a:ext uri="{FF2B5EF4-FFF2-40B4-BE49-F238E27FC236}">
                <a16:creationId xmlns:a16="http://schemas.microsoft.com/office/drawing/2014/main" id="{D6779A6A-B292-8E4C-B83F-BD5D9C81174F}"/>
              </a:ext>
            </a:extLst>
          </p:cNvPr>
          <p:cNvSpPr txBox="1"/>
          <p:nvPr/>
        </p:nvSpPr>
        <p:spPr>
          <a:xfrm>
            <a:off x="3889032" y="3253790"/>
            <a:ext cx="995492" cy="537210"/>
          </a:xfrm>
          <a:prstGeom prst="rect">
            <a:avLst/>
          </a:prstGeom>
          <a:noFill/>
        </p:spPr>
        <p:txBody>
          <a:bodyPr wrap="square" rtlCol="0">
            <a:noAutofit/>
          </a:bodyPr>
          <a:lstStyle/>
          <a:p>
            <a:pPr algn="ctr"/>
            <a:r>
              <a:rPr kumimoji="1" lang="en-US" altLang="ja-JP" sz="1400" dirty="0"/>
              <a:t>Transfer Request</a:t>
            </a:r>
            <a:endParaRPr kumimoji="1" lang="ja-JP" altLang="en-US" sz="1400" dirty="0"/>
          </a:p>
        </p:txBody>
      </p:sp>
      <p:sp>
        <p:nvSpPr>
          <p:cNvPr id="41" name="テキスト ボックス 40">
            <a:extLst>
              <a:ext uri="{FF2B5EF4-FFF2-40B4-BE49-F238E27FC236}">
                <a16:creationId xmlns:a16="http://schemas.microsoft.com/office/drawing/2014/main" id="{E2689C92-233D-1801-2403-EC087B12B7AA}"/>
              </a:ext>
            </a:extLst>
          </p:cNvPr>
          <p:cNvSpPr txBox="1"/>
          <p:nvPr/>
        </p:nvSpPr>
        <p:spPr>
          <a:xfrm>
            <a:off x="7875803" y="3253790"/>
            <a:ext cx="995492" cy="537210"/>
          </a:xfrm>
          <a:prstGeom prst="rect">
            <a:avLst/>
          </a:prstGeom>
          <a:noFill/>
        </p:spPr>
        <p:txBody>
          <a:bodyPr wrap="square" rtlCol="0">
            <a:noAutofit/>
          </a:bodyPr>
          <a:lstStyle/>
          <a:p>
            <a:pPr algn="ctr"/>
            <a:r>
              <a:rPr kumimoji="1" lang="en-US" altLang="ja-JP" sz="1400" dirty="0"/>
              <a:t>Block</a:t>
            </a:r>
          </a:p>
          <a:p>
            <a:pPr algn="ctr"/>
            <a:r>
              <a:rPr kumimoji="1" lang="en-US" altLang="ja-JP" sz="1400" dirty="0"/>
              <a:t>Confirmed</a:t>
            </a:r>
            <a:endParaRPr kumimoji="1" lang="ja-JP" altLang="en-US" sz="1400" dirty="0"/>
          </a:p>
        </p:txBody>
      </p:sp>
      <p:sp>
        <p:nvSpPr>
          <p:cNvPr id="45" name="テキスト ボックス 44">
            <a:extLst>
              <a:ext uri="{FF2B5EF4-FFF2-40B4-BE49-F238E27FC236}">
                <a16:creationId xmlns:a16="http://schemas.microsoft.com/office/drawing/2014/main" id="{16446F6F-7E5D-9A11-B028-3E387E91092E}"/>
              </a:ext>
            </a:extLst>
          </p:cNvPr>
          <p:cNvSpPr txBox="1"/>
          <p:nvPr/>
        </p:nvSpPr>
        <p:spPr>
          <a:xfrm>
            <a:off x="1065431" y="6061426"/>
            <a:ext cx="3731732" cy="328564"/>
          </a:xfrm>
          <a:prstGeom prst="rect">
            <a:avLst/>
          </a:prstGeom>
          <a:noFill/>
        </p:spPr>
        <p:txBody>
          <a:bodyPr wrap="square" rtlCol="0">
            <a:noAutofit/>
          </a:bodyPr>
          <a:lstStyle/>
          <a:p>
            <a:r>
              <a:rPr kumimoji="1" lang="en-US" altLang="ja-JP" sz="1200" dirty="0"/>
              <a:t>Ref: </a:t>
            </a:r>
            <a:r>
              <a:rPr kumimoji="1" lang="en-US" altLang="ja-JP" sz="1200" dirty="0">
                <a:hlinkClick r:id="rId2"/>
              </a:rPr>
              <a:t>The Journey of a Transaction – Solana Cookbook</a:t>
            </a:r>
            <a:r>
              <a:rPr kumimoji="1" lang="en-US" altLang="ja-JP" sz="1200" dirty="0"/>
              <a:t> </a:t>
            </a:r>
            <a:endParaRPr kumimoji="1" lang="ja-JP" altLang="en-US" sz="1200" dirty="0"/>
          </a:p>
        </p:txBody>
      </p:sp>
      <p:sp>
        <p:nvSpPr>
          <p:cNvPr id="46" name="テキスト ボックス 45">
            <a:extLst>
              <a:ext uri="{FF2B5EF4-FFF2-40B4-BE49-F238E27FC236}">
                <a16:creationId xmlns:a16="http://schemas.microsoft.com/office/drawing/2014/main" id="{2BBD7AF4-4322-6C5F-F0B9-B8CAC8A2E0EE}"/>
              </a:ext>
            </a:extLst>
          </p:cNvPr>
          <p:cNvSpPr txBox="1"/>
          <p:nvPr/>
        </p:nvSpPr>
        <p:spPr>
          <a:xfrm>
            <a:off x="5710968" y="1835157"/>
            <a:ext cx="1333632" cy="537210"/>
          </a:xfrm>
          <a:prstGeom prst="rect">
            <a:avLst/>
          </a:prstGeom>
          <a:noFill/>
        </p:spPr>
        <p:txBody>
          <a:bodyPr wrap="square" rtlCol="0">
            <a:noAutofit/>
          </a:bodyPr>
          <a:lstStyle/>
          <a:p>
            <a:pPr algn="ctr"/>
            <a:r>
              <a:rPr kumimoji="1" lang="en-US" altLang="ja-JP" sz="1400" dirty="0"/>
              <a:t>Broadcast</a:t>
            </a:r>
            <a:endParaRPr kumimoji="1" lang="ja-JP" altLang="en-US" sz="1400" dirty="0"/>
          </a:p>
        </p:txBody>
      </p:sp>
      <p:sp>
        <p:nvSpPr>
          <p:cNvPr id="50" name="テキスト ボックス 49">
            <a:extLst>
              <a:ext uri="{FF2B5EF4-FFF2-40B4-BE49-F238E27FC236}">
                <a16:creationId xmlns:a16="http://schemas.microsoft.com/office/drawing/2014/main" id="{628F2D1E-8FC0-67F1-C994-D3721A4D7705}"/>
              </a:ext>
            </a:extLst>
          </p:cNvPr>
          <p:cNvSpPr txBox="1"/>
          <p:nvPr/>
        </p:nvSpPr>
        <p:spPr>
          <a:xfrm>
            <a:off x="1065431" y="5510596"/>
            <a:ext cx="1652888"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51" name="テキスト ボックス 50">
            <a:extLst>
              <a:ext uri="{FF2B5EF4-FFF2-40B4-BE49-F238E27FC236}">
                <a16:creationId xmlns:a16="http://schemas.microsoft.com/office/drawing/2014/main" id="{BEA5E3BB-2537-9409-C22F-53C5BD983B30}"/>
              </a:ext>
            </a:extLst>
          </p:cNvPr>
          <p:cNvSpPr txBox="1"/>
          <p:nvPr/>
        </p:nvSpPr>
        <p:spPr>
          <a:xfrm>
            <a:off x="4056709" y="5510596"/>
            <a:ext cx="464553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sp>
        <p:nvSpPr>
          <p:cNvPr id="54" name="テキスト ボックス 53">
            <a:extLst>
              <a:ext uri="{FF2B5EF4-FFF2-40B4-BE49-F238E27FC236}">
                <a16:creationId xmlns:a16="http://schemas.microsoft.com/office/drawing/2014/main" id="{EE90EA48-7421-43C8-6E08-A8374E60AB3E}"/>
              </a:ext>
            </a:extLst>
          </p:cNvPr>
          <p:cNvSpPr txBox="1"/>
          <p:nvPr/>
        </p:nvSpPr>
        <p:spPr>
          <a:xfrm>
            <a:off x="1862167" y="1855860"/>
            <a:ext cx="2191153" cy="551251"/>
          </a:xfrm>
          <a:prstGeom prst="rect">
            <a:avLst/>
          </a:prstGeom>
          <a:noFill/>
        </p:spPr>
        <p:txBody>
          <a:bodyPr wrap="square" rtlCol="0">
            <a:noAutofit/>
          </a:bodyPr>
          <a:lstStyle/>
          <a:p>
            <a:r>
              <a:rPr kumimoji="1" lang="en-US" altLang="ja-JP" sz="1200" dirty="0"/>
              <a:t>Slow Reason: Request limit?</a:t>
            </a:r>
          </a:p>
          <a:p>
            <a:r>
              <a:rPr kumimoji="1" lang="en-US" altLang="ja-JP" sz="1200" dirty="0"/>
              <a:t>(ex: </a:t>
            </a:r>
            <a:r>
              <a:rPr kumimoji="1" lang="en-US" altLang="ja-JP" sz="1200" dirty="0" err="1"/>
              <a:t>QuickNode</a:t>
            </a:r>
            <a:r>
              <a:rPr kumimoji="1" lang="en-US" altLang="ja-JP" sz="1200" dirty="0"/>
              <a:t>, Solana Beach)</a:t>
            </a:r>
            <a:endParaRPr kumimoji="1" lang="ja-JP" altLang="en-US" sz="1200"/>
          </a:p>
        </p:txBody>
      </p:sp>
      <p:cxnSp>
        <p:nvCxnSpPr>
          <p:cNvPr id="55" name="曲線コネクタ 54">
            <a:extLst>
              <a:ext uri="{FF2B5EF4-FFF2-40B4-BE49-F238E27FC236}">
                <a16:creationId xmlns:a16="http://schemas.microsoft.com/office/drawing/2014/main" id="{B2FB893F-C93D-19DA-E37E-D9D21B2A6C96}"/>
              </a:ext>
            </a:extLst>
          </p:cNvPr>
          <p:cNvCxnSpPr>
            <a:cxnSpLocks/>
            <a:stCxn id="54" idx="2"/>
            <a:endCxn id="18" idx="1"/>
          </p:cNvCxnSpPr>
          <p:nvPr/>
        </p:nvCxnSpPr>
        <p:spPr>
          <a:xfrm rot="16200000" flipH="1">
            <a:off x="3459812" y="1905043"/>
            <a:ext cx="96200" cy="1100336"/>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2E17E683-9BE4-1A0A-5A57-C4CA354E183D}"/>
              </a:ext>
            </a:extLst>
          </p:cNvPr>
          <p:cNvSpPr txBox="1"/>
          <p:nvPr/>
        </p:nvSpPr>
        <p:spPr>
          <a:xfrm>
            <a:off x="8851624" y="1855861"/>
            <a:ext cx="2358829" cy="326280"/>
          </a:xfrm>
          <a:prstGeom prst="rect">
            <a:avLst/>
          </a:prstGeom>
          <a:noFill/>
        </p:spPr>
        <p:txBody>
          <a:bodyPr wrap="square" rtlCol="0">
            <a:noAutofit/>
          </a:bodyPr>
          <a:lstStyle/>
          <a:p>
            <a:r>
              <a:rPr kumimoji="1" lang="en-US" altLang="ja-JP" sz="1200" dirty="0"/>
              <a:t>Slow Reason: Server performance</a:t>
            </a:r>
            <a:endParaRPr kumimoji="1" lang="ja-JP" altLang="en-US" sz="1200"/>
          </a:p>
        </p:txBody>
      </p:sp>
      <p:cxnSp>
        <p:nvCxnSpPr>
          <p:cNvPr id="64" name="曲線コネクタ 63">
            <a:extLst>
              <a:ext uri="{FF2B5EF4-FFF2-40B4-BE49-F238E27FC236}">
                <a16:creationId xmlns:a16="http://schemas.microsoft.com/office/drawing/2014/main" id="{71E1D776-82C4-D198-1838-1E73AC6C964C}"/>
              </a:ext>
            </a:extLst>
          </p:cNvPr>
          <p:cNvCxnSpPr>
            <a:cxnSpLocks/>
            <a:stCxn id="63" idx="2"/>
            <a:endCxn id="19" idx="3"/>
          </p:cNvCxnSpPr>
          <p:nvPr/>
        </p:nvCxnSpPr>
        <p:spPr>
          <a:xfrm rot="5400000">
            <a:off x="9206059" y="1678331"/>
            <a:ext cx="321170" cy="1328791"/>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78" name="グループ化 77">
            <a:extLst>
              <a:ext uri="{FF2B5EF4-FFF2-40B4-BE49-F238E27FC236}">
                <a16:creationId xmlns:a16="http://schemas.microsoft.com/office/drawing/2014/main" id="{32762743-88C8-9555-FD31-39BE8D6E1A15}"/>
              </a:ext>
            </a:extLst>
          </p:cNvPr>
          <p:cNvGrpSpPr/>
          <p:nvPr/>
        </p:nvGrpSpPr>
        <p:grpSpPr>
          <a:xfrm>
            <a:off x="10492740" y="5329940"/>
            <a:ext cx="861060" cy="461247"/>
            <a:chOff x="10492740" y="759641"/>
            <a:chExt cx="861060" cy="461247"/>
          </a:xfrm>
        </p:grpSpPr>
        <p:cxnSp>
          <p:nvCxnSpPr>
            <p:cNvPr id="72" name="直線矢印コネクタ 71">
              <a:extLst>
                <a:ext uri="{FF2B5EF4-FFF2-40B4-BE49-F238E27FC236}">
                  <a16:creationId xmlns:a16="http://schemas.microsoft.com/office/drawing/2014/main" id="{5A40BE96-3671-FED1-138F-8E0C64C901FF}"/>
                </a:ext>
              </a:extLst>
            </p:cNvPr>
            <p:cNvCxnSpPr>
              <a:cxnSpLocks/>
            </p:cNvCxnSpPr>
            <p:nvPr/>
          </p:nvCxnSpPr>
          <p:spPr>
            <a:xfrm>
              <a:off x="10492740" y="867400"/>
              <a:ext cx="320470" cy="0"/>
            </a:xfrm>
            <a:prstGeom prst="straightConnector1">
              <a:avLst/>
            </a:prstGeom>
            <a:ln w="381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41EB0898-1984-1E74-753C-B60613D212DA}"/>
                </a:ext>
              </a:extLst>
            </p:cNvPr>
            <p:cNvSpPr txBox="1"/>
            <p:nvPr/>
          </p:nvSpPr>
          <p:spPr>
            <a:xfrm>
              <a:off x="10813210" y="759641"/>
              <a:ext cx="540590" cy="229824"/>
            </a:xfrm>
            <a:prstGeom prst="rect">
              <a:avLst/>
            </a:prstGeom>
            <a:noFill/>
          </p:spPr>
          <p:txBody>
            <a:bodyPr wrap="square" rtlCol="0" anchor="ctr">
              <a:noAutofit/>
            </a:bodyPr>
            <a:lstStyle/>
            <a:p>
              <a:r>
                <a:rPr kumimoji="1" lang="en-US" altLang="ja-JP" sz="1200" dirty="0"/>
                <a:t>Fast</a:t>
              </a:r>
              <a:endParaRPr kumimoji="1" lang="ja-JP" altLang="en-US" sz="1200" dirty="0"/>
            </a:p>
          </p:txBody>
        </p:sp>
        <p:cxnSp>
          <p:nvCxnSpPr>
            <p:cNvPr id="76" name="直線矢印コネクタ 75">
              <a:extLst>
                <a:ext uri="{FF2B5EF4-FFF2-40B4-BE49-F238E27FC236}">
                  <a16:creationId xmlns:a16="http://schemas.microsoft.com/office/drawing/2014/main" id="{9EB5719E-E3E9-5DAC-272A-A0A187C9CC01}"/>
                </a:ext>
              </a:extLst>
            </p:cNvPr>
            <p:cNvCxnSpPr>
              <a:cxnSpLocks/>
            </p:cNvCxnSpPr>
            <p:nvPr/>
          </p:nvCxnSpPr>
          <p:spPr>
            <a:xfrm>
              <a:off x="10492740" y="1098823"/>
              <a:ext cx="320470"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32D881E9-2FC2-4CEF-CAAF-CF97D6851707}"/>
                </a:ext>
              </a:extLst>
            </p:cNvPr>
            <p:cNvSpPr txBox="1"/>
            <p:nvPr/>
          </p:nvSpPr>
          <p:spPr>
            <a:xfrm>
              <a:off x="10813210" y="991064"/>
              <a:ext cx="540590" cy="229824"/>
            </a:xfrm>
            <a:prstGeom prst="rect">
              <a:avLst/>
            </a:prstGeom>
            <a:noFill/>
          </p:spPr>
          <p:txBody>
            <a:bodyPr wrap="square" rtlCol="0" anchor="ctr">
              <a:noAutofit/>
            </a:bodyPr>
            <a:lstStyle/>
            <a:p>
              <a:r>
                <a:rPr kumimoji="1" lang="en-US" altLang="ja-JP" sz="1200" dirty="0"/>
                <a:t>Slow</a:t>
              </a:r>
              <a:endParaRPr kumimoji="1" lang="ja-JP" altLang="en-US" sz="1200" dirty="0"/>
            </a:p>
          </p:txBody>
        </p:sp>
      </p:grpSp>
      <p:sp>
        <p:nvSpPr>
          <p:cNvPr id="79" name="テキスト ボックス 78">
            <a:extLst>
              <a:ext uri="{FF2B5EF4-FFF2-40B4-BE49-F238E27FC236}">
                <a16:creationId xmlns:a16="http://schemas.microsoft.com/office/drawing/2014/main" id="{9AB12EBE-828B-2CA5-6F55-34A85EB2F38F}"/>
              </a:ext>
            </a:extLst>
          </p:cNvPr>
          <p:cNvSpPr txBox="1"/>
          <p:nvPr/>
        </p:nvSpPr>
        <p:spPr>
          <a:xfrm>
            <a:off x="836831" y="1284952"/>
            <a:ext cx="3312260" cy="385143"/>
          </a:xfrm>
          <a:prstGeom prst="rect">
            <a:avLst/>
          </a:prstGeom>
          <a:noFill/>
        </p:spPr>
        <p:txBody>
          <a:bodyPr wrap="square" rtlCol="0">
            <a:noAutofit/>
          </a:bodyPr>
          <a:lstStyle/>
          <a:p>
            <a:r>
              <a:rPr kumimoji="1" lang="en-US" altLang="ja-JP" sz="1600" u="sng" dirty="0"/>
              <a:t>For</a:t>
            </a:r>
            <a:r>
              <a:rPr kumimoji="1" lang="ja-JP" altLang="en-US" sz="1600" u="sng"/>
              <a:t> </a:t>
            </a:r>
            <a:r>
              <a:rPr kumimoji="1" lang="en-US" altLang="ja-JP" sz="1600" u="sng" dirty="0"/>
              <a:t>example: Journey of Transfer</a:t>
            </a:r>
            <a:endParaRPr kumimoji="1" lang="ja-JP" altLang="en-US" sz="1600" u="sng" dirty="0"/>
          </a:p>
        </p:txBody>
      </p:sp>
      <p:pic>
        <p:nvPicPr>
          <p:cNvPr id="80" name="Picture 6" descr="GST">
            <a:extLst>
              <a:ext uri="{FF2B5EF4-FFF2-40B4-BE49-F238E27FC236}">
                <a16:creationId xmlns:a16="http://schemas.microsoft.com/office/drawing/2014/main" id="{209ECE4C-5B97-D02E-2BE9-B9C27C81A290}"/>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771845" y="3429000"/>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descr="GST">
            <a:extLst>
              <a:ext uri="{FF2B5EF4-FFF2-40B4-BE49-F238E27FC236}">
                <a16:creationId xmlns:a16="http://schemas.microsoft.com/office/drawing/2014/main" id="{C0123DC8-C664-358A-0DFE-A328CD7A2F66}"/>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851624" y="3429000"/>
            <a:ext cx="234374" cy="234374"/>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5023A2C0-DD21-0384-83CD-6075B4B8939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11813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a:t>Yield Farming</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11</a:t>
            </a:fld>
            <a:endParaRPr kumimoji="1" lang="ja-JP" altLang="en-US"/>
          </a:p>
        </p:txBody>
      </p:sp>
    </p:spTree>
    <p:extLst>
      <p:ext uri="{BB962C8B-B14F-4D97-AF65-F5344CB8AC3E}">
        <p14:creationId xmlns:p14="http://schemas.microsoft.com/office/powerpoint/2010/main" val="358845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ABEAF-155C-624C-B734-BF5EF1D16338}"/>
              </a:ext>
            </a:extLst>
          </p:cNvPr>
          <p:cNvSpPr>
            <a:spLocks noGrp="1"/>
          </p:cNvSpPr>
          <p:nvPr>
            <p:ph type="title"/>
          </p:nvPr>
        </p:nvSpPr>
        <p:spPr/>
        <p:txBody>
          <a:bodyPr/>
          <a:lstStyle/>
          <a:p>
            <a:r>
              <a:rPr kumimoji="1" lang="en-US" altLang="ja-JP"/>
              <a:t>Yield Farming Customer Journey Outline</a:t>
            </a:r>
            <a:endParaRPr kumimoji="1" lang="ja-JP" altLang="en-US"/>
          </a:p>
        </p:txBody>
      </p:sp>
      <p:sp>
        <p:nvSpPr>
          <p:cNvPr id="5" name="スライド番号プレースホルダー 4">
            <a:extLst>
              <a:ext uri="{FF2B5EF4-FFF2-40B4-BE49-F238E27FC236}">
                <a16:creationId xmlns:a16="http://schemas.microsoft.com/office/drawing/2014/main" id="{E5A8E0DE-9619-9D44-B54A-59A941A6EDFC}"/>
              </a:ext>
            </a:extLst>
          </p:cNvPr>
          <p:cNvSpPr>
            <a:spLocks noGrp="1"/>
          </p:cNvSpPr>
          <p:nvPr>
            <p:ph type="sldNum" sz="quarter" idx="12"/>
          </p:nvPr>
        </p:nvSpPr>
        <p:spPr/>
        <p:txBody>
          <a:bodyPr/>
          <a:lstStyle/>
          <a:p>
            <a:fld id="{51BE5F08-58E8-9243-A834-2B76637F595D}" type="slidenum">
              <a:rPr kumimoji="1" lang="ja-JP" altLang="en-US" smtClean="0"/>
              <a:t>12</a:t>
            </a:fld>
            <a:endParaRPr kumimoji="1" lang="ja-JP" altLang="en-US"/>
          </a:p>
        </p:txBody>
      </p:sp>
      <p:sp>
        <p:nvSpPr>
          <p:cNvPr id="7" name="正方形/長方形 6">
            <a:extLst>
              <a:ext uri="{FF2B5EF4-FFF2-40B4-BE49-F238E27FC236}">
                <a16:creationId xmlns:a16="http://schemas.microsoft.com/office/drawing/2014/main" id="{F235C190-45C7-B74C-87FD-1548E57F2162}"/>
              </a:ext>
            </a:extLst>
          </p:cNvPr>
          <p:cNvSpPr/>
          <p:nvPr/>
        </p:nvSpPr>
        <p:spPr>
          <a:xfrm>
            <a:off x="626185" y="962627"/>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Domestic</a:t>
            </a:r>
          </a:p>
          <a:p>
            <a:pPr algn="ctr"/>
            <a:r>
              <a:rPr kumimoji="1" lang="en-US" altLang="ja-JP" sz="1400">
                <a:solidFill>
                  <a:schemeClr val="tx1"/>
                </a:solidFill>
              </a:rPr>
              <a:t>Exchange</a:t>
            </a:r>
            <a:endParaRPr kumimoji="1" lang="ja-JP" altLang="en-US" sz="1400">
              <a:solidFill>
                <a:schemeClr val="tx1"/>
              </a:solidFill>
            </a:endParaRPr>
          </a:p>
        </p:txBody>
      </p:sp>
      <p:sp>
        <p:nvSpPr>
          <p:cNvPr id="8" name="正方形/長方形 7">
            <a:extLst>
              <a:ext uri="{FF2B5EF4-FFF2-40B4-BE49-F238E27FC236}">
                <a16:creationId xmlns:a16="http://schemas.microsoft.com/office/drawing/2014/main" id="{D86D7F9C-E192-9E42-B8FF-BF4BD360C787}"/>
              </a:ext>
            </a:extLst>
          </p:cNvPr>
          <p:cNvSpPr/>
          <p:nvPr/>
        </p:nvSpPr>
        <p:spPr>
          <a:xfrm>
            <a:off x="626185" y="3101134"/>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Overseas</a:t>
            </a:r>
          </a:p>
          <a:p>
            <a:pPr algn="ctr"/>
            <a:r>
              <a:rPr kumimoji="1" lang="en-US" altLang="ja-JP" sz="1400">
                <a:solidFill>
                  <a:schemeClr val="tx1"/>
                </a:solidFill>
              </a:rPr>
              <a:t>Exchange</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6E7E3A8A-329C-3740-AFD4-71765A738121}"/>
              </a:ext>
            </a:extLst>
          </p:cNvPr>
          <p:cNvSpPr/>
          <p:nvPr/>
        </p:nvSpPr>
        <p:spPr>
          <a:xfrm>
            <a:off x="626185" y="5307150"/>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Wallet</a:t>
            </a:r>
          </a:p>
        </p:txBody>
      </p:sp>
      <p:sp>
        <p:nvSpPr>
          <p:cNvPr id="10" name="正方形/長方形 9">
            <a:extLst>
              <a:ext uri="{FF2B5EF4-FFF2-40B4-BE49-F238E27FC236}">
                <a16:creationId xmlns:a16="http://schemas.microsoft.com/office/drawing/2014/main" id="{FDE92ABF-C934-5842-95A2-1C7A5459905D}"/>
              </a:ext>
            </a:extLst>
          </p:cNvPr>
          <p:cNvSpPr/>
          <p:nvPr/>
        </p:nvSpPr>
        <p:spPr>
          <a:xfrm>
            <a:off x="2519844" y="962627"/>
            <a:ext cx="9082312" cy="5393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a:t>
            </a:r>
            <a:endParaRPr kumimoji="1" lang="ja-JP" altLang="en-US" sz="1400">
              <a:solidFill>
                <a:schemeClr val="tx1"/>
              </a:solidFill>
            </a:endParaRPr>
          </a:p>
        </p:txBody>
      </p:sp>
      <p:cxnSp>
        <p:nvCxnSpPr>
          <p:cNvPr id="11" name="直線矢印コネクタ 10">
            <a:extLst>
              <a:ext uri="{FF2B5EF4-FFF2-40B4-BE49-F238E27FC236}">
                <a16:creationId xmlns:a16="http://schemas.microsoft.com/office/drawing/2014/main" id="{6029B592-D4A6-C941-B6B3-C72C1547640F}"/>
              </a:ext>
            </a:extLst>
          </p:cNvPr>
          <p:cNvCxnSpPr>
            <a:cxnSpLocks/>
            <a:stCxn id="7" idx="2"/>
            <a:endCxn id="8" idx="0"/>
          </p:cNvCxnSpPr>
          <p:nvPr/>
        </p:nvCxnSpPr>
        <p:spPr>
          <a:xfrm>
            <a:off x="1230141" y="2011825"/>
            <a:ext cx="0" cy="108930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8228DA6-EF3F-B645-AF8E-0C1B12691E0F}"/>
              </a:ext>
            </a:extLst>
          </p:cNvPr>
          <p:cNvCxnSpPr>
            <a:cxnSpLocks/>
            <a:stCxn id="8" idx="2"/>
            <a:endCxn id="9" idx="0"/>
          </p:cNvCxnSpPr>
          <p:nvPr/>
        </p:nvCxnSpPr>
        <p:spPr>
          <a:xfrm>
            <a:off x="1230141" y="4150332"/>
            <a:ext cx="0" cy="115681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76ECFBF8-06B8-4241-9F84-836196B3B635}"/>
              </a:ext>
            </a:extLst>
          </p:cNvPr>
          <p:cNvCxnSpPr>
            <a:cxnSpLocks/>
            <a:stCxn id="9" idx="3"/>
          </p:cNvCxnSpPr>
          <p:nvPr/>
        </p:nvCxnSpPr>
        <p:spPr>
          <a:xfrm>
            <a:off x="1834097" y="5831749"/>
            <a:ext cx="6857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4" name="図 63">
            <a:extLst>
              <a:ext uri="{FF2B5EF4-FFF2-40B4-BE49-F238E27FC236}">
                <a16:creationId xmlns:a16="http://schemas.microsoft.com/office/drawing/2014/main" id="{8DD354D6-6878-C84F-9186-CB055F8A7F8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5644" t="-16404" r="-5113" b="-9868"/>
          <a:stretch/>
        </p:blipFill>
        <p:spPr>
          <a:xfrm>
            <a:off x="5638876" y="1022895"/>
            <a:ext cx="1167897" cy="366163"/>
          </a:xfrm>
          <a:prstGeom prst="rect">
            <a:avLst/>
          </a:prstGeom>
          <a:solidFill>
            <a:schemeClr val="tx1"/>
          </a:solidFill>
        </p:spPr>
      </p:pic>
      <p:sp>
        <p:nvSpPr>
          <p:cNvPr id="67" name="フッター プレースホルダー 66">
            <a:extLst>
              <a:ext uri="{FF2B5EF4-FFF2-40B4-BE49-F238E27FC236}">
                <a16:creationId xmlns:a16="http://schemas.microsoft.com/office/drawing/2014/main" id="{F8020629-7124-4748-96D7-83BD141C9F6A}"/>
              </a:ext>
            </a:extLst>
          </p:cNvPr>
          <p:cNvSpPr>
            <a:spLocks noGrp="1"/>
          </p:cNvSpPr>
          <p:nvPr>
            <p:ph type="ftr" sz="quarter" idx="11"/>
          </p:nvPr>
        </p:nvSpPr>
        <p:spPr/>
        <p:txBody>
          <a:bodyPr/>
          <a:lstStyle/>
          <a:p>
            <a:r>
              <a:rPr kumimoji="1" lang="en-US" altLang="ja-JP"/>
              <a:t>256hax</a:t>
            </a:r>
            <a:endParaRPr kumimoji="1" lang="ja-JP" altLang="en-US"/>
          </a:p>
        </p:txBody>
      </p:sp>
      <p:sp>
        <p:nvSpPr>
          <p:cNvPr id="83" name="正方形/長方形 82">
            <a:extLst>
              <a:ext uri="{FF2B5EF4-FFF2-40B4-BE49-F238E27FC236}">
                <a16:creationId xmlns:a16="http://schemas.microsoft.com/office/drawing/2014/main" id="{B09A7532-8225-6F4D-97C3-9395D8120566}"/>
              </a:ext>
            </a:extLst>
          </p:cNvPr>
          <p:cNvSpPr/>
          <p:nvPr/>
        </p:nvSpPr>
        <p:spPr>
          <a:xfrm>
            <a:off x="2708222"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Exchange</a:t>
            </a:r>
          </a:p>
        </p:txBody>
      </p:sp>
      <p:sp>
        <p:nvSpPr>
          <p:cNvPr id="69" name="正方形/長方形 68">
            <a:extLst>
              <a:ext uri="{FF2B5EF4-FFF2-40B4-BE49-F238E27FC236}">
                <a16:creationId xmlns:a16="http://schemas.microsoft.com/office/drawing/2014/main" id="{9BACA51E-BB1E-F845-9A78-64493E706678}"/>
              </a:ext>
            </a:extLst>
          </p:cNvPr>
          <p:cNvSpPr/>
          <p:nvPr/>
        </p:nvSpPr>
        <p:spPr>
          <a:xfrm>
            <a:off x="2888844"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050">
                <a:solidFill>
                  <a:schemeClr val="tx1"/>
                </a:solidFill>
              </a:rPr>
              <a:t>(Orderbooks)</a:t>
            </a:r>
            <a:endParaRPr kumimoji="1" lang="ja-JP" altLang="en-US" sz="1050">
              <a:solidFill>
                <a:schemeClr val="tx1"/>
              </a:solidFill>
            </a:endParaRPr>
          </a:p>
        </p:txBody>
      </p:sp>
      <p:sp>
        <p:nvSpPr>
          <p:cNvPr id="71" name="正方形/長方形 70">
            <a:extLst>
              <a:ext uri="{FF2B5EF4-FFF2-40B4-BE49-F238E27FC236}">
                <a16:creationId xmlns:a16="http://schemas.microsoft.com/office/drawing/2014/main" id="{621A7FC7-4644-0041-8537-287D568E6806}"/>
              </a:ext>
            </a:extLst>
          </p:cNvPr>
          <p:cNvSpPr/>
          <p:nvPr/>
        </p:nvSpPr>
        <p:spPr>
          <a:xfrm>
            <a:off x="2888844"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a:p>
            <a:pPr algn="ctr"/>
            <a:r>
              <a:rPr kumimoji="1" lang="en-US" altLang="ja-JP" sz="1050">
                <a:solidFill>
                  <a:schemeClr val="tx1"/>
                </a:solidFill>
              </a:rPr>
              <a:t>(AMM)</a:t>
            </a:r>
          </a:p>
        </p:txBody>
      </p:sp>
      <p:sp>
        <p:nvSpPr>
          <p:cNvPr id="84" name="正方形/長方形 83">
            <a:extLst>
              <a:ext uri="{FF2B5EF4-FFF2-40B4-BE49-F238E27FC236}">
                <a16:creationId xmlns:a16="http://schemas.microsoft.com/office/drawing/2014/main" id="{F20DF60B-8BAA-D747-842E-E2BE44514F59}"/>
              </a:ext>
            </a:extLst>
          </p:cNvPr>
          <p:cNvSpPr/>
          <p:nvPr/>
        </p:nvSpPr>
        <p:spPr>
          <a:xfrm>
            <a:off x="4774793"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85" name="正方形/長方形 84">
            <a:extLst>
              <a:ext uri="{FF2B5EF4-FFF2-40B4-BE49-F238E27FC236}">
                <a16:creationId xmlns:a16="http://schemas.microsoft.com/office/drawing/2014/main" id="{460CCDCA-9F78-B043-A2E3-9C187C59B6C6}"/>
              </a:ext>
            </a:extLst>
          </p:cNvPr>
          <p:cNvSpPr/>
          <p:nvPr/>
        </p:nvSpPr>
        <p:spPr>
          <a:xfrm>
            <a:off x="4955415" y="1916287"/>
            <a:ext cx="1207912" cy="36549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120" name="正方形/長方形 119">
            <a:extLst>
              <a:ext uri="{FF2B5EF4-FFF2-40B4-BE49-F238E27FC236}">
                <a16:creationId xmlns:a16="http://schemas.microsoft.com/office/drawing/2014/main" id="{EA0F1F0C-574F-074E-BCD9-965557BC9901}"/>
              </a:ext>
            </a:extLst>
          </p:cNvPr>
          <p:cNvSpPr/>
          <p:nvPr/>
        </p:nvSpPr>
        <p:spPr>
          <a:xfrm>
            <a:off x="6841364"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Earn</a:t>
            </a:r>
          </a:p>
        </p:txBody>
      </p:sp>
      <p:sp>
        <p:nvSpPr>
          <p:cNvPr id="121" name="正方形/長方形 120">
            <a:extLst>
              <a:ext uri="{FF2B5EF4-FFF2-40B4-BE49-F238E27FC236}">
                <a16:creationId xmlns:a16="http://schemas.microsoft.com/office/drawing/2014/main" id="{E638C446-D483-344C-A0B8-81F22864A4DE}"/>
              </a:ext>
            </a:extLst>
          </p:cNvPr>
          <p:cNvSpPr/>
          <p:nvPr/>
        </p:nvSpPr>
        <p:spPr>
          <a:xfrm>
            <a:off x="7021986"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sp>
        <p:nvSpPr>
          <p:cNvPr id="122" name="正方形/長方形 121">
            <a:extLst>
              <a:ext uri="{FF2B5EF4-FFF2-40B4-BE49-F238E27FC236}">
                <a16:creationId xmlns:a16="http://schemas.microsoft.com/office/drawing/2014/main" id="{900F69C9-957F-7E40-8065-EB4E6B693A8B}"/>
              </a:ext>
            </a:extLst>
          </p:cNvPr>
          <p:cNvSpPr/>
          <p:nvPr/>
        </p:nvSpPr>
        <p:spPr>
          <a:xfrm>
            <a:off x="7021986"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Farms</a:t>
            </a:r>
          </a:p>
        </p:txBody>
      </p:sp>
      <p:pic>
        <p:nvPicPr>
          <p:cNvPr id="123" name="図 122">
            <a:extLst>
              <a:ext uri="{FF2B5EF4-FFF2-40B4-BE49-F238E27FC236}">
                <a16:creationId xmlns:a16="http://schemas.microsoft.com/office/drawing/2014/main" id="{6C51F13A-A113-C747-99F3-7330C40D3E2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45746" y="2695780"/>
            <a:ext cx="332085" cy="292234"/>
          </a:xfrm>
          <a:prstGeom prst="rect">
            <a:avLst/>
          </a:prstGeom>
        </p:spPr>
      </p:pic>
      <p:pic>
        <p:nvPicPr>
          <p:cNvPr id="125" name="Picture 6">
            <a:extLst>
              <a:ext uri="{FF2B5EF4-FFF2-40B4-BE49-F238E27FC236}">
                <a16:creationId xmlns:a16="http://schemas.microsoft.com/office/drawing/2014/main" id="{6AB142C0-F0BC-8C48-BFAC-72E7824C4661}"/>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602404" y="2652304"/>
            <a:ext cx="413627" cy="413627"/>
          </a:xfrm>
          <a:prstGeom prst="rect">
            <a:avLst/>
          </a:prstGeom>
          <a:noFill/>
          <a:extLst>
            <a:ext uri="{909E8E84-426E-40DD-AFC4-6F175D3DCCD1}">
              <a14:hiddenFill xmlns:a14="http://schemas.microsoft.com/office/drawing/2010/main">
                <a:solidFill>
                  <a:srgbClr val="FFFFFF"/>
                </a:solidFill>
              </a14:hiddenFill>
            </a:ext>
          </a:extLst>
        </p:spPr>
      </p:pic>
      <p:cxnSp>
        <p:nvCxnSpPr>
          <p:cNvPr id="129" name="直線矢印コネクタ 128">
            <a:extLst>
              <a:ext uri="{FF2B5EF4-FFF2-40B4-BE49-F238E27FC236}">
                <a16:creationId xmlns:a16="http://schemas.microsoft.com/office/drawing/2014/main" id="{07283867-D5C2-B040-B172-C94F24B58617}"/>
              </a:ext>
            </a:extLst>
          </p:cNvPr>
          <p:cNvCxnSpPr>
            <a:cxnSpLocks/>
            <a:stCxn id="84" idx="3"/>
            <a:endCxn id="120" idx="1"/>
          </p:cNvCxnSpPr>
          <p:nvPr/>
        </p:nvCxnSpPr>
        <p:spPr>
          <a:xfrm>
            <a:off x="6313609" y="3646683"/>
            <a:ext cx="527755"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9865390E-1B2D-B44D-B8E1-C4440FAF27B2}"/>
              </a:ext>
            </a:extLst>
          </p:cNvPr>
          <p:cNvSpPr txBox="1"/>
          <p:nvPr/>
        </p:nvSpPr>
        <p:spPr>
          <a:xfrm>
            <a:off x="6841364" y="5764556"/>
            <a:ext cx="1538816" cy="461664"/>
          </a:xfrm>
          <a:prstGeom prst="rect">
            <a:avLst/>
          </a:prstGeom>
          <a:noFill/>
        </p:spPr>
        <p:txBody>
          <a:bodyPr wrap="square" rtlCol="0">
            <a:noAutofit/>
          </a:bodyPr>
          <a:lstStyle/>
          <a:p>
            <a:pPr algn="ctr"/>
            <a:r>
              <a:rPr kumimoji="1" lang="en-US" altLang="ja-JP" sz="1200"/>
              <a:t>Earn Tokens</a:t>
            </a:r>
            <a:endParaRPr kumimoji="1" lang="ja-JP" altLang="en-US" sz="1200"/>
          </a:p>
        </p:txBody>
      </p:sp>
      <p:pic>
        <p:nvPicPr>
          <p:cNvPr id="135" name="Picture 6">
            <a:extLst>
              <a:ext uri="{FF2B5EF4-FFF2-40B4-BE49-F238E27FC236}">
                <a16:creationId xmlns:a16="http://schemas.microsoft.com/office/drawing/2014/main" id="{EDD33CCC-4A71-A347-A08A-B74D656A7C27}"/>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419128" y="454285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36" name="正方形/長方形 135">
            <a:extLst>
              <a:ext uri="{FF2B5EF4-FFF2-40B4-BE49-F238E27FC236}">
                <a16:creationId xmlns:a16="http://schemas.microsoft.com/office/drawing/2014/main" id="{D537C217-2794-4744-81F8-20DDFBD56C3E}"/>
              </a:ext>
            </a:extLst>
          </p:cNvPr>
          <p:cNvSpPr/>
          <p:nvPr/>
        </p:nvSpPr>
        <p:spPr>
          <a:xfrm>
            <a:off x="8907935" y="1569905"/>
            <a:ext cx="1538816" cy="4153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Specials</a:t>
            </a:r>
          </a:p>
        </p:txBody>
      </p:sp>
      <p:sp>
        <p:nvSpPr>
          <p:cNvPr id="137" name="正方形/長方形 136">
            <a:extLst>
              <a:ext uri="{FF2B5EF4-FFF2-40B4-BE49-F238E27FC236}">
                <a16:creationId xmlns:a16="http://schemas.microsoft.com/office/drawing/2014/main" id="{C912AA90-CD85-E448-ADCE-4EE36716544E}"/>
              </a:ext>
            </a:extLst>
          </p:cNvPr>
          <p:cNvSpPr/>
          <p:nvPr/>
        </p:nvSpPr>
        <p:spPr>
          <a:xfrm>
            <a:off x="9088557" y="1863417"/>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Staking</a:t>
            </a:r>
          </a:p>
        </p:txBody>
      </p:sp>
      <p:pic>
        <p:nvPicPr>
          <p:cNvPr id="3080" name="Picture 8">
            <a:extLst>
              <a:ext uri="{FF2B5EF4-FFF2-40B4-BE49-F238E27FC236}">
                <a16:creationId xmlns:a16="http://schemas.microsoft.com/office/drawing/2014/main" id="{61197594-AE91-EE44-A876-55DB86C49D0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268119" y="2138201"/>
            <a:ext cx="844995" cy="475200"/>
          </a:xfrm>
          <a:prstGeom prst="rect">
            <a:avLst/>
          </a:prstGeom>
          <a:noFill/>
          <a:extLst>
            <a:ext uri="{909E8E84-426E-40DD-AFC4-6F175D3DCCD1}">
              <a14:hiddenFill xmlns:a14="http://schemas.microsoft.com/office/drawing/2010/main">
                <a:solidFill>
                  <a:srgbClr val="FFFFFF"/>
                </a:solidFill>
              </a14:hiddenFill>
            </a:ext>
          </a:extLst>
        </p:spPr>
      </p:pic>
      <p:sp>
        <p:nvSpPr>
          <p:cNvPr id="144" name="テキスト ボックス 143">
            <a:extLst>
              <a:ext uri="{FF2B5EF4-FFF2-40B4-BE49-F238E27FC236}">
                <a16:creationId xmlns:a16="http://schemas.microsoft.com/office/drawing/2014/main" id="{6B03190B-C2EC-4142-907A-09AAF754C641}"/>
              </a:ext>
            </a:extLst>
          </p:cNvPr>
          <p:cNvSpPr txBox="1"/>
          <p:nvPr/>
        </p:nvSpPr>
        <p:spPr>
          <a:xfrm>
            <a:off x="9088557" y="2591819"/>
            <a:ext cx="1207912" cy="461664"/>
          </a:xfrm>
          <a:prstGeom prst="rect">
            <a:avLst/>
          </a:prstGeom>
          <a:noFill/>
        </p:spPr>
        <p:txBody>
          <a:bodyPr wrap="square" rtlCol="0">
            <a:noAutofit/>
          </a:bodyPr>
          <a:lstStyle/>
          <a:p>
            <a:pPr algn="ctr"/>
            <a:r>
              <a:rPr kumimoji="1" lang="en-US" altLang="ja-JP" sz="1200"/>
              <a:t>Mint</a:t>
            </a:r>
          </a:p>
          <a:p>
            <a:pPr algn="ctr"/>
            <a:r>
              <a:rPr kumimoji="1" lang="en-US" altLang="ja-JP" sz="1200"/>
              <a:t>Special NFTs</a:t>
            </a:r>
            <a:endParaRPr kumimoji="1" lang="ja-JP" altLang="en-US" sz="1200"/>
          </a:p>
        </p:txBody>
      </p:sp>
      <p:pic>
        <p:nvPicPr>
          <p:cNvPr id="145" name="Picture 6">
            <a:extLst>
              <a:ext uri="{FF2B5EF4-FFF2-40B4-BE49-F238E27FC236}">
                <a16:creationId xmlns:a16="http://schemas.microsoft.com/office/drawing/2014/main" id="{1B34EAEB-B7B4-A747-8541-ED2CFACC4D9C}"/>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498544" y="1897037"/>
            <a:ext cx="279251" cy="279251"/>
          </a:xfrm>
          <a:prstGeom prst="rect">
            <a:avLst/>
          </a:prstGeom>
          <a:noFill/>
          <a:extLst>
            <a:ext uri="{909E8E84-426E-40DD-AFC4-6F175D3DCCD1}">
              <a14:hiddenFill xmlns:a14="http://schemas.microsoft.com/office/drawing/2010/main">
                <a:solidFill>
                  <a:srgbClr val="FFFFFF"/>
                </a:solidFill>
              </a14:hiddenFill>
            </a:ext>
          </a:extLst>
        </p:spPr>
      </p:pic>
      <p:sp>
        <p:nvSpPr>
          <p:cNvPr id="146" name="正方形/長方形 145">
            <a:extLst>
              <a:ext uri="{FF2B5EF4-FFF2-40B4-BE49-F238E27FC236}">
                <a16:creationId xmlns:a16="http://schemas.microsoft.com/office/drawing/2014/main" id="{8463BBC1-1193-C64F-A714-112CD78FD18F}"/>
              </a:ext>
            </a:extLst>
          </p:cNvPr>
          <p:cNvSpPr/>
          <p:nvPr/>
        </p:nvSpPr>
        <p:spPr>
          <a:xfrm>
            <a:off x="9088557" y="3129373"/>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AcceleRaytor</a:t>
            </a:r>
            <a:endParaRPr kumimoji="1" lang="en-US" altLang="ja-JP" sz="1400">
              <a:solidFill>
                <a:schemeClr val="tx1"/>
              </a:solidFill>
            </a:endParaRPr>
          </a:p>
        </p:txBody>
      </p:sp>
      <p:sp>
        <p:nvSpPr>
          <p:cNvPr id="148" name="テキスト ボックス 147">
            <a:extLst>
              <a:ext uri="{FF2B5EF4-FFF2-40B4-BE49-F238E27FC236}">
                <a16:creationId xmlns:a16="http://schemas.microsoft.com/office/drawing/2014/main" id="{23FED771-103B-5940-A514-680D8FD6F013}"/>
              </a:ext>
            </a:extLst>
          </p:cNvPr>
          <p:cNvSpPr txBox="1"/>
          <p:nvPr/>
        </p:nvSpPr>
        <p:spPr>
          <a:xfrm>
            <a:off x="9088557" y="3857775"/>
            <a:ext cx="1207912" cy="461664"/>
          </a:xfrm>
          <a:prstGeom prst="rect">
            <a:avLst/>
          </a:prstGeom>
          <a:noFill/>
        </p:spPr>
        <p:txBody>
          <a:bodyPr wrap="square" rtlCol="0">
            <a:noAutofit/>
          </a:bodyPr>
          <a:lstStyle/>
          <a:p>
            <a:pPr algn="ctr"/>
            <a:r>
              <a:rPr kumimoji="1" lang="en-US" altLang="ja-JP" sz="1200"/>
              <a:t>IDO</a:t>
            </a:r>
            <a:endParaRPr kumimoji="1" lang="ja-JP" altLang="en-US" sz="1200"/>
          </a:p>
        </p:txBody>
      </p:sp>
      <p:pic>
        <p:nvPicPr>
          <p:cNvPr id="152" name="図 151">
            <a:extLst>
              <a:ext uri="{FF2B5EF4-FFF2-40B4-BE49-F238E27FC236}">
                <a16:creationId xmlns:a16="http://schemas.microsoft.com/office/drawing/2014/main" id="{DA495528-6367-2F43-8173-7E8B68E6702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529451" y="1615448"/>
            <a:ext cx="224200" cy="197295"/>
          </a:xfrm>
          <a:prstGeom prst="rect">
            <a:avLst/>
          </a:prstGeom>
        </p:spPr>
      </p:pic>
      <p:pic>
        <p:nvPicPr>
          <p:cNvPr id="3082" name="Picture 10">
            <a:extLst>
              <a:ext uri="{FF2B5EF4-FFF2-40B4-BE49-F238E27FC236}">
                <a16:creationId xmlns:a16="http://schemas.microsoft.com/office/drawing/2014/main" id="{C08D6287-B311-4943-A601-9227BD335282}"/>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272868" y="3423161"/>
            <a:ext cx="855666" cy="475200"/>
          </a:xfrm>
          <a:prstGeom prst="rect">
            <a:avLst/>
          </a:prstGeom>
          <a:noFill/>
          <a:extLst>
            <a:ext uri="{909E8E84-426E-40DD-AFC4-6F175D3DCCD1}">
              <a14:hiddenFill xmlns:a14="http://schemas.microsoft.com/office/drawing/2010/main">
                <a:solidFill>
                  <a:srgbClr val="FFFFFF"/>
                </a:solidFill>
              </a14:hiddenFill>
            </a:ext>
          </a:extLst>
        </p:spPr>
      </p:pic>
      <p:sp>
        <p:nvSpPr>
          <p:cNvPr id="154" name="正方形/長方形 153">
            <a:extLst>
              <a:ext uri="{FF2B5EF4-FFF2-40B4-BE49-F238E27FC236}">
                <a16:creationId xmlns:a16="http://schemas.microsoft.com/office/drawing/2014/main" id="{D9981F2C-92BE-2A40-A5C3-4308F71F167C}"/>
              </a:ext>
            </a:extLst>
          </p:cNvPr>
          <p:cNvSpPr/>
          <p:nvPr/>
        </p:nvSpPr>
        <p:spPr>
          <a:xfrm>
            <a:off x="9088557" y="4395329"/>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DropZone</a:t>
            </a:r>
            <a:endParaRPr kumimoji="1" lang="en-US" altLang="ja-JP" sz="1400">
              <a:solidFill>
                <a:schemeClr val="tx1"/>
              </a:solidFill>
            </a:endParaRPr>
          </a:p>
        </p:txBody>
      </p:sp>
      <p:sp>
        <p:nvSpPr>
          <p:cNvPr id="155" name="テキスト ボックス 154">
            <a:extLst>
              <a:ext uri="{FF2B5EF4-FFF2-40B4-BE49-F238E27FC236}">
                <a16:creationId xmlns:a16="http://schemas.microsoft.com/office/drawing/2014/main" id="{780C2993-127F-1D46-AB93-F20439BB520C}"/>
              </a:ext>
            </a:extLst>
          </p:cNvPr>
          <p:cNvSpPr txBox="1"/>
          <p:nvPr/>
        </p:nvSpPr>
        <p:spPr>
          <a:xfrm>
            <a:off x="9088557" y="5123731"/>
            <a:ext cx="1207912" cy="461664"/>
          </a:xfrm>
          <a:prstGeom prst="rect">
            <a:avLst/>
          </a:prstGeom>
          <a:noFill/>
        </p:spPr>
        <p:txBody>
          <a:bodyPr wrap="square" rtlCol="0">
            <a:noAutofit/>
          </a:bodyPr>
          <a:lstStyle/>
          <a:p>
            <a:pPr algn="ctr"/>
            <a:r>
              <a:rPr kumimoji="1" lang="en-US" altLang="ja-JP" sz="1200"/>
              <a:t>Lottery</a:t>
            </a:r>
            <a:endParaRPr kumimoji="1" lang="ja-JP" altLang="en-US" sz="1200"/>
          </a:p>
        </p:txBody>
      </p:sp>
      <p:pic>
        <p:nvPicPr>
          <p:cNvPr id="3084" name="Picture 12">
            <a:extLst>
              <a:ext uri="{FF2B5EF4-FFF2-40B4-BE49-F238E27FC236}">
                <a16:creationId xmlns:a16="http://schemas.microsoft.com/office/drawing/2014/main" id="{098999D1-9761-8B45-B7EE-ADDB43E3E3C0}"/>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9258612" y="4697056"/>
            <a:ext cx="844030" cy="475200"/>
          </a:xfrm>
          <a:prstGeom prst="rect">
            <a:avLst/>
          </a:prstGeom>
          <a:noFill/>
          <a:extLst>
            <a:ext uri="{909E8E84-426E-40DD-AFC4-6F175D3DCCD1}">
              <a14:hiddenFill xmlns:a14="http://schemas.microsoft.com/office/drawing/2010/main">
                <a:solidFill>
                  <a:srgbClr val="FFFFFF"/>
                </a:solidFill>
              </a14:hiddenFill>
            </a:ext>
          </a:extLst>
        </p:spPr>
      </p:pic>
      <p:pic>
        <p:nvPicPr>
          <p:cNvPr id="80" name="図 79">
            <a:extLst>
              <a:ext uri="{FF2B5EF4-FFF2-40B4-BE49-F238E27FC236}">
                <a16:creationId xmlns:a16="http://schemas.microsoft.com/office/drawing/2014/main" id="{658E1C34-F625-8541-9F68-BEC23569244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4625737"/>
            <a:ext cx="332085" cy="292234"/>
          </a:xfrm>
          <a:prstGeom prst="rect">
            <a:avLst/>
          </a:prstGeom>
        </p:spPr>
      </p:pic>
      <p:pic>
        <p:nvPicPr>
          <p:cNvPr id="82" name="Picture 6">
            <a:extLst>
              <a:ext uri="{FF2B5EF4-FFF2-40B4-BE49-F238E27FC236}">
                <a16:creationId xmlns:a16="http://schemas.microsoft.com/office/drawing/2014/main" id="{3B853947-A823-9F40-A319-161A502C951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458226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95" name="テキスト ボックス 94">
            <a:extLst>
              <a:ext uri="{FF2B5EF4-FFF2-40B4-BE49-F238E27FC236}">
                <a16:creationId xmlns:a16="http://schemas.microsoft.com/office/drawing/2014/main" id="{19F8632A-03BF-FF41-9C8E-740D4824D821}"/>
              </a:ext>
            </a:extLst>
          </p:cNvPr>
          <p:cNvSpPr txBox="1"/>
          <p:nvPr/>
        </p:nvSpPr>
        <p:spPr>
          <a:xfrm>
            <a:off x="2708222" y="5764556"/>
            <a:ext cx="1538816" cy="461665"/>
          </a:xfrm>
          <a:prstGeom prst="rect">
            <a:avLst/>
          </a:prstGeom>
          <a:noFill/>
        </p:spPr>
        <p:txBody>
          <a:bodyPr wrap="square" rtlCol="0">
            <a:noAutofit/>
          </a:bodyPr>
          <a:lstStyle/>
          <a:p>
            <a:pPr algn="ctr"/>
            <a:r>
              <a:rPr kumimoji="1" lang="en-US" altLang="ja-JP" sz="1200"/>
              <a:t>Exchange</a:t>
            </a:r>
          </a:p>
          <a:p>
            <a:pPr algn="ctr"/>
            <a:r>
              <a:rPr kumimoji="1" lang="en-US" altLang="ja-JP" sz="1200"/>
              <a:t>SOL to RAY Token</a:t>
            </a:r>
            <a:endParaRPr kumimoji="1" lang="ja-JP" altLang="en-US" sz="1200"/>
          </a:p>
        </p:txBody>
      </p:sp>
      <p:cxnSp>
        <p:nvCxnSpPr>
          <p:cNvPr id="81" name="直線矢印コネクタ 80">
            <a:extLst>
              <a:ext uri="{FF2B5EF4-FFF2-40B4-BE49-F238E27FC236}">
                <a16:creationId xmlns:a16="http://schemas.microsoft.com/office/drawing/2014/main" id="{3807FC1A-32C0-6E4E-9015-6F633FD60214}"/>
              </a:ext>
            </a:extLst>
          </p:cNvPr>
          <p:cNvCxnSpPr>
            <a:cxnSpLocks/>
          </p:cNvCxnSpPr>
          <p:nvPr/>
        </p:nvCxnSpPr>
        <p:spPr>
          <a:xfrm>
            <a:off x="3332639" y="4775900"/>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87" name="図 86">
            <a:extLst>
              <a:ext uri="{FF2B5EF4-FFF2-40B4-BE49-F238E27FC236}">
                <a16:creationId xmlns:a16="http://schemas.microsoft.com/office/drawing/2014/main" id="{F1E08728-0624-1944-B41F-D163F469D5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3365" y="3580436"/>
            <a:ext cx="332085" cy="292234"/>
          </a:xfrm>
          <a:prstGeom prst="rect">
            <a:avLst/>
          </a:prstGeom>
        </p:spPr>
      </p:pic>
      <p:pic>
        <p:nvPicPr>
          <p:cNvPr id="89" name="Picture 6">
            <a:extLst>
              <a:ext uri="{FF2B5EF4-FFF2-40B4-BE49-F238E27FC236}">
                <a16:creationId xmlns:a16="http://schemas.microsoft.com/office/drawing/2014/main" id="{67E1965B-2355-844F-BE2D-2A4D0893CFC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663742" y="3536960"/>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19" name="テキスト ボックス 118">
            <a:extLst>
              <a:ext uri="{FF2B5EF4-FFF2-40B4-BE49-F238E27FC236}">
                <a16:creationId xmlns:a16="http://schemas.microsoft.com/office/drawing/2014/main" id="{279EA391-C865-0047-98B2-6535B5ECD3F2}"/>
              </a:ext>
            </a:extLst>
          </p:cNvPr>
          <p:cNvSpPr txBox="1"/>
          <p:nvPr/>
        </p:nvSpPr>
        <p:spPr>
          <a:xfrm>
            <a:off x="4774793" y="5764556"/>
            <a:ext cx="1538816" cy="461665"/>
          </a:xfrm>
          <a:prstGeom prst="rect">
            <a:avLst/>
          </a:prstGeom>
          <a:noFill/>
        </p:spPr>
        <p:txBody>
          <a:bodyPr wrap="square" rtlCol="0">
            <a:noAutofit/>
          </a:bodyPr>
          <a:lstStyle/>
          <a:p>
            <a:pPr algn="ctr"/>
            <a:r>
              <a:rPr kumimoji="1" lang="en-US" altLang="ja-JP" sz="1200"/>
              <a:t>Add Liquidity</a:t>
            </a:r>
          </a:p>
          <a:p>
            <a:pPr algn="ctr"/>
            <a:r>
              <a:rPr kumimoji="1" lang="en-US" altLang="ja-JP" sz="1200"/>
              <a:t>(Get LP Token)</a:t>
            </a:r>
            <a:endParaRPr kumimoji="1" lang="ja-JP" altLang="en-US" sz="1200"/>
          </a:p>
        </p:txBody>
      </p:sp>
      <p:sp>
        <p:nvSpPr>
          <p:cNvPr id="131" name="テキスト ボックス 130">
            <a:extLst>
              <a:ext uri="{FF2B5EF4-FFF2-40B4-BE49-F238E27FC236}">
                <a16:creationId xmlns:a16="http://schemas.microsoft.com/office/drawing/2014/main" id="{0C7BC168-AD3E-0F4B-B6FA-33BABB817F12}"/>
              </a:ext>
            </a:extLst>
          </p:cNvPr>
          <p:cNvSpPr txBox="1"/>
          <p:nvPr/>
        </p:nvSpPr>
        <p:spPr>
          <a:xfrm>
            <a:off x="5364989" y="3526940"/>
            <a:ext cx="343743" cy="369332"/>
          </a:xfrm>
          <a:prstGeom prst="rect">
            <a:avLst/>
          </a:prstGeom>
          <a:noFill/>
        </p:spPr>
        <p:txBody>
          <a:bodyPr wrap="square" rtlCol="0" anchor="ctr">
            <a:spAutoFit/>
          </a:bodyPr>
          <a:lstStyle/>
          <a:p>
            <a:pPr algn="ctr"/>
            <a:r>
              <a:rPr kumimoji="1" lang="en-US" altLang="ja-JP"/>
              <a:t>+</a:t>
            </a:r>
          </a:p>
        </p:txBody>
      </p:sp>
      <p:pic>
        <p:nvPicPr>
          <p:cNvPr id="74" name="図 73">
            <a:extLst>
              <a:ext uri="{FF2B5EF4-FFF2-40B4-BE49-F238E27FC236}">
                <a16:creationId xmlns:a16="http://schemas.microsoft.com/office/drawing/2014/main" id="{40341050-35EB-5547-B99E-CCED8340E71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2695780"/>
            <a:ext cx="332085" cy="292234"/>
          </a:xfrm>
          <a:prstGeom prst="rect">
            <a:avLst/>
          </a:prstGeom>
        </p:spPr>
      </p:pic>
      <p:cxnSp>
        <p:nvCxnSpPr>
          <p:cNvPr id="76" name="直線矢印コネクタ 75">
            <a:extLst>
              <a:ext uri="{FF2B5EF4-FFF2-40B4-BE49-F238E27FC236}">
                <a16:creationId xmlns:a16="http://schemas.microsoft.com/office/drawing/2014/main" id="{808882B1-DABA-9541-ACFE-EB6930276209}"/>
              </a:ext>
            </a:extLst>
          </p:cNvPr>
          <p:cNvCxnSpPr>
            <a:cxnSpLocks/>
          </p:cNvCxnSpPr>
          <p:nvPr/>
        </p:nvCxnSpPr>
        <p:spPr>
          <a:xfrm>
            <a:off x="3332639" y="2845943"/>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078" name="Picture 6">
            <a:extLst>
              <a:ext uri="{FF2B5EF4-FFF2-40B4-BE49-F238E27FC236}">
                <a16:creationId xmlns:a16="http://schemas.microsoft.com/office/drawing/2014/main" id="{9E0BCE2C-9E0C-ED4C-865E-63F3724F3EF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2652304"/>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86" name="テキスト ボックス 185">
            <a:extLst>
              <a:ext uri="{FF2B5EF4-FFF2-40B4-BE49-F238E27FC236}">
                <a16:creationId xmlns:a16="http://schemas.microsoft.com/office/drawing/2014/main" id="{C8138595-026A-A74E-AE1D-B16FE72FFCA9}"/>
              </a:ext>
            </a:extLst>
          </p:cNvPr>
          <p:cNvSpPr txBox="1"/>
          <p:nvPr/>
        </p:nvSpPr>
        <p:spPr>
          <a:xfrm>
            <a:off x="8907935" y="5764556"/>
            <a:ext cx="1538816" cy="461664"/>
          </a:xfrm>
          <a:prstGeom prst="rect">
            <a:avLst/>
          </a:prstGeom>
          <a:noFill/>
        </p:spPr>
        <p:txBody>
          <a:bodyPr wrap="square" rtlCol="0">
            <a:noAutofit/>
          </a:bodyPr>
          <a:lstStyle/>
          <a:p>
            <a:pPr algn="ctr"/>
            <a:r>
              <a:rPr kumimoji="1" lang="en-US" altLang="ja-JP" sz="1200"/>
              <a:t>Get Specials</a:t>
            </a:r>
            <a:endParaRPr kumimoji="1" lang="ja-JP" altLang="en-US" sz="1200"/>
          </a:p>
        </p:txBody>
      </p:sp>
      <p:pic>
        <p:nvPicPr>
          <p:cNvPr id="182" name="図 181">
            <a:extLst>
              <a:ext uri="{FF2B5EF4-FFF2-40B4-BE49-F238E27FC236}">
                <a16:creationId xmlns:a16="http://schemas.microsoft.com/office/drawing/2014/main" id="{3A1D6739-223A-2649-AB50-8F2974829185}"/>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l="-4042" t="-17445" r="-4042" b="-17911"/>
          <a:stretch/>
        </p:blipFill>
        <p:spPr>
          <a:xfrm>
            <a:off x="729116" y="5686134"/>
            <a:ext cx="1002048" cy="292234"/>
          </a:xfrm>
          <a:prstGeom prst="rect">
            <a:avLst/>
          </a:prstGeom>
          <a:solidFill>
            <a:srgbClr val="2C2D30"/>
          </a:solidFill>
        </p:spPr>
      </p:pic>
      <p:pic>
        <p:nvPicPr>
          <p:cNvPr id="184" name="図 183">
            <a:extLst>
              <a:ext uri="{FF2B5EF4-FFF2-40B4-BE49-F238E27FC236}">
                <a16:creationId xmlns:a16="http://schemas.microsoft.com/office/drawing/2014/main" id="{762ED73E-C648-E441-A961-F965FB85A37B}"/>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29117" y="1485463"/>
            <a:ext cx="1002047" cy="182190"/>
          </a:xfrm>
          <a:prstGeom prst="rect">
            <a:avLst/>
          </a:prstGeom>
        </p:spPr>
      </p:pic>
      <p:pic>
        <p:nvPicPr>
          <p:cNvPr id="189" name="図 188">
            <a:extLst>
              <a:ext uri="{FF2B5EF4-FFF2-40B4-BE49-F238E27FC236}">
                <a16:creationId xmlns:a16="http://schemas.microsoft.com/office/drawing/2014/main" id="{9E6ADBB4-F681-2641-8AF1-39092222F152}"/>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57242" y="1691457"/>
            <a:ext cx="145793" cy="231944"/>
          </a:xfrm>
          <a:prstGeom prst="rect">
            <a:avLst/>
          </a:prstGeom>
        </p:spPr>
      </p:pic>
      <p:cxnSp>
        <p:nvCxnSpPr>
          <p:cNvPr id="195" name="直線矢印コネクタ 194">
            <a:extLst>
              <a:ext uri="{FF2B5EF4-FFF2-40B4-BE49-F238E27FC236}">
                <a16:creationId xmlns:a16="http://schemas.microsoft.com/office/drawing/2014/main" id="{CBDD11A5-2E01-184D-BD1E-A463CF0970BD}"/>
              </a:ext>
            </a:extLst>
          </p:cNvPr>
          <p:cNvCxnSpPr>
            <a:cxnSpLocks/>
          </p:cNvCxnSpPr>
          <p:nvPr/>
        </p:nvCxnSpPr>
        <p:spPr>
          <a:xfrm>
            <a:off x="8368186" y="2569613"/>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5A76DD16-E186-9446-80E0-5BB3F6A9B137}"/>
              </a:ext>
            </a:extLst>
          </p:cNvPr>
          <p:cNvCxnSpPr>
            <a:cxnSpLocks/>
          </p:cNvCxnSpPr>
          <p:nvPr/>
        </p:nvCxnSpPr>
        <p:spPr>
          <a:xfrm>
            <a:off x="8368186" y="3722752"/>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8" name="直線矢印コネクタ 197">
            <a:extLst>
              <a:ext uri="{FF2B5EF4-FFF2-40B4-BE49-F238E27FC236}">
                <a16:creationId xmlns:a16="http://schemas.microsoft.com/office/drawing/2014/main" id="{1767F71C-CF7E-E240-91B1-EA42C73638C7}"/>
              </a:ext>
            </a:extLst>
          </p:cNvPr>
          <p:cNvCxnSpPr>
            <a:cxnSpLocks/>
          </p:cNvCxnSpPr>
          <p:nvPr/>
        </p:nvCxnSpPr>
        <p:spPr>
          <a:xfrm>
            <a:off x="8368186" y="4995888"/>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9" name="直線矢印コネクタ 198">
            <a:extLst>
              <a:ext uri="{FF2B5EF4-FFF2-40B4-BE49-F238E27FC236}">
                <a16:creationId xmlns:a16="http://schemas.microsoft.com/office/drawing/2014/main" id="{715BAE63-5D5E-1D4C-A4D5-19E24FED3BE5}"/>
              </a:ext>
            </a:extLst>
          </p:cNvPr>
          <p:cNvCxnSpPr>
            <a:cxnSpLocks/>
          </p:cNvCxnSpPr>
          <p:nvPr/>
        </p:nvCxnSpPr>
        <p:spPr>
          <a:xfrm>
            <a:off x="4247742" y="2569613"/>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0" name="直線矢印コネクタ 199">
            <a:extLst>
              <a:ext uri="{FF2B5EF4-FFF2-40B4-BE49-F238E27FC236}">
                <a16:creationId xmlns:a16="http://schemas.microsoft.com/office/drawing/2014/main" id="{082856E2-6C30-1043-A4D5-78C4C83662D2}"/>
              </a:ext>
            </a:extLst>
          </p:cNvPr>
          <p:cNvCxnSpPr>
            <a:cxnSpLocks/>
          </p:cNvCxnSpPr>
          <p:nvPr/>
        </p:nvCxnSpPr>
        <p:spPr>
          <a:xfrm>
            <a:off x="4247742" y="4995888"/>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テキスト ボックス 202">
            <a:extLst>
              <a:ext uri="{FF2B5EF4-FFF2-40B4-BE49-F238E27FC236}">
                <a16:creationId xmlns:a16="http://schemas.microsoft.com/office/drawing/2014/main" id="{C7F7B146-662A-A948-A91C-1C904DCD34F5}"/>
              </a:ext>
            </a:extLst>
          </p:cNvPr>
          <p:cNvSpPr txBox="1"/>
          <p:nvPr/>
        </p:nvSpPr>
        <p:spPr>
          <a:xfrm>
            <a:off x="7021936" y="3334397"/>
            <a:ext cx="1207912" cy="296879"/>
          </a:xfrm>
          <a:prstGeom prst="rect">
            <a:avLst/>
          </a:prstGeom>
          <a:noFill/>
        </p:spPr>
        <p:txBody>
          <a:bodyPr wrap="square" rtlCol="0">
            <a:noAutofit/>
          </a:bodyPr>
          <a:lstStyle/>
          <a:p>
            <a:pPr algn="ctr"/>
            <a:r>
              <a:rPr kumimoji="1" lang="en-US" altLang="ja-JP" sz="1200"/>
              <a:t>Earn Tokens</a:t>
            </a:r>
            <a:endParaRPr kumimoji="1" lang="ja-JP" altLang="en-US" sz="1200"/>
          </a:p>
        </p:txBody>
      </p:sp>
      <p:sp>
        <p:nvSpPr>
          <p:cNvPr id="204" name="テキスト ボックス 203">
            <a:extLst>
              <a:ext uri="{FF2B5EF4-FFF2-40B4-BE49-F238E27FC236}">
                <a16:creationId xmlns:a16="http://schemas.microsoft.com/office/drawing/2014/main" id="{8157A915-702C-FE4A-8838-E36EEF6EA2D2}"/>
              </a:ext>
            </a:extLst>
          </p:cNvPr>
          <p:cNvSpPr txBox="1"/>
          <p:nvPr/>
        </p:nvSpPr>
        <p:spPr>
          <a:xfrm>
            <a:off x="7021936" y="5123731"/>
            <a:ext cx="1207912" cy="440415"/>
          </a:xfrm>
          <a:prstGeom prst="rect">
            <a:avLst/>
          </a:prstGeom>
          <a:noFill/>
        </p:spPr>
        <p:txBody>
          <a:bodyPr wrap="none" rtlCol="0">
            <a:noAutofit/>
          </a:bodyPr>
          <a:lstStyle/>
          <a:p>
            <a:pPr algn="ctr"/>
            <a:r>
              <a:rPr kumimoji="1" lang="en-US" altLang="ja-JP" sz="1200"/>
              <a:t>Earn</a:t>
            </a:r>
          </a:p>
          <a:p>
            <a:pPr algn="ctr"/>
            <a:r>
              <a:rPr kumimoji="1" lang="en-US" altLang="ja-JP" sz="1200"/>
              <a:t>Governance</a:t>
            </a:r>
            <a:r>
              <a:rPr kumimoji="1" lang="ja-JP" altLang="en-US" sz="1200"/>
              <a:t> </a:t>
            </a:r>
            <a:r>
              <a:rPr kumimoji="1" lang="en-US" altLang="ja-JP" sz="1200"/>
              <a:t>Token</a:t>
            </a:r>
            <a:endParaRPr kumimoji="1" lang="ja-JP" altLang="en-US" sz="1200"/>
          </a:p>
        </p:txBody>
      </p:sp>
      <p:pic>
        <p:nvPicPr>
          <p:cNvPr id="205" name="Picture 6">
            <a:extLst>
              <a:ext uri="{FF2B5EF4-FFF2-40B4-BE49-F238E27FC236}">
                <a16:creationId xmlns:a16="http://schemas.microsoft.com/office/drawing/2014/main" id="{F2789A5E-1A68-F14F-9437-50B4C85EF675}"/>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9983825" y="605326"/>
            <a:ext cx="223732" cy="223732"/>
          </a:xfrm>
          <a:prstGeom prst="rect">
            <a:avLst/>
          </a:prstGeom>
          <a:noFill/>
          <a:extLst>
            <a:ext uri="{909E8E84-426E-40DD-AFC4-6F175D3DCCD1}">
              <a14:hiddenFill xmlns:a14="http://schemas.microsoft.com/office/drawing/2010/main">
                <a:solidFill>
                  <a:srgbClr val="FFFFFF"/>
                </a:solidFill>
              </a14:hiddenFill>
            </a:ext>
          </a:extLst>
        </p:spPr>
      </p:pic>
      <p:sp>
        <p:nvSpPr>
          <p:cNvPr id="193" name="テキスト ボックス 192">
            <a:extLst>
              <a:ext uri="{FF2B5EF4-FFF2-40B4-BE49-F238E27FC236}">
                <a16:creationId xmlns:a16="http://schemas.microsoft.com/office/drawing/2014/main" id="{586F80B9-F0DD-8B42-A023-5393965C18E6}"/>
              </a:ext>
            </a:extLst>
          </p:cNvPr>
          <p:cNvSpPr txBox="1"/>
          <p:nvPr/>
        </p:nvSpPr>
        <p:spPr>
          <a:xfrm>
            <a:off x="10207557" y="595169"/>
            <a:ext cx="1535289" cy="253916"/>
          </a:xfrm>
          <a:prstGeom prst="rect">
            <a:avLst/>
          </a:prstGeom>
          <a:noFill/>
        </p:spPr>
        <p:txBody>
          <a:bodyPr wrap="square" rtlCol="0">
            <a:spAutoFit/>
          </a:bodyPr>
          <a:lstStyle/>
          <a:p>
            <a:r>
              <a:rPr kumimoji="1" lang="en-US" altLang="ja-JP" sz="1050"/>
              <a:t>RAY, Governance Token</a:t>
            </a:r>
            <a:endParaRPr kumimoji="1" lang="ja-JP" altLang="en-US" sz="1050"/>
          </a:p>
        </p:txBody>
      </p:sp>
      <p:pic>
        <p:nvPicPr>
          <p:cNvPr id="196" name="図 195">
            <a:extLst>
              <a:ext uri="{FF2B5EF4-FFF2-40B4-BE49-F238E27FC236}">
                <a16:creationId xmlns:a16="http://schemas.microsoft.com/office/drawing/2014/main" id="{3056E2C0-D54D-C342-8F6F-DA97C0B1DAD1}"/>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85051" y="3573124"/>
            <a:ext cx="890177" cy="296726"/>
          </a:xfrm>
          <a:prstGeom prst="rect">
            <a:avLst/>
          </a:prstGeom>
        </p:spPr>
      </p:pic>
      <p:sp>
        <p:nvSpPr>
          <p:cNvPr id="201" name="テキスト ボックス 200">
            <a:extLst>
              <a:ext uri="{FF2B5EF4-FFF2-40B4-BE49-F238E27FC236}">
                <a16:creationId xmlns:a16="http://schemas.microsoft.com/office/drawing/2014/main" id="{2F4BAA98-98DA-294B-B780-F13219007C94}"/>
              </a:ext>
            </a:extLst>
          </p:cNvPr>
          <p:cNvSpPr txBox="1"/>
          <p:nvPr/>
        </p:nvSpPr>
        <p:spPr>
          <a:xfrm>
            <a:off x="1305792" y="2431113"/>
            <a:ext cx="954771" cy="276999"/>
          </a:xfrm>
          <a:prstGeom prst="rect">
            <a:avLst/>
          </a:prstGeom>
          <a:noFill/>
        </p:spPr>
        <p:txBody>
          <a:bodyPr wrap="square" rtlCol="0">
            <a:spAutoFit/>
          </a:bodyPr>
          <a:lstStyle/>
          <a:p>
            <a:r>
              <a:rPr kumimoji="1" lang="en-US" altLang="ja-JP" sz="1200"/>
              <a:t>Send ETH</a:t>
            </a:r>
            <a:endParaRPr kumimoji="1" lang="ja-JP" altLang="en-US" sz="1200"/>
          </a:p>
        </p:txBody>
      </p:sp>
      <p:sp>
        <p:nvSpPr>
          <p:cNvPr id="209" name="テキスト ボックス 208">
            <a:extLst>
              <a:ext uri="{FF2B5EF4-FFF2-40B4-BE49-F238E27FC236}">
                <a16:creationId xmlns:a16="http://schemas.microsoft.com/office/drawing/2014/main" id="{A6BD4541-44F3-3E45-9C5A-B151CBEBFA64}"/>
              </a:ext>
            </a:extLst>
          </p:cNvPr>
          <p:cNvSpPr txBox="1"/>
          <p:nvPr/>
        </p:nvSpPr>
        <p:spPr>
          <a:xfrm>
            <a:off x="1305792" y="4617481"/>
            <a:ext cx="954771" cy="276999"/>
          </a:xfrm>
          <a:prstGeom prst="rect">
            <a:avLst/>
          </a:prstGeom>
          <a:noFill/>
        </p:spPr>
        <p:txBody>
          <a:bodyPr wrap="square" rtlCol="0">
            <a:spAutoFit/>
          </a:bodyPr>
          <a:lstStyle/>
          <a:p>
            <a:r>
              <a:rPr kumimoji="1" lang="en-US" altLang="ja-JP" sz="1200"/>
              <a:t>Send SOL</a:t>
            </a:r>
            <a:endParaRPr kumimoji="1" lang="ja-JP" altLang="en-US" sz="1200"/>
          </a:p>
        </p:txBody>
      </p:sp>
      <p:grpSp>
        <p:nvGrpSpPr>
          <p:cNvPr id="202" name="グループ化 201">
            <a:extLst>
              <a:ext uri="{FF2B5EF4-FFF2-40B4-BE49-F238E27FC236}">
                <a16:creationId xmlns:a16="http://schemas.microsoft.com/office/drawing/2014/main" id="{49148B6B-CCA0-6F49-98AF-77BC687FE056}"/>
              </a:ext>
            </a:extLst>
          </p:cNvPr>
          <p:cNvGrpSpPr/>
          <p:nvPr/>
        </p:nvGrpSpPr>
        <p:grpSpPr>
          <a:xfrm>
            <a:off x="1005646" y="3872670"/>
            <a:ext cx="535819" cy="222284"/>
            <a:chOff x="-395916" y="4553616"/>
            <a:chExt cx="939347" cy="389687"/>
          </a:xfrm>
        </p:grpSpPr>
        <p:pic>
          <p:nvPicPr>
            <p:cNvPr id="65" name="図 64">
              <a:extLst>
                <a:ext uri="{FF2B5EF4-FFF2-40B4-BE49-F238E27FC236}">
                  <a16:creationId xmlns:a16="http://schemas.microsoft.com/office/drawing/2014/main" id="{9A83B746-E119-3B4C-BEF4-B7EB6AF2040F}"/>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11346" y="4609864"/>
              <a:ext cx="332085" cy="292234"/>
            </a:xfrm>
            <a:prstGeom prst="rect">
              <a:avLst/>
            </a:prstGeom>
          </p:spPr>
        </p:pic>
        <p:cxnSp>
          <p:nvCxnSpPr>
            <p:cNvPr id="75" name="直線矢印コネクタ 74">
              <a:extLst>
                <a:ext uri="{FF2B5EF4-FFF2-40B4-BE49-F238E27FC236}">
                  <a16:creationId xmlns:a16="http://schemas.microsoft.com/office/drawing/2014/main" id="{27454B2C-4D65-4A4E-A0E6-C43C8C8B2A7D}"/>
                </a:ext>
              </a:extLst>
            </p:cNvPr>
            <p:cNvCxnSpPr>
              <a:cxnSpLocks/>
            </p:cNvCxnSpPr>
            <p:nvPr/>
          </p:nvCxnSpPr>
          <p:spPr>
            <a:xfrm>
              <a:off x="-103388" y="4760027"/>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94" name="図 193">
              <a:extLst>
                <a:ext uri="{FF2B5EF4-FFF2-40B4-BE49-F238E27FC236}">
                  <a16:creationId xmlns:a16="http://schemas.microsoft.com/office/drawing/2014/main" id="{ABCFCC73-E3B1-D847-9A64-E0549735C036}"/>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95916" y="4553616"/>
              <a:ext cx="244946" cy="389687"/>
            </a:xfrm>
            <a:prstGeom prst="rect">
              <a:avLst/>
            </a:prstGeom>
          </p:spPr>
        </p:pic>
      </p:grpSp>
      <p:pic>
        <p:nvPicPr>
          <p:cNvPr id="214" name="図 213">
            <a:extLst>
              <a:ext uri="{FF2B5EF4-FFF2-40B4-BE49-F238E27FC236}">
                <a16:creationId xmlns:a16="http://schemas.microsoft.com/office/drawing/2014/main" id="{A82A57B6-8D18-334D-A555-8C124ABDBDF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060918" y="5348826"/>
            <a:ext cx="224200" cy="197295"/>
          </a:xfrm>
          <a:prstGeom prst="rect">
            <a:avLst/>
          </a:prstGeom>
        </p:spPr>
      </p:pic>
      <p:sp>
        <p:nvSpPr>
          <p:cNvPr id="3" name="テキスト ボックス 2">
            <a:extLst>
              <a:ext uri="{FF2B5EF4-FFF2-40B4-BE49-F238E27FC236}">
                <a16:creationId xmlns:a16="http://schemas.microsoft.com/office/drawing/2014/main" id="{B0EEFF18-F81F-2018-EE1C-701B29CAF4C2}"/>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60630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6B9C222C-C515-D84E-828C-28DA7E7A578F}"/>
              </a:ext>
            </a:extLst>
          </p:cNvPr>
          <p:cNvSpPr/>
          <p:nvPr/>
        </p:nvSpPr>
        <p:spPr>
          <a:xfrm>
            <a:off x="26643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Web3.0 Team</a:t>
            </a:r>
          </a:p>
        </p:txBody>
      </p:sp>
      <p:sp>
        <p:nvSpPr>
          <p:cNvPr id="34" name="正方形/長方形 33">
            <a:extLst>
              <a:ext uri="{FF2B5EF4-FFF2-40B4-BE49-F238E27FC236}">
                <a16:creationId xmlns:a16="http://schemas.microsoft.com/office/drawing/2014/main" id="{3F98FBF3-F682-DC42-A30E-01295992F413}"/>
              </a:ext>
            </a:extLst>
          </p:cNvPr>
          <p:cNvSpPr/>
          <p:nvPr/>
        </p:nvSpPr>
        <p:spPr>
          <a:xfrm>
            <a:off x="3093157" y="3429000"/>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AMM (Raydium)</a:t>
            </a:r>
          </a:p>
        </p:txBody>
      </p:sp>
      <p:sp>
        <p:nvSpPr>
          <p:cNvPr id="2" name="タイトル 1">
            <a:extLst>
              <a:ext uri="{FF2B5EF4-FFF2-40B4-BE49-F238E27FC236}">
                <a16:creationId xmlns:a16="http://schemas.microsoft.com/office/drawing/2014/main" id="{4D25E808-40E1-3146-817B-A2C8E62D3DEE}"/>
              </a:ext>
            </a:extLst>
          </p:cNvPr>
          <p:cNvSpPr>
            <a:spLocks noGrp="1"/>
          </p:cNvSpPr>
          <p:nvPr>
            <p:ph type="title"/>
          </p:nvPr>
        </p:nvSpPr>
        <p:spPr/>
        <p:txBody>
          <a:bodyPr/>
          <a:lstStyle/>
          <a:p>
            <a:r>
              <a:rPr kumimoji="1" lang="en-US" altLang="ja-JP" dirty="0"/>
              <a:t>Listing Token to Market - Outline Figure (Draft)</a:t>
            </a:r>
            <a:endParaRPr kumimoji="1" lang="ja-JP" altLang="en-US"/>
          </a:p>
        </p:txBody>
      </p:sp>
      <p:sp>
        <p:nvSpPr>
          <p:cNvPr id="4" name="フッター プレースホルダー 3">
            <a:extLst>
              <a:ext uri="{FF2B5EF4-FFF2-40B4-BE49-F238E27FC236}">
                <a16:creationId xmlns:a16="http://schemas.microsoft.com/office/drawing/2014/main" id="{87D40248-A2B8-4A42-90A7-641A3EA89C87}"/>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86F8565-CD4E-1C4E-8C62-ADBFEF642BBF}"/>
              </a:ext>
            </a:extLst>
          </p:cNvPr>
          <p:cNvSpPr>
            <a:spLocks noGrp="1"/>
          </p:cNvSpPr>
          <p:nvPr>
            <p:ph type="sldNum" sz="quarter" idx="12"/>
          </p:nvPr>
        </p:nvSpPr>
        <p:spPr/>
        <p:txBody>
          <a:bodyPr/>
          <a:lstStyle/>
          <a:p>
            <a:fld id="{51BE5F08-58E8-9243-A834-2B76637F595D}" type="slidenum">
              <a:rPr kumimoji="1" lang="ja-JP" altLang="en-US" smtClean="0"/>
              <a:t>13</a:t>
            </a:fld>
            <a:endParaRPr kumimoji="1" lang="ja-JP" altLang="en-US"/>
          </a:p>
        </p:txBody>
      </p:sp>
      <p:sp>
        <p:nvSpPr>
          <p:cNvPr id="6" name="正方形/長方形 5">
            <a:extLst>
              <a:ext uri="{FF2B5EF4-FFF2-40B4-BE49-F238E27FC236}">
                <a16:creationId xmlns:a16="http://schemas.microsoft.com/office/drawing/2014/main" id="{988ED6CC-4ACA-8840-AD57-7A58F2CA6D83}"/>
              </a:ext>
            </a:extLst>
          </p:cNvPr>
          <p:cNvSpPr/>
          <p:nvPr/>
        </p:nvSpPr>
        <p:spPr>
          <a:xfrm>
            <a:off x="3093157" y="1106746"/>
            <a:ext cx="6095296"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Orderbooks</a:t>
            </a:r>
          </a:p>
        </p:txBody>
      </p:sp>
      <p:sp>
        <p:nvSpPr>
          <p:cNvPr id="7" name="正方形/長方形 6">
            <a:extLst>
              <a:ext uri="{FF2B5EF4-FFF2-40B4-BE49-F238E27FC236}">
                <a16:creationId xmlns:a16="http://schemas.microsoft.com/office/drawing/2014/main" id="{C649BD3F-E2E6-1042-84E7-5B277E9E5434}"/>
              </a:ext>
            </a:extLst>
          </p:cNvPr>
          <p:cNvSpPr/>
          <p:nvPr/>
        </p:nvSpPr>
        <p:spPr>
          <a:xfrm>
            <a:off x="7830259"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sp>
        <p:nvSpPr>
          <p:cNvPr id="8" name="正方形/長方形 7">
            <a:extLst>
              <a:ext uri="{FF2B5EF4-FFF2-40B4-BE49-F238E27FC236}">
                <a16:creationId xmlns:a16="http://schemas.microsoft.com/office/drawing/2014/main" id="{939CB3C3-1B57-EA40-B5C5-B08DC46C568A}"/>
              </a:ext>
            </a:extLst>
          </p:cNvPr>
          <p:cNvSpPr/>
          <p:nvPr/>
        </p:nvSpPr>
        <p:spPr>
          <a:xfrm>
            <a:off x="7830259"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p:txBody>
      </p:sp>
      <p:sp>
        <p:nvSpPr>
          <p:cNvPr id="30" name="正方形/長方形 29">
            <a:extLst>
              <a:ext uri="{FF2B5EF4-FFF2-40B4-BE49-F238E27FC236}">
                <a16:creationId xmlns:a16="http://schemas.microsoft.com/office/drawing/2014/main" id="{D732FD2C-07E6-BF4C-890E-C7022175F6C2}"/>
              </a:ext>
            </a:extLst>
          </p:cNvPr>
          <p:cNvSpPr/>
          <p:nvPr/>
        </p:nvSpPr>
        <p:spPr>
          <a:xfrm>
            <a:off x="5537026"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Serum Market</a:t>
            </a:r>
          </a:p>
        </p:txBody>
      </p:sp>
      <p:pic>
        <p:nvPicPr>
          <p:cNvPr id="28" name="図 27">
            <a:extLst>
              <a:ext uri="{FF2B5EF4-FFF2-40B4-BE49-F238E27FC236}">
                <a16:creationId xmlns:a16="http://schemas.microsoft.com/office/drawing/2014/main" id="{CFF9EF8B-49E8-A542-859D-0BF4C801F080}"/>
              </a:ext>
            </a:extLst>
          </p:cNvPr>
          <p:cNvPicPr>
            <a:picLocks noChangeAspect="1"/>
          </p:cNvPicPr>
          <p:nvPr/>
        </p:nvPicPr>
        <p:blipFill>
          <a:blip r:embed="rId3"/>
          <a:stretch>
            <a:fillRect/>
          </a:stretch>
        </p:blipFill>
        <p:spPr>
          <a:xfrm>
            <a:off x="5912382" y="2137543"/>
            <a:ext cx="457200" cy="457200"/>
          </a:xfrm>
          <a:prstGeom prst="rect">
            <a:avLst/>
          </a:prstGeom>
        </p:spPr>
      </p:pic>
      <p:sp>
        <p:nvSpPr>
          <p:cNvPr id="38" name="正方形/長方形 37">
            <a:extLst>
              <a:ext uri="{FF2B5EF4-FFF2-40B4-BE49-F238E27FC236}">
                <a16:creationId xmlns:a16="http://schemas.microsoft.com/office/drawing/2014/main" id="{27AA52E3-D74C-8848-92C5-7EA3DB3B5D31}"/>
              </a:ext>
            </a:extLst>
          </p:cNvPr>
          <p:cNvSpPr/>
          <p:nvPr/>
        </p:nvSpPr>
        <p:spPr>
          <a:xfrm>
            <a:off x="5537026"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pic>
        <p:nvPicPr>
          <p:cNvPr id="40" name="図 39">
            <a:extLst>
              <a:ext uri="{FF2B5EF4-FFF2-40B4-BE49-F238E27FC236}">
                <a16:creationId xmlns:a16="http://schemas.microsoft.com/office/drawing/2014/main" id="{BEDF39D3-E9B4-9D48-9B62-FAE37B31FDE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96065" y="4337771"/>
            <a:ext cx="918635" cy="625182"/>
          </a:xfrm>
          <a:prstGeom prst="rect">
            <a:avLst/>
          </a:prstGeom>
        </p:spPr>
      </p:pic>
      <p:pic>
        <p:nvPicPr>
          <p:cNvPr id="41" name="図 40">
            <a:extLst>
              <a:ext uri="{FF2B5EF4-FFF2-40B4-BE49-F238E27FC236}">
                <a16:creationId xmlns:a16="http://schemas.microsoft.com/office/drawing/2014/main" id="{B7AF5CDD-2F39-6A44-8479-F981D796704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78102" y="1979582"/>
            <a:ext cx="936598" cy="703312"/>
          </a:xfrm>
          <a:prstGeom prst="rect">
            <a:avLst/>
          </a:prstGeom>
        </p:spPr>
      </p:pic>
      <p:pic>
        <p:nvPicPr>
          <p:cNvPr id="42" name="図 41">
            <a:extLst>
              <a:ext uri="{FF2B5EF4-FFF2-40B4-BE49-F238E27FC236}">
                <a16:creationId xmlns:a16="http://schemas.microsoft.com/office/drawing/2014/main" id="{B06DC53B-8031-8A4C-885E-5C70AA5DB48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662968" y="4337771"/>
            <a:ext cx="955093" cy="625182"/>
          </a:xfrm>
          <a:prstGeom prst="rect">
            <a:avLst/>
          </a:prstGeom>
        </p:spPr>
      </p:pic>
      <p:cxnSp>
        <p:nvCxnSpPr>
          <p:cNvPr id="43" name="直線矢印コネクタ 42">
            <a:extLst>
              <a:ext uri="{FF2B5EF4-FFF2-40B4-BE49-F238E27FC236}">
                <a16:creationId xmlns:a16="http://schemas.microsoft.com/office/drawing/2014/main" id="{C69E1753-CE71-E249-ABF8-2DF330920365}"/>
              </a:ext>
            </a:extLst>
          </p:cNvPr>
          <p:cNvCxnSpPr>
            <a:cxnSpLocks/>
            <a:stCxn id="30" idx="3"/>
            <a:endCxn id="7" idx="1"/>
          </p:cNvCxnSpPr>
          <p:nvPr/>
        </p:nvCxnSpPr>
        <p:spPr>
          <a:xfrm>
            <a:off x="6744938"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D0C327D2-7E43-D24C-92B6-8F23987C0238}"/>
              </a:ext>
            </a:extLst>
          </p:cNvPr>
          <p:cNvCxnSpPr>
            <a:cxnSpLocks/>
            <a:stCxn id="38" idx="3"/>
            <a:endCxn id="8" idx="1"/>
          </p:cNvCxnSpPr>
          <p:nvPr/>
        </p:nvCxnSpPr>
        <p:spPr>
          <a:xfrm>
            <a:off x="6744938" y="4614268"/>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円/楕円 50">
            <a:extLst>
              <a:ext uri="{FF2B5EF4-FFF2-40B4-BE49-F238E27FC236}">
                <a16:creationId xmlns:a16="http://schemas.microsoft.com/office/drawing/2014/main" id="{A5CDA36A-F891-DD4B-9094-5475D1C50CC0}"/>
              </a:ext>
            </a:extLst>
          </p:cNvPr>
          <p:cNvSpPr/>
          <p:nvPr/>
        </p:nvSpPr>
        <p:spPr>
          <a:xfrm>
            <a:off x="920468" y="2116017"/>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a:solidFill>
                  <a:schemeClr val="tx1"/>
                </a:solidFill>
              </a:rPr>
              <a:t>Token</a:t>
            </a:r>
            <a:endParaRPr kumimoji="1" lang="ja-JP" altLang="en-US" sz="1400">
              <a:solidFill>
                <a:schemeClr val="tx1"/>
              </a:solidFill>
            </a:endParaRPr>
          </a:p>
        </p:txBody>
      </p:sp>
      <p:sp>
        <p:nvSpPr>
          <p:cNvPr id="52" name="テキスト ボックス 51">
            <a:extLst>
              <a:ext uri="{FF2B5EF4-FFF2-40B4-BE49-F238E27FC236}">
                <a16:creationId xmlns:a16="http://schemas.microsoft.com/office/drawing/2014/main" id="{FAA6CD3A-CEEF-404C-A6EF-8926427B07E2}"/>
              </a:ext>
            </a:extLst>
          </p:cNvPr>
          <p:cNvSpPr txBox="1"/>
          <p:nvPr/>
        </p:nvSpPr>
        <p:spPr>
          <a:xfrm>
            <a:off x="6867878" y="1952413"/>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sp>
        <p:nvSpPr>
          <p:cNvPr id="53" name="テキスト ボックス 52">
            <a:extLst>
              <a:ext uri="{FF2B5EF4-FFF2-40B4-BE49-F238E27FC236}">
                <a16:creationId xmlns:a16="http://schemas.microsoft.com/office/drawing/2014/main" id="{231628CE-084D-AD4C-BAFF-89FEC9380A02}"/>
              </a:ext>
            </a:extLst>
          </p:cNvPr>
          <p:cNvSpPr txBox="1"/>
          <p:nvPr/>
        </p:nvSpPr>
        <p:spPr>
          <a:xfrm>
            <a:off x="6867878" y="4263076"/>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grpSp>
        <p:nvGrpSpPr>
          <p:cNvPr id="56" name="グループ化 55">
            <a:extLst>
              <a:ext uri="{FF2B5EF4-FFF2-40B4-BE49-F238E27FC236}">
                <a16:creationId xmlns:a16="http://schemas.microsoft.com/office/drawing/2014/main" id="{EA45D259-50EE-EF4E-95F3-B8790743D944}"/>
              </a:ext>
            </a:extLst>
          </p:cNvPr>
          <p:cNvGrpSpPr/>
          <p:nvPr/>
        </p:nvGrpSpPr>
        <p:grpSpPr>
          <a:xfrm>
            <a:off x="985811" y="3429000"/>
            <a:ext cx="348041" cy="450054"/>
            <a:chOff x="490159" y="2239964"/>
            <a:chExt cx="348041" cy="450054"/>
          </a:xfrm>
        </p:grpSpPr>
        <p:sp>
          <p:nvSpPr>
            <p:cNvPr id="57" name="円/楕円 56">
              <a:extLst>
                <a:ext uri="{FF2B5EF4-FFF2-40B4-BE49-F238E27FC236}">
                  <a16:creationId xmlns:a16="http://schemas.microsoft.com/office/drawing/2014/main" id="{C9B29549-6E11-1346-814A-DFEE5214FF0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8" name="三角形 57">
              <a:extLst>
                <a:ext uri="{FF2B5EF4-FFF2-40B4-BE49-F238E27FC236}">
                  <a16:creationId xmlns:a16="http://schemas.microsoft.com/office/drawing/2014/main" id="{2751D31A-9E90-3C4F-B464-B27A52D5F926}"/>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Product</a:t>
              </a:r>
            </a:p>
            <a:p>
              <a:pPr algn="ctr"/>
              <a:r>
                <a:rPr kumimoji="1" lang="en-US" altLang="ja-JP" sz="1200" dirty="0">
                  <a:solidFill>
                    <a:schemeClr val="tx1"/>
                  </a:solidFill>
                </a:rPr>
                <a:t>Manager</a:t>
              </a:r>
              <a:endParaRPr kumimoji="1" lang="ja-JP" altLang="en-US" sz="1200">
                <a:solidFill>
                  <a:schemeClr val="tx1"/>
                </a:solidFill>
              </a:endParaRPr>
            </a:p>
          </p:txBody>
        </p:sp>
      </p:grpSp>
      <p:sp>
        <p:nvSpPr>
          <p:cNvPr id="60" name="正方形/長方形 59">
            <a:extLst>
              <a:ext uri="{FF2B5EF4-FFF2-40B4-BE49-F238E27FC236}">
                <a16:creationId xmlns:a16="http://schemas.microsoft.com/office/drawing/2014/main" id="{C50B8AEC-DA08-D349-82BA-8C4622F529F9}"/>
              </a:ext>
            </a:extLst>
          </p:cNvPr>
          <p:cNvSpPr/>
          <p:nvPr/>
        </p:nvSpPr>
        <p:spPr>
          <a:xfrm>
            <a:off x="3243793"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Market</a:t>
            </a:r>
          </a:p>
          <a:p>
            <a:pPr algn="ctr"/>
            <a:r>
              <a:rPr kumimoji="1" lang="en-US" altLang="ja-JP" sz="1400">
                <a:solidFill>
                  <a:schemeClr val="tx1"/>
                </a:solidFill>
              </a:rPr>
              <a:t>Application</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cxnSp>
        <p:nvCxnSpPr>
          <p:cNvPr id="65" name="直線矢印コネクタ 64">
            <a:extLst>
              <a:ext uri="{FF2B5EF4-FFF2-40B4-BE49-F238E27FC236}">
                <a16:creationId xmlns:a16="http://schemas.microsoft.com/office/drawing/2014/main" id="{87D56CC4-3F16-7149-915B-C7DD6371A178}"/>
              </a:ext>
            </a:extLst>
          </p:cNvPr>
          <p:cNvCxnSpPr>
            <a:cxnSpLocks/>
            <a:stCxn id="60" idx="3"/>
            <a:endCxn id="30" idx="1"/>
          </p:cNvCxnSpPr>
          <p:nvPr/>
        </p:nvCxnSpPr>
        <p:spPr>
          <a:xfrm>
            <a:off x="4451705"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79B3E406-E991-5842-A755-93388138736E}"/>
              </a:ext>
            </a:extLst>
          </p:cNvPr>
          <p:cNvSpPr txBox="1"/>
          <p:nvPr/>
        </p:nvSpPr>
        <p:spPr>
          <a:xfrm>
            <a:off x="4578207"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69" name="直線矢印コネクタ 68">
            <a:extLst>
              <a:ext uri="{FF2B5EF4-FFF2-40B4-BE49-F238E27FC236}">
                <a16:creationId xmlns:a16="http://schemas.microsoft.com/office/drawing/2014/main" id="{66DF255D-3782-5B45-A020-90C81B4E680C}"/>
              </a:ext>
            </a:extLst>
          </p:cNvPr>
          <p:cNvCxnSpPr>
            <a:cxnSpLocks/>
          </p:cNvCxnSpPr>
          <p:nvPr/>
        </p:nvCxnSpPr>
        <p:spPr>
          <a:xfrm>
            <a:off x="2158472"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A335FB9A-5622-1445-B6BF-E15519BB045D}"/>
              </a:ext>
            </a:extLst>
          </p:cNvPr>
          <p:cNvSpPr txBox="1"/>
          <p:nvPr/>
        </p:nvSpPr>
        <p:spPr>
          <a:xfrm>
            <a:off x="2182134"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72" name="直線矢印コネクタ 71">
            <a:extLst>
              <a:ext uri="{FF2B5EF4-FFF2-40B4-BE49-F238E27FC236}">
                <a16:creationId xmlns:a16="http://schemas.microsoft.com/office/drawing/2014/main" id="{74C0FC20-02CA-2E4D-AD60-E82E753DB0E3}"/>
              </a:ext>
            </a:extLst>
          </p:cNvPr>
          <p:cNvCxnSpPr>
            <a:cxnSpLocks/>
            <a:stCxn id="51" idx="4"/>
          </p:cNvCxnSpPr>
          <p:nvPr/>
        </p:nvCxnSpPr>
        <p:spPr>
          <a:xfrm>
            <a:off x="1159831" y="2594743"/>
            <a:ext cx="0" cy="8342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7089237E-CEEF-8A4D-9999-714B6FDE45DC}"/>
              </a:ext>
            </a:extLst>
          </p:cNvPr>
          <p:cNvSpPr txBox="1"/>
          <p:nvPr/>
        </p:nvSpPr>
        <p:spPr>
          <a:xfrm>
            <a:off x="1159831" y="2732656"/>
            <a:ext cx="835378" cy="461665"/>
          </a:xfrm>
          <a:prstGeom prst="rect">
            <a:avLst/>
          </a:prstGeom>
          <a:noFill/>
        </p:spPr>
        <p:txBody>
          <a:bodyPr wrap="square" rtlCol="0">
            <a:spAutoFit/>
          </a:bodyPr>
          <a:lstStyle/>
          <a:p>
            <a:pPr algn="ctr"/>
            <a:r>
              <a:rPr kumimoji="1" lang="en-US" altLang="ja-JP" sz="1200"/>
              <a:t>Create</a:t>
            </a:r>
          </a:p>
          <a:p>
            <a:pPr algn="ctr"/>
            <a:r>
              <a:rPr kumimoji="1" lang="en-US" altLang="ja-JP" sz="1200"/>
              <a:t>Token</a:t>
            </a:r>
            <a:endParaRPr kumimoji="1" lang="ja-JP" altLang="en-US" sz="1200"/>
          </a:p>
        </p:txBody>
      </p:sp>
      <p:cxnSp>
        <p:nvCxnSpPr>
          <p:cNvPr id="79" name="直線矢印コネクタ 78">
            <a:extLst>
              <a:ext uri="{FF2B5EF4-FFF2-40B4-BE49-F238E27FC236}">
                <a16:creationId xmlns:a16="http://schemas.microsoft.com/office/drawing/2014/main" id="{1D530721-BD2F-524E-B9B8-B809914097D1}"/>
              </a:ext>
            </a:extLst>
          </p:cNvPr>
          <p:cNvCxnSpPr>
            <a:cxnSpLocks/>
            <a:endCxn id="38" idx="1"/>
          </p:cNvCxnSpPr>
          <p:nvPr/>
        </p:nvCxnSpPr>
        <p:spPr>
          <a:xfrm>
            <a:off x="2152680" y="4614268"/>
            <a:ext cx="338434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340570BC-2C4D-564A-8230-9A2FC002DC3C}"/>
              </a:ext>
            </a:extLst>
          </p:cNvPr>
          <p:cNvSpPr txBox="1"/>
          <p:nvPr/>
        </p:nvSpPr>
        <p:spPr>
          <a:xfrm>
            <a:off x="2152680" y="4263077"/>
            <a:ext cx="940477" cy="303136"/>
          </a:xfrm>
          <a:prstGeom prst="rect">
            <a:avLst/>
          </a:prstGeom>
          <a:noFill/>
        </p:spPr>
        <p:txBody>
          <a:bodyPr wrap="none" rtlCol="0">
            <a:noAutofit/>
          </a:bodyPr>
          <a:lstStyle/>
          <a:p>
            <a:pPr algn="ctr"/>
            <a:r>
              <a:rPr kumimoji="1" lang="en-US" altLang="ja-JP" sz="1200"/>
              <a:t>Add to Pool?</a:t>
            </a:r>
            <a:endParaRPr kumimoji="1" lang="ja-JP" altLang="en-US" sz="1200"/>
          </a:p>
        </p:txBody>
      </p:sp>
      <p:sp>
        <p:nvSpPr>
          <p:cNvPr id="86" name="正方形/長方形 85">
            <a:extLst>
              <a:ext uri="{FF2B5EF4-FFF2-40B4-BE49-F238E27FC236}">
                <a16:creationId xmlns:a16="http://schemas.microsoft.com/office/drawing/2014/main" id="{14DAC1BD-A8D9-D244-87AF-1FE4D77AAB9F}"/>
              </a:ext>
            </a:extLst>
          </p:cNvPr>
          <p:cNvSpPr/>
          <p:nvPr/>
        </p:nvSpPr>
        <p:spPr>
          <a:xfrm>
            <a:off x="1007695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Consumers</a:t>
            </a:r>
          </a:p>
        </p:txBody>
      </p:sp>
      <p:grpSp>
        <p:nvGrpSpPr>
          <p:cNvPr id="83" name="グループ化 82">
            <a:extLst>
              <a:ext uri="{FF2B5EF4-FFF2-40B4-BE49-F238E27FC236}">
                <a16:creationId xmlns:a16="http://schemas.microsoft.com/office/drawing/2014/main" id="{FC7939F2-62A8-F64F-A5CF-79BF002C33ED}"/>
              </a:ext>
            </a:extLst>
          </p:cNvPr>
          <p:cNvGrpSpPr/>
          <p:nvPr/>
        </p:nvGrpSpPr>
        <p:grpSpPr>
          <a:xfrm>
            <a:off x="10896777" y="4425335"/>
            <a:ext cx="348041" cy="450054"/>
            <a:chOff x="490159" y="2239964"/>
            <a:chExt cx="348041" cy="450054"/>
          </a:xfrm>
        </p:grpSpPr>
        <p:sp>
          <p:nvSpPr>
            <p:cNvPr id="84" name="円/楕円 83">
              <a:extLst>
                <a:ext uri="{FF2B5EF4-FFF2-40B4-BE49-F238E27FC236}">
                  <a16:creationId xmlns:a16="http://schemas.microsoft.com/office/drawing/2014/main" id="{F11773EA-8D0B-034E-BE85-169CFFD34D2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5" name="三角形 84">
              <a:extLst>
                <a:ext uri="{FF2B5EF4-FFF2-40B4-BE49-F238E27FC236}">
                  <a16:creationId xmlns:a16="http://schemas.microsoft.com/office/drawing/2014/main" id="{9B3EC124-4857-114A-8A62-364F80F45630}"/>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B</a:t>
              </a:r>
              <a:endParaRPr kumimoji="1" lang="ja-JP" altLang="en-US" sz="1200">
                <a:solidFill>
                  <a:schemeClr val="tx1"/>
                </a:solidFill>
              </a:endParaRPr>
            </a:p>
          </p:txBody>
        </p:sp>
      </p:grpSp>
      <p:grpSp>
        <p:nvGrpSpPr>
          <p:cNvPr id="87" name="グループ化 86">
            <a:extLst>
              <a:ext uri="{FF2B5EF4-FFF2-40B4-BE49-F238E27FC236}">
                <a16:creationId xmlns:a16="http://schemas.microsoft.com/office/drawing/2014/main" id="{448DD629-4989-864B-B2C9-990ECA829B5A}"/>
              </a:ext>
            </a:extLst>
          </p:cNvPr>
          <p:cNvGrpSpPr/>
          <p:nvPr/>
        </p:nvGrpSpPr>
        <p:grpSpPr>
          <a:xfrm>
            <a:off x="10896777" y="2110849"/>
            <a:ext cx="348041" cy="450054"/>
            <a:chOff x="490159" y="2239964"/>
            <a:chExt cx="348041" cy="450054"/>
          </a:xfrm>
        </p:grpSpPr>
        <p:sp>
          <p:nvSpPr>
            <p:cNvPr id="88" name="円/楕円 87">
              <a:extLst>
                <a:ext uri="{FF2B5EF4-FFF2-40B4-BE49-F238E27FC236}">
                  <a16:creationId xmlns:a16="http://schemas.microsoft.com/office/drawing/2014/main" id="{C4FCAE79-D8C7-5749-8D24-5D6E69E5972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9" name="三角形 88">
              <a:extLst>
                <a:ext uri="{FF2B5EF4-FFF2-40B4-BE49-F238E27FC236}">
                  <a16:creationId xmlns:a16="http://schemas.microsoft.com/office/drawing/2014/main" id="{0D8547FA-BEF1-9740-AF01-FBA870FFE9EF}"/>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A</a:t>
              </a:r>
              <a:endParaRPr kumimoji="1" lang="ja-JP" altLang="en-US" sz="1200">
                <a:solidFill>
                  <a:schemeClr val="tx1"/>
                </a:solidFill>
              </a:endParaRPr>
            </a:p>
          </p:txBody>
        </p:sp>
      </p:grpSp>
      <p:cxnSp>
        <p:nvCxnSpPr>
          <p:cNvPr id="90" name="直線矢印コネクタ 89">
            <a:extLst>
              <a:ext uri="{FF2B5EF4-FFF2-40B4-BE49-F238E27FC236}">
                <a16:creationId xmlns:a16="http://schemas.microsoft.com/office/drawing/2014/main" id="{0FF48079-32CF-9E4A-8E02-ABF451B7E6F5}"/>
              </a:ext>
            </a:extLst>
          </p:cNvPr>
          <p:cNvCxnSpPr>
            <a:cxnSpLocks/>
            <a:endCxn id="7" idx="3"/>
          </p:cNvCxnSpPr>
          <p:nvPr/>
        </p:nvCxnSpPr>
        <p:spPr>
          <a:xfrm flipH="1">
            <a:off x="9038171" y="23080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34046930-38CD-384D-B33B-E657EFFF319B}"/>
              </a:ext>
            </a:extLst>
          </p:cNvPr>
          <p:cNvSpPr txBox="1"/>
          <p:nvPr/>
        </p:nvSpPr>
        <p:spPr>
          <a:xfrm>
            <a:off x="9215910" y="1952413"/>
            <a:ext cx="835378" cy="276999"/>
          </a:xfrm>
          <a:prstGeom prst="rect">
            <a:avLst/>
          </a:prstGeom>
          <a:noFill/>
        </p:spPr>
        <p:txBody>
          <a:bodyPr wrap="square" rtlCol="0">
            <a:spAutoFit/>
          </a:bodyPr>
          <a:lstStyle/>
          <a:p>
            <a:pPr algn="ctr"/>
            <a:r>
              <a:rPr kumimoji="1" lang="en-US" altLang="ja-JP" sz="1200"/>
              <a:t>Trade</a:t>
            </a:r>
            <a:endParaRPr kumimoji="1" lang="ja-JP" altLang="en-US" sz="1200"/>
          </a:p>
        </p:txBody>
      </p:sp>
      <p:cxnSp>
        <p:nvCxnSpPr>
          <p:cNvPr id="94" name="直線矢印コネクタ 93">
            <a:extLst>
              <a:ext uri="{FF2B5EF4-FFF2-40B4-BE49-F238E27FC236}">
                <a16:creationId xmlns:a16="http://schemas.microsoft.com/office/drawing/2014/main" id="{ABB37405-1FD5-284A-BDE7-D8F9891669A3}"/>
              </a:ext>
            </a:extLst>
          </p:cNvPr>
          <p:cNvCxnSpPr>
            <a:cxnSpLocks/>
          </p:cNvCxnSpPr>
          <p:nvPr/>
        </p:nvCxnSpPr>
        <p:spPr>
          <a:xfrm flipH="1">
            <a:off x="9038171" y="46448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4B23B8D-03A1-4741-BB71-643357AB10E3}"/>
              </a:ext>
            </a:extLst>
          </p:cNvPr>
          <p:cNvSpPr txBox="1"/>
          <p:nvPr/>
        </p:nvSpPr>
        <p:spPr>
          <a:xfrm>
            <a:off x="9215910" y="4289213"/>
            <a:ext cx="835378" cy="276999"/>
          </a:xfrm>
          <a:prstGeom prst="rect">
            <a:avLst/>
          </a:prstGeom>
          <a:noFill/>
        </p:spPr>
        <p:txBody>
          <a:bodyPr wrap="square" rtlCol="0">
            <a:spAutoFit/>
          </a:bodyPr>
          <a:lstStyle/>
          <a:p>
            <a:pPr algn="ctr"/>
            <a:r>
              <a:rPr kumimoji="1" lang="en-US" altLang="ja-JP" sz="1200"/>
              <a:t>Exchange</a:t>
            </a:r>
            <a:endParaRPr kumimoji="1" lang="ja-JP" altLang="en-US" sz="1200"/>
          </a:p>
        </p:txBody>
      </p:sp>
      <p:sp>
        <p:nvSpPr>
          <p:cNvPr id="98" name="テキスト ボックス 97">
            <a:extLst>
              <a:ext uri="{FF2B5EF4-FFF2-40B4-BE49-F238E27FC236}">
                <a16:creationId xmlns:a16="http://schemas.microsoft.com/office/drawing/2014/main" id="{EC916F33-4E6F-4441-B30D-8435B3E37271}"/>
              </a:ext>
            </a:extLst>
          </p:cNvPr>
          <p:cNvSpPr txBox="1"/>
          <p:nvPr/>
        </p:nvSpPr>
        <p:spPr>
          <a:xfrm>
            <a:off x="266432" y="5962218"/>
            <a:ext cx="6010189" cy="253916"/>
          </a:xfrm>
          <a:prstGeom prst="rect">
            <a:avLst/>
          </a:prstGeom>
          <a:noFill/>
        </p:spPr>
        <p:txBody>
          <a:bodyPr wrap="square" rtlCol="0">
            <a:spAutoFit/>
          </a:bodyPr>
          <a:lstStyle/>
          <a:p>
            <a:r>
              <a:rPr kumimoji="1" lang="en-US" altLang="ja-JP" sz="1050"/>
              <a:t>Reference: </a:t>
            </a:r>
            <a:r>
              <a:rPr kumimoji="1" lang="en-US" altLang="ja-JP" sz="1050">
                <a:hlinkClick r:id="rId7"/>
              </a:rPr>
              <a:t>Create and List a Solana Token in a UI with Zero Development in 5 Minutes</a:t>
            </a:r>
            <a:endParaRPr kumimoji="1" lang="ja-JP" altLang="en-US" sz="1050"/>
          </a:p>
        </p:txBody>
      </p:sp>
      <p:pic>
        <p:nvPicPr>
          <p:cNvPr id="99" name="図 98">
            <a:extLst>
              <a:ext uri="{FF2B5EF4-FFF2-40B4-BE49-F238E27FC236}">
                <a16:creationId xmlns:a16="http://schemas.microsoft.com/office/drawing/2014/main" id="{5303BB5F-1BA0-DD4F-A513-75F2368C47E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67251" y="2227101"/>
            <a:ext cx="957452" cy="489173"/>
          </a:xfrm>
          <a:prstGeom prst="rect">
            <a:avLst/>
          </a:prstGeom>
        </p:spPr>
      </p:pic>
      <p:sp>
        <p:nvSpPr>
          <p:cNvPr id="3" name="テキスト ボックス 2">
            <a:extLst>
              <a:ext uri="{FF2B5EF4-FFF2-40B4-BE49-F238E27FC236}">
                <a16:creationId xmlns:a16="http://schemas.microsoft.com/office/drawing/2014/main" id="{D8618FB5-F658-F51C-7F59-8B77AC20D92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115809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5DB2E-3BC4-CE4A-8A1B-DD078F1FCBDD}"/>
              </a:ext>
            </a:extLst>
          </p:cNvPr>
          <p:cNvSpPr>
            <a:spLocks noGrp="1"/>
          </p:cNvSpPr>
          <p:nvPr>
            <p:ph type="title"/>
          </p:nvPr>
        </p:nvSpPr>
        <p:spPr/>
        <p:txBody>
          <a:bodyPr/>
          <a:lstStyle/>
          <a:p>
            <a:r>
              <a:rPr lang="en-US" altLang="ja-JP"/>
              <a:t>How </a:t>
            </a:r>
            <a:r>
              <a:rPr lang="en-US" altLang="ja-JP" err="1"/>
              <a:t>Uniswap</a:t>
            </a:r>
            <a:r>
              <a:rPr lang="en-US" altLang="ja-JP"/>
              <a:t> V2 works</a:t>
            </a:r>
            <a:endParaRPr kumimoji="1" lang="ja-JP" altLang="en-US"/>
          </a:p>
        </p:txBody>
      </p:sp>
      <p:sp>
        <p:nvSpPr>
          <p:cNvPr id="4" name="フッター プレースホルダー 3">
            <a:extLst>
              <a:ext uri="{FF2B5EF4-FFF2-40B4-BE49-F238E27FC236}">
                <a16:creationId xmlns:a16="http://schemas.microsoft.com/office/drawing/2014/main" id="{4CF94AA4-AB4E-324F-8027-9D29D920579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3705DBA-FF44-8F4E-990A-F906E11289AE}"/>
              </a:ext>
            </a:extLst>
          </p:cNvPr>
          <p:cNvSpPr>
            <a:spLocks noGrp="1"/>
          </p:cNvSpPr>
          <p:nvPr>
            <p:ph type="sldNum" sz="quarter" idx="12"/>
          </p:nvPr>
        </p:nvSpPr>
        <p:spPr/>
        <p:txBody>
          <a:bodyPr/>
          <a:lstStyle/>
          <a:p>
            <a:fld id="{51BE5F08-58E8-9243-A834-2B76637F595D}" type="slidenum">
              <a:rPr kumimoji="1" lang="ja-JP" altLang="en-US" smtClean="0"/>
              <a:t>14</a:t>
            </a:fld>
            <a:endParaRPr kumimoji="1" lang="ja-JP" altLang="en-US"/>
          </a:p>
        </p:txBody>
      </p:sp>
      <p:sp>
        <p:nvSpPr>
          <p:cNvPr id="6" name="テキスト ボックス 5">
            <a:extLst>
              <a:ext uri="{FF2B5EF4-FFF2-40B4-BE49-F238E27FC236}">
                <a16:creationId xmlns:a16="http://schemas.microsoft.com/office/drawing/2014/main" id="{2A285182-278E-EC43-B3F1-5216926592DF}"/>
              </a:ext>
            </a:extLst>
          </p:cNvPr>
          <p:cNvSpPr txBox="1"/>
          <p:nvPr/>
        </p:nvSpPr>
        <p:spPr>
          <a:xfrm>
            <a:off x="5576711" y="714905"/>
            <a:ext cx="6118578" cy="1633353"/>
          </a:xfrm>
          <a:prstGeom prst="rect">
            <a:avLst/>
          </a:prstGeom>
          <a:noFill/>
        </p:spPr>
        <p:txBody>
          <a:bodyPr wrap="square" rtlCol="0">
            <a:noAutofit/>
          </a:bodyPr>
          <a:lstStyle/>
          <a:p>
            <a:r>
              <a:rPr lang="en-US" altLang="ja-JP" sz="1200"/>
              <a:t>"Anyone can become a liquidity provider (LP) for a pool by depositing an equivalent value of each underlying token in return for pool tokens. These tokens track pro-rata LP shares of the total reserves, and can be redeemed for the underlying assets at any time."</a:t>
            </a:r>
          </a:p>
        </p:txBody>
      </p:sp>
      <p:sp>
        <p:nvSpPr>
          <p:cNvPr id="9" name="テキスト ボックス 8">
            <a:extLst>
              <a:ext uri="{FF2B5EF4-FFF2-40B4-BE49-F238E27FC236}">
                <a16:creationId xmlns:a16="http://schemas.microsoft.com/office/drawing/2014/main" id="{75C0EDA6-91E1-AE43-99CC-7CDDCCED986F}"/>
              </a:ext>
            </a:extLst>
          </p:cNvPr>
          <p:cNvSpPr txBox="1"/>
          <p:nvPr/>
        </p:nvSpPr>
        <p:spPr>
          <a:xfrm>
            <a:off x="5576711" y="2428954"/>
            <a:ext cx="6118578" cy="1913489"/>
          </a:xfrm>
          <a:prstGeom prst="rect">
            <a:avLst/>
          </a:prstGeom>
          <a:noFill/>
        </p:spPr>
        <p:txBody>
          <a:bodyPr wrap="square" rtlCol="0">
            <a:noAutofit/>
          </a:bodyPr>
          <a:lstStyle/>
          <a:p>
            <a:r>
              <a:rPr lang="en-US" altLang="ja-JP" sz="1200" dirty="0"/>
              <a:t>"Pairs act as automated market makers, standing ready to accept one token for the other as long as the “constant product” formula is preserved. This formula, most simply expressed as x * y = k, states that trades must not change the product (k) of a pair’s reserve balances (x and y). Because k remains unchanged from the reference frame of a trade, it is often referred to as the invariant. This formula has the desirable property that larger trades (relative to reserves) execute at exponentially worse rates than smaller ones.</a:t>
            </a:r>
          </a:p>
          <a:p>
            <a:r>
              <a:rPr lang="en-US" altLang="ja-JP" sz="1200" dirty="0"/>
              <a:t>In practice, </a:t>
            </a:r>
            <a:r>
              <a:rPr lang="en-US" altLang="ja-JP" sz="1200" dirty="0" err="1"/>
              <a:t>Uniswap</a:t>
            </a:r>
            <a:r>
              <a:rPr lang="en-US" altLang="ja-JP" sz="1200" dirty="0"/>
              <a:t> applies a 0.30% fee to trades, which is added to reserves. As a result, each trade actually increases k. This functions as a payout to LPs, which is realized when they burn their pool tokens to withdraw their portion of total reserves. In the future, this fee may be reduced to 0.25%, with the remaining 0.05% withheld as a protocol-wide charge."</a:t>
            </a:r>
          </a:p>
        </p:txBody>
      </p:sp>
      <p:pic>
        <p:nvPicPr>
          <p:cNvPr id="1026" name="Picture 2">
            <a:extLst>
              <a:ext uri="{FF2B5EF4-FFF2-40B4-BE49-F238E27FC236}">
                <a16:creationId xmlns:a16="http://schemas.microsoft.com/office/drawing/2014/main" id="{28A2A80F-5E05-0F43-8FCD-5F39A752170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51259" y="714905"/>
            <a:ext cx="5064004" cy="1633353"/>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8D6C070-9601-F74F-A766-D67B71ABB48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51259" y="2428954"/>
            <a:ext cx="5069009" cy="191348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5A832C1-0D02-FC4E-A428-5FBF09383B9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46253" y="4423139"/>
            <a:ext cx="5074014" cy="201063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BC8F5FB8-241E-D44F-8EC5-A239493BCD65}"/>
              </a:ext>
            </a:extLst>
          </p:cNvPr>
          <p:cNvSpPr txBox="1"/>
          <p:nvPr/>
        </p:nvSpPr>
        <p:spPr>
          <a:xfrm>
            <a:off x="5576711" y="4423139"/>
            <a:ext cx="6118578" cy="2010639"/>
          </a:xfrm>
          <a:prstGeom prst="rect">
            <a:avLst/>
          </a:prstGeom>
          <a:noFill/>
        </p:spPr>
        <p:txBody>
          <a:bodyPr wrap="square" rtlCol="0">
            <a:noAutofit/>
          </a:bodyPr>
          <a:lstStyle/>
          <a:p>
            <a:r>
              <a:rPr lang="en-US" altLang="ja-JP" sz="1200"/>
              <a:t>"Because the relative price of the two pair assets can only be changed through trading, divergences between the </a:t>
            </a:r>
            <a:r>
              <a:rPr lang="en-US" altLang="ja-JP" sz="1200" err="1"/>
              <a:t>Uniswap</a:t>
            </a:r>
            <a:r>
              <a:rPr lang="en-US" altLang="ja-JP" sz="1200"/>
              <a:t> price and external prices create arbitrage opportunities. This mechanism ensures that </a:t>
            </a:r>
            <a:r>
              <a:rPr lang="en-US" altLang="ja-JP" sz="1200" err="1"/>
              <a:t>Uniswap</a:t>
            </a:r>
            <a:r>
              <a:rPr lang="en-US" altLang="ja-JP" sz="1200"/>
              <a:t> prices always trend toward the market-clearing price."</a:t>
            </a:r>
          </a:p>
        </p:txBody>
      </p:sp>
      <p:sp>
        <p:nvSpPr>
          <p:cNvPr id="8" name="テキスト ボックス 7">
            <a:extLst>
              <a:ext uri="{FF2B5EF4-FFF2-40B4-BE49-F238E27FC236}">
                <a16:creationId xmlns:a16="http://schemas.microsoft.com/office/drawing/2014/main" id="{D37FAAB5-7062-4B4A-8E0D-1AF9E1FAABE8}"/>
              </a:ext>
            </a:extLst>
          </p:cNvPr>
          <p:cNvSpPr txBox="1"/>
          <p:nvPr/>
        </p:nvSpPr>
        <p:spPr>
          <a:xfrm>
            <a:off x="5576712" y="412947"/>
            <a:ext cx="6118578" cy="253916"/>
          </a:xfrm>
          <a:prstGeom prst="rect">
            <a:avLst/>
          </a:prstGeom>
          <a:noFill/>
        </p:spPr>
        <p:txBody>
          <a:bodyPr wrap="square" rtlCol="0">
            <a:spAutoFit/>
          </a:bodyPr>
          <a:lstStyle/>
          <a:p>
            <a:r>
              <a:rPr lang="en-US" altLang="ja-JP" sz="1050"/>
              <a:t>Source: https://</a:t>
            </a:r>
            <a:r>
              <a:rPr lang="en-US" altLang="ja-JP" sz="1050" err="1"/>
              <a:t>docs.uniswap.org</a:t>
            </a:r>
            <a:r>
              <a:rPr lang="en-US" altLang="ja-JP" sz="1050"/>
              <a:t>/protocol/V2/concepts/protocol-overview/how-</a:t>
            </a:r>
            <a:r>
              <a:rPr lang="en-US" altLang="ja-JP" sz="1050" err="1"/>
              <a:t>uniswap</a:t>
            </a:r>
            <a:r>
              <a:rPr lang="en-US" altLang="ja-JP" sz="1050"/>
              <a:t>-works</a:t>
            </a:r>
          </a:p>
        </p:txBody>
      </p:sp>
      <p:sp>
        <p:nvSpPr>
          <p:cNvPr id="3" name="テキスト ボックス 2">
            <a:extLst>
              <a:ext uri="{FF2B5EF4-FFF2-40B4-BE49-F238E27FC236}">
                <a16:creationId xmlns:a16="http://schemas.microsoft.com/office/drawing/2014/main" id="{29F06EE7-8E6C-9F2B-6C56-01339F21DF0B}"/>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329877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NFT</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15</a:t>
            </a:fld>
            <a:endParaRPr kumimoji="1" lang="ja-JP" altLang="en-US"/>
          </a:p>
        </p:txBody>
      </p:sp>
    </p:spTree>
    <p:extLst>
      <p:ext uri="{BB962C8B-B14F-4D97-AF65-F5344CB8AC3E}">
        <p14:creationId xmlns:p14="http://schemas.microsoft.com/office/powerpoint/2010/main" val="2143241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lang="en-US" altLang="ja-JP" dirty="0"/>
              <a:t>Start Up Metaplex Store Steps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16</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44727039"/>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dirty="0">
                          <a:solidFill>
                            <a:schemeClr val="tx1"/>
                          </a:solidFill>
                        </a:rPr>
                        <a:t>Creator</a:t>
                      </a:r>
                    </a:p>
                    <a:p>
                      <a:pPr algn="ctr"/>
                      <a:r>
                        <a:rPr kumimoji="1" lang="en-US" altLang="ja-JP" sz="1400" b="0" dirty="0">
                          <a:solidFill>
                            <a:schemeClr val="tx1"/>
                          </a:solidFill>
                        </a:rPr>
                        <a:t>(Owner)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dirty="0">
                          <a:solidFill>
                            <a:schemeClr val="tx1"/>
                          </a:solidFill>
                        </a:rPr>
                        <a:t>Consumer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dirty="0">
                          <a:solidFill>
                            <a:schemeClr val="tx1"/>
                          </a:solidFill>
                        </a:rPr>
                        <a:t>Metaplex</a:t>
                      </a:r>
                    </a:p>
                    <a:p>
                      <a:pPr algn="ctr"/>
                      <a:r>
                        <a:rPr kumimoji="1" lang="en-US" altLang="ja-JP" sz="1400" b="0" dirty="0">
                          <a:solidFill>
                            <a:schemeClr val="tx1"/>
                          </a:solidFill>
                        </a:rPr>
                        <a:t>(UI)</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dirty="0">
                          <a:solidFill>
                            <a:schemeClr val="tx1"/>
                          </a:solidFill>
                        </a:rPr>
                        <a:t>Solana</a:t>
                      </a:r>
                    </a:p>
                    <a:p>
                      <a:pPr algn="ctr"/>
                      <a:r>
                        <a:rPr kumimoji="1" lang="en-US" altLang="ja-JP" sz="1400" b="0" dirty="0">
                          <a:solidFill>
                            <a:schemeClr val="tx1"/>
                          </a:solidFill>
                        </a:rPr>
                        <a:t>Cluster</a:t>
                      </a:r>
                    </a:p>
                    <a:p>
                      <a:pPr algn="ctr"/>
                      <a:r>
                        <a:rPr kumimoji="1" lang="en-US" altLang="ja-JP" sz="1400" b="0" dirty="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dirty="0">
                          <a:solidFill>
                            <a:schemeClr val="tx1"/>
                          </a:solidFill>
                        </a:rPr>
                        <a:t>Arweave</a:t>
                      </a:r>
                    </a:p>
                    <a:p>
                      <a:pPr algn="ctr"/>
                      <a:r>
                        <a:rPr kumimoji="1" lang="en-US" altLang="ja-JP" sz="1400" b="0" dirty="0">
                          <a:solidFill>
                            <a:schemeClr val="tx1"/>
                          </a:solidFill>
                        </a:rPr>
                        <a:t>(Storage)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7FE7D42E-60BD-9B4E-A818-BF3B62CDDA9C}"/>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 Store</a:t>
            </a:r>
            <a:endParaRPr kumimoji="1" lang="ja-JP" altLang="en-US" sz="1200">
              <a:solidFill>
                <a:schemeClr val="tx1"/>
              </a:solidFill>
            </a:endParaRPr>
          </a:p>
        </p:txBody>
      </p:sp>
      <p:sp>
        <p:nvSpPr>
          <p:cNvPr id="38" name="正方形/長方形 37">
            <a:extLst>
              <a:ext uri="{FF2B5EF4-FFF2-40B4-BE49-F238E27FC236}">
                <a16:creationId xmlns:a16="http://schemas.microsoft.com/office/drawing/2014/main" id="{40090326-E241-0946-BD25-FF2845968FFB}"/>
              </a:ext>
            </a:extLst>
          </p:cNvPr>
          <p:cNvSpPr/>
          <p:nvPr/>
        </p:nvSpPr>
        <p:spPr>
          <a:xfrm>
            <a:off x="1569155"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a:t>
            </a:r>
          </a:p>
          <a:p>
            <a:pPr algn="ctr"/>
            <a:r>
              <a:rPr kumimoji="1" lang="en-US" altLang="ja-JP" sz="1200" dirty="0">
                <a:solidFill>
                  <a:schemeClr val="tx1"/>
                </a:solidFill>
              </a:rPr>
              <a:t>Init Page</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EC7526E4-376E-8A48-88A8-36F1A119BB55}"/>
              </a:ext>
            </a:extLst>
          </p:cNvPr>
          <p:cNvSpPr/>
          <p:nvPr/>
        </p:nvSpPr>
        <p:spPr>
          <a:xfrm>
            <a:off x="1569154"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a:t>
            </a:r>
          </a:p>
          <a:p>
            <a:pPr algn="ctr"/>
            <a:r>
              <a:rPr kumimoji="1" lang="en-US" altLang="ja-JP" sz="1200" dirty="0">
                <a:solidFill>
                  <a:schemeClr val="tx1"/>
                </a:solidFill>
              </a:rPr>
              <a:t>(create many accounts.)</a:t>
            </a:r>
            <a:endParaRPr kumimoji="1" lang="ja-JP" altLang="en-US" sz="1200">
              <a:solidFill>
                <a:schemeClr val="tx1"/>
              </a:solidFill>
            </a:endParaRPr>
          </a:p>
        </p:txBody>
      </p:sp>
      <p:cxnSp>
        <p:nvCxnSpPr>
          <p:cNvPr id="42" name="直線矢印コネクタ 41">
            <a:extLst>
              <a:ext uri="{FF2B5EF4-FFF2-40B4-BE49-F238E27FC236}">
                <a16:creationId xmlns:a16="http://schemas.microsoft.com/office/drawing/2014/main" id="{9AC8A52D-1A96-F64A-BFA6-590DA0A385BD}"/>
              </a:ext>
            </a:extLst>
          </p:cNvPr>
          <p:cNvCxnSpPr>
            <a:cxnSpLocks/>
            <a:stCxn id="37" idx="2"/>
            <a:endCxn id="38" idx="0"/>
          </p:cNvCxnSpPr>
          <p:nvPr/>
        </p:nvCxnSpPr>
        <p:spPr>
          <a:xfrm>
            <a:off x="2104629" y="1714864"/>
            <a:ext cx="0" cy="138236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1646FF44-D68A-4B4E-B471-E060399F9730}"/>
              </a:ext>
            </a:extLst>
          </p:cNvPr>
          <p:cNvCxnSpPr>
            <a:cxnSpLocks/>
            <a:stCxn id="38" idx="2"/>
            <a:endCxn id="39" idx="0"/>
          </p:cNvCxnSpPr>
          <p:nvPr/>
        </p:nvCxnSpPr>
        <p:spPr>
          <a:xfrm flipH="1">
            <a:off x="2104628" y="3841954"/>
            <a:ext cx="1" cy="28910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C0EE66A8-A36D-A84B-BF8C-601217A23347}"/>
              </a:ext>
            </a:extLst>
          </p:cNvPr>
          <p:cNvSpPr/>
          <p:nvPr/>
        </p:nvSpPr>
        <p:spPr>
          <a:xfrm>
            <a:off x="3132756" y="97014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an NFT</a:t>
            </a:r>
            <a:endParaRPr kumimoji="1" lang="ja-JP" altLang="en-US" sz="1200">
              <a:solidFill>
                <a:schemeClr val="tx1"/>
              </a:solidFill>
            </a:endParaRPr>
          </a:p>
        </p:txBody>
      </p:sp>
      <p:cxnSp>
        <p:nvCxnSpPr>
          <p:cNvPr id="51" name="カギ線コネクタ 50">
            <a:extLst>
              <a:ext uri="{FF2B5EF4-FFF2-40B4-BE49-F238E27FC236}">
                <a16:creationId xmlns:a16="http://schemas.microsoft.com/office/drawing/2014/main" id="{FE0F63EA-26B2-CF42-8D88-1C44D96C4F7E}"/>
              </a:ext>
            </a:extLst>
          </p:cNvPr>
          <p:cNvCxnSpPr>
            <a:cxnSpLocks/>
            <a:stCxn id="39" idx="3"/>
            <a:endCxn id="50" idx="1"/>
          </p:cNvCxnSpPr>
          <p:nvPr/>
        </p:nvCxnSpPr>
        <p:spPr>
          <a:xfrm flipV="1">
            <a:off x="2640101" y="1342503"/>
            <a:ext cx="492655" cy="3160917"/>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ホームベース 53">
            <a:extLst>
              <a:ext uri="{FF2B5EF4-FFF2-40B4-BE49-F238E27FC236}">
                <a16:creationId xmlns:a16="http://schemas.microsoft.com/office/drawing/2014/main" id="{62D130B7-567B-9143-A24E-F2C5CF0E750D}"/>
              </a:ext>
            </a:extLst>
          </p:cNvPr>
          <p:cNvSpPr/>
          <p:nvPr/>
        </p:nvSpPr>
        <p:spPr>
          <a:xfrm>
            <a:off x="1569154" y="703762"/>
            <a:ext cx="1317979"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Init</a:t>
            </a:r>
            <a:endParaRPr kumimoji="1" lang="ja-JP" altLang="en-US" sz="1050">
              <a:solidFill>
                <a:schemeClr val="bg1"/>
              </a:solidFill>
            </a:endParaRPr>
          </a:p>
        </p:txBody>
      </p:sp>
      <p:sp>
        <p:nvSpPr>
          <p:cNvPr id="55" name="ホームベース 54">
            <a:extLst>
              <a:ext uri="{FF2B5EF4-FFF2-40B4-BE49-F238E27FC236}">
                <a16:creationId xmlns:a16="http://schemas.microsoft.com/office/drawing/2014/main" id="{C92E422F-2F8E-9840-B28A-E008F177C7C7}"/>
              </a:ext>
            </a:extLst>
          </p:cNvPr>
          <p:cNvSpPr/>
          <p:nvPr/>
        </p:nvSpPr>
        <p:spPr>
          <a:xfrm>
            <a:off x="2887133" y="703762"/>
            <a:ext cx="3124200"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Create</a:t>
            </a:r>
            <a:endParaRPr kumimoji="1" lang="ja-JP" altLang="en-US" sz="1050">
              <a:solidFill>
                <a:schemeClr val="bg1"/>
              </a:solidFill>
            </a:endParaRPr>
          </a:p>
        </p:txBody>
      </p:sp>
      <p:sp>
        <p:nvSpPr>
          <p:cNvPr id="56" name="ホームベース 55">
            <a:extLst>
              <a:ext uri="{FF2B5EF4-FFF2-40B4-BE49-F238E27FC236}">
                <a16:creationId xmlns:a16="http://schemas.microsoft.com/office/drawing/2014/main" id="{FF612E69-9E35-E54B-A9A8-2567910947CA}"/>
              </a:ext>
            </a:extLst>
          </p:cNvPr>
          <p:cNvSpPr/>
          <p:nvPr/>
        </p:nvSpPr>
        <p:spPr>
          <a:xfrm>
            <a:off x="6011333" y="703762"/>
            <a:ext cx="3156656"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Mint*</a:t>
            </a:r>
            <a:endParaRPr kumimoji="1" lang="ja-JP" altLang="en-US" sz="1050">
              <a:solidFill>
                <a:schemeClr val="bg1"/>
              </a:solidFill>
            </a:endParaRPr>
          </a:p>
        </p:txBody>
      </p:sp>
      <p:sp>
        <p:nvSpPr>
          <p:cNvPr id="57" name="ホームベース 56">
            <a:extLst>
              <a:ext uri="{FF2B5EF4-FFF2-40B4-BE49-F238E27FC236}">
                <a16:creationId xmlns:a16="http://schemas.microsoft.com/office/drawing/2014/main" id="{78F2DC38-BD29-5E44-B0FD-F930F23E0895}"/>
              </a:ext>
            </a:extLst>
          </p:cNvPr>
          <p:cNvSpPr/>
          <p:nvPr/>
        </p:nvSpPr>
        <p:spPr>
          <a:xfrm>
            <a:off x="9135533" y="703762"/>
            <a:ext cx="2706511"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Sell</a:t>
            </a:r>
            <a:endParaRPr kumimoji="1" lang="ja-JP" altLang="en-US" sz="1050">
              <a:solidFill>
                <a:schemeClr val="bg1"/>
              </a:solidFill>
            </a:endParaRPr>
          </a:p>
        </p:txBody>
      </p:sp>
      <p:sp>
        <p:nvSpPr>
          <p:cNvPr id="59" name="正方形/長方形 58">
            <a:extLst>
              <a:ext uri="{FF2B5EF4-FFF2-40B4-BE49-F238E27FC236}">
                <a16:creationId xmlns:a16="http://schemas.microsoft.com/office/drawing/2014/main" id="{55AA21AB-7464-A846-8833-55F90A373A30}"/>
              </a:ext>
            </a:extLst>
          </p:cNvPr>
          <p:cNvSpPr/>
          <p:nvPr/>
        </p:nvSpPr>
        <p:spPr>
          <a:xfrm>
            <a:off x="313275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Create Page</a:t>
            </a:r>
            <a:endParaRPr kumimoji="1" lang="ja-JP" altLang="en-US" sz="1200">
              <a:solidFill>
                <a:schemeClr val="tx1"/>
              </a:solidFill>
            </a:endParaRPr>
          </a:p>
        </p:txBody>
      </p:sp>
      <p:cxnSp>
        <p:nvCxnSpPr>
          <p:cNvPr id="60" name="直線矢印コネクタ 59">
            <a:extLst>
              <a:ext uri="{FF2B5EF4-FFF2-40B4-BE49-F238E27FC236}">
                <a16:creationId xmlns:a16="http://schemas.microsoft.com/office/drawing/2014/main" id="{F48B8AB9-A3DC-204C-B48F-8FB4AADCB219}"/>
              </a:ext>
            </a:extLst>
          </p:cNvPr>
          <p:cNvCxnSpPr>
            <a:cxnSpLocks/>
            <a:stCxn id="50" idx="2"/>
            <a:endCxn id="59" idx="0"/>
          </p:cNvCxnSpPr>
          <p:nvPr/>
        </p:nvCxnSpPr>
        <p:spPr>
          <a:xfrm>
            <a:off x="3668230" y="1714863"/>
            <a:ext cx="0" cy="138237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3C3D09F6-63FD-4348-964B-7E854D675722}"/>
              </a:ext>
            </a:extLst>
          </p:cNvPr>
          <p:cNvSpPr/>
          <p:nvPr/>
        </p:nvSpPr>
        <p:spPr>
          <a:xfrm>
            <a:off x="4696357"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65" name="正方形/長方形 64">
            <a:extLst>
              <a:ext uri="{FF2B5EF4-FFF2-40B4-BE49-F238E27FC236}">
                <a16:creationId xmlns:a16="http://schemas.microsoft.com/office/drawing/2014/main" id="{0DE3DCF4-DA5A-504D-9051-01D4FC20B0D7}"/>
              </a:ext>
            </a:extLst>
          </p:cNvPr>
          <p:cNvSpPr/>
          <p:nvPr/>
        </p:nvSpPr>
        <p:spPr>
          <a:xfrm>
            <a:off x="4696357"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66" name="カギ線コネクタ 65">
            <a:extLst>
              <a:ext uri="{FF2B5EF4-FFF2-40B4-BE49-F238E27FC236}">
                <a16:creationId xmlns:a16="http://schemas.microsoft.com/office/drawing/2014/main" id="{F7E673C7-8B31-DA43-B667-4FD881ACC964}"/>
              </a:ext>
            </a:extLst>
          </p:cNvPr>
          <p:cNvCxnSpPr>
            <a:cxnSpLocks/>
            <a:stCxn id="59" idx="3"/>
            <a:endCxn id="64" idx="1"/>
          </p:cNvCxnSpPr>
          <p:nvPr/>
        </p:nvCxnSpPr>
        <p:spPr>
          <a:xfrm>
            <a:off x="4203703" y="3469594"/>
            <a:ext cx="492654"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カギ線コネクタ 71">
            <a:extLst>
              <a:ext uri="{FF2B5EF4-FFF2-40B4-BE49-F238E27FC236}">
                <a16:creationId xmlns:a16="http://schemas.microsoft.com/office/drawing/2014/main" id="{553386D2-D94A-D043-A64D-CF10CCF2C175}"/>
              </a:ext>
            </a:extLst>
          </p:cNvPr>
          <p:cNvCxnSpPr>
            <a:cxnSpLocks/>
            <a:stCxn id="59" idx="3"/>
            <a:endCxn id="65" idx="1"/>
          </p:cNvCxnSpPr>
          <p:nvPr/>
        </p:nvCxnSpPr>
        <p:spPr>
          <a:xfrm>
            <a:off x="4203703" y="3469594"/>
            <a:ext cx="492654"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84152964-DC20-D349-90DC-ADF3CF8CBF8D}"/>
              </a:ext>
            </a:extLst>
          </p:cNvPr>
          <p:cNvSpPr/>
          <p:nvPr/>
        </p:nvSpPr>
        <p:spPr>
          <a:xfrm>
            <a:off x="6259958" y="97014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Mint from Master Edition NFT</a:t>
            </a:r>
            <a:endParaRPr kumimoji="1" lang="ja-JP" altLang="en-US" sz="1200">
              <a:solidFill>
                <a:schemeClr val="tx1"/>
              </a:solidFill>
            </a:endParaRPr>
          </a:p>
        </p:txBody>
      </p:sp>
      <p:cxnSp>
        <p:nvCxnSpPr>
          <p:cNvPr id="75" name="カギ線コネクタ 74">
            <a:extLst>
              <a:ext uri="{FF2B5EF4-FFF2-40B4-BE49-F238E27FC236}">
                <a16:creationId xmlns:a16="http://schemas.microsoft.com/office/drawing/2014/main" id="{683B79A1-AE2A-E148-AF71-F26AF2F97BCF}"/>
              </a:ext>
            </a:extLst>
          </p:cNvPr>
          <p:cNvCxnSpPr>
            <a:cxnSpLocks/>
            <a:stCxn id="64" idx="3"/>
            <a:endCxn id="73" idx="1"/>
          </p:cNvCxnSpPr>
          <p:nvPr/>
        </p:nvCxnSpPr>
        <p:spPr>
          <a:xfrm flipV="1">
            <a:off x="5767304" y="1342502"/>
            <a:ext cx="492654" cy="316091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24F38922-71F5-1341-AC20-85ACEB5AFEE9}"/>
              </a:ext>
            </a:extLst>
          </p:cNvPr>
          <p:cNvSpPr/>
          <p:nvPr/>
        </p:nvSpPr>
        <p:spPr>
          <a:xfrm>
            <a:off x="625627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NFT Details Page with Mint Button</a:t>
            </a:r>
            <a:endParaRPr kumimoji="1" lang="ja-JP" altLang="en-US" sz="1200">
              <a:solidFill>
                <a:schemeClr val="tx1"/>
              </a:solidFill>
            </a:endParaRPr>
          </a:p>
        </p:txBody>
      </p:sp>
      <p:cxnSp>
        <p:nvCxnSpPr>
          <p:cNvPr id="80" name="直線矢印コネクタ 79">
            <a:extLst>
              <a:ext uri="{FF2B5EF4-FFF2-40B4-BE49-F238E27FC236}">
                <a16:creationId xmlns:a16="http://schemas.microsoft.com/office/drawing/2014/main" id="{86E4B5D1-EBDC-C746-BBC0-896A1E884C86}"/>
              </a:ext>
            </a:extLst>
          </p:cNvPr>
          <p:cNvCxnSpPr>
            <a:cxnSpLocks/>
            <a:stCxn id="73" idx="2"/>
            <a:endCxn id="79" idx="0"/>
          </p:cNvCxnSpPr>
          <p:nvPr/>
        </p:nvCxnSpPr>
        <p:spPr>
          <a:xfrm flipH="1">
            <a:off x="6791750" y="1714862"/>
            <a:ext cx="3682" cy="1382371"/>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3DD314D9-214F-724C-A71B-AF383E0CB197}"/>
              </a:ext>
            </a:extLst>
          </p:cNvPr>
          <p:cNvSpPr/>
          <p:nvPr/>
        </p:nvSpPr>
        <p:spPr>
          <a:xfrm>
            <a:off x="7823559"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91" name="正方形/長方形 90">
            <a:extLst>
              <a:ext uri="{FF2B5EF4-FFF2-40B4-BE49-F238E27FC236}">
                <a16:creationId xmlns:a16="http://schemas.microsoft.com/office/drawing/2014/main" id="{3638A7DF-3694-B141-8911-7B8375793532}"/>
              </a:ext>
            </a:extLst>
          </p:cNvPr>
          <p:cNvSpPr/>
          <p:nvPr/>
        </p:nvSpPr>
        <p:spPr>
          <a:xfrm>
            <a:off x="7823559"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93" name="カギ線コネクタ 92">
            <a:extLst>
              <a:ext uri="{FF2B5EF4-FFF2-40B4-BE49-F238E27FC236}">
                <a16:creationId xmlns:a16="http://schemas.microsoft.com/office/drawing/2014/main" id="{E10CB3A1-04C2-CC4F-8470-5061F32F64A1}"/>
              </a:ext>
            </a:extLst>
          </p:cNvPr>
          <p:cNvCxnSpPr>
            <a:cxnSpLocks/>
            <a:stCxn id="79" idx="3"/>
            <a:endCxn id="91" idx="1"/>
          </p:cNvCxnSpPr>
          <p:nvPr/>
        </p:nvCxnSpPr>
        <p:spPr>
          <a:xfrm>
            <a:off x="7327223" y="3469594"/>
            <a:ext cx="49633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カギ線コネクタ 94">
            <a:extLst>
              <a:ext uri="{FF2B5EF4-FFF2-40B4-BE49-F238E27FC236}">
                <a16:creationId xmlns:a16="http://schemas.microsoft.com/office/drawing/2014/main" id="{08033420-36E3-F54C-9244-97CD08640F0D}"/>
              </a:ext>
            </a:extLst>
          </p:cNvPr>
          <p:cNvCxnSpPr>
            <a:cxnSpLocks/>
            <a:stCxn id="79" idx="3"/>
            <a:endCxn id="90" idx="1"/>
          </p:cNvCxnSpPr>
          <p:nvPr/>
        </p:nvCxnSpPr>
        <p:spPr>
          <a:xfrm>
            <a:off x="7327223" y="3469594"/>
            <a:ext cx="49633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正方形/長方形 99">
            <a:extLst>
              <a:ext uri="{FF2B5EF4-FFF2-40B4-BE49-F238E27FC236}">
                <a16:creationId xmlns:a16="http://schemas.microsoft.com/office/drawing/2014/main" id="{A1821423-98B3-F04C-9FBC-32B3B1E17789}"/>
              </a:ext>
            </a:extLst>
          </p:cNvPr>
          <p:cNvSpPr/>
          <p:nvPr/>
        </p:nvSpPr>
        <p:spPr>
          <a:xfrm>
            <a:off x="9387160" y="9819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Sell an NFT</a:t>
            </a:r>
            <a:endParaRPr kumimoji="1" lang="ja-JP" altLang="en-US" sz="1200">
              <a:solidFill>
                <a:schemeClr val="tx1"/>
              </a:solidFill>
            </a:endParaRPr>
          </a:p>
        </p:txBody>
      </p:sp>
      <p:cxnSp>
        <p:nvCxnSpPr>
          <p:cNvPr id="102" name="カギ線コネクタ 101">
            <a:extLst>
              <a:ext uri="{FF2B5EF4-FFF2-40B4-BE49-F238E27FC236}">
                <a16:creationId xmlns:a16="http://schemas.microsoft.com/office/drawing/2014/main" id="{79141BEA-E7AA-B343-9733-23281AD3BD75}"/>
              </a:ext>
            </a:extLst>
          </p:cNvPr>
          <p:cNvCxnSpPr>
            <a:cxnSpLocks/>
            <a:stCxn id="90" idx="3"/>
            <a:endCxn id="100" idx="1"/>
          </p:cNvCxnSpPr>
          <p:nvPr/>
        </p:nvCxnSpPr>
        <p:spPr>
          <a:xfrm flipV="1">
            <a:off x="8894506" y="1354294"/>
            <a:ext cx="492654" cy="31491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E1DB1C86-9620-BD41-8B42-0AE0E3EF1943}"/>
              </a:ext>
            </a:extLst>
          </p:cNvPr>
          <p:cNvSpPr/>
          <p:nvPr/>
        </p:nvSpPr>
        <p:spPr>
          <a:xfrm>
            <a:off x="9383478"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Sell Page</a:t>
            </a:r>
            <a:endParaRPr kumimoji="1" lang="ja-JP" altLang="en-US" sz="1200">
              <a:solidFill>
                <a:schemeClr val="tx1"/>
              </a:solidFill>
            </a:endParaRPr>
          </a:p>
        </p:txBody>
      </p:sp>
      <p:cxnSp>
        <p:nvCxnSpPr>
          <p:cNvPr id="122" name="直線矢印コネクタ 121">
            <a:extLst>
              <a:ext uri="{FF2B5EF4-FFF2-40B4-BE49-F238E27FC236}">
                <a16:creationId xmlns:a16="http://schemas.microsoft.com/office/drawing/2014/main" id="{F32FD0F6-CAF3-AD43-832E-E4C49B1EB046}"/>
              </a:ext>
            </a:extLst>
          </p:cNvPr>
          <p:cNvCxnSpPr>
            <a:cxnSpLocks/>
            <a:stCxn id="100" idx="2"/>
            <a:endCxn id="121" idx="0"/>
          </p:cNvCxnSpPr>
          <p:nvPr/>
        </p:nvCxnSpPr>
        <p:spPr>
          <a:xfrm flipH="1">
            <a:off x="9918952" y="1726654"/>
            <a:ext cx="3682" cy="137057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正方形/長方形 127">
            <a:extLst>
              <a:ext uri="{FF2B5EF4-FFF2-40B4-BE49-F238E27FC236}">
                <a16:creationId xmlns:a16="http://schemas.microsoft.com/office/drawing/2014/main" id="{AAEA6404-F0E6-944A-A802-52ED224473F8}"/>
              </a:ext>
            </a:extLst>
          </p:cNvPr>
          <p:cNvSpPr/>
          <p:nvPr/>
        </p:nvSpPr>
        <p:spPr>
          <a:xfrm>
            <a:off x="10724101"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State Account?</a:t>
            </a:r>
          </a:p>
          <a:p>
            <a:pPr algn="ctr"/>
            <a:r>
              <a:rPr kumimoji="1" lang="en-US" altLang="ja-JP" sz="1200" dirty="0">
                <a:solidFill>
                  <a:schemeClr val="tx1"/>
                </a:solidFill>
              </a:rPr>
              <a:t>(selling mode?)</a:t>
            </a:r>
          </a:p>
        </p:txBody>
      </p:sp>
      <p:sp>
        <p:nvSpPr>
          <p:cNvPr id="129" name="正方形/長方形 128">
            <a:extLst>
              <a:ext uri="{FF2B5EF4-FFF2-40B4-BE49-F238E27FC236}">
                <a16:creationId xmlns:a16="http://schemas.microsoft.com/office/drawing/2014/main" id="{1CAC67FE-9104-6E41-AE60-43C47314CB57}"/>
              </a:ext>
            </a:extLst>
          </p:cNvPr>
          <p:cNvSpPr/>
          <p:nvPr/>
        </p:nvSpPr>
        <p:spPr>
          <a:xfrm>
            <a:off x="10724101"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Metadata?</a:t>
            </a:r>
          </a:p>
          <a:p>
            <a:pPr algn="ctr"/>
            <a:r>
              <a:rPr kumimoji="1" lang="en-US" altLang="ja-JP" sz="1200" dirty="0">
                <a:solidFill>
                  <a:schemeClr val="tx1"/>
                </a:solidFill>
              </a:rPr>
              <a:t>(selling mode?)</a:t>
            </a:r>
            <a:endParaRPr kumimoji="1" lang="ja-JP" altLang="en-US" sz="1200">
              <a:solidFill>
                <a:schemeClr val="tx1"/>
              </a:solidFill>
            </a:endParaRPr>
          </a:p>
        </p:txBody>
      </p:sp>
      <p:cxnSp>
        <p:nvCxnSpPr>
          <p:cNvPr id="130" name="カギ線コネクタ 129">
            <a:extLst>
              <a:ext uri="{FF2B5EF4-FFF2-40B4-BE49-F238E27FC236}">
                <a16:creationId xmlns:a16="http://schemas.microsoft.com/office/drawing/2014/main" id="{C9BDF295-AF94-4F46-80AB-812D343AF4F4}"/>
              </a:ext>
            </a:extLst>
          </p:cNvPr>
          <p:cNvCxnSpPr>
            <a:cxnSpLocks/>
            <a:stCxn id="121" idx="3"/>
            <a:endCxn id="129" idx="1"/>
          </p:cNvCxnSpPr>
          <p:nvPr/>
        </p:nvCxnSpPr>
        <p:spPr>
          <a:xfrm>
            <a:off x="10454425" y="3469594"/>
            <a:ext cx="26967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カギ線コネクタ 130">
            <a:extLst>
              <a:ext uri="{FF2B5EF4-FFF2-40B4-BE49-F238E27FC236}">
                <a16:creationId xmlns:a16="http://schemas.microsoft.com/office/drawing/2014/main" id="{730DD42F-656B-D343-9E7B-F5474274732A}"/>
              </a:ext>
            </a:extLst>
          </p:cNvPr>
          <p:cNvCxnSpPr>
            <a:cxnSpLocks/>
            <a:stCxn id="121" idx="3"/>
            <a:endCxn id="128" idx="1"/>
          </p:cNvCxnSpPr>
          <p:nvPr/>
        </p:nvCxnSpPr>
        <p:spPr>
          <a:xfrm>
            <a:off x="10454425" y="3469594"/>
            <a:ext cx="26967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曲線コネクタ 139">
            <a:extLst>
              <a:ext uri="{FF2B5EF4-FFF2-40B4-BE49-F238E27FC236}">
                <a16:creationId xmlns:a16="http://schemas.microsoft.com/office/drawing/2014/main" id="{9458C961-A519-364D-BDB0-42A2E37334A6}"/>
              </a:ext>
            </a:extLst>
          </p:cNvPr>
          <p:cNvCxnSpPr>
            <a:cxnSpLocks/>
            <a:stCxn id="155" idx="0"/>
            <a:endCxn id="59" idx="2"/>
          </p:cNvCxnSpPr>
          <p:nvPr/>
        </p:nvCxnSpPr>
        <p:spPr>
          <a:xfrm rot="5400000" flipH="1" flipV="1">
            <a:off x="3265977" y="4199546"/>
            <a:ext cx="759844" cy="4466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pic>
        <p:nvPicPr>
          <p:cNvPr id="154" name="図 153">
            <a:extLst>
              <a:ext uri="{FF2B5EF4-FFF2-40B4-BE49-F238E27FC236}">
                <a16:creationId xmlns:a16="http://schemas.microsoft.com/office/drawing/2014/main" id="{AC1A861C-D178-BF46-B083-776E5B2D9D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30398" y="1766196"/>
            <a:ext cx="1793585" cy="1276204"/>
          </a:xfrm>
          <a:prstGeom prst="rect">
            <a:avLst/>
          </a:prstGeom>
        </p:spPr>
      </p:pic>
      <p:pic>
        <p:nvPicPr>
          <p:cNvPr id="155" name="図 154">
            <a:extLst>
              <a:ext uri="{FF2B5EF4-FFF2-40B4-BE49-F238E27FC236}">
                <a16:creationId xmlns:a16="http://schemas.microsoft.com/office/drawing/2014/main" id="{8C58EFA7-F719-F243-9A13-38B53E397EE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64180" y="4601798"/>
            <a:ext cx="1518777" cy="1348402"/>
          </a:xfrm>
          <a:prstGeom prst="rect">
            <a:avLst/>
          </a:prstGeom>
        </p:spPr>
      </p:pic>
      <p:pic>
        <p:nvPicPr>
          <p:cNvPr id="156" name="図 155">
            <a:extLst>
              <a:ext uri="{FF2B5EF4-FFF2-40B4-BE49-F238E27FC236}">
                <a16:creationId xmlns:a16="http://schemas.microsoft.com/office/drawing/2014/main" id="{4AFFF42B-E443-B945-ADB3-EBDA54C80C9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00023" y="1766197"/>
            <a:ext cx="1733746" cy="1276202"/>
          </a:xfrm>
          <a:prstGeom prst="rect">
            <a:avLst/>
          </a:prstGeom>
        </p:spPr>
      </p:pic>
      <p:cxnSp>
        <p:nvCxnSpPr>
          <p:cNvPr id="163" name="曲線コネクタ 162">
            <a:extLst>
              <a:ext uri="{FF2B5EF4-FFF2-40B4-BE49-F238E27FC236}">
                <a16:creationId xmlns:a16="http://schemas.microsoft.com/office/drawing/2014/main" id="{7AB0DAE9-92D9-7A40-B669-3377DC8E4F82}"/>
              </a:ext>
            </a:extLst>
          </p:cNvPr>
          <p:cNvCxnSpPr>
            <a:cxnSpLocks/>
            <a:stCxn id="156" idx="3"/>
            <a:endCxn id="79" idx="1"/>
          </p:cNvCxnSpPr>
          <p:nvPr/>
        </p:nvCxnSpPr>
        <p:spPr>
          <a:xfrm>
            <a:off x="5933769" y="2404298"/>
            <a:ext cx="322507"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8" name="曲線コネクタ 167">
            <a:extLst>
              <a:ext uri="{FF2B5EF4-FFF2-40B4-BE49-F238E27FC236}">
                <a16:creationId xmlns:a16="http://schemas.microsoft.com/office/drawing/2014/main" id="{687F5F17-139C-B147-BE27-F16F167D8846}"/>
              </a:ext>
            </a:extLst>
          </p:cNvPr>
          <p:cNvCxnSpPr>
            <a:cxnSpLocks/>
            <a:stCxn id="154" idx="3"/>
            <a:endCxn id="121" idx="1"/>
          </p:cNvCxnSpPr>
          <p:nvPr/>
        </p:nvCxnSpPr>
        <p:spPr>
          <a:xfrm>
            <a:off x="9023983" y="2404298"/>
            <a:ext cx="359495"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1" name="テキスト ボックス 170">
            <a:extLst>
              <a:ext uri="{FF2B5EF4-FFF2-40B4-BE49-F238E27FC236}">
                <a16:creationId xmlns:a16="http://schemas.microsoft.com/office/drawing/2014/main" id="{7136F12B-4F90-5D4D-93BF-14488FCE99CC}"/>
              </a:ext>
            </a:extLst>
          </p:cNvPr>
          <p:cNvSpPr txBox="1"/>
          <p:nvPr/>
        </p:nvSpPr>
        <p:spPr>
          <a:xfrm>
            <a:off x="349956" y="6131227"/>
            <a:ext cx="8108244" cy="276458"/>
          </a:xfrm>
          <a:prstGeom prst="rect">
            <a:avLst/>
          </a:prstGeom>
          <a:noFill/>
        </p:spPr>
        <p:txBody>
          <a:bodyPr wrap="square" rtlCol="0">
            <a:noAutofit/>
          </a:bodyPr>
          <a:lstStyle/>
          <a:p>
            <a:pPr algn="l"/>
            <a:r>
              <a:rPr kumimoji="1" lang="en-US" altLang="ja-JP" sz="1200" dirty="0"/>
              <a:t>* You can skip Mint step. Selling with copy(mint from Master Edition) in Sell Page (Choose: "Sell limited number of of copies").</a:t>
            </a:r>
            <a:endParaRPr kumimoji="1" lang="ja-JP" altLang="en-US" sz="1200"/>
          </a:p>
        </p:txBody>
      </p:sp>
      <p:sp>
        <p:nvSpPr>
          <p:cNvPr id="3" name="テキスト ボックス 2">
            <a:extLst>
              <a:ext uri="{FF2B5EF4-FFF2-40B4-BE49-F238E27FC236}">
                <a16:creationId xmlns:a16="http://schemas.microsoft.com/office/drawing/2014/main" id="{9113B3DE-8EEF-D993-2D88-BAFD017D310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588529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カギ線コネクタ 20">
            <a:extLst>
              <a:ext uri="{FF2B5EF4-FFF2-40B4-BE49-F238E27FC236}">
                <a16:creationId xmlns:a16="http://schemas.microsoft.com/office/drawing/2014/main" id="{C9FE10BA-134D-A643-B4F6-40F2756F67B1}"/>
              </a:ext>
            </a:extLst>
          </p:cNvPr>
          <p:cNvCxnSpPr>
            <a:cxnSpLocks/>
            <a:stCxn id="1028" idx="3"/>
            <a:endCxn id="8" idx="1"/>
          </p:cNvCxnSpPr>
          <p:nvPr/>
        </p:nvCxnSpPr>
        <p:spPr>
          <a:xfrm>
            <a:off x="4060137" y="2434009"/>
            <a:ext cx="2216890" cy="305340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4C7C2060-A182-FE4C-89C4-3758D47BB042}"/>
              </a:ext>
            </a:extLst>
          </p:cNvPr>
          <p:cNvSpPr>
            <a:spLocks noGrp="1"/>
          </p:cNvSpPr>
          <p:nvPr>
            <p:ph type="title"/>
          </p:nvPr>
        </p:nvSpPr>
        <p:spPr/>
        <p:txBody>
          <a:bodyPr/>
          <a:lstStyle/>
          <a:p>
            <a:r>
              <a:rPr lang="en-US" altLang="ja-JP" dirty="0"/>
              <a:t>What is Master Edition / Edition NFT?</a:t>
            </a:r>
            <a:endParaRPr kumimoji="1" lang="ja-JP" altLang="en-US"/>
          </a:p>
        </p:txBody>
      </p:sp>
      <p:sp>
        <p:nvSpPr>
          <p:cNvPr id="3" name="コンテンツ プレースホルダー 2">
            <a:extLst>
              <a:ext uri="{FF2B5EF4-FFF2-40B4-BE49-F238E27FC236}">
                <a16:creationId xmlns:a16="http://schemas.microsoft.com/office/drawing/2014/main" id="{6E3768AE-6D99-2E4C-ACF7-0E3E62DCAF13}"/>
              </a:ext>
            </a:extLst>
          </p:cNvPr>
          <p:cNvSpPr>
            <a:spLocks noGrp="1"/>
          </p:cNvSpPr>
          <p:nvPr>
            <p:ph idx="1"/>
          </p:nvPr>
        </p:nvSpPr>
        <p:spPr/>
        <p:txBody>
          <a:bodyPr/>
          <a:lstStyle/>
          <a:p>
            <a:r>
              <a:rPr kumimoji="1" lang="en-US" altLang="ja-JP" dirty="0"/>
              <a:t>Master Edition NFT can mint (copy) image. Edition NFT is copy image.</a:t>
            </a:r>
            <a:endParaRPr kumimoji="1" lang="ja-JP" altLang="en-US"/>
          </a:p>
        </p:txBody>
      </p:sp>
      <p:sp>
        <p:nvSpPr>
          <p:cNvPr id="4" name="フッター プレースホルダー 3">
            <a:extLst>
              <a:ext uri="{FF2B5EF4-FFF2-40B4-BE49-F238E27FC236}">
                <a16:creationId xmlns:a16="http://schemas.microsoft.com/office/drawing/2014/main" id="{8F094A0C-386D-7C46-9354-2DA4745695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3BAB19A-5A37-2342-9278-E56FDB0B0C03}"/>
              </a:ext>
            </a:extLst>
          </p:cNvPr>
          <p:cNvSpPr>
            <a:spLocks noGrp="1"/>
          </p:cNvSpPr>
          <p:nvPr>
            <p:ph type="sldNum" sz="quarter" idx="12"/>
          </p:nvPr>
        </p:nvSpPr>
        <p:spPr/>
        <p:txBody>
          <a:bodyPr/>
          <a:lstStyle/>
          <a:p>
            <a:fld id="{51BE5F08-58E8-9243-A834-2B76637F595D}" type="slidenum">
              <a:rPr kumimoji="1" lang="ja-JP" altLang="en-US" smtClean="0"/>
              <a:t>17</a:t>
            </a:fld>
            <a:endParaRPr kumimoji="1" lang="ja-JP" altLang="en-US"/>
          </a:p>
        </p:txBody>
      </p:sp>
      <p:sp>
        <p:nvSpPr>
          <p:cNvPr id="18" name="テキスト ボックス 17">
            <a:extLst>
              <a:ext uri="{FF2B5EF4-FFF2-40B4-BE49-F238E27FC236}">
                <a16:creationId xmlns:a16="http://schemas.microsoft.com/office/drawing/2014/main" id="{127F47D7-3594-0542-8A4F-DC8F61E847C6}"/>
              </a:ext>
            </a:extLst>
          </p:cNvPr>
          <p:cNvSpPr txBox="1"/>
          <p:nvPr/>
        </p:nvSpPr>
        <p:spPr>
          <a:xfrm>
            <a:off x="4256136" y="1831867"/>
            <a:ext cx="1828721" cy="522203"/>
          </a:xfrm>
          <a:prstGeom prst="rect">
            <a:avLst/>
          </a:prstGeom>
          <a:noFill/>
        </p:spPr>
        <p:txBody>
          <a:bodyPr wrap="square" rtlCol="0">
            <a:noAutofit/>
          </a:bodyPr>
          <a:lstStyle/>
          <a:p>
            <a:pPr algn="ctr"/>
            <a:r>
              <a:rPr kumimoji="1" lang="en-US" altLang="ja-JP" sz="1400" dirty="0"/>
              <a:t>Create(Mint) an NFT</a:t>
            </a:r>
          </a:p>
          <a:p>
            <a:pPr algn="ctr"/>
            <a:r>
              <a:rPr kumimoji="1" lang="en-US" altLang="ja-JP" sz="1400" dirty="0"/>
              <a:t>for First Edition.</a:t>
            </a:r>
            <a:endParaRPr kumimoji="1" lang="ja-JP" altLang="en-US" sz="1400"/>
          </a:p>
        </p:txBody>
      </p:sp>
      <p:sp>
        <p:nvSpPr>
          <p:cNvPr id="6" name="テキスト ボックス 5">
            <a:extLst>
              <a:ext uri="{FF2B5EF4-FFF2-40B4-BE49-F238E27FC236}">
                <a16:creationId xmlns:a16="http://schemas.microsoft.com/office/drawing/2014/main" id="{BDAA0894-3F54-7144-9FDE-6084155551C5}"/>
              </a:ext>
            </a:extLst>
          </p:cNvPr>
          <p:cNvSpPr txBox="1"/>
          <p:nvPr/>
        </p:nvSpPr>
        <p:spPr>
          <a:xfrm>
            <a:off x="6282836" y="1402282"/>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Master Edition NFT</a:t>
            </a:r>
          </a:p>
        </p:txBody>
      </p:sp>
      <p:pic>
        <p:nvPicPr>
          <p:cNvPr id="7" name="図 6">
            <a:extLst>
              <a:ext uri="{FF2B5EF4-FFF2-40B4-BE49-F238E27FC236}">
                <a16:creationId xmlns:a16="http://schemas.microsoft.com/office/drawing/2014/main" id="{33F42C48-1A0E-7F4C-80D2-9B9BC4FDAAE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282836" y="1996320"/>
            <a:ext cx="1598193" cy="1431448"/>
          </a:xfrm>
          <a:prstGeom prst="rect">
            <a:avLst/>
          </a:prstGeom>
        </p:spPr>
      </p:pic>
      <p:pic>
        <p:nvPicPr>
          <p:cNvPr id="8" name="図 7">
            <a:extLst>
              <a:ext uri="{FF2B5EF4-FFF2-40B4-BE49-F238E27FC236}">
                <a16:creationId xmlns:a16="http://schemas.microsoft.com/office/drawing/2014/main" id="{D698F060-8FDC-6F4D-91A1-061AF7B6FA3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77027" y="4771685"/>
            <a:ext cx="1605408" cy="1431448"/>
          </a:xfrm>
          <a:prstGeom prst="rect">
            <a:avLst/>
          </a:prstGeom>
        </p:spPr>
      </p:pic>
      <p:pic>
        <p:nvPicPr>
          <p:cNvPr id="9" name="図 8">
            <a:extLst>
              <a:ext uri="{FF2B5EF4-FFF2-40B4-BE49-F238E27FC236}">
                <a16:creationId xmlns:a16="http://schemas.microsoft.com/office/drawing/2014/main" id="{6963484F-98AC-A341-8BB4-6A15C6C9A2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79007" y="1996320"/>
            <a:ext cx="2563743" cy="1432680"/>
          </a:xfrm>
          <a:prstGeom prst="rect">
            <a:avLst/>
          </a:prstGeom>
        </p:spPr>
      </p:pic>
      <p:pic>
        <p:nvPicPr>
          <p:cNvPr id="10" name="図 9">
            <a:extLst>
              <a:ext uri="{FF2B5EF4-FFF2-40B4-BE49-F238E27FC236}">
                <a16:creationId xmlns:a16="http://schemas.microsoft.com/office/drawing/2014/main" id="{AD24796F-60E4-0E40-91FB-4A95457835B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079007" y="4769474"/>
            <a:ext cx="2563743" cy="1431447"/>
          </a:xfrm>
          <a:prstGeom prst="rect">
            <a:avLst/>
          </a:prstGeom>
        </p:spPr>
      </p:pic>
      <p:pic>
        <p:nvPicPr>
          <p:cNvPr id="12" name="図 11">
            <a:extLst>
              <a:ext uri="{FF2B5EF4-FFF2-40B4-BE49-F238E27FC236}">
                <a16:creationId xmlns:a16="http://schemas.microsoft.com/office/drawing/2014/main" id="{025A681F-93F7-354B-8E0E-CF6F17F53BD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341121" y="1996320"/>
            <a:ext cx="1293009" cy="875377"/>
          </a:xfrm>
          <a:prstGeom prst="rect">
            <a:avLst/>
          </a:prstGeom>
        </p:spPr>
      </p:pic>
      <p:sp>
        <p:nvSpPr>
          <p:cNvPr id="13" name="テキスト ボックス 12">
            <a:extLst>
              <a:ext uri="{FF2B5EF4-FFF2-40B4-BE49-F238E27FC236}">
                <a16:creationId xmlns:a16="http://schemas.microsoft.com/office/drawing/2014/main" id="{07F75406-6164-7540-871E-CEAD382DA225}"/>
              </a:ext>
            </a:extLst>
          </p:cNvPr>
          <p:cNvSpPr txBox="1"/>
          <p:nvPr/>
        </p:nvSpPr>
        <p:spPr>
          <a:xfrm>
            <a:off x="1341121"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Image Data</a:t>
            </a:r>
            <a:endParaRPr kumimoji="1" lang="ja-JP" altLang="en-US" sz="1400">
              <a:solidFill>
                <a:schemeClr val="bg1"/>
              </a:solidFill>
            </a:endParaRPr>
          </a:p>
        </p:txBody>
      </p:sp>
      <p:sp>
        <p:nvSpPr>
          <p:cNvPr id="15" name="テキスト ボックス 14">
            <a:extLst>
              <a:ext uri="{FF2B5EF4-FFF2-40B4-BE49-F238E27FC236}">
                <a16:creationId xmlns:a16="http://schemas.microsoft.com/office/drawing/2014/main" id="{33DD0AF7-4625-7746-AA10-FACCFE21E4DA}"/>
              </a:ext>
            </a:extLst>
          </p:cNvPr>
          <p:cNvSpPr txBox="1"/>
          <p:nvPr/>
        </p:nvSpPr>
        <p:spPr>
          <a:xfrm>
            <a:off x="2963128"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Metaplex</a:t>
            </a:r>
            <a:endParaRPr kumimoji="1" lang="ja-JP" altLang="en-US" sz="1400">
              <a:solidFill>
                <a:schemeClr val="bg1"/>
              </a:solidFill>
            </a:endParaRPr>
          </a:p>
        </p:txBody>
      </p:sp>
      <p:sp>
        <p:nvSpPr>
          <p:cNvPr id="16" name="テキスト ボックス 15">
            <a:extLst>
              <a:ext uri="{FF2B5EF4-FFF2-40B4-BE49-F238E27FC236}">
                <a16:creationId xmlns:a16="http://schemas.microsoft.com/office/drawing/2014/main" id="{9F4BE446-36F9-634F-8D14-C5325CE6208F}"/>
              </a:ext>
            </a:extLst>
          </p:cNvPr>
          <p:cNvSpPr txBox="1"/>
          <p:nvPr/>
        </p:nvSpPr>
        <p:spPr>
          <a:xfrm>
            <a:off x="6282836" y="4171993"/>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Edition NFT</a:t>
            </a:r>
          </a:p>
        </p:txBody>
      </p:sp>
      <p:cxnSp>
        <p:nvCxnSpPr>
          <p:cNvPr id="17" name="直線矢印コネクタ 16">
            <a:extLst>
              <a:ext uri="{FF2B5EF4-FFF2-40B4-BE49-F238E27FC236}">
                <a16:creationId xmlns:a16="http://schemas.microsoft.com/office/drawing/2014/main" id="{8C808D78-30AA-1E46-8806-6F64034832B3}"/>
              </a:ext>
            </a:extLst>
          </p:cNvPr>
          <p:cNvCxnSpPr>
            <a:cxnSpLocks/>
            <a:stCxn id="12" idx="3"/>
          </p:cNvCxnSpPr>
          <p:nvPr/>
        </p:nvCxnSpPr>
        <p:spPr>
          <a:xfrm>
            <a:off x="2634130" y="2434009"/>
            <a:ext cx="36428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28" name="Picture 4" descr="画像">
            <a:extLst>
              <a:ext uri="{FF2B5EF4-FFF2-40B4-BE49-F238E27FC236}">
                <a16:creationId xmlns:a16="http://schemas.microsoft.com/office/drawing/2014/main" id="{F59AE59D-3E17-FF46-A148-52284B360FD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184760" y="1996320"/>
            <a:ext cx="875377" cy="875377"/>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423A8FFC-F194-B649-9066-88F72ACB15BC}"/>
              </a:ext>
            </a:extLst>
          </p:cNvPr>
          <p:cNvSpPr txBox="1"/>
          <p:nvPr/>
        </p:nvSpPr>
        <p:spPr>
          <a:xfrm>
            <a:off x="6277026" y="1675066"/>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3" name="テキスト ボックス 32">
            <a:extLst>
              <a:ext uri="{FF2B5EF4-FFF2-40B4-BE49-F238E27FC236}">
                <a16:creationId xmlns:a16="http://schemas.microsoft.com/office/drawing/2014/main" id="{08A2F817-8CE6-FD44-8A3A-A38F63A17364}"/>
              </a:ext>
            </a:extLst>
          </p:cNvPr>
          <p:cNvSpPr txBox="1"/>
          <p:nvPr/>
        </p:nvSpPr>
        <p:spPr>
          <a:xfrm>
            <a:off x="8079006" y="1675066"/>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4" name="テキスト ボックス 33">
            <a:extLst>
              <a:ext uri="{FF2B5EF4-FFF2-40B4-BE49-F238E27FC236}">
                <a16:creationId xmlns:a16="http://schemas.microsoft.com/office/drawing/2014/main" id="{26D29CB1-B379-5649-BC4D-6EE2FAD99552}"/>
              </a:ext>
            </a:extLst>
          </p:cNvPr>
          <p:cNvSpPr txBox="1"/>
          <p:nvPr/>
        </p:nvSpPr>
        <p:spPr>
          <a:xfrm>
            <a:off x="6277026" y="4452603"/>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5" name="テキスト ボックス 34">
            <a:extLst>
              <a:ext uri="{FF2B5EF4-FFF2-40B4-BE49-F238E27FC236}">
                <a16:creationId xmlns:a16="http://schemas.microsoft.com/office/drawing/2014/main" id="{27910450-483E-6F48-B217-CC7D907A05AF}"/>
              </a:ext>
            </a:extLst>
          </p:cNvPr>
          <p:cNvSpPr txBox="1"/>
          <p:nvPr/>
        </p:nvSpPr>
        <p:spPr>
          <a:xfrm>
            <a:off x="8079006" y="4452603"/>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9" name="テキスト ボックス 38">
            <a:extLst>
              <a:ext uri="{FF2B5EF4-FFF2-40B4-BE49-F238E27FC236}">
                <a16:creationId xmlns:a16="http://schemas.microsoft.com/office/drawing/2014/main" id="{E53F66F9-F5B6-B345-A8D1-12731C1BF135}"/>
              </a:ext>
            </a:extLst>
          </p:cNvPr>
          <p:cNvSpPr txBox="1"/>
          <p:nvPr/>
        </p:nvSpPr>
        <p:spPr>
          <a:xfrm>
            <a:off x="4256136" y="5564193"/>
            <a:ext cx="1828721" cy="522203"/>
          </a:xfrm>
          <a:prstGeom prst="rect">
            <a:avLst/>
          </a:prstGeom>
          <a:noFill/>
        </p:spPr>
        <p:txBody>
          <a:bodyPr wrap="square" rtlCol="0">
            <a:noAutofit/>
          </a:bodyPr>
          <a:lstStyle/>
          <a:p>
            <a:pPr algn="ctr"/>
            <a:r>
              <a:rPr kumimoji="1" lang="en-US" altLang="ja-JP" sz="1400" dirty="0"/>
              <a:t>Mint an NFT from Master Edition.</a:t>
            </a:r>
          </a:p>
          <a:p>
            <a:pPr algn="ctr"/>
            <a:r>
              <a:rPr kumimoji="1" lang="en-US" altLang="ja-JP" sz="1400" dirty="0"/>
              <a:t>(copy image from Master Edition)</a:t>
            </a:r>
            <a:endParaRPr kumimoji="1" lang="ja-JP" altLang="en-US" sz="1400"/>
          </a:p>
        </p:txBody>
      </p:sp>
      <p:sp>
        <p:nvSpPr>
          <p:cNvPr id="37" name="正方形/長方形 36">
            <a:extLst>
              <a:ext uri="{FF2B5EF4-FFF2-40B4-BE49-F238E27FC236}">
                <a16:creationId xmlns:a16="http://schemas.microsoft.com/office/drawing/2014/main" id="{C38C0E56-2622-064D-BA09-FF14FA906974}"/>
              </a:ext>
            </a:extLst>
          </p:cNvPr>
          <p:cNvSpPr/>
          <p:nvPr/>
        </p:nvSpPr>
        <p:spPr>
          <a:xfrm>
            <a:off x="7315200" y="1996320"/>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1" name="正方形/長方形 40">
            <a:extLst>
              <a:ext uri="{FF2B5EF4-FFF2-40B4-BE49-F238E27FC236}">
                <a16:creationId xmlns:a16="http://schemas.microsoft.com/office/drawing/2014/main" id="{B6C4D3D9-C437-C944-8798-CB0F441709A9}"/>
              </a:ext>
            </a:extLst>
          </p:cNvPr>
          <p:cNvSpPr/>
          <p:nvPr/>
        </p:nvSpPr>
        <p:spPr>
          <a:xfrm>
            <a:off x="7315200" y="4791655"/>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94E9D38B-85BA-F743-9D3E-C14F1AAA55C1}"/>
              </a:ext>
            </a:extLst>
          </p:cNvPr>
          <p:cNvSpPr/>
          <p:nvPr/>
        </p:nvSpPr>
        <p:spPr>
          <a:xfrm>
            <a:off x="9806940" y="496061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3" name="正方形/長方形 42">
            <a:extLst>
              <a:ext uri="{FF2B5EF4-FFF2-40B4-BE49-F238E27FC236}">
                <a16:creationId xmlns:a16="http://schemas.microsoft.com/office/drawing/2014/main" id="{F9B27B86-2F44-C14E-A918-1D255AF3586F}"/>
              </a:ext>
            </a:extLst>
          </p:cNvPr>
          <p:cNvSpPr/>
          <p:nvPr/>
        </p:nvSpPr>
        <p:spPr>
          <a:xfrm>
            <a:off x="9806940" y="219455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57D613BF-C3F6-E143-AD51-BECA4061C7EE}"/>
              </a:ext>
            </a:extLst>
          </p:cNvPr>
          <p:cNvSpPr/>
          <p:nvPr/>
        </p:nvSpPr>
        <p:spPr>
          <a:xfrm>
            <a:off x="9372600" y="280034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5" name="正方形/長方形 44">
            <a:extLst>
              <a:ext uri="{FF2B5EF4-FFF2-40B4-BE49-F238E27FC236}">
                <a16:creationId xmlns:a16="http://schemas.microsoft.com/office/drawing/2014/main" id="{37C15621-31B0-F145-9740-1D807552E066}"/>
              </a:ext>
            </a:extLst>
          </p:cNvPr>
          <p:cNvSpPr/>
          <p:nvPr/>
        </p:nvSpPr>
        <p:spPr>
          <a:xfrm>
            <a:off x="9372600" y="561212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テキスト ボックス 46">
            <a:extLst>
              <a:ext uri="{FF2B5EF4-FFF2-40B4-BE49-F238E27FC236}">
                <a16:creationId xmlns:a16="http://schemas.microsoft.com/office/drawing/2014/main" id="{04BA5841-65B1-674A-AF7E-8DE25AB5FC76}"/>
              </a:ext>
            </a:extLst>
          </p:cNvPr>
          <p:cNvSpPr txBox="1"/>
          <p:nvPr/>
        </p:nvSpPr>
        <p:spPr>
          <a:xfrm>
            <a:off x="1341120" y="1675066"/>
            <a:ext cx="1293009" cy="283403"/>
          </a:xfrm>
          <a:prstGeom prst="rect">
            <a:avLst/>
          </a:prstGeom>
          <a:noFill/>
        </p:spPr>
        <p:txBody>
          <a:bodyPr wrap="square" rtlCol="0">
            <a:noAutofit/>
          </a:bodyPr>
          <a:lstStyle/>
          <a:p>
            <a:pPr algn="ctr"/>
            <a:r>
              <a:rPr kumimoji="1" lang="en-US" altLang="ja-JP" sz="1400" dirty="0"/>
              <a:t>by Pexels</a:t>
            </a:r>
            <a:endParaRPr kumimoji="1" lang="ja-JP" altLang="en-US" sz="1400"/>
          </a:p>
        </p:txBody>
      </p:sp>
      <p:sp>
        <p:nvSpPr>
          <p:cNvPr id="11" name="テキスト ボックス 10">
            <a:extLst>
              <a:ext uri="{FF2B5EF4-FFF2-40B4-BE49-F238E27FC236}">
                <a16:creationId xmlns:a16="http://schemas.microsoft.com/office/drawing/2014/main" id="{A2AA7D88-065D-6D1A-940B-84AF8AC0160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001556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B8A16E-056C-3B48-8459-555271BC0EF1}"/>
              </a:ext>
            </a:extLst>
          </p:cNvPr>
          <p:cNvSpPr>
            <a:spLocks noGrp="1"/>
          </p:cNvSpPr>
          <p:nvPr>
            <p:ph type="title"/>
          </p:nvPr>
        </p:nvSpPr>
        <p:spPr/>
        <p:txBody>
          <a:bodyPr/>
          <a:lstStyle/>
          <a:p>
            <a:r>
              <a:rPr kumimoji="1" lang="en-US" altLang="ja-JP" dirty="0"/>
              <a:t>Metaplex Terminology - Storefront</a:t>
            </a:r>
            <a:r>
              <a:rPr lang="en-US" altLang="ja-JP" dirty="0"/>
              <a:t> (http://localhost:3000/#/)</a:t>
            </a:r>
            <a:endParaRPr kumimoji="1" lang="ja-JP" altLang="en-US"/>
          </a:p>
        </p:txBody>
      </p:sp>
      <p:sp>
        <p:nvSpPr>
          <p:cNvPr id="4" name="フッター プレースホルダー 3">
            <a:extLst>
              <a:ext uri="{FF2B5EF4-FFF2-40B4-BE49-F238E27FC236}">
                <a16:creationId xmlns:a16="http://schemas.microsoft.com/office/drawing/2014/main" id="{3DDCFEA9-3C79-EF44-B4CF-E8ED3C0E517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03C0A14-A307-1C46-A747-AE04C1E8C6DE}"/>
              </a:ext>
            </a:extLst>
          </p:cNvPr>
          <p:cNvSpPr>
            <a:spLocks noGrp="1"/>
          </p:cNvSpPr>
          <p:nvPr>
            <p:ph type="sldNum" sz="quarter" idx="12"/>
          </p:nvPr>
        </p:nvSpPr>
        <p:spPr/>
        <p:txBody>
          <a:bodyPr/>
          <a:lstStyle/>
          <a:p>
            <a:fld id="{51BE5F08-58E8-9243-A834-2B76637F595D}" type="slidenum">
              <a:rPr kumimoji="1" lang="ja-JP" altLang="en-US" smtClean="0"/>
              <a:t>18</a:t>
            </a:fld>
            <a:endParaRPr kumimoji="1" lang="ja-JP" altLang="en-US"/>
          </a:p>
        </p:txBody>
      </p:sp>
      <p:pic>
        <p:nvPicPr>
          <p:cNvPr id="9" name="図 8">
            <a:extLst>
              <a:ext uri="{FF2B5EF4-FFF2-40B4-BE49-F238E27FC236}">
                <a16:creationId xmlns:a16="http://schemas.microsoft.com/office/drawing/2014/main" id="{021F9A48-933A-914B-BA0E-8097514DF53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869950"/>
            <a:ext cx="3709727" cy="5486400"/>
          </a:xfrm>
          <a:prstGeom prst="rect">
            <a:avLst/>
          </a:prstGeom>
        </p:spPr>
      </p:pic>
      <p:sp>
        <p:nvSpPr>
          <p:cNvPr id="10" name="テキスト ボックス 9">
            <a:extLst>
              <a:ext uri="{FF2B5EF4-FFF2-40B4-BE49-F238E27FC236}">
                <a16:creationId xmlns:a16="http://schemas.microsoft.com/office/drawing/2014/main" id="{7BAF8BEE-36D8-1C45-ADD6-A98E2BEE536B}"/>
              </a:ext>
            </a:extLst>
          </p:cNvPr>
          <p:cNvSpPr txBox="1"/>
          <p:nvPr/>
        </p:nvSpPr>
        <p:spPr>
          <a:xfrm>
            <a:off x="6308228" y="869950"/>
            <a:ext cx="5045572" cy="2031325"/>
          </a:xfrm>
          <a:prstGeom prst="rect">
            <a:avLst/>
          </a:prstGeom>
          <a:noFill/>
        </p:spPr>
        <p:txBody>
          <a:bodyPr wrap="square" rtlCol="0">
            <a:spAutoFit/>
          </a:bodyPr>
          <a:lstStyle/>
          <a:p>
            <a:pPr marL="342900" indent="-342900">
              <a:buFontTx/>
              <a:buAutoNum type="arabicParenBoth"/>
            </a:pPr>
            <a:r>
              <a:rPr kumimoji="1" lang="en-US" altLang="ja-JP" sz="1400" dirty="0"/>
              <a:t>Creators Menu</a:t>
            </a:r>
            <a:br>
              <a:rPr kumimoji="1" lang="en-US" altLang="ja-JP" sz="1400" dirty="0"/>
            </a:br>
            <a:r>
              <a:rPr kumimoji="1" lang="en-US" altLang="ja-JP" sz="1400" dirty="0"/>
              <a:t>Create: create NFT</a:t>
            </a:r>
            <a:br>
              <a:rPr kumimoji="1" lang="en-US" altLang="ja-JP" sz="1400" dirty="0"/>
            </a:br>
            <a:r>
              <a:rPr kumimoji="1" lang="en-US" altLang="ja-JP" sz="1400" dirty="0"/>
              <a:t>Sell: sale for primary/secondary market</a:t>
            </a:r>
          </a:p>
          <a:p>
            <a:pPr marL="342900" indent="-342900">
              <a:buAutoNum type="arabicParenBoth"/>
            </a:pPr>
            <a:r>
              <a:rPr kumimoji="1" lang="en-US" altLang="ja-JP" sz="1400" dirty="0"/>
              <a:t>Market</a:t>
            </a:r>
            <a:br>
              <a:rPr kumimoji="1" lang="en-US" altLang="ja-JP" sz="1400" dirty="0"/>
            </a:br>
            <a:r>
              <a:rPr kumimoji="1" lang="en-US" altLang="ja-JP" sz="1400" dirty="0"/>
              <a:t>Live: primary market</a:t>
            </a:r>
            <a:br>
              <a:rPr kumimoji="1" lang="en-US" altLang="ja-JP" sz="1400" dirty="0"/>
            </a:br>
            <a:r>
              <a:rPr kumimoji="1" lang="en-US" altLang="ja-JP" sz="1400" dirty="0"/>
              <a:t>Secondary Marketplace: secondary market</a:t>
            </a:r>
          </a:p>
          <a:p>
            <a:pPr marL="342900" indent="-342900">
              <a:buAutoNum type="arabicParenBoth"/>
            </a:pPr>
            <a:r>
              <a:rPr kumimoji="1" lang="en-US" altLang="ja-JP" sz="1400" dirty="0"/>
              <a:t>Price</a:t>
            </a:r>
            <a:br>
              <a:rPr kumimoji="1" lang="en-US" altLang="ja-JP" sz="1400" dirty="0"/>
            </a:br>
            <a:r>
              <a:rPr kumimoji="1" lang="en-US" altLang="ja-JP" sz="1400" dirty="0"/>
              <a:t>Pricing is depend on token. "?" icon means sale for own governance token.</a:t>
            </a:r>
          </a:p>
        </p:txBody>
      </p:sp>
      <p:sp>
        <p:nvSpPr>
          <p:cNvPr id="11" name="正方形/長方形 10">
            <a:extLst>
              <a:ext uri="{FF2B5EF4-FFF2-40B4-BE49-F238E27FC236}">
                <a16:creationId xmlns:a16="http://schemas.microsoft.com/office/drawing/2014/main" id="{474AED91-4412-8348-AC24-0AFA53A56EF1}"/>
              </a:ext>
            </a:extLst>
          </p:cNvPr>
          <p:cNvSpPr/>
          <p:nvPr/>
        </p:nvSpPr>
        <p:spPr>
          <a:xfrm>
            <a:off x="2823210" y="2039501"/>
            <a:ext cx="1120140" cy="4522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正方形/長方形 11">
            <a:extLst>
              <a:ext uri="{FF2B5EF4-FFF2-40B4-BE49-F238E27FC236}">
                <a16:creationId xmlns:a16="http://schemas.microsoft.com/office/drawing/2014/main" id="{F49DE816-CB1E-864D-8903-3ACA2E3B29A0}"/>
              </a:ext>
            </a:extLst>
          </p:cNvPr>
          <p:cNvSpPr/>
          <p:nvPr/>
        </p:nvSpPr>
        <p:spPr>
          <a:xfrm>
            <a:off x="1005840" y="3746381"/>
            <a:ext cx="139446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51BB074A-73AF-9144-BE0F-31B55B15D1ED}"/>
              </a:ext>
            </a:extLst>
          </p:cNvPr>
          <p:cNvSpPr/>
          <p:nvPr/>
        </p:nvSpPr>
        <p:spPr>
          <a:xfrm>
            <a:off x="1097280" y="5838130"/>
            <a:ext cx="313182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テキスト ボックス 14">
            <a:extLst>
              <a:ext uri="{FF2B5EF4-FFF2-40B4-BE49-F238E27FC236}">
                <a16:creationId xmlns:a16="http://schemas.microsoft.com/office/drawing/2014/main" id="{B91349C7-4F6B-9A49-992F-B6058A3FD7F6}"/>
              </a:ext>
            </a:extLst>
          </p:cNvPr>
          <p:cNvSpPr txBox="1"/>
          <p:nvPr/>
        </p:nvSpPr>
        <p:spPr>
          <a:xfrm>
            <a:off x="3107055" y="1659027"/>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16" name="テキスト ボックス 15">
            <a:extLst>
              <a:ext uri="{FF2B5EF4-FFF2-40B4-BE49-F238E27FC236}">
                <a16:creationId xmlns:a16="http://schemas.microsoft.com/office/drawing/2014/main" id="{AA411640-2C4A-A44F-B956-9963D318B8AA}"/>
              </a:ext>
            </a:extLst>
          </p:cNvPr>
          <p:cNvSpPr txBox="1"/>
          <p:nvPr/>
        </p:nvSpPr>
        <p:spPr>
          <a:xfrm>
            <a:off x="1426845" y="3346887"/>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7" name="テキスト ボックス 16">
            <a:extLst>
              <a:ext uri="{FF2B5EF4-FFF2-40B4-BE49-F238E27FC236}">
                <a16:creationId xmlns:a16="http://schemas.microsoft.com/office/drawing/2014/main" id="{78F51FBF-7DF9-2B4B-A1C4-7B43A76E8277}"/>
              </a:ext>
            </a:extLst>
          </p:cNvPr>
          <p:cNvSpPr txBox="1"/>
          <p:nvPr/>
        </p:nvSpPr>
        <p:spPr>
          <a:xfrm>
            <a:off x="2386965" y="5446513"/>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
        <p:nvSpPr>
          <p:cNvPr id="3" name="テキスト ボックス 2">
            <a:extLst>
              <a:ext uri="{FF2B5EF4-FFF2-40B4-BE49-F238E27FC236}">
                <a16:creationId xmlns:a16="http://schemas.microsoft.com/office/drawing/2014/main" id="{F3290F44-4305-BC79-0AC8-9ABC40AD4B7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58715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System Architecture</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1</a:t>
            </a:fld>
            <a:endParaRPr kumimoji="1" lang="ja-JP" altLang="en-US"/>
          </a:p>
        </p:txBody>
      </p:sp>
    </p:spTree>
    <p:extLst>
      <p:ext uri="{BB962C8B-B14F-4D97-AF65-F5344CB8AC3E}">
        <p14:creationId xmlns:p14="http://schemas.microsoft.com/office/powerpoint/2010/main" val="1644955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E69BC-78DF-B746-A84A-95404BAA5B36}"/>
              </a:ext>
            </a:extLst>
          </p:cNvPr>
          <p:cNvSpPr>
            <a:spLocks noGrp="1"/>
          </p:cNvSpPr>
          <p:nvPr>
            <p:ph type="title"/>
          </p:nvPr>
        </p:nvSpPr>
        <p:spPr/>
        <p:txBody>
          <a:bodyPr/>
          <a:lstStyle/>
          <a:p>
            <a:r>
              <a:rPr kumimoji="1" lang="en-US" altLang="ja-JP" dirty="0"/>
              <a:t>Metaplex Terminology - Admin Page (http://localhost:3000/#/admin)</a:t>
            </a:r>
            <a:endParaRPr kumimoji="1" lang="ja-JP" altLang="en-US"/>
          </a:p>
        </p:txBody>
      </p:sp>
      <p:sp>
        <p:nvSpPr>
          <p:cNvPr id="4" name="フッター プレースホルダー 3">
            <a:extLst>
              <a:ext uri="{FF2B5EF4-FFF2-40B4-BE49-F238E27FC236}">
                <a16:creationId xmlns:a16="http://schemas.microsoft.com/office/drawing/2014/main" id="{C4555527-19F6-8D4B-9B29-21B81217F79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55C2D433-D634-0B42-BAC3-6EED2D846638}"/>
              </a:ext>
            </a:extLst>
          </p:cNvPr>
          <p:cNvSpPr>
            <a:spLocks noGrp="1"/>
          </p:cNvSpPr>
          <p:nvPr>
            <p:ph type="sldNum" sz="quarter" idx="12"/>
          </p:nvPr>
        </p:nvSpPr>
        <p:spPr/>
        <p:txBody>
          <a:bodyPr/>
          <a:lstStyle/>
          <a:p>
            <a:fld id="{51BE5F08-58E8-9243-A834-2B76637F595D}" type="slidenum">
              <a:rPr kumimoji="1" lang="ja-JP" altLang="en-US" smtClean="0"/>
              <a:t>19</a:t>
            </a:fld>
            <a:endParaRPr kumimoji="1" lang="ja-JP" altLang="en-US"/>
          </a:p>
        </p:txBody>
      </p:sp>
      <p:pic>
        <p:nvPicPr>
          <p:cNvPr id="7" name="図 6">
            <a:extLst>
              <a:ext uri="{FF2B5EF4-FFF2-40B4-BE49-F238E27FC236}">
                <a16:creationId xmlns:a16="http://schemas.microsoft.com/office/drawing/2014/main" id="{1A9C67E3-944D-9041-A7A7-795015BAD05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1245870"/>
            <a:ext cx="5045572" cy="3943351"/>
          </a:xfrm>
          <a:prstGeom prst="rect">
            <a:avLst/>
          </a:prstGeom>
        </p:spPr>
      </p:pic>
      <p:sp>
        <p:nvSpPr>
          <p:cNvPr id="12" name="テキスト ボックス 11">
            <a:extLst>
              <a:ext uri="{FF2B5EF4-FFF2-40B4-BE49-F238E27FC236}">
                <a16:creationId xmlns:a16="http://schemas.microsoft.com/office/drawing/2014/main" id="{CB4CC01E-8B25-C44E-BCB9-8725188A9B5A}"/>
              </a:ext>
            </a:extLst>
          </p:cNvPr>
          <p:cNvSpPr txBox="1"/>
          <p:nvPr/>
        </p:nvSpPr>
        <p:spPr>
          <a:xfrm>
            <a:off x="6308228" y="1245870"/>
            <a:ext cx="5045572" cy="1169551"/>
          </a:xfrm>
          <a:prstGeom prst="rect">
            <a:avLst/>
          </a:prstGeom>
          <a:noFill/>
        </p:spPr>
        <p:txBody>
          <a:bodyPr wrap="square" rtlCol="0">
            <a:spAutoFit/>
          </a:bodyPr>
          <a:lstStyle/>
          <a:p>
            <a:pPr marL="342900" indent="-342900">
              <a:buFontTx/>
              <a:buAutoNum type="arabicParenBoth"/>
            </a:pPr>
            <a:r>
              <a:rPr kumimoji="1" lang="en-US" altLang="ja-JP" sz="1400" dirty="0"/>
              <a:t>Authority (for Create NFT)</a:t>
            </a:r>
            <a:br>
              <a:rPr kumimoji="1" lang="en-US" altLang="ja-JP" sz="1400" dirty="0"/>
            </a:br>
            <a:r>
              <a:rPr kumimoji="1" lang="en-US" altLang="ja-JP" sz="1400" dirty="0"/>
              <a:t>Starting a variety of auctions for primary/secondary sales.</a:t>
            </a:r>
          </a:p>
          <a:p>
            <a:pPr marL="342900" indent="-342900">
              <a:buAutoNum type="arabicParenBoth"/>
            </a:pPr>
            <a:r>
              <a:rPr kumimoji="1" lang="en-US" altLang="ja-JP" sz="1400" dirty="0"/>
              <a:t>Whitelist Creators</a:t>
            </a:r>
          </a:p>
          <a:p>
            <a:pPr marL="342900" indent="-342900">
              <a:buAutoNum type="arabicParenBoth"/>
            </a:pPr>
            <a:r>
              <a:rPr kumimoji="1" lang="en-US" altLang="ja-JP" sz="1400" dirty="0"/>
              <a:t>Activation Status for Whitelist</a:t>
            </a:r>
          </a:p>
          <a:p>
            <a:pPr marL="342900" indent="-342900">
              <a:buAutoNum type="arabicParenBoth"/>
            </a:pPr>
            <a:r>
              <a:rPr kumimoji="1" lang="en-US" altLang="ja-JP" sz="1400" dirty="0"/>
              <a:t>Save Admin Settings (Transaction to Solana Blockchain)</a:t>
            </a:r>
          </a:p>
        </p:txBody>
      </p:sp>
      <p:sp>
        <p:nvSpPr>
          <p:cNvPr id="13" name="正方形/長方形 12">
            <a:extLst>
              <a:ext uri="{FF2B5EF4-FFF2-40B4-BE49-F238E27FC236}">
                <a16:creationId xmlns:a16="http://schemas.microsoft.com/office/drawing/2014/main" id="{EEF2A320-333D-0A40-A3EB-95A1C95E958A}"/>
              </a:ext>
            </a:extLst>
          </p:cNvPr>
          <p:cNvSpPr/>
          <p:nvPr/>
        </p:nvSpPr>
        <p:spPr>
          <a:xfrm>
            <a:off x="1143000" y="2320926"/>
            <a:ext cx="370332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B2C84CAD-583C-9544-9CD9-B19651B877F7}"/>
              </a:ext>
            </a:extLst>
          </p:cNvPr>
          <p:cNvSpPr/>
          <p:nvPr/>
        </p:nvSpPr>
        <p:spPr>
          <a:xfrm>
            <a:off x="4846320" y="2320926"/>
            <a:ext cx="83439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正方形/長方形 14">
            <a:extLst>
              <a:ext uri="{FF2B5EF4-FFF2-40B4-BE49-F238E27FC236}">
                <a16:creationId xmlns:a16="http://schemas.microsoft.com/office/drawing/2014/main" id="{8230CCF7-E758-E44D-AEB4-D9A0B3ABE146}"/>
              </a:ext>
            </a:extLst>
          </p:cNvPr>
          <p:cNvSpPr/>
          <p:nvPr/>
        </p:nvSpPr>
        <p:spPr>
          <a:xfrm>
            <a:off x="4846320" y="1943736"/>
            <a:ext cx="83439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6" name="正方形/長方形 15">
            <a:extLst>
              <a:ext uri="{FF2B5EF4-FFF2-40B4-BE49-F238E27FC236}">
                <a16:creationId xmlns:a16="http://schemas.microsoft.com/office/drawing/2014/main" id="{B400B355-222C-CE41-A89B-24CD93ED1132}"/>
              </a:ext>
            </a:extLst>
          </p:cNvPr>
          <p:cNvSpPr/>
          <p:nvPr/>
        </p:nvSpPr>
        <p:spPr>
          <a:xfrm>
            <a:off x="2007870" y="1943736"/>
            <a:ext cx="59817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7" name="テキスト ボックス 16">
            <a:extLst>
              <a:ext uri="{FF2B5EF4-FFF2-40B4-BE49-F238E27FC236}">
                <a16:creationId xmlns:a16="http://schemas.microsoft.com/office/drawing/2014/main" id="{5EBB6EED-1F61-1148-8C5B-C42FF0D2A0D1}"/>
              </a:ext>
            </a:extLst>
          </p:cNvPr>
          <p:cNvSpPr txBox="1"/>
          <p:nvPr/>
        </p:nvSpPr>
        <p:spPr>
          <a:xfrm>
            <a:off x="714375" y="2907785"/>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8" name="テキスト ボックス 17">
            <a:extLst>
              <a:ext uri="{FF2B5EF4-FFF2-40B4-BE49-F238E27FC236}">
                <a16:creationId xmlns:a16="http://schemas.microsoft.com/office/drawing/2014/main" id="{000DA4F3-9BD1-DA4B-9F4F-CEEBC65D2256}"/>
              </a:ext>
            </a:extLst>
          </p:cNvPr>
          <p:cNvSpPr txBox="1"/>
          <p:nvPr/>
        </p:nvSpPr>
        <p:spPr>
          <a:xfrm>
            <a:off x="5034915" y="1547615"/>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20" name="テキスト ボックス 19">
            <a:extLst>
              <a:ext uri="{FF2B5EF4-FFF2-40B4-BE49-F238E27FC236}">
                <a16:creationId xmlns:a16="http://schemas.microsoft.com/office/drawing/2014/main" id="{DF63C55E-4220-1A44-BCA4-D71EF5221254}"/>
              </a:ext>
            </a:extLst>
          </p:cNvPr>
          <p:cNvSpPr txBox="1"/>
          <p:nvPr/>
        </p:nvSpPr>
        <p:spPr>
          <a:xfrm>
            <a:off x="2017395" y="1547615"/>
            <a:ext cx="552450" cy="369332"/>
          </a:xfrm>
          <a:prstGeom prst="rect">
            <a:avLst/>
          </a:prstGeom>
          <a:noFill/>
        </p:spPr>
        <p:txBody>
          <a:bodyPr wrap="square" rtlCol="0">
            <a:spAutoFit/>
          </a:bodyPr>
          <a:lstStyle/>
          <a:p>
            <a:pPr algn="ctr"/>
            <a:r>
              <a:rPr kumimoji="1" lang="en-US" altLang="ja-JP" dirty="0">
                <a:solidFill>
                  <a:schemeClr val="accent2"/>
                </a:solidFill>
              </a:rPr>
              <a:t>(4)</a:t>
            </a:r>
            <a:endParaRPr kumimoji="1" lang="ja-JP" altLang="en-US">
              <a:solidFill>
                <a:schemeClr val="accent2"/>
              </a:solidFill>
            </a:endParaRPr>
          </a:p>
        </p:txBody>
      </p:sp>
      <p:sp>
        <p:nvSpPr>
          <p:cNvPr id="21" name="テキスト ボックス 20">
            <a:extLst>
              <a:ext uri="{FF2B5EF4-FFF2-40B4-BE49-F238E27FC236}">
                <a16:creationId xmlns:a16="http://schemas.microsoft.com/office/drawing/2014/main" id="{4ABC6725-1349-314D-ACDE-F4E8B54732B6}"/>
              </a:ext>
            </a:extLst>
          </p:cNvPr>
          <p:cNvSpPr txBox="1"/>
          <p:nvPr/>
        </p:nvSpPr>
        <p:spPr>
          <a:xfrm>
            <a:off x="5560695" y="2907785"/>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
        <p:nvSpPr>
          <p:cNvPr id="3" name="テキスト ボックス 2">
            <a:extLst>
              <a:ext uri="{FF2B5EF4-FFF2-40B4-BE49-F238E27FC236}">
                <a16:creationId xmlns:a16="http://schemas.microsoft.com/office/drawing/2014/main" id="{35829011-98C5-ADDD-58A3-98770E0208D2}"/>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4032857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283A15-852B-6641-B0DC-4642CCCAF955}"/>
              </a:ext>
            </a:extLst>
          </p:cNvPr>
          <p:cNvSpPr>
            <a:spLocks noGrp="1"/>
          </p:cNvSpPr>
          <p:nvPr>
            <p:ph type="title"/>
          </p:nvPr>
        </p:nvSpPr>
        <p:spPr/>
        <p:txBody>
          <a:bodyPr/>
          <a:lstStyle/>
          <a:p>
            <a:r>
              <a:rPr kumimoji="1" lang="en-US" altLang="ja-JP" dirty="0"/>
              <a:t>Metaplex Admin Page Behavior (Draft)</a:t>
            </a:r>
            <a:endParaRPr kumimoji="1" lang="ja-JP" altLang="en-US"/>
          </a:p>
        </p:txBody>
      </p:sp>
      <p:sp>
        <p:nvSpPr>
          <p:cNvPr id="4" name="フッター プレースホルダー 3">
            <a:extLst>
              <a:ext uri="{FF2B5EF4-FFF2-40B4-BE49-F238E27FC236}">
                <a16:creationId xmlns:a16="http://schemas.microsoft.com/office/drawing/2014/main" id="{7394D59E-AE40-3141-8201-30ED396CA04E}"/>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23CE473-C731-FA4E-A80A-72D5F86F8C9E}"/>
              </a:ext>
            </a:extLst>
          </p:cNvPr>
          <p:cNvSpPr>
            <a:spLocks noGrp="1"/>
          </p:cNvSpPr>
          <p:nvPr>
            <p:ph type="sldNum" sz="quarter" idx="12"/>
          </p:nvPr>
        </p:nvSpPr>
        <p:spPr/>
        <p:txBody>
          <a:bodyPr/>
          <a:lstStyle/>
          <a:p>
            <a:fld id="{51BE5F08-58E8-9243-A834-2B76637F595D}" type="slidenum">
              <a:rPr kumimoji="1" lang="ja-JP" altLang="en-US" smtClean="0"/>
              <a:t>20</a:t>
            </a:fld>
            <a:endParaRPr kumimoji="1" lang="ja-JP" altLang="en-US"/>
          </a:p>
        </p:txBody>
      </p:sp>
      <p:graphicFrame>
        <p:nvGraphicFramePr>
          <p:cNvPr id="7" name="表 7">
            <a:extLst>
              <a:ext uri="{FF2B5EF4-FFF2-40B4-BE49-F238E27FC236}">
                <a16:creationId xmlns:a16="http://schemas.microsoft.com/office/drawing/2014/main" id="{074E1A3D-7091-1548-8C9A-724F4E1D1F4D}"/>
              </a:ext>
            </a:extLst>
          </p:cNvPr>
          <p:cNvGraphicFramePr>
            <a:graphicFrameLocks noGrp="1"/>
          </p:cNvGraphicFramePr>
          <p:nvPr>
            <p:extLst>
              <p:ext uri="{D42A27DB-BD31-4B8C-83A1-F6EECF244321}">
                <p14:modId xmlns:p14="http://schemas.microsoft.com/office/powerpoint/2010/main" val="2334682113"/>
              </p:ext>
            </p:extLst>
          </p:nvPr>
        </p:nvGraphicFramePr>
        <p:xfrm>
          <a:off x="838200" y="2316089"/>
          <a:ext cx="10515600" cy="3583302"/>
        </p:xfrm>
        <a:graphic>
          <a:graphicData uri="http://schemas.openxmlformats.org/drawingml/2006/table">
            <a:tbl>
              <a:tblPr firstRow="1" bandRow="1">
                <a:tableStyleId>{5C22544A-7EE6-4342-B048-85BDC9FD1C3A}</a:tableStyleId>
              </a:tblPr>
              <a:tblGrid>
                <a:gridCol w="1733550">
                  <a:extLst>
                    <a:ext uri="{9D8B030D-6E8A-4147-A177-3AD203B41FA5}">
                      <a16:colId xmlns:a16="http://schemas.microsoft.com/office/drawing/2014/main" val="588487250"/>
                    </a:ext>
                  </a:extLst>
                </a:gridCol>
                <a:gridCol w="1303020">
                  <a:extLst>
                    <a:ext uri="{9D8B030D-6E8A-4147-A177-3AD203B41FA5}">
                      <a16:colId xmlns:a16="http://schemas.microsoft.com/office/drawing/2014/main" val="1073727880"/>
                    </a:ext>
                  </a:extLst>
                </a:gridCol>
                <a:gridCol w="1303020">
                  <a:extLst>
                    <a:ext uri="{9D8B030D-6E8A-4147-A177-3AD203B41FA5}">
                      <a16:colId xmlns:a16="http://schemas.microsoft.com/office/drawing/2014/main" val="4188825717"/>
                    </a:ext>
                  </a:extLst>
                </a:gridCol>
                <a:gridCol w="1029335">
                  <a:extLst>
                    <a:ext uri="{9D8B030D-6E8A-4147-A177-3AD203B41FA5}">
                      <a16:colId xmlns:a16="http://schemas.microsoft.com/office/drawing/2014/main" val="1013482710"/>
                    </a:ext>
                  </a:extLst>
                </a:gridCol>
                <a:gridCol w="1029335">
                  <a:extLst>
                    <a:ext uri="{9D8B030D-6E8A-4147-A177-3AD203B41FA5}">
                      <a16:colId xmlns:a16="http://schemas.microsoft.com/office/drawing/2014/main" val="3638437697"/>
                    </a:ext>
                  </a:extLst>
                </a:gridCol>
                <a:gridCol w="1029335">
                  <a:extLst>
                    <a:ext uri="{9D8B030D-6E8A-4147-A177-3AD203B41FA5}">
                      <a16:colId xmlns:a16="http://schemas.microsoft.com/office/drawing/2014/main" val="1640257843"/>
                    </a:ext>
                  </a:extLst>
                </a:gridCol>
                <a:gridCol w="1029335">
                  <a:extLst>
                    <a:ext uri="{9D8B030D-6E8A-4147-A177-3AD203B41FA5}">
                      <a16:colId xmlns:a16="http://schemas.microsoft.com/office/drawing/2014/main" val="3143653679"/>
                    </a:ext>
                  </a:extLst>
                </a:gridCol>
                <a:gridCol w="1029335">
                  <a:extLst>
                    <a:ext uri="{9D8B030D-6E8A-4147-A177-3AD203B41FA5}">
                      <a16:colId xmlns:a16="http://schemas.microsoft.com/office/drawing/2014/main" val="3574461187"/>
                    </a:ext>
                  </a:extLst>
                </a:gridCol>
                <a:gridCol w="1029335">
                  <a:extLst>
                    <a:ext uri="{9D8B030D-6E8A-4147-A177-3AD203B41FA5}">
                      <a16:colId xmlns:a16="http://schemas.microsoft.com/office/drawing/2014/main" val="1141471696"/>
                    </a:ext>
                  </a:extLst>
                </a:gridCol>
              </a:tblGrid>
              <a:tr h="597217">
                <a:tc rowSpan="2">
                  <a:txBody>
                    <a:bodyPr/>
                    <a:lstStyle/>
                    <a:p>
                      <a:r>
                        <a:rPr kumimoji="1" lang="en-US" altLang="ja-JP" sz="1400" b="0" dirty="0">
                          <a:solidFill>
                            <a:schemeClr val="bg1"/>
                          </a:solidFill>
                        </a:rPr>
                        <a:t>Case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Admin Page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kumimoji="1" lang="en-US" altLang="ja-JP" sz="1400" b="0" dirty="0">
                          <a:solidFill>
                            <a:schemeClr val="bg1"/>
                          </a:solidFill>
                        </a:rPr>
                        <a:t>Storefront -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Storefront - No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7694249"/>
                  </a:ext>
                </a:extLst>
              </a:tr>
              <a:tr h="597217">
                <a:tc v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bg1"/>
                          </a:solidFill>
                        </a:rPr>
                        <a:t>Authority</a:t>
                      </a:r>
                    </a:p>
                    <a:p>
                      <a:r>
                        <a:rPr kumimoji="1" lang="en-US" altLang="ja-JP" sz="1400" b="0" dirty="0">
                          <a:solidFill>
                            <a:schemeClr val="bg1"/>
                          </a:solidFill>
                        </a:rPr>
                        <a:t>(for Create)</a:t>
                      </a: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Activation Status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859389246"/>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A:</a:t>
                      </a:r>
                    </a:p>
                    <a:p>
                      <a:r>
                        <a:rPr kumimoji="1" lang="en-US" altLang="ja-JP" sz="1400" b="0" dirty="0">
                          <a:solidFill>
                            <a:schemeClr val="tx1"/>
                          </a:solidFill>
                        </a:rPr>
                        <a:t>Public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725979175"/>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B:</a:t>
                      </a:r>
                    </a:p>
                    <a:p>
                      <a:r>
                        <a:rPr kumimoji="1" lang="en-US" altLang="ja-JP" sz="1400" b="0" dirty="0">
                          <a:solidFill>
                            <a:schemeClr val="tx1"/>
                          </a:solidFill>
                        </a:rPr>
                        <a:t>Public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4030675769"/>
                  </a:ext>
                </a:extLst>
              </a:tr>
              <a:tr h="597217">
                <a:tc>
                  <a:txBody>
                    <a:bodyPr/>
                    <a:lstStyle/>
                    <a:p>
                      <a:r>
                        <a:rPr kumimoji="1" lang="en-US" altLang="ja-JP" sz="1400" b="0" dirty="0">
                          <a:solidFill>
                            <a:schemeClr val="tx1"/>
                          </a:solidFill>
                        </a:rPr>
                        <a:t>Case C:</a:t>
                      </a:r>
                    </a:p>
                    <a:p>
                      <a:r>
                        <a:rPr kumimoji="1" lang="en-US" altLang="ja-JP" sz="1400" b="0" dirty="0">
                          <a:solidFill>
                            <a:schemeClr val="tx1"/>
                          </a:solidFill>
                        </a:rPr>
                        <a:t>Whitelist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865323980"/>
                  </a:ext>
                </a:extLst>
              </a:tr>
              <a:tr h="597217">
                <a:tc>
                  <a:txBody>
                    <a:bodyPr/>
                    <a:lstStyle/>
                    <a:p>
                      <a:r>
                        <a:rPr kumimoji="1" lang="en-US" altLang="ja-JP" sz="1400" b="0" dirty="0">
                          <a:solidFill>
                            <a:schemeClr val="tx1"/>
                          </a:solidFill>
                        </a:rPr>
                        <a:t>Case D:</a:t>
                      </a:r>
                    </a:p>
                    <a:p>
                      <a:r>
                        <a:rPr kumimoji="1" lang="en-US" altLang="ja-JP" sz="1400" b="0" dirty="0">
                          <a:solidFill>
                            <a:schemeClr val="tx1"/>
                          </a:solidFill>
                        </a:rPr>
                        <a:t>Whitelist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No*</a:t>
                      </a:r>
                      <a:endParaRPr kumimoji="1" lang="ja-JP" altLang="en-US" sz="1400" b="0" i="0" u="none"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646671917"/>
                  </a:ext>
                </a:extLst>
              </a:tr>
            </a:tbl>
          </a:graphicData>
        </a:graphic>
      </p:graphicFrame>
      <p:sp>
        <p:nvSpPr>
          <p:cNvPr id="8" name="テキスト ボックス 7">
            <a:extLst>
              <a:ext uri="{FF2B5EF4-FFF2-40B4-BE49-F238E27FC236}">
                <a16:creationId xmlns:a16="http://schemas.microsoft.com/office/drawing/2014/main" id="{9530DA8D-A87F-F641-9BC2-54CE73460E1D}"/>
              </a:ext>
            </a:extLst>
          </p:cNvPr>
          <p:cNvSpPr txBox="1"/>
          <p:nvPr/>
        </p:nvSpPr>
        <p:spPr>
          <a:xfrm>
            <a:off x="838200" y="5925785"/>
            <a:ext cx="10515600" cy="276999"/>
          </a:xfrm>
          <a:prstGeom prst="rect">
            <a:avLst/>
          </a:prstGeom>
          <a:noFill/>
        </p:spPr>
        <p:txBody>
          <a:bodyPr wrap="square" rtlCol="0">
            <a:spAutoFit/>
          </a:bodyPr>
          <a:lstStyle/>
          <a:p>
            <a:r>
              <a:rPr kumimoji="1" lang="en-US" altLang="ja-JP" sz="1200" dirty="0"/>
              <a:t>* Yes: has execute permission, No: no permission, primary: primary market sale, secondary: secondary market sale</a:t>
            </a:r>
            <a:endParaRPr kumimoji="1" lang="ja-JP" altLang="en-US" sz="1200"/>
          </a:p>
        </p:txBody>
      </p:sp>
      <p:grpSp>
        <p:nvGrpSpPr>
          <p:cNvPr id="11" name="グループ化 10">
            <a:extLst>
              <a:ext uri="{FF2B5EF4-FFF2-40B4-BE49-F238E27FC236}">
                <a16:creationId xmlns:a16="http://schemas.microsoft.com/office/drawing/2014/main" id="{F8FB1843-B390-6E48-B5FB-92008627DA0B}"/>
              </a:ext>
            </a:extLst>
          </p:cNvPr>
          <p:cNvGrpSpPr/>
          <p:nvPr/>
        </p:nvGrpSpPr>
        <p:grpSpPr>
          <a:xfrm>
            <a:off x="838200" y="969890"/>
            <a:ext cx="10515600" cy="1169552"/>
            <a:chOff x="838200" y="969890"/>
            <a:chExt cx="10515600" cy="1169552"/>
          </a:xfrm>
        </p:grpSpPr>
        <p:sp>
          <p:nvSpPr>
            <p:cNvPr id="9" name="テキスト ボックス 8">
              <a:extLst>
                <a:ext uri="{FF2B5EF4-FFF2-40B4-BE49-F238E27FC236}">
                  <a16:creationId xmlns:a16="http://schemas.microsoft.com/office/drawing/2014/main" id="{C1826E10-7B9D-8F49-96ED-B3B8AEC44D8F}"/>
                </a:ext>
              </a:extLst>
            </p:cNvPr>
            <p:cNvSpPr txBox="1"/>
            <p:nvPr/>
          </p:nvSpPr>
          <p:spPr>
            <a:xfrm>
              <a:off x="2537460" y="969890"/>
              <a:ext cx="8816340" cy="1169551"/>
            </a:xfrm>
            <a:prstGeom prst="rect">
              <a:avLst/>
            </a:prstGeom>
            <a:noFill/>
          </p:spPr>
          <p:txBody>
            <a:bodyPr wrap="square" rtlCol="0">
              <a:noAutofit/>
            </a:bodyPr>
            <a:lstStyle/>
            <a:p>
              <a:r>
                <a:rPr kumimoji="1" lang="en-US" altLang="ja-JP" sz="1400" dirty="0"/>
                <a:t>- Authority "Public": All creators sale for primary market. And ignore Whitelist settings.</a:t>
              </a:r>
            </a:p>
            <a:p>
              <a:r>
                <a:rPr kumimoji="1" lang="en-US" altLang="ja-JP" sz="1400" dirty="0"/>
                <a:t>- Authority "Whitelist Only"</a:t>
              </a:r>
            </a:p>
            <a:p>
              <a:r>
                <a:rPr kumimoji="1" lang="en-US" altLang="ja-JP" sz="1400" dirty="0"/>
                <a:t>	Listed Creators: has Create NFT authority and sale for primary market.</a:t>
              </a:r>
            </a:p>
            <a:p>
              <a:r>
                <a:rPr kumimoji="1" lang="en-US" altLang="ja-JP" sz="1400" dirty="0"/>
                <a:t>	Not Listed Creators: No Create NFT authority and sale for secondary market.</a:t>
              </a:r>
            </a:p>
          </p:txBody>
        </p:sp>
        <p:sp>
          <p:nvSpPr>
            <p:cNvPr id="10" name="テキスト ボックス 9">
              <a:extLst>
                <a:ext uri="{FF2B5EF4-FFF2-40B4-BE49-F238E27FC236}">
                  <a16:creationId xmlns:a16="http://schemas.microsoft.com/office/drawing/2014/main" id="{E0F1E3D6-A818-134D-9BF9-1FBF91BCAB37}"/>
                </a:ext>
              </a:extLst>
            </p:cNvPr>
            <p:cNvSpPr txBox="1"/>
            <p:nvPr/>
          </p:nvSpPr>
          <p:spPr>
            <a:xfrm>
              <a:off x="838200" y="969890"/>
              <a:ext cx="1699260" cy="1169552"/>
            </a:xfrm>
            <a:prstGeom prst="rect">
              <a:avLst/>
            </a:prstGeom>
            <a:noFill/>
          </p:spPr>
          <p:txBody>
            <a:bodyPr wrap="square" rtlCol="0">
              <a:noAutofit/>
            </a:bodyPr>
            <a:lstStyle/>
            <a:p>
              <a:r>
                <a:rPr kumimoji="1" lang="en-US" altLang="ja-JP" sz="1600" dirty="0"/>
                <a:t>Conclusion</a:t>
              </a:r>
            </a:p>
          </p:txBody>
        </p:sp>
      </p:grpSp>
      <p:sp>
        <p:nvSpPr>
          <p:cNvPr id="12" name="テキスト ボックス 11">
            <a:extLst>
              <a:ext uri="{FF2B5EF4-FFF2-40B4-BE49-F238E27FC236}">
                <a16:creationId xmlns:a16="http://schemas.microsoft.com/office/drawing/2014/main" id="{B62D1756-5314-934F-834F-147CC40542BB}"/>
              </a:ext>
            </a:extLst>
          </p:cNvPr>
          <p:cNvSpPr txBox="1"/>
          <p:nvPr/>
        </p:nvSpPr>
        <p:spPr>
          <a:xfrm>
            <a:off x="838200" y="6234395"/>
            <a:ext cx="10515600" cy="276999"/>
          </a:xfrm>
          <a:prstGeom prst="rect">
            <a:avLst/>
          </a:prstGeom>
          <a:noFill/>
        </p:spPr>
        <p:txBody>
          <a:bodyPr wrap="square" rtlCol="0">
            <a:spAutoFit/>
          </a:bodyPr>
          <a:lstStyle/>
          <a:p>
            <a:r>
              <a:rPr kumimoji="1" lang="en-US" altLang="ja-JP" sz="1200" dirty="0"/>
              <a:t>Note: Verified by Metaplex v 1.1.1.</a:t>
            </a:r>
            <a:endParaRPr kumimoji="1" lang="ja-JP" altLang="en-US" sz="1200"/>
          </a:p>
        </p:txBody>
      </p:sp>
      <p:sp>
        <p:nvSpPr>
          <p:cNvPr id="3" name="テキスト ボックス 2">
            <a:extLst>
              <a:ext uri="{FF2B5EF4-FFF2-40B4-BE49-F238E27FC236}">
                <a16:creationId xmlns:a16="http://schemas.microsoft.com/office/drawing/2014/main" id="{60A7E334-DB5C-FC5B-378B-58F222A0F86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726932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F25D71-4281-D94B-A7BF-3615D8DBE535}"/>
              </a:ext>
            </a:extLst>
          </p:cNvPr>
          <p:cNvSpPr>
            <a:spLocks noGrp="1"/>
          </p:cNvSpPr>
          <p:nvPr>
            <p:ph type="title"/>
          </p:nvPr>
        </p:nvSpPr>
        <p:spPr/>
        <p:txBody>
          <a:bodyPr/>
          <a:lstStyle/>
          <a:p>
            <a:r>
              <a:rPr kumimoji="1" lang="en-US" altLang="ja-JP" dirty="0"/>
              <a:t>Metaplex Admin Page Transaction</a:t>
            </a:r>
            <a:endParaRPr kumimoji="1" lang="ja-JP" altLang="en-US"/>
          </a:p>
        </p:txBody>
      </p:sp>
      <p:sp>
        <p:nvSpPr>
          <p:cNvPr id="3" name="コンテンツ プレースホルダー 2">
            <a:extLst>
              <a:ext uri="{FF2B5EF4-FFF2-40B4-BE49-F238E27FC236}">
                <a16:creationId xmlns:a16="http://schemas.microsoft.com/office/drawing/2014/main" id="{BD71C4D1-E61E-FE4A-B535-D341BF9239D1}"/>
              </a:ext>
            </a:extLst>
          </p:cNvPr>
          <p:cNvSpPr>
            <a:spLocks noGrp="1"/>
          </p:cNvSpPr>
          <p:nvPr>
            <p:ph idx="1"/>
          </p:nvPr>
        </p:nvSpPr>
        <p:spPr/>
        <p:txBody>
          <a:bodyPr/>
          <a:lstStyle/>
          <a:p>
            <a:r>
              <a:rPr kumimoji="1" lang="en-US" altLang="ja-JP" dirty="0"/>
              <a:t>Add store info and whitelist to </a:t>
            </a:r>
            <a:r>
              <a:rPr lang="en-US" altLang="ja-JP" dirty="0"/>
              <a:t>State Account </a:t>
            </a:r>
            <a:r>
              <a:rPr kumimoji="1" lang="en-US" altLang="ja-JP" dirty="0"/>
              <a:t>when you Submit.</a:t>
            </a:r>
            <a:endParaRPr kumimoji="1" lang="ja-JP" altLang="en-US"/>
          </a:p>
        </p:txBody>
      </p:sp>
      <p:sp>
        <p:nvSpPr>
          <p:cNvPr id="4" name="フッター プレースホルダー 3">
            <a:extLst>
              <a:ext uri="{FF2B5EF4-FFF2-40B4-BE49-F238E27FC236}">
                <a16:creationId xmlns:a16="http://schemas.microsoft.com/office/drawing/2014/main" id="{9FA348E4-6622-5047-BA83-5043C4EDF497}"/>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AFE5723A-7EF9-F948-A937-6298295A265D}"/>
              </a:ext>
            </a:extLst>
          </p:cNvPr>
          <p:cNvSpPr>
            <a:spLocks noGrp="1"/>
          </p:cNvSpPr>
          <p:nvPr>
            <p:ph type="sldNum" sz="quarter" idx="12"/>
          </p:nvPr>
        </p:nvSpPr>
        <p:spPr/>
        <p:txBody>
          <a:bodyPr/>
          <a:lstStyle/>
          <a:p>
            <a:fld id="{51BE5F08-58E8-9243-A834-2B76637F595D}" type="slidenum">
              <a:rPr kumimoji="1" lang="ja-JP" altLang="en-US" smtClean="0"/>
              <a:t>21</a:t>
            </a:fld>
            <a:endParaRPr kumimoji="1" lang="ja-JP" altLang="en-US"/>
          </a:p>
        </p:txBody>
      </p:sp>
      <p:pic>
        <p:nvPicPr>
          <p:cNvPr id="9" name="図 8">
            <a:extLst>
              <a:ext uri="{FF2B5EF4-FFF2-40B4-BE49-F238E27FC236}">
                <a16:creationId xmlns:a16="http://schemas.microsoft.com/office/drawing/2014/main" id="{0BE5ED49-2C55-3645-906F-3BA73FEAB26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70704" y="1804780"/>
            <a:ext cx="3354186" cy="2934881"/>
          </a:xfrm>
          <a:prstGeom prst="rect">
            <a:avLst/>
          </a:prstGeom>
          <a:ln>
            <a:solidFill>
              <a:schemeClr val="tx1"/>
            </a:solidFill>
          </a:ln>
        </p:spPr>
      </p:pic>
      <p:pic>
        <p:nvPicPr>
          <p:cNvPr id="13" name="図 12">
            <a:extLst>
              <a:ext uri="{FF2B5EF4-FFF2-40B4-BE49-F238E27FC236}">
                <a16:creationId xmlns:a16="http://schemas.microsoft.com/office/drawing/2014/main" id="{5C7113E2-A740-BE40-B97D-E8853772F5B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20643" y="1804780"/>
            <a:ext cx="5800653" cy="2934881"/>
          </a:xfrm>
          <a:prstGeom prst="rect">
            <a:avLst/>
          </a:prstGeom>
          <a:ln>
            <a:solidFill>
              <a:schemeClr val="bg1">
                <a:lumMod val="75000"/>
              </a:schemeClr>
            </a:solidFill>
          </a:ln>
        </p:spPr>
      </p:pic>
      <p:pic>
        <p:nvPicPr>
          <p:cNvPr id="11" name="図 10">
            <a:extLst>
              <a:ext uri="{FF2B5EF4-FFF2-40B4-BE49-F238E27FC236}">
                <a16:creationId xmlns:a16="http://schemas.microsoft.com/office/drawing/2014/main" id="{CDDD8DE9-5570-0946-BD11-F27527BFE80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57410" y="1727906"/>
            <a:ext cx="2230713" cy="3223192"/>
          </a:xfrm>
          <a:prstGeom prst="rect">
            <a:avLst/>
          </a:prstGeom>
        </p:spPr>
      </p:pic>
      <p:sp>
        <p:nvSpPr>
          <p:cNvPr id="15" name="ホームベース 14">
            <a:extLst>
              <a:ext uri="{FF2B5EF4-FFF2-40B4-BE49-F238E27FC236}">
                <a16:creationId xmlns:a16="http://schemas.microsoft.com/office/drawing/2014/main" id="{38C11C1A-96EB-0141-9B06-5DEDA89E174D}"/>
              </a:ext>
            </a:extLst>
          </p:cNvPr>
          <p:cNvSpPr/>
          <p:nvPr/>
        </p:nvSpPr>
        <p:spPr>
          <a:xfrm>
            <a:off x="470704" y="1245129"/>
            <a:ext cx="335418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1. Submit Admin Settings</a:t>
            </a:r>
            <a:br>
              <a:rPr kumimoji="1" lang="en-US" altLang="ja-JP" sz="1600" dirty="0">
                <a:solidFill>
                  <a:schemeClr val="tx1"/>
                </a:solidFill>
              </a:rPr>
            </a:br>
            <a:r>
              <a:rPr kumimoji="1" lang="en-US" altLang="ja-JP" sz="1050" dirty="0">
                <a:solidFill>
                  <a:schemeClr val="tx1"/>
                </a:solidFill>
              </a:rPr>
              <a:t>(http://localhost:3000/#/admin)</a:t>
            </a:r>
            <a:endParaRPr kumimoji="1" lang="en-US" altLang="ja-JP" sz="1600" dirty="0">
              <a:solidFill>
                <a:schemeClr val="tx1"/>
              </a:solidFill>
            </a:endParaRPr>
          </a:p>
        </p:txBody>
      </p:sp>
      <p:sp>
        <p:nvSpPr>
          <p:cNvPr id="16" name="ホームベース 15">
            <a:extLst>
              <a:ext uri="{FF2B5EF4-FFF2-40B4-BE49-F238E27FC236}">
                <a16:creationId xmlns:a16="http://schemas.microsoft.com/office/drawing/2014/main" id="{B7320C6F-AB36-174A-A68B-F129B742E715}"/>
              </a:ext>
            </a:extLst>
          </p:cNvPr>
          <p:cNvSpPr/>
          <p:nvPr/>
        </p:nvSpPr>
        <p:spPr>
          <a:xfrm>
            <a:off x="3959577" y="1245129"/>
            <a:ext cx="1794595"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2. Approve</a:t>
            </a:r>
          </a:p>
          <a:p>
            <a:pPr algn="ctr"/>
            <a:r>
              <a:rPr kumimoji="1" lang="en-US" altLang="ja-JP" sz="1600" dirty="0">
                <a:solidFill>
                  <a:schemeClr val="tx1"/>
                </a:solidFill>
              </a:rPr>
              <a:t>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8D3C63DB-011D-8344-9306-D43A0BF9A419}"/>
              </a:ext>
            </a:extLst>
          </p:cNvPr>
          <p:cNvSpPr/>
          <p:nvPr/>
        </p:nvSpPr>
        <p:spPr>
          <a:xfrm>
            <a:off x="5888859" y="1245129"/>
            <a:ext cx="583243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3. Confirm Transactions</a:t>
            </a:r>
            <a:endParaRPr kumimoji="1" lang="en-US" altLang="ja-JP" sz="1050" dirty="0">
              <a:solidFill>
                <a:schemeClr val="tx1"/>
              </a:solidFill>
            </a:endParaRPr>
          </a:p>
        </p:txBody>
      </p:sp>
      <p:sp>
        <p:nvSpPr>
          <p:cNvPr id="19" name="正方形/長方形 18">
            <a:extLst>
              <a:ext uri="{FF2B5EF4-FFF2-40B4-BE49-F238E27FC236}">
                <a16:creationId xmlns:a16="http://schemas.microsoft.com/office/drawing/2014/main" id="{A0A3A5A5-3487-AE46-B95A-19BE398A1A16}"/>
              </a:ext>
            </a:extLst>
          </p:cNvPr>
          <p:cNvSpPr/>
          <p:nvPr/>
        </p:nvSpPr>
        <p:spPr>
          <a:xfrm>
            <a:off x="1632032" y="2361235"/>
            <a:ext cx="2192858" cy="237842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0" name="テキスト ボックス 19">
            <a:extLst>
              <a:ext uri="{FF2B5EF4-FFF2-40B4-BE49-F238E27FC236}">
                <a16:creationId xmlns:a16="http://schemas.microsoft.com/office/drawing/2014/main" id="{613CDFAC-6313-5249-BDC1-5B5AA1340CC4}"/>
              </a:ext>
            </a:extLst>
          </p:cNvPr>
          <p:cNvSpPr txBox="1"/>
          <p:nvPr/>
        </p:nvSpPr>
        <p:spPr>
          <a:xfrm>
            <a:off x="470704" y="4788317"/>
            <a:ext cx="3354186" cy="1568033"/>
          </a:xfrm>
          <a:prstGeom prst="rect">
            <a:avLst/>
          </a:prstGeom>
          <a:noFill/>
        </p:spPr>
        <p:txBody>
          <a:bodyPr wrap="square" rtlCol="0">
            <a:noAutofit/>
          </a:bodyPr>
          <a:lstStyle/>
          <a:p>
            <a:r>
              <a:rPr kumimoji="1" lang="en-US" altLang="ja-JP" sz="1400" dirty="0"/>
              <a:t>Add Creators to Whitelist then Submit.</a:t>
            </a:r>
          </a:p>
          <a:p>
            <a:r>
              <a:rPr kumimoji="1" lang="en-US" altLang="ja-JP" sz="1400" dirty="0"/>
              <a:t>Send all Instructions (status) data.</a:t>
            </a:r>
          </a:p>
          <a:p>
            <a:endParaRPr kumimoji="1" lang="en-US" altLang="ja-JP" sz="1400" dirty="0"/>
          </a:p>
          <a:p>
            <a:r>
              <a:rPr kumimoji="1" lang="en-US" altLang="ja-JP" sz="1400" dirty="0"/>
              <a:t>Init (first time): </a:t>
            </a:r>
            <a:r>
              <a:rPr kumimoji="1" lang="en-US" altLang="ja-JP" sz="1400" dirty="0">
                <a:hlinkClick r:id="rId5"/>
              </a:rPr>
              <a:t>Set store</a:t>
            </a:r>
            <a:r>
              <a:rPr kumimoji="1" lang="en-US" altLang="ja-JP" sz="1400" dirty="0"/>
              <a:t> info and create accounts with data</a:t>
            </a:r>
          </a:p>
          <a:p>
            <a:r>
              <a:rPr kumimoji="1" lang="en-US" altLang="ja-JP" sz="1400" dirty="0"/>
              <a:t>Update: Set store info and update data</a:t>
            </a:r>
            <a:endParaRPr kumimoji="1" lang="ja-JP" altLang="en-US" sz="1400"/>
          </a:p>
        </p:txBody>
      </p:sp>
      <p:sp>
        <p:nvSpPr>
          <p:cNvPr id="21" name="テキスト ボックス 20">
            <a:extLst>
              <a:ext uri="{FF2B5EF4-FFF2-40B4-BE49-F238E27FC236}">
                <a16:creationId xmlns:a16="http://schemas.microsoft.com/office/drawing/2014/main" id="{0D9731F9-5BAB-C349-A3D4-3C7C39476891}"/>
              </a:ext>
            </a:extLst>
          </p:cNvPr>
          <p:cNvSpPr txBox="1"/>
          <p:nvPr/>
        </p:nvSpPr>
        <p:spPr>
          <a:xfrm>
            <a:off x="5888859" y="4788317"/>
            <a:ext cx="5832436" cy="1568033"/>
          </a:xfrm>
          <a:prstGeom prst="rect">
            <a:avLst/>
          </a:prstGeom>
          <a:noFill/>
        </p:spPr>
        <p:txBody>
          <a:bodyPr wrap="square" rtlCol="0">
            <a:noAutofit/>
          </a:bodyPr>
          <a:lstStyle/>
          <a:p>
            <a:r>
              <a:rPr kumimoji="1" lang="en-US" altLang="ja-JP" sz="1400" dirty="0"/>
              <a:t>Save status to </a:t>
            </a:r>
            <a:r>
              <a:rPr kumimoji="1" lang="en-US" altLang="ja-JP" sz="1400" dirty="0" err="1"/>
              <a:t>accouns</a:t>
            </a:r>
            <a:r>
              <a:rPr kumimoji="1" lang="en-US" altLang="ja-JP" sz="1400" dirty="0"/>
              <a:t> On-Chain.</a:t>
            </a:r>
          </a:p>
          <a:p>
            <a:r>
              <a:rPr kumimoji="1" lang="en-US" altLang="ja-JP" sz="1400" dirty="0"/>
              <a:t>e.g.) Account A -&gt; activated(Whitelist): true</a:t>
            </a:r>
          </a:p>
          <a:p>
            <a:endParaRPr kumimoji="1" lang="en-US" altLang="ja-JP" sz="1400" dirty="0"/>
          </a:p>
          <a:p>
            <a:r>
              <a:rPr kumimoji="1" lang="en-US" altLang="ja-JP" sz="1400" dirty="0"/>
              <a:t>Ref:</a:t>
            </a:r>
          </a:p>
          <a:p>
            <a:r>
              <a:rPr kumimoji="1" lang="en-US" altLang="ja-JP" sz="1400" dirty="0"/>
              <a:t>Metaplex: </a:t>
            </a:r>
            <a:r>
              <a:rPr kumimoji="1" lang="en-US" altLang="ja-JP" sz="1400" dirty="0">
                <a:hlinkClick r:id="rId6"/>
              </a:rPr>
              <a:t>instrunctions.rs</a:t>
            </a:r>
            <a:r>
              <a:rPr kumimoji="1" lang="en-US" altLang="ja-JP" sz="1400" dirty="0"/>
              <a:t>, </a:t>
            </a:r>
            <a:r>
              <a:rPr kumimoji="1" lang="en-US" altLang="ja-JP" sz="1400" dirty="0">
                <a:hlinkClick r:id="rId7"/>
              </a:rPr>
              <a:t>set_store.rs</a:t>
            </a:r>
            <a:r>
              <a:rPr kumimoji="1" lang="en-US" altLang="ja-JP" sz="1400" dirty="0"/>
              <a:t>, </a:t>
            </a:r>
            <a:r>
              <a:rPr kumimoji="1" lang="en-US" altLang="ja-JP" sz="1400" dirty="0">
                <a:hlinkClick r:id="rId8"/>
              </a:rPr>
              <a:t>SetStore.ts</a:t>
            </a:r>
            <a:r>
              <a:rPr kumimoji="1" lang="en-US" altLang="ja-JP" sz="1400" dirty="0"/>
              <a:t>, </a:t>
            </a:r>
            <a:r>
              <a:rPr kumimoji="1" lang="en-US" altLang="ja-JP" sz="1400" dirty="0">
                <a:hlinkClick r:id="rId9"/>
              </a:rPr>
              <a:t>set_whitelisted_creator.rs</a:t>
            </a:r>
            <a:r>
              <a:rPr kumimoji="1" lang="en-US" altLang="ja-JP" sz="1400" dirty="0"/>
              <a:t>, </a:t>
            </a:r>
            <a:r>
              <a:rPr kumimoji="1" lang="en-US" altLang="ja-JP" sz="1400" dirty="0">
                <a:hlinkClick r:id="rId10"/>
              </a:rPr>
              <a:t>SetWhitelistedCreator.ts</a:t>
            </a:r>
            <a:endParaRPr kumimoji="1" lang="en-US" altLang="ja-JP" sz="1400" dirty="0"/>
          </a:p>
        </p:txBody>
      </p:sp>
      <p:sp>
        <p:nvSpPr>
          <p:cNvPr id="22" name="テキスト ボックス 21">
            <a:extLst>
              <a:ext uri="{FF2B5EF4-FFF2-40B4-BE49-F238E27FC236}">
                <a16:creationId xmlns:a16="http://schemas.microsoft.com/office/drawing/2014/main" id="{77621843-68E6-FE4B-A062-117F57358A53}"/>
              </a:ext>
            </a:extLst>
          </p:cNvPr>
          <p:cNvSpPr txBox="1"/>
          <p:nvPr/>
        </p:nvSpPr>
        <p:spPr>
          <a:xfrm>
            <a:off x="3959577" y="4788317"/>
            <a:ext cx="1794595" cy="1568033"/>
          </a:xfrm>
          <a:prstGeom prst="rect">
            <a:avLst/>
          </a:prstGeom>
          <a:noFill/>
        </p:spPr>
        <p:txBody>
          <a:bodyPr wrap="square" rtlCol="0">
            <a:noAutofit/>
          </a:bodyPr>
          <a:lstStyle/>
          <a:p>
            <a:r>
              <a:rPr kumimoji="1" lang="en-US" altLang="ja-JP" sz="1400" dirty="0"/>
              <a:t>All Creators are approved with only Approval once.</a:t>
            </a:r>
          </a:p>
        </p:txBody>
      </p:sp>
      <p:sp>
        <p:nvSpPr>
          <p:cNvPr id="30" name="正方形/長方形 29">
            <a:extLst>
              <a:ext uri="{FF2B5EF4-FFF2-40B4-BE49-F238E27FC236}">
                <a16:creationId xmlns:a16="http://schemas.microsoft.com/office/drawing/2014/main" id="{71988736-3216-BD4A-9706-7F501E40B060}"/>
              </a:ext>
            </a:extLst>
          </p:cNvPr>
          <p:cNvSpPr/>
          <p:nvPr/>
        </p:nvSpPr>
        <p:spPr>
          <a:xfrm>
            <a:off x="6096000" y="2482478"/>
            <a:ext cx="1161328" cy="198251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 name="テキスト ボックス 5">
            <a:extLst>
              <a:ext uri="{FF2B5EF4-FFF2-40B4-BE49-F238E27FC236}">
                <a16:creationId xmlns:a16="http://schemas.microsoft.com/office/drawing/2014/main" id="{85F456D5-09E2-38BA-F159-DA4D51A761D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862756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A2FCC-2138-734A-BBEF-593C8AE4EA0F}"/>
              </a:ext>
            </a:extLst>
          </p:cNvPr>
          <p:cNvSpPr>
            <a:spLocks noGrp="1"/>
          </p:cNvSpPr>
          <p:nvPr>
            <p:ph type="title"/>
          </p:nvPr>
        </p:nvSpPr>
        <p:spPr/>
        <p:txBody>
          <a:bodyPr/>
          <a:lstStyle/>
          <a:p>
            <a:r>
              <a:rPr kumimoji="1" lang="en-US" altLang="ja-JP" dirty="0"/>
              <a:t>Sign(Verify) and Sell Simplification an NFT - Simplification Outline</a:t>
            </a:r>
            <a:endParaRPr kumimoji="1" lang="ja-JP" altLang="en-US"/>
          </a:p>
        </p:txBody>
      </p:sp>
      <p:sp>
        <p:nvSpPr>
          <p:cNvPr id="4" name="フッター プレースホルダー 3">
            <a:extLst>
              <a:ext uri="{FF2B5EF4-FFF2-40B4-BE49-F238E27FC236}">
                <a16:creationId xmlns:a16="http://schemas.microsoft.com/office/drawing/2014/main" id="{6F412D0B-593C-C645-8C60-FFDA8690D258}"/>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973BF519-6A28-DE44-8156-9A11322C3DD9}"/>
              </a:ext>
            </a:extLst>
          </p:cNvPr>
          <p:cNvSpPr>
            <a:spLocks noGrp="1"/>
          </p:cNvSpPr>
          <p:nvPr>
            <p:ph type="sldNum" sz="quarter" idx="12"/>
          </p:nvPr>
        </p:nvSpPr>
        <p:spPr/>
        <p:txBody>
          <a:bodyPr/>
          <a:lstStyle/>
          <a:p>
            <a:fld id="{51BE5F08-58E8-9243-A834-2B76637F595D}" type="slidenum">
              <a:rPr kumimoji="1" lang="ja-JP" altLang="en-US" smtClean="0"/>
              <a:t>22</a:t>
            </a:fld>
            <a:endParaRPr kumimoji="1" lang="ja-JP" altLang="en-US"/>
          </a:p>
        </p:txBody>
      </p:sp>
      <p:sp>
        <p:nvSpPr>
          <p:cNvPr id="50" name="正方形/長方形 49">
            <a:extLst>
              <a:ext uri="{FF2B5EF4-FFF2-40B4-BE49-F238E27FC236}">
                <a16:creationId xmlns:a16="http://schemas.microsoft.com/office/drawing/2014/main" id="{7172E22A-42B5-C045-BA41-98572CF0940B}"/>
              </a:ext>
            </a:extLst>
          </p:cNvPr>
          <p:cNvSpPr/>
          <p:nvPr/>
        </p:nvSpPr>
        <p:spPr>
          <a:xfrm>
            <a:off x="414979"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One Creator</a:t>
            </a:r>
          </a:p>
        </p:txBody>
      </p:sp>
      <p:sp>
        <p:nvSpPr>
          <p:cNvPr id="51" name="正方形/長方形 50">
            <a:extLst>
              <a:ext uri="{FF2B5EF4-FFF2-40B4-BE49-F238E27FC236}">
                <a16:creationId xmlns:a16="http://schemas.microsoft.com/office/drawing/2014/main" id="{E0237E03-D487-CA48-9988-B1236C267E8F}"/>
              </a:ext>
            </a:extLst>
          </p:cNvPr>
          <p:cNvSpPr/>
          <p:nvPr/>
        </p:nvSpPr>
        <p:spPr>
          <a:xfrm>
            <a:off x="3057988" y="3973102"/>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Another Way (CLI and UI)</a:t>
            </a:r>
          </a:p>
        </p:txBody>
      </p:sp>
      <p:sp>
        <p:nvSpPr>
          <p:cNvPr id="52" name="正方形/長方形 51">
            <a:extLst>
              <a:ext uri="{FF2B5EF4-FFF2-40B4-BE49-F238E27FC236}">
                <a16:creationId xmlns:a16="http://schemas.microsoft.com/office/drawing/2014/main" id="{6CBAB460-4BAF-B64C-91C2-0C1DD76E5DED}"/>
              </a:ext>
            </a:extLst>
          </p:cNvPr>
          <p:cNvSpPr/>
          <p:nvPr/>
        </p:nvSpPr>
        <p:spPr>
          <a:xfrm>
            <a:off x="3057987" y="890416"/>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54" name="正方形/長方形 53">
            <a:extLst>
              <a:ext uri="{FF2B5EF4-FFF2-40B4-BE49-F238E27FC236}">
                <a16:creationId xmlns:a16="http://schemas.microsoft.com/office/drawing/2014/main" id="{67ABCCD5-9254-5C41-87D0-BFBD1AE14A2A}"/>
              </a:ext>
            </a:extLst>
          </p:cNvPr>
          <p:cNvSpPr/>
          <p:nvPr/>
        </p:nvSpPr>
        <p:spPr>
          <a:xfrm>
            <a:off x="7795090" y="4300875"/>
            <a:ext cx="1207912" cy="1714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err="1">
                <a:solidFill>
                  <a:schemeClr val="tx1"/>
                </a:solidFill>
              </a:rPr>
              <a:t>Metaboss</a:t>
            </a:r>
            <a:endParaRPr kumimoji="1" lang="en-US" altLang="ja-JP" sz="1400" dirty="0">
              <a:solidFill>
                <a:schemeClr val="tx1"/>
              </a:solidFill>
            </a:endParaRPr>
          </a:p>
          <a:p>
            <a:pPr algn="ctr"/>
            <a:r>
              <a:rPr kumimoji="1" lang="en-US" altLang="ja-JP" sz="1400" dirty="0">
                <a:solidFill>
                  <a:schemeClr val="tx1"/>
                </a:solidFill>
              </a:rPr>
              <a:t>CLI</a:t>
            </a:r>
          </a:p>
        </p:txBody>
      </p:sp>
      <p:sp>
        <p:nvSpPr>
          <p:cNvPr id="55" name="正方形/長方形 54">
            <a:extLst>
              <a:ext uri="{FF2B5EF4-FFF2-40B4-BE49-F238E27FC236}">
                <a16:creationId xmlns:a16="http://schemas.microsoft.com/office/drawing/2014/main" id="{88455BF1-AB69-C242-8DA5-928F4CEF6CA9}"/>
              </a:ext>
            </a:extLst>
          </p:cNvPr>
          <p:cNvSpPr/>
          <p:nvPr/>
        </p:nvSpPr>
        <p:spPr>
          <a:xfrm>
            <a:off x="5501857" y="1201372"/>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Storefront</a:t>
            </a:r>
          </a:p>
        </p:txBody>
      </p:sp>
      <p:sp>
        <p:nvSpPr>
          <p:cNvPr id="57" name="正方形/長方形 56">
            <a:extLst>
              <a:ext uri="{FF2B5EF4-FFF2-40B4-BE49-F238E27FC236}">
                <a16:creationId xmlns:a16="http://schemas.microsoft.com/office/drawing/2014/main" id="{E33E30B7-C1B2-744D-8E99-A6F451551310}"/>
              </a:ext>
            </a:extLst>
          </p:cNvPr>
          <p:cNvSpPr/>
          <p:nvPr/>
        </p:nvSpPr>
        <p:spPr>
          <a:xfrm>
            <a:off x="5501857" y="430087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UI</a:t>
            </a:r>
          </a:p>
        </p:txBody>
      </p:sp>
      <p:sp>
        <p:nvSpPr>
          <p:cNvPr id="63" name="円/楕円 62">
            <a:extLst>
              <a:ext uri="{FF2B5EF4-FFF2-40B4-BE49-F238E27FC236}">
                <a16:creationId xmlns:a16="http://schemas.microsoft.com/office/drawing/2014/main" id="{145D9F4E-ACBB-2146-BD07-3227B93A2A38}"/>
              </a:ext>
            </a:extLst>
          </p:cNvPr>
          <p:cNvSpPr/>
          <p:nvPr/>
        </p:nvSpPr>
        <p:spPr>
          <a:xfrm>
            <a:off x="5501857" y="3248863"/>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grpSp>
        <p:nvGrpSpPr>
          <p:cNvPr id="66" name="グループ化 65">
            <a:extLst>
              <a:ext uri="{FF2B5EF4-FFF2-40B4-BE49-F238E27FC236}">
                <a16:creationId xmlns:a16="http://schemas.microsoft.com/office/drawing/2014/main" id="{361F1C53-5A85-B144-BE28-BBAEF6CC7715}"/>
              </a:ext>
            </a:extLst>
          </p:cNvPr>
          <p:cNvGrpSpPr/>
          <p:nvPr/>
        </p:nvGrpSpPr>
        <p:grpSpPr>
          <a:xfrm>
            <a:off x="1092224" y="3189282"/>
            <a:ext cx="348041" cy="450054"/>
            <a:chOff x="490159" y="2239964"/>
            <a:chExt cx="348041" cy="450054"/>
          </a:xfrm>
        </p:grpSpPr>
        <p:sp>
          <p:nvSpPr>
            <p:cNvPr id="67" name="円/楕円 66">
              <a:extLst>
                <a:ext uri="{FF2B5EF4-FFF2-40B4-BE49-F238E27FC236}">
                  <a16:creationId xmlns:a16="http://schemas.microsoft.com/office/drawing/2014/main" id="{BFC69B94-8BE9-AF40-AEA0-24772768E95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8" name="三角形 67">
              <a:extLst>
                <a:ext uri="{FF2B5EF4-FFF2-40B4-BE49-F238E27FC236}">
                  <a16:creationId xmlns:a16="http://schemas.microsoft.com/office/drawing/2014/main" id="{2EB8CFCD-C1D5-0D46-8315-B1E24943F0D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a:t>
              </a:r>
              <a:endParaRPr kumimoji="1" lang="ja-JP" altLang="en-US" sz="1200">
                <a:solidFill>
                  <a:schemeClr val="tx1"/>
                </a:solidFill>
              </a:endParaRPr>
            </a:p>
          </p:txBody>
        </p:sp>
      </p:grpSp>
      <p:cxnSp>
        <p:nvCxnSpPr>
          <p:cNvPr id="72" name="直線矢印コネクタ 71">
            <a:extLst>
              <a:ext uri="{FF2B5EF4-FFF2-40B4-BE49-F238E27FC236}">
                <a16:creationId xmlns:a16="http://schemas.microsoft.com/office/drawing/2014/main" id="{3972DD53-8F89-5F4B-8B04-859307D88697}"/>
              </a:ext>
            </a:extLst>
          </p:cNvPr>
          <p:cNvCxnSpPr>
            <a:cxnSpLocks/>
          </p:cNvCxnSpPr>
          <p:nvPr/>
        </p:nvCxnSpPr>
        <p:spPr>
          <a:xfrm>
            <a:off x="2123303"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D59EE15E-932C-6449-8C46-EC2F35BAC0A2}"/>
              </a:ext>
            </a:extLst>
          </p:cNvPr>
          <p:cNvSpPr txBox="1"/>
          <p:nvPr/>
        </p:nvSpPr>
        <p:spPr>
          <a:xfrm>
            <a:off x="1938036" y="1550680"/>
            <a:ext cx="1311343" cy="461665"/>
          </a:xfrm>
          <a:prstGeom prst="rect">
            <a:avLst/>
          </a:prstGeom>
          <a:noFill/>
        </p:spPr>
        <p:txBody>
          <a:bodyPr wrap="square" rtlCol="0">
            <a:spAutoFit/>
          </a:bodyPr>
          <a:lstStyle/>
          <a:p>
            <a:pPr algn="ctr"/>
            <a:r>
              <a:rPr kumimoji="1" lang="en-US" altLang="ja-JP" sz="1200" dirty="0"/>
              <a:t>Mint + Sign and Sell an NFT</a:t>
            </a:r>
            <a:endParaRPr kumimoji="1" lang="ja-JP" altLang="en-US" sz="1200"/>
          </a:p>
        </p:txBody>
      </p:sp>
      <p:sp>
        <p:nvSpPr>
          <p:cNvPr id="78" name="正方形/長方形 77">
            <a:extLst>
              <a:ext uri="{FF2B5EF4-FFF2-40B4-BE49-F238E27FC236}">
                <a16:creationId xmlns:a16="http://schemas.microsoft.com/office/drawing/2014/main" id="{9C90ED27-BDC3-A74B-9F19-5D1C3AFAE608}"/>
              </a:ext>
            </a:extLst>
          </p:cNvPr>
          <p:cNvSpPr/>
          <p:nvPr/>
        </p:nvSpPr>
        <p:spPr>
          <a:xfrm>
            <a:off x="10093760"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Multiple Creators</a:t>
            </a:r>
          </a:p>
          <a:p>
            <a:pPr algn="ctr"/>
            <a:r>
              <a:rPr kumimoji="1" lang="en-US" altLang="ja-JP" sz="1400" dirty="0">
                <a:solidFill>
                  <a:schemeClr val="tx1"/>
                </a:solidFill>
              </a:rPr>
              <a:t>(Split Royalty)</a:t>
            </a:r>
          </a:p>
        </p:txBody>
      </p:sp>
      <p:grpSp>
        <p:nvGrpSpPr>
          <p:cNvPr id="79" name="グループ化 78">
            <a:extLst>
              <a:ext uri="{FF2B5EF4-FFF2-40B4-BE49-F238E27FC236}">
                <a16:creationId xmlns:a16="http://schemas.microsoft.com/office/drawing/2014/main" id="{10C832C1-F41A-4348-8DE1-219B7338C4B0}"/>
              </a:ext>
            </a:extLst>
          </p:cNvPr>
          <p:cNvGrpSpPr/>
          <p:nvPr/>
        </p:nvGrpSpPr>
        <p:grpSpPr>
          <a:xfrm>
            <a:off x="10806569" y="3692851"/>
            <a:ext cx="348041" cy="450054"/>
            <a:chOff x="490159" y="2239964"/>
            <a:chExt cx="348041" cy="450054"/>
          </a:xfrm>
        </p:grpSpPr>
        <p:sp>
          <p:nvSpPr>
            <p:cNvPr id="80" name="円/楕円 79">
              <a:extLst>
                <a:ext uri="{FF2B5EF4-FFF2-40B4-BE49-F238E27FC236}">
                  <a16:creationId xmlns:a16="http://schemas.microsoft.com/office/drawing/2014/main" id="{00F36F03-A733-4842-8DC3-F0FFAFE697BC}"/>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1" name="三角形 80">
              <a:extLst>
                <a:ext uri="{FF2B5EF4-FFF2-40B4-BE49-F238E27FC236}">
                  <a16:creationId xmlns:a16="http://schemas.microsoft.com/office/drawing/2014/main" id="{44D51A86-99F8-0E4D-99A5-A84687AD0211}"/>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B</a:t>
              </a:r>
              <a:endParaRPr kumimoji="1" lang="ja-JP" altLang="en-US" sz="1200">
                <a:solidFill>
                  <a:schemeClr val="tx1"/>
                </a:solidFill>
              </a:endParaRPr>
            </a:p>
          </p:txBody>
        </p:sp>
      </p:grpSp>
      <p:cxnSp>
        <p:nvCxnSpPr>
          <p:cNvPr id="87" name="直線矢印コネクタ 86">
            <a:extLst>
              <a:ext uri="{FF2B5EF4-FFF2-40B4-BE49-F238E27FC236}">
                <a16:creationId xmlns:a16="http://schemas.microsoft.com/office/drawing/2014/main" id="{283A123D-8856-9447-B6BA-6DE229FCA7DC}"/>
              </a:ext>
            </a:extLst>
          </p:cNvPr>
          <p:cNvCxnSpPr>
            <a:cxnSpLocks/>
          </p:cNvCxnSpPr>
          <p:nvPr/>
        </p:nvCxnSpPr>
        <p:spPr>
          <a:xfrm flipH="1">
            <a:off x="9153284" y="5215034"/>
            <a:ext cx="9385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F3800EE3-86BD-7148-9553-9F59E0618AED}"/>
              </a:ext>
            </a:extLst>
          </p:cNvPr>
          <p:cNvSpPr txBox="1"/>
          <p:nvPr/>
        </p:nvSpPr>
        <p:spPr>
          <a:xfrm>
            <a:off x="8968187" y="4647590"/>
            <a:ext cx="1312952" cy="461665"/>
          </a:xfrm>
          <a:prstGeom prst="rect">
            <a:avLst/>
          </a:prstGeom>
          <a:noFill/>
        </p:spPr>
        <p:txBody>
          <a:bodyPr wrap="square" rtlCol="0">
            <a:spAutoFit/>
          </a:bodyPr>
          <a:lstStyle/>
          <a:p>
            <a:pPr algn="ctr"/>
            <a:r>
              <a:rPr kumimoji="1" lang="en-US" altLang="ja-JP" sz="1200" dirty="0"/>
              <a:t>Mint and</a:t>
            </a:r>
          </a:p>
          <a:p>
            <a:pPr algn="ctr"/>
            <a:r>
              <a:rPr kumimoji="1" lang="en-US" altLang="ja-JP" sz="1200" dirty="0"/>
              <a:t>(Sign * Creators)</a:t>
            </a:r>
            <a:endParaRPr kumimoji="1" lang="ja-JP" altLang="en-US" sz="1200"/>
          </a:p>
        </p:txBody>
      </p:sp>
      <p:sp>
        <p:nvSpPr>
          <p:cNvPr id="90" name="正方形/長方形 89">
            <a:extLst>
              <a:ext uri="{FF2B5EF4-FFF2-40B4-BE49-F238E27FC236}">
                <a16:creationId xmlns:a16="http://schemas.microsoft.com/office/drawing/2014/main" id="{39EF0907-43AE-4A46-98A6-E4B56415EF6B}"/>
              </a:ext>
            </a:extLst>
          </p:cNvPr>
          <p:cNvSpPr/>
          <p:nvPr/>
        </p:nvSpPr>
        <p:spPr>
          <a:xfrm>
            <a:off x="3208624" y="4288421"/>
            <a:ext cx="1207912" cy="17274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CLI</a:t>
            </a:r>
          </a:p>
        </p:txBody>
      </p:sp>
      <p:cxnSp>
        <p:nvCxnSpPr>
          <p:cNvPr id="93" name="直線矢印コネクタ 92">
            <a:extLst>
              <a:ext uri="{FF2B5EF4-FFF2-40B4-BE49-F238E27FC236}">
                <a16:creationId xmlns:a16="http://schemas.microsoft.com/office/drawing/2014/main" id="{4B36B46B-C2C8-A644-B777-FA3762D88269}"/>
              </a:ext>
            </a:extLst>
          </p:cNvPr>
          <p:cNvCxnSpPr>
            <a:cxnSpLocks/>
          </p:cNvCxnSpPr>
          <p:nvPr/>
        </p:nvCxnSpPr>
        <p:spPr>
          <a:xfrm>
            <a:off x="2123303" y="5215034"/>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BDE25708-1D68-9D42-9F2B-1902478B233A}"/>
              </a:ext>
            </a:extLst>
          </p:cNvPr>
          <p:cNvSpPr txBox="1"/>
          <p:nvPr/>
        </p:nvSpPr>
        <p:spPr>
          <a:xfrm>
            <a:off x="2062711" y="4810402"/>
            <a:ext cx="1055867" cy="276999"/>
          </a:xfrm>
          <a:prstGeom prst="rect">
            <a:avLst/>
          </a:prstGeom>
          <a:noFill/>
        </p:spPr>
        <p:txBody>
          <a:bodyPr wrap="square" rtlCol="0">
            <a:spAutoFit/>
          </a:bodyPr>
          <a:lstStyle/>
          <a:p>
            <a:pPr algn="ctr"/>
            <a:r>
              <a:rPr kumimoji="1" lang="en-US" altLang="ja-JP" sz="1200" dirty="0"/>
              <a:t>Mint and Sign</a:t>
            </a:r>
            <a:endParaRPr kumimoji="1" lang="ja-JP" altLang="en-US" sz="1200"/>
          </a:p>
        </p:txBody>
      </p:sp>
      <p:sp>
        <p:nvSpPr>
          <p:cNvPr id="3" name="角丸四角形 2">
            <a:extLst>
              <a:ext uri="{FF2B5EF4-FFF2-40B4-BE49-F238E27FC236}">
                <a16:creationId xmlns:a16="http://schemas.microsoft.com/office/drawing/2014/main" id="{B7F39E03-9843-A94F-95F2-E5DB615548A7}"/>
              </a:ext>
            </a:extLst>
          </p:cNvPr>
          <p:cNvSpPr/>
          <p:nvPr/>
        </p:nvSpPr>
        <p:spPr>
          <a:xfrm>
            <a:off x="3319899"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95" name="角丸四角形 94">
            <a:extLst>
              <a:ext uri="{FF2B5EF4-FFF2-40B4-BE49-F238E27FC236}">
                <a16:creationId xmlns:a16="http://schemas.microsoft.com/office/drawing/2014/main" id="{CFA8B46E-C23D-9F4C-96A6-9E502B106368}"/>
              </a:ext>
            </a:extLst>
          </p:cNvPr>
          <p:cNvSpPr/>
          <p:nvPr/>
        </p:nvSpPr>
        <p:spPr>
          <a:xfrm>
            <a:off x="3319899" y="5127180"/>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96" name="角丸四角形 95">
            <a:extLst>
              <a:ext uri="{FF2B5EF4-FFF2-40B4-BE49-F238E27FC236}">
                <a16:creationId xmlns:a16="http://schemas.microsoft.com/office/drawing/2014/main" id="{2EF44BDB-51C9-8447-82D2-B3E13D501E88}"/>
              </a:ext>
            </a:extLst>
          </p:cNvPr>
          <p:cNvSpPr/>
          <p:nvPr/>
        </p:nvSpPr>
        <p:spPr>
          <a:xfrm>
            <a:off x="3319899"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97" name="角丸四角形 96">
            <a:extLst>
              <a:ext uri="{FF2B5EF4-FFF2-40B4-BE49-F238E27FC236}">
                <a16:creationId xmlns:a16="http://schemas.microsoft.com/office/drawing/2014/main" id="{513B40E5-E31E-1740-BF12-2BA39EFBD662}"/>
              </a:ext>
            </a:extLst>
          </p:cNvPr>
          <p:cNvSpPr/>
          <p:nvPr/>
        </p:nvSpPr>
        <p:spPr>
          <a:xfrm>
            <a:off x="5628833"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 + Sell</a:t>
            </a:r>
            <a:endParaRPr kumimoji="1" lang="ja-JP" altLang="en-US" sz="1400">
              <a:solidFill>
                <a:schemeClr val="tx1"/>
              </a:solidFill>
            </a:endParaRPr>
          </a:p>
        </p:txBody>
      </p:sp>
      <p:sp>
        <p:nvSpPr>
          <p:cNvPr id="100" name="角丸四角形 99">
            <a:extLst>
              <a:ext uri="{FF2B5EF4-FFF2-40B4-BE49-F238E27FC236}">
                <a16:creationId xmlns:a16="http://schemas.microsoft.com/office/drawing/2014/main" id="{D90758ED-C4A9-DD48-BC82-5659E199FF8D}"/>
              </a:ext>
            </a:extLst>
          </p:cNvPr>
          <p:cNvSpPr/>
          <p:nvPr/>
        </p:nvSpPr>
        <p:spPr>
          <a:xfrm>
            <a:off x="7912157" y="4845826"/>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101" name="角丸四角形 100">
            <a:extLst>
              <a:ext uri="{FF2B5EF4-FFF2-40B4-BE49-F238E27FC236}">
                <a16:creationId xmlns:a16="http://schemas.microsoft.com/office/drawing/2014/main" id="{64D57375-EA8A-8C4F-B907-98AF6E087F57}"/>
              </a:ext>
            </a:extLst>
          </p:cNvPr>
          <p:cNvSpPr/>
          <p:nvPr/>
        </p:nvSpPr>
        <p:spPr>
          <a:xfrm>
            <a:off x="7912157" y="5127180"/>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102" name="角丸四角形 101">
            <a:extLst>
              <a:ext uri="{FF2B5EF4-FFF2-40B4-BE49-F238E27FC236}">
                <a16:creationId xmlns:a16="http://schemas.microsoft.com/office/drawing/2014/main" id="{ED979DCF-8CA3-6F49-97E1-9A8D9A46A41A}"/>
              </a:ext>
            </a:extLst>
          </p:cNvPr>
          <p:cNvSpPr/>
          <p:nvPr/>
        </p:nvSpPr>
        <p:spPr>
          <a:xfrm>
            <a:off x="7912157"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103" name="角丸四角形 102">
            <a:extLst>
              <a:ext uri="{FF2B5EF4-FFF2-40B4-BE49-F238E27FC236}">
                <a16:creationId xmlns:a16="http://schemas.microsoft.com/office/drawing/2014/main" id="{E4316FA1-5099-CC42-A794-E2CA2CF93B07}"/>
              </a:ext>
            </a:extLst>
          </p:cNvPr>
          <p:cNvSpPr/>
          <p:nvPr/>
        </p:nvSpPr>
        <p:spPr>
          <a:xfrm>
            <a:off x="5628833" y="1596175"/>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Mint + Sign</a:t>
            </a:r>
            <a:endParaRPr kumimoji="1" lang="ja-JP" altLang="en-US" sz="1400">
              <a:solidFill>
                <a:schemeClr val="tx1"/>
              </a:solidFill>
            </a:endParaRPr>
          </a:p>
        </p:txBody>
      </p:sp>
      <p:sp>
        <p:nvSpPr>
          <p:cNvPr id="104" name="角丸四角形 103">
            <a:extLst>
              <a:ext uri="{FF2B5EF4-FFF2-40B4-BE49-F238E27FC236}">
                <a16:creationId xmlns:a16="http://schemas.microsoft.com/office/drawing/2014/main" id="{C47C24B9-DB48-744F-B195-853E1D1DA436}"/>
              </a:ext>
            </a:extLst>
          </p:cNvPr>
          <p:cNvSpPr/>
          <p:nvPr/>
        </p:nvSpPr>
        <p:spPr>
          <a:xfrm>
            <a:off x="5628833" y="1877529"/>
            <a:ext cx="973778" cy="214210"/>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lumMod val="75000"/>
                  </a:schemeClr>
                </a:solidFill>
              </a:rPr>
              <a:t>Sign</a:t>
            </a:r>
            <a:endParaRPr kumimoji="1" lang="ja-JP" altLang="en-US" sz="1400">
              <a:solidFill>
                <a:schemeClr val="bg1">
                  <a:lumMod val="75000"/>
                </a:schemeClr>
              </a:solidFill>
            </a:endParaRPr>
          </a:p>
        </p:txBody>
      </p:sp>
      <p:sp>
        <p:nvSpPr>
          <p:cNvPr id="105" name="角丸四角形 104">
            <a:extLst>
              <a:ext uri="{FF2B5EF4-FFF2-40B4-BE49-F238E27FC236}">
                <a16:creationId xmlns:a16="http://schemas.microsoft.com/office/drawing/2014/main" id="{F79F5D64-913D-614A-B5E2-32F507A874FC}"/>
              </a:ext>
            </a:extLst>
          </p:cNvPr>
          <p:cNvSpPr/>
          <p:nvPr/>
        </p:nvSpPr>
        <p:spPr>
          <a:xfrm>
            <a:off x="5628833" y="2158883"/>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cxnSp>
        <p:nvCxnSpPr>
          <p:cNvPr id="106" name="直線矢印コネクタ 105">
            <a:extLst>
              <a:ext uri="{FF2B5EF4-FFF2-40B4-BE49-F238E27FC236}">
                <a16:creationId xmlns:a16="http://schemas.microsoft.com/office/drawing/2014/main" id="{ADD8FC3F-4C40-9F49-BF93-C6BBA3B31418}"/>
              </a:ext>
            </a:extLst>
          </p:cNvPr>
          <p:cNvCxnSpPr>
            <a:cxnSpLocks/>
            <a:stCxn id="51" idx="0"/>
            <a:endCxn id="52" idx="2"/>
          </p:cNvCxnSpPr>
          <p:nvPr/>
        </p:nvCxnSpPr>
        <p:spPr>
          <a:xfrm flipH="1" flipV="1">
            <a:off x="6105636" y="3064285"/>
            <a:ext cx="1" cy="90881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角丸四角形 108">
            <a:extLst>
              <a:ext uri="{FF2B5EF4-FFF2-40B4-BE49-F238E27FC236}">
                <a16:creationId xmlns:a16="http://schemas.microsoft.com/office/drawing/2014/main" id="{40A7D5A1-8AD1-CC42-B097-B522182F90DB}"/>
              </a:ext>
            </a:extLst>
          </p:cNvPr>
          <p:cNvSpPr/>
          <p:nvPr/>
        </p:nvSpPr>
        <p:spPr>
          <a:xfrm>
            <a:off x="5628833" y="2440237"/>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Sell</a:t>
            </a:r>
            <a:endParaRPr kumimoji="1" lang="ja-JP" altLang="en-US" sz="1400">
              <a:solidFill>
                <a:schemeClr val="tx1"/>
              </a:solidFill>
            </a:endParaRPr>
          </a:p>
        </p:txBody>
      </p:sp>
      <p:sp>
        <p:nvSpPr>
          <p:cNvPr id="114" name="テキスト ボックス 113">
            <a:extLst>
              <a:ext uri="{FF2B5EF4-FFF2-40B4-BE49-F238E27FC236}">
                <a16:creationId xmlns:a16="http://schemas.microsoft.com/office/drawing/2014/main" id="{EC7423AA-AEB3-614E-942F-5F52495D1DBF}"/>
              </a:ext>
            </a:extLst>
          </p:cNvPr>
          <p:cNvSpPr txBox="1"/>
          <p:nvPr/>
        </p:nvSpPr>
        <p:spPr>
          <a:xfrm>
            <a:off x="6197462" y="3281910"/>
            <a:ext cx="3771245" cy="481493"/>
          </a:xfrm>
          <a:prstGeom prst="rect">
            <a:avLst/>
          </a:prstGeom>
          <a:noFill/>
        </p:spPr>
        <p:txBody>
          <a:bodyPr wrap="square" rtlCol="0">
            <a:noAutofit/>
          </a:bodyPr>
          <a:lstStyle/>
          <a:p>
            <a:r>
              <a:rPr kumimoji="1" lang="en-US" altLang="ja-JP" sz="1200" dirty="0"/>
              <a:t>Sell an NFT by Creator(s) if you want.</a:t>
            </a:r>
          </a:p>
          <a:p>
            <a:r>
              <a:rPr kumimoji="1" lang="en-US" altLang="ja-JP" sz="1200" dirty="0"/>
              <a:t>Notice: It need to sign (verify) by all Creators before sell.</a:t>
            </a:r>
          </a:p>
        </p:txBody>
      </p:sp>
      <p:grpSp>
        <p:nvGrpSpPr>
          <p:cNvPr id="116" name="グループ化 115">
            <a:extLst>
              <a:ext uri="{FF2B5EF4-FFF2-40B4-BE49-F238E27FC236}">
                <a16:creationId xmlns:a16="http://schemas.microsoft.com/office/drawing/2014/main" id="{11C81D04-08E1-E640-B734-F20B9DC0F524}"/>
              </a:ext>
            </a:extLst>
          </p:cNvPr>
          <p:cNvGrpSpPr/>
          <p:nvPr/>
        </p:nvGrpSpPr>
        <p:grpSpPr>
          <a:xfrm>
            <a:off x="10806569" y="2739228"/>
            <a:ext cx="348041" cy="450054"/>
            <a:chOff x="490159" y="2239964"/>
            <a:chExt cx="348041" cy="450054"/>
          </a:xfrm>
        </p:grpSpPr>
        <p:sp>
          <p:nvSpPr>
            <p:cNvPr id="117" name="円/楕円 116">
              <a:extLst>
                <a:ext uri="{FF2B5EF4-FFF2-40B4-BE49-F238E27FC236}">
                  <a16:creationId xmlns:a16="http://schemas.microsoft.com/office/drawing/2014/main" id="{FD85DDE9-1477-4845-BD7E-404FA92A1EC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18" name="三角形 117">
              <a:extLst>
                <a:ext uri="{FF2B5EF4-FFF2-40B4-BE49-F238E27FC236}">
                  <a16:creationId xmlns:a16="http://schemas.microsoft.com/office/drawing/2014/main" id="{A2C13CEE-1A6C-5949-AFA0-C96BC7156E68}"/>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A</a:t>
              </a:r>
              <a:endParaRPr kumimoji="1" lang="ja-JP" altLang="en-US" sz="1200">
                <a:solidFill>
                  <a:schemeClr val="tx1"/>
                </a:solidFill>
              </a:endParaRPr>
            </a:p>
          </p:txBody>
        </p:sp>
      </p:grpSp>
      <p:cxnSp>
        <p:nvCxnSpPr>
          <p:cNvPr id="127" name="直線矢印コネクタ 126">
            <a:extLst>
              <a:ext uri="{FF2B5EF4-FFF2-40B4-BE49-F238E27FC236}">
                <a16:creationId xmlns:a16="http://schemas.microsoft.com/office/drawing/2014/main" id="{60B29DA3-457F-D841-93B4-77739F936359}"/>
              </a:ext>
            </a:extLst>
          </p:cNvPr>
          <p:cNvCxnSpPr>
            <a:cxnSpLocks/>
          </p:cNvCxnSpPr>
          <p:nvPr/>
        </p:nvCxnSpPr>
        <p:spPr>
          <a:xfrm flipH="1">
            <a:off x="9157149"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テキスト ボックス 127">
            <a:extLst>
              <a:ext uri="{FF2B5EF4-FFF2-40B4-BE49-F238E27FC236}">
                <a16:creationId xmlns:a16="http://schemas.microsoft.com/office/drawing/2014/main" id="{49EB2312-A01F-1B40-AC43-613EA862C4BF}"/>
              </a:ext>
            </a:extLst>
          </p:cNvPr>
          <p:cNvSpPr txBox="1"/>
          <p:nvPr/>
        </p:nvSpPr>
        <p:spPr>
          <a:xfrm>
            <a:off x="7345540" y="1556804"/>
            <a:ext cx="2742428" cy="461665"/>
          </a:xfrm>
          <a:prstGeom prst="rect">
            <a:avLst/>
          </a:prstGeom>
          <a:noFill/>
        </p:spPr>
        <p:txBody>
          <a:bodyPr wrap="square" rtlCol="0">
            <a:spAutoFit/>
          </a:bodyPr>
          <a:lstStyle/>
          <a:p>
            <a:r>
              <a:rPr kumimoji="1" lang="en-US" altLang="ja-JP" sz="1200" dirty="0"/>
              <a:t>One Creator: Mint + Sign an NFT.</a:t>
            </a:r>
          </a:p>
          <a:p>
            <a:r>
              <a:rPr kumimoji="1" lang="en-US" altLang="ja-JP" sz="1200" dirty="0"/>
              <a:t>Another Creator: Need to sign with CLI.</a:t>
            </a:r>
            <a:endParaRPr kumimoji="1" lang="ja-JP" altLang="en-US" sz="1200"/>
          </a:p>
        </p:txBody>
      </p:sp>
      <p:sp>
        <p:nvSpPr>
          <p:cNvPr id="129" name="テキスト ボックス 128">
            <a:extLst>
              <a:ext uri="{FF2B5EF4-FFF2-40B4-BE49-F238E27FC236}">
                <a16:creationId xmlns:a16="http://schemas.microsoft.com/office/drawing/2014/main" id="{A239F956-328F-2C4C-8D01-5DCC0D7828EC}"/>
              </a:ext>
            </a:extLst>
          </p:cNvPr>
          <p:cNvSpPr txBox="1"/>
          <p:nvPr/>
        </p:nvSpPr>
        <p:spPr>
          <a:xfrm>
            <a:off x="3208624" y="2459996"/>
            <a:ext cx="2186075" cy="461665"/>
          </a:xfrm>
          <a:prstGeom prst="rect">
            <a:avLst/>
          </a:prstGeom>
          <a:noFill/>
        </p:spPr>
        <p:txBody>
          <a:bodyPr wrap="square" rtlCol="0">
            <a:spAutoFit/>
          </a:bodyPr>
          <a:lstStyle/>
          <a:p>
            <a:r>
              <a:rPr kumimoji="1" lang="en-US" altLang="ja-JP" sz="1200" dirty="0"/>
              <a:t>Note: An NFT starting sell if All Creators signed (verify). </a:t>
            </a:r>
            <a:endParaRPr kumimoji="1" lang="ja-JP" altLang="en-US" sz="1200"/>
          </a:p>
        </p:txBody>
      </p:sp>
      <p:sp>
        <p:nvSpPr>
          <p:cNvPr id="131" name="テキスト ボックス 130">
            <a:extLst>
              <a:ext uri="{FF2B5EF4-FFF2-40B4-BE49-F238E27FC236}">
                <a16:creationId xmlns:a16="http://schemas.microsoft.com/office/drawing/2014/main" id="{D48AAC20-DFB6-8E4D-A3A8-5FE68143B836}"/>
              </a:ext>
            </a:extLst>
          </p:cNvPr>
          <p:cNvSpPr txBox="1"/>
          <p:nvPr/>
        </p:nvSpPr>
        <p:spPr>
          <a:xfrm>
            <a:off x="409188" y="5037487"/>
            <a:ext cx="1702532" cy="1106219"/>
          </a:xfrm>
          <a:prstGeom prst="rect">
            <a:avLst/>
          </a:prstGeom>
          <a:noFill/>
        </p:spPr>
        <p:txBody>
          <a:bodyPr wrap="square" rtlCol="0">
            <a:noAutofit/>
          </a:bodyPr>
          <a:lstStyle/>
          <a:p>
            <a:r>
              <a:rPr kumimoji="1" lang="en-US" altLang="ja-JP" sz="1200" dirty="0"/>
              <a:t>Note: It's completed with only Metaplex if one creator selling.</a:t>
            </a:r>
            <a:endParaRPr kumimoji="1" lang="ja-JP" altLang="en-US" sz="1200"/>
          </a:p>
        </p:txBody>
      </p:sp>
      <p:sp>
        <p:nvSpPr>
          <p:cNvPr id="132" name="テキスト ボックス 131">
            <a:extLst>
              <a:ext uri="{FF2B5EF4-FFF2-40B4-BE49-F238E27FC236}">
                <a16:creationId xmlns:a16="http://schemas.microsoft.com/office/drawing/2014/main" id="{85D337E4-4D56-2B45-A107-BA9557A4F4E6}"/>
              </a:ext>
            </a:extLst>
          </p:cNvPr>
          <p:cNvSpPr txBox="1"/>
          <p:nvPr/>
        </p:nvSpPr>
        <p:spPr>
          <a:xfrm>
            <a:off x="10095698" y="5037487"/>
            <a:ext cx="1681323" cy="1106220"/>
          </a:xfrm>
          <a:prstGeom prst="rect">
            <a:avLst/>
          </a:prstGeom>
          <a:noFill/>
        </p:spPr>
        <p:txBody>
          <a:bodyPr wrap="square" rtlCol="0">
            <a:noAutofit/>
          </a:bodyPr>
          <a:lstStyle/>
          <a:p>
            <a:r>
              <a:rPr kumimoji="1" lang="en-US" altLang="ja-JP" sz="1200" dirty="0"/>
              <a:t>Note: One creator can sign(verify) at Metaplex but another creator need to sign with CLI.</a:t>
            </a:r>
            <a:endParaRPr kumimoji="1" lang="ja-JP" altLang="en-US" sz="1200"/>
          </a:p>
        </p:txBody>
      </p:sp>
      <p:cxnSp>
        <p:nvCxnSpPr>
          <p:cNvPr id="48" name="直線矢印コネクタ 47">
            <a:extLst>
              <a:ext uri="{FF2B5EF4-FFF2-40B4-BE49-F238E27FC236}">
                <a16:creationId xmlns:a16="http://schemas.microsoft.com/office/drawing/2014/main" id="{7985BF3A-D2ED-2849-B508-88C9AB334374}"/>
              </a:ext>
            </a:extLst>
          </p:cNvPr>
          <p:cNvCxnSpPr>
            <a:cxnSpLocks/>
            <a:stCxn id="90" idx="3"/>
            <a:endCxn id="57" idx="1"/>
          </p:cNvCxnSpPr>
          <p:nvPr/>
        </p:nvCxnSpPr>
        <p:spPr>
          <a:xfrm>
            <a:off x="4416536" y="5152143"/>
            <a:ext cx="1085321" cy="622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円/楕円 52">
            <a:extLst>
              <a:ext uri="{FF2B5EF4-FFF2-40B4-BE49-F238E27FC236}">
                <a16:creationId xmlns:a16="http://schemas.microsoft.com/office/drawing/2014/main" id="{BE495047-44C4-3C4C-A580-52E98A297A70}"/>
              </a:ext>
            </a:extLst>
          </p:cNvPr>
          <p:cNvSpPr/>
          <p:nvPr/>
        </p:nvSpPr>
        <p:spPr>
          <a:xfrm>
            <a:off x="4728362" y="4491241"/>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sp>
        <p:nvSpPr>
          <p:cNvPr id="56" name="角丸四角形 55">
            <a:extLst>
              <a:ext uri="{FF2B5EF4-FFF2-40B4-BE49-F238E27FC236}">
                <a16:creationId xmlns:a16="http://schemas.microsoft.com/office/drawing/2014/main" id="{A5A62A26-1840-574A-B038-A64DB3517E60}"/>
              </a:ext>
            </a:extLst>
          </p:cNvPr>
          <p:cNvSpPr/>
          <p:nvPr/>
        </p:nvSpPr>
        <p:spPr>
          <a:xfrm>
            <a:off x="442484" y="6343762"/>
            <a:ext cx="395716" cy="20447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11" name="テキスト ボックス 10">
            <a:extLst>
              <a:ext uri="{FF2B5EF4-FFF2-40B4-BE49-F238E27FC236}">
                <a16:creationId xmlns:a16="http://schemas.microsoft.com/office/drawing/2014/main" id="{A1F50606-7477-1C4A-90FC-5B86E4A6FBDE}"/>
              </a:ext>
            </a:extLst>
          </p:cNvPr>
          <p:cNvSpPr txBox="1"/>
          <p:nvPr/>
        </p:nvSpPr>
        <p:spPr>
          <a:xfrm>
            <a:off x="861356" y="6298164"/>
            <a:ext cx="2019004" cy="296451"/>
          </a:xfrm>
          <a:prstGeom prst="rect">
            <a:avLst/>
          </a:prstGeom>
          <a:noFill/>
        </p:spPr>
        <p:txBody>
          <a:bodyPr wrap="square" rtlCol="0" anchor="ctr">
            <a:noAutofit/>
          </a:bodyPr>
          <a:lstStyle/>
          <a:p>
            <a:r>
              <a:rPr kumimoji="1" lang="en-US" altLang="ja-JP" sz="1050" dirty="0"/>
              <a:t>probably the most common use</a:t>
            </a:r>
            <a:endParaRPr kumimoji="1" lang="ja-JP" altLang="en-US" sz="1050" dirty="0"/>
          </a:p>
        </p:txBody>
      </p:sp>
      <p:sp>
        <p:nvSpPr>
          <p:cNvPr id="6" name="テキスト ボックス 5">
            <a:extLst>
              <a:ext uri="{FF2B5EF4-FFF2-40B4-BE49-F238E27FC236}">
                <a16:creationId xmlns:a16="http://schemas.microsoft.com/office/drawing/2014/main" id="{F35BA27B-FBC9-AEA8-43A5-AD4FBFA21138}"/>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407224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DB7C3A8F-EECF-1C4B-8123-405939CB9E78}"/>
              </a:ext>
            </a:extLst>
          </p:cNvPr>
          <p:cNvSpPr/>
          <p:nvPr/>
        </p:nvSpPr>
        <p:spPr>
          <a:xfrm>
            <a:off x="4637664" y="3843410"/>
            <a:ext cx="6072370"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Arweave(Blockchain)</a:t>
            </a:r>
          </a:p>
        </p:txBody>
      </p:sp>
      <p:sp>
        <p:nvSpPr>
          <p:cNvPr id="9" name="正方形/長方形 8">
            <a:extLst>
              <a:ext uri="{FF2B5EF4-FFF2-40B4-BE49-F238E27FC236}">
                <a16:creationId xmlns:a16="http://schemas.microsoft.com/office/drawing/2014/main" id="{1303EC17-D1BA-CC44-80AC-3A1EC1440DC2}"/>
              </a:ext>
            </a:extLst>
          </p:cNvPr>
          <p:cNvSpPr/>
          <p:nvPr/>
        </p:nvSpPr>
        <p:spPr>
          <a:xfrm>
            <a:off x="979046" y="983021"/>
            <a:ext cx="9730988"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2" name="タイトル 1">
            <a:extLst>
              <a:ext uri="{FF2B5EF4-FFF2-40B4-BE49-F238E27FC236}">
                <a16:creationId xmlns:a16="http://schemas.microsoft.com/office/drawing/2014/main" id="{62CBF362-1B66-0148-BA3E-A97FA639BB06}"/>
              </a:ext>
            </a:extLst>
          </p:cNvPr>
          <p:cNvSpPr>
            <a:spLocks noGrp="1"/>
          </p:cNvSpPr>
          <p:nvPr>
            <p:ph type="title"/>
          </p:nvPr>
        </p:nvSpPr>
        <p:spPr/>
        <p:txBody>
          <a:bodyPr/>
          <a:lstStyle/>
          <a:p>
            <a:r>
              <a:rPr lang="en-US" altLang="ja-JP" dirty="0"/>
              <a:t>NFT Metadata Relationships - Outline</a:t>
            </a:r>
            <a:endParaRPr kumimoji="1" lang="ja-JP" altLang="en-US"/>
          </a:p>
        </p:txBody>
      </p:sp>
      <p:sp>
        <p:nvSpPr>
          <p:cNvPr id="4" name="フッター プレースホルダー 3">
            <a:extLst>
              <a:ext uri="{FF2B5EF4-FFF2-40B4-BE49-F238E27FC236}">
                <a16:creationId xmlns:a16="http://schemas.microsoft.com/office/drawing/2014/main" id="{D6469140-081D-8046-8FB8-4E8545448B4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F3C9C89-1E44-5148-9D11-41043FD02A51}"/>
              </a:ext>
            </a:extLst>
          </p:cNvPr>
          <p:cNvSpPr>
            <a:spLocks noGrp="1"/>
          </p:cNvSpPr>
          <p:nvPr>
            <p:ph type="sldNum" sz="quarter" idx="12"/>
          </p:nvPr>
        </p:nvSpPr>
        <p:spPr/>
        <p:txBody>
          <a:bodyPr/>
          <a:lstStyle/>
          <a:p>
            <a:fld id="{51BE5F08-58E8-9243-A834-2B76637F595D}" type="slidenum">
              <a:rPr kumimoji="1" lang="ja-JP" altLang="en-US" smtClean="0"/>
              <a:t>23</a:t>
            </a:fld>
            <a:endParaRPr kumimoji="1" lang="ja-JP" altLang="en-US"/>
          </a:p>
        </p:txBody>
      </p:sp>
      <p:sp>
        <p:nvSpPr>
          <p:cNvPr id="6" name="正方形/長方形 5">
            <a:extLst>
              <a:ext uri="{FF2B5EF4-FFF2-40B4-BE49-F238E27FC236}">
                <a16:creationId xmlns:a16="http://schemas.microsoft.com/office/drawing/2014/main" id="{887452A3-C4CC-6640-8525-06A43F04908B}"/>
              </a:ext>
            </a:extLst>
          </p:cNvPr>
          <p:cNvSpPr/>
          <p:nvPr/>
        </p:nvSpPr>
        <p:spPr>
          <a:xfrm>
            <a:off x="4923416" y="1375974"/>
            <a:ext cx="2217457" cy="1407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Storefront(UI)</a:t>
            </a:r>
          </a:p>
          <a:p>
            <a:endParaRPr kumimoji="1" lang="en-US" altLang="ja-JP" sz="1050" dirty="0">
              <a:solidFill>
                <a:schemeClr val="tx1"/>
              </a:solidFill>
            </a:endParaRPr>
          </a:p>
          <a:p>
            <a:endParaRPr kumimoji="1" lang="en-US" altLang="ja-JP" sz="1050" dirty="0">
              <a:solidFill>
                <a:schemeClr val="tx1"/>
              </a:solidFill>
            </a:endParaRPr>
          </a:p>
        </p:txBody>
      </p:sp>
      <p:sp>
        <p:nvSpPr>
          <p:cNvPr id="11" name="正方形/長方形 10">
            <a:extLst>
              <a:ext uri="{FF2B5EF4-FFF2-40B4-BE49-F238E27FC236}">
                <a16:creationId xmlns:a16="http://schemas.microsoft.com/office/drawing/2014/main" id="{A3F9A4F4-641E-CF45-AB31-A1C3A0165BE6}"/>
              </a:ext>
            </a:extLst>
          </p:cNvPr>
          <p:cNvSpPr/>
          <p:nvPr/>
        </p:nvSpPr>
        <p:spPr>
          <a:xfrm>
            <a:off x="979046" y="3843410"/>
            <a:ext cx="2835642"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Solana(Blockchain)</a:t>
            </a:r>
          </a:p>
        </p:txBody>
      </p:sp>
      <p:sp>
        <p:nvSpPr>
          <p:cNvPr id="12" name="メモ 11">
            <a:extLst>
              <a:ext uri="{FF2B5EF4-FFF2-40B4-BE49-F238E27FC236}">
                <a16:creationId xmlns:a16="http://schemas.microsoft.com/office/drawing/2014/main" id="{E9B77C8D-B251-604F-B52A-EC0229566C7B}"/>
              </a:ext>
            </a:extLst>
          </p:cNvPr>
          <p:cNvSpPr/>
          <p:nvPr/>
        </p:nvSpPr>
        <p:spPr>
          <a:xfrm>
            <a:off x="4923415" y="4257661"/>
            <a:ext cx="2221200" cy="140760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Metadata Details</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NFT Info(name, description, image </a:t>
            </a:r>
            <a:r>
              <a:rPr kumimoji="1" lang="en-US" altLang="ja-JP" sz="1050" dirty="0" err="1">
                <a:solidFill>
                  <a:schemeClr val="tx1"/>
                </a:solidFill>
              </a:rPr>
              <a:t>uri</a:t>
            </a:r>
            <a:r>
              <a:rPr kumimoji="1" lang="en-US" altLang="ja-JP" sz="1050" dirty="0">
                <a:solidFill>
                  <a:schemeClr val="tx1"/>
                </a:solidFill>
              </a:rPr>
              <a:t>, collection)</a:t>
            </a:r>
          </a:p>
          <a:p>
            <a:pPr marL="171450" indent="-171450">
              <a:buFont typeface="Arial" panose="020B0604020202020204" pitchFamily="34" charset="0"/>
              <a:buChar char="•"/>
            </a:pPr>
            <a:r>
              <a:rPr kumimoji="1" lang="en-US" altLang="ja-JP" sz="1050" dirty="0">
                <a:solidFill>
                  <a:schemeClr val="tx1"/>
                </a:solidFill>
              </a:rPr>
              <a:t>Properties(Creators Royalty, files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endParaRPr kumimoji="1" lang="en-US" altLang="ja-JP" sz="1050" dirty="0">
              <a:solidFill>
                <a:schemeClr val="tx1"/>
              </a:solidFill>
            </a:endParaRPr>
          </a:p>
        </p:txBody>
      </p:sp>
      <p:sp>
        <p:nvSpPr>
          <p:cNvPr id="13" name="メモ 12">
            <a:extLst>
              <a:ext uri="{FF2B5EF4-FFF2-40B4-BE49-F238E27FC236}">
                <a16:creationId xmlns:a16="http://schemas.microsoft.com/office/drawing/2014/main" id="{67BAFFAA-4F92-134D-BE1C-27DEE826531C}"/>
              </a:ext>
            </a:extLst>
          </p:cNvPr>
          <p:cNvSpPr/>
          <p:nvPr/>
        </p:nvSpPr>
        <p:spPr>
          <a:xfrm>
            <a:off x="8249601"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File</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image(Base64?)</a:t>
            </a:r>
          </a:p>
        </p:txBody>
      </p:sp>
      <p:sp>
        <p:nvSpPr>
          <p:cNvPr id="14" name="メモ 13">
            <a:extLst>
              <a:ext uri="{FF2B5EF4-FFF2-40B4-BE49-F238E27FC236}">
                <a16:creationId xmlns:a16="http://schemas.microsoft.com/office/drawing/2014/main" id="{DEB0C462-46D4-DA47-8734-A56AE7E71A60}"/>
              </a:ext>
            </a:extLst>
          </p:cNvPr>
          <p:cNvSpPr/>
          <p:nvPr/>
        </p:nvSpPr>
        <p:spPr>
          <a:xfrm>
            <a:off x="1311478"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Metaplex Metadata</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Account Info(</a:t>
            </a:r>
            <a:r>
              <a:rPr kumimoji="1" lang="en-US" altLang="ja-JP" sz="1050" dirty="0" err="1">
                <a:solidFill>
                  <a:schemeClr val="tx1"/>
                </a:solidFill>
              </a:rPr>
              <a:t>updateAuhority</a:t>
            </a:r>
            <a:r>
              <a:rPr kumimoji="1" lang="en-US" altLang="ja-JP" sz="1050" dirty="0">
                <a:solidFill>
                  <a:schemeClr val="tx1"/>
                </a:solidFill>
              </a:rPr>
              <a:t>, mint address, </a:t>
            </a:r>
            <a:r>
              <a:rPr kumimoji="1" lang="en-US" altLang="ja-JP" sz="1050" dirty="0" err="1">
                <a:solidFill>
                  <a:schemeClr val="tx1"/>
                </a:solidFill>
              </a:rPr>
              <a:t>isMutable</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NFT Info(name,</a:t>
            </a:r>
            <a:r>
              <a:rPr kumimoji="1" lang="ja-JP" altLang="en-US" sz="1050">
                <a:solidFill>
                  <a:schemeClr val="tx1"/>
                </a:solidFill>
              </a:rPr>
              <a:t> </a:t>
            </a:r>
            <a:r>
              <a:rPr kumimoji="1" lang="en-US" altLang="ja-JP" sz="1050" dirty="0">
                <a:solidFill>
                  <a:schemeClr val="tx1"/>
                </a:solidFill>
              </a:rPr>
              <a:t>Metadata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Creators Info</a:t>
            </a:r>
          </a:p>
        </p:txBody>
      </p:sp>
      <p:cxnSp>
        <p:nvCxnSpPr>
          <p:cNvPr id="19" name="直線矢印コネクタ 18">
            <a:extLst>
              <a:ext uri="{FF2B5EF4-FFF2-40B4-BE49-F238E27FC236}">
                <a16:creationId xmlns:a16="http://schemas.microsoft.com/office/drawing/2014/main" id="{0433D308-39D4-1D4C-A376-FA9D5545556C}"/>
              </a:ext>
            </a:extLst>
          </p:cNvPr>
          <p:cNvCxnSpPr>
            <a:cxnSpLocks/>
            <a:stCxn id="14" idx="3"/>
            <a:endCxn id="12" idx="1"/>
          </p:cNvCxnSpPr>
          <p:nvPr/>
        </p:nvCxnSpPr>
        <p:spPr>
          <a:xfrm flipV="1">
            <a:off x="3528935" y="4961461"/>
            <a:ext cx="1394480"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2841519-1452-454C-87C7-EFE50BE2AA80}"/>
              </a:ext>
            </a:extLst>
          </p:cNvPr>
          <p:cNvCxnSpPr>
            <a:cxnSpLocks/>
            <a:stCxn id="12" idx="3"/>
            <a:endCxn id="13" idx="1"/>
          </p:cNvCxnSpPr>
          <p:nvPr/>
        </p:nvCxnSpPr>
        <p:spPr>
          <a:xfrm>
            <a:off x="7144615" y="4961461"/>
            <a:ext cx="1104986"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B242B9EC-A611-8344-8D6F-5A0B48DF97B6}"/>
              </a:ext>
            </a:extLst>
          </p:cNvPr>
          <p:cNvSpPr txBox="1"/>
          <p:nvPr/>
        </p:nvSpPr>
        <p:spPr>
          <a:xfrm>
            <a:off x="3814687"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27" name="テキスト ボックス 26">
            <a:extLst>
              <a:ext uri="{FF2B5EF4-FFF2-40B4-BE49-F238E27FC236}">
                <a16:creationId xmlns:a16="http://schemas.microsoft.com/office/drawing/2014/main" id="{2E724770-41EE-3740-8AD9-33277341D9DC}"/>
              </a:ext>
            </a:extLst>
          </p:cNvPr>
          <p:cNvSpPr txBox="1"/>
          <p:nvPr/>
        </p:nvSpPr>
        <p:spPr>
          <a:xfrm>
            <a:off x="7323734"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33" name="カギ線コネクタ 32">
            <a:extLst>
              <a:ext uri="{FF2B5EF4-FFF2-40B4-BE49-F238E27FC236}">
                <a16:creationId xmlns:a16="http://schemas.microsoft.com/office/drawing/2014/main" id="{4A5A2E58-016B-0543-9255-E99FD5CFF4A7}"/>
              </a:ext>
            </a:extLst>
          </p:cNvPr>
          <p:cNvCxnSpPr>
            <a:stCxn id="6" idx="2"/>
            <a:endCxn id="14" idx="0"/>
          </p:cNvCxnSpPr>
          <p:nvPr/>
        </p:nvCxnSpPr>
        <p:spPr>
          <a:xfrm rot="5400000">
            <a:off x="3489133" y="1714648"/>
            <a:ext cx="1474086" cy="3611938"/>
          </a:xfrm>
          <a:prstGeom prst="bentConnector3">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カギ線コネクタ 33">
            <a:extLst>
              <a:ext uri="{FF2B5EF4-FFF2-40B4-BE49-F238E27FC236}">
                <a16:creationId xmlns:a16="http://schemas.microsoft.com/office/drawing/2014/main" id="{1AC671AE-76E6-9042-98C6-315F6B722BD9}"/>
              </a:ext>
            </a:extLst>
          </p:cNvPr>
          <p:cNvCxnSpPr>
            <a:cxnSpLocks/>
            <a:stCxn id="6" idx="2"/>
            <a:endCxn id="13" idx="0"/>
          </p:cNvCxnSpPr>
          <p:nvPr/>
        </p:nvCxnSpPr>
        <p:spPr>
          <a:xfrm rot="16200000" flipH="1">
            <a:off x="6958194" y="1857524"/>
            <a:ext cx="1474086" cy="3326185"/>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66784564-C001-AB48-877C-E1F76982A7CF}"/>
              </a:ext>
            </a:extLst>
          </p:cNvPr>
          <p:cNvCxnSpPr>
            <a:cxnSpLocks/>
            <a:stCxn id="6" idx="2"/>
            <a:endCxn id="12" idx="0"/>
          </p:cNvCxnSpPr>
          <p:nvPr/>
        </p:nvCxnSpPr>
        <p:spPr>
          <a:xfrm>
            <a:off x="6032145" y="2783574"/>
            <a:ext cx="1870" cy="147408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0C8054CC-3A73-204A-9FE1-52356C2FFA50}"/>
              </a:ext>
            </a:extLst>
          </p:cNvPr>
          <p:cNvSpPr txBox="1"/>
          <p:nvPr/>
        </p:nvSpPr>
        <p:spPr>
          <a:xfrm>
            <a:off x="243115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8" name="テキスト ボックス 47">
            <a:extLst>
              <a:ext uri="{FF2B5EF4-FFF2-40B4-BE49-F238E27FC236}">
                <a16:creationId xmlns:a16="http://schemas.microsoft.com/office/drawing/2014/main" id="{B7C4AF94-C01B-814E-80C3-A17752B0EC50}"/>
              </a:ext>
            </a:extLst>
          </p:cNvPr>
          <p:cNvSpPr txBox="1"/>
          <p:nvPr/>
        </p:nvSpPr>
        <p:spPr>
          <a:xfrm>
            <a:off x="606589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9" name="テキスト ボックス 48">
            <a:extLst>
              <a:ext uri="{FF2B5EF4-FFF2-40B4-BE49-F238E27FC236}">
                <a16:creationId xmlns:a16="http://schemas.microsoft.com/office/drawing/2014/main" id="{848D611B-2073-8C4F-8856-17F19C45208C}"/>
              </a:ext>
            </a:extLst>
          </p:cNvPr>
          <p:cNvSpPr txBox="1"/>
          <p:nvPr/>
        </p:nvSpPr>
        <p:spPr>
          <a:xfrm>
            <a:off x="9392026" y="3496787"/>
            <a:ext cx="1961774" cy="324716"/>
          </a:xfrm>
          <a:prstGeom prst="rect">
            <a:avLst/>
          </a:prstGeom>
          <a:noFill/>
        </p:spPr>
        <p:txBody>
          <a:bodyPr wrap="square" rtlCol="0">
            <a:noAutofit/>
          </a:bodyPr>
          <a:lstStyle/>
          <a:p>
            <a:r>
              <a:rPr kumimoji="1" lang="en-US" altLang="ja-JP" sz="1200" dirty="0"/>
              <a:t>Send Transaction?(Upload)</a:t>
            </a:r>
            <a:endParaRPr kumimoji="1" lang="ja-JP" altLang="en-US" sz="1200" dirty="0"/>
          </a:p>
        </p:txBody>
      </p:sp>
      <p:pic>
        <p:nvPicPr>
          <p:cNvPr id="50" name="Picture 4" descr="画像">
            <a:extLst>
              <a:ext uri="{FF2B5EF4-FFF2-40B4-BE49-F238E27FC236}">
                <a16:creationId xmlns:a16="http://schemas.microsoft.com/office/drawing/2014/main" id="{B1610498-76E5-4144-A5D6-0865770F2D22}"/>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93918" y="1776991"/>
            <a:ext cx="875377" cy="875377"/>
          </a:xfrm>
          <a:prstGeom prst="rect">
            <a:avLst/>
          </a:prstGeom>
          <a:noFill/>
          <a:extLst>
            <a:ext uri="{909E8E84-426E-40DD-AFC4-6F175D3DCCD1}">
              <a14:hiddenFill xmlns:a14="http://schemas.microsoft.com/office/drawing/2010/main">
                <a:solidFill>
                  <a:srgbClr val="FFFFFF"/>
                </a:solidFill>
              </a14:hiddenFill>
            </a:ext>
          </a:extLst>
        </p:spPr>
      </p:pic>
      <p:pic>
        <p:nvPicPr>
          <p:cNvPr id="51" name="図 50">
            <a:extLst>
              <a:ext uri="{FF2B5EF4-FFF2-40B4-BE49-F238E27FC236}">
                <a16:creationId xmlns:a16="http://schemas.microsoft.com/office/drawing/2014/main" id="{92682B91-4DCB-724D-ADC8-D0AF27ECF6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8180" y="4302427"/>
            <a:ext cx="360339" cy="378356"/>
          </a:xfrm>
          <a:prstGeom prst="rect">
            <a:avLst/>
          </a:prstGeom>
        </p:spPr>
      </p:pic>
      <p:pic>
        <p:nvPicPr>
          <p:cNvPr id="52" name="図 51">
            <a:extLst>
              <a:ext uri="{FF2B5EF4-FFF2-40B4-BE49-F238E27FC236}">
                <a16:creationId xmlns:a16="http://schemas.microsoft.com/office/drawing/2014/main" id="{9A6BEF42-924E-804F-BC4A-13A7BEDF544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74310" y="4302427"/>
            <a:ext cx="360339" cy="378356"/>
          </a:xfrm>
          <a:prstGeom prst="rect">
            <a:avLst/>
          </a:prstGeom>
        </p:spPr>
      </p:pic>
      <p:pic>
        <p:nvPicPr>
          <p:cNvPr id="53" name="図 52">
            <a:extLst>
              <a:ext uri="{FF2B5EF4-FFF2-40B4-BE49-F238E27FC236}">
                <a16:creationId xmlns:a16="http://schemas.microsoft.com/office/drawing/2014/main" id="{324A638F-B2AD-644B-AE16-3D98DC90CF2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141982" y="4348147"/>
            <a:ext cx="307060" cy="270212"/>
          </a:xfrm>
          <a:prstGeom prst="rect">
            <a:avLst/>
          </a:prstGeom>
        </p:spPr>
      </p:pic>
      <p:sp>
        <p:nvSpPr>
          <p:cNvPr id="57" name="正方形/長方形 56">
            <a:extLst>
              <a:ext uri="{FF2B5EF4-FFF2-40B4-BE49-F238E27FC236}">
                <a16:creationId xmlns:a16="http://schemas.microsoft.com/office/drawing/2014/main" id="{07279073-BEBD-0743-8E37-EA01C0F65248}"/>
              </a:ext>
            </a:extLst>
          </p:cNvPr>
          <p:cNvSpPr/>
          <p:nvPr/>
        </p:nvSpPr>
        <p:spPr>
          <a:xfrm>
            <a:off x="979046" y="6051802"/>
            <a:ext cx="250439" cy="201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58" name="テキスト ボックス 57">
            <a:extLst>
              <a:ext uri="{FF2B5EF4-FFF2-40B4-BE49-F238E27FC236}">
                <a16:creationId xmlns:a16="http://schemas.microsoft.com/office/drawing/2014/main" id="{2C275F0A-7767-6740-BC46-B4C1AA26167E}"/>
              </a:ext>
            </a:extLst>
          </p:cNvPr>
          <p:cNvSpPr txBox="1"/>
          <p:nvPr/>
        </p:nvSpPr>
        <p:spPr>
          <a:xfrm>
            <a:off x="1229485" y="6051802"/>
            <a:ext cx="674123" cy="201042"/>
          </a:xfrm>
          <a:prstGeom prst="rect">
            <a:avLst/>
          </a:prstGeom>
          <a:noFill/>
        </p:spPr>
        <p:txBody>
          <a:bodyPr wrap="square" rtlCol="0" anchor="ctr">
            <a:noAutofit/>
          </a:bodyPr>
          <a:lstStyle/>
          <a:p>
            <a:r>
              <a:rPr kumimoji="1" lang="en-US" altLang="ja-JP" sz="1050" dirty="0"/>
              <a:t>System</a:t>
            </a:r>
            <a:endParaRPr kumimoji="1" lang="ja-JP" altLang="en-US" sz="1050" dirty="0"/>
          </a:p>
        </p:txBody>
      </p:sp>
      <p:sp>
        <p:nvSpPr>
          <p:cNvPr id="59" name="メモ 58">
            <a:extLst>
              <a:ext uri="{FF2B5EF4-FFF2-40B4-BE49-F238E27FC236}">
                <a16:creationId xmlns:a16="http://schemas.microsoft.com/office/drawing/2014/main" id="{59437A82-08C7-0B43-8D30-BE6611043F6C}"/>
              </a:ext>
            </a:extLst>
          </p:cNvPr>
          <p:cNvSpPr/>
          <p:nvPr/>
        </p:nvSpPr>
        <p:spPr>
          <a:xfrm>
            <a:off x="1903608" y="6051802"/>
            <a:ext cx="250439" cy="201042"/>
          </a:xfrm>
          <a:prstGeom prst="foldedCorner">
            <a:avLst>
              <a:gd name="adj" fmla="val 417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60" name="テキスト ボックス 59">
            <a:extLst>
              <a:ext uri="{FF2B5EF4-FFF2-40B4-BE49-F238E27FC236}">
                <a16:creationId xmlns:a16="http://schemas.microsoft.com/office/drawing/2014/main" id="{DA83E329-B005-3C41-89E8-3170FD6A99EA}"/>
              </a:ext>
            </a:extLst>
          </p:cNvPr>
          <p:cNvSpPr txBox="1"/>
          <p:nvPr/>
        </p:nvSpPr>
        <p:spPr>
          <a:xfrm>
            <a:off x="2154047" y="6051802"/>
            <a:ext cx="674123" cy="201042"/>
          </a:xfrm>
          <a:prstGeom prst="rect">
            <a:avLst/>
          </a:prstGeom>
          <a:noFill/>
        </p:spPr>
        <p:txBody>
          <a:bodyPr wrap="square" rtlCol="0" anchor="ctr">
            <a:noAutofit/>
          </a:bodyPr>
          <a:lstStyle/>
          <a:p>
            <a:r>
              <a:rPr kumimoji="1" lang="en-US" altLang="ja-JP" sz="1050" dirty="0"/>
              <a:t>Data</a:t>
            </a:r>
            <a:endParaRPr kumimoji="1" lang="ja-JP" altLang="en-US" sz="1050" dirty="0"/>
          </a:p>
        </p:txBody>
      </p:sp>
      <p:sp>
        <p:nvSpPr>
          <p:cNvPr id="64" name="テキスト ボックス 63">
            <a:extLst>
              <a:ext uri="{FF2B5EF4-FFF2-40B4-BE49-F238E27FC236}">
                <a16:creationId xmlns:a16="http://schemas.microsoft.com/office/drawing/2014/main" id="{BD132236-06C8-EB46-95C0-AD8FAB15DD48}"/>
              </a:ext>
            </a:extLst>
          </p:cNvPr>
          <p:cNvSpPr txBox="1"/>
          <p:nvPr/>
        </p:nvSpPr>
        <p:spPr>
          <a:xfrm>
            <a:off x="5965047" y="2804541"/>
            <a:ext cx="1485900" cy="324716"/>
          </a:xfrm>
          <a:prstGeom prst="rect">
            <a:avLst/>
          </a:prstGeom>
          <a:noFill/>
        </p:spPr>
        <p:txBody>
          <a:bodyPr wrap="square" rtlCol="0">
            <a:noAutofit/>
          </a:bodyPr>
          <a:lstStyle/>
          <a:p>
            <a:pPr algn="ctr"/>
            <a:r>
              <a:rPr kumimoji="1" lang="en-US" altLang="ja-JP" sz="1200" dirty="0"/>
              <a:t>Create an NFT</a:t>
            </a:r>
            <a:endParaRPr kumimoji="1" lang="ja-JP" altLang="en-US" sz="1200" dirty="0"/>
          </a:p>
        </p:txBody>
      </p:sp>
      <p:sp>
        <p:nvSpPr>
          <p:cNvPr id="3" name="テキスト ボックス 2">
            <a:extLst>
              <a:ext uri="{FF2B5EF4-FFF2-40B4-BE49-F238E27FC236}">
                <a16:creationId xmlns:a16="http://schemas.microsoft.com/office/drawing/2014/main" id="{9A90189B-1FBF-59FC-A73E-845C691EE59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727430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9A95B0-84AA-FC44-AEEE-2625B77FD8E8}"/>
              </a:ext>
            </a:extLst>
          </p:cNvPr>
          <p:cNvSpPr>
            <a:spLocks noGrp="1"/>
          </p:cNvSpPr>
          <p:nvPr>
            <p:ph type="title"/>
          </p:nvPr>
        </p:nvSpPr>
        <p:spPr/>
        <p:txBody>
          <a:bodyPr/>
          <a:lstStyle/>
          <a:p>
            <a:r>
              <a:rPr lang="en-US" altLang="ja-JP" dirty="0"/>
              <a:t>NFT Metadata Relationships - Example Data</a:t>
            </a:r>
            <a:endParaRPr kumimoji="1" lang="ja-JP" altLang="en-US"/>
          </a:p>
        </p:txBody>
      </p:sp>
      <p:sp>
        <p:nvSpPr>
          <p:cNvPr id="4" name="フッター プレースホルダー 3">
            <a:extLst>
              <a:ext uri="{FF2B5EF4-FFF2-40B4-BE49-F238E27FC236}">
                <a16:creationId xmlns:a16="http://schemas.microsoft.com/office/drawing/2014/main" id="{145154C7-E7F4-B445-97AA-417F2732B9F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1A837E11-CD9C-6447-89E5-FB641D1BFE02}"/>
              </a:ext>
            </a:extLst>
          </p:cNvPr>
          <p:cNvSpPr>
            <a:spLocks noGrp="1"/>
          </p:cNvSpPr>
          <p:nvPr>
            <p:ph type="sldNum" sz="quarter" idx="12"/>
          </p:nvPr>
        </p:nvSpPr>
        <p:spPr/>
        <p:txBody>
          <a:bodyPr/>
          <a:lstStyle/>
          <a:p>
            <a:fld id="{51BE5F08-58E8-9243-A834-2B76637F595D}" type="slidenum">
              <a:rPr kumimoji="1" lang="ja-JP" altLang="en-US" smtClean="0"/>
              <a:t>24</a:t>
            </a:fld>
            <a:endParaRPr kumimoji="1" lang="ja-JP" altLang="en-US"/>
          </a:p>
        </p:txBody>
      </p:sp>
      <p:pic>
        <p:nvPicPr>
          <p:cNvPr id="6" name="図 5">
            <a:extLst>
              <a:ext uri="{FF2B5EF4-FFF2-40B4-BE49-F238E27FC236}">
                <a16:creationId xmlns:a16="http://schemas.microsoft.com/office/drawing/2014/main" id="{7991E073-097D-654D-BE1E-34720C8AE91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274191"/>
            <a:ext cx="3634476" cy="4082158"/>
          </a:xfrm>
          <a:prstGeom prst="rect">
            <a:avLst/>
          </a:prstGeom>
        </p:spPr>
      </p:pic>
      <p:pic>
        <p:nvPicPr>
          <p:cNvPr id="7" name="図 6">
            <a:extLst>
              <a:ext uri="{FF2B5EF4-FFF2-40B4-BE49-F238E27FC236}">
                <a16:creationId xmlns:a16="http://schemas.microsoft.com/office/drawing/2014/main" id="{D0701AF3-8E45-804E-BB1E-479F667600F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56764" y="837504"/>
            <a:ext cx="2796634" cy="5577840"/>
          </a:xfrm>
          <a:prstGeom prst="rect">
            <a:avLst/>
          </a:prstGeom>
        </p:spPr>
      </p:pic>
      <p:pic>
        <p:nvPicPr>
          <p:cNvPr id="8" name="図 7">
            <a:extLst>
              <a:ext uri="{FF2B5EF4-FFF2-40B4-BE49-F238E27FC236}">
                <a16:creationId xmlns:a16="http://schemas.microsoft.com/office/drawing/2014/main" id="{29D912B9-E9D8-5E4B-B9E3-2633D9F4D6E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8199" y="896342"/>
            <a:ext cx="3630931" cy="1001038"/>
          </a:xfrm>
          <a:prstGeom prst="rect">
            <a:avLst/>
          </a:prstGeom>
        </p:spPr>
      </p:pic>
      <p:sp>
        <p:nvSpPr>
          <p:cNvPr id="9" name="テキスト ボックス 8">
            <a:extLst>
              <a:ext uri="{FF2B5EF4-FFF2-40B4-BE49-F238E27FC236}">
                <a16:creationId xmlns:a16="http://schemas.microsoft.com/office/drawing/2014/main" id="{7EF44B5B-F02D-5244-BE60-0124FCEA2291}"/>
              </a:ext>
            </a:extLst>
          </p:cNvPr>
          <p:cNvSpPr txBox="1"/>
          <p:nvPr/>
        </p:nvSpPr>
        <p:spPr>
          <a:xfrm>
            <a:off x="838198" y="1978930"/>
            <a:ext cx="3539492" cy="315912"/>
          </a:xfrm>
          <a:prstGeom prst="rect">
            <a:avLst/>
          </a:prstGeom>
          <a:noFill/>
        </p:spPr>
        <p:txBody>
          <a:bodyPr wrap="square" rtlCol="0">
            <a:noAutofit/>
          </a:bodyPr>
          <a:lstStyle/>
          <a:p>
            <a:r>
              <a:rPr kumimoji="1" lang="en-US" altLang="ja-JP" sz="1200" dirty="0">
                <a:hlinkClick r:id="rId5"/>
              </a:rPr>
              <a:t>Metaplex Metadata (Solana on-chain data)</a:t>
            </a:r>
            <a:endParaRPr kumimoji="1" lang="ja-JP" altLang="en-US" sz="1200" dirty="0"/>
          </a:p>
        </p:txBody>
      </p:sp>
      <p:sp>
        <p:nvSpPr>
          <p:cNvPr id="10" name="テキスト ボックス 9">
            <a:extLst>
              <a:ext uri="{FF2B5EF4-FFF2-40B4-BE49-F238E27FC236}">
                <a16:creationId xmlns:a16="http://schemas.microsoft.com/office/drawing/2014/main" id="{E6E0739F-3A2E-654C-8C29-DD265E66AD53}"/>
              </a:ext>
            </a:extLst>
          </p:cNvPr>
          <p:cNvSpPr txBox="1"/>
          <p:nvPr/>
        </p:nvSpPr>
        <p:spPr>
          <a:xfrm>
            <a:off x="5356764" y="609632"/>
            <a:ext cx="2794959" cy="315912"/>
          </a:xfrm>
          <a:prstGeom prst="rect">
            <a:avLst/>
          </a:prstGeom>
          <a:noFill/>
        </p:spPr>
        <p:txBody>
          <a:bodyPr wrap="square" rtlCol="0">
            <a:noAutofit/>
          </a:bodyPr>
          <a:lstStyle/>
          <a:p>
            <a:r>
              <a:rPr kumimoji="1" lang="en-US" altLang="ja-JP" sz="1200" dirty="0">
                <a:hlinkClick r:id="rId6"/>
              </a:rPr>
              <a:t>Metadata Details (Arweave)</a:t>
            </a:r>
            <a:endParaRPr kumimoji="1" lang="ja-JP" altLang="en-US" sz="1200" dirty="0"/>
          </a:p>
        </p:txBody>
      </p:sp>
      <p:pic>
        <p:nvPicPr>
          <p:cNvPr id="11" name="Picture 2">
            <a:extLst>
              <a:ext uri="{FF2B5EF4-FFF2-40B4-BE49-F238E27FC236}">
                <a16:creationId xmlns:a16="http://schemas.microsoft.com/office/drawing/2014/main" id="{C9908C07-7416-1848-B33D-D8C52DFFF40B}"/>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51641" y="2817382"/>
            <a:ext cx="2796634" cy="2796634"/>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0A0AB270-F5AE-4549-91EE-E00E4E91DF85}"/>
              </a:ext>
            </a:extLst>
          </p:cNvPr>
          <p:cNvSpPr txBox="1"/>
          <p:nvPr/>
        </p:nvSpPr>
        <p:spPr>
          <a:xfrm>
            <a:off x="8953316" y="2535760"/>
            <a:ext cx="2794959" cy="315912"/>
          </a:xfrm>
          <a:prstGeom prst="rect">
            <a:avLst/>
          </a:prstGeom>
          <a:noFill/>
        </p:spPr>
        <p:txBody>
          <a:bodyPr wrap="square" rtlCol="0">
            <a:noAutofit/>
          </a:bodyPr>
          <a:lstStyle/>
          <a:p>
            <a:r>
              <a:rPr kumimoji="1" lang="en-US" altLang="ja-JP" sz="1200" dirty="0">
                <a:hlinkClick r:id="rId8"/>
              </a:rPr>
              <a:t>File (Arweave)</a:t>
            </a:r>
            <a:endParaRPr kumimoji="1" lang="ja-JP" altLang="en-US" sz="1200" dirty="0"/>
          </a:p>
        </p:txBody>
      </p:sp>
      <p:sp>
        <p:nvSpPr>
          <p:cNvPr id="13" name="正方形/長方形 12">
            <a:extLst>
              <a:ext uri="{FF2B5EF4-FFF2-40B4-BE49-F238E27FC236}">
                <a16:creationId xmlns:a16="http://schemas.microsoft.com/office/drawing/2014/main" id="{E855EEF1-CECE-AF4A-A5E0-23371898A5C4}"/>
              </a:ext>
            </a:extLst>
          </p:cNvPr>
          <p:cNvSpPr/>
          <p:nvPr/>
        </p:nvSpPr>
        <p:spPr>
          <a:xfrm>
            <a:off x="834654" y="3383280"/>
            <a:ext cx="363447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14" name="直線矢印コネクタ 13">
            <a:extLst>
              <a:ext uri="{FF2B5EF4-FFF2-40B4-BE49-F238E27FC236}">
                <a16:creationId xmlns:a16="http://schemas.microsoft.com/office/drawing/2014/main" id="{887A24A5-A50C-E148-BD41-A15B2044FCD9}"/>
              </a:ext>
            </a:extLst>
          </p:cNvPr>
          <p:cNvCxnSpPr/>
          <p:nvPr/>
        </p:nvCxnSpPr>
        <p:spPr>
          <a:xfrm>
            <a:off x="4469130" y="3440430"/>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D8088EA-C53C-1741-AE32-13E47B12399C}"/>
              </a:ext>
            </a:extLst>
          </p:cNvPr>
          <p:cNvSpPr txBox="1"/>
          <p:nvPr/>
        </p:nvSpPr>
        <p:spPr>
          <a:xfrm>
            <a:off x="4463461" y="3088565"/>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16" name="直線矢印コネクタ 15">
            <a:extLst>
              <a:ext uri="{FF2B5EF4-FFF2-40B4-BE49-F238E27FC236}">
                <a16:creationId xmlns:a16="http://schemas.microsoft.com/office/drawing/2014/main" id="{4F84EC69-FD3D-0943-B30A-3F604A1686CB}"/>
              </a:ext>
            </a:extLst>
          </p:cNvPr>
          <p:cNvCxnSpPr/>
          <p:nvPr/>
        </p:nvCxnSpPr>
        <p:spPr>
          <a:xfrm>
            <a:off x="8161020" y="4215699"/>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B6CD9DF-546C-5F4E-9E04-4AA47284DE6F}"/>
              </a:ext>
            </a:extLst>
          </p:cNvPr>
          <p:cNvSpPr txBox="1"/>
          <p:nvPr/>
        </p:nvSpPr>
        <p:spPr>
          <a:xfrm>
            <a:off x="8155351" y="3863848"/>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18" name="正方形/長方形 17">
            <a:extLst>
              <a:ext uri="{FF2B5EF4-FFF2-40B4-BE49-F238E27FC236}">
                <a16:creationId xmlns:a16="http://schemas.microsoft.com/office/drawing/2014/main" id="{FBEAD622-A1BA-904F-BA65-316C1A92B5B8}"/>
              </a:ext>
            </a:extLst>
          </p:cNvPr>
          <p:cNvSpPr/>
          <p:nvPr/>
        </p:nvSpPr>
        <p:spPr>
          <a:xfrm>
            <a:off x="5356764" y="4169979"/>
            <a:ext cx="280425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9" name="テキスト ボックス 18">
            <a:extLst>
              <a:ext uri="{FF2B5EF4-FFF2-40B4-BE49-F238E27FC236}">
                <a16:creationId xmlns:a16="http://schemas.microsoft.com/office/drawing/2014/main" id="{300CEC21-965D-BD4D-867F-F8E2B59F0B25}"/>
              </a:ext>
            </a:extLst>
          </p:cNvPr>
          <p:cNvSpPr txBox="1"/>
          <p:nvPr/>
        </p:nvSpPr>
        <p:spPr>
          <a:xfrm>
            <a:off x="834654" y="609632"/>
            <a:ext cx="2794959" cy="315912"/>
          </a:xfrm>
          <a:prstGeom prst="rect">
            <a:avLst/>
          </a:prstGeom>
          <a:noFill/>
        </p:spPr>
        <p:txBody>
          <a:bodyPr wrap="square" rtlCol="0">
            <a:noAutofit/>
          </a:bodyPr>
          <a:lstStyle/>
          <a:p>
            <a:r>
              <a:rPr kumimoji="1" lang="en-US" altLang="ja-JP" sz="1200" dirty="0">
                <a:hlinkClick r:id="rId9"/>
              </a:rPr>
              <a:t>NFT (Solscan)</a:t>
            </a:r>
            <a:endParaRPr kumimoji="1" lang="ja-JP" altLang="en-US" sz="1200" dirty="0"/>
          </a:p>
        </p:txBody>
      </p:sp>
      <p:sp>
        <p:nvSpPr>
          <p:cNvPr id="3" name="テキスト ボックス 2">
            <a:extLst>
              <a:ext uri="{FF2B5EF4-FFF2-40B4-BE49-F238E27FC236}">
                <a16:creationId xmlns:a16="http://schemas.microsoft.com/office/drawing/2014/main" id="{BAB1AC01-D0BB-A573-63CC-71DDB79FFD9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037419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Transactions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25</a:t>
            </a:fld>
            <a:endParaRPr kumimoji="1" lang="ja-JP" altLang="en-US"/>
          </a:p>
        </p:txBody>
      </p:sp>
    </p:spTree>
    <p:extLst>
      <p:ext uri="{BB962C8B-B14F-4D97-AF65-F5344CB8AC3E}">
        <p14:creationId xmlns:p14="http://schemas.microsoft.com/office/powerpoint/2010/main" val="2345319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Transaction Process with Phantom Wallet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26</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3055726304"/>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UI</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12" name="正方形/長方形 11">
            <a:extLst>
              <a:ext uri="{FF2B5EF4-FFF2-40B4-BE49-F238E27FC236}">
                <a16:creationId xmlns:a16="http://schemas.microsoft.com/office/drawing/2014/main" id="{2F45B26C-9F6B-8A40-BA34-57872388399F}"/>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Visit</a:t>
            </a:r>
          </a:p>
          <a:p>
            <a:pPr algn="ctr"/>
            <a:r>
              <a:rPr kumimoji="1" lang="en-US" altLang="ja-JP" sz="1200">
                <a:solidFill>
                  <a:schemeClr val="tx1"/>
                </a:solidFill>
              </a:rPr>
              <a:t>website</a:t>
            </a:r>
            <a:endParaRPr kumimoji="1" lang="ja-JP" altLang="en-US" sz="1200">
              <a:solidFill>
                <a:schemeClr val="tx1"/>
              </a:solidFill>
            </a:endParaRPr>
          </a:p>
        </p:txBody>
      </p:sp>
      <p:sp>
        <p:nvSpPr>
          <p:cNvPr id="13" name="正方形/長方形 12">
            <a:extLst>
              <a:ext uri="{FF2B5EF4-FFF2-40B4-BE49-F238E27FC236}">
                <a16:creationId xmlns:a16="http://schemas.microsoft.com/office/drawing/2014/main" id="{C94DAAF3-28ED-814F-A47E-F1CB035AB74F}"/>
              </a:ext>
            </a:extLst>
          </p:cNvPr>
          <p:cNvSpPr/>
          <p:nvPr/>
        </p:nvSpPr>
        <p:spPr>
          <a:xfrm>
            <a:off x="313275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Requesting</a:t>
            </a:r>
          </a:p>
          <a:p>
            <a:pPr algn="ctr"/>
            <a:r>
              <a:rPr kumimoji="1" lang="en-US" altLang="ja-JP" sz="1200">
                <a:solidFill>
                  <a:schemeClr val="tx1"/>
                </a:solidFill>
              </a:rPr>
              <a:t>connect to</a:t>
            </a:r>
          </a:p>
          <a:p>
            <a:pPr algn="ctr"/>
            <a:r>
              <a:rPr kumimoji="1" lang="en-US" altLang="ja-JP" sz="1200">
                <a:solidFill>
                  <a:schemeClr val="tx1"/>
                </a:solidFill>
              </a:rPr>
              <a:t>wallet</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1B5B58C1-9B18-7D40-BCD4-505CF79828D5}"/>
              </a:ext>
            </a:extLst>
          </p:cNvPr>
          <p:cNvSpPr/>
          <p:nvPr/>
        </p:nvSpPr>
        <p:spPr>
          <a:xfrm>
            <a:off x="473902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Connect</a:t>
            </a:r>
          </a:p>
          <a:p>
            <a:pPr algn="ctr"/>
            <a:r>
              <a:rPr kumimoji="1" lang="en-US" altLang="ja-JP" sz="1200">
                <a:solidFill>
                  <a:schemeClr val="tx1"/>
                </a:solidFill>
              </a:rPr>
              <a:t>wallet</a:t>
            </a:r>
          </a:p>
        </p:txBody>
      </p:sp>
      <p:cxnSp>
        <p:nvCxnSpPr>
          <p:cNvPr id="15" name="直線矢印コネクタ 14">
            <a:extLst>
              <a:ext uri="{FF2B5EF4-FFF2-40B4-BE49-F238E27FC236}">
                <a16:creationId xmlns:a16="http://schemas.microsoft.com/office/drawing/2014/main" id="{83190540-64CA-DC4F-8815-CAB03A330023}"/>
              </a:ext>
            </a:extLst>
          </p:cNvPr>
          <p:cNvCxnSpPr>
            <a:cxnSpLocks/>
            <a:stCxn id="12" idx="2"/>
            <a:endCxn id="34" idx="0"/>
          </p:cNvCxnSpPr>
          <p:nvPr/>
        </p:nvCxnSpPr>
        <p:spPr>
          <a:xfrm>
            <a:off x="2104629" y="1714864"/>
            <a:ext cx="0"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DD8CAC94-061D-C544-A59E-6C715D9D1818}"/>
              </a:ext>
            </a:extLst>
          </p:cNvPr>
          <p:cNvCxnSpPr>
            <a:cxnSpLocks/>
            <a:stCxn id="13" idx="3"/>
            <a:endCxn id="14" idx="1"/>
          </p:cNvCxnSpPr>
          <p:nvPr/>
        </p:nvCxnSpPr>
        <p:spPr>
          <a:xfrm flipV="1">
            <a:off x="4203703" y="1342504"/>
            <a:ext cx="535322" cy="2100781"/>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0DB11607-142C-5E46-9F1E-A97BB9C7DC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080785" y="4064444"/>
            <a:ext cx="1165588" cy="1986802"/>
          </a:xfrm>
          <a:prstGeom prst="rect">
            <a:avLst/>
          </a:prstGeom>
        </p:spPr>
      </p:pic>
      <p:sp>
        <p:nvSpPr>
          <p:cNvPr id="34" name="正方形/長方形 33">
            <a:extLst>
              <a:ext uri="{FF2B5EF4-FFF2-40B4-BE49-F238E27FC236}">
                <a16:creationId xmlns:a16="http://schemas.microsoft.com/office/drawing/2014/main" id="{27A0CABF-CE47-7745-A8DE-3D4716EC9322}"/>
              </a:ext>
            </a:extLst>
          </p:cNvPr>
          <p:cNvSpPr/>
          <p:nvPr/>
        </p:nvSpPr>
        <p:spPr>
          <a:xfrm>
            <a:off x="1569155"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wallet UI</a:t>
            </a:r>
            <a:endParaRPr kumimoji="1" lang="ja-JP" altLang="en-US" sz="1200">
              <a:solidFill>
                <a:schemeClr val="tx1"/>
              </a:solidFill>
            </a:endParaRPr>
          </a:p>
        </p:txBody>
      </p:sp>
      <p:cxnSp>
        <p:nvCxnSpPr>
          <p:cNvPr id="36" name="カギ線コネクタ 35">
            <a:extLst>
              <a:ext uri="{FF2B5EF4-FFF2-40B4-BE49-F238E27FC236}">
                <a16:creationId xmlns:a16="http://schemas.microsoft.com/office/drawing/2014/main" id="{481C9288-54D9-F542-A4C5-577C3E006A97}"/>
              </a:ext>
            </a:extLst>
          </p:cNvPr>
          <p:cNvCxnSpPr>
            <a:cxnSpLocks/>
            <a:stCxn id="34" idx="3"/>
            <a:endCxn id="13" idx="1"/>
          </p:cNvCxnSpPr>
          <p:nvPr/>
        </p:nvCxnSpPr>
        <p:spPr>
          <a:xfrm flipV="1">
            <a:off x="2640102" y="3443285"/>
            <a:ext cx="492654" cy="109447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13996631-ACA9-6A4D-8652-A5BFE213BE29}"/>
              </a:ext>
            </a:extLst>
          </p:cNvPr>
          <p:cNvSpPr/>
          <p:nvPr/>
        </p:nvSpPr>
        <p:spPr>
          <a:xfrm>
            <a:off x="6302474"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a:p>
            <a:pPr algn="ctr"/>
            <a:r>
              <a:rPr kumimoji="1" lang="en-US" altLang="ja-JP" sz="1200">
                <a:solidFill>
                  <a:schemeClr val="tx1"/>
                </a:solidFill>
              </a:rPr>
              <a:t>(ex: Swap)</a:t>
            </a:r>
          </a:p>
        </p:txBody>
      </p:sp>
      <p:cxnSp>
        <p:nvCxnSpPr>
          <p:cNvPr id="41" name="直線矢印コネクタ 40">
            <a:extLst>
              <a:ext uri="{FF2B5EF4-FFF2-40B4-BE49-F238E27FC236}">
                <a16:creationId xmlns:a16="http://schemas.microsoft.com/office/drawing/2014/main" id="{38E99059-2DC6-6B41-9DB6-A15DB31A966A}"/>
              </a:ext>
            </a:extLst>
          </p:cNvPr>
          <p:cNvCxnSpPr>
            <a:cxnSpLocks/>
            <a:stCxn id="14" idx="3"/>
            <a:endCxn id="40" idx="1"/>
          </p:cNvCxnSpPr>
          <p:nvPr/>
        </p:nvCxnSpPr>
        <p:spPr>
          <a:xfrm>
            <a:off x="5809972" y="1342504"/>
            <a:ext cx="492502"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F453816B-C3A0-B749-81D2-3D996E010367}"/>
              </a:ext>
            </a:extLst>
          </p:cNvPr>
          <p:cNvSpPr/>
          <p:nvPr/>
        </p:nvSpPr>
        <p:spPr>
          <a:xfrm>
            <a:off x="6302473"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transaction</a:t>
            </a:r>
          </a:p>
          <a:p>
            <a:pPr algn="ctr"/>
            <a:r>
              <a:rPr kumimoji="1" lang="en-US" altLang="ja-JP" sz="1200">
                <a:solidFill>
                  <a:schemeClr val="tx1"/>
                </a:solidFill>
              </a:rPr>
              <a:t>UI</a:t>
            </a:r>
            <a:endParaRPr kumimoji="1" lang="ja-JP" altLang="en-US" sz="1200">
              <a:solidFill>
                <a:schemeClr val="tx1"/>
              </a:solidFill>
            </a:endParaRPr>
          </a:p>
        </p:txBody>
      </p:sp>
      <p:cxnSp>
        <p:nvCxnSpPr>
          <p:cNvPr id="49" name="直線矢印コネクタ 48">
            <a:extLst>
              <a:ext uri="{FF2B5EF4-FFF2-40B4-BE49-F238E27FC236}">
                <a16:creationId xmlns:a16="http://schemas.microsoft.com/office/drawing/2014/main" id="{40892CEE-460D-4E4C-A2D4-8AE2D31F1FA3}"/>
              </a:ext>
            </a:extLst>
          </p:cNvPr>
          <p:cNvCxnSpPr>
            <a:cxnSpLocks/>
            <a:stCxn id="40" idx="2"/>
            <a:endCxn id="48" idx="0"/>
          </p:cNvCxnSpPr>
          <p:nvPr/>
        </p:nvCxnSpPr>
        <p:spPr>
          <a:xfrm flipH="1">
            <a:off x="6837947"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FCC2D7F8-9C02-C449-9711-7CB54195E226}"/>
              </a:ext>
            </a:extLst>
          </p:cNvPr>
          <p:cNvSpPr/>
          <p:nvPr/>
        </p:nvSpPr>
        <p:spPr>
          <a:xfrm>
            <a:off x="777401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1" name="正方形/長方形 60">
            <a:extLst>
              <a:ext uri="{FF2B5EF4-FFF2-40B4-BE49-F238E27FC236}">
                <a16:creationId xmlns:a16="http://schemas.microsoft.com/office/drawing/2014/main" id="{251DC4D9-A517-0B4E-A20C-EFF792396B4D}"/>
              </a:ext>
            </a:extLst>
          </p:cNvPr>
          <p:cNvSpPr/>
          <p:nvPr/>
        </p:nvSpPr>
        <p:spPr>
          <a:xfrm>
            <a:off x="7774017"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pic>
        <p:nvPicPr>
          <p:cNvPr id="69" name="図 68">
            <a:extLst>
              <a:ext uri="{FF2B5EF4-FFF2-40B4-BE49-F238E27FC236}">
                <a16:creationId xmlns:a16="http://schemas.microsoft.com/office/drawing/2014/main" id="{541B7CA2-1DE2-DB41-A866-960FB0CA04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42931" y="4064445"/>
            <a:ext cx="1263132" cy="1986801"/>
          </a:xfrm>
          <a:prstGeom prst="rect">
            <a:avLst/>
          </a:prstGeom>
        </p:spPr>
      </p:pic>
      <p:sp>
        <p:nvSpPr>
          <p:cNvPr id="70" name="正方形/長方形 69">
            <a:extLst>
              <a:ext uri="{FF2B5EF4-FFF2-40B4-BE49-F238E27FC236}">
                <a16:creationId xmlns:a16="http://schemas.microsoft.com/office/drawing/2014/main" id="{39370BEF-DBCA-D149-B683-CD894D226BA0}"/>
              </a:ext>
            </a:extLst>
          </p:cNvPr>
          <p:cNvSpPr/>
          <p:nvPr/>
        </p:nvSpPr>
        <p:spPr>
          <a:xfrm>
            <a:off x="777401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71" name="カギ線コネクタ 70">
            <a:extLst>
              <a:ext uri="{FF2B5EF4-FFF2-40B4-BE49-F238E27FC236}">
                <a16:creationId xmlns:a16="http://schemas.microsoft.com/office/drawing/2014/main" id="{F380F3D8-E246-C044-BE21-7250BBFE3E34}"/>
              </a:ext>
            </a:extLst>
          </p:cNvPr>
          <p:cNvCxnSpPr>
            <a:cxnSpLocks/>
            <a:stCxn id="48" idx="3"/>
            <a:endCxn id="70" idx="1"/>
          </p:cNvCxnSpPr>
          <p:nvPr/>
        </p:nvCxnSpPr>
        <p:spPr>
          <a:xfrm>
            <a:off x="7373420" y="4537763"/>
            <a:ext cx="400596" cy="1051459"/>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1457EFF1-B3A6-3649-A659-7898BFF44DFA}"/>
              </a:ext>
            </a:extLst>
          </p:cNvPr>
          <p:cNvCxnSpPr>
            <a:cxnSpLocks/>
            <a:stCxn id="70" idx="0"/>
            <a:endCxn id="58" idx="2"/>
          </p:cNvCxnSpPr>
          <p:nvPr/>
        </p:nvCxnSpPr>
        <p:spPr>
          <a:xfrm flipV="1">
            <a:off x="8309490" y="3815645"/>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F5307308-9AF5-E041-9FE3-3E1E23F76CB6}"/>
              </a:ext>
            </a:extLst>
          </p:cNvPr>
          <p:cNvCxnSpPr>
            <a:cxnSpLocks/>
            <a:stCxn id="58" idx="0"/>
            <a:endCxn id="61" idx="2"/>
          </p:cNvCxnSpPr>
          <p:nvPr/>
        </p:nvCxnSpPr>
        <p:spPr>
          <a:xfrm flipV="1">
            <a:off x="8309490"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7924006D-9733-1D45-B5EC-A92EB47EE877}"/>
              </a:ext>
            </a:extLst>
          </p:cNvPr>
          <p:cNvSpPr/>
          <p:nvPr/>
        </p:nvSpPr>
        <p:spPr>
          <a:xfrm>
            <a:off x="9241373"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83" name="カギ線コネクタ 82">
            <a:extLst>
              <a:ext uri="{FF2B5EF4-FFF2-40B4-BE49-F238E27FC236}">
                <a16:creationId xmlns:a16="http://schemas.microsoft.com/office/drawing/2014/main" id="{4AA3D3F7-30FA-8742-ABF1-8E7F498ED876}"/>
              </a:ext>
            </a:extLst>
          </p:cNvPr>
          <p:cNvCxnSpPr>
            <a:cxnSpLocks/>
            <a:stCxn id="61" idx="3"/>
            <a:endCxn id="82" idx="1"/>
          </p:cNvCxnSpPr>
          <p:nvPr/>
        </p:nvCxnSpPr>
        <p:spPr>
          <a:xfrm>
            <a:off x="8844964" y="1342504"/>
            <a:ext cx="396409"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4CB645E1-993D-1949-A6FF-FCB9B5CCC37E}"/>
              </a:ext>
            </a:extLst>
          </p:cNvPr>
          <p:cNvSpPr/>
          <p:nvPr/>
        </p:nvSpPr>
        <p:spPr>
          <a:xfrm>
            <a:off x="4739025"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Stored(?)</a:t>
            </a:r>
          </a:p>
          <a:p>
            <a:pPr algn="ctr"/>
            <a:r>
              <a:rPr kumimoji="1" lang="en-US" altLang="ja-JP" sz="1200">
                <a:solidFill>
                  <a:schemeClr val="tx1"/>
                </a:solidFill>
              </a:rPr>
              <a:t>wallet address</a:t>
            </a:r>
            <a:endParaRPr kumimoji="1" lang="ja-JP" altLang="en-US" sz="1200">
              <a:solidFill>
                <a:schemeClr val="tx1"/>
              </a:solidFill>
            </a:endParaRPr>
          </a:p>
        </p:txBody>
      </p:sp>
      <p:cxnSp>
        <p:nvCxnSpPr>
          <p:cNvPr id="89" name="直線矢印コネクタ 88">
            <a:extLst>
              <a:ext uri="{FF2B5EF4-FFF2-40B4-BE49-F238E27FC236}">
                <a16:creationId xmlns:a16="http://schemas.microsoft.com/office/drawing/2014/main" id="{DD07EF6F-6854-B742-8977-90E3C225AB88}"/>
              </a:ext>
            </a:extLst>
          </p:cNvPr>
          <p:cNvCxnSpPr>
            <a:cxnSpLocks/>
            <a:stCxn id="14" idx="2"/>
            <a:endCxn id="88" idx="0"/>
          </p:cNvCxnSpPr>
          <p:nvPr/>
        </p:nvCxnSpPr>
        <p:spPr>
          <a:xfrm>
            <a:off x="5274499" y="1714864"/>
            <a:ext cx="0"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0D882E03-B197-E34F-B4DB-BD4A3E4F55A5}"/>
              </a:ext>
            </a:extLst>
          </p:cNvPr>
          <p:cNvSpPr txBox="1"/>
          <p:nvPr/>
        </p:nvSpPr>
        <p:spPr>
          <a:xfrm>
            <a:off x="5326658" y="2172281"/>
            <a:ext cx="898706" cy="461665"/>
          </a:xfrm>
          <a:prstGeom prst="rect">
            <a:avLst/>
          </a:prstGeom>
          <a:noFill/>
        </p:spPr>
        <p:txBody>
          <a:bodyPr wrap="square" rtlCol="0">
            <a:spAutoFit/>
          </a:bodyPr>
          <a:lstStyle/>
          <a:p>
            <a:r>
              <a:rPr kumimoji="1" lang="en-US" altLang="ja-JP" sz="1200"/>
              <a:t>send wallet address?</a:t>
            </a:r>
            <a:endParaRPr kumimoji="1" lang="ja-JP" altLang="en-US" sz="1200"/>
          </a:p>
        </p:txBody>
      </p:sp>
      <p:cxnSp>
        <p:nvCxnSpPr>
          <p:cNvPr id="97" name="直線矢印コネクタ 96">
            <a:extLst>
              <a:ext uri="{FF2B5EF4-FFF2-40B4-BE49-F238E27FC236}">
                <a16:creationId xmlns:a16="http://schemas.microsoft.com/office/drawing/2014/main" id="{594C660F-F4EE-CF4F-AA27-0317019A6A7E}"/>
              </a:ext>
            </a:extLst>
          </p:cNvPr>
          <p:cNvCxnSpPr>
            <a:cxnSpLocks/>
            <a:stCxn id="82" idx="2"/>
            <a:endCxn id="101" idx="0"/>
          </p:cNvCxnSpPr>
          <p:nvPr/>
        </p:nvCxnSpPr>
        <p:spPr>
          <a:xfrm>
            <a:off x="9776847" y="3815644"/>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4DDF136D-926C-7F49-AD7B-5DF7C6F35BF5}"/>
              </a:ext>
            </a:extLst>
          </p:cNvPr>
          <p:cNvSpPr/>
          <p:nvPr/>
        </p:nvSpPr>
        <p:spPr>
          <a:xfrm>
            <a:off x="9241373" y="5216860"/>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106" name="曲線コネクタ 105">
            <a:extLst>
              <a:ext uri="{FF2B5EF4-FFF2-40B4-BE49-F238E27FC236}">
                <a16:creationId xmlns:a16="http://schemas.microsoft.com/office/drawing/2014/main" id="{E0AA53E5-F69B-3248-9E5D-43705E34D275}"/>
              </a:ext>
            </a:extLst>
          </p:cNvPr>
          <p:cNvCxnSpPr>
            <a:cxnSpLocks/>
            <a:stCxn id="31" idx="0"/>
            <a:endCxn id="13" idx="2"/>
          </p:cNvCxnSpPr>
          <p:nvPr/>
        </p:nvCxnSpPr>
        <p:spPr>
          <a:xfrm rot="5400000" flipH="1" flipV="1">
            <a:off x="3541505" y="3937720"/>
            <a:ext cx="248799" cy="465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7" name="曲線コネクタ 106">
            <a:extLst>
              <a:ext uri="{FF2B5EF4-FFF2-40B4-BE49-F238E27FC236}">
                <a16:creationId xmlns:a16="http://schemas.microsoft.com/office/drawing/2014/main" id="{B13F857B-B3FE-A94B-A52A-0F9623362236}"/>
              </a:ext>
            </a:extLst>
          </p:cNvPr>
          <p:cNvCxnSpPr>
            <a:cxnSpLocks/>
            <a:stCxn id="69" idx="0"/>
            <a:endCxn id="58" idx="1"/>
          </p:cNvCxnSpPr>
          <p:nvPr/>
        </p:nvCxnSpPr>
        <p:spPr>
          <a:xfrm rot="5400000" flipH="1" flipV="1">
            <a:off x="6213676" y="2504106"/>
            <a:ext cx="621160" cy="249951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79EE9063-E65B-8D4B-BA8C-E06A32242600}"/>
              </a:ext>
            </a:extLst>
          </p:cNvPr>
          <p:cNvSpPr txBox="1"/>
          <p:nvPr/>
        </p:nvSpPr>
        <p:spPr>
          <a:xfrm>
            <a:off x="349956" y="6150516"/>
            <a:ext cx="4722850" cy="276999"/>
          </a:xfrm>
          <a:prstGeom prst="rect">
            <a:avLst/>
          </a:prstGeom>
          <a:noFill/>
        </p:spPr>
        <p:txBody>
          <a:bodyPr wrap="square" rtlCol="0">
            <a:spAutoFit/>
          </a:bodyPr>
          <a:lstStyle/>
          <a:p>
            <a:r>
              <a:rPr kumimoji="1" lang="en-US" altLang="ja-JP" sz="1200" dirty="0"/>
              <a:t>Reference: </a:t>
            </a:r>
            <a:r>
              <a:rPr kumimoji="1" lang="en-US" altLang="ja-JP" sz="1200" dirty="0">
                <a:hlinkClick r:id="rId4"/>
              </a:rPr>
              <a:t>Phantom - Staying safe with Phantom</a:t>
            </a:r>
            <a:r>
              <a:rPr kumimoji="1" lang="en-US" altLang="ja-JP" sz="1200" dirty="0"/>
              <a:t>, </a:t>
            </a:r>
            <a:r>
              <a:rPr kumimoji="1" lang="en-US" altLang="ja-JP" sz="1200" dirty="0">
                <a:hlinkClick r:id="rId5"/>
              </a:rPr>
              <a:t>Orca</a:t>
            </a:r>
            <a:endParaRPr kumimoji="1" lang="ja-JP" altLang="en-US" sz="1200"/>
          </a:p>
        </p:txBody>
      </p:sp>
      <p:sp>
        <p:nvSpPr>
          <p:cNvPr id="132" name="正方形/長方形 131">
            <a:extLst>
              <a:ext uri="{FF2B5EF4-FFF2-40B4-BE49-F238E27FC236}">
                <a16:creationId xmlns:a16="http://schemas.microsoft.com/office/drawing/2014/main" id="{F425DB85-FB48-CC4E-A557-58F9631C6C1C}"/>
              </a:ext>
            </a:extLst>
          </p:cNvPr>
          <p:cNvSpPr/>
          <p:nvPr/>
        </p:nvSpPr>
        <p:spPr>
          <a:xfrm>
            <a:off x="10656410"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Completion</a:t>
            </a:r>
          </a:p>
          <a:p>
            <a:pPr algn="ctr"/>
            <a:r>
              <a:rPr kumimoji="1" lang="en-US" altLang="ja-JP" sz="1200">
                <a:solidFill>
                  <a:schemeClr val="tx1"/>
                </a:solidFill>
              </a:rPr>
              <a:t>UI</a:t>
            </a:r>
            <a:endParaRPr kumimoji="1" lang="ja-JP" altLang="en-US" sz="1200">
              <a:solidFill>
                <a:schemeClr val="tx1"/>
              </a:solidFill>
            </a:endParaRPr>
          </a:p>
        </p:txBody>
      </p:sp>
      <p:cxnSp>
        <p:nvCxnSpPr>
          <p:cNvPr id="133" name="カギ線コネクタ 132">
            <a:extLst>
              <a:ext uri="{FF2B5EF4-FFF2-40B4-BE49-F238E27FC236}">
                <a16:creationId xmlns:a16="http://schemas.microsoft.com/office/drawing/2014/main" id="{E3A5AB9C-2C9F-6644-A363-EC1EEBBE4AA2}"/>
              </a:ext>
            </a:extLst>
          </p:cNvPr>
          <p:cNvCxnSpPr>
            <a:cxnSpLocks/>
            <a:stCxn id="101" idx="3"/>
            <a:endCxn id="132" idx="1"/>
          </p:cNvCxnSpPr>
          <p:nvPr/>
        </p:nvCxnSpPr>
        <p:spPr>
          <a:xfrm flipV="1">
            <a:off x="10312320" y="4537763"/>
            <a:ext cx="344090" cy="105145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CD23F00D-CF68-9F89-2CCE-2263DE4A7C44}"/>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192931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Sign and Confirm Transaction Process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27</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3672585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a:t>
            </a:r>
          </a:p>
          <a:p>
            <a:pPr algn="ctr"/>
            <a:r>
              <a:rPr kumimoji="1" lang="en-US" altLang="ja-JP" sz="1200">
                <a:solidFill>
                  <a:schemeClr val="tx1"/>
                </a:solidFill>
              </a:rPr>
              <a:t>transaction sign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974EEDF7-8E77-B641-92B7-80940AC4434A}"/>
              </a:ext>
            </a:extLst>
          </p:cNvPr>
          <p:cNvSpPr/>
          <p:nvPr/>
        </p:nvSpPr>
        <p:spPr>
          <a:xfrm>
            <a:off x="3183040"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0" name="正方形/長方形 59">
            <a:extLst>
              <a:ext uri="{FF2B5EF4-FFF2-40B4-BE49-F238E27FC236}">
                <a16:creationId xmlns:a16="http://schemas.microsoft.com/office/drawing/2014/main" id="{FC8AF19B-1673-5D46-BAC6-710A500A24D9}"/>
              </a:ext>
            </a:extLst>
          </p:cNvPr>
          <p:cNvSpPr/>
          <p:nvPr/>
        </p:nvSpPr>
        <p:spPr>
          <a:xfrm>
            <a:off x="3183041"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cxnSp>
        <p:nvCxnSpPr>
          <p:cNvPr id="62" name="直線矢印コネクタ 61">
            <a:extLst>
              <a:ext uri="{FF2B5EF4-FFF2-40B4-BE49-F238E27FC236}">
                <a16:creationId xmlns:a16="http://schemas.microsoft.com/office/drawing/2014/main" id="{15C423B6-D98F-BC42-B54E-1ABAA69C7FD3}"/>
              </a:ext>
            </a:extLst>
          </p:cNvPr>
          <p:cNvCxnSpPr>
            <a:cxnSpLocks/>
            <a:stCxn id="59" idx="0"/>
            <a:endCxn id="60" idx="2"/>
          </p:cNvCxnSpPr>
          <p:nvPr/>
        </p:nvCxnSpPr>
        <p:spPr>
          <a:xfrm flipV="1">
            <a:off x="3718514"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16643912-BD4A-3D45-942C-459607031DDA}"/>
              </a:ext>
            </a:extLst>
          </p:cNvPr>
          <p:cNvSpPr/>
          <p:nvPr/>
        </p:nvSpPr>
        <p:spPr>
          <a:xfrm>
            <a:off x="4789459"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64" name="カギ線コネクタ 63">
            <a:extLst>
              <a:ext uri="{FF2B5EF4-FFF2-40B4-BE49-F238E27FC236}">
                <a16:creationId xmlns:a16="http://schemas.microsoft.com/office/drawing/2014/main" id="{1E68C073-B7BF-EF4A-876B-B8F4F085F5CE}"/>
              </a:ext>
            </a:extLst>
          </p:cNvPr>
          <p:cNvCxnSpPr>
            <a:cxnSpLocks/>
            <a:stCxn id="60" idx="3"/>
            <a:endCxn id="63" idx="1"/>
          </p:cNvCxnSpPr>
          <p:nvPr/>
        </p:nvCxnSpPr>
        <p:spPr>
          <a:xfrm>
            <a:off x="4253988" y="1342504"/>
            <a:ext cx="535471"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14401567-4E63-8E4E-ABA5-1D57C30C1202}"/>
              </a:ext>
            </a:extLst>
          </p:cNvPr>
          <p:cNvSpPr/>
          <p:nvPr/>
        </p:nvSpPr>
        <p:spPr>
          <a:xfrm>
            <a:off x="4789459"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p:txBody>
      </p:sp>
      <p:cxnSp>
        <p:nvCxnSpPr>
          <p:cNvPr id="66" name="直線矢印コネクタ 65">
            <a:extLst>
              <a:ext uri="{FF2B5EF4-FFF2-40B4-BE49-F238E27FC236}">
                <a16:creationId xmlns:a16="http://schemas.microsoft.com/office/drawing/2014/main" id="{727BB60F-4895-2C4C-B6EF-650E9FACD2E5}"/>
              </a:ext>
            </a:extLst>
          </p:cNvPr>
          <p:cNvCxnSpPr>
            <a:cxnSpLocks/>
            <a:stCxn id="63" idx="2"/>
            <a:endCxn id="65" idx="0"/>
          </p:cNvCxnSpPr>
          <p:nvPr/>
        </p:nvCxnSpPr>
        <p:spPr>
          <a:xfrm>
            <a:off x="5324933" y="3815644"/>
            <a:ext cx="0"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50BE383-4111-3E4D-8D8E-F8A13DC65388}"/>
              </a:ext>
            </a:extLst>
          </p:cNvPr>
          <p:cNvCxnSpPr>
            <a:cxnSpLocks/>
            <a:stCxn id="56" idx="0"/>
            <a:endCxn id="59" idx="2"/>
          </p:cNvCxnSpPr>
          <p:nvPr/>
        </p:nvCxnSpPr>
        <p:spPr>
          <a:xfrm flipH="1" flipV="1">
            <a:off x="3718514" y="3815645"/>
            <a:ext cx="1"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F84C8FC1-0286-FF45-85A0-20FFD952F6DB}"/>
              </a:ext>
            </a:extLst>
          </p:cNvPr>
          <p:cNvSpPr/>
          <p:nvPr/>
        </p:nvSpPr>
        <p:spPr>
          <a:xfrm>
            <a:off x="478945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a:p>
            <a:pPr algn="ctr"/>
            <a:r>
              <a:rPr kumimoji="1" lang="en-US" altLang="ja-JP" sz="1200">
                <a:solidFill>
                  <a:schemeClr val="tx1"/>
                </a:solidFill>
              </a:rPr>
              <a:t>signature</a:t>
            </a:r>
          </a:p>
        </p:txBody>
      </p:sp>
      <p:cxnSp>
        <p:nvCxnSpPr>
          <p:cNvPr id="75" name="直線矢印コネクタ 74">
            <a:extLst>
              <a:ext uri="{FF2B5EF4-FFF2-40B4-BE49-F238E27FC236}">
                <a16:creationId xmlns:a16="http://schemas.microsoft.com/office/drawing/2014/main" id="{432F220A-3EE7-2649-BAF6-367E6AB101EC}"/>
              </a:ext>
            </a:extLst>
          </p:cNvPr>
          <p:cNvCxnSpPr>
            <a:cxnSpLocks/>
            <a:stCxn id="65" idx="2"/>
            <a:endCxn id="73" idx="0"/>
          </p:cNvCxnSpPr>
          <p:nvPr/>
        </p:nvCxnSpPr>
        <p:spPr>
          <a:xfrm>
            <a:off x="5324933" y="4910122"/>
            <a:ext cx="0"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04FE4A99-CD89-C94F-96F8-3535AC8D9446}"/>
              </a:ext>
            </a:extLst>
          </p:cNvPr>
          <p:cNvSpPr/>
          <p:nvPr/>
        </p:nvSpPr>
        <p:spPr>
          <a:xfrm>
            <a:off x="6395876"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confirm</a:t>
            </a:r>
          </a:p>
        </p:txBody>
      </p:sp>
      <p:cxnSp>
        <p:nvCxnSpPr>
          <p:cNvPr id="80" name="カギ線コネクタ 79">
            <a:extLst>
              <a:ext uri="{FF2B5EF4-FFF2-40B4-BE49-F238E27FC236}">
                <a16:creationId xmlns:a16="http://schemas.microsoft.com/office/drawing/2014/main" id="{38B4F85F-566C-0F4C-B170-750A02DCA620}"/>
              </a:ext>
            </a:extLst>
          </p:cNvPr>
          <p:cNvCxnSpPr>
            <a:cxnSpLocks/>
            <a:stCxn id="73" idx="3"/>
            <a:endCxn id="79" idx="1"/>
          </p:cNvCxnSpPr>
          <p:nvPr/>
        </p:nvCxnSpPr>
        <p:spPr>
          <a:xfrm flipV="1">
            <a:off x="5860406" y="4537762"/>
            <a:ext cx="535470" cy="105146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7FF75554-16AE-E343-B12B-9DF369355B01}"/>
              </a:ext>
            </a:extLst>
          </p:cNvPr>
          <p:cNvSpPr/>
          <p:nvPr/>
        </p:nvSpPr>
        <p:spPr>
          <a:xfrm>
            <a:off x="6395874"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86" name="直線矢印コネクタ 85">
            <a:extLst>
              <a:ext uri="{FF2B5EF4-FFF2-40B4-BE49-F238E27FC236}">
                <a16:creationId xmlns:a16="http://schemas.microsoft.com/office/drawing/2014/main" id="{98BE331A-083F-004C-A1FA-9D3B97FBE0A3}"/>
              </a:ext>
            </a:extLst>
          </p:cNvPr>
          <p:cNvCxnSpPr>
            <a:cxnSpLocks/>
            <a:stCxn id="79" idx="2"/>
            <a:endCxn id="85" idx="0"/>
          </p:cNvCxnSpPr>
          <p:nvPr/>
        </p:nvCxnSpPr>
        <p:spPr>
          <a:xfrm flipH="1">
            <a:off x="6931348" y="4910122"/>
            <a:ext cx="2"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7E44E5CB-8C35-2849-B220-27EA350E2960}"/>
              </a:ext>
            </a:extLst>
          </p:cNvPr>
          <p:cNvSpPr/>
          <p:nvPr/>
        </p:nvSpPr>
        <p:spPr>
          <a:xfrm>
            <a:off x="800228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91" name="直線矢印コネクタ 90">
            <a:extLst>
              <a:ext uri="{FF2B5EF4-FFF2-40B4-BE49-F238E27FC236}">
                <a16:creationId xmlns:a16="http://schemas.microsoft.com/office/drawing/2014/main" id="{206161EF-B329-924A-B30F-D23CEC997448}"/>
              </a:ext>
            </a:extLst>
          </p:cNvPr>
          <p:cNvCxnSpPr>
            <a:cxnSpLocks/>
            <a:stCxn id="85" idx="3"/>
            <a:endCxn id="90" idx="1"/>
          </p:cNvCxnSpPr>
          <p:nvPr/>
        </p:nvCxnSpPr>
        <p:spPr>
          <a:xfrm>
            <a:off x="7466821"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E0213CA9-25E2-2547-87B3-8904BA514473}"/>
              </a:ext>
            </a:extLst>
          </p:cNvPr>
          <p:cNvSpPr txBox="1"/>
          <p:nvPr/>
        </p:nvSpPr>
        <p:spPr>
          <a:xfrm>
            <a:off x="349956" y="6150516"/>
            <a:ext cx="4722850" cy="276999"/>
          </a:xfrm>
          <a:prstGeom prst="rect">
            <a:avLst/>
          </a:prstGeom>
          <a:noFill/>
        </p:spPr>
        <p:txBody>
          <a:bodyPr wrap="square" rtlCol="0">
            <a:spAutoFit/>
          </a:bodyPr>
          <a:lstStyle/>
          <a:p>
            <a:r>
              <a:rPr kumimoji="1" lang="en-US" altLang="ja-JP" sz="1200"/>
              <a:t>Example Code: </a:t>
            </a:r>
            <a:r>
              <a:rPr kumimoji="1" lang="en-US" altLang="ja-JP" sz="1200">
                <a:hlinkClick r:id="rId2"/>
              </a:rPr>
              <a:t>256hax - react </a:t>
            </a:r>
            <a:r>
              <a:rPr kumimoji="1" lang="en-US" altLang="ja-JP" sz="1200" err="1">
                <a:hlinkClick r:id="rId2"/>
              </a:rPr>
              <a:t>sign_and_transaction</a:t>
            </a:r>
            <a:endParaRPr kumimoji="1" lang="ja-JP" altLang="en-US" sz="1200"/>
          </a:p>
        </p:txBody>
      </p:sp>
      <p:sp>
        <p:nvSpPr>
          <p:cNvPr id="28" name="正方形/長方形 27">
            <a:extLst>
              <a:ext uri="{FF2B5EF4-FFF2-40B4-BE49-F238E27FC236}">
                <a16:creationId xmlns:a16="http://schemas.microsoft.com/office/drawing/2014/main" id="{D400FB3C-514C-AC48-9664-EED57AC40783}"/>
              </a:ext>
            </a:extLst>
          </p:cNvPr>
          <p:cNvSpPr/>
          <p:nvPr/>
        </p:nvSpPr>
        <p:spPr>
          <a:xfrm>
            <a:off x="3183040"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29" name="直線矢印コネクタ 28">
            <a:extLst>
              <a:ext uri="{FF2B5EF4-FFF2-40B4-BE49-F238E27FC236}">
                <a16:creationId xmlns:a16="http://schemas.microsoft.com/office/drawing/2014/main" id="{E840236E-8E93-6F4E-B45A-6587AFECA388}"/>
              </a:ext>
            </a:extLst>
          </p:cNvPr>
          <p:cNvCxnSpPr>
            <a:cxnSpLocks/>
            <a:stCxn id="28" idx="0"/>
            <a:endCxn id="56" idx="2"/>
          </p:cNvCxnSpPr>
          <p:nvPr/>
        </p:nvCxnSpPr>
        <p:spPr>
          <a:xfrm flipV="1">
            <a:off x="3718514" y="4910123"/>
            <a:ext cx="1"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EBF7A10C-D4C4-4938-F1D3-75218CDCD0DB}"/>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38815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Send and Confirm Transaction Process (Skip Sign)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28</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402319532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Send and Confirm</a:t>
            </a:r>
          </a:p>
          <a:p>
            <a:pPr algn="ctr"/>
            <a:r>
              <a:rPr kumimoji="1" lang="en-US" altLang="ja-JP" sz="1200">
                <a:solidFill>
                  <a:schemeClr val="tx1"/>
                </a:solidFill>
              </a:rPr>
              <a:t>Transaction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815BF6FE-4299-9D4B-81E4-B575042C4E84}"/>
              </a:ext>
            </a:extLst>
          </p:cNvPr>
          <p:cNvSpPr/>
          <p:nvPr/>
        </p:nvSpPr>
        <p:spPr>
          <a:xfrm>
            <a:off x="3183041"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28" name="直線矢印コネクタ 27">
            <a:extLst>
              <a:ext uri="{FF2B5EF4-FFF2-40B4-BE49-F238E27FC236}">
                <a16:creationId xmlns:a16="http://schemas.microsoft.com/office/drawing/2014/main" id="{A64C76FE-284A-3A4A-96E0-20B443FE3331}"/>
              </a:ext>
            </a:extLst>
          </p:cNvPr>
          <p:cNvCxnSpPr>
            <a:cxnSpLocks/>
            <a:stCxn id="56" idx="2"/>
            <a:endCxn id="27" idx="0"/>
          </p:cNvCxnSpPr>
          <p:nvPr/>
        </p:nvCxnSpPr>
        <p:spPr>
          <a:xfrm>
            <a:off x="3718515" y="4910123"/>
            <a:ext cx="0"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9B777ED0-DC0A-4941-BAF3-B36959FDB75F}"/>
              </a:ext>
            </a:extLst>
          </p:cNvPr>
          <p:cNvSpPr/>
          <p:nvPr/>
        </p:nvSpPr>
        <p:spPr>
          <a:xfrm>
            <a:off x="478945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30" name="直線矢印コネクタ 29">
            <a:extLst>
              <a:ext uri="{FF2B5EF4-FFF2-40B4-BE49-F238E27FC236}">
                <a16:creationId xmlns:a16="http://schemas.microsoft.com/office/drawing/2014/main" id="{E4AC3700-D93D-8445-96CF-CD2D69034F8F}"/>
              </a:ext>
            </a:extLst>
          </p:cNvPr>
          <p:cNvCxnSpPr>
            <a:cxnSpLocks/>
            <a:stCxn id="27" idx="3"/>
            <a:endCxn id="29" idx="1"/>
          </p:cNvCxnSpPr>
          <p:nvPr/>
        </p:nvCxnSpPr>
        <p:spPr>
          <a:xfrm>
            <a:off x="4253988"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CBF392B-B256-3745-B72B-509F92A5CC16}"/>
              </a:ext>
            </a:extLst>
          </p:cNvPr>
          <p:cNvSpPr txBox="1"/>
          <p:nvPr/>
        </p:nvSpPr>
        <p:spPr>
          <a:xfrm>
            <a:off x="1576620" y="5216861"/>
            <a:ext cx="1070947" cy="744721"/>
          </a:xfrm>
          <a:prstGeom prst="rect">
            <a:avLst/>
          </a:prstGeom>
          <a:noFill/>
        </p:spPr>
        <p:txBody>
          <a:bodyPr wrap="none" rtlCol="0">
            <a:noAutofit/>
          </a:bodyPr>
          <a:lstStyle/>
          <a:p>
            <a:r>
              <a:rPr kumimoji="1" lang="en-US" altLang="ja-JP" sz="1200"/>
              <a:t>Give </a:t>
            </a:r>
            <a:r>
              <a:rPr kumimoji="1" lang="en-US" altLang="ja-JP" sz="1200">
                <a:hlinkClick r:id="rId2"/>
              </a:rPr>
              <a:t>Signer</a:t>
            </a:r>
            <a:endParaRPr kumimoji="1" lang="en-US" altLang="ja-JP" sz="1200"/>
          </a:p>
          <a:p>
            <a:r>
              <a:rPr kumimoji="1" lang="en-US" altLang="ja-JP" sz="1200"/>
              <a:t>(public key</a:t>
            </a:r>
          </a:p>
          <a:p>
            <a:r>
              <a:rPr kumimoji="1" lang="en-US" altLang="ja-JP" sz="1200"/>
              <a:t>and secret key)</a:t>
            </a:r>
            <a:endParaRPr kumimoji="1" lang="ja-JP" altLang="en-US" sz="1200"/>
          </a:p>
        </p:txBody>
      </p:sp>
      <p:cxnSp>
        <p:nvCxnSpPr>
          <p:cNvPr id="34" name="曲線コネクタ 33">
            <a:extLst>
              <a:ext uri="{FF2B5EF4-FFF2-40B4-BE49-F238E27FC236}">
                <a16:creationId xmlns:a16="http://schemas.microsoft.com/office/drawing/2014/main" id="{43890286-A569-A74B-B2ED-940D861831E8}"/>
              </a:ext>
            </a:extLst>
          </p:cNvPr>
          <p:cNvCxnSpPr>
            <a:cxnSpLocks/>
            <a:stCxn id="8" idx="1"/>
            <a:endCxn id="38" idx="2"/>
          </p:cNvCxnSpPr>
          <p:nvPr/>
        </p:nvCxnSpPr>
        <p:spPr>
          <a:xfrm rot="10800000" flipH="1">
            <a:off x="1576619" y="4910124"/>
            <a:ext cx="535475" cy="679099"/>
          </a:xfrm>
          <a:prstGeom prst="curvedConnector4">
            <a:avLst>
              <a:gd name="adj1" fmla="val -42691"/>
              <a:gd name="adj2" fmla="val 77416"/>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2820DE7-07E6-1D49-A229-133593CF9969}"/>
              </a:ext>
            </a:extLst>
          </p:cNvPr>
          <p:cNvSpPr txBox="1"/>
          <p:nvPr/>
        </p:nvSpPr>
        <p:spPr>
          <a:xfrm>
            <a:off x="4789455" y="4165402"/>
            <a:ext cx="1070947" cy="744721"/>
          </a:xfrm>
          <a:prstGeom prst="rect">
            <a:avLst/>
          </a:prstGeom>
          <a:noFill/>
        </p:spPr>
        <p:txBody>
          <a:bodyPr wrap="square" rtlCol="0">
            <a:noAutofit/>
          </a:bodyPr>
          <a:lstStyle/>
          <a:p>
            <a:r>
              <a:rPr kumimoji="1" lang="en-US" altLang="ja-JP" sz="1200">
                <a:hlinkClick r:id="rId3"/>
              </a:rPr>
              <a:t>send and confirm function</a:t>
            </a:r>
            <a:endParaRPr kumimoji="1" lang="ja-JP" altLang="en-US" sz="1200"/>
          </a:p>
        </p:txBody>
      </p:sp>
      <p:cxnSp>
        <p:nvCxnSpPr>
          <p:cNvPr id="41" name="曲線コネクタ 40">
            <a:extLst>
              <a:ext uri="{FF2B5EF4-FFF2-40B4-BE49-F238E27FC236}">
                <a16:creationId xmlns:a16="http://schemas.microsoft.com/office/drawing/2014/main" id="{B2215275-0FB3-1443-B71B-D1749C4B72E3}"/>
              </a:ext>
            </a:extLst>
          </p:cNvPr>
          <p:cNvCxnSpPr>
            <a:cxnSpLocks/>
            <a:stCxn id="40" idx="0"/>
            <a:endCxn id="56" idx="3"/>
          </p:cNvCxnSpPr>
          <p:nvPr/>
        </p:nvCxnSpPr>
        <p:spPr>
          <a:xfrm rot="16200000" flipH="1" flipV="1">
            <a:off x="4603278" y="3816111"/>
            <a:ext cx="372361" cy="1070941"/>
          </a:xfrm>
          <a:prstGeom prst="curvedConnector4">
            <a:avLst>
              <a:gd name="adj1" fmla="val -61392"/>
              <a:gd name="adj2" fmla="val 75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D38C370F-B672-36C7-4BF6-3034C0196BD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045700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Standard System Architecture</a:t>
            </a:r>
            <a:r>
              <a:rPr kumimoji="1" lang="ja-JP" altLang="en-US"/>
              <a:t> </a:t>
            </a:r>
            <a:r>
              <a:rPr kumimoji="1" lang="en-US" altLang="ja-JP" dirty="0"/>
              <a:t>Example</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2</a:t>
            </a:fld>
            <a:endParaRPr kumimoji="1" lang="ja-JP" altLang="en-US"/>
          </a:p>
        </p:txBody>
      </p:sp>
      <p:grpSp>
        <p:nvGrpSpPr>
          <p:cNvPr id="13" name="グループ化 12">
            <a:extLst>
              <a:ext uri="{FF2B5EF4-FFF2-40B4-BE49-F238E27FC236}">
                <a16:creationId xmlns:a16="http://schemas.microsoft.com/office/drawing/2014/main" id="{F773E1F5-A2CC-E742-B513-66E69DC205B9}"/>
              </a:ext>
            </a:extLst>
          </p:cNvPr>
          <p:cNvGrpSpPr/>
          <p:nvPr/>
        </p:nvGrpSpPr>
        <p:grpSpPr>
          <a:xfrm>
            <a:off x="302728" y="2382838"/>
            <a:ext cx="348041" cy="450054"/>
            <a:chOff x="490159" y="2239964"/>
            <a:chExt cx="348041" cy="450054"/>
          </a:xfrm>
        </p:grpSpPr>
        <p:sp>
          <p:nvSpPr>
            <p:cNvPr id="11" name="円/楕円 10">
              <a:extLst>
                <a:ext uri="{FF2B5EF4-FFF2-40B4-BE49-F238E27FC236}">
                  <a16:creationId xmlns:a16="http://schemas.microsoft.com/office/drawing/2014/main" id="{47D0E64E-0144-454D-9AB4-39AC6F089A9A}"/>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三角形 11">
              <a:extLst>
                <a:ext uri="{FF2B5EF4-FFF2-40B4-BE49-F238E27FC236}">
                  <a16:creationId xmlns:a16="http://schemas.microsoft.com/office/drawing/2014/main" id="{258A3296-52CE-8D4B-93F1-9E487E22C304}"/>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User</a:t>
              </a:r>
              <a:endParaRPr kumimoji="1" lang="ja-JP" altLang="en-US" sz="1200">
                <a:solidFill>
                  <a:schemeClr val="tx1"/>
                </a:solidFill>
              </a:endParaRPr>
            </a:p>
          </p:txBody>
        </p:sp>
      </p:grpSp>
      <p:sp>
        <p:nvSpPr>
          <p:cNvPr id="14" name="角丸四角形 13">
            <a:extLst>
              <a:ext uri="{FF2B5EF4-FFF2-40B4-BE49-F238E27FC236}">
                <a16:creationId xmlns:a16="http://schemas.microsoft.com/office/drawing/2014/main" id="{79C4A2B2-FD98-B84F-AAA2-85E37DFF32CC}"/>
              </a:ext>
            </a:extLst>
          </p:cNvPr>
          <p:cNvSpPr/>
          <p:nvPr/>
        </p:nvSpPr>
        <p:spPr>
          <a:xfrm>
            <a:off x="736600" y="2203682"/>
            <a:ext cx="980314"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Wallet</a:t>
            </a:r>
          </a:p>
          <a:p>
            <a:endParaRPr kumimoji="1" lang="en-US" altLang="ja-JP" sz="1200" b="1" dirty="0">
              <a:solidFill>
                <a:schemeClr val="tx1"/>
              </a:solidFill>
            </a:endParaRPr>
          </a:p>
          <a:p>
            <a:r>
              <a:rPr kumimoji="1" lang="en-US" altLang="ja-JP" sz="1200" dirty="0">
                <a:solidFill>
                  <a:schemeClr val="tx1"/>
                </a:solidFill>
              </a:rPr>
              <a:t>e.g.) Phantom</a:t>
            </a:r>
            <a:endParaRPr kumimoji="1" lang="ja-JP" altLang="en-US" sz="1200">
              <a:solidFill>
                <a:schemeClr val="tx1"/>
              </a:solidFill>
            </a:endParaRPr>
          </a:p>
        </p:txBody>
      </p:sp>
      <p:grpSp>
        <p:nvGrpSpPr>
          <p:cNvPr id="19" name="グループ化 18">
            <a:extLst>
              <a:ext uri="{FF2B5EF4-FFF2-40B4-BE49-F238E27FC236}">
                <a16:creationId xmlns:a16="http://schemas.microsoft.com/office/drawing/2014/main" id="{B0E9CD14-2FB9-2748-8B4C-508B21636FDE}"/>
              </a:ext>
            </a:extLst>
          </p:cNvPr>
          <p:cNvGrpSpPr/>
          <p:nvPr/>
        </p:nvGrpSpPr>
        <p:grpSpPr>
          <a:xfrm>
            <a:off x="10808860" y="5769023"/>
            <a:ext cx="348041" cy="450054"/>
            <a:chOff x="490159" y="2239964"/>
            <a:chExt cx="348041" cy="450054"/>
          </a:xfrm>
        </p:grpSpPr>
        <p:sp>
          <p:nvSpPr>
            <p:cNvPr id="20" name="円/楕円 19">
              <a:extLst>
                <a:ext uri="{FF2B5EF4-FFF2-40B4-BE49-F238E27FC236}">
                  <a16:creationId xmlns:a16="http://schemas.microsoft.com/office/drawing/2014/main" id="{C9DC9F2C-3947-924A-8B0E-9DF60EE6293B}"/>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1" name="三角形 20">
              <a:extLst>
                <a:ext uri="{FF2B5EF4-FFF2-40B4-BE49-F238E27FC236}">
                  <a16:creationId xmlns:a16="http://schemas.microsoft.com/office/drawing/2014/main" id="{526B37ED-45DD-064F-BB18-00AC56B4CCA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Developer</a:t>
              </a:r>
              <a:endParaRPr kumimoji="1" lang="ja-JP" altLang="en-US" sz="1200">
                <a:solidFill>
                  <a:schemeClr val="tx1"/>
                </a:solidFill>
              </a:endParaRPr>
            </a:p>
          </p:txBody>
        </p:sp>
      </p:grpSp>
      <p:sp>
        <p:nvSpPr>
          <p:cNvPr id="6" name="正方形/長方形 5">
            <a:extLst>
              <a:ext uri="{FF2B5EF4-FFF2-40B4-BE49-F238E27FC236}">
                <a16:creationId xmlns:a16="http://schemas.microsoft.com/office/drawing/2014/main" id="{9B520C55-8C20-894C-A1A4-37152A9A8B87}"/>
              </a:ext>
            </a:extLst>
          </p:cNvPr>
          <p:cNvSpPr/>
          <p:nvPr/>
        </p:nvSpPr>
        <p:spPr>
          <a:xfrm>
            <a:off x="8788758" y="2140999"/>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Solana Cluster</a:t>
            </a:r>
          </a:p>
          <a:p>
            <a:r>
              <a:rPr kumimoji="1" lang="en-US" altLang="ja-JP" sz="1200" b="1" dirty="0">
                <a:solidFill>
                  <a:schemeClr val="tx1"/>
                </a:solidFill>
              </a:rPr>
              <a:t>(Blockchain)</a:t>
            </a:r>
          </a:p>
          <a:p>
            <a:endParaRPr kumimoji="1" lang="en-US" altLang="ja-JP" sz="1200" b="1" dirty="0">
              <a:solidFill>
                <a:schemeClr val="tx1"/>
              </a:solidFill>
            </a:endParaRPr>
          </a:p>
          <a:p>
            <a:r>
              <a:rPr kumimoji="1" lang="en-US" altLang="ja-JP" sz="1200" dirty="0">
                <a:solidFill>
                  <a:schemeClr val="tx1"/>
                </a:solidFill>
              </a:rPr>
              <a:t>e.g.) Solana Mainnet Beta</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46B27697-0F8F-514F-BA7C-825CE8DF450E}"/>
              </a:ext>
            </a:extLst>
          </p:cNvPr>
          <p:cNvSpPr/>
          <p:nvPr/>
        </p:nvSpPr>
        <p:spPr>
          <a:xfrm>
            <a:off x="8788759"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Permanent Storage</a:t>
            </a:r>
          </a:p>
          <a:p>
            <a:endParaRPr kumimoji="1" lang="en-US" altLang="ja-JP" sz="1200" b="1" dirty="0">
              <a:solidFill>
                <a:schemeClr val="tx1"/>
              </a:solidFill>
            </a:endParaRPr>
          </a:p>
          <a:p>
            <a:r>
              <a:rPr kumimoji="1" lang="en-US" altLang="ja-JP" sz="1200" dirty="0">
                <a:solidFill>
                  <a:schemeClr val="tx1"/>
                </a:solidFill>
              </a:rPr>
              <a:t>e.g.) Arweave, IPFS: NFT.Storage, Pinata Cloud</a:t>
            </a:r>
          </a:p>
        </p:txBody>
      </p:sp>
      <p:sp>
        <p:nvSpPr>
          <p:cNvPr id="8" name="正方形/長方形 7">
            <a:extLst>
              <a:ext uri="{FF2B5EF4-FFF2-40B4-BE49-F238E27FC236}">
                <a16:creationId xmlns:a16="http://schemas.microsoft.com/office/drawing/2014/main" id="{5BD0F255-547D-4243-80B1-B7CF73F35F8C}"/>
              </a:ext>
            </a:extLst>
          </p:cNvPr>
          <p:cNvSpPr/>
          <p:nvPr/>
        </p:nvSpPr>
        <p:spPr>
          <a:xfrm>
            <a:off x="6554334" y="2143964"/>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Frontend</a:t>
            </a:r>
          </a:p>
          <a:p>
            <a:endParaRPr kumimoji="1" lang="en-US" altLang="ja-JP" sz="1200" b="1" dirty="0">
              <a:solidFill>
                <a:schemeClr val="tx1"/>
              </a:solidFill>
            </a:endParaRPr>
          </a:p>
          <a:p>
            <a:r>
              <a:rPr kumimoji="1" lang="en-US" altLang="ja-JP" sz="1200" dirty="0">
                <a:solidFill>
                  <a:schemeClr val="tx1"/>
                </a:solidFill>
              </a:rPr>
              <a:t>e.g.) JS (Solana/Anchor Web3), React, Vue, Metaplex, Raydium</a:t>
            </a:r>
            <a:endParaRPr kumimoji="1" lang="ja-JP" altLang="en-US" sz="1200">
              <a:solidFill>
                <a:schemeClr val="tx1"/>
              </a:solidFill>
            </a:endParaRPr>
          </a:p>
        </p:txBody>
      </p:sp>
      <p:sp>
        <p:nvSpPr>
          <p:cNvPr id="9" name="正方形/長方形 8">
            <a:extLst>
              <a:ext uri="{FF2B5EF4-FFF2-40B4-BE49-F238E27FC236}">
                <a16:creationId xmlns:a16="http://schemas.microsoft.com/office/drawing/2014/main" id="{8D882191-7DAA-C44A-B78F-C105645615CA}"/>
              </a:ext>
            </a:extLst>
          </p:cNvPr>
          <p:cNvSpPr/>
          <p:nvPr/>
        </p:nvSpPr>
        <p:spPr>
          <a:xfrm>
            <a:off x="4314271"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Backend</a:t>
            </a:r>
          </a:p>
          <a:p>
            <a:endParaRPr kumimoji="1" lang="en-US" altLang="ja-JP" sz="1200" b="1" dirty="0">
              <a:solidFill>
                <a:schemeClr val="tx1"/>
              </a:solidFill>
            </a:endParaRPr>
          </a:p>
          <a:p>
            <a:r>
              <a:rPr kumimoji="1" lang="en-US" altLang="ja-JP" sz="1200" dirty="0">
                <a:solidFill>
                  <a:schemeClr val="tx1"/>
                </a:solidFill>
              </a:rPr>
              <a:t>e.g.) Ruby on Rails, PHP, Python</a:t>
            </a:r>
            <a:endParaRPr kumimoji="1" lang="ja-JP" altLang="en-US" sz="1200">
              <a:solidFill>
                <a:schemeClr val="tx1"/>
              </a:solidFill>
            </a:endParaRPr>
          </a:p>
        </p:txBody>
      </p:sp>
      <p:sp>
        <p:nvSpPr>
          <p:cNvPr id="10" name="正方形/長方形 9">
            <a:extLst>
              <a:ext uri="{FF2B5EF4-FFF2-40B4-BE49-F238E27FC236}">
                <a16:creationId xmlns:a16="http://schemas.microsoft.com/office/drawing/2014/main" id="{376FC0B0-CF17-D845-B24F-AA3BB6A4F9C9}"/>
              </a:ext>
            </a:extLst>
          </p:cNvPr>
          <p:cNvSpPr/>
          <p:nvPr/>
        </p:nvSpPr>
        <p:spPr>
          <a:xfrm>
            <a:off x="878875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Security Check</a:t>
            </a:r>
          </a:p>
          <a:p>
            <a:endParaRPr kumimoji="1" lang="en-US" altLang="ja-JP" sz="1200" b="1" dirty="0">
              <a:solidFill>
                <a:schemeClr val="tx1"/>
              </a:solidFill>
            </a:endParaRPr>
          </a:p>
          <a:p>
            <a:r>
              <a:rPr kumimoji="1" lang="en-US" altLang="ja-JP" sz="1200" dirty="0">
                <a:solidFill>
                  <a:schemeClr val="tx1"/>
                </a:solidFill>
              </a:rPr>
              <a:t>e.g.) Certik, PhishFort</a:t>
            </a:r>
          </a:p>
        </p:txBody>
      </p:sp>
      <p:sp>
        <p:nvSpPr>
          <p:cNvPr id="16" name="正方形/長方形 15">
            <a:extLst>
              <a:ext uri="{FF2B5EF4-FFF2-40B4-BE49-F238E27FC236}">
                <a16:creationId xmlns:a16="http://schemas.microsoft.com/office/drawing/2014/main" id="{ABFD7B9B-2C35-0844-BAAB-AB107AF85A12}"/>
              </a:ext>
            </a:extLst>
          </p:cNvPr>
          <p:cNvSpPr/>
          <p:nvPr/>
        </p:nvSpPr>
        <p:spPr>
          <a:xfrm>
            <a:off x="2077027" y="3455933"/>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Market / Report</a:t>
            </a:r>
          </a:p>
          <a:p>
            <a:endParaRPr kumimoji="1" lang="en-US" altLang="ja-JP" sz="1200" b="1" dirty="0">
              <a:solidFill>
                <a:schemeClr val="tx1"/>
              </a:solidFill>
            </a:endParaRPr>
          </a:p>
          <a:p>
            <a:r>
              <a:rPr kumimoji="1" lang="en-US" altLang="ja-JP" sz="1200" dirty="0">
                <a:solidFill>
                  <a:schemeClr val="tx1"/>
                </a:solidFill>
              </a:rPr>
              <a:t>e.g.) </a:t>
            </a:r>
            <a:r>
              <a:rPr kumimoji="1" lang="en-US" altLang="ja-JP" sz="1200" dirty="0" err="1">
                <a:solidFill>
                  <a:schemeClr val="tx1"/>
                </a:solidFill>
              </a:rPr>
              <a:t>CoinMarketCap</a:t>
            </a:r>
            <a:r>
              <a:rPr kumimoji="1" lang="en-US" altLang="ja-JP" sz="1200" dirty="0">
                <a:solidFill>
                  <a:schemeClr val="tx1"/>
                </a:solidFill>
              </a:rPr>
              <a:t>, DefiLlama</a:t>
            </a:r>
          </a:p>
        </p:txBody>
      </p:sp>
      <p:sp>
        <p:nvSpPr>
          <p:cNvPr id="17" name="正方形/長方形 16">
            <a:extLst>
              <a:ext uri="{FF2B5EF4-FFF2-40B4-BE49-F238E27FC236}">
                <a16:creationId xmlns:a16="http://schemas.microsoft.com/office/drawing/2014/main" id="{408FB114-7357-BE4E-B3E7-80E4F644A17C}"/>
              </a:ext>
            </a:extLst>
          </p:cNvPr>
          <p:cNvSpPr/>
          <p:nvPr/>
        </p:nvSpPr>
        <p:spPr>
          <a:xfrm>
            <a:off x="4314271"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Web Analytics</a:t>
            </a:r>
          </a:p>
          <a:p>
            <a:endParaRPr kumimoji="1" lang="en-US" altLang="ja-JP" sz="1200" b="1" dirty="0">
              <a:solidFill>
                <a:schemeClr val="tx1"/>
              </a:solidFill>
            </a:endParaRPr>
          </a:p>
          <a:p>
            <a:r>
              <a:rPr kumimoji="1" lang="en-US" altLang="ja-JP" sz="1200" dirty="0">
                <a:solidFill>
                  <a:schemeClr val="tx1"/>
                </a:solidFill>
              </a:rPr>
              <a:t>e.g.) Google Analytics</a:t>
            </a:r>
          </a:p>
        </p:txBody>
      </p:sp>
      <p:sp>
        <p:nvSpPr>
          <p:cNvPr id="22" name="正方形/長方形 21">
            <a:extLst>
              <a:ext uri="{FF2B5EF4-FFF2-40B4-BE49-F238E27FC236}">
                <a16:creationId xmlns:a16="http://schemas.microsoft.com/office/drawing/2014/main" id="{69E1A7FD-FDBE-6F4F-B95F-EC815E30F536}"/>
              </a:ext>
            </a:extLst>
          </p:cNvPr>
          <p:cNvSpPr/>
          <p:nvPr/>
        </p:nvSpPr>
        <p:spPr>
          <a:xfrm>
            <a:off x="207702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UI/UX Improvement</a:t>
            </a:r>
          </a:p>
          <a:p>
            <a:endParaRPr kumimoji="1" lang="en-US" altLang="ja-JP" sz="1200" b="1" dirty="0">
              <a:solidFill>
                <a:schemeClr val="tx1"/>
              </a:solidFill>
            </a:endParaRPr>
          </a:p>
          <a:p>
            <a:r>
              <a:rPr kumimoji="1" lang="en-US" altLang="ja-JP" sz="1200" dirty="0">
                <a:solidFill>
                  <a:schemeClr val="tx1"/>
                </a:solidFill>
              </a:rPr>
              <a:t>e.g.) The Graph</a:t>
            </a:r>
          </a:p>
        </p:txBody>
      </p:sp>
      <p:sp>
        <p:nvSpPr>
          <p:cNvPr id="25" name="テキスト ボックス 24">
            <a:extLst>
              <a:ext uri="{FF2B5EF4-FFF2-40B4-BE49-F238E27FC236}">
                <a16:creationId xmlns:a16="http://schemas.microsoft.com/office/drawing/2014/main" id="{CC53FFAA-6687-4B49-9B50-899181A0D5AA}"/>
              </a:ext>
            </a:extLst>
          </p:cNvPr>
          <p:cNvSpPr txBox="1"/>
          <p:nvPr/>
        </p:nvSpPr>
        <p:spPr>
          <a:xfrm>
            <a:off x="8433661" y="4595429"/>
            <a:ext cx="2549219" cy="276999"/>
          </a:xfrm>
          <a:prstGeom prst="rect">
            <a:avLst/>
          </a:prstGeom>
          <a:noFill/>
        </p:spPr>
        <p:txBody>
          <a:bodyPr wrap="square" rtlCol="0">
            <a:spAutoFit/>
          </a:bodyPr>
          <a:lstStyle/>
          <a:p>
            <a:r>
              <a:rPr kumimoji="1" lang="en-US" altLang="ja-JP" sz="1200"/>
              <a:t>Manage Solana Programs/Account</a:t>
            </a:r>
          </a:p>
        </p:txBody>
      </p:sp>
      <p:sp>
        <p:nvSpPr>
          <p:cNvPr id="26" name="フリーフォーム 25">
            <a:extLst>
              <a:ext uri="{FF2B5EF4-FFF2-40B4-BE49-F238E27FC236}">
                <a16:creationId xmlns:a16="http://schemas.microsoft.com/office/drawing/2014/main" id="{67B216BA-D93A-AC49-8FE8-126A44195EEF}"/>
              </a:ext>
            </a:extLst>
          </p:cNvPr>
          <p:cNvSpPr/>
          <p:nvPr/>
        </p:nvSpPr>
        <p:spPr>
          <a:xfrm>
            <a:off x="5166912" y="1744673"/>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a:extLst>
              <a:ext uri="{FF2B5EF4-FFF2-40B4-BE49-F238E27FC236}">
                <a16:creationId xmlns:a16="http://schemas.microsoft.com/office/drawing/2014/main" id="{A84E36C0-8CE8-1644-A92C-DB3203D2894C}"/>
              </a:ext>
            </a:extLst>
          </p:cNvPr>
          <p:cNvSpPr/>
          <p:nvPr/>
        </p:nvSpPr>
        <p:spPr>
          <a:xfrm>
            <a:off x="2830113" y="1744673"/>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27">
            <a:extLst>
              <a:ext uri="{FF2B5EF4-FFF2-40B4-BE49-F238E27FC236}">
                <a16:creationId xmlns:a16="http://schemas.microsoft.com/office/drawing/2014/main" id="{7B7C8492-25A3-9E4B-99AD-83C4F41AE782}"/>
              </a:ext>
            </a:extLst>
          </p:cNvPr>
          <p:cNvSpPr/>
          <p:nvPr/>
        </p:nvSpPr>
        <p:spPr>
          <a:xfrm flipV="1">
            <a:off x="5166912" y="2944219"/>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28">
            <a:extLst>
              <a:ext uri="{FF2B5EF4-FFF2-40B4-BE49-F238E27FC236}">
                <a16:creationId xmlns:a16="http://schemas.microsoft.com/office/drawing/2014/main" id="{942E7C27-A8FB-234F-B546-E2FD62BB3D01}"/>
              </a:ext>
            </a:extLst>
          </p:cNvPr>
          <p:cNvSpPr/>
          <p:nvPr/>
        </p:nvSpPr>
        <p:spPr>
          <a:xfrm flipV="1">
            <a:off x="2830113" y="2762294"/>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BF6818FA-E851-1E46-B877-3B40A1342B7F}"/>
              </a:ext>
            </a:extLst>
          </p:cNvPr>
          <p:cNvSpPr txBox="1"/>
          <p:nvPr/>
        </p:nvSpPr>
        <p:spPr>
          <a:xfrm>
            <a:off x="5328256"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1" name="テキスト ボックス 30">
            <a:extLst>
              <a:ext uri="{FF2B5EF4-FFF2-40B4-BE49-F238E27FC236}">
                <a16:creationId xmlns:a16="http://schemas.microsoft.com/office/drawing/2014/main" id="{9FAC6B58-3663-FB4C-969F-B2CAAB0A2260}"/>
              </a:ext>
            </a:extLst>
          </p:cNvPr>
          <p:cNvSpPr txBox="1"/>
          <p:nvPr/>
        </p:nvSpPr>
        <p:spPr>
          <a:xfrm>
            <a:off x="5328256" y="3042963"/>
            <a:ext cx="1059093" cy="276999"/>
          </a:xfrm>
          <a:prstGeom prst="rect">
            <a:avLst/>
          </a:prstGeom>
          <a:noFill/>
        </p:spPr>
        <p:txBody>
          <a:bodyPr wrap="square" rtlCol="0">
            <a:spAutoFit/>
          </a:bodyPr>
          <a:lstStyle/>
          <a:p>
            <a:r>
              <a:rPr kumimoji="1" lang="en-US" altLang="ja-JP" sz="1200"/>
              <a:t>Read/Write</a:t>
            </a:r>
            <a:endParaRPr kumimoji="1" lang="ja-JP" altLang="en-US" sz="1200"/>
          </a:p>
        </p:txBody>
      </p:sp>
      <p:sp>
        <p:nvSpPr>
          <p:cNvPr id="32" name="テキスト ボックス 31">
            <a:extLst>
              <a:ext uri="{FF2B5EF4-FFF2-40B4-BE49-F238E27FC236}">
                <a16:creationId xmlns:a16="http://schemas.microsoft.com/office/drawing/2014/main" id="{15AD56B4-9535-B248-AF38-235AF84CAA49}"/>
              </a:ext>
            </a:extLst>
          </p:cNvPr>
          <p:cNvSpPr txBox="1"/>
          <p:nvPr/>
        </p:nvSpPr>
        <p:spPr>
          <a:xfrm>
            <a:off x="3032221"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3" name="テキスト ボックス 32">
            <a:extLst>
              <a:ext uri="{FF2B5EF4-FFF2-40B4-BE49-F238E27FC236}">
                <a16:creationId xmlns:a16="http://schemas.microsoft.com/office/drawing/2014/main" id="{B39F1665-97BE-FA4A-8E2C-D8731DE867BB}"/>
              </a:ext>
            </a:extLst>
          </p:cNvPr>
          <p:cNvSpPr txBox="1"/>
          <p:nvPr/>
        </p:nvSpPr>
        <p:spPr>
          <a:xfrm>
            <a:off x="3032221" y="3042962"/>
            <a:ext cx="1059093" cy="276999"/>
          </a:xfrm>
          <a:prstGeom prst="rect">
            <a:avLst/>
          </a:prstGeom>
          <a:noFill/>
        </p:spPr>
        <p:txBody>
          <a:bodyPr wrap="square" rtlCol="0">
            <a:spAutoFit/>
          </a:bodyPr>
          <a:lstStyle/>
          <a:p>
            <a:r>
              <a:rPr kumimoji="1" lang="en-US" altLang="ja-JP" sz="1200"/>
              <a:t>Read</a:t>
            </a:r>
            <a:endParaRPr kumimoji="1" lang="ja-JP" altLang="en-US" sz="1200"/>
          </a:p>
        </p:txBody>
      </p:sp>
      <p:cxnSp>
        <p:nvCxnSpPr>
          <p:cNvPr id="35" name="直線矢印コネクタ 34">
            <a:extLst>
              <a:ext uri="{FF2B5EF4-FFF2-40B4-BE49-F238E27FC236}">
                <a16:creationId xmlns:a16="http://schemas.microsoft.com/office/drawing/2014/main" id="{F4320851-533F-1646-B6A9-2492603297D1}"/>
              </a:ext>
            </a:extLst>
          </p:cNvPr>
          <p:cNvCxnSpPr>
            <a:stCxn id="8" idx="3"/>
            <a:endCxn id="6" idx="1"/>
          </p:cNvCxnSpPr>
          <p:nvPr/>
        </p:nvCxnSpPr>
        <p:spPr>
          <a:xfrm flipV="1">
            <a:off x="8342847" y="2607865"/>
            <a:ext cx="445911" cy="296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367297-3B22-1F44-960D-858604C80859}"/>
              </a:ext>
            </a:extLst>
          </p:cNvPr>
          <p:cNvSpPr txBox="1"/>
          <p:nvPr/>
        </p:nvSpPr>
        <p:spPr>
          <a:xfrm>
            <a:off x="8036255" y="1857629"/>
            <a:ext cx="1059093" cy="276999"/>
          </a:xfrm>
          <a:prstGeom prst="rect">
            <a:avLst/>
          </a:prstGeom>
          <a:noFill/>
        </p:spPr>
        <p:txBody>
          <a:bodyPr wrap="square" rtlCol="0">
            <a:spAutoFit/>
          </a:bodyPr>
          <a:lstStyle/>
          <a:p>
            <a:pPr algn="ctr"/>
            <a:r>
              <a:rPr kumimoji="1" lang="en-US" altLang="ja-JP" sz="1200"/>
              <a:t>Write</a:t>
            </a:r>
            <a:endParaRPr kumimoji="1" lang="ja-JP" altLang="en-US" sz="1200"/>
          </a:p>
        </p:txBody>
      </p:sp>
      <p:cxnSp>
        <p:nvCxnSpPr>
          <p:cNvPr id="37" name="直線矢印コネクタ 36">
            <a:extLst>
              <a:ext uri="{FF2B5EF4-FFF2-40B4-BE49-F238E27FC236}">
                <a16:creationId xmlns:a16="http://schemas.microsoft.com/office/drawing/2014/main" id="{3FC636CF-710A-9D47-BBCC-888F9865663E}"/>
              </a:ext>
            </a:extLst>
          </p:cNvPr>
          <p:cNvCxnSpPr>
            <a:cxnSpLocks/>
            <a:stCxn id="14" idx="3"/>
            <a:endCxn id="8" idx="1"/>
          </p:cNvCxnSpPr>
          <p:nvPr/>
        </p:nvCxnSpPr>
        <p:spPr>
          <a:xfrm flipV="1">
            <a:off x="1716914" y="2610830"/>
            <a:ext cx="4837420" cy="26652"/>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1F47871-FEE0-9448-A6E0-7BBF5533F890}"/>
              </a:ext>
            </a:extLst>
          </p:cNvPr>
          <p:cNvSpPr txBox="1"/>
          <p:nvPr/>
        </p:nvSpPr>
        <p:spPr>
          <a:xfrm>
            <a:off x="1716914" y="2218906"/>
            <a:ext cx="1059093" cy="276999"/>
          </a:xfrm>
          <a:prstGeom prst="rect">
            <a:avLst/>
          </a:prstGeom>
          <a:noFill/>
        </p:spPr>
        <p:txBody>
          <a:bodyPr wrap="square" rtlCol="0">
            <a:spAutoFit/>
          </a:bodyPr>
          <a:lstStyle/>
          <a:p>
            <a:r>
              <a:rPr kumimoji="1" lang="en-US" altLang="ja-JP" sz="1200" dirty="0"/>
              <a:t>Send/Receive</a:t>
            </a:r>
            <a:endParaRPr kumimoji="1" lang="ja-JP" altLang="en-US" sz="1200"/>
          </a:p>
        </p:txBody>
      </p:sp>
      <p:sp>
        <p:nvSpPr>
          <p:cNvPr id="41" name="フリーフォーム 40">
            <a:extLst>
              <a:ext uri="{FF2B5EF4-FFF2-40B4-BE49-F238E27FC236}">
                <a16:creationId xmlns:a16="http://schemas.microsoft.com/office/drawing/2014/main" id="{A600AB6C-3A12-7246-9F3C-11BC8AB9B5CE}"/>
              </a:ext>
            </a:extLst>
          </p:cNvPr>
          <p:cNvSpPr/>
          <p:nvPr/>
        </p:nvSpPr>
        <p:spPr>
          <a:xfrm flipV="1">
            <a:off x="7756152" y="1277033"/>
            <a:ext cx="1038246" cy="85151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79ACEB0C-4C02-884B-9F16-6B2D23734C8E}"/>
              </a:ext>
            </a:extLst>
          </p:cNvPr>
          <p:cNvSpPr txBox="1"/>
          <p:nvPr/>
        </p:nvSpPr>
        <p:spPr>
          <a:xfrm>
            <a:off x="7821766" y="818310"/>
            <a:ext cx="1059093" cy="276999"/>
          </a:xfrm>
          <a:prstGeom prst="rect">
            <a:avLst/>
          </a:prstGeom>
          <a:noFill/>
        </p:spPr>
        <p:txBody>
          <a:bodyPr wrap="square" rtlCol="0">
            <a:spAutoFit/>
          </a:bodyPr>
          <a:lstStyle/>
          <a:p>
            <a:pPr algn="ctr"/>
            <a:r>
              <a:rPr kumimoji="1" lang="en-US" altLang="ja-JP" sz="1200"/>
              <a:t>Read/Verify</a:t>
            </a:r>
            <a:endParaRPr kumimoji="1" lang="ja-JP" altLang="en-US" sz="1200"/>
          </a:p>
        </p:txBody>
      </p:sp>
      <p:sp>
        <p:nvSpPr>
          <p:cNvPr id="44" name="テキスト ボックス 43">
            <a:extLst>
              <a:ext uri="{FF2B5EF4-FFF2-40B4-BE49-F238E27FC236}">
                <a16:creationId xmlns:a16="http://schemas.microsoft.com/office/drawing/2014/main" id="{B764D03D-4F20-034D-AB9A-ADC13650B8DE}"/>
              </a:ext>
            </a:extLst>
          </p:cNvPr>
          <p:cNvSpPr txBox="1"/>
          <p:nvPr/>
        </p:nvSpPr>
        <p:spPr>
          <a:xfrm>
            <a:off x="9423940" y="3124808"/>
            <a:ext cx="1059093" cy="276999"/>
          </a:xfrm>
          <a:prstGeom prst="rect">
            <a:avLst/>
          </a:prstGeom>
          <a:noFill/>
        </p:spPr>
        <p:txBody>
          <a:bodyPr wrap="square" rtlCol="0">
            <a:spAutoFit/>
          </a:bodyPr>
          <a:lstStyle/>
          <a:p>
            <a:pPr algn="ctr"/>
            <a:r>
              <a:rPr kumimoji="1" lang="en-US" altLang="ja-JP" sz="1200" dirty="0"/>
              <a:t>Read</a:t>
            </a:r>
            <a:endParaRPr kumimoji="1" lang="ja-JP" altLang="en-US" sz="1200"/>
          </a:p>
        </p:txBody>
      </p:sp>
      <p:sp>
        <p:nvSpPr>
          <p:cNvPr id="56" name="フリーフォーム 55">
            <a:extLst>
              <a:ext uri="{FF2B5EF4-FFF2-40B4-BE49-F238E27FC236}">
                <a16:creationId xmlns:a16="http://schemas.microsoft.com/office/drawing/2014/main" id="{B29A11F9-9C57-8C41-BC39-B8DFDCDDEF14}"/>
              </a:ext>
            </a:extLst>
          </p:cNvPr>
          <p:cNvSpPr/>
          <p:nvPr/>
        </p:nvSpPr>
        <p:spPr>
          <a:xfrm rot="10800000">
            <a:off x="10566143" y="2352611"/>
            <a:ext cx="908589" cy="2548935"/>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5FF2CD93-63E9-FA44-8FCC-823DF5BDA98C}"/>
              </a:ext>
            </a:extLst>
          </p:cNvPr>
          <p:cNvSpPr txBox="1"/>
          <p:nvPr/>
        </p:nvSpPr>
        <p:spPr>
          <a:xfrm>
            <a:off x="10470640" y="1857629"/>
            <a:ext cx="1059093" cy="276999"/>
          </a:xfrm>
          <a:prstGeom prst="rect">
            <a:avLst/>
          </a:prstGeom>
          <a:noFill/>
        </p:spPr>
        <p:txBody>
          <a:bodyPr wrap="square" rtlCol="0">
            <a:spAutoFit/>
          </a:bodyPr>
          <a:lstStyle/>
          <a:p>
            <a:pPr algn="ctr"/>
            <a:r>
              <a:rPr kumimoji="1" lang="en-US" altLang="ja-JP" sz="1200"/>
              <a:t>Mint</a:t>
            </a:r>
            <a:endParaRPr kumimoji="1" lang="ja-JP" altLang="en-US" sz="1200"/>
          </a:p>
        </p:txBody>
      </p:sp>
      <p:sp>
        <p:nvSpPr>
          <p:cNvPr id="59" name="フリーフォーム 58">
            <a:extLst>
              <a:ext uri="{FF2B5EF4-FFF2-40B4-BE49-F238E27FC236}">
                <a16:creationId xmlns:a16="http://schemas.microsoft.com/office/drawing/2014/main" id="{4584A906-5BF6-9143-A827-A8A9790CA4CF}"/>
              </a:ext>
            </a:extLst>
          </p:cNvPr>
          <p:cNvSpPr/>
          <p:nvPr/>
        </p:nvSpPr>
        <p:spPr>
          <a:xfrm rot="10800000">
            <a:off x="10577269" y="2860608"/>
            <a:ext cx="233283" cy="204093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リーフォーム 59">
            <a:extLst>
              <a:ext uri="{FF2B5EF4-FFF2-40B4-BE49-F238E27FC236}">
                <a16:creationId xmlns:a16="http://schemas.microsoft.com/office/drawing/2014/main" id="{D6175A75-3CC3-894B-8607-953FDDDD081A}"/>
              </a:ext>
            </a:extLst>
          </p:cNvPr>
          <p:cNvSpPr/>
          <p:nvPr/>
        </p:nvSpPr>
        <p:spPr>
          <a:xfrm>
            <a:off x="5166911" y="4408528"/>
            <a:ext cx="3621847" cy="930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7E4DE582-B9F7-B74F-9925-74992F3630D6}"/>
              </a:ext>
            </a:extLst>
          </p:cNvPr>
          <p:cNvSpPr txBox="1"/>
          <p:nvPr/>
        </p:nvSpPr>
        <p:spPr>
          <a:xfrm>
            <a:off x="5328256" y="4757616"/>
            <a:ext cx="2080687" cy="276999"/>
          </a:xfrm>
          <a:prstGeom prst="rect">
            <a:avLst/>
          </a:prstGeom>
          <a:noFill/>
        </p:spPr>
        <p:txBody>
          <a:bodyPr wrap="square" rtlCol="0">
            <a:spAutoFit/>
          </a:bodyPr>
          <a:lstStyle/>
          <a:p>
            <a:r>
              <a:rPr kumimoji="1" lang="en-US" altLang="ja-JP" sz="1200"/>
              <a:t>Deploy Files</a:t>
            </a:r>
            <a:endParaRPr kumimoji="1" lang="ja-JP" altLang="en-US" sz="1200"/>
          </a:p>
        </p:txBody>
      </p:sp>
      <p:sp>
        <p:nvSpPr>
          <p:cNvPr id="63" name="角丸四角形 62">
            <a:extLst>
              <a:ext uri="{FF2B5EF4-FFF2-40B4-BE49-F238E27FC236}">
                <a16:creationId xmlns:a16="http://schemas.microsoft.com/office/drawing/2014/main" id="{A6EBC820-EA0A-BB4C-B09E-57CA9958BF34}"/>
              </a:ext>
            </a:extLst>
          </p:cNvPr>
          <p:cNvSpPr/>
          <p:nvPr/>
        </p:nvSpPr>
        <p:spPr>
          <a:xfrm>
            <a:off x="8788758" y="4901547"/>
            <a:ext cx="2101763"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Develop</a:t>
            </a:r>
          </a:p>
          <a:p>
            <a:r>
              <a:rPr kumimoji="1" lang="en-US" altLang="ja-JP" sz="1200" dirty="0">
                <a:solidFill>
                  <a:schemeClr val="tx1"/>
                </a:solidFill>
              </a:rPr>
              <a:t>e.g.) Solana CLI, Rust, Anchor</a:t>
            </a:r>
            <a:endParaRPr kumimoji="1" lang="ja-JP" altLang="en-US" sz="1200">
              <a:solidFill>
                <a:schemeClr val="tx1"/>
              </a:solidFill>
            </a:endParaRPr>
          </a:p>
        </p:txBody>
      </p:sp>
      <p:sp>
        <p:nvSpPr>
          <p:cNvPr id="65" name="角丸四角形 64">
            <a:extLst>
              <a:ext uri="{FF2B5EF4-FFF2-40B4-BE49-F238E27FC236}">
                <a16:creationId xmlns:a16="http://schemas.microsoft.com/office/drawing/2014/main" id="{1F40A375-F1A1-FB43-AE9B-AA734FADC17E}"/>
              </a:ext>
            </a:extLst>
          </p:cNvPr>
          <p:cNvSpPr/>
          <p:nvPr/>
        </p:nvSpPr>
        <p:spPr>
          <a:xfrm>
            <a:off x="11039576" y="4901548"/>
            <a:ext cx="980314" cy="8674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Wallet</a:t>
            </a:r>
          </a:p>
          <a:p>
            <a:endParaRPr kumimoji="1" lang="en-US" altLang="ja-JP" sz="1200" b="1" dirty="0">
              <a:solidFill>
                <a:schemeClr val="tx1"/>
              </a:solidFill>
            </a:endParaRPr>
          </a:p>
          <a:p>
            <a:r>
              <a:rPr kumimoji="1" lang="en-US" altLang="ja-JP" sz="1200" dirty="0">
                <a:solidFill>
                  <a:schemeClr val="tx1"/>
                </a:solidFill>
              </a:rPr>
              <a:t>e.g.) Solana CLI</a:t>
            </a:r>
            <a:endParaRPr kumimoji="1" lang="ja-JP" altLang="en-US" sz="1200">
              <a:solidFill>
                <a:schemeClr val="tx1"/>
              </a:solidFill>
            </a:endParaRPr>
          </a:p>
        </p:txBody>
      </p:sp>
      <p:grpSp>
        <p:nvGrpSpPr>
          <p:cNvPr id="67" name="グループ化 66">
            <a:extLst>
              <a:ext uri="{FF2B5EF4-FFF2-40B4-BE49-F238E27FC236}">
                <a16:creationId xmlns:a16="http://schemas.microsoft.com/office/drawing/2014/main" id="{2195D7D3-B4D0-0349-B900-4F7E377334B1}"/>
              </a:ext>
            </a:extLst>
          </p:cNvPr>
          <p:cNvGrpSpPr/>
          <p:nvPr/>
        </p:nvGrpSpPr>
        <p:grpSpPr>
          <a:xfrm>
            <a:off x="302728" y="5502802"/>
            <a:ext cx="1044473" cy="832478"/>
            <a:chOff x="10526638" y="655817"/>
            <a:chExt cx="1044473" cy="832478"/>
          </a:xfrm>
        </p:grpSpPr>
        <p:sp>
          <p:nvSpPr>
            <p:cNvPr id="68" name="正方形/長方形 67">
              <a:extLst>
                <a:ext uri="{FF2B5EF4-FFF2-40B4-BE49-F238E27FC236}">
                  <a16:creationId xmlns:a16="http://schemas.microsoft.com/office/drawing/2014/main" id="{FD4C105B-7D18-8B44-BC1C-EF24BF99AEA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69" name="角丸四角形 68">
              <a:extLst>
                <a:ext uri="{FF2B5EF4-FFF2-40B4-BE49-F238E27FC236}">
                  <a16:creationId xmlns:a16="http://schemas.microsoft.com/office/drawing/2014/main" id="{7115418D-6FD7-F84F-B1C4-A64E62A2A20E}"/>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0" name="直線コネクタ 69">
              <a:extLst>
                <a:ext uri="{FF2B5EF4-FFF2-40B4-BE49-F238E27FC236}">
                  <a16:creationId xmlns:a16="http://schemas.microsoft.com/office/drawing/2014/main" id="{8F025BBC-4384-4A47-91A1-1C01B72E54AB}"/>
                </a:ext>
              </a:extLst>
            </p:cNvPr>
            <p:cNvCxnSpPr>
              <a:cxnSpLocks/>
            </p:cNvCxnSpPr>
            <p:nvPr/>
          </p:nvCxnSpPr>
          <p:spPr>
            <a:xfrm flipV="1">
              <a:off x="10561838" y="1371124"/>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B2AB3508-FD18-B34E-8373-304A48280E5B}"/>
                </a:ext>
              </a:extLst>
            </p:cNvPr>
            <p:cNvSpPr txBox="1"/>
            <p:nvPr/>
          </p:nvSpPr>
          <p:spPr>
            <a:xfrm>
              <a:off x="10989220" y="961779"/>
              <a:ext cx="581891" cy="225665"/>
            </a:xfrm>
            <a:prstGeom prst="rect">
              <a:avLst/>
            </a:prstGeom>
            <a:noFill/>
          </p:spPr>
          <p:txBody>
            <a:bodyPr wrap="none" rtlCol="0">
              <a:noAutofit/>
            </a:bodyPr>
            <a:lstStyle/>
            <a:p>
              <a:r>
                <a:rPr kumimoji="1" lang="en-US" altLang="ja-JP" sz="900"/>
                <a:t>Device</a:t>
              </a:r>
              <a:endParaRPr kumimoji="1" lang="ja-JP" altLang="en-US" sz="900"/>
            </a:p>
          </p:txBody>
        </p:sp>
        <p:sp>
          <p:nvSpPr>
            <p:cNvPr id="72" name="テキスト ボックス 71">
              <a:extLst>
                <a:ext uri="{FF2B5EF4-FFF2-40B4-BE49-F238E27FC236}">
                  <a16:creationId xmlns:a16="http://schemas.microsoft.com/office/drawing/2014/main" id="{2960CD50-C95A-6C48-A1B0-40EAA1529C4A}"/>
                </a:ext>
              </a:extLst>
            </p:cNvPr>
            <p:cNvSpPr txBox="1"/>
            <p:nvPr/>
          </p:nvSpPr>
          <p:spPr>
            <a:xfrm>
              <a:off x="10989220" y="655817"/>
              <a:ext cx="581891" cy="225665"/>
            </a:xfrm>
            <a:prstGeom prst="rect">
              <a:avLst/>
            </a:prstGeom>
            <a:noFill/>
          </p:spPr>
          <p:txBody>
            <a:bodyPr wrap="none" rtlCol="0">
              <a:noAutofit/>
            </a:bodyPr>
            <a:lstStyle/>
            <a:p>
              <a:r>
                <a:rPr kumimoji="1" lang="en-US" altLang="ja-JP" sz="900"/>
                <a:t>System</a:t>
              </a:r>
              <a:endParaRPr kumimoji="1" lang="ja-JP" altLang="en-US" sz="900"/>
            </a:p>
          </p:txBody>
        </p:sp>
        <p:sp>
          <p:nvSpPr>
            <p:cNvPr id="73" name="テキスト ボックス 72">
              <a:extLst>
                <a:ext uri="{FF2B5EF4-FFF2-40B4-BE49-F238E27FC236}">
                  <a16:creationId xmlns:a16="http://schemas.microsoft.com/office/drawing/2014/main" id="{0A926DBD-D847-C04E-84C5-B3077F04CD06}"/>
                </a:ext>
              </a:extLst>
            </p:cNvPr>
            <p:cNvSpPr txBox="1"/>
            <p:nvPr/>
          </p:nvSpPr>
          <p:spPr>
            <a:xfrm>
              <a:off x="10989220" y="1262630"/>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pic>
        <p:nvPicPr>
          <p:cNvPr id="51" name="図 50">
            <a:extLst>
              <a:ext uri="{FF2B5EF4-FFF2-40B4-BE49-F238E27FC236}">
                <a16:creationId xmlns:a16="http://schemas.microsoft.com/office/drawing/2014/main" id="{F5700D3D-2A5D-5145-9BA6-2683E04D4F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114592" y="2229512"/>
            <a:ext cx="332085" cy="292234"/>
          </a:xfrm>
          <a:prstGeom prst="rect">
            <a:avLst/>
          </a:prstGeom>
        </p:spPr>
      </p:pic>
      <p:pic>
        <p:nvPicPr>
          <p:cNvPr id="52" name="図 51">
            <a:extLst>
              <a:ext uri="{FF2B5EF4-FFF2-40B4-BE49-F238E27FC236}">
                <a16:creationId xmlns:a16="http://schemas.microsoft.com/office/drawing/2014/main" id="{172BE660-4E56-D94B-BC1A-D63EDE9A156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4042" t="-17445" r="-4042" b="-17911"/>
          <a:stretch/>
        </p:blipFill>
        <p:spPr>
          <a:xfrm>
            <a:off x="854545" y="2477082"/>
            <a:ext cx="705646" cy="205792"/>
          </a:xfrm>
          <a:prstGeom prst="rect">
            <a:avLst/>
          </a:prstGeom>
          <a:solidFill>
            <a:srgbClr val="2C2D30"/>
          </a:solidFill>
        </p:spPr>
      </p:pic>
      <p:pic>
        <p:nvPicPr>
          <p:cNvPr id="1026" name="Picture 2" descr="GitHub - project-serum/anchor: ⚓ Solana Sealevel Framework">
            <a:extLst>
              <a:ext uri="{FF2B5EF4-FFF2-40B4-BE49-F238E27FC236}">
                <a16:creationId xmlns:a16="http://schemas.microsoft.com/office/drawing/2014/main" id="{F444EE1F-2789-5543-A7BE-00808100A8E1}"/>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305644"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ust (プログラミング言語) - Wikipedia">
            <a:extLst>
              <a:ext uri="{FF2B5EF4-FFF2-40B4-BE49-F238E27FC236}">
                <a16:creationId xmlns:a16="http://schemas.microsoft.com/office/drawing/2014/main" id="{FAD96C84-798B-3A41-B670-EA6FCF63218F}"/>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947510"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act - Wikipedia">
            <a:extLst>
              <a:ext uri="{FF2B5EF4-FFF2-40B4-BE49-F238E27FC236}">
                <a16:creationId xmlns:a16="http://schemas.microsoft.com/office/drawing/2014/main" id="{2BE68272-4A1A-E243-9CAC-EF51C51B9975}"/>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7818535" y="2167787"/>
            <a:ext cx="539915" cy="381553"/>
          </a:xfrm>
          <a:prstGeom prst="rect">
            <a:avLst/>
          </a:prstGeom>
          <a:noFill/>
          <a:extLst>
            <a:ext uri="{909E8E84-426E-40DD-AFC4-6F175D3DCCD1}">
              <a14:hiddenFill xmlns:a14="http://schemas.microsoft.com/office/drawing/2010/main">
                <a:solidFill>
                  <a:srgbClr val="FFFFFF"/>
                </a:solidFill>
              </a14:hiddenFill>
            </a:ext>
          </a:extLst>
        </p:spPr>
      </p:pic>
      <p:pic>
        <p:nvPicPr>
          <p:cNvPr id="18" name="図 17">
            <a:extLst>
              <a:ext uri="{FF2B5EF4-FFF2-40B4-BE49-F238E27FC236}">
                <a16:creationId xmlns:a16="http://schemas.microsoft.com/office/drawing/2014/main" id="{3DD7A546-5BEF-A14A-9A0D-43902C7984DD}"/>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9686711" y="1460477"/>
            <a:ext cx="851651" cy="255495"/>
          </a:xfrm>
          <a:prstGeom prst="rect">
            <a:avLst/>
          </a:prstGeom>
        </p:spPr>
      </p:pic>
      <p:pic>
        <p:nvPicPr>
          <p:cNvPr id="23" name="図 22">
            <a:extLst>
              <a:ext uri="{FF2B5EF4-FFF2-40B4-BE49-F238E27FC236}">
                <a16:creationId xmlns:a16="http://schemas.microsoft.com/office/drawing/2014/main" id="{C0D5957B-199F-D340-B1DA-713D46AB572B}"/>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152693" y="3580397"/>
            <a:ext cx="360339" cy="378356"/>
          </a:xfrm>
          <a:prstGeom prst="rect">
            <a:avLst/>
          </a:prstGeom>
        </p:spPr>
      </p:pic>
      <p:cxnSp>
        <p:nvCxnSpPr>
          <p:cNvPr id="62" name="直線矢印コネクタ 61">
            <a:extLst>
              <a:ext uri="{FF2B5EF4-FFF2-40B4-BE49-F238E27FC236}">
                <a16:creationId xmlns:a16="http://schemas.microsoft.com/office/drawing/2014/main" id="{77EAD779-72E1-CF41-83ED-6F167911BADA}"/>
              </a:ext>
            </a:extLst>
          </p:cNvPr>
          <p:cNvCxnSpPr>
            <a:cxnSpLocks/>
            <a:stCxn id="6" idx="2"/>
            <a:endCxn id="7" idx="0"/>
          </p:cNvCxnSpPr>
          <p:nvPr/>
        </p:nvCxnSpPr>
        <p:spPr>
          <a:xfrm>
            <a:off x="9683015" y="3074730"/>
            <a:ext cx="1" cy="40006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CD72CE8B-3B0A-9848-996E-396322DD13CD}"/>
              </a:ext>
            </a:extLst>
          </p:cNvPr>
          <p:cNvSpPr txBox="1"/>
          <p:nvPr/>
        </p:nvSpPr>
        <p:spPr>
          <a:xfrm>
            <a:off x="10470640" y="2534962"/>
            <a:ext cx="1059093" cy="276999"/>
          </a:xfrm>
          <a:prstGeom prst="rect">
            <a:avLst/>
          </a:prstGeom>
          <a:noFill/>
        </p:spPr>
        <p:txBody>
          <a:bodyPr wrap="square" rtlCol="0">
            <a:spAutoFit/>
          </a:bodyPr>
          <a:lstStyle/>
          <a:p>
            <a:pPr algn="ctr"/>
            <a:r>
              <a:rPr kumimoji="1" lang="en-US" altLang="ja-JP" sz="1200"/>
              <a:t>Deploy</a:t>
            </a:r>
            <a:endParaRPr kumimoji="1" lang="ja-JP" altLang="en-US" sz="1200"/>
          </a:p>
        </p:txBody>
      </p:sp>
      <p:sp>
        <p:nvSpPr>
          <p:cNvPr id="3" name="テキスト ボックス 2">
            <a:extLst>
              <a:ext uri="{FF2B5EF4-FFF2-40B4-BE49-F238E27FC236}">
                <a16:creationId xmlns:a16="http://schemas.microsoft.com/office/drawing/2014/main" id="{B7670C1E-22EA-1E59-0D0A-BE4D436C272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791688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959855-F622-944A-824D-5CE3E5F05C52}"/>
              </a:ext>
            </a:extLst>
          </p:cNvPr>
          <p:cNvSpPr>
            <a:spLocks noGrp="1"/>
          </p:cNvSpPr>
          <p:nvPr>
            <p:ph type="title"/>
          </p:nvPr>
        </p:nvSpPr>
        <p:spPr/>
        <p:txBody>
          <a:bodyPr/>
          <a:lstStyle/>
          <a:p>
            <a:r>
              <a:rPr kumimoji="1" lang="en-US" altLang="ja-JP"/>
              <a:t>Reference</a:t>
            </a:r>
            <a:endParaRPr kumimoji="1" lang="ja-JP" altLang="en-US"/>
          </a:p>
        </p:txBody>
      </p:sp>
      <p:sp>
        <p:nvSpPr>
          <p:cNvPr id="4" name="フッター プレースホルダー 3">
            <a:extLst>
              <a:ext uri="{FF2B5EF4-FFF2-40B4-BE49-F238E27FC236}">
                <a16:creationId xmlns:a16="http://schemas.microsoft.com/office/drawing/2014/main" id="{90B8A571-F3B2-ED4B-9809-F48E06ABF9C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CDCD0B5-BA3C-454C-B3C2-4498787E40C1}"/>
              </a:ext>
            </a:extLst>
          </p:cNvPr>
          <p:cNvSpPr>
            <a:spLocks noGrp="1"/>
          </p:cNvSpPr>
          <p:nvPr>
            <p:ph type="sldNum" sz="quarter" idx="12"/>
          </p:nvPr>
        </p:nvSpPr>
        <p:spPr/>
        <p:txBody>
          <a:bodyPr/>
          <a:lstStyle/>
          <a:p>
            <a:fld id="{51BE5F08-58E8-9243-A834-2B76637F595D}" type="slidenum">
              <a:rPr kumimoji="1" lang="ja-JP" altLang="en-US" smtClean="0"/>
              <a:t>29</a:t>
            </a:fld>
            <a:endParaRPr kumimoji="1" lang="ja-JP" altLang="en-US"/>
          </a:p>
        </p:txBody>
      </p:sp>
      <p:sp>
        <p:nvSpPr>
          <p:cNvPr id="6" name="テキスト ボックス 5">
            <a:extLst>
              <a:ext uri="{FF2B5EF4-FFF2-40B4-BE49-F238E27FC236}">
                <a16:creationId xmlns:a16="http://schemas.microsoft.com/office/drawing/2014/main" id="{41487736-FF23-A042-8303-D8F09A6EA4FA}"/>
              </a:ext>
            </a:extLst>
          </p:cNvPr>
          <p:cNvSpPr txBox="1"/>
          <p:nvPr/>
        </p:nvSpPr>
        <p:spPr>
          <a:xfrm>
            <a:off x="838200" y="1142188"/>
            <a:ext cx="10515600" cy="127727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400"/>
              <a:t>Solana Validator 101: Transaction Processing</a:t>
            </a:r>
            <a:br>
              <a:rPr kumimoji="1" lang="en-US" altLang="ja-JP" sz="1400"/>
            </a:br>
            <a:r>
              <a:rPr kumimoji="1" lang="en-US" altLang="ja-JP" sz="1050"/>
              <a:t>https://</a:t>
            </a:r>
            <a:r>
              <a:rPr kumimoji="1" lang="en-US" altLang="ja-JP" sz="1050" err="1"/>
              <a:t>jito-labs.medium.com</a:t>
            </a:r>
            <a:r>
              <a:rPr kumimoji="1" lang="en-US" altLang="ja-JP" sz="1050"/>
              <a:t>/solana-validator-101-transaction-processing-90bcdc271143</a:t>
            </a:r>
          </a:p>
          <a:p>
            <a:pPr marL="285750" indent="-285750">
              <a:buFont typeface="Arial" panose="020B0604020202020204" pitchFamily="34" charset="0"/>
              <a:buChar char="•"/>
            </a:pPr>
            <a:endParaRPr kumimoji="1" lang="en-US" altLang="ja-JP" sz="1400"/>
          </a:p>
          <a:p>
            <a:pPr marL="285750" indent="-285750">
              <a:buFont typeface="Arial" panose="020B0604020202020204" pitchFamily="34" charset="0"/>
              <a:buChar char="•"/>
            </a:pPr>
            <a:r>
              <a:rPr kumimoji="1" lang="en-US" altLang="ja-JP" sz="1400"/>
              <a:t>Solana Cookbook -  Retrying Transactions</a:t>
            </a:r>
            <a:br>
              <a:rPr kumimoji="1" lang="en-US" altLang="ja-JP" sz="1400"/>
            </a:br>
            <a:r>
              <a:rPr kumimoji="1" lang="en-US" altLang="ja-JP" sz="1050"/>
              <a:t>https://</a:t>
            </a:r>
            <a:r>
              <a:rPr kumimoji="1" lang="en-US" altLang="ja-JP" sz="1050" err="1"/>
              <a:t>solanacookbook.com</a:t>
            </a:r>
            <a:r>
              <a:rPr kumimoji="1" lang="en-US" altLang="ja-JP" sz="1050"/>
              <a:t>/guides/</a:t>
            </a:r>
            <a:r>
              <a:rPr kumimoji="1" lang="en-US" altLang="ja-JP" sz="1050" err="1"/>
              <a:t>retrying-transactions.html#how-rpc-nodes-broadcast-transactions</a:t>
            </a:r>
            <a:endParaRPr kumimoji="1" lang="en-US" altLang="ja-JP" sz="1050"/>
          </a:p>
          <a:p>
            <a:endParaRPr kumimoji="1" lang="en-US" altLang="ja-JP" sz="1400"/>
          </a:p>
        </p:txBody>
      </p:sp>
      <p:sp>
        <p:nvSpPr>
          <p:cNvPr id="3" name="テキスト ボックス 2">
            <a:extLst>
              <a:ext uri="{FF2B5EF4-FFF2-40B4-BE49-F238E27FC236}">
                <a16:creationId xmlns:a16="http://schemas.microsoft.com/office/drawing/2014/main" id="{74EA1918-9249-162F-CC57-68E2583067B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4130812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Accounts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30</a:t>
            </a:fld>
            <a:endParaRPr kumimoji="1" lang="ja-JP" altLang="en-US"/>
          </a:p>
        </p:txBody>
      </p:sp>
    </p:spTree>
    <p:extLst>
      <p:ext uri="{BB962C8B-B14F-4D97-AF65-F5344CB8AC3E}">
        <p14:creationId xmlns:p14="http://schemas.microsoft.com/office/powerpoint/2010/main" val="2208742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4C237-FC36-2245-8F79-A2954EC21E50}"/>
              </a:ext>
            </a:extLst>
          </p:cNvPr>
          <p:cNvSpPr>
            <a:spLocks noGrp="1"/>
          </p:cNvSpPr>
          <p:nvPr>
            <p:ph type="title"/>
          </p:nvPr>
        </p:nvSpPr>
        <p:spPr/>
        <p:txBody>
          <a:bodyPr/>
          <a:lstStyle/>
          <a:p>
            <a:r>
              <a:rPr lang="en-US" altLang="ja-JP" dirty="0"/>
              <a:t>Accounts – Execution Programs/Transactions Process (Draft)</a:t>
            </a:r>
            <a:endParaRPr kumimoji="1" lang="ja-JP" altLang="en-US"/>
          </a:p>
        </p:txBody>
      </p:sp>
      <p:sp>
        <p:nvSpPr>
          <p:cNvPr id="4" name="スライド番号プレースホルダー 3">
            <a:extLst>
              <a:ext uri="{FF2B5EF4-FFF2-40B4-BE49-F238E27FC236}">
                <a16:creationId xmlns:a16="http://schemas.microsoft.com/office/drawing/2014/main" id="{36E094E1-296D-8D4E-ABFD-E99CF34E9870}"/>
              </a:ext>
            </a:extLst>
          </p:cNvPr>
          <p:cNvSpPr>
            <a:spLocks noGrp="1"/>
          </p:cNvSpPr>
          <p:nvPr>
            <p:ph type="sldNum" sz="quarter" idx="12"/>
          </p:nvPr>
        </p:nvSpPr>
        <p:spPr/>
        <p:txBody>
          <a:bodyPr/>
          <a:lstStyle/>
          <a:p>
            <a:fld id="{51BE5F08-58E8-9243-A834-2B76637F595D}" type="slidenum">
              <a:rPr kumimoji="1" lang="ja-JP" altLang="en-US" smtClean="0"/>
              <a:t>31</a:t>
            </a:fld>
            <a:endParaRPr kumimoji="1" lang="ja-JP" altLang="en-US"/>
          </a:p>
        </p:txBody>
      </p:sp>
      <p:sp>
        <p:nvSpPr>
          <p:cNvPr id="6" name="正方形/長方形 5">
            <a:extLst>
              <a:ext uri="{FF2B5EF4-FFF2-40B4-BE49-F238E27FC236}">
                <a16:creationId xmlns:a16="http://schemas.microsoft.com/office/drawing/2014/main" id="{958B7626-0B9A-2146-A387-1DD2A88B4198}"/>
              </a:ext>
            </a:extLst>
          </p:cNvPr>
          <p:cNvSpPr/>
          <p:nvPr/>
        </p:nvSpPr>
        <p:spPr>
          <a:xfrm>
            <a:off x="415644" y="1959177"/>
            <a:ext cx="2300137"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System Program Account</a:t>
            </a:r>
          </a:p>
          <a:p>
            <a:endParaRPr kumimoji="1" lang="en-US" altLang="ja-JP" sz="1200">
              <a:solidFill>
                <a:schemeClr val="tx1"/>
              </a:solidFill>
            </a:endParaRPr>
          </a:p>
          <a:p>
            <a:r>
              <a:rPr kumimoji="1" lang="en-US" altLang="ja-JP" sz="1200">
                <a:solidFill>
                  <a:schemeClr val="tx1"/>
                </a:solidFill>
              </a:rPr>
              <a:t>Overview: God of User's Account</a:t>
            </a:r>
          </a:p>
          <a:p>
            <a:r>
              <a:rPr kumimoji="1" lang="en-US" altLang="ja-JP" sz="1200">
                <a:solidFill>
                  <a:schemeClr val="tx1"/>
                </a:solidFill>
              </a:rPr>
              <a:t>Address: 1111...1111</a:t>
            </a:r>
          </a:p>
          <a:p>
            <a:r>
              <a:rPr kumimoji="1" lang="en-US" altLang="ja-JP" sz="1200">
                <a:solidFill>
                  <a:schemeClr val="tx1"/>
                </a:solidFill>
              </a:rPr>
              <a:t>Executable: Yes</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C2DDB469-0D2A-B241-8E77-139CE72F2569}"/>
              </a:ext>
            </a:extLst>
          </p:cNvPr>
          <p:cNvSpPr/>
          <p:nvPr/>
        </p:nvSpPr>
        <p:spPr>
          <a:xfrm>
            <a:off x="3333928" y="195917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User Account (Developer)</a:t>
            </a:r>
          </a:p>
          <a:p>
            <a:endParaRPr kumimoji="1" lang="en-US" altLang="ja-JP" sz="1200" dirty="0">
              <a:solidFill>
                <a:schemeClr val="tx1"/>
              </a:solidFill>
            </a:endParaRPr>
          </a:p>
          <a:p>
            <a:r>
              <a:rPr kumimoji="1" lang="en-US" altLang="ja-JP" sz="1200" dirty="0">
                <a:solidFill>
                  <a:schemeClr val="tx1"/>
                </a:solidFill>
              </a:rPr>
              <a:t>Overview: Developer via Mac</a:t>
            </a:r>
          </a:p>
          <a:p>
            <a:r>
              <a:rPr kumimoji="1" lang="en-US" altLang="ja-JP" sz="1200" dirty="0">
                <a:solidFill>
                  <a:schemeClr val="tx1"/>
                </a:solidFill>
              </a:rPr>
              <a:t>Address: </a:t>
            </a:r>
            <a:r>
              <a:rPr kumimoji="1" lang="en-US" altLang="ja-JP" sz="1200" dirty="0" err="1">
                <a:solidFill>
                  <a:schemeClr val="tx1"/>
                </a:solidFill>
              </a:rPr>
              <a:t>HXtB</a:t>
            </a:r>
            <a:r>
              <a:rPr kumimoji="1" lang="en-US" altLang="ja-JP" sz="1200" dirty="0">
                <a:solidFill>
                  <a:schemeClr val="tx1"/>
                </a:solidFill>
              </a:rPr>
              <a:t>...</a:t>
            </a:r>
          </a:p>
          <a:p>
            <a:r>
              <a:rPr kumimoji="1" lang="en-US" altLang="ja-JP" sz="1200" dirty="0">
                <a:solidFill>
                  <a:schemeClr val="tx1"/>
                </a:solidFill>
              </a:rPr>
              <a:t>Assigned Program: System Program</a:t>
            </a:r>
          </a:p>
          <a:p>
            <a:r>
              <a:rPr kumimoji="1" lang="en-US" altLang="ja-JP" sz="1200" dirty="0">
                <a:solidFill>
                  <a:schemeClr val="tx1"/>
                </a:solidFill>
              </a:rPr>
              <a:t>Executable: No</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FB7CFC82-DA95-EB43-8B28-B7E07E4800C7}"/>
              </a:ext>
            </a:extLst>
          </p:cNvPr>
          <p:cNvSpPr/>
          <p:nvPr/>
        </p:nvSpPr>
        <p:spPr>
          <a:xfrm>
            <a:off x="6253843" y="1959177"/>
            <a:ext cx="2301769"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Program Account</a:t>
            </a:r>
          </a:p>
          <a:p>
            <a:endParaRPr kumimoji="1" lang="en-US" altLang="ja-JP" sz="1200">
              <a:solidFill>
                <a:schemeClr val="tx1"/>
              </a:solidFill>
            </a:endParaRPr>
          </a:p>
          <a:p>
            <a:r>
              <a:rPr kumimoji="1" lang="en-US" altLang="ja-JP" sz="1200">
                <a:solidFill>
                  <a:schemeClr val="tx1"/>
                </a:solidFill>
              </a:rPr>
              <a:t>Overview: Execute Program</a:t>
            </a:r>
          </a:p>
          <a:p>
            <a:r>
              <a:rPr kumimoji="1" lang="en-US" altLang="ja-JP" sz="1200">
                <a:solidFill>
                  <a:schemeClr val="tx1"/>
                </a:solidFill>
              </a:rPr>
              <a:t>Address: </a:t>
            </a:r>
            <a:r>
              <a:rPr kumimoji="1" lang="en-US" altLang="ja-JP" sz="1200">
                <a:solidFill>
                  <a:schemeClr val="tx1"/>
                </a:solidFill>
                <a:hlinkClick r:id="rId2"/>
              </a:rPr>
              <a:t>5BzF...</a:t>
            </a:r>
            <a:endParaRPr kumimoji="1" lang="en-US" altLang="ja-JP" sz="1200">
              <a:solidFill>
                <a:schemeClr val="tx1"/>
              </a:solidFill>
            </a:endParaRPr>
          </a:p>
          <a:p>
            <a:r>
              <a:rPr kumimoji="1" lang="en-US" altLang="ja-JP" sz="1200">
                <a:solidFill>
                  <a:srgbClr val="FF0000"/>
                </a:solidFill>
              </a:rPr>
              <a:t>Executable: Yes</a:t>
            </a:r>
          </a:p>
          <a:p>
            <a:r>
              <a:rPr kumimoji="1" lang="en-US" altLang="ja-JP" sz="1200">
                <a:solidFill>
                  <a:schemeClr val="tx1"/>
                </a:solidFill>
              </a:rPr>
              <a:t>Executable Data: : </a:t>
            </a:r>
            <a:r>
              <a:rPr kumimoji="1" lang="en-US" altLang="ja-JP" sz="1200" err="1">
                <a:solidFill>
                  <a:schemeClr val="tx1"/>
                </a:solidFill>
              </a:rPr>
              <a:t>HMto</a:t>
            </a:r>
            <a:r>
              <a:rPr kumimoji="1" lang="en-US" altLang="ja-JP" sz="1200">
                <a:solidFill>
                  <a:schemeClr val="tx1"/>
                </a:solidFill>
              </a:rPr>
              <a:t>...</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15" name="正方形/長方形 14">
            <a:extLst>
              <a:ext uri="{FF2B5EF4-FFF2-40B4-BE49-F238E27FC236}">
                <a16:creationId xmlns:a16="http://schemas.microsoft.com/office/drawing/2014/main" id="{7449038A-9653-F840-BE1D-7D0380684E73}"/>
              </a:ext>
            </a:extLst>
          </p:cNvPr>
          <p:cNvSpPr/>
          <p:nvPr/>
        </p:nvSpPr>
        <p:spPr>
          <a:xfrm>
            <a:off x="9173760" y="1959176"/>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Executable Data Account</a:t>
            </a:r>
          </a:p>
          <a:p>
            <a:endParaRPr kumimoji="1" lang="en-US" altLang="ja-JP" sz="1200">
              <a:solidFill>
                <a:schemeClr val="tx1"/>
              </a:solidFill>
            </a:endParaRPr>
          </a:p>
          <a:p>
            <a:r>
              <a:rPr kumimoji="1" lang="en-US" altLang="ja-JP" sz="1200">
                <a:solidFill>
                  <a:schemeClr val="tx1"/>
                </a:solidFill>
              </a:rPr>
              <a:t>Overview: Program Data</a:t>
            </a:r>
          </a:p>
          <a:p>
            <a:r>
              <a:rPr kumimoji="1" lang="en-US" altLang="ja-JP" sz="1200">
                <a:solidFill>
                  <a:schemeClr val="tx1"/>
                </a:solidFill>
              </a:rPr>
              <a:t>Address: </a:t>
            </a:r>
            <a:r>
              <a:rPr kumimoji="1" lang="en-US" altLang="ja-JP" sz="1200" err="1">
                <a:solidFill>
                  <a:schemeClr val="tx1"/>
                </a:solidFill>
              </a:rPr>
              <a:t>HMto</a:t>
            </a:r>
            <a:r>
              <a:rPr kumimoji="1" lang="en-US" altLang="ja-JP" sz="1200">
                <a:solidFill>
                  <a:schemeClr val="tx1"/>
                </a:solidFill>
              </a:rPr>
              <a:t>...</a:t>
            </a:r>
          </a:p>
          <a:p>
            <a:r>
              <a:rPr kumimoji="1" lang="en-US" altLang="ja-JP" sz="1200">
                <a:solidFill>
                  <a:srgbClr val="FF0000"/>
                </a:solidFill>
              </a:rPr>
              <a:t>Data (Bytes): 357501</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B84CE062-CFAC-5441-8AFA-C64EDE6A5AFC}"/>
              </a:ext>
            </a:extLst>
          </p:cNvPr>
          <p:cNvSpPr/>
          <p:nvPr/>
        </p:nvSpPr>
        <p:spPr>
          <a:xfrm>
            <a:off x="3333928" y="3757395"/>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User Account (Consumer)</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2SN6...</a:t>
            </a:r>
          </a:p>
          <a:p>
            <a:r>
              <a:rPr kumimoji="1" lang="en-US" altLang="ja-JP" sz="1200" dirty="0">
                <a:solidFill>
                  <a:schemeClr val="tx1"/>
                </a:solidFill>
              </a:rPr>
              <a:t>Assigned Program: System Program</a:t>
            </a:r>
          </a:p>
          <a:p>
            <a:r>
              <a:rPr kumimoji="1" lang="en-US" altLang="ja-JP" sz="1200" dirty="0">
                <a:solidFill>
                  <a:schemeClr val="tx1"/>
                </a:solidFill>
              </a:rPr>
              <a:t>Executable: No</a:t>
            </a:r>
            <a:endParaRPr kumimoji="1" lang="ja-JP" altLang="en-US" sz="1200">
              <a:solidFill>
                <a:schemeClr val="tx1"/>
              </a:solidFill>
            </a:endParaRPr>
          </a:p>
        </p:txBody>
      </p:sp>
      <p:sp>
        <p:nvSpPr>
          <p:cNvPr id="52" name="正方形/長方形 51">
            <a:extLst>
              <a:ext uri="{FF2B5EF4-FFF2-40B4-BE49-F238E27FC236}">
                <a16:creationId xmlns:a16="http://schemas.microsoft.com/office/drawing/2014/main" id="{DEF949F8-D733-C447-9661-6200FC7AB331}"/>
              </a:ext>
            </a:extLst>
          </p:cNvPr>
          <p:cNvSpPr/>
          <p:nvPr/>
        </p:nvSpPr>
        <p:spPr>
          <a:xfrm>
            <a:off x="9173760" y="375994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State</a:t>
            </a:r>
            <a:r>
              <a:rPr kumimoji="1" lang="ja-JP" altLang="en-US" sz="1200" b="1">
                <a:solidFill>
                  <a:schemeClr val="tx1"/>
                </a:solidFill>
              </a:rPr>
              <a:t> </a:t>
            </a:r>
            <a:r>
              <a:rPr kumimoji="1" lang="en-US" altLang="ja-JP" sz="1200" b="1" dirty="0">
                <a:solidFill>
                  <a:schemeClr val="tx1"/>
                </a:solidFill>
              </a:rPr>
              <a:t>Account</a:t>
            </a:r>
          </a:p>
          <a:p>
            <a:endParaRPr kumimoji="1" lang="en-US" altLang="ja-JP" sz="1200" dirty="0">
              <a:solidFill>
                <a:schemeClr val="tx1"/>
              </a:solidFill>
            </a:endParaRPr>
          </a:p>
          <a:p>
            <a:r>
              <a:rPr kumimoji="1" lang="en-US" altLang="ja-JP" sz="1200" dirty="0">
                <a:solidFill>
                  <a:schemeClr val="tx1"/>
                </a:solidFill>
              </a:rPr>
              <a:t>Overview: Management State</a:t>
            </a:r>
          </a:p>
          <a:p>
            <a:r>
              <a:rPr kumimoji="1" lang="en-US" altLang="ja-JP" sz="1200" dirty="0">
                <a:solidFill>
                  <a:schemeClr val="tx1"/>
                </a:solidFill>
              </a:rPr>
              <a:t>Address: Hd7E...</a:t>
            </a:r>
          </a:p>
          <a:p>
            <a:r>
              <a:rPr kumimoji="1" lang="en-US" altLang="ja-JP" sz="1200" dirty="0">
                <a:solidFill>
                  <a:srgbClr val="FF0000"/>
                </a:solidFill>
              </a:rPr>
              <a:t>Allocated Data Size: 16 byte(S)</a:t>
            </a:r>
          </a:p>
          <a:p>
            <a:r>
              <a:rPr kumimoji="1" lang="en-US" altLang="ja-JP" sz="1200" dirty="0">
                <a:solidFill>
                  <a:schemeClr val="tx1"/>
                </a:solidFill>
              </a:rPr>
              <a:t>Assigned Program Id: 5BzF...</a:t>
            </a:r>
          </a:p>
          <a:p>
            <a:r>
              <a:rPr kumimoji="1" lang="en-US" altLang="ja-JP" sz="1200" dirty="0">
                <a:solidFill>
                  <a:schemeClr val="tx1"/>
                </a:solidFill>
              </a:rPr>
              <a:t>Executable: No</a:t>
            </a:r>
          </a:p>
        </p:txBody>
      </p:sp>
      <p:sp>
        <p:nvSpPr>
          <p:cNvPr id="53" name="テキスト ボックス 52">
            <a:extLst>
              <a:ext uri="{FF2B5EF4-FFF2-40B4-BE49-F238E27FC236}">
                <a16:creationId xmlns:a16="http://schemas.microsoft.com/office/drawing/2014/main" id="{17C84755-6D7C-E646-A0C8-9DDDF7103A60}"/>
              </a:ext>
            </a:extLst>
          </p:cNvPr>
          <p:cNvSpPr txBox="1"/>
          <p:nvPr/>
        </p:nvSpPr>
        <p:spPr>
          <a:xfrm>
            <a:off x="8227233" y="1716748"/>
            <a:ext cx="1266093" cy="276999"/>
          </a:xfrm>
          <a:prstGeom prst="rect">
            <a:avLst/>
          </a:prstGeom>
          <a:noFill/>
        </p:spPr>
        <p:txBody>
          <a:bodyPr wrap="none" rtlCol="0">
            <a:noAutofit/>
          </a:bodyPr>
          <a:lstStyle/>
          <a:p>
            <a:pPr algn="ctr"/>
            <a:r>
              <a:rPr kumimoji="1" lang="en-US" altLang="ja-JP" sz="1200"/>
              <a:t>Execute Program</a:t>
            </a:r>
            <a:endParaRPr kumimoji="1" lang="ja-JP" altLang="en-US" sz="1200"/>
          </a:p>
        </p:txBody>
      </p:sp>
      <p:cxnSp>
        <p:nvCxnSpPr>
          <p:cNvPr id="30" name="直線矢印コネクタ 29">
            <a:extLst>
              <a:ext uri="{FF2B5EF4-FFF2-40B4-BE49-F238E27FC236}">
                <a16:creationId xmlns:a16="http://schemas.microsoft.com/office/drawing/2014/main" id="{1781C2EA-D622-C44C-B6F3-FE390031AAAE}"/>
              </a:ext>
            </a:extLst>
          </p:cNvPr>
          <p:cNvCxnSpPr>
            <a:cxnSpLocks/>
            <a:endCxn id="52" idx="1"/>
          </p:cNvCxnSpPr>
          <p:nvPr/>
        </p:nvCxnSpPr>
        <p:spPr>
          <a:xfrm>
            <a:off x="8550523" y="4425389"/>
            <a:ext cx="623237" cy="2551"/>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884E3E52-A69B-DE4D-A44B-706FB2975C49}"/>
              </a:ext>
            </a:extLst>
          </p:cNvPr>
          <p:cNvSpPr txBox="1"/>
          <p:nvPr/>
        </p:nvSpPr>
        <p:spPr>
          <a:xfrm>
            <a:off x="8231793" y="5039469"/>
            <a:ext cx="1266093" cy="276999"/>
          </a:xfrm>
          <a:prstGeom prst="rect">
            <a:avLst/>
          </a:prstGeom>
          <a:noFill/>
        </p:spPr>
        <p:txBody>
          <a:bodyPr wrap="none" rtlCol="0">
            <a:noAutofit/>
          </a:bodyPr>
          <a:lstStyle/>
          <a:p>
            <a:pPr algn="ctr"/>
            <a:r>
              <a:rPr kumimoji="1" lang="en-US" altLang="ja-JP" sz="1200"/>
              <a:t>Management Data?</a:t>
            </a:r>
            <a:endParaRPr kumimoji="1" lang="ja-JP" altLang="en-US" sz="1200"/>
          </a:p>
        </p:txBody>
      </p:sp>
      <p:sp>
        <p:nvSpPr>
          <p:cNvPr id="34" name="テキスト ボックス 33">
            <a:extLst>
              <a:ext uri="{FF2B5EF4-FFF2-40B4-BE49-F238E27FC236}">
                <a16:creationId xmlns:a16="http://schemas.microsoft.com/office/drawing/2014/main" id="{642E6CF5-E9F5-AE43-BC3D-CCEA3D1401A3}"/>
              </a:ext>
            </a:extLst>
          </p:cNvPr>
          <p:cNvSpPr txBox="1"/>
          <p:nvPr/>
        </p:nvSpPr>
        <p:spPr>
          <a:xfrm>
            <a:off x="5309862" y="1716748"/>
            <a:ext cx="1266093" cy="276999"/>
          </a:xfrm>
          <a:prstGeom prst="rect">
            <a:avLst/>
          </a:prstGeom>
          <a:noFill/>
        </p:spPr>
        <p:txBody>
          <a:bodyPr wrap="none" rtlCol="0">
            <a:noAutofit/>
          </a:bodyPr>
          <a:lstStyle/>
          <a:p>
            <a:pPr algn="ctr"/>
            <a:r>
              <a:rPr kumimoji="1" lang="en-US" altLang="ja-JP" sz="1200"/>
              <a:t>Deploy Program</a:t>
            </a:r>
            <a:endParaRPr kumimoji="1" lang="ja-JP" altLang="en-US" sz="1200"/>
          </a:p>
        </p:txBody>
      </p:sp>
      <p:sp>
        <p:nvSpPr>
          <p:cNvPr id="36" name="テキスト ボックス 35">
            <a:extLst>
              <a:ext uri="{FF2B5EF4-FFF2-40B4-BE49-F238E27FC236}">
                <a16:creationId xmlns:a16="http://schemas.microsoft.com/office/drawing/2014/main" id="{0D6C0F6F-7DAD-7645-A88F-BDE5CF94EAD1}"/>
              </a:ext>
            </a:extLst>
          </p:cNvPr>
          <p:cNvSpPr txBox="1"/>
          <p:nvPr/>
        </p:nvSpPr>
        <p:spPr>
          <a:xfrm>
            <a:off x="5309862" y="5039469"/>
            <a:ext cx="1266093" cy="276999"/>
          </a:xfrm>
          <a:prstGeom prst="rect">
            <a:avLst/>
          </a:prstGeom>
          <a:noFill/>
        </p:spPr>
        <p:txBody>
          <a:bodyPr wrap="none" rtlCol="0">
            <a:noAutofit/>
          </a:bodyPr>
          <a:lstStyle/>
          <a:p>
            <a:pPr algn="ctr"/>
            <a:r>
              <a:rPr kumimoji="1" lang="en-US" altLang="ja-JP" sz="1200"/>
              <a:t>Transactions</a:t>
            </a:r>
            <a:endParaRPr kumimoji="1" lang="ja-JP" altLang="en-US" sz="1200"/>
          </a:p>
        </p:txBody>
      </p:sp>
      <p:cxnSp>
        <p:nvCxnSpPr>
          <p:cNvPr id="40" name="直線矢印コネクタ 39">
            <a:extLst>
              <a:ext uri="{FF2B5EF4-FFF2-40B4-BE49-F238E27FC236}">
                <a16:creationId xmlns:a16="http://schemas.microsoft.com/office/drawing/2014/main" id="{1637B99E-B8F3-E34F-BD32-37201B8B755C}"/>
              </a:ext>
            </a:extLst>
          </p:cNvPr>
          <p:cNvCxnSpPr>
            <a:cxnSpLocks/>
          </p:cNvCxnSpPr>
          <p:nvPr/>
        </p:nvCxnSpPr>
        <p:spPr>
          <a:xfrm>
            <a:off x="2715781"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A2EFF5E2-7A28-6F4E-BE94-15967CB64114}"/>
              </a:ext>
            </a:extLst>
          </p:cNvPr>
          <p:cNvCxnSpPr>
            <a:cxnSpLocks/>
          </p:cNvCxnSpPr>
          <p:nvPr/>
        </p:nvCxnSpPr>
        <p:spPr>
          <a:xfrm>
            <a:off x="2715781"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74472E7-B718-AA45-83B4-8582D442993B}"/>
              </a:ext>
            </a:extLst>
          </p:cNvPr>
          <p:cNvCxnSpPr>
            <a:cxnSpLocks/>
          </p:cNvCxnSpPr>
          <p:nvPr/>
        </p:nvCxnSpPr>
        <p:spPr>
          <a:xfrm>
            <a:off x="5633152"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0C846764-DB14-2946-A192-9C13A46C0AEA}"/>
              </a:ext>
            </a:extLst>
          </p:cNvPr>
          <p:cNvCxnSpPr>
            <a:cxnSpLocks/>
          </p:cNvCxnSpPr>
          <p:nvPr/>
        </p:nvCxnSpPr>
        <p:spPr>
          <a:xfrm>
            <a:off x="5633152"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B3A8B9F0-BE85-2743-B057-3F71DE9AEC18}"/>
              </a:ext>
            </a:extLst>
          </p:cNvPr>
          <p:cNvCxnSpPr>
            <a:cxnSpLocks/>
          </p:cNvCxnSpPr>
          <p:nvPr/>
        </p:nvCxnSpPr>
        <p:spPr>
          <a:xfrm>
            <a:off x="8550523"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0BA99C79-EE9D-BF48-B9BF-7B8E7257A14F}"/>
              </a:ext>
            </a:extLst>
          </p:cNvPr>
          <p:cNvSpPr txBox="1"/>
          <p:nvPr/>
        </p:nvSpPr>
        <p:spPr>
          <a:xfrm>
            <a:off x="2392491" y="1716748"/>
            <a:ext cx="1266093" cy="276999"/>
          </a:xfrm>
          <a:prstGeom prst="rect">
            <a:avLst/>
          </a:prstGeom>
          <a:noFill/>
        </p:spPr>
        <p:txBody>
          <a:bodyPr wrap="none" rtlCol="0">
            <a:noAutofit/>
          </a:bodyPr>
          <a:lstStyle/>
          <a:p>
            <a:pPr algn="ctr"/>
            <a:r>
              <a:rPr kumimoji="1" lang="en-US" altLang="ja-JP" sz="1200" dirty="0"/>
              <a:t>Assign</a:t>
            </a:r>
            <a:endParaRPr kumimoji="1" lang="ja-JP" altLang="en-US" sz="1200"/>
          </a:p>
        </p:txBody>
      </p:sp>
      <p:sp>
        <p:nvSpPr>
          <p:cNvPr id="61" name="テキスト ボックス 60">
            <a:extLst>
              <a:ext uri="{FF2B5EF4-FFF2-40B4-BE49-F238E27FC236}">
                <a16:creationId xmlns:a16="http://schemas.microsoft.com/office/drawing/2014/main" id="{14E1ED35-9F5A-BC4B-B85A-4DB1E1E908BA}"/>
              </a:ext>
            </a:extLst>
          </p:cNvPr>
          <p:cNvSpPr txBox="1"/>
          <p:nvPr/>
        </p:nvSpPr>
        <p:spPr>
          <a:xfrm>
            <a:off x="2392491" y="5039469"/>
            <a:ext cx="1266093" cy="276999"/>
          </a:xfrm>
          <a:prstGeom prst="rect">
            <a:avLst/>
          </a:prstGeom>
          <a:noFill/>
        </p:spPr>
        <p:txBody>
          <a:bodyPr wrap="none" rtlCol="0">
            <a:noAutofit/>
          </a:bodyPr>
          <a:lstStyle/>
          <a:p>
            <a:pPr algn="ctr"/>
            <a:r>
              <a:rPr kumimoji="1" lang="en-US" altLang="ja-JP" sz="1200" dirty="0"/>
              <a:t>Assign</a:t>
            </a:r>
            <a:endParaRPr kumimoji="1" lang="ja-JP" altLang="en-US" sz="1200"/>
          </a:p>
        </p:txBody>
      </p:sp>
      <p:sp>
        <p:nvSpPr>
          <p:cNvPr id="62" name="正方形/長方形 61">
            <a:extLst>
              <a:ext uri="{FF2B5EF4-FFF2-40B4-BE49-F238E27FC236}">
                <a16:creationId xmlns:a16="http://schemas.microsoft.com/office/drawing/2014/main" id="{69217986-6BCB-CB4B-814B-72266C8D2011}"/>
              </a:ext>
            </a:extLst>
          </p:cNvPr>
          <p:cNvSpPr/>
          <p:nvPr/>
        </p:nvSpPr>
        <p:spPr>
          <a:xfrm>
            <a:off x="3206044" y="1541532"/>
            <a:ext cx="8421512" cy="1934759"/>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B0B8DA7A-2B89-8E4F-B01F-95ED90F32664}"/>
              </a:ext>
            </a:extLst>
          </p:cNvPr>
          <p:cNvSpPr/>
          <p:nvPr/>
        </p:nvSpPr>
        <p:spPr>
          <a:xfrm>
            <a:off x="3204798" y="13615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2 (Deploy, Re-Deploy Program)</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B6932B3F-4E42-E741-9334-12EE5814F412}"/>
              </a:ext>
            </a:extLst>
          </p:cNvPr>
          <p:cNvSpPr/>
          <p:nvPr/>
        </p:nvSpPr>
        <p:spPr>
          <a:xfrm>
            <a:off x="3206044" y="3552030"/>
            <a:ext cx="8421512" cy="192199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6" name="正方形/長方形 65">
            <a:extLst>
              <a:ext uri="{FF2B5EF4-FFF2-40B4-BE49-F238E27FC236}">
                <a16:creationId xmlns:a16="http://schemas.microsoft.com/office/drawing/2014/main" id="{080E11D5-3C8F-0143-8769-7E7CD31D7D00}"/>
              </a:ext>
            </a:extLst>
          </p:cNvPr>
          <p:cNvSpPr/>
          <p:nvPr/>
        </p:nvSpPr>
        <p:spPr>
          <a:xfrm>
            <a:off x="3204798" y="54740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3, 4 (Create Account, then Add/Update Data)</a:t>
            </a:r>
            <a:endParaRPr kumimoji="1" lang="ja-JP" altLang="en-US" sz="1400">
              <a:solidFill>
                <a:schemeClr val="tx1"/>
              </a:solidFill>
            </a:endParaRPr>
          </a:p>
        </p:txBody>
      </p:sp>
      <p:sp>
        <p:nvSpPr>
          <p:cNvPr id="3" name="フッター プレースホルダー 2">
            <a:extLst>
              <a:ext uri="{FF2B5EF4-FFF2-40B4-BE49-F238E27FC236}">
                <a16:creationId xmlns:a16="http://schemas.microsoft.com/office/drawing/2014/main" id="{CF002B0F-6AE7-2549-A696-14648CCF6915}"/>
              </a:ext>
            </a:extLst>
          </p:cNvPr>
          <p:cNvSpPr>
            <a:spLocks noGrp="1"/>
          </p:cNvSpPr>
          <p:nvPr>
            <p:ph type="ftr" sz="quarter" idx="11"/>
          </p:nvPr>
        </p:nvSpPr>
        <p:spPr/>
        <p:txBody>
          <a:bodyPr/>
          <a:lstStyle/>
          <a:p>
            <a:r>
              <a:rPr kumimoji="1" lang="en-US" altLang="ja-JP"/>
              <a:t>256hax</a:t>
            </a:r>
            <a:endParaRPr kumimoji="1" lang="ja-JP" altLang="en-US"/>
          </a:p>
        </p:txBody>
      </p:sp>
      <p:sp>
        <p:nvSpPr>
          <p:cNvPr id="5" name="テキスト ボックス 4">
            <a:extLst>
              <a:ext uri="{FF2B5EF4-FFF2-40B4-BE49-F238E27FC236}">
                <a16:creationId xmlns:a16="http://schemas.microsoft.com/office/drawing/2014/main" id="{71404BAD-6417-1337-F997-AEB3561595FE}"/>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468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1918FA-14B2-3E41-8D3C-B746B55AC8B7}"/>
              </a:ext>
            </a:extLst>
          </p:cNvPr>
          <p:cNvSpPr>
            <a:spLocks noGrp="1"/>
          </p:cNvSpPr>
          <p:nvPr>
            <p:ph type="title"/>
          </p:nvPr>
        </p:nvSpPr>
        <p:spPr/>
        <p:txBody>
          <a:bodyPr/>
          <a:lstStyle/>
          <a:p>
            <a:r>
              <a:rPr lang="en-US" altLang="ja-JP" dirty="0"/>
              <a:t>Accounts – Execution Programs/Transactions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C64F6876-2E34-A049-9B2E-92434CBEDB35}"/>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63914A9A-9835-A84D-86F1-4A4A87598EF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0791D88-B828-6F43-806E-8D5C247A80DD}"/>
              </a:ext>
            </a:extLst>
          </p:cNvPr>
          <p:cNvSpPr>
            <a:spLocks noGrp="1"/>
          </p:cNvSpPr>
          <p:nvPr>
            <p:ph type="sldNum" sz="quarter" idx="12"/>
          </p:nvPr>
        </p:nvSpPr>
        <p:spPr/>
        <p:txBody>
          <a:bodyPr/>
          <a:lstStyle/>
          <a:p>
            <a:fld id="{51BE5F08-58E8-9243-A834-2B76637F595D}" type="slidenum">
              <a:rPr kumimoji="1" lang="ja-JP" altLang="en-US" smtClean="0"/>
              <a:t>32</a:t>
            </a:fld>
            <a:endParaRPr kumimoji="1" lang="ja-JP" altLang="en-US"/>
          </a:p>
        </p:txBody>
      </p:sp>
      <p:graphicFrame>
        <p:nvGraphicFramePr>
          <p:cNvPr id="6" name="表 46">
            <a:extLst>
              <a:ext uri="{FF2B5EF4-FFF2-40B4-BE49-F238E27FC236}">
                <a16:creationId xmlns:a16="http://schemas.microsoft.com/office/drawing/2014/main" id="{772C4ACC-7CF9-B74A-9026-A444C13B6173}"/>
              </a:ext>
            </a:extLst>
          </p:cNvPr>
          <p:cNvGraphicFramePr>
            <a:graphicFrameLocks noGrp="1"/>
          </p:cNvGraphicFramePr>
          <p:nvPr>
            <p:extLst>
              <p:ext uri="{D42A27DB-BD31-4B8C-83A1-F6EECF244321}">
                <p14:modId xmlns:p14="http://schemas.microsoft.com/office/powerpoint/2010/main" val="1628452880"/>
              </p:ext>
            </p:extLst>
          </p:nvPr>
        </p:nvGraphicFramePr>
        <p:xfrm>
          <a:off x="838201" y="1817225"/>
          <a:ext cx="10515600" cy="3923398"/>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24521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b="0" dirty="0">
                          <a:solidFill>
                            <a:schemeClr val="tx1"/>
                          </a:solidFill>
                        </a:rPr>
                        <a:t>1. First Deploy Program: </a:t>
                      </a:r>
                      <a:r>
                        <a:rPr kumimoji="1" lang="en-US" altLang="ja-JP" sz="900" b="0" dirty="0">
                          <a:hlinkClick r:id="rId2"/>
                        </a:rPr>
                        <a:t>2EJNKDAdHi8foaLirDrEjKrubBkMs27gQHYHCaFzehsVrUqqwELUXnbZa4fc2WJpPVdZqazvYVAkqs6Fhfd9cxUv</a:t>
                      </a:r>
                      <a:endParaRPr kumimoji="1" lang="en-US" altLang="ja-JP" sz="900" b="0" dirty="0"/>
                    </a:p>
                    <a:p>
                      <a:r>
                        <a:rPr kumimoji="1" lang="en-US" altLang="ja-JP" sz="1400" b="0" dirty="0">
                          <a:solidFill>
                            <a:schemeClr val="tx1"/>
                          </a:solidFill>
                        </a:rPr>
                        <a:t>2. Re-Deploy(upgrade program):</a:t>
                      </a:r>
                      <a:r>
                        <a:rPr kumimoji="1" lang="en-US" altLang="ja-JP" sz="1050" b="0" dirty="0">
                          <a:solidFill>
                            <a:schemeClr val="tx1"/>
                          </a:solidFill>
                        </a:rPr>
                        <a:t> </a:t>
                      </a:r>
                      <a:r>
                        <a:rPr kumimoji="1" lang="en-US" altLang="ja-JP" sz="900" b="0" dirty="0">
                          <a:hlinkClick r:id="rId3"/>
                        </a:rPr>
                        <a:t>2MzxcwxR8z7AVbobkpdfnefpmNPBTXnheK7RQmvuTy5xCBq9pZutygnyuoSZqj4u7Fg7hX2bP4H8gHX3rfE18CQH</a:t>
                      </a:r>
                      <a:endParaRPr kumimoji="1" lang="en-US" altLang="ja-JP" sz="900" b="0" dirty="0"/>
                    </a:p>
                    <a:p>
                      <a:r>
                        <a:rPr kumimoji="1" lang="en-US" altLang="ja-JP" sz="1400" b="0" dirty="0">
                          <a:solidFill>
                            <a:schemeClr val="tx1"/>
                          </a:solidFill>
                        </a:rPr>
                        <a:t>3. Create Instruction Data(16bytes) Account with adding data(1234):</a:t>
                      </a:r>
                      <a:r>
                        <a:rPr kumimoji="1" lang="en-US" altLang="ja-JP" sz="1050" b="0" dirty="0">
                          <a:solidFill>
                            <a:schemeClr val="tx1"/>
                          </a:solidFill>
                        </a:rPr>
                        <a:t> </a:t>
                      </a:r>
                      <a:r>
                        <a:rPr kumimoji="1" lang="en-US" altLang="ja-JP" sz="900" b="0" dirty="0">
                          <a:hlinkClick r:id="rId4"/>
                        </a:rPr>
                        <a:t>3ZK8pACVU5eKh5MegD7HXBLQQqQBk3NVTnFL7myNjVjWzb99WDP19ejz7cfXMcJdGieCLakqZ5Coe28cpMcNeQQV</a:t>
                      </a:r>
                      <a:endParaRPr kumimoji="1" lang="en-US" altLang="ja-JP" sz="900" b="0" dirty="0"/>
                    </a:p>
                    <a:p>
                      <a:r>
                        <a:rPr kumimoji="1" lang="en-US" altLang="ja-JP" sz="1400" b="0" dirty="0">
                          <a:solidFill>
                            <a:schemeClr val="tx1"/>
                          </a:solidFill>
                        </a:rPr>
                        <a:t>4. Update data(4321):</a:t>
                      </a:r>
                      <a:r>
                        <a:rPr kumimoji="1" lang="en-US" altLang="ja-JP" sz="1050" b="0" dirty="0">
                          <a:solidFill>
                            <a:schemeClr val="tx1"/>
                          </a:solidFill>
                        </a:rPr>
                        <a:t> </a:t>
                      </a:r>
                      <a:r>
                        <a:rPr kumimoji="1" lang="en-US" altLang="ja-JP" sz="900" b="0" dirty="0">
                          <a:hlinkClick r:id="rId5"/>
                        </a:rPr>
                        <a:t>2rAdweWojqqnnEGrrHGfHgaGFRSThS6cp2hJ6ZJvBwZacy4Z8R6cgn3iKQAnDK1rZdnarKETAL65MfsFGQ6V3LgH</a:t>
                      </a:r>
                      <a:endParaRPr kumimoji="1" lang="en-US" altLang="ja-JP" sz="900" b="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r h="1471274">
                <a:tc>
                  <a:txBody>
                    <a:bodyPr/>
                    <a:lstStyle/>
                    <a:p>
                      <a:r>
                        <a:rPr kumimoji="1" lang="en-US" altLang="ja-JP" sz="1400" dirty="0">
                          <a:solidFill>
                            <a:schemeClr val="tx1"/>
                          </a:solidFill>
                        </a:rPr>
                        <a:t>Public Key (Address)</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dirty="0"/>
                        <a:t>User Account (Developer):</a:t>
                      </a:r>
                      <a:r>
                        <a:rPr kumimoji="1" lang="en-US" altLang="ja-JP" sz="1200" dirty="0"/>
                        <a:t> % </a:t>
                      </a:r>
                      <a:r>
                        <a:rPr kumimoji="1" lang="en-US" altLang="ja-JP" sz="1200" dirty="0" err="1"/>
                        <a:t>solana</a:t>
                      </a:r>
                      <a:r>
                        <a:rPr kumimoji="1" lang="en-US" altLang="ja-JP" sz="1200" dirty="0"/>
                        <a:t> address -k ~/.config/</a:t>
                      </a:r>
                      <a:r>
                        <a:rPr kumimoji="1" lang="en-US" altLang="ja-JP" sz="1200" dirty="0" err="1"/>
                        <a:t>solana</a:t>
                      </a:r>
                      <a:r>
                        <a:rPr kumimoji="1" lang="en-US" altLang="ja-JP" sz="1200" dirty="0"/>
                        <a:t>/</a:t>
                      </a:r>
                      <a:r>
                        <a:rPr kumimoji="1" lang="en-US" altLang="ja-JP" sz="1200" dirty="0" err="1"/>
                        <a:t>id.json</a:t>
                      </a:r>
                      <a:endParaRPr kumimoji="1" lang="en-US" altLang="ja-JP" sz="1200" dirty="0"/>
                    </a:p>
                    <a:p>
                      <a:r>
                        <a:rPr kumimoji="1" lang="en-US" altLang="ja-JP" sz="1400" dirty="0"/>
                        <a:t>Program Account:</a:t>
                      </a:r>
                      <a:r>
                        <a:rPr kumimoji="1" lang="en-US" altLang="ja-JP" sz="1200" dirty="0"/>
                        <a:t> % </a:t>
                      </a:r>
                      <a:r>
                        <a:rPr kumimoji="1" lang="en-US" altLang="ja-JP" sz="1200" dirty="0" err="1"/>
                        <a:t>solana</a:t>
                      </a:r>
                      <a:r>
                        <a:rPr kumimoji="1" lang="en-US" altLang="ja-JP" sz="1200" dirty="0"/>
                        <a:t> address -k target/deploy/&lt;Program Name&gt;-</a:t>
                      </a:r>
                      <a:r>
                        <a:rPr kumimoji="1" lang="en-US" altLang="ja-JP" sz="1200" dirty="0" err="1"/>
                        <a:t>keypair.json</a:t>
                      </a:r>
                      <a:endParaRPr kumimoji="1" lang="en-US" altLang="ja-JP" sz="12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2004691755"/>
                  </a:ext>
                </a:extLst>
              </a:tr>
            </a:tbl>
          </a:graphicData>
        </a:graphic>
      </p:graphicFrame>
      <p:sp>
        <p:nvSpPr>
          <p:cNvPr id="7" name="テキスト ボックス 6">
            <a:extLst>
              <a:ext uri="{FF2B5EF4-FFF2-40B4-BE49-F238E27FC236}">
                <a16:creationId xmlns:a16="http://schemas.microsoft.com/office/drawing/2014/main" id="{602A2C2F-46D5-EAAB-5817-24A13EC0DD97}"/>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003234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57303-5685-3645-97DA-C8872A513461}"/>
              </a:ext>
            </a:extLst>
          </p:cNvPr>
          <p:cNvSpPr>
            <a:spLocks noGrp="1"/>
          </p:cNvSpPr>
          <p:nvPr>
            <p:ph type="title"/>
          </p:nvPr>
        </p:nvSpPr>
        <p:spPr/>
        <p:txBody>
          <a:bodyPr/>
          <a:lstStyle/>
          <a:p>
            <a:r>
              <a:rPr kumimoji="1" lang="en-US" altLang="ja-JP" dirty="0"/>
              <a:t>Accounts – Sending Token Process (Draft)</a:t>
            </a:r>
            <a:endParaRPr kumimoji="1" lang="ja-JP" altLang="en-US"/>
          </a:p>
        </p:txBody>
      </p:sp>
      <p:sp>
        <p:nvSpPr>
          <p:cNvPr id="5" name="スライド番号プレースホルダー 4">
            <a:extLst>
              <a:ext uri="{FF2B5EF4-FFF2-40B4-BE49-F238E27FC236}">
                <a16:creationId xmlns:a16="http://schemas.microsoft.com/office/drawing/2014/main" id="{194C469B-51DF-1545-91A9-AD7A270321EA}"/>
              </a:ext>
            </a:extLst>
          </p:cNvPr>
          <p:cNvSpPr>
            <a:spLocks noGrp="1"/>
          </p:cNvSpPr>
          <p:nvPr>
            <p:ph type="sldNum" sz="quarter" idx="12"/>
          </p:nvPr>
        </p:nvSpPr>
        <p:spPr/>
        <p:txBody>
          <a:bodyPr/>
          <a:lstStyle/>
          <a:p>
            <a:fld id="{51BE5F08-58E8-9243-A834-2B76637F595D}" type="slidenum">
              <a:rPr kumimoji="1" lang="ja-JP" altLang="en-US" smtClean="0"/>
              <a:t>33</a:t>
            </a:fld>
            <a:endParaRPr kumimoji="1" lang="ja-JP" altLang="en-US"/>
          </a:p>
        </p:txBody>
      </p:sp>
      <p:sp>
        <p:nvSpPr>
          <p:cNvPr id="15" name="角丸四角形 14">
            <a:extLst>
              <a:ext uri="{FF2B5EF4-FFF2-40B4-BE49-F238E27FC236}">
                <a16:creationId xmlns:a16="http://schemas.microsoft.com/office/drawing/2014/main" id="{F77D0405-A855-0B4A-943F-E6D92F458F5E}"/>
              </a:ext>
            </a:extLst>
          </p:cNvPr>
          <p:cNvSpPr/>
          <p:nvPr/>
        </p:nvSpPr>
        <p:spPr>
          <a:xfrm>
            <a:off x="359198" y="1238712"/>
            <a:ext cx="3312419" cy="1013547"/>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Token</a:t>
            </a:r>
          </a:p>
          <a:p>
            <a:r>
              <a:rPr kumimoji="1" lang="en-US" altLang="ja-JP" sz="1200" dirty="0">
                <a:solidFill>
                  <a:schemeClr val="tx1"/>
                </a:solidFill>
              </a:rPr>
              <a:t>Address: </a:t>
            </a:r>
            <a:r>
              <a:rPr kumimoji="1" lang="en-US" altLang="ja-JP" sz="1200" dirty="0">
                <a:solidFill>
                  <a:schemeClr val="tx1"/>
                </a:solidFill>
                <a:hlinkClick r:id="rId2"/>
              </a:rPr>
              <a:t>6cWx...</a:t>
            </a:r>
            <a:endParaRPr kumimoji="1" lang="en-US" altLang="ja-JP" sz="1200" dirty="0">
              <a:solidFill>
                <a:schemeClr val="tx1"/>
              </a:solidFill>
            </a:endParaRPr>
          </a:p>
          <a:p>
            <a:r>
              <a:rPr kumimoji="1" lang="en-US" altLang="ja-JP" sz="1200" dirty="0">
                <a:solidFill>
                  <a:schemeClr val="tx1"/>
                </a:solidFill>
              </a:rPr>
              <a:t>Supply: 100.000000000</a:t>
            </a:r>
          </a:p>
          <a:p>
            <a:r>
              <a:rPr kumimoji="1" lang="en-US" altLang="ja-JP" sz="1200" dirty="0">
                <a:solidFill>
                  <a:schemeClr val="accent2"/>
                </a:solidFill>
              </a:rPr>
              <a:t>Mint Authority: </a:t>
            </a:r>
            <a:r>
              <a:rPr kumimoji="1" lang="en-US" altLang="ja-JP" sz="1200" dirty="0" err="1">
                <a:solidFill>
                  <a:schemeClr val="accent2"/>
                </a:solidFill>
              </a:rPr>
              <a:t>HXtB</a:t>
            </a:r>
            <a:r>
              <a:rPr kumimoji="1" lang="en-US" altLang="ja-JP" sz="1200" dirty="0">
                <a:solidFill>
                  <a:schemeClr val="accent2"/>
                </a:solidFill>
              </a:rPr>
              <a:t>...</a:t>
            </a:r>
          </a:p>
          <a:p>
            <a:r>
              <a:rPr kumimoji="1" lang="en-US" altLang="ja-JP" sz="1200" dirty="0">
                <a:solidFill>
                  <a:schemeClr val="accent2"/>
                </a:solidFill>
              </a:rPr>
              <a:t>Owner: </a:t>
            </a:r>
            <a:r>
              <a:rPr kumimoji="1" lang="en-US" altLang="ja-JP" sz="1200" dirty="0" err="1">
                <a:solidFill>
                  <a:schemeClr val="accent2"/>
                </a:solidFill>
              </a:rPr>
              <a:t>TokenkegQ</a:t>
            </a:r>
            <a:r>
              <a:rPr kumimoji="1" lang="en-US" altLang="ja-JP" sz="1200" dirty="0">
                <a:solidFill>
                  <a:schemeClr val="accent2"/>
                </a:solidFill>
              </a:rPr>
              <a:t>...</a:t>
            </a:r>
          </a:p>
        </p:txBody>
      </p:sp>
      <p:sp>
        <p:nvSpPr>
          <p:cNvPr id="6" name="正方形/長方形 5">
            <a:extLst>
              <a:ext uri="{FF2B5EF4-FFF2-40B4-BE49-F238E27FC236}">
                <a16:creationId xmlns:a16="http://schemas.microsoft.com/office/drawing/2014/main" id="{603D3353-8C08-0442-AA3D-CE30172DAFFA}"/>
              </a:ext>
            </a:extLst>
          </p:cNvPr>
          <p:cNvSpPr/>
          <p:nvPr/>
        </p:nvSpPr>
        <p:spPr>
          <a:xfrm>
            <a:off x="359199" y="378350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A)</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2SN6...</a:t>
            </a:r>
          </a:p>
        </p:txBody>
      </p:sp>
      <p:sp>
        <p:nvSpPr>
          <p:cNvPr id="7" name="正方形/長方形 6">
            <a:extLst>
              <a:ext uri="{FF2B5EF4-FFF2-40B4-BE49-F238E27FC236}">
                <a16:creationId xmlns:a16="http://schemas.microsoft.com/office/drawing/2014/main" id="{75C50FE2-8534-324A-8BA7-96E663860363}"/>
              </a:ext>
            </a:extLst>
          </p:cNvPr>
          <p:cNvSpPr/>
          <p:nvPr/>
        </p:nvSpPr>
        <p:spPr>
          <a:xfrm>
            <a:off x="359199" y="4961449"/>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t>
            </a:r>
            <a:r>
              <a:rPr kumimoji="1" lang="en-US" altLang="ja-JP" sz="1200" b="1" dirty="0">
                <a:solidFill>
                  <a:schemeClr val="accent2"/>
                </a:solidFill>
              </a:rPr>
              <a:t>Token Account </a:t>
            </a:r>
            <a:r>
              <a:rPr kumimoji="1" lang="en-US" altLang="ja-JP" sz="1200" b="1" dirty="0">
                <a:solidFill>
                  <a:schemeClr val="tx1"/>
                </a:solidFill>
              </a:rPr>
              <a:t>(Consumer)</a:t>
            </a:r>
          </a:p>
          <a:p>
            <a:endParaRPr kumimoji="1" lang="en-US" altLang="ja-JP" sz="1200" dirty="0">
              <a:solidFill>
                <a:schemeClr val="tx1"/>
              </a:solidFill>
            </a:endParaRPr>
          </a:p>
          <a:p>
            <a:r>
              <a:rPr kumimoji="1" lang="en-US" altLang="ja-JP" sz="1200" dirty="0">
                <a:solidFill>
                  <a:schemeClr val="tx1"/>
                </a:solidFill>
              </a:rPr>
              <a:t>Address: 772U...</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0" name="正方形/長方形 9">
            <a:extLst>
              <a:ext uri="{FF2B5EF4-FFF2-40B4-BE49-F238E27FC236}">
                <a16:creationId xmlns:a16="http://schemas.microsoft.com/office/drawing/2014/main" id="{A1741F00-BE24-C042-89C6-ACC768333EC2}"/>
              </a:ext>
            </a:extLst>
          </p:cNvPr>
          <p:cNvSpPr/>
          <p:nvPr/>
        </p:nvSpPr>
        <p:spPr>
          <a:xfrm>
            <a:off x="4350642" y="123533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p:txBody>
      </p:sp>
      <p:sp>
        <p:nvSpPr>
          <p:cNvPr id="12" name="正方形/長方形 11">
            <a:extLst>
              <a:ext uri="{FF2B5EF4-FFF2-40B4-BE49-F238E27FC236}">
                <a16:creationId xmlns:a16="http://schemas.microsoft.com/office/drawing/2014/main" id="{8C8B0FA4-BE36-7442-9943-915FF4789DAE}"/>
              </a:ext>
            </a:extLst>
          </p:cNvPr>
          <p:cNvSpPr/>
          <p:nvPr/>
        </p:nvSpPr>
        <p:spPr>
          <a:xfrm>
            <a:off x="4350642" y="241207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(Developer)</a:t>
            </a:r>
          </a:p>
          <a:p>
            <a:endParaRPr kumimoji="1" lang="en-US" altLang="ja-JP" sz="1200" dirty="0">
              <a:solidFill>
                <a:schemeClr val="tx1"/>
              </a:solidFill>
            </a:endParaRPr>
          </a:p>
          <a:p>
            <a:r>
              <a:rPr kumimoji="1" lang="en-US" altLang="ja-JP" sz="1200" dirty="0">
                <a:solidFill>
                  <a:schemeClr val="tx1"/>
                </a:solidFill>
              </a:rPr>
              <a:t>Address: </a:t>
            </a:r>
            <a:r>
              <a:rPr kumimoji="1" lang="en-US" altLang="ja-JP" sz="1200" dirty="0">
                <a:solidFill>
                  <a:schemeClr val="tx1"/>
                </a:solidFill>
                <a:hlinkClick r:id="rId3"/>
              </a:rPr>
              <a:t>FHx9...</a:t>
            </a:r>
            <a:endParaRPr kumimoji="1" lang="en-US" altLang="ja-JP" sz="1200" dirty="0">
              <a:solidFill>
                <a:schemeClr val="tx1"/>
              </a:solidFill>
            </a:endParaRPr>
          </a:p>
          <a:p>
            <a:r>
              <a:rPr kumimoji="1" lang="en-US" altLang="ja-JP" sz="1200" dirty="0">
                <a:solidFill>
                  <a:schemeClr val="tx1"/>
                </a:solidFill>
              </a:rPr>
              <a:t>Mint: 6cWx...</a:t>
            </a:r>
          </a:p>
          <a:p>
            <a:r>
              <a:rPr kumimoji="1" lang="en-US" altLang="ja-JP" sz="1200" dirty="0">
                <a:solidFill>
                  <a:schemeClr val="accent2"/>
                </a:solidFill>
              </a:rPr>
              <a:t>Owner: </a:t>
            </a:r>
            <a:r>
              <a:rPr kumimoji="1" lang="en-US" altLang="ja-JP" sz="1200" dirty="0" err="1">
                <a:solidFill>
                  <a:schemeClr val="accent2"/>
                </a:solidFill>
              </a:rPr>
              <a:t>HXtB</a:t>
            </a:r>
            <a:r>
              <a:rPr kumimoji="1" lang="en-US" altLang="ja-JP" sz="1200" dirty="0">
                <a:solidFill>
                  <a:schemeClr val="accent2"/>
                </a:solidFill>
              </a:rPr>
              <a:t>...</a:t>
            </a:r>
          </a:p>
        </p:txBody>
      </p:sp>
      <p:sp>
        <p:nvSpPr>
          <p:cNvPr id="16" name="正方形/長方形 15">
            <a:extLst>
              <a:ext uri="{FF2B5EF4-FFF2-40B4-BE49-F238E27FC236}">
                <a16:creationId xmlns:a16="http://schemas.microsoft.com/office/drawing/2014/main" id="{A36A0593-D554-0747-B028-8A60CE863709}"/>
              </a:ext>
            </a:extLst>
          </p:cNvPr>
          <p:cNvSpPr/>
          <p:nvPr/>
        </p:nvSpPr>
        <p:spPr>
          <a:xfrm>
            <a:off x="8342085" y="378350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B)</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GV2U...</a:t>
            </a:r>
          </a:p>
        </p:txBody>
      </p:sp>
      <p:sp>
        <p:nvSpPr>
          <p:cNvPr id="17" name="正方形/長方形 16">
            <a:extLst>
              <a:ext uri="{FF2B5EF4-FFF2-40B4-BE49-F238E27FC236}">
                <a16:creationId xmlns:a16="http://schemas.microsoft.com/office/drawing/2014/main" id="{B8898FD0-FF87-6648-8069-666DB4B23A2F}"/>
              </a:ext>
            </a:extLst>
          </p:cNvPr>
          <p:cNvSpPr/>
          <p:nvPr/>
        </p:nvSpPr>
        <p:spPr>
          <a:xfrm>
            <a:off x="8342085" y="4961450"/>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(Consumer)</a:t>
            </a:r>
          </a:p>
          <a:p>
            <a:endParaRPr kumimoji="1" lang="en-US" altLang="ja-JP" sz="1200" dirty="0">
              <a:solidFill>
                <a:schemeClr val="tx1"/>
              </a:solidFill>
            </a:endParaRPr>
          </a:p>
          <a:p>
            <a:r>
              <a:rPr kumimoji="1" lang="en-US" altLang="ja-JP" sz="1200" dirty="0">
                <a:solidFill>
                  <a:schemeClr val="tx1"/>
                </a:solidFill>
              </a:rPr>
              <a:t>Address: 9Ej4...</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8" name="正方形/長方形 17">
            <a:extLst>
              <a:ext uri="{FF2B5EF4-FFF2-40B4-BE49-F238E27FC236}">
                <a16:creationId xmlns:a16="http://schemas.microsoft.com/office/drawing/2014/main" id="{0988D44D-5BC7-A941-99E8-4985A039DCE1}"/>
              </a:ext>
            </a:extLst>
          </p:cNvPr>
          <p:cNvSpPr/>
          <p:nvPr/>
        </p:nvSpPr>
        <p:spPr>
          <a:xfrm>
            <a:off x="4350642" y="3783504"/>
            <a:ext cx="3229026" cy="2194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Token Program Account</a:t>
            </a:r>
          </a:p>
          <a:p>
            <a:endParaRPr kumimoji="1" lang="en-US" altLang="ja-JP" sz="1200" dirty="0">
              <a:solidFill>
                <a:schemeClr val="tx1"/>
              </a:solidFill>
            </a:endParaRPr>
          </a:p>
          <a:p>
            <a:r>
              <a:rPr kumimoji="1" lang="en-US" altLang="ja-JP" sz="1200" dirty="0">
                <a:solidFill>
                  <a:schemeClr val="tx1"/>
                </a:solidFill>
              </a:rPr>
              <a:t>Overview: Management Token? Escrow?</a:t>
            </a:r>
          </a:p>
          <a:p>
            <a:r>
              <a:rPr kumimoji="1" lang="en-US" altLang="ja-JP" sz="1200" dirty="0">
                <a:solidFill>
                  <a:schemeClr val="tx1"/>
                </a:solidFill>
              </a:rPr>
              <a:t>Address: </a:t>
            </a:r>
            <a:r>
              <a:rPr kumimoji="1" lang="en-US" altLang="ja-JP" sz="1200" dirty="0">
                <a:solidFill>
                  <a:schemeClr val="tx1"/>
                </a:solidFill>
                <a:hlinkClick r:id="rId4"/>
              </a:rPr>
              <a:t>TokenkegQ...</a:t>
            </a:r>
            <a:endParaRPr kumimoji="1" lang="en-US" altLang="ja-JP" sz="1200" dirty="0">
              <a:solidFill>
                <a:schemeClr val="tx1"/>
              </a:solidFill>
            </a:endParaRPr>
          </a:p>
          <a:p>
            <a:r>
              <a:rPr kumimoji="1" lang="en-US" altLang="ja-JP" sz="1200" dirty="0">
                <a:solidFill>
                  <a:schemeClr val="tx1"/>
                </a:solidFill>
              </a:rPr>
              <a:t>Assigned Program: BPF Loader 2</a:t>
            </a:r>
          </a:p>
        </p:txBody>
      </p:sp>
      <p:cxnSp>
        <p:nvCxnSpPr>
          <p:cNvPr id="21" name="直線矢印コネクタ 20">
            <a:extLst>
              <a:ext uri="{FF2B5EF4-FFF2-40B4-BE49-F238E27FC236}">
                <a16:creationId xmlns:a16="http://schemas.microsoft.com/office/drawing/2014/main" id="{BC9C1A86-3EC0-7A49-B8BD-648CDE096C08}"/>
              </a:ext>
            </a:extLst>
          </p:cNvPr>
          <p:cNvCxnSpPr>
            <a:cxnSpLocks/>
          </p:cNvCxnSpPr>
          <p:nvPr/>
        </p:nvCxnSpPr>
        <p:spPr>
          <a:xfrm>
            <a:off x="3588225"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D134619-6792-8441-A112-EEF71ECA1700}"/>
              </a:ext>
            </a:extLst>
          </p:cNvPr>
          <p:cNvCxnSpPr>
            <a:cxnSpLocks/>
          </p:cNvCxnSpPr>
          <p:nvPr/>
        </p:nvCxnSpPr>
        <p:spPr>
          <a:xfrm>
            <a:off x="7579668"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82DEC4BE-05F1-B44E-80A2-D0376C3F8CEB}"/>
              </a:ext>
            </a:extLst>
          </p:cNvPr>
          <p:cNvCxnSpPr>
            <a:cxnSpLocks/>
            <a:stCxn id="6" idx="2"/>
            <a:endCxn id="7" idx="0"/>
          </p:cNvCxnSpPr>
          <p:nvPr/>
        </p:nvCxnSpPr>
        <p:spPr>
          <a:xfrm>
            <a:off x="1973712" y="4800429"/>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35C110C-BE26-6341-B809-9316A6BACDD5}"/>
              </a:ext>
            </a:extLst>
          </p:cNvPr>
          <p:cNvCxnSpPr>
            <a:cxnSpLocks/>
            <a:stCxn id="10" idx="2"/>
            <a:endCxn id="12" idx="0"/>
          </p:cNvCxnSpPr>
          <p:nvPr/>
        </p:nvCxnSpPr>
        <p:spPr>
          <a:xfrm>
            <a:off x="5965155" y="2252259"/>
            <a:ext cx="0" cy="159816"/>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79E41E4-1D0A-8049-BF60-6EB2D29ECDF7}"/>
              </a:ext>
            </a:extLst>
          </p:cNvPr>
          <p:cNvCxnSpPr>
            <a:cxnSpLocks/>
            <a:stCxn id="16" idx="2"/>
            <a:endCxn id="17" idx="0"/>
          </p:cNvCxnSpPr>
          <p:nvPr/>
        </p:nvCxnSpPr>
        <p:spPr>
          <a:xfrm>
            <a:off x="9956598" y="4800430"/>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84D76B64-2CB2-E04F-8B33-4D9B56C57E2E}"/>
              </a:ext>
            </a:extLst>
          </p:cNvPr>
          <p:cNvSpPr txBox="1"/>
          <p:nvPr/>
        </p:nvSpPr>
        <p:spPr>
          <a:xfrm>
            <a:off x="3336387" y="4973226"/>
            <a:ext cx="1266093" cy="276999"/>
          </a:xfrm>
          <a:prstGeom prst="rect">
            <a:avLst/>
          </a:prstGeom>
          <a:noFill/>
        </p:spPr>
        <p:txBody>
          <a:bodyPr wrap="none" rtlCol="0">
            <a:noAutofit/>
          </a:bodyPr>
          <a:lstStyle/>
          <a:p>
            <a:pPr algn="ctr"/>
            <a:r>
              <a:rPr kumimoji="1" lang="en-US" altLang="ja-JP" sz="1200" dirty="0"/>
              <a:t>Send?</a:t>
            </a:r>
          </a:p>
          <a:p>
            <a:pPr algn="ctr"/>
            <a:r>
              <a:rPr kumimoji="1" lang="en-US" altLang="ja-JP" sz="1200" dirty="0"/>
              <a:t>1 Token</a:t>
            </a:r>
            <a:endParaRPr kumimoji="1" lang="ja-JP" altLang="en-US" sz="1200"/>
          </a:p>
        </p:txBody>
      </p:sp>
      <p:sp>
        <p:nvSpPr>
          <p:cNvPr id="59" name="テキスト ボックス 58">
            <a:extLst>
              <a:ext uri="{FF2B5EF4-FFF2-40B4-BE49-F238E27FC236}">
                <a16:creationId xmlns:a16="http://schemas.microsoft.com/office/drawing/2014/main" id="{2165979C-18AE-6F45-B7C6-97EF1B118D5B}"/>
              </a:ext>
            </a:extLst>
          </p:cNvPr>
          <p:cNvSpPr txBox="1"/>
          <p:nvPr/>
        </p:nvSpPr>
        <p:spPr>
          <a:xfrm>
            <a:off x="7327830" y="4973226"/>
            <a:ext cx="1266093" cy="276999"/>
          </a:xfrm>
          <a:prstGeom prst="rect">
            <a:avLst/>
          </a:prstGeom>
          <a:noFill/>
        </p:spPr>
        <p:txBody>
          <a:bodyPr wrap="none" rtlCol="0">
            <a:noAutofit/>
          </a:bodyPr>
          <a:lstStyle/>
          <a:p>
            <a:pPr algn="ctr"/>
            <a:r>
              <a:rPr kumimoji="1" lang="en-US" altLang="ja-JP" sz="1200" err="1"/>
              <a:t>Recieve</a:t>
            </a:r>
            <a:r>
              <a:rPr kumimoji="1" lang="en-US" altLang="ja-JP" sz="1200"/>
              <a:t>?</a:t>
            </a:r>
          </a:p>
          <a:p>
            <a:pPr algn="ctr"/>
            <a:r>
              <a:rPr kumimoji="1" lang="en-US" altLang="ja-JP" sz="1200"/>
              <a:t>1 Token</a:t>
            </a:r>
            <a:endParaRPr kumimoji="1" lang="ja-JP" altLang="en-US" sz="1200"/>
          </a:p>
        </p:txBody>
      </p:sp>
      <p:sp>
        <p:nvSpPr>
          <p:cNvPr id="60" name="正方形/長方形 59">
            <a:extLst>
              <a:ext uri="{FF2B5EF4-FFF2-40B4-BE49-F238E27FC236}">
                <a16:creationId xmlns:a16="http://schemas.microsoft.com/office/drawing/2014/main" id="{7FE767BB-744B-EE4C-91EB-13C6F2D82122}"/>
              </a:ext>
            </a:extLst>
          </p:cNvPr>
          <p:cNvSpPr/>
          <p:nvPr/>
        </p:nvSpPr>
        <p:spPr>
          <a:xfrm>
            <a:off x="253906" y="1103395"/>
            <a:ext cx="3474557" cy="1231332"/>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1" name="正方形/長方形 60">
            <a:extLst>
              <a:ext uri="{FF2B5EF4-FFF2-40B4-BE49-F238E27FC236}">
                <a16:creationId xmlns:a16="http://schemas.microsoft.com/office/drawing/2014/main" id="{8A599F6F-D815-8C4D-A364-887CE5C015C6}"/>
              </a:ext>
            </a:extLst>
          </p:cNvPr>
          <p:cNvSpPr/>
          <p:nvPr/>
        </p:nvSpPr>
        <p:spPr>
          <a:xfrm>
            <a:off x="4267202" y="2338376"/>
            <a:ext cx="3555880" cy="1168187"/>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2" name="正方形/長方形 61">
            <a:extLst>
              <a:ext uri="{FF2B5EF4-FFF2-40B4-BE49-F238E27FC236}">
                <a16:creationId xmlns:a16="http://schemas.microsoft.com/office/drawing/2014/main" id="{8ED24FAA-A27A-4946-979C-E5925138E3FF}"/>
              </a:ext>
            </a:extLst>
          </p:cNvPr>
          <p:cNvSpPr/>
          <p:nvPr/>
        </p:nvSpPr>
        <p:spPr>
          <a:xfrm>
            <a:off x="253906" y="3603484"/>
            <a:ext cx="11441380" cy="252580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A168F65D-C288-4040-A019-F84326DA3B99}"/>
              </a:ext>
            </a:extLst>
          </p:cNvPr>
          <p:cNvSpPr/>
          <p:nvPr/>
        </p:nvSpPr>
        <p:spPr>
          <a:xfrm>
            <a:off x="253906" y="923394"/>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(Create Token)</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AC7CCEC7-6842-7342-BABC-05FB996891FE}"/>
              </a:ext>
            </a:extLst>
          </p:cNvPr>
          <p:cNvSpPr/>
          <p:nvPr/>
        </p:nvSpPr>
        <p:spPr>
          <a:xfrm>
            <a:off x="7823082" y="2333880"/>
            <a:ext cx="2710050" cy="461117"/>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2 (Create Token Account)</a:t>
            </a:r>
          </a:p>
          <a:p>
            <a:r>
              <a:rPr kumimoji="1" lang="en-US" altLang="ja-JP" sz="1400">
                <a:solidFill>
                  <a:schemeClr val="tx1"/>
                </a:solidFill>
              </a:rPr>
              <a:t>STEP 3 (Mint 100 Tokens)</a:t>
            </a:r>
            <a:endParaRPr kumimoji="1" lang="ja-JP" altLang="en-US" sz="1400">
              <a:solidFill>
                <a:schemeClr val="tx1"/>
              </a:solidFill>
            </a:endParaRPr>
          </a:p>
        </p:txBody>
      </p:sp>
      <p:sp>
        <p:nvSpPr>
          <p:cNvPr id="69" name="正方形/長方形 68">
            <a:extLst>
              <a:ext uri="{FF2B5EF4-FFF2-40B4-BE49-F238E27FC236}">
                <a16:creationId xmlns:a16="http://schemas.microsoft.com/office/drawing/2014/main" id="{DA15588E-B43F-AA47-94C7-C4C526F4CBB7}"/>
              </a:ext>
            </a:extLst>
          </p:cNvPr>
          <p:cNvSpPr/>
          <p:nvPr/>
        </p:nvSpPr>
        <p:spPr>
          <a:xfrm>
            <a:off x="253906" y="6129292"/>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4 (Send Token)</a:t>
            </a:r>
            <a:endParaRPr kumimoji="1" lang="ja-JP" altLang="en-US" sz="1400">
              <a:solidFill>
                <a:schemeClr val="tx1"/>
              </a:solidFill>
            </a:endParaRPr>
          </a:p>
        </p:txBody>
      </p:sp>
      <p:grpSp>
        <p:nvGrpSpPr>
          <p:cNvPr id="80" name="グループ化 79">
            <a:extLst>
              <a:ext uri="{FF2B5EF4-FFF2-40B4-BE49-F238E27FC236}">
                <a16:creationId xmlns:a16="http://schemas.microsoft.com/office/drawing/2014/main" id="{951946E7-AF87-C54A-B3F3-971521EC1F4B}"/>
              </a:ext>
            </a:extLst>
          </p:cNvPr>
          <p:cNvGrpSpPr/>
          <p:nvPr/>
        </p:nvGrpSpPr>
        <p:grpSpPr>
          <a:xfrm>
            <a:off x="10646992" y="1235334"/>
            <a:ext cx="1044473" cy="1097792"/>
            <a:chOff x="10526638" y="655817"/>
            <a:chExt cx="1044473" cy="1097792"/>
          </a:xfrm>
        </p:grpSpPr>
        <p:sp>
          <p:nvSpPr>
            <p:cNvPr id="71" name="正方形/長方形 70">
              <a:extLst>
                <a:ext uri="{FF2B5EF4-FFF2-40B4-BE49-F238E27FC236}">
                  <a16:creationId xmlns:a16="http://schemas.microsoft.com/office/drawing/2014/main" id="{CA35E274-CEA3-2E4F-B312-64BD7F7CDB3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72" name="角丸四角形 71">
              <a:extLst>
                <a:ext uri="{FF2B5EF4-FFF2-40B4-BE49-F238E27FC236}">
                  <a16:creationId xmlns:a16="http://schemas.microsoft.com/office/drawing/2014/main" id="{F3C20E3F-1510-644C-A9E6-D13B2D52F4AD}"/>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3" name="直線コネクタ 72">
              <a:extLst>
                <a:ext uri="{FF2B5EF4-FFF2-40B4-BE49-F238E27FC236}">
                  <a16:creationId xmlns:a16="http://schemas.microsoft.com/office/drawing/2014/main" id="{9336DF82-C8A0-374B-AF88-EF21C032203C}"/>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5682A2D9-1EE0-9A44-93AA-8D830B61B17A}"/>
                </a:ext>
              </a:extLst>
            </p:cNvPr>
            <p:cNvSpPr txBox="1"/>
            <p:nvPr/>
          </p:nvSpPr>
          <p:spPr>
            <a:xfrm>
              <a:off x="10989220" y="961779"/>
              <a:ext cx="581891" cy="225665"/>
            </a:xfrm>
            <a:prstGeom prst="rect">
              <a:avLst/>
            </a:prstGeom>
            <a:noFill/>
          </p:spPr>
          <p:txBody>
            <a:bodyPr wrap="none" rtlCol="0">
              <a:noAutofit/>
            </a:bodyPr>
            <a:lstStyle/>
            <a:p>
              <a:r>
                <a:rPr kumimoji="1" lang="en-US" altLang="ja-JP" sz="900"/>
                <a:t>Token</a:t>
              </a:r>
              <a:endParaRPr kumimoji="1" lang="ja-JP" altLang="en-US" sz="900"/>
            </a:p>
          </p:txBody>
        </p:sp>
        <p:sp>
          <p:nvSpPr>
            <p:cNvPr id="78" name="テキスト ボックス 77">
              <a:extLst>
                <a:ext uri="{FF2B5EF4-FFF2-40B4-BE49-F238E27FC236}">
                  <a16:creationId xmlns:a16="http://schemas.microsoft.com/office/drawing/2014/main" id="{28CFC158-6896-7C4E-B397-CFD1E263C4CF}"/>
                </a:ext>
              </a:extLst>
            </p:cNvPr>
            <p:cNvSpPr txBox="1"/>
            <p:nvPr/>
          </p:nvSpPr>
          <p:spPr>
            <a:xfrm>
              <a:off x="10989220" y="655817"/>
              <a:ext cx="581891" cy="225665"/>
            </a:xfrm>
            <a:prstGeom prst="rect">
              <a:avLst/>
            </a:prstGeom>
            <a:noFill/>
          </p:spPr>
          <p:txBody>
            <a:bodyPr wrap="none" rtlCol="0">
              <a:noAutofit/>
            </a:bodyPr>
            <a:lstStyle/>
            <a:p>
              <a:r>
                <a:rPr kumimoji="1" lang="en-US" altLang="ja-JP" sz="900"/>
                <a:t>Account</a:t>
              </a:r>
              <a:endParaRPr kumimoji="1" lang="ja-JP" altLang="en-US" sz="900"/>
            </a:p>
          </p:txBody>
        </p:sp>
        <p:sp>
          <p:nvSpPr>
            <p:cNvPr id="79" name="テキスト ボックス 78">
              <a:extLst>
                <a:ext uri="{FF2B5EF4-FFF2-40B4-BE49-F238E27FC236}">
                  <a16:creationId xmlns:a16="http://schemas.microsoft.com/office/drawing/2014/main" id="{CD8DE564-EAF6-2446-B272-8882EE619E7D}"/>
                </a:ext>
              </a:extLst>
            </p:cNvPr>
            <p:cNvSpPr txBox="1"/>
            <p:nvPr/>
          </p:nvSpPr>
          <p:spPr>
            <a:xfrm>
              <a:off x="10989220" y="1262630"/>
              <a:ext cx="581891"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36" name="直線コネクタ 35">
              <a:extLst>
                <a:ext uri="{FF2B5EF4-FFF2-40B4-BE49-F238E27FC236}">
                  <a16:creationId xmlns:a16="http://schemas.microsoft.com/office/drawing/2014/main" id="{CAD72A86-1F86-8349-9FC6-C819EEAAAF6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64B1133-A551-2F4E-BA03-84AF911C4E61}"/>
                </a:ext>
              </a:extLst>
            </p:cNvPr>
            <p:cNvSpPr txBox="1"/>
            <p:nvPr/>
          </p:nvSpPr>
          <p:spPr>
            <a:xfrm>
              <a:off x="10989220" y="1527944"/>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3" name="フッター プレースホルダー 2">
            <a:extLst>
              <a:ext uri="{FF2B5EF4-FFF2-40B4-BE49-F238E27FC236}">
                <a16:creationId xmlns:a16="http://schemas.microsoft.com/office/drawing/2014/main" id="{E3E5A4C7-25EB-624D-985B-1C09FE38A5AC}"/>
              </a:ext>
            </a:extLst>
          </p:cNvPr>
          <p:cNvSpPr>
            <a:spLocks noGrp="1"/>
          </p:cNvSpPr>
          <p:nvPr>
            <p:ph type="ftr" sz="quarter" idx="11"/>
          </p:nvPr>
        </p:nvSpPr>
        <p:spPr/>
        <p:txBody>
          <a:bodyPr/>
          <a:lstStyle/>
          <a:p>
            <a:r>
              <a:rPr kumimoji="1" lang="en-US" altLang="ja-JP"/>
              <a:t>256hax</a:t>
            </a:r>
            <a:endParaRPr kumimoji="1" lang="ja-JP" altLang="en-US"/>
          </a:p>
        </p:txBody>
      </p:sp>
      <p:cxnSp>
        <p:nvCxnSpPr>
          <p:cNvPr id="41" name="曲線コネクタ 40">
            <a:extLst>
              <a:ext uri="{FF2B5EF4-FFF2-40B4-BE49-F238E27FC236}">
                <a16:creationId xmlns:a16="http://schemas.microsoft.com/office/drawing/2014/main" id="{2E99D6FC-DD3A-6846-81BF-91F6FAFD06F9}"/>
              </a:ext>
            </a:extLst>
          </p:cNvPr>
          <p:cNvCxnSpPr>
            <a:cxnSpLocks/>
            <a:stCxn id="10" idx="1"/>
            <a:endCxn id="15" idx="3"/>
          </p:cNvCxnSpPr>
          <p:nvPr/>
        </p:nvCxnSpPr>
        <p:spPr>
          <a:xfrm rot="10800000" flipV="1">
            <a:off x="3671618" y="1743796"/>
            <a:ext cx="679025" cy="1689"/>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5" name="曲線コネクタ 44">
            <a:extLst>
              <a:ext uri="{FF2B5EF4-FFF2-40B4-BE49-F238E27FC236}">
                <a16:creationId xmlns:a16="http://schemas.microsoft.com/office/drawing/2014/main" id="{9DDB3888-3840-544F-837B-D76875A546B3}"/>
              </a:ext>
            </a:extLst>
          </p:cNvPr>
          <p:cNvCxnSpPr>
            <a:cxnSpLocks/>
            <a:stCxn id="12" idx="1"/>
            <a:endCxn id="15" idx="3"/>
          </p:cNvCxnSpPr>
          <p:nvPr/>
        </p:nvCxnSpPr>
        <p:spPr>
          <a:xfrm rot="10800000">
            <a:off x="3671618" y="1745486"/>
            <a:ext cx="679025" cy="1175052"/>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角丸四角形 50">
            <a:extLst>
              <a:ext uri="{FF2B5EF4-FFF2-40B4-BE49-F238E27FC236}">
                <a16:creationId xmlns:a16="http://schemas.microsoft.com/office/drawing/2014/main" id="{1580E681-005D-D844-B2B6-A06DCC85D22A}"/>
              </a:ext>
            </a:extLst>
          </p:cNvPr>
          <p:cNvSpPr/>
          <p:nvPr/>
        </p:nvSpPr>
        <p:spPr>
          <a:xfrm>
            <a:off x="3778179"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52" name="角丸四角形 51">
            <a:extLst>
              <a:ext uri="{FF2B5EF4-FFF2-40B4-BE49-F238E27FC236}">
                <a16:creationId xmlns:a16="http://schemas.microsoft.com/office/drawing/2014/main" id="{B5600E73-7330-5843-BF06-004514938F43}"/>
              </a:ext>
            </a:extLst>
          </p:cNvPr>
          <p:cNvSpPr/>
          <p:nvPr/>
        </p:nvSpPr>
        <p:spPr>
          <a:xfrm>
            <a:off x="7770055"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4" name="テキスト ボックス 3">
            <a:extLst>
              <a:ext uri="{FF2B5EF4-FFF2-40B4-BE49-F238E27FC236}">
                <a16:creationId xmlns:a16="http://schemas.microsoft.com/office/drawing/2014/main" id="{CE3501A6-A534-BB81-7BF3-71775E0E19E4}"/>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56348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AE353-4CBA-294C-81E0-F8E48C8CDDC2}"/>
              </a:ext>
            </a:extLst>
          </p:cNvPr>
          <p:cNvSpPr>
            <a:spLocks noGrp="1"/>
          </p:cNvSpPr>
          <p:nvPr>
            <p:ph type="title"/>
          </p:nvPr>
        </p:nvSpPr>
        <p:spPr/>
        <p:txBody>
          <a:bodyPr/>
          <a:lstStyle/>
          <a:p>
            <a:r>
              <a:rPr lang="en-US" altLang="ja-JP" dirty="0"/>
              <a:t>Accounts – Sending Token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939B673E-975F-FA41-8D51-DF938A997DBA}"/>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BC8A3E5-2E6F-1243-9A93-E47541DB48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540CEC1-9D2E-5045-92BE-FF9F67141C1A}"/>
              </a:ext>
            </a:extLst>
          </p:cNvPr>
          <p:cNvSpPr>
            <a:spLocks noGrp="1"/>
          </p:cNvSpPr>
          <p:nvPr>
            <p:ph type="sldNum" sz="quarter" idx="12"/>
          </p:nvPr>
        </p:nvSpPr>
        <p:spPr/>
        <p:txBody>
          <a:bodyPr/>
          <a:lstStyle/>
          <a:p>
            <a:fld id="{51BE5F08-58E8-9243-A834-2B76637F595D}" type="slidenum">
              <a:rPr kumimoji="1" lang="ja-JP" altLang="en-US" smtClean="0"/>
              <a:t>34</a:t>
            </a:fld>
            <a:endParaRPr kumimoji="1" lang="ja-JP" altLang="en-US"/>
          </a:p>
        </p:txBody>
      </p:sp>
      <p:graphicFrame>
        <p:nvGraphicFramePr>
          <p:cNvPr id="6" name="表 46">
            <a:extLst>
              <a:ext uri="{FF2B5EF4-FFF2-40B4-BE49-F238E27FC236}">
                <a16:creationId xmlns:a16="http://schemas.microsoft.com/office/drawing/2014/main" id="{F3419972-9D45-D642-A3F1-7F58AF2E99FF}"/>
              </a:ext>
            </a:extLst>
          </p:cNvPr>
          <p:cNvGraphicFramePr>
            <a:graphicFrameLocks noGrp="1"/>
          </p:cNvGraphicFramePr>
          <p:nvPr>
            <p:extLst>
              <p:ext uri="{D42A27DB-BD31-4B8C-83A1-F6EECF244321}">
                <p14:modId xmlns:p14="http://schemas.microsoft.com/office/powerpoint/2010/main" val="2997210386"/>
              </p:ext>
            </p:extLst>
          </p:nvPr>
        </p:nvGraphicFramePr>
        <p:xfrm>
          <a:off x="838201" y="2089158"/>
          <a:ext cx="10515600" cy="3484263"/>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34842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marL="0" indent="0">
                        <a:buNone/>
                      </a:pPr>
                      <a:r>
                        <a:rPr kumimoji="1" lang="en-US" altLang="ja-JP" sz="1400" b="0" dirty="0">
                          <a:solidFill>
                            <a:schemeClr val="tx1"/>
                          </a:solidFill>
                        </a:rPr>
                        <a:t>1. Create Token:</a:t>
                      </a:r>
                      <a:r>
                        <a:rPr kumimoji="1" lang="en-US" altLang="ja-JP" sz="1100" b="0" dirty="0">
                          <a:solidFill>
                            <a:schemeClr val="tx1"/>
                          </a:solidFill>
                        </a:rPr>
                        <a:t> </a:t>
                      </a:r>
                      <a:r>
                        <a:rPr kumimoji="1" lang="en-US" altLang="ja-JP" sz="1100" b="0" dirty="0">
                          <a:solidFill>
                            <a:schemeClr val="tx1"/>
                          </a:solidFill>
                          <a:hlinkClick r:id="rId2"/>
                        </a:rPr>
                        <a:t>2c67zVpfkUdJP2ZziC1nBmGsEPC3NoK6fisxDJKpZCuZERajyycchWunkSspjvdcxMnMSzxjvfoo7dKkNeDKbs6p</a:t>
                      </a:r>
                      <a:endParaRPr kumimoji="1" lang="en-US" altLang="ja-JP" sz="1100" b="0" dirty="0">
                        <a:solidFill>
                          <a:schemeClr val="tx1"/>
                        </a:solidFill>
                      </a:endParaRPr>
                    </a:p>
                    <a:p>
                      <a:pPr marL="0" indent="0">
                        <a:buNone/>
                      </a:pPr>
                      <a:r>
                        <a:rPr kumimoji="1" lang="en-US" altLang="ja-JP" sz="1400" b="0" dirty="0">
                          <a:solidFill>
                            <a:schemeClr val="tx1"/>
                          </a:solidFill>
                        </a:rPr>
                        <a:t>2. Create Token Account and Association):</a:t>
                      </a:r>
                      <a:r>
                        <a:rPr kumimoji="1" lang="en-US" altLang="ja-JP" sz="1100" b="0" dirty="0">
                          <a:solidFill>
                            <a:schemeClr val="tx1"/>
                          </a:solidFill>
                        </a:rPr>
                        <a:t> </a:t>
                      </a:r>
                      <a:r>
                        <a:rPr kumimoji="1" lang="en-US" altLang="ja-JP" sz="1100" b="0" dirty="0">
                          <a:solidFill>
                            <a:schemeClr val="tx1"/>
                          </a:solidFill>
                          <a:hlinkClick r:id="rId3"/>
                        </a:rPr>
                        <a:t>28pZaLUia6BDcPARLcyDsVZhc3ADVsS9kxNeMxmKwEij1UhraYc4xV6cF85m4sJye1KofW9BjynVXGj83SF4uvQA</a:t>
                      </a:r>
                      <a:endParaRPr kumimoji="1" lang="en-US" altLang="ja-JP" sz="1100" b="0" dirty="0">
                        <a:solidFill>
                          <a:schemeClr val="tx1"/>
                        </a:solidFill>
                      </a:endParaRPr>
                    </a:p>
                    <a:p>
                      <a:pPr marL="0" indent="0">
                        <a:buNone/>
                      </a:pPr>
                      <a:r>
                        <a:rPr kumimoji="1" lang="en-US" altLang="ja-JP" sz="1400" b="0" dirty="0">
                          <a:solidFill>
                            <a:schemeClr val="tx1"/>
                          </a:solidFill>
                        </a:rPr>
                        <a:t>3. Mint 100 Tokens:</a:t>
                      </a:r>
                      <a:r>
                        <a:rPr kumimoji="1" lang="en-US" altLang="ja-JP" sz="1100" b="0" dirty="0">
                          <a:solidFill>
                            <a:schemeClr val="tx1"/>
                          </a:solidFill>
                        </a:rPr>
                        <a:t> </a:t>
                      </a:r>
                      <a:r>
                        <a:rPr kumimoji="1" lang="en-US" altLang="ja-JP" sz="1100" b="0" dirty="0">
                          <a:solidFill>
                            <a:schemeClr val="tx1"/>
                          </a:solidFill>
                          <a:hlinkClick r:id="rId4"/>
                        </a:rPr>
                        <a:t>5U8bH6paBugh96HjTy1haUbCZijpVUK4MoPXqdCVZGNjP2kz5WQk3aGr4By5VPEtSfagpVZ91rTeWpj4tsNQRBs2</a:t>
                      </a:r>
                      <a:endParaRPr kumimoji="1" lang="en-US" altLang="ja-JP" sz="1100" b="0" dirty="0">
                        <a:solidFill>
                          <a:schemeClr val="tx1"/>
                        </a:solidFill>
                      </a:endParaRPr>
                    </a:p>
                    <a:p>
                      <a:pPr marL="0" indent="0">
                        <a:buNone/>
                      </a:pPr>
                      <a:r>
                        <a:rPr kumimoji="1" lang="en-US" altLang="ja-JP" sz="1400" b="0" dirty="0">
                          <a:solidFill>
                            <a:schemeClr val="tx1"/>
                          </a:solidFill>
                        </a:rPr>
                        <a:t>4. Send 10 Tokens from Developer to Consumer: omit</a:t>
                      </a:r>
                    </a:p>
                    <a:p>
                      <a:pPr marL="0" indent="0">
                        <a:buNone/>
                      </a:pPr>
                      <a:r>
                        <a:rPr kumimoji="1" lang="en-US" altLang="ja-JP" sz="1400" b="0" dirty="0">
                          <a:solidFill>
                            <a:schemeClr val="tx1"/>
                          </a:solidFill>
                        </a:rPr>
                        <a:t>5. Send 1 Token from Consumer to Consumer:</a:t>
                      </a:r>
                      <a:r>
                        <a:rPr kumimoji="1" lang="en-US" altLang="ja-JP" sz="1100" b="0" dirty="0">
                          <a:solidFill>
                            <a:schemeClr val="tx1"/>
                          </a:solidFill>
                        </a:rPr>
                        <a:t> </a:t>
                      </a:r>
                      <a:r>
                        <a:rPr kumimoji="1" lang="en-US" altLang="ja-JP" sz="1100" b="0" dirty="0">
                          <a:solidFill>
                            <a:schemeClr val="tx1"/>
                          </a:solidFill>
                          <a:hlinkClick r:id="rId5"/>
                        </a:rPr>
                        <a:t>3RQ52gXVRkphwJFJehcLawDyi2isZ4A6JkKonW8QnA9N28pUkAqZ8Yevi8R656drk8JzAXvWCDToiBQxMrkCsVif</a:t>
                      </a:r>
                      <a:endParaRPr kumimoji="1" lang="en-US" altLang="ja-JP" sz="1100" b="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bl>
          </a:graphicData>
        </a:graphic>
      </p:graphicFrame>
      <p:sp>
        <p:nvSpPr>
          <p:cNvPr id="7" name="テキスト ボックス 6">
            <a:extLst>
              <a:ext uri="{FF2B5EF4-FFF2-40B4-BE49-F238E27FC236}">
                <a16:creationId xmlns:a16="http://schemas.microsoft.com/office/drawing/2014/main" id="{F43FF1C3-3E54-A60E-8661-E2792A0C6217}"/>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929195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E459B-F02F-AC4C-91D2-1BA88BC89537}"/>
              </a:ext>
            </a:extLst>
          </p:cNvPr>
          <p:cNvSpPr>
            <a:spLocks noGrp="1"/>
          </p:cNvSpPr>
          <p:nvPr>
            <p:ph type="title"/>
          </p:nvPr>
        </p:nvSpPr>
        <p:spPr/>
        <p:txBody>
          <a:bodyPr/>
          <a:lstStyle/>
          <a:p>
            <a:r>
              <a:rPr kumimoji="1" lang="en-US" altLang="ja-JP" dirty="0"/>
              <a:t>Deploying</a:t>
            </a:r>
            <a:endParaRPr kumimoji="1" lang="ja-JP" altLang="en-US"/>
          </a:p>
        </p:txBody>
      </p:sp>
      <p:sp>
        <p:nvSpPr>
          <p:cNvPr id="4" name="フッター プレースホルダー 3">
            <a:extLst>
              <a:ext uri="{FF2B5EF4-FFF2-40B4-BE49-F238E27FC236}">
                <a16:creationId xmlns:a16="http://schemas.microsoft.com/office/drawing/2014/main" id="{5E3C2B5B-70A1-EC44-98F6-EC42AEF8BDB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FA6C7DF-0580-4B49-A257-57B2F817DD76}"/>
              </a:ext>
            </a:extLst>
          </p:cNvPr>
          <p:cNvSpPr>
            <a:spLocks noGrp="1"/>
          </p:cNvSpPr>
          <p:nvPr>
            <p:ph type="sldNum" sz="quarter" idx="12"/>
          </p:nvPr>
        </p:nvSpPr>
        <p:spPr/>
        <p:txBody>
          <a:bodyPr/>
          <a:lstStyle/>
          <a:p>
            <a:fld id="{51BE5F08-58E8-9243-A834-2B76637F595D}" type="slidenum">
              <a:rPr kumimoji="1" lang="ja-JP" altLang="en-US" smtClean="0"/>
              <a:t>35</a:t>
            </a:fld>
            <a:endParaRPr kumimoji="1" lang="ja-JP" altLang="en-US"/>
          </a:p>
        </p:txBody>
      </p:sp>
      <p:pic>
        <p:nvPicPr>
          <p:cNvPr id="8" name="図 7">
            <a:extLst>
              <a:ext uri="{FF2B5EF4-FFF2-40B4-BE49-F238E27FC236}">
                <a16:creationId xmlns:a16="http://schemas.microsoft.com/office/drawing/2014/main" id="{CDD253CD-600E-CE4F-B2CB-7880408457EF}"/>
              </a:ext>
            </a:extLst>
          </p:cNvPr>
          <p:cNvPicPr>
            <a:picLocks noChangeAspect="1"/>
          </p:cNvPicPr>
          <p:nvPr/>
        </p:nvPicPr>
        <p:blipFill>
          <a:blip r:embed="rId2"/>
          <a:stretch>
            <a:fillRect/>
          </a:stretch>
        </p:blipFill>
        <p:spPr>
          <a:xfrm>
            <a:off x="838200" y="1491915"/>
            <a:ext cx="4979670" cy="3669231"/>
          </a:xfrm>
          <a:prstGeom prst="rect">
            <a:avLst/>
          </a:prstGeom>
        </p:spPr>
      </p:pic>
      <p:sp>
        <p:nvSpPr>
          <p:cNvPr id="9" name="テキスト ボックス 8">
            <a:extLst>
              <a:ext uri="{FF2B5EF4-FFF2-40B4-BE49-F238E27FC236}">
                <a16:creationId xmlns:a16="http://schemas.microsoft.com/office/drawing/2014/main" id="{AF91F828-6750-F245-A987-72C781744F74}"/>
              </a:ext>
            </a:extLst>
          </p:cNvPr>
          <p:cNvSpPr txBox="1"/>
          <p:nvPr/>
        </p:nvSpPr>
        <p:spPr>
          <a:xfrm>
            <a:off x="5966459" y="1693177"/>
            <a:ext cx="5387341" cy="2707373"/>
          </a:xfrm>
          <a:prstGeom prst="rect">
            <a:avLst/>
          </a:prstGeom>
          <a:noFill/>
        </p:spPr>
        <p:txBody>
          <a:bodyPr wrap="square" rtlCol="0">
            <a:noAutofit/>
          </a:bodyPr>
          <a:lstStyle/>
          <a:p>
            <a:r>
              <a:rPr lang="en-US" altLang="ja-JP" sz="1200" dirty="0"/>
              <a:t>"As shown in the diagram above, a program author creates a program, compiles it to an ELF shared object containing BPF bytecode, and uploads it to the Solana cluster with a special deploy transaction. The cluster makes it available to clients via a program ID. The program ID is an address specified when deploying and is used to reference the program in subsequent transactions.</a:t>
            </a:r>
          </a:p>
          <a:p>
            <a:r>
              <a:rPr lang="en-US" altLang="ja-JP" sz="1200" dirty="0"/>
              <a:t>Upon a successful deployment the account that holds the program is marked executable. If the program is marked "final", its account data become permanently immutable. If any changes are required to the finalized program (features, patches, etc...) the new program must be deployed to a new program ID.</a:t>
            </a:r>
          </a:p>
          <a:p>
            <a:r>
              <a:rPr lang="en-US" altLang="ja-JP" sz="1200" dirty="0"/>
              <a:t>If a program is upgradeable, the account that holds the program is marked executable, but it is possible to redeploy a new shared object to the same program ID, provided that the program's upgrade authority signs the transaction."</a:t>
            </a:r>
          </a:p>
        </p:txBody>
      </p:sp>
      <p:sp>
        <p:nvSpPr>
          <p:cNvPr id="10" name="テキスト ボックス 9">
            <a:extLst>
              <a:ext uri="{FF2B5EF4-FFF2-40B4-BE49-F238E27FC236}">
                <a16:creationId xmlns:a16="http://schemas.microsoft.com/office/drawing/2014/main" id="{07F6E92E-4AD1-4043-AE4A-EB6FD9806062}"/>
              </a:ext>
            </a:extLst>
          </p:cNvPr>
          <p:cNvSpPr txBox="1"/>
          <p:nvPr/>
        </p:nvSpPr>
        <p:spPr>
          <a:xfrm>
            <a:off x="5966460" y="1338777"/>
            <a:ext cx="5387341" cy="253916"/>
          </a:xfrm>
          <a:prstGeom prst="rect">
            <a:avLst/>
          </a:prstGeom>
          <a:noFill/>
        </p:spPr>
        <p:txBody>
          <a:bodyPr wrap="square" rtlCol="0">
            <a:spAutoFit/>
          </a:bodyPr>
          <a:lstStyle/>
          <a:p>
            <a:r>
              <a:rPr lang="en-US" altLang="ja-JP" sz="1050" dirty="0"/>
              <a:t>Source: https://</a:t>
            </a:r>
            <a:r>
              <a:rPr lang="en-US" altLang="ja-JP" sz="1050" dirty="0" err="1"/>
              <a:t>docs.solana.com</a:t>
            </a:r>
            <a:r>
              <a:rPr lang="en-US" altLang="ja-JP" sz="1050" dirty="0"/>
              <a:t>/developing/on-chain-programs/deploying</a:t>
            </a:r>
          </a:p>
        </p:txBody>
      </p:sp>
      <p:sp>
        <p:nvSpPr>
          <p:cNvPr id="3" name="テキスト ボックス 2">
            <a:extLst>
              <a:ext uri="{FF2B5EF4-FFF2-40B4-BE49-F238E27FC236}">
                <a16:creationId xmlns:a16="http://schemas.microsoft.com/office/drawing/2014/main" id="{3141E021-BF47-0714-621D-3D452B2AF78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42628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Escrow</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36</a:t>
            </a:fld>
            <a:endParaRPr kumimoji="1" lang="ja-JP" altLang="en-US"/>
          </a:p>
        </p:txBody>
      </p:sp>
    </p:spTree>
    <p:extLst>
      <p:ext uri="{BB962C8B-B14F-4D97-AF65-F5344CB8AC3E}">
        <p14:creationId xmlns:p14="http://schemas.microsoft.com/office/powerpoint/2010/main" val="5366405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7BB6E-EC92-B34A-847D-915141D22DA4}"/>
              </a:ext>
            </a:extLst>
          </p:cNvPr>
          <p:cNvSpPr>
            <a:spLocks noGrp="1"/>
          </p:cNvSpPr>
          <p:nvPr>
            <p:ph type="title"/>
          </p:nvPr>
        </p:nvSpPr>
        <p:spPr/>
        <p:txBody>
          <a:bodyPr/>
          <a:lstStyle/>
          <a:p>
            <a:r>
              <a:rPr kumimoji="1" lang="en-US" altLang="ja-JP"/>
              <a:t>Source Code and Reference</a:t>
            </a:r>
            <a:endParaRPr kumimoji="1" lang="ja-JP" altLang="en-US"/>
          </a:p>
        </p:txBody>
      </p:sp>
      <p:sp>
        <p:nvSpPr>
          <p:cNvPr id="4" name="フッター プレースホルダー 3">
            <a:extLst>
              <a:ext uri="{FF2B5EF4-FFF2-40B4-BE49-F238E27FC236}">
                <a16:creationId xmlns:a16="http://schemas.microsoft.com/office/drawing/2014/main" id="{4FA16AF3-9B13-C243-A2A0-134DFFA64EF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D420C9A-60AE-F04F-8757-22E08737AA8B}"/>
              </a:ext>
            </a:extLst>
          </p:cNvPr>
          <p:cNvSpPr>
            <a:spLocks noGrp="1"/>
          </p:cNvSpPr>
          <p:nvPr>
            <p:ph type="sldNum" sz="quarter" idx="12"/>
          </p:nvPr>
        </p:nvSpPr>
        <p:spPr/>
        <p:txBody>
          <a:bodyPr/>
          <a:lstStyle/>
          <a:p>
            <a:fld id="{51BE5F08-58E8-9243-A834-2B76637F595D}" type="slidenum">
              <a:rPr kumimoji="1" lang="ja-JP" altLang="en-US" smtClean="0"/>
              <a:t>37</a:t>
            </a:fld>
            <a:endParaRPr kumimoji="1" lang="ja-JP" altLang="en-US"/>
          </a:p>
        </p:txBody>
      </p:sp>
      <p:sp>
        <p:nvSpPr>
          <p:cNvPr id="6" name="テキスト ボックス 5">
            <a:extLst>
              <a:ext uri="{FF2B5EF4-FFF2-40B4-BE49-F238E27FC236}">
                <a16:creationId xmlns:a16="http://schemas.microsoft.com/office/drawing/2014/main" id="{7EB30303-7AE5-FE47-B09C-2E7E48E0AE9C}"/>
              </a:ext>
            </a:extLst>
          </p:cNvPr>
          <p:cNvSpPr txBox="1"/>
          <p:nvPr/>
        </p:nvSpPr>
        <p:spPr>
          <a:xfrm>
            <a:off x="838200" y="1142188"/>
            <a:ext cx="10515600" cy="4131900"/>
          </a:xfrm>
          <a:prstGeom prst="rect">
            <a:avLst/>
          </a:prstGeom>
          <a:noFill/>
        </p:spPr>
        <p:txBody>
          <a:bodyPr wrap="square" rtlCol="0">
            <a:spAutoFit/>
          </a:bodyPr>
          <a:lstStyle/>
          <a:p>
            <a:r>
              <a:rPr kumimoji="1" lang="en-US" altLang="ja-JP" sz="1400" dirty="0"/>
              <a:t>[Program Source]</a:t>
            </a:r>
          </a:p>
          <a:p>
            <a:pPr lvl="1"/>
            <a:r>
              <a:rPr kumimoji="1" lang="en-US" altLang="ja-JP" sz="1400" dirty="0"/>
              <a:t>GitHub - project-serum / anchor escrow</a:t>
            </a:r>
            <a:br>
              <a:rPr kumimoji="1" lang="en-US" altLang="ja-JP" sz="1400" dirty="0"/>
            </a:br>
            <a:r>
              <a:rPr kumimoji="1" lang="en-US" altLang="ja-JP" sz="1050" dirty="0"/>
              <a:t>https://</a:t>
            </a:r>
            <a:r>
              <a:rPr kumimoji="1" lang="en-US" altLang="ja-JP" sz="1050" dirty="0" err="1"/>
              <a:t>github.com</a:t>
            </a:r>
            <a:r>
              <a:rPr kumimoji="1" lang="en-US" altLang="ja-JP" sz="1050" dirty="0"/>
              <a:t>/project-serum/anchor/tree/master/tests/escrow</a:t>
            </a:r>
          </a:p>
          <a:p>
            <a:endParaRPr kumimoji="1" lang="en-US" altLang="ja-JP" sz="1400" dirty="0"/>
          </a:p>
          <a:p>
            <a:r>
              <a:rPr kumimoji="1" lang="en-US" altLang="ja-JP" sz="1400" dirty="0"/>
              <a:t>[Remarks]</a:t>
            </a:r>
          </a:p>
          <a:p>
            <a:pPr marL="742950" lvl="1" indent="-285750">
              <a:buFont typeface="Arial" panose="020B0604020202020204" pitchFamily="34" charset="0"/>
              <a:buChar char="•"/>
            </a:pPr>
            <a:r>
              <a:rPr kumimoji="1" lang="en-US" altLang="ja-JP" sz="1400" dirty="0"/>
              <a:t>Escrow behavior is based on anchor escrow program. Check </a:t>
            </a:r>
            <a:r>
              <a:rPr kumimoji="1" lang="en-US" altLang="ja-JP" sz="1400" dirty="0" err="1"/>
              <a:t>escrow.ts</a:t>
            </a:r>
            <a:r>
              <a:rPr kumimoji="1" lang="en-US" altLang="ja-JP" sz="1400" dirty="0"/>
              <a:t> and </a:t>
            </a:r>
            <a:r>
              <a:rPr kumimoji="1" lang="en-US" altLang="ja-JP" sz="1400" dirty="0" err="1"/>
              <a:t>lib.rs</a:t>
            </a:r>
            <a:r>
              <a:rPr kumimoji="1" lang="en-US" altLang="ja-JP" sz="1400" dirty="0"/>
              <a:t> files.</a:t>
            </a:r>
          </a:p>
          <a:p>
            <a:pPr marL="742950" lvl="1" indent="-285750">
              <a:buFont typeface="Arial" panose="020B0604020202020204" pitchFamily="34" charset="0"/>
              <a:buChar char="•"/>
            </a:pPr>
            <a:r>
              <a:rPr kumimoji="1" lang="en-US" altLang="ja-JP" sz="1400" dirty="0"/>
              <a:t>My debug program: </a:t>
            </a:r>
            <a:r>
              <a:rPr kumimoji="1" lang="en-US" altLang="ja-JP" sz="1050" dirty="0"/>
              <a:t>https://</a:t>
            </a:r>
            <a:r>
              <a:rPr kumimoji="1" lang="en-US" altLang="ja-JP" sz="1050" dirty="0" err="1"/>
              <a:t>github.com</a:t>
            </a:r>
            <a:r>
              <a:rPr kumimoji="1" lang="en-US" altLang="ja-JP" sz="1050" dirty="0"/>
              <a:t>/256hax/</a:t>
            </a:r>
            <a:r>
              <a:rPr kumimoji="1" lang="en-US" altLang="ja-JP" sz="1050" dirty="0" err="1"/>
              <a:t>solana</a:t>
            </a:r>
            <a:r>
              <a:rPr kumimoji="1" lang="en-US" altLang="ja-JP" sz="1050" dirty="0"/>
              <a:t>-anchor-react-minimal-example/tree/main/anchor/escrow</a:t>
            </a:r>
          </a:p>
          <a:p>
            <a:endParaRPr kumimoji="1" lang="en-US" altLang="ja-JP" sz="1400" dirty="0"/>
          </a:p>
          <a:p>
            <a:r>
              <a:rPr kumimoji="1" lang="en-US" altLang="ja-JP" sz="1400" dirty="0"/>
              <a:t>[Reference]</a:t>
            </a:r>
          </a:p>
          <a:p>
            <a:pPr marL="742950" lvl="1" indent="-285750">
              <a:buFont typeface="Arial" panose="020B0604020202020204" pitchFamily="34" charset="0"/>
              <a:buChar char="•"/>
            </a:pPr>
            <a:r>
              <a:rPr kumimoji="1" lang="en-US" altLang="ja-JP" sz="1400" dirty="0"/>
              <a:t>Programming on Solana - An Introduction | </a:t>
            </a:r>
            <a:r>
              <a:rPr kumimoji="1" lang="en-US" altLang="ja-JP" sz="1400" dirty="0" err="1"/>
              <a:t>Paulx</a:t>
            </a:r>
            <a:br>
              <a:rPr kumimoji="1" lang="en-US" altLang="ja-JP" sz="1400" dirty="0"/>
            </a:br>
            <a:r>
              <a:rPr kumimoji="1" lang="en-US" altLang="ja-JP" sz="1050" dirty="0"/>
              <a:t>https://</a:t>
            </a:r>
            <a:r>
              <a:rPr kumimoji="1" lang="en-US" altLang="ja-JP" sz="1050" dirty="0" err="1"/>
              <a:t>paulx.dev</a:t>
            </a:r>
            <a:r>
              <a:rPr kumimoji="1" lang="en-US" altLang="ja-JP" sz="1050" dirty="0"/>
              <a:t>/blog/2021/01/14/programming-on-</a:t>
            </a:r>
            <a:r>
              <a:rPr kumimoji="1" lang="en-US" altLang="ja-JP" sz="1050" dirty="0" err="1"/>
              <a:t>solana</a:t>
            </a:r>
            <a:r>
              <a:rPr kumimoji="1" lang="en-US" altLang="ja-JP" sz="1050" dirty="0"/>
              <a:t>-an-introduction/</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Solana</a:t>
            </a:r>
            <a:r>
              <a:rPr kumimoji="1" lang="ja-JP" altLang="en-US" sz="1400"/>
              <a:t>の</a:t>
            </a:r>
            <a:r>
              <a:rPr kumimoji="1" lang="en-US" altLang="ja-JP" sz="1400" dirty="0"/>
              <a:t>Anchor</a:t>
            </a:r>
            <a:r>
              <a:rPr kumimoji="1" lang="ja-JP" altLang="en-US" sz="1400"/>
              <a:t>で実装された</a:t>
            </a:r>
            <a:r>
              <a:rPr kumimoji="1" lang="en-US" altLang="ja-JP" sz="1400" dirty="0"/>
              <a:t>Escrow</a:t>
            </a:r>
            <a:r>
              <a:rPr kumimoji="1" lang="ja-JP" altLang="en-US" sz="1400"/>
              <a:t>のコード解説</a:t>
            </a:r>
            <a:br>
              <a:rPr kumimoji="1" lang="en-US" altLang="ja-JP" sz="1400" dirty="0"/>
            </a:br>
            <a:r>
              <a:rPr kumimoji="1" lang="en-US" altLang="ja-JP" sz="1050" dirty="0"/>
              <a:t>https://</a:t>
            </a:r>
            <a:r>
              <a:rPr kumimoji="1" lang="en-US" altLang="ja-JP" sz="1050" dirty="0" err="1"/>
              <a:t>zenn.dev</a:t>
            </a:r>
            <a:r>
              <a:rPr kumimoji="1" lang="en-US" altLang="ja-JP" sz="1050" dirty="0"/>
              <a:t>/</a:t>
            </a:r>
            <a:r>
              <a:rPr kumimoji="1" lang="en-US" altLang="ja-JP" sz="1050" dirty="0" err="1"/>
              <a:t>razokulover</a:t>
            </a:r>
            <a:r>
              <a:rPr kumimoji="1" lang="en-US" altLang="ja-JP" sz="1050" dirty="0"/>
              <a:t>/articles/c2338cb83f459b</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Program Derived Address</a:t>
            </a:r>
            <a:r>
              <a:rPr kumimoji="1" lang="ja-JP" altLang="en-US" sz="1400"/>
              <a:t>日本語で</a:t>
            </a:r>
            <a:br>
              <a:rPr kumimoji="1" lang="en-US" altLang="ja-JP" sz="1400" dirty="0"/>
            </a:br>
            <a:r>
              <a:rPr kumimoji="1" lang="en-US" altLang="ja-JP" sz="1050" dirty="0"/>
              <a:t>https://efficacious-flat-24a.notion.site/Program-Derived-Address-8537ebca002245639beb531842f87f2c#3f01f8b4ddc04ed4b55fdfc0160b9436</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Anchor Example: Escrow Program</a:t>
            </a:r>
            <a:br>
              <a:rPr kumimoji="1" lang="en-US" altLang="ja-JP" sz="1400" dirty="0"/>
            </a:br>
            <a:r>
              <a:rPr kumimoji="1" lang="en-US" altLang="ja-JP" sz="1050" dirty="0"/>
              <a:t>https://</a:t>
            </a:r>
            <a:r>
              <a:rPr kumimoji="1" lang="en-US" altLang="ja-JP" sz="1050" dirty="0" err="1"/>
              <a:t>hackmd.io</a:t>
            </a:r>
            <a:r>
              <a:rPr kumimoji="1" lang="en-US" altLang="ja-JP" sz="1050" dirty="0"/>
              <a:t>/@</a:t>
            </a:r>
            <a:r>
              <a:rPr kumimoji="1" lang="en-US" altLang="ja-JP" sz="1050" dirty="0" err="1"/>
              <a:t>ironaddicteddog</a:t>
            </a:r>
            <a:r>
              <a:rPr kumimoji="1" lang="en-US" altLang="ja-JP" sz="1050" dirty="0"/>
              <a:t>/</a:t>
            </a:r>
            <a:r>
              <a:rPr kumimoji="1" lang="en-US" altLang="ja-JP" sz="1050" dirty="0" err="1"/>
              <a:t>anchor_example_escrow</a:t>
            </a:r>
            <a:endParaRPr kumimoji="1" lang="en-US" altLang="ja-JP" sz="1050" dirty="0"/>
          </a:p>
        </p:txBody>
      </p:sp>
      <p:sp>
        <p:nvSpPr>
          <p:cNvPr id="3" name="テキスト ボックス 2">
            <a:extLst>
              <a:ext uri="{FF2B5EF4-FFF2-40B4-BE49-F238E27FC236}">
                <a16:creationId xmlns:a16="http://schemas.microsoft.com/office/drawing/2014/main" id="{7090909B-F523-8570-F1AF-0A326BAF737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00814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Overview: Rolls and Relations</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38</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Create token</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Mint token</a:t>
            </a: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Escrow and token owner account</a:t>
            </a:r>
          </a:p>
        </p:txBody>
      </p:sp>
      <p:sp>
        <p:nvSpPr>
          <p:cNvPr id="44" name="テキスト ボックス 43">
            <a:extLst>
              <a:ext uri="{FF2B5EF4-FFF2-40B4-BE49-F238E27FC236}">
                <a16:creationId xmlns:a16="http://schemas.microsoft.com/office/drawing/2014/main" id="{742C16CF-BB4F-1B40-881D-289929869565}"/>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A account.</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B account</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Authorize transaction instead authorizer.</a:t>
            </a: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Management for state of escrow (Initializer's transaction)</a:t>
            </a:r>
          </a:p>
        </p:txBody>
      </p:sp>
      <p:sp>
        <p:nvSpPr>
          <p:cNvPr id="54" name="テキスト ボックス 53">
            <a:extLst>
              <a:ext uri="{FF2B5EF4-FFF2-40B4-BE49-F238E27FC236}">
                <a16:creationId xmlns:a16="http://schemas.microsoft.com/office/drawing/2014/main" id="{A0B7C5D3-06B6-A84C-83BE-0B2306605375}"/>
              </a:ext>
            </a:extLst>
          </p:cNvPr>
          <p:cNvSpPr txBox="1"/>
          <p:nvPr/>
        </p:nvSpPr>
        <p:spPr>
          <a:xfrm>
            <a:off x="3710212"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カギ線コネクタ 20">
            <a:extLst>
              <a:ext uri="{FF2B5EF4-FFF2-40B4-BE49-F238E27FC236}">
                <a16:creationId xmlns:a16="http://schemas.microsoft.com/office/drawing/2014/main" id="{26E883EB-F2D5-1A45-B089-A89E8957499B}"/>
              </a:ext>
            </a:extLst>
          </p:cNvPr>
          <p:cNvCxnSpPr>
            <a:cxnSpLocks/>
            <a:stCxn id="51" idx="1"/>
            <a:endCxn id="46" idx="2"/>
          </p:cNvCxnSpPr>
          <p:nvPr/>
        </p:nvCxnSpPr>
        <p:spPr>
          <a:xfrm rot="10800000">
            <a:off x="3198110" y="1905794"/>
            <a:ext cx="1185544" cy="970790"/>
          </a:xfrm>
          <a:prstGeom prst="bentConnector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Escrow program.</a:t>
            </a: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dirty="0"/>
              <a:t>Assigned Program</a:t>
            </a:r>
            <a:endParaRPr kumimoji="1" lang="ja-JP" altLang="en-US" sz="1050"/>
          </a:p>
        </p:txBody>
      </p:sp>
      <p:sp>
        <p:nvSpPr>
          <p:cNvPr id="177" name="テキスト ボックス 176">
            <a:extLst>
              <a:ext uri="{FF2B5EF4-FFF2-40B4-BE49-F238E27FC236}">
                <a16:creationId xmlns:a16="http://schemas.microsoft.com/office/drawing/2014/main" id="{C984E13B-DF2A-8E4F-A15B-7302CEA84130}"/>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2903"/>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9" name="テキスト ボックス 178">
            <a:extLst>
              <a:ext uri="{FF2B5EF4-FFF2-40B4-BE49-F238E27FC236}">
                <a16:creationId xmlns:a16="http://schemas.microsoft.com/office/drawing/2014/main" id="{1A9AF0AA-0C1D-6446-8809-73E541D7AABC}"/>
              </a:ext>
            </a:extLst>
          </p:cNvPr>
          <p:cNvSpPr txBox="1"/>
          <p:nvPr/>
        </p:nvSpPr>
        <p:spPr>
          <a:xfrm>
            <a:off x="4383655" y="1128465"/>
            <a:ext cx="3421553" cy="276999"/>
          </a:xfrm>
          <a:prstGeom prst="rect">
            <a:avLst/>
          </a:prstGeom>
          <a:noFill/>
        </p:spPr>
        <p:txBody>
          <a:bodyPr wrap="square" rtlCol="0">
            <a:spAutoFit/>
          </a:bodyPr>
          <a:lstStyle/>
          <a:p>
            <a:pPr algn="ctr"/>
            <a:r>
              <a:rPr kumimoji="1" lang="en-US" altLang="ja-JP" sz="1200"/>
              <a:t>Initializer want to send Token A (500) for Taker</a:t>
            </a:r>
            <a:endParaRPr kumimoji="1" lang="ja-JP" altLang="en-US" sz="1200"/>
          </a:p>
        </p:txBody>
      </p:sp>
      <p:sp>
        <p:nvSpPr>
          <p:cNvPr id="180" name="テキスト ボックス 179">
            <a:extLst>
              <a:ext uri="{FF2B5EF4-FFF2-40B4-BE49-F238E27FC236}">
                <a16:creationId xmlns:a16="http://schemas.microsoft.com/office/drawing/2014/main" id="{0282EEA4-736E-B94C-AA10-C7B2B43909D2}"/>
              </a:ext>
            </a:extLst>
          </p:cNvPr>
          <p:cNvSpPr txBox="1"/>
          <p:nvPr/>
        </p:nvSpPr>
        <p:spPr>
          <a:xfrm>
            <a:off x="4383655" y="5353974"/>
            <a:ext cx="3421553" cy="276999"/>
          </a:xfrm>
          <a:prstGeom prst="rect">
            <a:avLst/>
          </a:prstGeom>
          <a:noFill/>
        </p:spPr>
        <p:txBody>
          <a:bodyPr wrap="square" rtlCol="0">
            <a:spAutoFit/>
          </a:bodyPr>
          <a:lstStyle/>
          <a:p>
            <a:pPr algn="ctr"/>
            <a:r>
              <a:rPr kumimoji="1" lang="en-US" altLang="ja-JP" sz="1200"/>
              <a:t>Taker want to send Token B (1,000) for Initializer</a:t>
            </a:r>
            <a:endParaRPr kumimoji="1" lang="ja-JP" altLang="en-US" sz="120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190" name="直線コネクタ 189">
            <a:extLst>
              <a:ext uri="{FF2B5EF4-FFF2-40B4-BE49-F238E27FC236}">
                <a16:creationId xmlns:a16="http://schemas.microsoft.com/office/drawing/2014/main" id="{BD780310-7185-8740-BB06-2924FA7F1B17}"/>
              </a:ext>
            </a:extLst>
          </p:cNvPr>
          <p:cNvCxnSpPr>
            <a:cxnSpLocks/>
            <a:stCxn id="46" idx="3"/>
            <a:endCxn id="48" idx="1"/>
          </p:cNvCxnSpPr>
          <p:nvPr/>
        </p:nvCxnSpPr>
        <p:spPr>
          <a:xfrm>
            <a:off x="3912119" y="1409135"/>
            <a:ext cx="4398237" cy="4112"/>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62697745-7235-9748-88BC-F53BF85FE751}"/>
              </a:ext>
            </a:extLst>
          </p:cNvPr>
          <p:cNvCxnSpPr>
            <a:cxnSpLocks/>
            <a:stCxn id="49" idx="1"/>
            <a:endCxn id="47" idx="3"/>
          </p:cNvCxnSpPr>
          <p:nvPr/>
        </p:nvCxnSpPr>
        <p:spPr>
          <a:xfrm flipH="1">
            <a:off x="3912118" y="5627627"/>
            <a:ext cx="4398237" cy="6693"/>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7" name="フリーフォーム 196">
            <a:extLst>
              <a:ext uri="{FF2B5EF4-FFF2-40B4-BE49-F238E27FC236}">
                <a16:creationId xmlns:a16="http://schemas.microsoft.com/office/drawing/2014/main" id="{BA254AB1-62EE-4047-9B1C-F091994A2F97}"/>
              </a:ext>
            </a:extLst>
          </p:cNvPr>
          <p:cNvSpPr/>
          <p:nvPr/>
        </p:nvSpPr>
        <p:spPr>
          <a:xfrm rot="5400000" flipV="1">
            <a:off x="9422167" y="1694494"/>
            <a:ext cx="1661620"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フリーフォーム 197">
            <a:extLst>
              <a:ext uri="{FF2B5EF4-FFF2-40B4-BE49-F238E27FC236}">
                <a16:creationId xmlns:a16="http://schemas.microsoft.com/office/drawing/2014/main" id="{BEBF2422-EE66-D149-A770-189D4E72F74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226D68E8-48C6-EB42-99D5-3BC70FF0C5B7}"/>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200" name="直線コネクタ 199">
            <a:extLst>
              <a:ext uri="{FF2B5EF4-FFF2-40B4-BE49-F238E27FC236}">
                <a16:creationId xmlns:a16="http://schemas.microsoft.com/office/drawing/2014/main" id="{089F2C6B-1583-914B-9E7D-E3F343A87B3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1" name="カギ線コネクタ 200">
            <a:extLst>
              <a:ext uri="{FF2B5EF4-FFF2-40B4-BE49-F238E27FC236}">
                <a16:creationId xmlns:a16="http://schemas.microsoft.com/office/drawing/2014/main" id="{EC9D9CC3-5831-5946-84D7-D1D77FA4B828}"/>
              </a:ext>
            </a:extLst>
          </p:cNvPr>
          <p:cNvCxnSpPr>
            <a:cxnSpLocks/>
            <a:stCxn id="51" idx="2"/>
          </p:cNvCxnSpPr>
          <p:nvPr/>
        </p:nvCxnSpPr>
        <p:spPr>
          <a:xfrm rot="16200000" flipH="1">
            <a:off x="5354765" y="3116141"/>
            <a:ext cx="765324" cy="1279527"/>
          </a:xfrm>
          <a:prstGeom prst="bentConnector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2" name="テキスト ボックス 201">
            <a:extLst>
              <a:ext uri="{FF2B5EF4-FFF2-40B4-BE49-F238E27FC236}">
                <a16:creationId xmlns:a16="http://schemas.microsoft.com/office/drawing/2014/main" id="{C0C0398F-3A80-CA45-9D0E-37741127A4A0}"/>
              </a:ext>
            </a:extLst>
          </p:cNvPr>
          <p:cNvSpPr txBox="1"/>
          <p:nvPr/>
        </p:nvSpPr>
        <p:spPr>
          <a:xfrm>
            <a:off x="5544865" y="3858286"/>
            <a:ext cx="1132741" cy="280280"/>
          </a:xfrm>
          <a:prstGeom prst="rect">
            <a:avLst/>
          </a:prstGeom>
          <a:noFill/>
        </p:spPr>
        <p:txBody>
          <a:bodyPr wrap="none" rtlCol="0">
            <a:noAutofit/>
          </a:bodyPr>
          <a:lstStyle/>
          <a:p>
            <a:r>
              <a:rPr kumimoji="1" lang="en-US" altLang="ja-JP" sz="1050"/>
              <a:t>PDA Source</a:t>
            </a:r>
          </a:p>
        </p:txBody>
      </p:sp>
      <p:sp>
        <p:nvSpPr>
          <p:cNvPr id="3" name="テキスト ボックス 2">
            <a:extLst>
              <a:ext uri="{FF2B5EF4-FFF2-40B4-BE49-F238E27FC236}">
                <a16:creationId xmlns:a16="http://schemas.microsoft.com/office/drawing/2014/main" id="{CC966033-1C60-D0C5-BF6D-F561DF0FC66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37088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E0D91-19DE-4442-95FD-1D32CD146CB7}"/>
              </a:ext>
            </a:extLst>
          </p:cNvPr>
          <p:cNvSpPr>
            <a:spLocks noGrp="1"/>
          </p:cNvSpPr>
          <p:nvPr>
            <p:ph type="title"/>
          </p:nvPr>
        </p:nvSpPr>
        <p:spPr/>
        <p:txBody>
          <a:bodyPr/>
          <a:lstStyle/>
          <a:p>
            <a:r>
              <a:rPr lang="en-US" altLang="ja-JP" dirty="0"/>
              <a:t>High level representation of the Solana development workflow</a:t>
            </a:r>
            <a:endParaRPr kumimoji="1" lang="ja-JP" altLang="en-US"/>
          </a:p>
        </p:txBody>
      </p:sp>
      <p:sp>
        <p:nvSpPr>
          <p:cNvPr id="4" name="フッター プレースホルダー 3">
            <a:extLst>
              <a:ext uri="{FF2B5EF4-FFF2-40B4-BE49-F238E27FC236}">
                <a16:creationId xmlns:a16="http://schemas.microsoft.com/office/drawing/2014/main" id="{4FCE7766-F6C8-FD44-918D-DA5C7E932CE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4B64EA4-45A6-0F4A-8993-91E623F7A86B}"/>
              </a:ext>
            </a:extLst>
          </p:cNvPr>
          <p:cNvSpPr>
            <a:spLocks noGrp="1"/>
          </p:cNvSpPr>
          <p:nvPr>
            <p:ph type="sldNum" sz="quarter" idx="12"/>
          </p:nvPr>
        </p:nvSpPr>
        <p:spPr/>
        <p:txBody>
          <a:bodyPr/>
          <a:lstStyle/>
          <a:p>
            <a:fld id="{51BE5F08-58E8-9243-A834-2B76637F595D}" type="slidenum">
              <a:rPr kumimoji="1" lang="ja-JP" altLang="en-US" smtClean="0"/>
              <a:t>3</a:t>
            </a:fld>
            <a:endParaRPr kumimoji="1" lang="ja-JP" altLang="en-US"/>
          </a:p>
        </p:txBody>
      </p:sp>
      <p:pic>
        <p:nvPicPr>
          <p:cNvPr id="1026" name="Picture 2">
            <a:extLst>
              <a:ext uri="{FF2B5EF4-FFF2-40B4-BE49-F238E27FC236}">
                <a16:creationId xmlns:a16="http://schemas.microsoft.com/office/drawing/2014/main" id="{9C7D674D-5924-B143-B658-9FF7B71E9E6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2450" y="1482012"/>
            <a:ext cx="6534169" cy="422695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F98F2CCE-70CE-344F-A290-E9B0D40D5EC6}"/>
              </a:ext>
            </a:extLst>
          </p:cNvPr>
          <p:cNvSpPr txBox="1"/>
          <p:nvPr/>
        </p:nvSpPr>
        <p:spPr>
          <a:xfrm>
            <a:off x="7189471" y="1482012"/>
            <a:ext cx="4560570" cy="4495878"/>
          </a:xfrm>
          <a:prstGeom prst="rect">
            <a:avLst/>
          </a:prstGeom>
          <a:noFill/>
        </p:spPr>
        <p:txBody>
          <a:bodyPr wrap="square" rtlCol="0">
            <a:noAutofit/>
          </a:bodyPr>
          <a:lstStyle/>
          <a:p>
            <a:r>
              <a:rPr kumimoji="1" lang="en-US" altLang="ja-JP" sz="1200" dirty="0"/>
              <a:t>"It’s important to note that this is an oversimplification of the Solana network for the purposes of learning in an easy-to-understand way.</a:t>
            </a:r>
          </a:p>
          <a:p>
            <a:endParaRPr kumimoji="1" lang="en-US" altLang="ja-JP" sz="1200" dirty="0"/>
          </a:p>
          <a:p>
            <a:r>
              <a:rPr lang="en-US" altLang="ja-JP" sz="1200" dirty="0"/>
              <a:t>Starting at the top left of the diagram (Program) you can see the first development workflow that allows you to to create and deploy custom Rust, C and C++ programs directly to the blockchain. </a:t>
            </a:r>
            <a:r>
              <a:rPr lang="en-US" altLang="ja-JP" sz="1400" dirty="0">
                <a:solidFill>
                  <a:srgbClr val="FF0000"/>
                </a:solidFill>
              </a:rPr>
              <a:t>Once these programs are deployed, anyone who knows how to communicate with them, can use them</a:t>
            </a:r>
            <a:r>
              <a:rPr lang="en-US" altLang="ja-JP" sz="1200" dirty="0"/>
              <a:t>. You can communicate with these programs by writing </a:t>
            </a:r>
            <a:r>
              <a:rPr lang="en-US" altLang="ja-JP" sz="1200" dirty="0" err="1"/>
              <a:t>dApps</a:t>
            </a:r>
            <a:r>
              <a:rPr lang="en-US" altLang="ja-JP" sz="1200" dirty="0"/>
              <a:t> with any of the available client SDKs (or the CLI), all of which use the JSON RPC API under the hood.</a:t>
            </a:r>
            <a:br>
              <a:rPr lang="en-US" altLang="ja-JP" sz="1200" dirty="0"/>
            </a:br>
            <a:br>
              <a:rPr lang="en-US" altLang="ja-JP" sz="1200" dirty="0"/>
            </a:br>
            <a:r>
              <a:rPr lang="en-US" altLang="ja-JP" sz="1200" dirty="0"/>
              <a:t>The second development workflow is the </a:t>
            </a:r>
            <a:r>
              <a:rPr lang="en-US" altLang="ja-JP" sz="1200" dirty="0" err="1"/>
              <a:t>dApp</a:t>
            </a:r>
            <a:r>
              <a:rPr lang="en-US" altLang="ja-JP" sz="1200" dirty="0"/>
              <a:t> side starting on the bottom left (Client) where you can write </a:t>
            </a:r>
            <a:r>
              <a:rPr lang="en-US" altLang="ja-JP" sz="1200" dirty="0" err="1"/>
              <a:t>dApps</a:t>
            </a:r>
            <a:r>
              <a:rPr lang="en-US" altLang="ja-JP" sz="1200" dirty="0"/>
              <a:t> that communicate with deployed programs. Your apps can submit transactions with instructions to these programs via a client SDK to create a wide variety of applications such as wallets, DEXs and more. These two pieces work together to create a network of </a:t>
            </a:r>
            <a:r>
              <a:rPr lang="en-US" altLang="ja-JP" sz="1200" dirty="0" err="1"/>
              <a:t>dApps</a:t>
            </a:r>
            <a:r>
              <a:rPr lang="en-US" altLang="ja-JP" sz="1200" dirty="0"/>
              <a:t> and programs that can communicate with each other to update the state and query the blockchain.</a:t>
            </a:r>
            <a:br>
              <a:rPr lang="en-US" altLang="ja-JP" sz="1200" dirty="0"/>
            </a:br>
            <a:br>
              <a:rPr lang="en-US" altLang="ja-JP" sz="1200" dirty="0"/>
            </a:br>
            <a:r>
              <a:rPr lang="en-US" altLang="ja-JP" sz="1200" dirty="0"/>
              <a:t>Developers can think of Solana as a global computer where anyone in the world can deploy programs to it, and communicate with the ones that already exist."</a:t>
            </a:r>
            <a:endParaRPr kumimoji="1" lang="ja-JP" altLang="en-US" sz="1200" dirty="0"/>
          </a:p>
        </p:txBody>
      </p:sp>
      <p:sp>
        <p:nvSpPr>
          <p:cNvPr id="9" name="テキスト ボックス 8">
            <a:extLst>
              <a:ext uri="{FF2B5EF4-FFF2-40B4-BE49-F238E27FC236}">
                <a16:creationId xmlns:a16="http://schemas.microsoft.com/office/drawing/2014/main" id="{A3A182A2-1CBE-5C47-BFBC-2D022F208FEB}"/>
              </a:ext>
            </a:extLst>
          </p:cNvPr>
          <p:cNvSpPr txBox="1"/>
          <p:nvPr/>
        </p:nvSpPr>
        <p:spPr>
          <a:xfrm>
            <a:off x="552450" y="1059498"/>
            <a:ext cx="6534169" cy="344170"/>
          </a:xfrm>
          <a:prstGeom prst="rect">
            <a:avLst/>
          </a:prstGeom>
          <a:noFill/>
        </p:spPr>
        <p:txBody>
          <a:bodyPr wrap="square" rtlCol="0">
            <a:noAutofit/>
          </a:bodyPr>
          <a:lstStyle/>
          <a:p>
            <a:r>
              <a:rPr kumimoji="1" lang="en-US" altLang="ja-JP" sz="1200" dirty="0"/>
              <a:t>Source: https://</a:t>
            </a:r>
            <a:r>
              <a:rPr kumimoji="1" lang="en-US" altLang="ja-JP" sz="1200" dirty="0" err="1"/>
              <a:t>solana.com</a:t>
            </a:r>
            <a:r>
              <a:rPr kumimoji="1" lang="en-US" altLang="ja-JP" sz="1200" dirty="0"/>
              <a:t>/ja/news/getting-started-with-</a:t>
            </a:r>
            <a:r>
              <a:rPr kumimoji="1" lang="en-US" altLang="ja-JP" sz="1200" dirty="0" err="1"/>
              <a:t>solana</a:t>
            </a:r>
            <a:r>
              <a:rPr kumimoji="1" lang="en-US" altLang="ja-JP" sz="1200" dirty="0"/>
              <a:t>-development</a:t>
            </a:r>
            <a:endParaRPr kumimoji="1" lang="ja-JP" altLang="en-US" sz="1200" dirty="0"/>
          </a:p>
        </p:txBody>
      </p:sp>
      <p:sp>
        <p:nvSpPr>
          <p:cNvPr id="3" name="テキスト ボックス 2">
            <a:extLst>
              <a:ext uri="{FF2B5EF4-FFF2-40B4-BE49-F238E27FC236}">
                <a16:creationId xmlns:a16="http://schemas.microsoft.com/office/drawing/2014/main" id="{0D05AF57-F977-1147-DE92-A8B93384FDF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0770851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Step1. Initialize escrow state</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39</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10 SOL (airdrop)</a:t>
            </a: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Create</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Create</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1675"/>
            <a:ext cx="791912" cy="276999"/>
          </a:xfrm>
          <a:prstGeom prst="rect">
            <a:avLst/>
          </a:prstGeom>
          <a:noFill/>
        </p:spPr>
        <p:txBody>
          <a:bodyPr wrap="none" rtlCol="0">
            <a:noAutofit/>
          </a:bodyPr>
          <a:lstStyle/>
          <a:p>
            <a:r>
              <a:rPr kumimoji="1" lang="en-US" altLang="ja-JP" sz="1050"/>
              <a:t>Create</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 name="カギ線コネクタ 5">
            <a:extLst>
              <a:ext uri="{FF2B5EF4-FFF2-40B4-BE49-F238E27FC236}">
                <a16:creationId xmlns:a16="http://schemas.microsoft.com/office/drawing/2014/main" id="{A30753C4-786D-5C4B-BF2D-D7BE2E301C93}"/>
              </a:ext>
            </a:extLst>
          </p:cNvPr>
          <p:cNvCxnSpPr>
            <a:cxnSpLocks/>
            <a:stCxn id="29" idx="3"/>
            <a:endCxn id="46" idx="2"/>
          </p:cNvCxnSpPr>
          <p:nvPr/>
        </p:nvCxnSpPr>
        <p:spPr>
          <a:xfrm flipV="1">
            <a:off x="1921083" y="1905794"/>
            <a:ext cx="1277027" cy="965476"/>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カギ線コネクタ 52">
            <a:extLst>
              <a:ext uri="{FF2B5EF4-FFF2-40B4-BE49-F238E27FC236}">
                <a16:creationId xmlns:a16="http://schemas.microsoft.com/office/drawing/2014/main" id="{C02B6EE1-76AC-3F49-945B-F2BC8EAB4E87}"/>
              </a:ext>
            </a:extLst>
          </p:cNvPr>
          <p:cNvCxnSpPr>
            <a:cxnSpLocks/>
            <a:stCxn id="30" idx="3"/>
            <a:endCxn id="49" idx="0"/>
          </p:cNvCxnSpPr>
          <p:nvPr/>
        </p:nvCxnSpPr>
        <p:spPr>
          <a:xfrm>
            <a:off x="1921082" y="4127843"/>
            <a:ext cx="7103283" cy="1003124"/>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8F4C177E-5DE7-9E48-B38E-F32023289F0B}"/>
              </a:ext>
            </a:extLst>
          </p:cNvPr>
          <p:cNvSpPr txBox="1"/>
          <p:nvPr/>
        </p:nvSpPr>
        <p:spPr>
          <a:xfrm>
            <a:off x="2307409" y="2594270"/>
            <a:ext cx="1011782" cy="276999"/>
          </a:xfrm>
          <a:prstGeom prst="rect">
            <a:avLst/>
          </a:prstGeom>
          <a:noFill/>
        </p:spPr>
        <p:txBody>
          <a:bodyPr wrap="none" rtlCol="0">
            <a:noAutofit/>
          </a:bodyPr>
          <a:lstStyle/>
          <a:p>
            <a:r>
              <a:rPr kumimoji="1" lang="en-US" altLang="ja-JP" sz="1050" dirty="0">
                <a:solidFill>
                  <a:schemeClr val="accent2"/>
                </a:solidFill>
              </a:rPr>
              <a:t>mint 500</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A2660DAD-99E9-FA49-B4E9-A46CFE45F959}"/>
              </a:ext>
            </a:extLst>
          </p:cNvPr>
          <p:cNvSpPr txBox="1"/>
          <p:nvPr/>
        </p:nvSpPr>
        <p:spPr>
          <a:xfrm>
            <a:off x="2307409" y="3845828"/>
            <a:ext cx="1011782" cy="276999"/>
          </a:xfrm>
          <a:prstGeom prst="rect">
            <a:avLst/>
          </a:prstGeom>
          <a:noFill/>
        </p:spPr>
        <p:txBody>
          <a:bodyPr wrap="none" rtlCol="0">
            <a:noAutofit/>
          </a:bodyPr>
          <a:lstStyle/>
          <a:p>
            <a:r>
              <a:rPr kumimoji="1" lang="en-US" altLang="ja-JP" sz="1050">
                <a:solidFill>
                  <a:schemeClr val="accent2"/>
                </a:solidFill>
              </a:rPr>
              <a:t>mint 1,000</a:t>
            </a:r>
            <a:endParaRPr kumimoji="1" lang="ja-JP" altLang="en-US" sz="1050">
              <a:solidFill>
                <a:schemeClr val="accent2"/>
              </a:solidFill>
            </a:endParaRPr>
          </a:p>
        </p:txBody>
      </p:sp>
      <p:sp>
        <p:nvSpPr>
          <p:cNvPr id="64" name="テキスト ボックス 63">
            <a:extLst>
              <a:ext uri="{FF2B5EF4-FFF2-40B4-BE49-F238E27FC236}">
                <a16:creationId xmlns:a16="http://schemas.microsoft.com/office/drawing/2014/main" id="{2530AB6B-E6BA-0E47-B72A-636E871975FE}"/>
              </a:ext>
            </a:extLst>
          </p:cNvPr>
          <p:cNvSpPr txBox="1"/>
          <p:nvPr/>
        </p:nvSpPr>
        <p:spPr>
          <a:xfrm>
            <a:off x="10106934" y="4027771"/>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5" name="テキスト ボックス 64">
            <a:extLst>
              <a:ext uri="{FF2B5EF4-FFF2-40B4-BE49-F238E27FC236}">
                <a16:creationId xmlns:a16="http://schemas.microsoft.com/office/drawing/2014/main" id="{947B7A92-D462-D740-A569-E62A668BAE3B}"/>
              </a:ext>
            </a:extLst>
          </p:cNvPr>
          <p:cNvSpPr txBox="1"/>
          <p:nvPr/>
        </p:nvSpPr>
        <p:spPr>
          <a:xfrm>
            <a:off x="10106934" y="2762904"/>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6" name="フリーフォーム 65">
            <a:extLst>
              <a:ext uri="{FF2B5EF4-FFF2-40B4-BE49-F238E27FC236}">
                <a16:creationId xmlns:a16="http://schemas.microsoft.com/office/drawing/2014/main" id="{CD32867D-BECA-3440-B393-8FBDC4357080}"/>
              </a:ext>
            </a:extLst>
          </p:cNvPr>
          <p:cNvSpPr/>
          <p:nvPr/>
        </p:nvSpPr>
        <p:spPr>
          <a:xfrm rot="5400000" flipV="1">
            <a:off x="9422780" y="1693879"/>
            <a:ext cx="1660393"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リーフォーム 66">
            <a:extLst>
              <a:ext uri="{FF2B5EF4-FFF2-40B4-BE49-F238E27FC236}">
                <a16:creationId xmlns:a16="http://schemas.microsoft.com/office/drawing/2014/main" id="{3828E1D1-4FA4-0D4F-AC0B-8B6FDC554D5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B578C8C-3A8D-B60F-59E8-86572C626AA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3567207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dirty="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Step2. Initialize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40</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dirty="0"/>
              <a:t>Assigned Program</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703504" y="2594270"/>
            <a:ext cx="928147"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000653" cy="641890"/>
          </a:xfrm>
          <a:prstGeom prst="rect">
            <a:avLst/>
          </a:prstGeom>
          <a:noFill/>
        </p:spPr>
        <p:txBody>
          <a:bodyPr wrap="none" rtlCol="0">
            <a:noAutofit/>
          </a:bodyPr>
          <a:lstStyle/>
          <a:p>
            <a:r>
              <a:rPr kumimoji="1" lang="en-US" altLang="ja-JP" sz="1050" dirty="0"/>
              <a:t>[Set Authority to PDA]</a:t>
            </a:r>
          </a:p>
          <a:p>
            <a:r>
              <a:rPr kumimoji="1" lang="en-US" altLang="ja-JP" sz="1050" dirty="0"/>
              <a:t>current authority: </a:t>
            </a:r>
            <a:r>
              <a:rPr kumimoji="1" lang="en-US" altLang="ja-JP" sz="1050" dirty="0" err="1"/>
              <a:t>provider.wallet</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pda</a:t>
            </a:r>
            <a:endParaRPr kumimoji="1" lang="en-US" altLang="ja-JP" sz="1050" dirty="0">
              <a:solidFill>
                <a:schemeClr val="accent2"/>
              </a:solidFill>
            </a:endParaRPr>
          </a:p>
        </p:txBody>
      </p:sp>
      <p:sp>
        <p:nvSpPr>
          <p:cNvPr id="67" name="フリーフォーム 66">
            <a:extLst>
              <a:ext uri="{FF2B5EF4-FFF2-40B4-BE49-F238E27FC236}">
                <a16:creationId xmlns:a16="http://schemas.microsoft.com/office/drawing/2014/main" id="{43A3126F-5907-D448-BC44-BF213FD51C0D}"/>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B7DDD955-B5E8-E940-B373-46D65F304EBC}"/>
              </a:ext>
            </a:extLst>
          </p:cNvPr>
          <p:cNvSpPr txBox="1"/>
          <p:nvPr/>
        </p:nvSpPr>
        <p:spPr>
          <a:xfrm>
            <a:off x="9761650" y="3647475"/>
            <a:ext cx="667497" cy="276999"/>
          </a:xfrm>
          <a:prstGeom prst="rect">
            <a:avLst/>
          </a:prstGeom>
          <a:noFill/>
        </p:spPr>
        <p:txBody>
          <a:bodyPr wrap="none" rtlCol="0">
            <a:noAutofit/>
          </a:bodyPr>
          <a:lstStyle/>
          <a:p>
            <a:r>
              <a:rPr kumimoji="1" lang="en-US" altLang="ja-JP" sz="1050"/>
              <a:t>Deploy</a:t>
            </a:r>
            <a:endParaRPr kumimoji="1" lang="ja-JP" altLang="en-US" sz="1050"/>
          </a:p>
        </p:txBody>
      </p:sp>
      <p:cxnSp>
        <p:nvCxnSpPr>
          <p:cNvPr id="71" name="カギ線コネクタ 70">
            <a:extLst>
              <a:ext uri="{FF2B5EF4-FFF2-40B4-BE49-F238E27FC236}">
                <a16:creationId xmlns:a16="http://schemas.microsoft.com/office/drawing/2014/main" id="{CDB33B8B-9EA2-8F4B-8ABD-C7419C39D014}"/>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8362F8F2-D6C2-F34F-AD93-D58A0B1C63FB}"/>
              </a:ext>
            </a:extLst>
          </p:cNvPr>
          <p:cNvSpPr txBox="1"/>
          <p:nvPr/>
        </p:nvSpPr>
        <p:spPr>
          <a:xfrm>
            <a:off x="3703504" y="3524380"/>
            <a:ext cx="1673465" cy="641890"/>
          </a:xfrm>
          <a:prstGeom prst="rect">
            <a:avLst/>
          </a:prstGeom>
          <a:noFill/>
        </p:spPr>
        <p:txBody>
          <a:bodyPr wrap="none" rtlCol="0">
            <a:noAutofit/>
          </a:bodyPr>
          <a:lstStyle/>
          <a:p>
            <a:r>
              <a:rPr kumimoji="1" lang="en-US" altLang="ja-JP" sz="1050" dirty="0">
                <a:solidFill>
                  <a:schemeClr val="accent2"/>
                </a:solidFill>
              </a:rPr>
              <a:t>Create PDA from Seed</a:t>
            </a:r>
          </a:p>
          <a:p>
            <a:r>
              <a:rPr kumimoji="1" lang="en-US" altLang="ja-JP" sz="1050" dirty="0"/>
              <a:t>(</a:t>
            </a:r>
            <a:r>
              <a:rPr kumimoji="1" lang="en-US" altLang="ja-JP" sz="1050" dirty="0" err="1"/>
              <a:t>findProgramAddress</a:t>
            </a:r>
            <a:r>
              <a:rPr kumimoji="1" lang="en-US" altLang="ja-JP" sz="1050" dirty="0"/>
              <a:t>)</a:t>
            </a:r>
          </a:p>
        </p:txBody>
      </p:sp>
      <p:cxnSp>
        <p:nvCxnSpPr>
          <p:cNvPr id="74" name="直線コネクタ 73">
            <a:extLst>
              <a:ext uri="{FF2B5EF4-FFF2-40B4-BE49-F238E27FC236}">
                <a16:creationId xmlns:a16="http://schemas.microsoft.com/office/drawing/2014/main" id="{CB93F43F-577F-3E44-B348-761FED395289}"/>
              </a:ext>
            </a:extLst>
          </p:cNvPr>
          <p:cNvCxnSpPr>
            <a:cxnSpLocks/>
          </p:cNvCxnSpPr>
          <p:nvPr/>
        </p:nvCxnSpPr>
        <p:spPr>
          <a:xfrm flipH="1">
            <a:off x="7805208" y="3923424"/>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5FB13B8B-4F60-6243-83D8-B829DF89D7B6}"/>
              </a:ext>
            </a:extLst>
          </p:cNvPr>
          <p:cNvCxnSpPr>
            <a:cxnSpLocks/>
          </p:cNvCxnSpPr>
          <p:nvPr/>
        </p:nvCxnSpPr>
        <p:spPr>
          <a:xfrm flipH="1">
            <a:off x="7805208" y="3213596"/>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4135C0F-1A16-F04F-92FD-7206A50C94E0}"/>
              </a:ext>
            </a:extLst>
          </p:cNvPr>
          <p:cNvSpPr txBox="1"/>
          <p:nvPr/>
        </p:nvSpPr>
        <p:spPr>
          <a:xfrm>
            <a:off x="9761650" y="2933527"/>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82" name="テキスト ボックス 81">
            <a:extLst>
              <a:ext uri="{FF2B5EF4-FFF2-40B4-BE49-F238E27FC236}">
                <a16:creationId xmlns:a16="http://schemas.microsoft.com/office/drawing/2014/main" id="{C77F46F3-8D98-FD46-B72A-5850C850FB4B}"/>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3" name="テキスト ボックス 82">
            <a:extLst>
              <a:ext uri="{FF2B5EF4-FFF2-40B4-BE49-F238E27FC236}">
                <a16:creationId xmlns:a16="http://schemas.microsoft.com/office/drawing/2014/main" id="{4CF00A7B-5CD9-584D-B7C1-BCA22C0058E7}"/>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4" name="フリーフォーム 83">
            <a:extLst>
              <a:ext uri="{FF2B5EF4-FFF2-40B4-BE49-F238E27FC236}">
                <a16:creationId xmlns:a16="http://schemas.microsoft.com/office/drawing/2014/main" id="{10DF91AF-6762-AF43-A795-20C9D3E3B91C}"/>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a:extLst>
              <a:ext uri="{FF2B5EF4-FFF2-40B4-BE49-F238E27FC236}">
                <a16:creationId xmlns:a16="http://schemas.microsoft.com/office/drawing/2014/main" id="{DC05EA18-3157-984E-8CE1-86992F0BC0AE}"/>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A74690B4-1AA1-2140-9795-08DC613E3259}"/>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954B90B-E872-039A-F770-72FBF15CD90F}"/>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82947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Step3-1. Exchange escrow – Transfer Token</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41</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Token Account (</a:t>
            </a:r>
            <a:r>
              <a:rPr kumimoji="1" lang="en-US" altLang="ja-JP" sz="1050" b="1" dirty="0" err="1">
                <a:solidFill>
                  <a:schemeClr val="tx1"/>
                </a:solidFill>
              </a:rPr>
              <a:t>initializerTokenAccountA</a:t>
            </a:r>
            <a:r>
              <a:rPr kumimoji="1" lang="en-US" altLang="ja-JP" sz="1050" b="1" dirty="0">
                <a:solidFill>
                  <a:schemeClr val="tx1"/>
                </a:solidFill>
              </a:rPr>
              <a:t>)</a:t>
            </a:r>
          </a:p>
          <a:p>
            <a:endParaRPr kumimoji="1" lang="en-US" altLang="ja-JP" sz="1050" dirty="0">
              <a:solidFill>
                <a:schemeClr val="tx1"/>
              </a:solidFill>
            </a:endParaRPr>
          </a:p>
          <a:p>
            <a:r>
              <a:rPr kumimoji="1" lang="en-US" altLang="ja-JP" sz="1050" dirty="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a:p>
            <a:endParaRPr kumimoji="1" lang="en-US" altLang="ja-JP" sz="1050">
              <a:solidFill>
                <a:schemeClr val="tx1"/>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 </a:t>
            </a:r>
          </a:p>
          <a:p>
            <a:r>
              <a:rPr kumimoji="1" lang="en-US" altLang="ja-JP" sz="1050" b="1" dirty="0">
                <a:solidFill>
                  <a:schemeClr val="tx1"/>
                </a:solidFill>
              </a:rPr>
              <a:t>(escrow)</a:t>
            </a:r>
          </a:p>
          <a:p>
            <a:endParaRPr kumimoji="1" lang="en-US" altLang="ja-JP" sz="1050" dirty="0">
              <a:solidFill>
                <a:schemeClr val="tx1"/>
              </a:solidFill>
            </a:endParaRPr>
          </a:p>
          <a:p>
            <a:endParaRPr kumimoji="1" lang="en-US" altLang="ja-JP" sz="1050" dirty="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Read and Verify Data</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3" name="直線コネクタ 52">
            <a:extLst>
              <a:ext uri="{FF2B5EF4-FFF2-40B4-BE49-F238E27FC236}">
                <a16:creationId xmlns:a16="http://schemas.microsoft.com/office/drawing/2014/main" id="{C0F418AB-CE01-4749-A5B7-92B078960685}"/>
              </a:ext>
            </a:extLst>
          </p:cNvPr>
          <p:cNvCxnSpPr>
            <a:cxnSpLocks/>
            <a:stCxn id="46" idx="3"/>
            <a:endCxn id="48" idx="1"/>
          </p:cNvCxnSpPr>
          <p:nvPr/>
        </p:nvCxnSpPr>
        <p:spPr>
          <a:xfrm>
            <a:off x="3912119" y="1409135"/>
            <a:ext cx="4398237" cy="4112"/>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C900511-471B-D747-9441-7B0BDFD5BDFB}"/>
              </a:ext>
            </a:extLst>
          </p:cNvPr>
          <p:cNvSpPr txBox="1"/>
          <p:nvPr/>
        </p:nvSpPr>
        <p:spPr>
          <a:xfrm>
            <a:off x="3924349" y="1134111"/>
            <a:ext cx="1792870" cy="276999"/>
          </a:xfrm>
          <a:prstGeom prst="rect">
            <a:avLst/>
          </a:prstGeom>
          <a:noFill/>
        </p:spPr>
        <p:txBody>
          <a:bodyPr wrap="none" rtlCol="0">
            <a:noAutofit/>
          </a:bodyPr>
          <a:lstStyle/>
          <a:p>
            <a:r>
              <a:rPr kumimoji="1" lang="en-US" altLang="ja-JP" sz="1050">
                <a:solidFill>
                  <a:schemeClr val="accent2"/>
                </a:solidFill>
              </a:rPr>
              <a:t>Transfer 500 (Authority: PDA)</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994023-3C1D-6D43-B91C-8A5653A24CE3}"/>
              </a:ext>
            </a:extLst>
          </p:cNvPr>
          <p:cNvCxnSpPr>
            <a:cxnSpLocks/>
            <a:stCxn id="49" idx="1"/>
            <a:endCxn id="47" idx="3"/>
          </p:cNvCxnSpPr>
          <p:nvPr/>
        </p:nvCxnSpPr>
        <p:spPr>
          <a:xfrm flipH="1">
            <a:off x="3912118" y="5627627"/>
            <a:ext cx="4398237" cy="6693"/>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896DCD79-BD96-8B45-B304-2BF7A3E7A9FE}"/>
              </a:ext>
            </a:extLst>
          </p:cNvPr>
          <p:cNvSpPr txBox="1"/>
          <p:nvPr/>
        </p:nvSpPr>
        <p:spPr>
          <a:xfrm>
            <a:off x="5991497" y="5350627"/>
            <a:ext cx="2318858" cy="276999"/>
          </a:xfrm>
          <a:prstGeom prst="rect">
            <a:avLst/>
          </a:prstGeom>
          <a:noFill/>
        </p:spPr>
        <p:txBody>
          <a:bodyPr wrap="none" rtlCol="0">
            <a:noAutofit/>
          </a:bodyPr>
          <a:lstStyle/>
          <a:p>
            <a:r>
              <a:rPr kumimoji="1" lang="en-US" altLang="ja-JP" sz="1050">
                <a:solidFill>
                  <a:schemeClr val="accent2"/>
                </a:solidFill>
              </a:rPr>
              <a:t>Transfer 1,000 (It doesn't need escrow)</a:t>
            </a:r>
            <a:endParaRPr kumimoji="1" lang="ja-JP" altLang="en-US" sz="1050">
              <a:solidFill>
                <a:schemeClr val="accent2"/>
              </a:solidFill>
            </a:endParaRPr>
          </a:p>
        </p:txBody>
      </p: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8" name="テキスト ボックス 77">
            <a:extLst>
              <a:ext uri="{FF2B5EF4-FFF2-40B4-BE49-F238E27FC236}">
                <a16:creationId xmlns:a16="http://schemas.microsoft.com/office/drawing/2014/main" id="{57799514-F4C5-1643-951C-CED312D44663}"/>
              </a:ext>
            </a:extLst>
          </p:cNvPr>
          <p:cNvSpPr txBox="1"/>
          <p:nvPr/>
        </p:nvSpPr>
        <p:spPr>
          <a:xfrm>
            <a:off x="4254516" y="3717525"/>
            <a:ext cx="1132741" cy="280280"/>
          </a:xfrm>
          <a:prstGeom prst="rect">
            <a:avLst/>
          </a:prstGeom>
          <a:noFill/>
        </p:spPr>
        <p:txBody>
          <a:bodyPr wrap="none" rtlCol="0">
            <a:noAutofit/>
          </a:bodyPr>
          <a:lstStyle/>
          <a:p>
            <a:r>
              <a:rPr kumimoji="1" lang="en-US" altLang="ja-JP" sz="1050"/>
              <a:t>PDA Source</a:t>
            </a:r>
          </a:p>
        </p:txBody>
      </p:sp>
      <p:sp>
        <p:nvSpPr>
          <p:cNvPr id="59" name="テキスト ボックス 58">
            <a:extLst>
              <a:ext uri="{FF2B5EF4-FFF2-40B4-BE49-F238E27FC236}">
                <a16:creationId xmlns:a16="http://schemas.microsoft.com/office/drawing/2014/main" id="{F197FF4C-FB5D-9C48-883A-C49CFF877F7C}"/>
              </a:ext>
            </a:extLst>
          </p:cNvPr>
          <p:cNvSpPr txBox="1"/>
          <p:nvPr/>
        </p:nvSpPr>
        <p:spPr>
          <a:xfrm>
            <a:off x="511667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cxnSp>
        <p:nvCxnSpPr>
          <p:cNvPr id="69" name="カギ線コネクタ 68">
            <a:extLst>
              <a:ext uri="{FF2B5EF4-FFF2-40B4-BE49-F238E27FC236}">
                <a16:creationId xmlns:a16="http://schemas.microsoft.com/office/drawing/2014/main" id="{487B683B-8CD0-0843-9E93-D44513DA4EA9}"/>
              </a:ext>
            </a:extLst>
          </p:cNvPr>
          <p:cNvCxnSpPr>
            <a:cxnSpLocks/>
            <a:stCxn id="49" idx="0"/>
            <a:endCxn id="124" idx="3"/>
          </p:cNvCxnSpPr>
          <p:nvPr/>
        </p:nvCxnSpPr>
        <p:spPr>
          <a:xfrm rot="16200000" flipV="1">
            <a:off x="7918587" y="4025188"/>
            <a:ext cx="992400" cy="1219157"/>
          </a:xfrm>
          <a:prstGeom prst="bentConnector2">
            <a:avLst/>
          </a:prstGeom>
          <a:ln w="9525">
            <a:solidFill>
              <a:schemeClr val="accent2"/>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12E93568-5756-BD40-AEE2-2C54588B5E12}"/>
              </a:ext>
            </a:extLst>
          </p:cNvPr>
          <p:cNvSpPr txBox="1"/>
          <p:nvPr/>
        </p:nvSpPr>
        <p:spPr>
          <a:xfrm>
            <a:off x="779891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sp>
        <p:nvSpPr>
          <p:cNvPr id="71" name="フリーフォーム 70">
            <a:extLst>
              <a:ext uri="{FF2B5EF4-FFF2-40B4-BE49-F238E27FC236}">
                <a16:creationId xmlns:a16="http://schemas.microsoft.com/office/drawing/2014/main" id="{18AF839D-2ACD-FC48-93EE-9795C5FBC164}"/>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カギ線コネクタ 71">
            <a:extLst>
              <a:ext uri="{FF2B5EF4-FFF2-40B4-BE49-F238E27FC236}">
                <a16:creationId xmlns:a16="http://schemas.microsoft.com/office/drawing/2014/main" id="{D2576556-3540-9D40-A74A-D16B4F5EB6A1}"/>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フリーフォーム 78">
            <a:extLst>
              <a:ext uri="{FF2B5EF4-FFF2-40B4-BE49-F238E27FC236}">
                <a16:creationId xmlns:a16="http://schemas.microsoft.com/office/drawing/2014/main" id="{F1904CF8-7D87-034D-B4B3-ADEFF1E6575D}"/>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050F78E-A63B-C8EB-EDDE-11F7ABD2FAD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430072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Step3-2. Exchange escrow – Set Authority (Close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42</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(Payer)</a:t>
            </a:r>
          </a:p>
          <a:p>
            <a:endParaRPr kumimoji="1" lang="en-US" altLang="ja-JP" sz="1050" dirty="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PDA Account (</a:t>
            </a:r>
            <a:r>
              <a:rPr kumimoji="1" lang="en-US" altLang="ja-JP" sz="1050" b="1" err="1">
                <a:solidFill>
                  <a:schemeClr val="bg1">
                    <a:lumMod val="75000"/>
                  </a:schemeClr>
                </a:solidFill>
              </a:rPr>
              <a:t>pda</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State Account </a:t>
            </a:r>
          </a:p>
          <a:p>
            <a:r>
              <a:rPr kumimoji="1" lang="en-US" altLang="ja-JP" sz="1050" b="1">
                <a:solidFill>
                  <a:schemeClr val="bg1">
                    <a:lumMod val="75000"/>
                  </a:schemeClr>
                </a:solidFill>
              </a:rPr>
              <a:t>(</a:t>
            </a:r>
            <a:r>
              <a:rPr kumimoji="1" lang="en-US" altLang="ja-JP" sz="1050" b="1" err="1">
                <a:solidFill>
                  <a:schemeClr val="bg1">
                    <a:lumMod val="75000"/>
                  </a:schemeClr>
                </a:solidFill>
              </a:rPr>
              <a:t>escrowAccount</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endParaRPr kumimoji="1" lang="en-US" altLang="ja-JP" sz="105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accent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103827" cy="641890"/>
          </a:xfrm>
          <a:prstGeom prst="rect">
            <a:avLst/>
          </a:prstGeom>
          <a:noFill/>
        </p:spPr>
        <p:txBody>
          <a:bodyPr wrap="none" rtlCol="0">
            <a:noAutofit/>
          </a:bodyPr>
          <a:lstStyle/>
          <a:p>
            <a:r>
              <a:rPr kumimoji="1" lang="en-US" altLang="ja-JP" sz="1050" dirty="0">
                <a:solidFill>
                  <a:schemeClr val="accent2"/>
                </a:solidFill>
              </a:rPr>
              <a:t>[Set Authority (close PDA)]</a:t>
            </a:r>
          </a:p>
          <a:p>
            <a:r>
              <a:rPr kumimoji="1" lang="en-US" altLang="ja-JP" sz="1050" dirty="0"/>
              <a:t>current authority: </a:t>
            </a:r>
            <a:r>
              <a:rPr kumimoji="1" lang="en-US" altLang="ja-JP" sz="1050" dirty="0" err="1"/>
              <a:t>pda</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provider.wallet</a:t>
            </a:r>
            <a:endParaRPr kumimoji="1" lang="en-US" altLang="ja-JP" sz="1050" dirty="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2EEFB726-17A9-2341-8899-23DAAC03755E}"/>
              </a:ext>
            </a:extLst>
          </p:cNvPr>
          <p:cNvSpPr txBox="1"/>
          <p:nvPr/>
        </p:nvSpPr>
        <p:spPr>
          <a:xfrm>
            <a:off x="7763394" y="3297949"/>
            <a:ext cx="1673465" cy="641890"/>
          </a:xfrm>
          <a:prstGeom prst="rect">
            <a:avLst/>
          </a:prstGeom>
          <a:noFill/>
        </p:spPr>
        <p:txBody>
          <a:bodyPr wrap="none" rtlCol="0">
            <a:noAutofit/>
          </a:bodyPr>
          <a:lstStyle/>
          <a:p>
            <a:r>
              <a:rPr kumimoji="1" lang="en-US" altLang="ja-JP" sz="1050" dirty="0">
                <a:solidFill>
                  <a:schemeClr val="accent2"/>
                </a:solidFill>
              </a:rPr>
              <a:t>Set Authority (close State Account)</a:t>
            </a:r>
          </a:p>
          <a:p>
            <a:r>
              <a:rPr kumimoji="1" lang="en-US" altLang="ja-JP" sz="1050" dirty="0">
                <a:solidFill>
                  <a:schemeClr val="accent2"/>
                </a:solidFill>
              </a:rPr>
              <a:t>new: </a:t>
            </a:r>
            <a:r>
              <a:rPr kumimoji="1" lang="en-US" altLang="ja-JP" sz="1050" dirty="0" err="1">
                <a:solidFill>
                  <a:schemeClr val="accent2"/>
                </a:solidFill>
              </a:rPr>
              <a:t>provider.wallet</a:t>
            </a:r>
            <a:endParaRPr kumimoji="1" lang="en-US" altLang="ja-JP" sz="1050" dirty="0">
              <a:solidFill>
                <a:schemeClr val="accent2"/>
              </a:solidFill>
            </a:endParaRPr>
          </a:p>
        </p:txBody>
      </p:sp>
      <p:cxnSp>
        <p:nvCxnSpPr>
          <p:cNvPr id="71" name="直線コネクタ 70">
            <a:extLst>
              <a:ext uri="{FF2B5EF4-FFF2-40B4-BE49-F238E27FC236}">
                <a16:creationId xmlns:a16="http://schemas.microsoft.com/office/drawing/2014/main" id="{2E2A0564-E64F-8B46-9717-FC7AAD43362E}"/>
              </a:ext>
            </a:extLst>
          </p:cNvPr>
          <p:cNvCxnSpPr>
            <a:cxnSpLocks/>
          </p:cNvCxnSpPr>
          <p:nvPr/>
        </p:nvCxnSpPr>
        <p:spPr>
          <a:xfrm flipH="1">
            <a:off x="7805208" y="3213596"/>
            <a:ext cx="2475428" cy="0"/>
          </a:xfrm>
          <a:prstGeom prst="line">
            <a:avLst/>
          </a:prstGeom>
          <a:ln w="9525">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047CCB7-C00F-A84C-B125-4B27CEACB5BF}"/>
              </a:ext>
            </a:extLst>
          </p:cNvPr>
          <p:cNvSpPr txBox="1"/>
          <p:nvPr/>
        </p:nvSpPr>
        <p:spPr>
          <a:xfrm>
            <a:off x="9557461" y="2933527"/>
            <a:ext cx="667497" cy="276999"/>
          </a:xfrm>
          <a:prstGeom prst="rect">
            <a:avLst/>
          </a:prstGeom>
          <a:noFill/>
        </p:spPr>
        <p:txBody>
          <a:bodyPr wrap="none" rtlCol="0">
            <a:noAutofit/>
          </a:bodyPr>
          <a:lstStyle/>
          <a:p>
            <a:r>
              <a:rPr kumimoji="1" lang="en-US" altLang="ja-JP" sz="1050"/>
              <a:t>Authority</a:t>
            </a:r>
            <a:endParaRPr kumimoji="1" lang="ja-JP" altLang="en-US" sz="1050"/>
          </a:p>
        </p:txBody>
      </p:sp>
      <p:cxnSp>
        <p:nvCxnSpPr>
          <p:cNvPr id="58" name="カギ線コネクタ 57">
            <a:extLst>
              <a:ext uri="{FF2B5EF4-FFF2-40B4-BE49-F238E27FC236}">
                <a16:creationId xmlns:a16="http://schemas.microsoft.com/office/drawing/2014/main" id="{8D352233-2306-7441-A405-CDA4EC88CB76}"/>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フリーフォーム 64">
            <a:extLst>
              <a:ext uri="{FF2B5EF4-FFF2-40B4-BE49-F238E27FC236}">
                <a16:creationId xmlns:a16="http://schemas.microsoft.com/office/drawing/2014/main" id="{8D79920A-C104-3247-BA77-3BDD265A86D1}"/>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a:extLst>
              <a:ext uri="{FF2B5EF4-FFF2-40B4-BE49-F238E27FC236}">
                <a16:creationId xmlns:a16="http://schemas.microsoft.com/office/drawing/2014/main" id="{50957AF6-E759-A546-80E3-2313C6A8D505}"/>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49D350B-7369-6343-A555-2AF162ADE8FC}"/>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78" name="テキスト ボックス 77">
            <a:extLst>
              <a:ext uri="{FF2B5EF4-FFF2-40B4-BE49-F238E27FC236}">
                <a16:creationId xmlns:a16="http://schemas.microsoft.com/office/drawing/2014/main" id="{672482BB-8BC6-BF4E-80CB-AAEB27448913}"/>
              </a:ext>
            </a:extLst>
          </p:cNvPr>
          <p:cNvSpPr txBox="1"/>
          <p:nvPr/>
        </p:nvSpPr>
        <p:spPr>
          <a:xfrm>
            <a:off x="4254516" y="3717525"/>
            <a:ext cx="1132741" cy="280280"/>
          </a:xfrm>
          <a:prstGeom prst="rect">
            <a:avLst/>
          </a:prstGeom>
          <a:noFill/>
        </p:spPr>
        <p:txBody>
          <a:bodyPr wrap="none" rtlCol="0">
            <a:noAutofit/>
          </a:bodyPr>
          <a:lstStyle/>
          <a:p>
            <a:r>
              <a:rPr kumimoji="1" lang="en-US" altLang="ja-JP" sz="1050">
                <a:solidFill>
                  <a:schemeClr val="bg1">
                    <a:lumMod val="75000"/>
                  </a:schemeClr>
                </a:solidFill>
              </a:rPr>
              <a:t>PDA Source</a:t>
            </a:r>
          </a:p>
        </p:txBody>
      </p:sp>
      <p:sp>
        <p:nvSpPr>
          <p:cNvPr id="3" name="テキスト ボックス 2">
            <a:extLst>
              <a:ext uri="{FF2B5EF4-FFF2-40B4-BE49-F238E27FC236}">
                <a16:creationId xmlns:a16="http://schemas.microsoft.com/office/drawing/2014/main" id="{6F268FEE-2F73-ACD0-5FE1-CA041B36DE1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1769952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8827C3-0CA9-1140-B93B-64711762EC70}"/>
              </a:ext>
            </a:extLst>
          </p:cNvPr>
          <p:cNvSpPr>
            <a:spLocks noGrp="1"/>
          </p:cNvSpPr>
          <p:nvPr>
            <p:ph type="title"/>
          </p:nvPr>
        </p:nvSpPr>
        <p:spPr/>
        <p:txBody>
          <a:bodyPr/>
          <a:lstStyle/>
          <a:p>
            <a:r>
              <a:rPr kumimoji="1" lang="en-US" altLang="ja-JP" dirty="0"/>
              <a:t>Case: List and Buy Escrow by Magic Eden (hypothesis)</a:t>
            </a:r>
            <a:endParaRPr kumimoji="1" lang="ja-JP" altLang="en-US"/>
          </a:p>
        </p:txBody>
      </p:sp>
      <p:sp>
        <p:nvSpPr>
          <p:cNvPr id="4" name="フッター プレースホルダー 3">
            <a:extLst>
              <a:ext uri="{FF2B5EF4-FFF2-40B4-BE49-F238E27FC236}">
                <a16:creationId xmlns:a16="http://schemas.microsoft.com/office/drawing/2014/main" id="{9E9BBC57-5D32-2441-B186-5D666FF40C4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740FAAB-57E0-5C47-80CE-5CA08BCE4106}"/>
              </a:ext>
            </a:extLst>
          </p:cNvPr>
          <p:cNvSpPr>
            <a:spLocks noGrp="1"/>
          </p:cNvSpPr>
          <p:nvPr>
            <p:ph type="sldNum" sz="quarter" idx="12"/>
          </p:nvPr>
        </p:nvSpPr>
        <p:spPr/>
        <p:txBody>
          <a:bodyPr/>
          <a:lstStyle/>
          <a:p>
            <a:fld id="{51BE5F08-58E8-9243-A834-2B76637F595D}" type="slidenum">
              <a:rPr kumimoji="1" lang="ja-JP" altLang="en-US" smtClean="0"/>
              <a:t>43</a:t>
            </a:fld>
            <a:endParaRPr kumimoji="1" lang="ja-JP" altLang="en-US"/>
          </a:p>
        </p:txBody>
      </p:sp>
      <p:sp>
        <p:nvSpPr>
          <p:cNvPr id="7" name="テキスト ボックス 6">
            <a:extLst>
              <a:ext uri="{FF2B5EF4-FFF2-40B4-BE49-F238E27FC236}">
                <a16:creationId xmlns:a16="http://schemas.microsoft.com/office/drawing/2014/main" id="{1EA5C6FE-2122-EB7F-E65E-7B1CB5D40CE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a:t>Aug 15 </a:t>
            </a:r>
            <a:r>
              <a:rPr kumimoji="1" lang="en-US" altLang="ja-JP" sz="1200" dirty="0"/>
              <a:t>2022</a:t>
            </a:r>
            <a:endParaRPr kumimoji="1" lang="ja-JP" altLang="en-US" sz="1200" dirty="0"/>
          </a:p>
        </p:txBody>
      </p:sp>
      <p:sp>
        <p:nvSpPr>
          <p:cNvPr id="15" name="正方形/長方形 14">
            <a:extLst>
              <a:ext uri="{FF2B5EF4-FFF2-40B4-BE49-F238E27FC236}">
                <a16:creationId xmlns:a16="http://schemas.microsoft.com/office/drawing/2014/main" id="{8FFED807-B19E-D23E-25D8-C3C5C9E648EA}"/>
              </a:ext>
            </a:extLst>
          </p:cNvPr>
          <p:cNvSpPr/>
          <p:nvPr/>
        </p:nvSpPr>
        <p:spPr>
          <a:xfrm>
            <a:off x="317145" y="721027"/>
            <a:ext cx="3603389" cy="57616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Seller</a:t>
            </a:r>
          </a:p>
        </p:txBody>
      </p:sp>
      <p:sp>
        <p:nvSpPr>
          <p:cNvPr id="16" name="正方形/長方形 15">
            <a:extLst>
              <a:ext uri="{FF2B5EF4-FFF2-40B4-BE49-F238E27FC236}">
                <a16:creationId xmlns:a16="http://schemas.microsoft.com/office/drawing/2014/main" id="{78C0170A-5746-7A06-5EF5-6147312EEEF8}"/>
              </a:ext>
            </a:extLst>
          </p:cNvPr>
          <p:cNvSpPr/>
          <p:nvPr/>
        </p:nvSpPr>
        <p:spPr>
          <a:xfrm>
            <a:off x="4066186" y="721027"/>
            <a:ext cx="4320918" cy="3469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Magic Eden (</a:t>
            </a:r>
            <a:r>
              <a:rPr kumimoji="1" lang="en-US" altLang="ja-JP" sz="1400">
                <a:solidFill>
                  <a:schemeClr val="tx1"/>
                </a:solidFill>
              </a:rPr>
              <a:t>NFT Marketplace)</a:t>
            </a:r>
            <a:endParaRPr kumimoji="1" lang="en-US" altLang="ja-JP" sz="1400" dirty="0">
              <a:solidFill>
                <a:schemeClr val="tx1"/>
              </a:solidFill>
            </a:endParaRPr>
          </a:p>
        </p:txBody>
      </p:sp>
      <p:sp>
        <p:nvSpPr>
          <p:cNvPr id="17" name="正方形/長方形 16">
            <a:extLst>
              <a:ext uri="{FF2B5EF4-FFF2-40B4-BE49-F238E27FC236}">
                <a16:creationId xmlns:a16="http://schemas.microsoft.com/office/drawing/2014/main" id="{4C918CE1-6367-5C03-D1AA-2089E8360917}"/>
              </a:ext>
            </a:extLst>
          </p:cNvPr>
          <p:cNvSpPr/>
          <p:nvPr/>
        </p:nvSpPr>
        <p:spPr>
          <a:xfrm>
            <a:off x="8532756" y="721027"/>
            <a:ext cx="3354443" cy="57616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Buyer</a:t>
            </a:r>
          </a:p>
        </p:txBody>
      </p:sp>
      <p:pic>
        <p:nvPicPr>
          <p:cNvPr id="21" name="図 20">
            <a:extLst>
              <a:ext uri="{FF2B5EF4-FFF2-40B4-BE49-F238E27FC236}">
                <a16:creationId xmlns:a16="http://schemas.microsoft.com/office/drawing/2014/main" id="{C107260B-876C-5CE2-0D62-E92C6B8EBB6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15568" y="1031018"/>
            <a:ext cx="1051331" cy="227677"/>
          </a:xfrm>
          <a:prstGeom prst="rect">
            <a:avLst/>
          </a:prstGeom>
          <a:solidFill>
            <a:schemeClr val="tx1"/>
          </a:solidFill>
        </p:spPr>
      </p:pic>
      <p:sp>
        <p:nvSpPr>
          <p:cNvPr id="22" name="正方形/長方形 21">
            <a:extLst>
              <a:ext uri="{FF2B5EF4-FFF2-40B4-BE49-F238E27FC236}">
                <a16:creationId xmlns:a16="http://schemas.microsoft.com/office/drawing/2014/main" id="{EB77613E-8B63-FB37-7697-D70B291BD5BF}"/>
              </a:ext>
            </a:extLst>
          </p:cNvPr>
          <p:cNvSpPr/>
          <p:nvPr/>
        </p:nvSpPr>
        <p:spPr>
          <a:xfrm>
            <a:off x="4066186" y="4387635"/>
            <a:ext cx="4320918" cy="2094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sz="1400" dirty="0" err="1">
                <a:solidFill>
                  <a:schemeClr val="tx1"/>
                </a:solidFill>
              </a:rPr>
              <a:t>OddKey</a:t>
            </a:r>
            <a:r>
              <a:rPr kumimoji="1" lang="en-US" altLang="ja-JP" sz="1400" dirty="0">
                <a:solidFill>
                  <a:schemeClr val="tx1"/>
                </a:solidFill>
              </a:rPr>
              <a:t> (NFT </a:t>
            </a:r>
            <a:r>
              <a:rPr kumimoji="1" lang="en-US" altLang="ja-JP" sz="1400" dirty="0" err="1">
                <a:solidFill>
                  <a:schemeClr val="tx1"/>
                </a:solidFill>
              </a:rPr>
              <a:t>Coummunity</a:t>
            </a:r>
            <a:r>
              <a:rPr kumimoji="1" lang="en-US" altLang="ja-JP" sz="1400" dirty="0">
                <a:solidFill>
                  <a:schemeClr val="tx1"/>
                </a:solidFill>
              </a:rPr>
              <a:t>)</a:t>
            </a:r>
          </a:p>
        </p:txBody>
      </p:sp>
      <p:pic>
        <p:nvPicPr>
          <p:cNvPr id="1032" name="Picture 8">
            <a:extLst>
              <a:ext uri="{FF2B5EF4-FFF2-40B4-BE49-F238E27FC236}">
                <a16:creationId xmlns:a16="http://schemas.microsoft.com/office/drawing/2014/main" id="{B899EB56-011B-7A2E-B62B-3841FB486FD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884674" y="5987793"/>
            <a:ext cx="820254" cy="27888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A2311467-B005-CDB7-5701-477145B048DC}"/>
              </a:ext>
            </a:extLst>
          </p:cNvPr>
          <p:cNvSpPr/>
          <p:nvPr/>
        </p:nvSpPr>
        <p:spPr>
          <a:xfrm>
            <a:off x="529590" y="233619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(Wallet)</a:t>
            </a:r>
          </a:p>
          <a:p>
            <a:endParaRPr kumimoji="1" lang="en-US" altLang="ja-JP" sz="1050" dirty="0">
              <a:solidFill>
                <a:schemeClr val="tx1"/>
              </a:solidFill>
            </a:endParaRPr>
          </a:p>
          <a:p>
            <a:r>
              <a:rPr kumimoji="1" lang="en-US" altLang="ja-JP" sz="900" dirty="0">
                <a:solidFill>
                  <a:schemeClr val="tx1"/>
                </a:solidFill>
              </a:rPr>
              <a:t>5xud...</a:t>
            </a:r>
          </a:p>
          <a:p>
            <a:r>
              <a:rPr kumimoji="1" lang="en-US" altLang="ja-JP" sz="900" dirty="0">
                <a:solidFill>
                  <a:schemeClr val="tx1"/>
                </a:solidFill>
              </a:rPr>
              <a:t>Owner: System Program</a:t>
            </a:r>
          </a:p>
        </p:txBody>
      </p:sp>
      <p:sp>
        <p:nvSpPr>
          <p:cNvPr id="8" name="正方形/長方形 7">
            <a:extLst>
              <a:ext uri="{FF2B5EF4-FFF2-40B4-BE49-F238E27FC236}">
                <a16:creationId xmlns:a16="http://schemas.microsoft.com/office/drawing/2014/main" id="{F222563C-A117-F36A-99AC-433BF2448915}"/>
              </a:ext>
            </a:extLst>
          </p:cNvPr>
          <p:cNvSpPr/>
          <p:nvPr/>
        </p:nvSpPr>
        <p:spPr>
          <a:xfrm>
            <a:off x="4627225" y="1628981"/>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a:t>
            </a:r>
          </a:p>
          <a:p>
            <a:endParaRPr kumimoji="1" lang="en-US" altLang="ja-JP" sz="1050" dirty="0">
              <a:solidFill>
                <a:schemeClr val="tx1"/>
              </a:solidFill>
            </a:endParaRPr>
          </a:p>
          <a:p>
            <a:r>
              <a:rPr kumimoji="1" lang="en-US" altLang="ja-JP" sz="900" dirty="0">
                <a:solidFill>
                  <a:schemeClr val="tx1"/>
                </a:solidFill>
              </a:rPr>
              <a:t>M2mx...</a:t>
            </a:r>
          </a:p>
          <a:p>
            <a:r>
              <a:rPr kumimoji="1" lang="en-US" altLang="ja-JP" sz="900" dirty="0">
                <a:solidFill>
                  <a:schemeClr val="tx1"/>
                </a:solidFill>
              </a:rPr>
              <a:t>Executable: Yes</a:t>
            </a:r>
          </a:p>
          <a:p>
            <a:r>
              <a:rPr kumimoji="1" lang="en-US" altLang="ja-JP" sz="900" dirty="0">
                <a:solidFill>
                  <a:schemeClr val="tx1"/>
                </a:solidFill>
              </a:rPr>
              <a:t>Authority: 1BWu... ?</a:t>
            </a:r>
          </a:p>
        </p:txBody>
      </p:sp>
      <p:sp>
        <p:nvSpPr>
          <p:cNvPr id="9" name="正方形/長方形 8">
            <a:extLst>
              <a:ext uri="{FF2B5EF4-FFF2-40B4-BE49-F238E27FC236}">
                <a16:creationId xmlns:a16="http://schemas.microsoft.com/office/drawing/2014/main" id="{58379912-C81F-8BE3-B49C-31320ED59A35}"/>
              </a:ext>
            </a:extLst>
          </p:cNvPr>
          <p:cNvSpPr/>
          <p:nvPr/>
        </p:nvSpPr>
        <p:spPr>
          <a:xfrm>
            <a:off x="4627225" y="3030802"/>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a:t>
            </a:r>
          </a:p>
          <a:p>
            <a:r>
              <a:rPr kumimoji="1" lang="en-US" altLang="ja-JP" sz="1050" b="1" dirty="0">
                <a:solidFill>
                  <a:schemeClr val="tx1"/>
                </a:solidFill>
              </a:rPr>
              <a:t>(Magic Eden's Bank)</a:t>
            </a:r>
          </a:p>
          <a:p>
            <a:r>
              <a:rPr kumimoji="1" lang="en-US" altLang="ja-JP" sz="1050" b="1" dirty="0">
                <a:solidFill>
                  <a:schemeClr val="tx1"/>
                </a:solidFill>
              </a:rPr>
              <a:t>(ex: key of vault)</a:t>
            </a:r>
          </a:p>
          <a:p>
            <a:endParaRPr kumimoji="1" lang="en-US" altLang="ja-JP" sz="1050" dirty="0">
              <a:solidFill>
                <a:schemeClr val="tx1"/>
              </a:solidFill>
            </a:endParaRPr>
          </a:p>
          <a:p>
            <a:r>
              <a:rPr kumimoji="1" lang="en-US" altLang="ja-JP" sz="900" dirty="0">
                <a:solidFill>
                  <a:schemeClr val="tx1"/>
                </a:solidFill>
              </a:rPr>
              <a:t>1BWu...</a:t>
            </a:r>
          </a:p>
          <a:p>
            <a:r>
              <a:rPr kumimoji="1" lang="en-US" altLang="ja-JP" sz="900" dirty="0">
                <a:solidFill>
                  <a:schemeClr val="tx1"/>
                </a:solidFill>
              </a:rPr>
              <a:t>Owner: System Program</a:t>
            </a:r>
          </a:p>
        </p:txBody>
      </p:sp>
      <p:sp>
        <p:nvSpPr>
          <p:cNvPr id="10" name="正方形/長方形 9">
            <a:extLst>
              <a:ext uri="{FF2B5EF4-FFF2-40B4-BE49-F238E27FC236}">
                <a16:creationId xmlns:a16="http://schemas.microsoft.com/office/drawing/2014/main" id="{B5DE7ACE-0C3D-CFBC-56D2-C5A3959350C8}"/>
              </a:ext>
            </a:extLst>
          </p:cNvPr>
          <p:cNvSpPr/>
          <p:nvPr/>
        </p:nvSpPr>
        <p:spPr>
          <a:xfrm>
            <a:off x="6886681" y="162898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PDA Account for SOL?</a:t>
            </a:r>
          </a:p>
          <a:p>
            <a:endParaRPr kumimoji="1" lang="en-US" altLang="ja-JP" sz="900" b="1" dirty="0">
              <a:solidFill>
                <a:schemeClr val="tx1"/>
              </a:solidFill>
            </a:endParaRPr>
          </a:p>
          <a:p>
            <a:r>
              <a:rPr kumimoji="1" lang="en-US" altLang="ja-JP" sz="900" dirty="0">
                <a:solidFill>
                  <a:schemeClr val="tx1"/>
                </a:solidFill>
              </a:rPr>
              <a:t>Buyer: </a:t>
            </a:r>
            <a:r>
              <a:rPr kumimoji="1" lang="en-US" altLang="ja-JP" sz="900" dirty="0" err="1">
                <a:solidFill>
                  <a:schemeClr val="tx1"/>
                </a:solidFill>
              </a:rPr>
              <a:t>HXtB</a:t>
            </a:r>
            <a:r>
              <a:rPr kumimoji="1" lang="en-US" altLang="ja-JP" sz="900" dirty="0">
                <a:solidFill>
                  <a:schemeClr val="tx1"/>
                </a:solidFill>
              </a:rPr>
              <a:t>...</a:t>
            </a:r>
          </a:p>
          <a:p>
            <a:r>
              <a:rPr kumimoji="1" lang="en-US" altLang="ja-JP" sz="900" dirty="0">
                <a:solidFill>
                  <a:schemeClr val="tx1"/>
                </a:solidFill>
              </a:rPr>
              <a:t>Mint: </a:t>
            </a:r>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Token Account: HGL8...</a:t>
            </a:r>
          </a:p>
          <a:p>
            <a:r>
              <a:rPr kumimoji="1" lang="en-US" altLang="ja-JP" sz="900" dirty="0">
                <a:solidFill>
                  <a:schemeClr val="tx1"/>
                </a:solidFill>
              </a:rPr>
              <a:t>Price: XXX SOL</a:t>
            </a:r>
          </a:p>
        </p:txBody>
      </p:sp>
      <p:sp>
        <p:nvSpPr>
          <p:cNvPr id="11" name="正方形/長方形 10">
            <a:extLst>
              <a:ext uri="{FF2B5EF4-FFF2-40B4-BE49-F238E27FC236}">
                <a16:creationId xmlns:a16="http://schemas.microsoft.com/office/drawing/2014/main" id="{8EAE27C4-F6E3-B891-F44F-F91C258178AF}"/>
              </a:ext>
            </a:extLst>
          </p:cNvPr>
          <p:cNvSpPr/>
          <p:nvPr/>
        </p:nvSpPr>
        <p:spPr>
          <a:xfrm>
            <a:off x="8601916" y="162898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Account?</a:t>
            </a:r>
          </a:p>
          <a:p>
            <a:r>
              <a:rPr kumimoji="1" lang="en-US" altLang="ja-JP" sz="1050" b="1" dirty="0">
                <a:solidFill>
                  <a:schemeClr val="tx1"/>
                </a:solidFill>
              </a:rPr>
              <a:t>(ex: vault)</a:t>
            </a:r>
          </a:p>
          <a:p>
            <a:endParaRPr kumimoji="1" lang="en-US" altLang="ja-JP" sz="900" dirty="0">
              <a:solidFill>
                <a:schemeClr val="tx1"/>
              </a:solidFill>
            </a:endParaRPr>
          </a:p>
          <a:p>
            <a:r>
              <a:rPr kumimoji="1" lang="en-US" altLang="ja-JP" sz="900" dirty="0">
                <a:solidFill>
                  <a:schemeClr val="tx1"/>
                </a:solidFill>
              </a:rPr>
              <a:t>HGL8...</a:t>
            </a:r>
          </a:p>
          <a:p>
            <a:r>
              <a:rPr kumimoji="1" lang="en-US" altLang="ja-JP" sz="900" dirty="0">
                <a:solidFill>
                  <a:schemeClr val="tx1"/>
                </a:solidFill>
              </a:rPr>
              <a:t>Authority: PDA?</a:t>
            </a:r>
          </a:p>
        </p:txBody>
      </p:sp>
      <p:cxnSp>
        <p:nvCxnSpPr>
          <p:cNvPr id="13" name="直線コネクタ 12">
            <a:extLst>
              <a:ext uri="{FF2B5EF4-FFF2-40B4-BE49-F238E27FC236}">
                <a16:creationId xmlns:a16="http://schemas.microsoft.com/office/drawing/2014/main" id="{73054554-01FB-9A4C-80AA-90EA93E51141}"/>
              </a:ext>
            </a:extLst>
          </p:cNvPr>
          <p:cNvCxnSpPr>
            <a:cxnSpLocks/>
          </p:cNvCxnSpPr>
          <p:nvPr/>
        </p:nvCxnSpPr>
        <p:spPr>
          <a:xfrm flipV="1">
            <a:off x="6055244" y="1870343"/>
            <a:ext cx="831437"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D976B0F6-477D-DFBC-9058-519FFC075CE7}"/>
              </a:ext>
            </a:extLst>
          </p:cNvPr>
          <p:cNvCxnSpPr>
            <a:cxnSpLocks/>
            <a:stCxn id="10" idx="3"/>
            <a:endCxn id="11" idx="1"/>
          </p:cNvCxnSpPr>
          <p:nvPr/>
        </p:nvCxnSpPr>
        <p:spPr>
          <a:xfrm>
            <a:off x="8314700" y="2125640"/>
            <a:ext cx="287216"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カギ線コネクタ 22">
            <a:extLst>
              <a:ext uri="{FF2B5EF4-FFF2-40B4-BE49-F238E27FC236}">
                <a16:creationId xmlns:a16="http://schemas.microsoft.com/office/drawing/2014/main" id="{E82FB326-A897-182E-48CF-AA343E38CF83}"/>
              </a:ext>
            </a:extLst>
          </p:cNvPr>
          <p:cNvCxnSpPr>
            <a:cxnSpLocks/>
            <a:stCxn id="3" idx="0"/>
            <a:endCxn id="11" idx="0"/>
          </p:cNvCxnSpPr>
          <p:nvPr/>
        </p:nvCxnSpPr>
        <p:spPr>
          <a:xfrm rot="5400000" flipH="1" flipV="1">
            <a:off x="4926155" y="-2053574"/>
            <a:ext cx="707217" cy="8072326"/>
          </a:xfrm>
          <a:prstGeom prst="bentConnector3">
            <a:avLst>
              <a:gd name="adj1" fmla="val 132324"/>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A64EF127-E970-114D-39C5-914F8EF365E1}"/>
              </a:ext>
            </a:extLst>
          </p:cNvPr>
          <p:cNvSpPr/>
          <p:nvPr/>
        </p:nvSpPr>
        <p:spPr>
          <a:xfrm>
            <a:off x="8601916" y="3030801"/>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Associated Token Account</a:t>
            </a:r>
          </a:p>
          <a:p>
            <a:endParaRPr kumimoji="1" lang="en-US" altLang="ja-JP" sz="1050" dirty="0">
              <a:solidFill>
                <a:schemeClr val="tx1"/>
              </a:solidFill>
            </a:endParaRPr>
          </a:p>
          <a:p>
            <a:r>
              <a:rPr kumimoji="1" lang="en-US" altLang="ja-JP" sz="900" dirty="0">
                <a:solidFill>
                  <a:schemeClr val="tx1"/>
                </a:solidFill>
              </a:rPr>
              <a:t>HTH3...</a:t>
            </a:r>
          </a:p>
          <a:p>
            <a:r>
              <a:rPr kumimoji="1" lang="en-US" altLang="ja-JP" sz="900" dirty="0">
                <a:solidFill>
                  <a:schemeClr val="tx1"/>
                </a:solidFill>
              </a:rPr>
              <a:t>Owner: </a:t>
            </a:r>
            <a:r>
              <a:rPr kumimoji="1" lang="en-US" altLang="ja-JP" sz="900" dirty="0" err="1">
                <a:solidFill>
                  <a:schemeClr val="tx1"/>
                </a:solidFill>
              </a:rPr>
              <a:t>HXtB</a:t>
            </a:r>
            <a:r>
              <a:rPr kumimoji="1" lang="en-US" altLang="ja-JP" sz="900" dirty="0">
                <a:solidFill>
                  <a:schemeClr val="tx1"/>
                </a:solidFill>
              </a:rPr>
              <a:t>...</a:t>
            </a:r>
          </a:p>
        </p:txBody>
      </p:sp>
      <p:cxnSp>
        <p:nvCxnSpPr>
          <p:cNvPr id="35" name="直線コネクタ 34">
            <a:extLst>
              <a:ext uri="{FF2B5EF4-FFF2-40B4-BE49-F238E27FC236}">
                <a16:creationId xmlns:a16="http://schemas.microsoft.com/office/drawing/2014/main" id="{730EF30A-21CD-A782-EABF-6DF4E519A758}"/>
              </a:ext>
            </a:extLst>
          </p:cNvPr>
          <p:cNvCxnSpPr>
            <a:cxnSpLocks/>
          </p:cNvCxnSpPr>
          <p:nvPr/>
        </p:nvCxnSpPr>
        <p:spPr>
          <a:xfrm>
            <a:off x="3727431" y="3369682"/>
            <a:ext cx="899794" cy="0"/>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15547461-DF74-2409-2227-E60C698FD622}"/>
              </a:ext>
            </a:extLst>
          </p:cNvPr>
          <p:cNvSpPr txBox="1"/>
          <p:nvPr/>
        </p:nvSpPr>
        <p:spPr>
          <a:xfrm>
            <a:off x="3721080" y="2719396"/>
            <a:ext cx="899795" cy="597883"/>
          </a:xfrm>
          <a:prstGeom prst="rect">
            <a:avLst/>
          </a:prstGeom>
          <a:noFill/>
        </p:spPr>
        <p:txBody>
          <a:bodyPr wrap="square" rtlCol="0">
            <a:noAutofit/>
          </a:bodyPr>
          <a:lstStyle/>
          <a:p>
            <a:pPr algn="ctr"/>
            <a:r>
              <a:rPr kumimoji="1" lang="en-US" altLang="ja-JP" sz="1200" dirty="0"/>
              <a:t>Set New</a:t>
            </a:r>
          </a:p>
          <a:p>
            <a:pPr algn="ctr"/>
            <a:r>
              <a:rPr kumimoji="1" lang="en-US" altLang="ja-JP" sz="1200" dirty="0"/>
              <a:t>Authority</a:t>
            </a:r>
          </a:p>
          <a:p>
            <a:pPr algn="ctr"/>
            <a:r>
              <a:rPr kumimoji="1" lang="en-US" altLang="ja-JP" sz="1200" dirty="0"/>
              <a:t>(Owner)</a:t>
            </a:r>
            <a:endParaRPr kumimoji="1" lang="ja-JP" altLang="en-US" sz="1200" dirty="0"/>
          </a:p>
        </p:txBody>
      </p:sp>
      <p:cxnSp>
        <p:nvCxnSpPr>
          <p:cNvPr id="46" name="カギ線コネクタ 45">
            <a:extLst>
              <a:ext uri="{FF2B5EF4-FFF2-40B4-BE49-F238E27FC236}">
                <a16:creationId xmlns:a16="http://schemas.microsoft.com/office/drawing/2014/main" id="{C06CC74C-7A1B-D889-6821-C5C62685AAEA}"/>
              </a:ext>
            </a:extLst>
          </p:cNvPr>
          <p:cNvCxnSpPr>
            <a:cxnSpLocks/>
            <a:stCxn id="3" idx="3"/>
            <a:endCxn id="29" idx="1"/>
          </p:cNvCxnSpPr>
          <p:nvPr/>
        </p:nvCxnSpPr>
        <p:spPr>
          <a:xfrm>
            <a:off x="1957609" y="2832857"/>
            <a:ext cx="341803" cy="694605"/>
          </a:xfrm>
          <a:prstGeom prst="bentConnector3">
            <a:avLst>
              <a:gd name="adj1" fmla="val 50000"/>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05A8B6D6-7D54-9BEA-F631-3011B957FBC1}"/>
              </a:ext>
            </a:extLst>
          </p:cNvPr>
          <p:cNvSpPr/>
          <p:nvPr/>
        </p:nvSpPr>
        <p:spPr>
          <a:xfrm>
            <a:off x="10281684" y="233619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(Wallet)</a:t>
            </a:r>
          </a:p>
          <a:p>
            <a:endParaRPr kumimoji="1" lang="en-US" altLang="ja-JP" sz="1050" b="1" dirty="0">
              <a:solidFill>
                <a:schemeClr val="tx1"/>
              </a:solidFill>
            </a:endParaRPr>
          </a:p>
          <a:p>
            <a:r>
              <a:rPr kumimoji="1" lang="en-US" altLang="ja-JP" sz="900" dirty="0" err="1">
                <a:solidFill>
                  <a:schemeClr val="tx1"/>
                </a:solidFill>
              </a:rPr>
              <a:t>HXtB</a:t>
            </a:r>
            <a:r>
              <a:rPr kumimoji="1" lang="en-US" altLang="ja-JP" sz="900" dirty="0">
                <a:solidFill>
                  <a:schemeClr val="tx1"/>
                </a:solidFill>
              </a:rPr>
              <a:t>...</a:t>
            </a:r>
          </a:p>
          <a:p>
            <a:r>
              <a:rPr kumimoji="1" lang="en-US" altLang="ja-JP" sz="900" dirty="0">
                <a:solidFill>
                  <a:schemeClr val="tx1"/>
                </a:solidFill>
              </a:rPr>
              <a:t>Owner: System Program</a:t>
            </a:r>
          </a:p>
        </p:txBody>
      </p:sp>
      <p:cxnSp>
        <p:nvCxnSpPr>
          <p:cNvPr id="51" name="カギ線コネクタ 50">
            <a:extLst>
              <a:ext uri="{FF2B5EF4-FFF2-40B4-BE49-F238E27FC236}">
                <a16:creationId xmlns:a16="http://schemas.microsoft.com/office/drawing/2014/main" id="{7005CF32-8AD8-0F75-2627-A5C81B5012B8}"/>
              </a:ext>
            </a:extLst>
          </p:cNvPr>
          <p:cNvCxnSpPr>
            <a:cxnSpLocks/>
            <a:stCxn id="50" idx="1"/>
            <a:endCxn id="11" idx="3"/>
          </p:cNvCxnSpPr>
          <p:nvPr/>
        </p:nvCxnSpPr>
        <p:spPr>
          <a:xfrm rot="10800000">
            <a:off x="10029936" y="2125641"/>
            <a:ext cx="251749" cy="707217"/>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カギ線コネクタ 53">
            <a:extLst>
              <a:ext uri="{FF2B5EF4-FFF2-40B4-BE49-F238E27FC236}">
                <a16:creationId xmlns:a16="http://schemas.microsoft.com/office/drawing/2014/main" id="{6B847C34-FB9D-143F-A797-CFB034068099}"/>
              </a:ext>
            </a:extLst>
          </p:cNvPr>
          <p:cNvCxnSpPr>
            <a:cxnSpLocks/>
            <a:stCxn id="50" idx="1"/>
            <a:endCxn id="30" idx="3"/>
          </p:cNvCxnSpPr>
          <p:nvPr/>
        </p:nvCxnSpPr>
        <p:spPr>
          <a:xfrm rot="10800000" flipV="1">
            <a:off x="10029936" y="2832857"/>
            <a:ext cx="251749" cy="694604"/>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9" name="テキスト ボックス 1038">
            <a:extLst>
              <a:ext uri="{FF2B5EF4-FFF2-40B4-BE49-F238E27FC236}">
                <a16:creationId xmlns:a16="http://schemas.microsoft.com/office/drawing/2014/main" id="{9066FFCD-1F43-5D97-EF24-0B16CE134534}"/>
              </a:ext>
            </a:extLst>
          </p:cNvPr>
          <p:cNvSpPr txBox="1"/>
          <p:nvPr/>
        </p:nvSpPr>
        <p:spPr>
          <a:xfrm>
            <a:off x="7758523" y="1090553"/>
            <a:ext cx="1701975" cy="277292"/>
          </a:xfrm>
          <a:prstGeom prst="rect">
            <a:avLst/>
          </a:prstGeom>
          <a:noFill/>
        </p:spPr>
        <p:txBody>
          <a:bodyPr wrap="square" rtlCol="0">
            <a:noAutofit/>
          </a:bodyPr>
          <a:lstStyle/>
          <a:p>
            <a:pPr algn="ctr"/>
            <a:r>
              <a:rPr kumimoji="1" lang="en-US" altLang="ja-JP" sz="1200" dirty="0"/>
              <a:t>Transfer List Price (SOL)</a:t>
            </a:r>
            <a:endParaRPr kumimoji="1" lang="ja-JP" altLang="en-US" sz="1200" dirty="0"/>
          </a:p>
        </p:txBody>
      </p:sp>
      <p:sp>
        <p:nvSpPr>
          <p:cNvPr id="1041" name="テキスト ボックス 1040">
            <a:extLst>
              <a:ext uri="{FF2B5EF4-FFF2-40B4-BE49-F238E27FC236}">
                <a16:creationId xmlns:a16="http://schemas.microsoft.com/office/drawing/2014/main" id="{C7F1FD28-4A90-BE65-1471-DCC69DF6C000}"/>
              </a:ext>
            </a:extLst>
          </p:cNvPr>
          <p:cNvSpPr txBox="1"/>
          <p:nvPr/>
        </p:nvSpPr>
        <p:spPr>
          <a:xfrm>
            <a:off x="2638070" y="4240354"/>
            <a:ext cx="1701975" cy="277292"/>
          </a:xfrm>
          <a:prstGeom prst="rect">
            <a:avLst/>
          </a:prstGeom>
          <a:noFill/>
        </p:spPr>
        <p:txBody>
          <a:bodyPr wrap="square" rtlCol="0">
            <a:noAutofit/>
          </a:bodyPr>
          <a:lstStyle/>
          <a:p>
            <a:pPr algn="ctr"/>
            <a:r>
              <a:rPr kumimoji="1" lang="en-US" altLang="ja-JP" sz="1200" dirty="0"/>
              <a:t>Transfer NFT</a:t>
            </a:r>
            <a:endParaRPr kumimoji="1" lang="ja-JP" altLang="en-US" sz="1200" dirty="0"/>
          </a:p>
        </p:txBody>
      </p:sp>
      <p:sp>
        <p:nvSpPr>
          <p:cNvPr id="1042" name="テキスト ボックス 1041">
            <a:extLst>
              <a:ext uri="{FF2B5EF4-FFF2-40B4-BE49-F238E27FC236}">
                <a16:creationId xmlns:a16="http://schemas.microsoft.com/office/drawing/2014/main" id="{EFD7680A-A1A1-0D00-E820-FB143378F010}"/>
              </a:ext>
            </a:extLst>
          </p:cNvPr>
          <p:cNvSpPr txBox="1"/>
          <p:nvPr/>
        </p:nvSpPr>
        <p:spPr>
          <a:xfrm>
            <a:off x="7837666" y="1821893"/>
            <a:ext cx="845993" cy="294528"/>
          </a:xfrm>
          <a:prstGeom prst="rect">
            <a:avLst/>
          </a:prstGeom>
          <a:noFill/>
        </p:spPr>
        <p:txBody>
          <a:bodyPr wrap="square" rtlCol="0">
            <a:noAutofit/>
          </a:bodyPr>
          <a:lstStyle/>
          <a:p>
            <a:pPr algn="ctr"/>
            <a:r>
              <a:rPr kumimoji="1" lang="en-US" altLang="ja-JP" sz="1200" dirty="0"/>
              <a:t>Authorize</a:t>
            </a:r>
            <a:endParaRPr kumimoji="1" lang="ja-JP" altLang="en-US" sz="1200" dirty="0"/>
          </a:p>
        </p:txBody>
      </p:sp>
      <p:cxnSp>
        <p:nvCxnSpPr>
          <p:cNvPr id="1044" name="直線コネクタ 1043">
            <a:extLst>
              <a:ext uri="{FF2B5EF4-FFF2-40B4-BE49-F238E27FC236}">
                <a16:creationId xmlns:a16="http://schemas.microsoft.com/office/drawing/2014/main" id="{200BFD58-1B99-E751-6D00-F932235CF451}"/>
              </a:ext>
            </a:extLst>
          </p:cNvPr>
          <p:cNvCxnSpPr>
            <a:cxnSpLocks/>
          </p:cNvCxnSpPr>
          <p:nvPr/>
        </p:nvCxnSpPr>
        <p:spPr>
          <a:xfrm flipH="1">
            <a:off x="3727431" y="3586852"/>
            <a:ext cx="899794" cy="0"/>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5" name="テキスト ボックス 1044">
            <a:extLst>
              <a:ext uri="{FF2B5EF4-FFF2-40B4-BE49-F238E27FC236}">
                <a16:creationId xmlns:a16="http://schemas.microsoft.com/office/drawing/2014/main" id="{634AAF78-1DAE-2B62-D551-3100FCCBADE9}"/>
              </a:ext>
            </a:extLst>
          </p:cNvPr>
          <p:cNvSpPr txBox="1"/>
          <p:nvPr/>
        </p:nvSpPr>
        <p:spPr>
          <a:xfrm>
            <a:off x="3734748" y="3637745"/>
            <a:ext cx="899795" cy="455464"/>
          </a:xfrm>
          <a:prstGeom prst="rect">
            <a:avLst/>
          </a:prstGeom>
          <a:noFill/>
        </p:spPr>
        <p:txBody>
          <a:bodyPr wrap="square" rtlCol="0">
            <a:noAutofit/>
          </a:bodyPr>
          <a:lstStyle/>
          <a:p>
            <a:pPr algn="ctr"/>
            <a:r>
              <a:rPr kumimoji="1" lang="en-US" altLang="ja-JP" sz="1200" dirty="0"/>
              <a:t>Transfer</a:t>
            </a:r>
          </a:p>
          <a:p>
            <a:pPr algn="ctr"/>
            <a:r>
              <a:rPr kumimoji="1" lang="en-US" altLang="ja-JP" sz="1200" dirty="0"/>
              <a:t>Instruction</a:t>
            </a:r>
            <a:endParaRPr kumimoji="1" lang="ja-JP" altLang="en-US" sz="1200" dirty="0"/>
          </a:p>
        </p:txBody>
      </p:sp>
      <p:sp>
        <p:nvSpPr>
          <p:cNvPr id="1048" name="正方形/長方形 1047">
            <a:extLst>
              <a:ext uri="{FF2B5EF4-FFF2-40B4-BE49-F238E27FC236}">
                <a16:creationId xmlns:a16="http://schemas.microsoft.com/office/drawing/2014/main" id="{24B32EBE-16AA-D6EA-1145-8FED66B1BD70}"/>
              </a:ext>
            </a:extLst>
          </p:cNvPr>
          <p:cNvSpPr/>
          <p:nvPr/>
        </p:nvSpPr>
        <p:spPr>
          <a:xfrm>
            <a:off x="4627225" y="4451284"/>
            <a:ext cx="1428019" cy="473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NFT</a:t>
            </a:r>
            <a:r>
              <a:rPr kumimoji="1" lang="ja-JP" altLang="en-US" sz="900">
                <a:solidFill>
                  <a:schemeClr val="tx1"/>
                </a:solidFill>
              </a:rPr>
              <a:t> </a:t>
            </a:r>
            <a:r>
              <a:rPr kumimoji="1" lang="en-US" altLang="ja-JP" sz="900" dirty="0">
                <a:solidFill>
                  <a:schemeClr val="tx1"/>
                </a:solidFill>
              </a:rPr>
              <a:t>(Token Address)</a:t>
            </a:r>
          </a:p>
          <a:p>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Owner: Token Program</a:t>
            </a:r>
          </a:p>
        </p:txBody>
      </p:sp>
      <p:sp>
        <p:nvSpPr>
          <p:cNvPr id="1049" name="正方形/長方形 1048">
            <a:extLst>
              <a:ext uri="{FF2B5EF4-FFF2-40B4-BE49-F238E27FC236}">
                <a16:creationId xmlns:a16="http://schemas.microsoft.com/office/drawing/2014/main" id="{667AA49D-1902-8B5B-3FC3-FF421EAE9C14}"/>
              </a:ext>
            </a:extLst>
          </p:cNvPr>
          <p:cNvSpPr/>
          <p:nvPr/>
        </p:nvSpPr>
        <p:spPr>
          <a:xfrm>
            <a:off x="4223048" y="5080754"/>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User Account</a:t>
            </a:r>
          </a:p>
          <a:p>
            <a:r>
              <a:rPr kumimoji="1" lang="en-US" altLang="ja-JP" sz="900" dirty="0">
                <a:solidFill>
                  <a:schemeClr val="tx1"/>
                </a:solidFill>
              </a:rPr>
              <a:t>(Update Authority)</a:t>
            </a:r>
          </a:p>
        </p:txBody>
      </p:sp>
      <p:sp>
        <p:nvSpPr>
          <p:cNvPr id="1050" name="正方形/長方形 1049">
            <a:extLst>
              <a:ext uri="{FF2B5EF4-FFF2-40B4-BE49-F238E27FC236}">
                <a16:creationId xmlns:a16="http://schemas.microsoft.com/office/drawing/2014/main" id="{613C89BE-2021-E5F7-7AAA-706877A1DB91}"/>
              </a:ext>
            </a:extLst>
          </p:cNvPr>
          <p:cNvSpPr/>
          <p:nvPr/>
        </p:nvSpPr>
        <p:spPr>
          <a:xfrm>
            <a:off x="4223048" y="5552046"/>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User Account</a:t>
            </a:r>
          </a:p>
          <a:p>
            <a:r>
              <a:rPr kumimoji="1" lang="en-US" altLang="ja-JP" sz="900" dirty="0">
                <a:solidFill>
                  <a:schemeClr val="tx1"/>
                </a:solidFill>
              </a:rPr>
              <a:t>(Mint Authority)</a:t>
            </a:r>
          </a:p>
        </p:txBody>
      </p:sp>
      <p:sp>
        <p:nvSpPr>
          <p:cNvPr id="1058" name="正方形/長方形 1057">
            <a:extLst>
              <a:ext uri="{FF2B5EF4-FFF2-40B4-BE49-F238E27FC236}">
                <a16:creationId xmlns:a16="http://schemas.microsoft.com/office/drawing/2014/main" id="{43CF2430-C6A2-F64C-0E27-B8CFBB4A3B82}"/>
              </a:ext>
            </a:extLst>
          </p:cNvPr>
          <p:cNvSpPr/>
          <p:nvPr/>
        </p:nvSpPr>
        <p:spPr>
          <a:xfrm>
            <a:off x="5443003" y="5083457"/>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Metadata</a:t>
            </a:r>
          </a:p>
          <a:p>
            <a:r>
              <a:rPr kumimoji="1" lang="en-US" altLang="ja-JP" sz="900" dirty="0">
                <a:solidFill>
                  <a:schemeClr val="tx1"/>
                </a:solidFill>
              </a:rPr>
              <a:t>(</a:t>
            </a:r>
            <a:r>
              <a:rPr kumimoji="1" lang="en-US" altLang="ja-JP" sz="900" dirty="0" err="1">
                <a:solidFill>
                  <a:schemeClr val="tx1"/>
                </a:solidFill>
              </a:rPr>
              <a:t>Arweave</a:t>
            </a:r>
            <a:r>
              <a:rPr kumimoji="1" lang="en-US" altLang="ja-JP" sz="900" dirty="0">
                <a:solidFill>
                  <a:schemeClr val="tx1"/>
                </a:solidFill>
              </a:rPr>
              <a:t>)</a:t>
            </a:r>
          </a:p>
        </p:txBody>
      </p:sp>
      <p:sp>
        <p:nvSpPr>
          <p:cNvPr id="1059" name="正方形/長方形 1058">
            <a:extLst>
              <a:ext uri="{FF2B5EF4-FFF2-40B4-BE49-F238E27FC236}">
                <a16:creationId xmlns:a16="http://schemas.microsoft.com/office/drawing/2014/main" id="{EF6BEE6F-15E4-7A38-2515-5E27DF3467F2}"/>
              </a:ext>
            </a:extLst>
          </p:cNvPr>
          <p:cNvSpPr/>
          <p:nvPr/>
        </p:nvSpPr>
        <p:spPr>
          <a:xfrm>
            <a:off x="5443003" y="5554752"/>
            <a:ext cx="1012987" cy="3349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Image</a:t>
            </a:r>
          </a:p>
          <a:p>
            <a:r>
              <a:rPr kumimoji="1" lang="en-US" altLang="ja-JP" sz="900" dirty="0">
                <a:solidFill>
                  <a:schemeClr val="tx1"/>
                </a:solidFill>
              </a:rPr>
              <a:t>(</a:t>
            </a:r>
            <a:r>
              <a:rPr kumimoji="1" lang="en-US" altLang="ja-JP" sz="900" dirty="0" err="1">
                <a:solidFill>
                  <a:schemeClr val="tx1"/>
                </a:solidFill>
              </a:rPr>
              <a:t>Arweave</a:t>
            </a:r>
            <a:r>
              <a:rPr kumimoji="1" lang="en-US" altLang="ja-JP" sz="900" dirty="0">
                <a:solidFill>
                  <a:schemeClr val="tx1"/>
                </a:solidFill>
              </a:rPr>
              <a:t>)</a:t>
            </a:r>
          </a:p>
        </p:txBody>
      </p:sp>
      <p:cxnSp>
        <p:nvCxnSpPr>
          <p:cNvPr id="1060" name="直線コネクタ 1059">
            <a:extLst>
              <a:ext uri="{FF2B5EF4-FFF2-40B4-BE49-F238E27FC236}">
                <a16:creationId xmlns:a16="http://schemas.microsoft.com/office/drawing/2014/main" id="{B98455AB-EE8D-9FAC-CBAD-E41C6EAF42FB}"/>
              </a:ext>
            </a:extLst>
          </p:cNvPr>
          <p:cNvCxnSpPr>
            <a:cxnSpLocks/>
            <a:stCxn id="1058" idx="2"/>
            <a:endCxn id="1059" idx="0"/>
          </p:cNvCxnSpPr>
          <p:nvPr/>
        </p:nvCxnSpPr>
        <p:spPr>
          <a:xfrm>
            <a:off x="5949497" y="5418380"/>
            <a:ext cx="0" cy="1363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7" name="カギ線コネクタ 1066">
            <a:extLst>
              <a:ext uri="{FF2B5EF4-FFF2-40B4-BE49-F238E27FC236}">
                <a16:creationId xmlns:a16="http://schemas.microsoft.com/office/drawing/2014/main" id="{04A5680E-5E4A-392A-5341-B0203BBEB90A}"/>
              </a:ext>
            </a:extLst>
          </p:cNvPr>
          <p:cNvCxnSpPr>
            <a:cxnSpLocks/>
            <a:stCxn id="1048" idx="2"/>
            <a:endCxn id="1058" idx="0"/>
          </p:cNvCxnSpPr>
          <p:nvPr/>
        </p:nvCxnSpPr>
        <p:spPr>
          <a:xfrm rot="16200000" flipH="1">
            <a:off x="5565974" y="4699934"/>
            <a:ext cx="158784" cy="608262"/>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8" name="テキスト ボックス 1077">
            <a:extLst>
              <a:ext uri="{FF2B5EF4-FFF2-40B4-BE49-F238E27FC236}">
                <a16:creationId xmlns:a16="http://schemas.microsoft.com/office/drawing/2014/main" id="{D503DA94-C5AA-8CA3-BDDB-86EABBB9111B}"/>
              </a:ext>
            </a:extLst>
          </p:cNvPr>
          <p:cNvSpPr txBox="1"/>
          <p:nvPr/>
        </p:nvSpPr>
        <p:spPr>
          <a:xfrm>
            <a:off x="6055244" y="1579518"/>
            <a:ext cx="831436" cy="217170"/>
          </a:xfrm>
          <a:prstGeom prst="rect">
            <a:avLst/>
          </a:prstGeom>
          <a:noFill/>
        </p:spPr>
        <p:txBody>
          <a:bodyPr wrap="square" rtlCol="0">
            <a:noAutofit/>
          </a:bodyPr>
          <a:lstStyle/>
          <a:p>
            <a:pPr algn="ctr"/>
            <a:r>
              <a:rPr kumimoji="1" lang="en-US" altLang="ja-JP" sz="1200" dirty="0"/>
              <a:t>Create</a:t>
            </a:r>
            <a:endParaRPr kumimoji="1" lang="ja-JP" altLang="en-US" sz="1200" dirty="0"/>
          </a:p>
        </p:txBody>
      </p:sp>
      <p:sp>
        <p:nvSpPr>
          <p:cNvPr id="1099" name="テキスト ボックス 1098">
            <a:extLst>
              <a:ext uri="{FF2B5EF4-FFF2-40B4-BE49-F238E27FC236}">
                <a16:creationId xmlns:a16="http://schemas.microsoft.com/office/drawing/2014/main" id="{EBD1A78E-D544-A110-8032-CBE8255E9CB2}"/>
              </a:ext>
            </a:extLst>
          </p:cNvPr>
          <p:cNvSpPr txBox="1"/>
          <p:nvPr/>
        </p:nvSpPr>
        <p:spPr>
          <a:xfrm>
            <a:off x="7645453" y="2767600"/>
            <a:ext cx="1701975" cy="294528"/>
          </a:xfrm>
          <a:prstGeom prst="rect">
            <a:avLst/>
          </a:prstGeom>
          <a:noFill/>
        </p:spPr>
        <p:txBody>
          <a:bodyPr wrap="square" rtlCol="0">
            <a:noAutofit/>
          </a:bodyPr>
          <a:lstStyle/>
          <a:p>
            <a:pPr algn="ctr"/>
            <a:r>
              <a:rPr kumimoji="1" lang="en-US" altLang="ja-JP" sz="1200" dirty="0"/>
              <a:t>Transfer Instruction</a:t>
            </a:r>
            <a:endParaRPr kumimoji="1" lang="ja-JP" altLang="en-US" sz="1200" dirty="0"/>
          </a:p>
        </p:txBody>
      </p:sp>
      <p:cxnSp>
        <p:nvCxnSpPr>
          <p:cNvPr id="43" name="カギ線コネクタ 42">
            <a:extLst>
              <a:ext uri="{FF2B5EF4-FFF2-40B4-BE49-F238E27FC236}">
                <a16:creationId xmlns:a16="http://schemas.microsoft.com/office/drawing/2014/main" id="{60BE6004-77B1-12B0-FE0E-F682188766C6}"/>
              </a:ext>
            </a:extLst>
          </p:cNvPr>
          <p:cNvCxnSpPr>
            <a:cxnSpLocks/>
            <a:stCxn id="1048" idx="1"/>
            <a:endCxn id="1050" idx="1"/>
          </p:cNvCxnSpPr>
          <p:nvPr/>
        </p:nvCxnSpPr>
        <p:spPr>
          <a:xfrm rot="10800000" flipV="1">
            <a:off x="4223049" y="4687978"/>
            <a:ext cx="404177" cy="1031529"/>
          </a:xfrm>
          <a:prstGeom prst="bentConnector3">
            <a:avLst>
              <a:gd name="adj1" fmla="val 156559"/>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283F4D1B-2009-EFE8-791A-DF9B8654BFAD}"/>
              </a:ext>
            </a:extLst>
          </p:cNvPr>
          <p:cNvSpPr/>
          <p:nvPr/>
        </p:nvSpPr>
        <p:spPr>
          <a:xfrm>
            <a:off x="4066185" y="4379000"/>
            <a:ext cx="4320918" cy="1602344"/>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NFT Data</a:t>
            </a:r>
            <a:endParaRPr kumimoji="1" lang="ja-JP" altLang="en-US" sz="2400">
              <a:solidFill>
                <a:schemeClr val="bg1"/>
              </a:solidFill>
            </a:endParaRPr>
          </a:p>
        </p:txBody>
      </p:sp>
      <p:sp>
        <p:nvSpPr>
          <p:cNvPr id="29" name="正方形/長方形 28">
            <a:extLst>
              <a:ext uri="{FF2B5EF4-FFF2-40B4-BE49-F238E27FC236}">
                <a16:creationId xmlns:a16="http://schemas.microsoft.com/office/drawing/2014/main" id="{E8C3462A-335E-15FC-C612-F37F41A40D9F}"/>
              </a:ext>
            </a:extLst>
          </p:cNvPr>
          <p:cNvSpPr/>
          <p:nvPr/>
        </p:nvSpPr>
        <p:spPr>
          <a:xfrm>
            <a:off x="2299412" y="3030802"/>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Associated </a:t>
            </a:r>
            <a:r>
              <a:rPr kumimoji="1" lang="en-US" altLang="ja-JP" sz="1050" b="1" dirty="0">
                <a:solidFill>
                  <a:schemeClr val="accent2"/>
                </a:solidFill>
              </a:rPr>
              <a:t>Token</a:t>
            </a:r>
            <a:r>
              <a:rPr kumimoji="1" lang="en-US" altLang="ja-JP" sz="1050" b="1" dirty="0">
                <a:solidFill>
                  <a:schemeClr val="tx1"/>
                </a:solidFill>
              </a:rPr>
              <a:t> Account</a:t>
            </a:r>
          </a:p>
          <a:p>
            <a:r>
              <a:rPr kumimoji="1" lang="en-US" altLang="ja-JP" sz="1050" b="1" dirty="0">
                <a:solidFill>
                  <a:schemeClr val="tx1"/>
                </a:solidFill>
              </a:rPr>
              <a:t>(ex: vault)</a:t>
            </a:r>
          </a:p>
          <a:p>
            <a:endParaRPr kumimoji="1" lang="en-US" altLang="ja-JP" sz="1050" b="1" dirty="0">
              <a:solidFill>
                <a:schemeClr val="tx1"/>
              </a:solidFill>
            </a:endParaRPr>
          </a:p>
          <a:p>
            <a:r>
              <a:rPr kumimoji="1" lang="en-US" altLang="ja-JP" sz="900" dirty="0">
                <a:solidFill>
                  <a:schemeClr val="tx1"/>
                </a:solidFill>
              </a:rPr>
              <a:t>4doj...</a:t>
            </a:r>
          </a:p>
          <a:p>
            <a:r>
              <a:rPr kumimoji="1" lang="en-US" altLang="ja-JP" sz="900" dirty="0">
                <a:solidFill>
                  <a:schemeClr val="tx1"/>
                </a:solidFill>
              </a:rPr>
              <a:t>Owner: 5xud...</a:t>
            </a:r>
          </a:p>
        </p:txBody>
      </p:sp>
      <p:cxnSp>
        <p:nvCxnSpPr>
          <p:cNvPr id="38" name="カギ線コネクタ 37">
            <a:extLst>
              <a:ext uri="{FF2B5EF4-FFF2-40B4-BE49-F238E27FC236}">
                <a16:creationId xmlns:a16="http://schemas.microsoft.com/office/drawing/2014/main" id="{3277199B-5E6D-554B-D60A-26582B5D2F93}"/>
              </a:ext>
            </a:extLst>
          </p:cNvPr>
          <p:cNvCxnSpPr>
            <a:cxnSpLocks/>
            <a:stCxn id="30" idx="2"/>
            <a:endCxn id="29" idx="2"/>
          </p:cNvCxnSpPr>
          <p:nvPr/>
        </p:nvCxnSpPr>
        <p:spPr>
          <a:xfrm rot="5400000">
            <a:off x="6164674" y="872868"/>
            <a:ext cx="1" cy="6302504"/>
          </a:xfrm>
          <a:prstGeom prst="bentConnector3">
            <a:avLst>
              <a:gd name="adj1" fmla="val 22860100000"/>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30" name="テキスト ボックス 1029">
            <a:extLst>
              <a:ext uri="{FF2B5EF4-FFF2-40B4-BE49-F238E27FC236}">
                <a16:creationId xmlns:a16="http://schemas.microsoft.com/office/drawing/2014/main" id="{5B709372-1091-D9FA-3DAF-AEED882989E2}"/>
              </a:ext>
            </a:extLst>
          </p:cNvPr>
          <p:cNvSpPr txBox="1"/>
          <p:nvPr/>
        </p:nvSpPr>
        <p:spPr>
          <a:xfrm>
            <a:off x="1386658" y="3527460"/>
            <a:ext cx="991833" cy="490641"/>
          </a:xfrm>
          <a:prstGeom prst="rect">
            <a:avLst/>
          </a:prstGeom>
          <a:noFill/>
        </p:spPr>
        <p:txBody>
          <a:bodyPr wrap="square" rtlCol="0">
            <a:noAutofit/>
          </a:bodyPr>
          <a:lstStyle/>
          <a:p>
            <a:pPr algn="ctr"/>
            <a:r>
              <a:rPr kumimoji="1" lang="en-US" altLang="ja-JP" sz="1200" dirty="0">
                <a:solidFill>
                  <a:schemeClr val="bg1">
                    <a:lumMod val="75000"/>
                  </a:schemeClr>
                </a:solidFill>
              </a:rPr>
              <a:t>Authority</a:t>
            </a:r>
          </a:p>
          <a:p>
            <a:pPr algn="ctr"/>
            <a:r>
              <a:rPr kumimoji="1" lang="en-US" altLang="ja-JP" sz="1200" dirty="0">
                <a:solidFill>
                  <a:schemeClr val="bg1">
                    <a:lumMod val="75000"/>
                  </a:schemeClr>
                </a:solidFill>
              </a:rPr>
              <a:t>(=Owner)</a:t>
            </a:r>
            <a:endParaRPr kumimoji="1" lang="ja-JP" altLang="en-US" sz="1200" dirty="0">
              <a:solidFill>
                <a:schemeClr val="bg1">
                  <a:lumMod val="75000"/>
                </a:schemeClr>
              </a:solidFill>
            </a:endParaRPr>
          </a:p>
        </p:txBody>
      </p:sp>
      <p:pic>
        <p:nvPicPr>
          <p:cNvPr id="1036" name="図 1035">
            <a:extLst>
              <a:ext uri="{FF2B5EF4-FFF2-40B4-BE49-F238E27FC236}">
                <a16:creationId xmlns:a16="http://schemas.microsoft.com/office/drawing/2014/main" id="{53A9F294-C026-153A-EE62-4BA94352409D}"/>
              </a:ext>
            </a:extLst>
          </p:cNvPr>
          <p:cNvPicPr>
            <a:picLocks noChangeAspect="1"/>
          </p:cNvPicPr>
          <p:nvPr/>
        </p:nvPicPr>
        <p:blipFill>
          <a:blip r:embed="rId4"/>
          <a:stretch>
            <a:fillRect/>
          </a:stretch>
        </p:blipFill>
        <p:spPr>
          <a:xfrm>
            <a:off x="2783634" y="4022207"/>
            <a:ext cx="1843581" cy="594025"/>
          </a:xfrm>
          <a:prstGeom prst="rect">
            <a:avLst/>
          </a:prstGeom>
        </p:spPr>
      </p:pic>
      <p:pic>
        <p:nvPicPr>
          <p:cNvPr id="1038" name="図 1037">
            <a:extLst>
              <a:ext uri="{FF2B5EF4-FFF2-40B4-BE49-F238E27FC236}">
                <a16:creationId xmlns:a16="http://schemas.microsoft.com/office/drawing/2014/main" id="{FE5D0D55-A0F0-F93C-62CF-E85752E9D75E}"/>
              </a:ext>
            </a:extLst>
          </p:cNvPr>
          <p:cNvPicPr>
            <a:picLocks noChangeAspect="1"/>
          </p:cNvPicPr>
          <p:nvPr/>
        </p:nvPicPr>
        <p:blipFill>
          <a:blip r:embed="rId5"/>
          <a:stretch>
            <a:fillRect/>
          </a:stretch>
        </p:blipFill>
        <p:spPr>
          <a:xfrm>
            <a:off x="4093815" y="4752601"/>
            <a:ext cx="533400" cy="495613"/>
          </a:xfrm>
          <a:prstGeom prst="rect">
            <a:avLst/>
          </a:prstGeom>
        </p:spPr>
      </p:pic>
      <p:pic>
        <p:nvPicPr>
          <p:cNvPr id="1056" name="図 1055">
            <a:extLst>
              <a:ext uri="{FF2B5EF4-FFF2-40B4-BE49-F238E27FC236}">
                <a16:creationId xmlns:a16="http://schemas.microsoft.com/office/drawing/2014/main" id="{6A1E6109-64A8-44D5-2954-E1F6AB1A097D}"/>
              </a:ext>
            </a:extLst>
          </p:cNvPr>
          <p:cNvPicPr>
            <a:picLocks noChangeAspect="1"/>
          </p:cNvPicPr>
          <p:nvPr/>
        </p:nvPicPr>
        <p:blipFill>
          <a:blip r:embed="rId6"/>
          <a:stretch>
            <a:fillRect/>
          </a:stretch>
        </p:blipFill>
        <p:spPr>
          <a:xfrm>
            <a:off x="7732067" y="2555277"/>
            <a:ext cx="1671795" cy="250430"/>
          </a:xfrm>
          <a:prstGeom prst="rect">
            <a:avLst/>
          </a:prstGeom>
        </p:spPr>
      </p:pic>
      <p:pic>
        <p:nvPicPr>
          <p:cNvPr id="1065" name="図 1064">
            <a:extLst>
              <a:ext uri="{FF2B5EF4-FFF2-40B4-BE49-F238E27FC236}">
                <a16:creationId xmlns:a16="http://schemas.microsoft.com/office/drawing/2014/main" id="{5836F35C-5C18-F8D4-9F57-F277F65E5603}"/>
              </a:ext>
            </a:extLst>
          </p:cNvPr>
          <p:cNvPicPr>
            <a:picLocks noChangeAspect="1"/>
          </p:cNvPicPr>
          <p:nvPr/>
        </p:nvPicPr>
        <p:blipFill>
          <a:blip r:embed="rId7"/>
          <a:stretch>
            <a:fillRect/>
          </a:stretch>
        </p:blipFill>
        <p:spPr>
          <a:xfrm>
            <a:off x="9924263" y="1779639"/>
            <a:ext cx="1071430" cy="573247"/>
          </a:xfrm>
          <a:prstGeom prst="rect">
            <a:avLst/>
          </a:prstGeom>
        </p:spPr>
      </p:pic>
      <p:sp>
        <p:nvSpPr>
          <p:cNvPr id="1066" name="テキスト ボックス 1065">
            <a:extLst>
              <a:ext uri="{FF2B5EF4-FFF2-40B4-BE49-F238E27FC236}">
                <a16:creationId xmlns:a16="http://schemas.microsoft.com/office/drawing/2014/main" id="{C4B6A466-58FE-A9A9-0119-3F1965559F46}"/>
              </a:ext>
            </a:extLst>
          </p:cNvPr>
          <p:cNvSpPr txBox="1"/>
          <p:nvPr/>
        </p:nvSpPr>
        <p:spPr>
          <a:xfrm>
            <a:off x="10108593" y="1611833"/>
            <a:ext cx="1701974" cy="277292"/>
          </a:xfrm>
          <a:prstGeom prst="rect">
            <a:avLst/>
          </a:prstGeom>
          <a:noFill/>
        </p:spPr>
        <p:txBody>
          <a:bodyPr wrap="square" rtlCol="0">
            <a:noAutofit/>
          </a:bodyPr>
          <a:lstStyle/>
          <a:p>
            <a:pPr algn="ctr"/>
            <a:r>
              <a:rPr kumimoji="1" lang="en-US" altLang="ja-JP" sz="1200" dirty="0"/>
              <a:t>Deposit List Price (SOL)</a:t>
            </a:r>
            <a:endParaRPr kumimoji="1" lang="ja-JP" altLang="en-US" sz="1200" dirty="0"/>
          </a:p>
        </p:txBody>
      </p:sp>
      <p:sp>
        <p:nvSpPr>
          <p:cNvPr id="12" name="正方形/長方形 11">
            <a:extLst>
              <a:ext uri="{FF2B5EF4-FFF2-40B4-BE49-F238E27FC236}">
                <a16:creationId xmlns:a16="http://schemas.microsoft.com/office/drawing/2014/main" id="{9B27BBAE-75EB-8212-2695-DCD380BB451E}"/>
              </a:ext>
            </a:extLst>
          </p:cNvPr>
          <p:cNvSpPr/>
          <p:nvPr/>
        </p:nvSpPr>
        <p:spPr>
          <a:xfrm>
            <a:off x="2235200" y="1538492"/>
            <a:ext cx="7868987" cy="1156457"/>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Transfer List Price from Buyer to Seller</a:t>
            </a:r>
            <a:endParaRPr kumimoji="1" lang="ja-JP" altLang="en-US" sz="2400">
              <a:solidFill>
                <a:schemeClr val="bg1"/>
              </a:solidFill>
            </a:endParaRPr>
          </a:p>
        </p:txBody>
      </p:sp>
      <p:sp>
        <p:nvSpPr>
          <p:cNvPr id="28" name="正方形/長方形 27">
            <a:extLst>
              <a:ext uri="{FF2B5EF4-FFF2-40B4-BE49-F238E27FC236}">
                <a16:creationId xmlns:a16="http://schemas.microsoft.com/office/drawing/2014/main" id="{202E1FFD-0116-2680-7D54-59FAA0221D12}"/>
              </a:ext>
            </a:extLst>
          </p:cNvPr>
          <p:cNvSpPr/>
          <p:nvPr/>
        </p:nvSpPr>
        <p:spPr>
          <a:xfrm>
            <a:off x="6886681" y="3024786"/>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PDA Account for NFT?</a:t>
            </a:r>
          </a:p>
          <a:p>
            <a:endParaRPr kumimoji="1" lang="en-US" altLang="ja-JP" sz="900" b="1" dirty="0">
              <a:solidFill>
                <a:schemeClr val="tx1"/>
              </a:solidFill>
            </a:endParaRPr>
          </a:p>
          <a:p>
            <a:r>
              <a:rPr kumimoji="1" lang="en-US" altLang="ja-JP" sz="900" dirty="0">
                <a:solidFill>
                  <a:schemeClr val="tx1"/>
                </a:solidFill>
              </a:rPr>
              <a:t>Seller: 5xud...</a:t>
            </a:r>
          </a:p>
          <a:p>
            <a:r>
              <a:rPr kumimoji="1" lang="en-US" altLang="ja-JP" sz="900" dirty="0">
                <a:solidFill>
                  <a:schemeClr val="tx1"/>
                </a:solidFill>
              </a:rPr>
              <a:t>Mint: </a:t>
            </a:r>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Token Account: 4doj...</a:t>
            </a:r>
          </a:p>
          <a:p>
            <a:r>
              <a:rPr kumimoji="1" lang="en-US" altLang="ja-JP" sz="900" dirty="0">
                <a:solidFill>
                  <a:schemeClr val="tx1"/>
                </a:solidFill>
              </a:rPr>
              <a:t>Price: xxx SOL</a:t>
            </a:r>
          </a:p>
        </p:txBody>
      </p:sp>
      <p:cxnSp>
        <p:nvCxnSpPr>
          <p:cNvPr id="34" name="直線コネクタ 33">
            <a:extLst>
              <a:ext uri="{FF2B5EF4-FFF2-40B4-BE49-F238E27FC236}">
                <a16:creationId xmlns:a16="http://schemas.microsoft.com/office/drawing/2014/main" id="{4CD29860-4300-F1F4-656B-352C880DA387}"/>
              </a:ext>
            </a:extLst>
          </p:cNvPr>
          <p:cNvCxnSpPr>
            <a:cxnSpLocks/>
            <a:stCxn id="9" idx="3"/>
            <a:endCxn id="28" idx="1"/>
          </p:cNvCxnSpPr>
          <p:nvPr/>
        </p:nvCxnSpPr>
        <p:spPr>
          <a:xfrm flipV="1">
            <a:off x="6055244" y="3521446"/>
            <a:ext cx="831437" cy="6016"/>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B571C9D4-24E9-169F-F539-11C75D27E31B}"/>
              </a:ext>
            </a:extLst>
          </p:cNvPr>
          <p:cNvSpPr txBox="1"/>
          <p:nvPr/>
        </p:nvSpPr>
        <p:spPr>
          <a:xfrm>
            <a:off x="5751005" y="3261103"/>
            <a:ext cx="1478325" cy="217170"/>
          </a:xfrm>
          <a:prstGeom prst="rect">
            <a:avLst/>
          </a:prstGeom>
          <a:noFill/>
        </p:spPr>
        <p:txBody>
          <a:bodyPr wrap="square" rtlCol="0">
            <a:noAutofit/>
          </a:bodyPr>
          <a:lstStyle/>
          <a:p>
            <a:pPr algn="ctr"/>
            <a:r>
              <a:rPr kumimoji="1" lang="en-US" altLang="ja-JP" sz="1200" dirty="0"/>
              <a:t>Write</a:t>
            </a:r>
            <a:endParaRPr kumimoji="1" lang="ja-JP" altLang="en-US" sz="1200" dirty="0"/>
          </a:p>
        </p:txBody>
      </p:sp>
      <p:pic>
        <p:nvPicPr>
          <p:cNvPr id="48" name="図 47">
            <a:extLst>
              <a:ext uri="{FF2B5EF4-FFF2-40B4-BE49-F238E27FC236}">
                <a16:creationId xmlns:a16="http://schemas.microsoft.com/office/drawing/2014/main" id="{2752EF79-82C9-4C93-1F79-6620BDB3A5E7}"/>
              </a:ext>
            </a:extLst>
          </p:cNvPr>
          <p:cNvPicPr>
            <a:picLocks noChangeAspect="1"/>
          </p:cNvPicPr>
          <p:nvPr/>
        </p:nvPicPr>
        <p:blipFill>
          <a:blip r:embed="rId8"/>
          <a:stretch>
            <a:fillRect/>
          </a:stretch>
        </p:blipFill>
        <p:spPr>
          <a:xfrm flipV="1">
            <a:off x="6048894" y="2240006"/>
            <a:ext cx="932805" cy="971765"/>
          </a:xfrm>
          <a:prstGeom prst="rect">
            <a:avLst/>
          </a:prstGeom>
        </p:spPr>
      </p:pic>
      <p:sp>
        <p:nvSpPr>
          <p:cNvPr id="18" name="正方形/長方形 17">
            <a:extLst>
              <a:ext uri="{FF2B5EF4-FFF2-40B4-BE49-F238E27FC236}">
                <a16:creationId xmlns:a16="http://schemas.microsoft.com/office/drawing/2014/main" id="{1EEA5C73-BF76-6FC2-E48F-6701B15B5244}"/>
              </a:ext>
            </a:extLst>
          </p:cNvPr>
          <p:cNvSpPr/>
          <p:nvPr/>
        </p:nvSpPr>
        <p:spPr>
          <a:xfrm>
            <a:off x="2235200" y="2948135"/>
            <a:ext cx="7868987" cy="1145345"/>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Transfer an NFT from Seller to Buyer</a:t>
            </a:r>
            <a:endParaRPr kumimoji="1" lang="ja-JP" altLang="en-US" sz="2400">
              <a:solidFill>
                <a:schemeClr val="bg1"/>
              </a:solidFill>
            </a:endParaRPr>
          </a:p>
        </p:txBody>
      </p:sp>
      <p:grpSp>
        <p:nvGrpSpPr>
          <p:cNvPr id="52" name="グループ化 51">
            <a:extLst>
              <a:ext uri="{FF2B5EF4-FFF2-40B4-BE49-F238E27FC236}">
                <a16:creationId xmlns:a16="http://schemas.microsoft.com/office/drawing/2014/main" id="{F2CA0A76-C066-848F-92B2-DE6B3B8F170D}"/>
              </a:ext>
            </a:extLst>
          </p:cNvPr>
          <p:cNvGrpSpPr/>
          <p:nvPr/>
        </p:nvGrpSpPr>
        <p:grpSpPr>
          <a:xfrm>
            <a:off x="10959579" y="5641883"/>
            <a:ext cx="791911" cy="670112"/>
            <a:chOff x="10526639" y="944378"/>
            <a:chExt cx="946005" cy="809231"/>
          </a:xfrm>
        </p:grpSpPr>
        <p:sp>
          <p:nvSpPr>
            <p:cNvPr id="53" name="正方形/長方形 52">
              <a:extLst>
                <a:ext uri="{FF2B5EF4-FFF2-40B4-BE49-F238E27FC236}">
                  <a16:creationId xmlns:a16="http://schemas.microsoft.com/office/drawing/2014/main" id="{65AE63C5-1CBD-C986-6B71-7FF17D8DFD6F}"/>
                </a:ext>
              </a:extLst>
            </p:cNvPr>
            <p:cNvSpPr/>
            <p:nvPr/>
          </p:nvSpPr>
          <p:spPr>
            <a:xfrm>
              <a:off x="10526639" y="944379"/>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56" name="直線コネクタ 55">
              <a:extLst>
                <a:ext uri="{FF2B5EF4-FFF2-40B4-BE49-F238E27FC236}">
                  <a16:creationId xmlns:a16="http://schemas.microsoft.com/office/drawing/2014/main" id="{84116B5A-BB7C-7076-740E-470B6C5105DE}"/>
                </a:ext>
              </a:extLst>
            </p:cNvPr>
            <p:cNvCxnSpPr>
              <a:cxnSpLocks/>
            </p:cNvCxnSpPr>
            <p:nvPr/>
          </p:nvCxnSpPr>
          <p:spPr>
            <a:xfrm flipV="1">
              <a:off x="10561838" y="1371124"/>
              <a:ext cx="289259"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4A08340-3AB4-8CC9-5793-EA362BF13072}"/>
                </a:ext>
              </a:extLst>
            </p:cNvPr>
            <p:cNvSpPr txBox="1"/>
            <p:nvPr/>
          </p:nvSpPr>
          <p:spPr>
            <a:xfrm>
              <a:off x="10890752" y="944378"/>
              <a:ext cx="581892" cy="225665"/>
            </a:xfrm>
            <a:prstGeom prst="rect">
              <a:avLst/>
            </a:prstGeom>
            <a:noFill/>
          </p:spPr>
          <p:txBody>
            <a:bodyPr wrap="none" rtlCol="0" anchor="ctr">
              <a:noAutofit/>
            </a:bodyPr>
            <a:lstStyle/>
            <a:p>
              <a:r>
                <a:rPr kumimoji="1" lang="en-US" altLang="ja-JP" sz="900" dirty="0"/>
                <a:t>Account</a:t>
              </a:r>
              <a:endParaRPr kumimoji="1" lang="ja-JP" altLang="en-US" sz="900"/>
            </a:p>
          </p:txBody>
        </p:sp>
        <p:sp>
          <p:nvSpPr>
            <p:cNvPr id="59" name="テキスト ボックス 58">
              <a:extLst>
                <a:ext uri="{FF2B5EF4-FFF2-40B4-BE49-F238E27FC236}">
                  <a16:creationId xmlns:a16="http://schemas.microsoft.com/office/drawing/2014/main" id="{5CD11A47-D53D-60E9-E117-C7CC88DAF8FE}"/>
                </a:ext>
              </a:extLst>
            </p:cNvPr>
            <p:cNvSpPr txBox="1"/>
            <p:nvPr/>
          </p:nvSpPr>
          <p:spPr>
            <a:xfrm>
              <a:off x="10890752" y="1262630"/>
              <a:ext cx="581892" cy="225665"/>
            </a:xfrm>
            <a:prstGeom prst="rect">
              <a:avLst/>
            </a:prstGeom>
            <a:noFill/>
          </p:spPr>
          <p:txBody>
            <a:bodyPr wrap="none" rtlCol="0" anchor="ctr">
              <a:noAutofit/>
            </a:bodyPr>
            <a:lstStyle/>
            <a:p>
              <a:r>
                <a:rPr kumimoji="1" lang="en-US" altLang="ja-JP" sz="900" dirty="0"/>
                <a:t>Relation</a:t>
              </a:r>
              <a:endParaRPr kumimoji="1" lang="ja-JP" altLang="en-US" sz="900"/>
            </a:p>
          </p:txBody>
        </p:sp>
        <p:cxnSp>
          <p:nvCxnSpPr>
            <p:cNvPr id="60" name="直線コネクタ 59">
              <a:extLst>
                <a:ext uri="{FF2B5EF4-FFF2-40B4-BE49-F238E27FC236}">
                  <a16:creationId xmlns:a16="http://schemas.microsoft.com/office/drawing/2014/main" id="{4A1196BF-CB22-168F-4447-5DEED0FCFB88}"/>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BFA793BB-E662-39C7-E755-F0AF295A1FFF}"/>
                </a:ext>
              </a:extLst>
            </p:cNvPr>
            <p:cNvSpPr txBox="1"/>
            <p:nvPr/>
          </p:nvSpPr>
          <p:spPr>
            <a:xfrm>
              <a:off x="10890752" y="1527944"/>
              <a:ext cx="581892" cy="225665"/>
            </a:xfrm>
            <a:prstGeom prst="rect">
              <a:avLst/>
            </a:prstGeom>
            <a:noFill/>
          </p:spPr>
          <p:txBody>
            <a:bodyPr wrap="none" rtlCol="0" anchor="ctr">
              <a:noAutofit/>
            </a:bodyPr>
            <a:lstStyle/>
            <a:p>
              <a:r>
                <a:rPr kumimoji="1" lang="en-US" altLang="ja-JP" sz="900" dirty="0"/>
                <a:t>Action</a:t>
              </a:r>
              <a:endParaRPr kumimoji="1" lang="ja-JP" altLang="en-US" sz="900"/>
            </a:p>
          </p:txBody>
        </p:sp>
      </p:grpSp>
      <p:sp>
        <p:nvSpPr>
          <p:cNvPr id="24" name="テキスト ボックス 23">
            <a:extLst>
              <a:ext uri="{FF2B5EF4-FFF2-40B4-BE49-F238E27FC236}">
                <a16:creationId xmlns:a16="http://schemas.microsoft.com/office/drawing/2014/main" id="{580BEE7E-DE74-ECA5-D827-52808A6BAA5D}"/>
              </a:ext>
            </a:extLst>
          </p:cNvPr>
          <p:cNvSpPr txBox="1"/>
          <p:nvPr/>
        </p:nvSpPr>
        <p:spPr>
          <a:xfrm>
            <a:off x="6055244" y="1961022"/>
            <a:ext cx="831436" cy="217170"/>
          </a:xfrm>
          <a:prstGeom prst="rect">
            <a:avLst/>
          </a:prstGeom>
          <a:noFill/>
        </p:spPr>
        <p:txBody>
          <a:bodyPr wrap="square" rtlCol="0">
            <a:noAutofit/>
          </a:bodyPr>
          <a:lstStyle/>
          <a:p>
            <a:pPr algn="ctr"/>
            <a:r>
              <a:rPr kumimoji="1" lang="en-US" altLang="ja-JP" sz="1200" dirty="0"/>
              <a:t>Create</a:t>
            </a:r>
            <a:endParaRPr kumimoji="1" lang="ja-JP" altLang="en-US" sz="1200" dirty="0"/>
          </a:p>
        </p:txBody>
      </p:sp>
      <p:cxnSp>
        <p:nvCxnSpPr>
          <p:cNvPr id="25" name="直線コネクタ 24">
            <a:extLst>
              <a:ext uri="{FF2B5EF4-FFF2-40B4-BE49-F238E27FC236}">
                <a16:creationId xmlns:a16="http://schemas.microsoft.com/office/drawing/2014/main" id="{E17454CC-8604-3BEF-436E-98E75A239A7D}"/>
              </a:ext>
            </a:extLst>
          </p:cNvPr>
          <p:cNvCxnSpPr>
            <a:cxnSpLocks/>
            <a:stCxn id="8" idx="2"/>
            <a:endCxn id="9" idx="0"/>
          </p:cNvCxnSpPr>
          <p:nvPr/>
        </p:nvCxnSpPr>
        <p:spPr>
          <a:xfrm>
            <a:off x="5341235" y="2622300"/>
            <a:ext cx="0" cy="408502"/>
          </a:xfrm>
          <a:prstGeom prst="line">
            <a:avLst/>
          </a:prstGeom>
          <a:ln w="952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2124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(Appendix) Anchor - A framework for building Solana programs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44</a:t>
            </a:fld>
            <a:endParaRPr kumimoji="1" lang="ja-JP" altLang="en-US"/>
          </a:p>
        </p:txBody>
      </p:sp>
    </p:spTree>
    <p:extLst>
      <p:ext uri="{BB962C8B-B14F-4D97-AF65-F5344CB8AC3E}">
        <p14:creationId xmlns:p14="http://schemas.microsoft.com/office/powerpoint/2010/main" val="109466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3FD68-3D6C-09C1-8F0A-72BCB0C55DCE}"/>
              </a:ext>
            </a:extLst>
          </p:cNvPr>
          <p:cNvSpPr>
            <a:spLocks noGrp="1"/>
          </p:cNvSpPr>
          <p:nvPr>
            <p:ph type="title"/>
          </p:nvPr>
        </p:nvSpPr>
        <p:spPr/>
        <p:txBody>
          <a:bodyPr/>
          <a:lstStyle/>
          <a:p>
            <a:r>
              <a:rPr lang="en-US" altLang="ja-JP" dirty="0"/>
              <a:t>Init Account Process Overview</a:t>
            </a:r>
            <a:endParaRPr kumimoji="1" lang="ja-JP" altLang="en-US"/>
          </a:p>
        </p:txBody>
      </p:sp>
      <p:sp>
        <p:nvSpPr>
          <p:cNvPr id="4" name="フッター プレースホルダー 3">
            <a:extLst>
              <a:ext uri="{FF2B5EF4-FFF2-40B4-BE49-F238E27FC236}">
                <a16:creationId xmlns:a16="http://schemas.microsoft.com/office/drawing/2014/main" id="{77888619-15BF-0089-2CF5-86E27E29167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5FF85D4-70E0-6E4D-0E3E-C8C875178690}"/>
              </a:ext>
            </a:extLst>
          </p:cNvPr>
          <p:cNvSpPr>
            <a:spLocks noGrp="1"/>
          </p:cNvSpPr>
          <p:nvPr>
            <p:ph type="sldNum" sz="quarter" idx="12"/>
          </p:nvPr>
        </p:nvSpPr>
        <p:spPr/>
        <p:txBody>
          <a:bodyPr/>
          <a:lstStyle/>
          <a:p>
            <a:fld id="{51BE5F08-58E8-9243-A834-2B76637F595D}" type="slidenum">
              <a:rPr kumimoji="1" lang="ja-JP" altLang="en-US" smtClean="0"/>
              <a:t>45</a:t>
            </a:fld>
            <a:endParaRPr kumimoji="1" lang="ja-JP" altLang="en-US"/>
          </a:p>
        </p:txBody>
      </p:sp>
      <p:sp>
        <p:nvSpPr>
          <p:cNvPr id="8" name="テキスト ボックス 7">
            <a:extLst>
              <a:ext uri="{FF2B5EF4-FFF2-40B4-BE49-F238E27FC236}">
                <a16:creationId xmlns:a16="http://schemas.microsoft.com/office/drawing/2014/main" id="{7AFD15EC-9745-C9B3-BA18-9CBE44B43B62}"/>
              </a:ext>
            </a:extLst>
          </p:cNvPr>
          <p:cNvSpPr txBox="1"/>
          <p:nvPr/>
        </p:nvSpPr>
        <p:spPr>
          <a:xfrm>
            <a:off x="582930" y="809942"/>
            <a:ext cx="1211580" cy="1990831"/>
          </a:xfrm>
          <a:prstGeom prst="rect">
            <a:avLst/>
          </a:prstGeom>
          <a:solidFill>
            <a:schemeClr val="tx1"/>
          </a:solidFill>
        </p:spPr>
        <p:txBody>
          <a:bodyPr wrap="square" rtlCol="0" anchor="ctr">
            <a:noAutofit/>
          </a:bodyPr>
          <a:lstStyle/>
          <a:p>
            <a:pPr algn="ctr"/>
            <a:r>
              <a:rPr kumimoji="1" lang="en-US" altLang="ja-JP" sz="1400" dirty="0">
                <a:solidFill>
                  <a:schemeClr val="bg1"/>
                </a:solidFill>
              </a:rPr>
              <a:t>[Frontend]</a:t>
            </a:r>
            <a:endParaRPr kumimoji="1" lang="ja-JP" altLang="en-US" sz="1400">
              <a:solidFill>
                <a:schemeClr val="bg1"/>
              </a:solidFill>
            </a:endParaRPr>
          </a:p>
          <a:p>
            <a:pPr algn="ctr"/>
            <a:endParaRPr kumimoji="1" lang="en-US" altLang="ja-JP" sz="1400" dirty="0">
              <a:solidFill>
                <a:schemeClr val="bg1"/>
              </a:solidFill>
            </a:endParaRPr>
          </a:p>
          <a:p>
            <a:pPr algn="ctr"/>
            <a:r>
              <a:rPr kumimoji="1" lang="en-US" altLang="ja-JP" sz="1400" dirty="0">
                <a:solidFill>
                  <a:schemeClr val="bg1"/>
                </a:solidFill>
              </a:rPr>
              <a:t>Test Code</a:t>
            </a:r>
          </a:p>
          <a:p>
            <a:pPr algn="ctr"/>
            <a:r>
              <a:rPr kumimoji="1" lang="en-US" altLang="ja-JP" sz="1400" dirty="0">
                <a:solidFill>
                  <a:schemeClr val="bg1"/>
                </a:solidFill>
              </a:rPr>
              <a:t>(</a:t>
            </a:r>
            <a:r>
              <a:rPr kumimoji="1" lang="en-US" altLang="ja-JP" sz="1400" dirty="0" err="1">
                <a:solidFill>
                  <a:schemeClr val="bg1"/>
                </a:solidFill>
              </a:rPr>
              <a:t>ts</a:t>
            </a:r>
            <a:r>
              <a:rPr kumimoji="1" lang="en-US" altLang="ja-JP" sz="1400" dirty="0">
                <a:solidFill>
                  <a:schemeClr val="bg1"/>
                </a:solidFill>
              </a:rPr>
              <a:t> file)</a:t>
            </a:r>
          </a:p>
        </p:txBody>
      </p:sp>
      <p:sp>
        <p:nvSpPr>
          <p:cNvPr id="9" name="テキスト ボックス 8">
            <a:extLst>
              <a:ext uri="{FF2B5EF4-FFF2-40B4-BE49-F238E27FC236}">
                <a16:creationId xmlns:a16="http://schemas.microsoft.com/office/drawing/2014/main" id="{E99B5D36-3231-DCB5-E004-0A874D9418B7}"/>
              </a:ext>
            </a:extLst>
          </p:cNvPr>
          <p:cNvSpPr txBox="1"/>
          <p:nvPr/>
        </p:nvSpPr>
        <p:spPr>
          <a:xfrm>
            <a:off x="582930" y="3084089"/>
            <a:ext cx="1211580" cy="1990830"/>
          </a:xfrm>
          <a:prstGeom prst="rect">
            <a:avLst/>
          </a:prstGeom>
          <a:solidFill>
            <a:schemeClr val="tx1"/>
          </a:solidFill>
        </p:spPr>
        <p:txBody>
          <a:bodyPr wrap="square" rtlCol="0" anchor="ctr">
            <a:noAutofit/>
          </a:bodyPr>
          <a:lstStyle/>
          <a:p>
            <a:pPr algn="ctr"/>
            <a:r>
              <a:rPr kumimoji="1" lang="en-US" altLang="ja-JP" sz="1400" dirty="0">
                <a:solidFill>
                  <a:schemeClr val="bg1"/>
                </a:solidFill>
              </a:rPr>
              <a:t>[Backend]</a:t>
            </a:r>
          </a:p>
          <a:p>
            <a:pPr algn="ctr"/>
            <a:endParaRPr kumimoji="1" lang="en-US" altLang="ja-JP" sz="1400" dirty="0">
              <a:solidFill>
                <a:schemeClr val="bg1"/>
              </a:solidFill>
            </a:endParaRPr>
          </a:p>
          <a:p>
            <a:pPr algn="ctr"/>
            <a:r>
              <a:rPr kumimoji="1" lang="en-US" altLang="ja-JP" sz="1400" dirty="0">
                <a:solidFill>
                  <a:schemeClr val="bg1"/>
                </a:solidFill>
              </a:rPr>
              <a:t>Program Code </a:t>
            </a:r>
          </a:p>
          <a:p>
            <a:pPr algn="ctr"/>
            <a:r>
              <a:rPr kumimoji="1" lang="en-US" altLang="ja-JP" sz="1400" dirty="0">
                <a:solidFill>
                  <a:schemeClr val="bg1"/>
                </a:solidFill>
              </a:rPr>
              <a:t>(</a:t>
            </a:r>
            <a:r>
              <a:rPr kumimoji="1" lang="en-US" altLang="ja-JP" sz="1400" dirty="0" err="1">
                <a:solidFill>
                  <a:schemeClr val="bg1"/>
                </a:solidFill>
              </a:rPr>
              <a:t>rs</a:t>
            </a:r>
            <a:r>
              <a:rPr kumimoji="1" lang="en-US" altLang="ja-JP" sz="1400" dirty="0">
                <a:solidFill>
                  <a:schemeClr val="bg1"/>
                </a:solidFill>
              </a:rPr>
              <a:t> file)</a:t>
            </a:r>
          </a:p>
        </p:txBody>
      </p:sp>
      <p:sp>
        <p:nvSpPr>
          <p:cNvPr id="6" name="テキスト ボックス 5">
            <a:extLst>
              <a:ext uri="{FF2B5EF4-FFF2-40B4-BE49-F238E27FC236}">
                <a16:creationId xmlns:a16="http://schemas.microsoft.com/office/drawing/2014/main" id="{3E153664-A90B-4B47-D1BA-18F6BC36E01C}"/>
              </a:ext>
            </a:extLst>
          </p:cNvPr>
          <p:cNvSpPr txBox="1"/>
          <p:nvPr/>
        </p:nvSpPr>
        <p:spPr>
          <a:xfrm>
            <a:off x="2072640" y="809942"/>
            <a:ext cx="2781151" cy="1990831"/>
          </a:xfrm>
          <a:prstGeom prst="rect">
            <a:avLst/>
          </a:prstGeom>
          <a:noFill/>
          <a:ln>
            <a:solidFill>
              <a:schemeClr val="tx1"/>
            </a:solidFill>
          </a:ln>
        </p:spPr>
        <p:txBody>
          <a:bodyPr wrap="none" rtlCol="0">
            <a:noAutofit/>
          </a:bodyPr>
          <a:lstStyle/>
          <a:p>
            <a:r>
              <a:rPr kumimoji="1" lang="en-US" altLang="ja-JP" sz="1600" dirty="0"/>
              <a:t>Generate new Keypair</a:t>
            </a:r>
          </a:p>
          <a:p>
            <a:endParaRPr kumimoji="1" lang="en-US" altLang="ja-JP" sz="1600" dirty="0"/>
          </a:p>
          <a:p>
            <a:r>
              <a:rPr kumimoji="1" lang="en-US" altLang="ja-JP" sz="1200" dirty="0"/>
              <a:t>const </a:t>
            </a:r>
            <a:r>
              <a:rPr kumimoji="1" lang="en-US" altLang="ja-JP" sz="1200" dirty="0">
                <a:solidFill>
                  <a:srgbClr val="FF0000"/>
                </a:solidFill>
              </a:rPr>
              <a:t>counter</a:t>
            </a:r>
            <a:r>
              <a:rPr kumimoji="1" lang="en-US" altLang="ja-JP" sz="1200" dirty="0"/>
              <a:t> =</a:t>
            </a:r>
          </a:p>
          <a:p>
            <a:r>
              <a:rPr kumimoji="1" lang="en-US" altLang="ja-JP" sz="1200" dirty="0"/>
              <a:t>anchor.web3.</a:t>
            </a:r>
            <a:r>
              <a:rPr kumimoji="1" lang="en-US" altLang="ja-JP" sz="1200" dirty="0">
                <a:solidFill>
                  <a:srgbClr val="FF0000"/>
                </a:solidFill>
              </a:rPr>
              <a:t>Keypair.generate</a:t>
            </a:r>
            <a:r>
              <a:rPr kumimoji="1" lang="en-US" altLang="ja-JP" sz="1200" dirty="0"/>
              <a:t>();</a:t>
            </a:r>
            <a:endParaRPr kumimoji="1" lang="ja-JP" altLang="en-US" sz="1200" dirty="0"/>
          </a:p>
        </p:txBody>
      </p:sp>
      <p:sp>
        <p:nvSpPr>
          <p:cNvPr id="7" name="テキスト ボックス 6">
            <a:extLst>
              <a:ext uri="{FF2B5EF4-FFF2-40B4-BE49-F238E27FC236}">
                <a16:creationId xmlns:a16="http://schemas.microsoft.com/office/drawing/2014/main" id="{4A8488D4-2E22-FD75-15AC-66149FAB876F}"/>
              </a:ext>
            </a:extLst>
          </p:cNvPr>
          <p:cNvSpPr txBox="1"/>
          <p:nvPr/>
        </p:nvSpPr>
        <p:spPr>
          <a:xfrm>
            <a:off x="5322644" y="809942"/>
            <a:ext cx="2781151" cy="1990831"/>
          </a:xfrm>
          <a:prstGeom prst="rect">
            <a:avLst/>
          </a:prstGeom>
          <a:noFill/>
          <a:ln>
            <a:solidFill>
              <a:schemeClr val="tx1"/>
            </a:solidFill>
          </a:ln>
        </p:spPr>
        <p:txBody>
          <a:bodyPr wrap="none" rtlCol="0">
            <a:noAutofit/>
          </a:bodyPr>
          <a:lstStyle/>
          <a:p>
            <a:r>
              <a:rPr kumimoji="1" lang="en-US" altLang="ja-JP" sz="1600" dirty="0"/>
              <a:t>Request data for backend</a:t>
            </a:r>
          </a:p>
          <a:p>
            <a:endParaRPr kumimoji="1" lang="en-US" altLang="ja-JP" sz="1400" dirty="0"/>
          </a:p>
          <a:p>
            <a:r>
              <a:rPr kumimoji="1" lang="en-US" altLang="ja-JP" sz="1200" dirty="0" err="1"/>
              <a:t>program.methods</a:t>
            </a:r>
            <a:endParaRPr kumimoji="1" lang="en-US" altLang="ja-JP" sz="1200" dirty="0"/>
          </a:p>
          <a:p>
            <a:r>
              <a:rPr kumimoji="1" lang="en-US" altLang="ja-JP" sz="1200" dirty="0"/>
              <a:t>  .</a:t>
            </a:r>
            <a:r>
              <a:rPr kumimoji="1" lang="en-US" altLang="ja-JP" sz="1200" dirty="0">
                <a:solidFill>
                  <a:schemeClr val="accent1"/>
                </a:solidFill>
              </a:rPr>
              <a:t>create</a:t>
            </a:r>
            <a:r>
              <a:rPr kumimoji="1" lang="en-US" altLang="ja-JP" sz="1200" dirty="0"/>
              <a:t>()</a:t>
            </a:r>
          </a:p>
          <a:p>
            <a:r>
              <a:rPr kumimoji="1" lang="en-US" altLang="ja-JP" sz="1200" dirty="0"/>
              <a:t>  .accounts({</a:t>
            </a:r>
          </a:p>
          <a:p>
            <a:r>
              <a:rPr kumimoji="1" lang="en-US" altLang="ja-JP" sz="1200" dirty="0"/>
              <a:t>    counter: </a:t>
            </a:r>
            <a:r>
              <a:rPr kumimoji="1" lang="en-US" altLang="ja-JP" sz="1200" dirty="0" err="1">
                <a:solidFill>
                  <a:srgbClr val="FF0000"/>
                </a:solidFill>
              </a:rPr>
              <a:t>counter.publickey</a:t>
            </a:r>
            <a:r>
              <a:rPr kumimoji="1" lang="en-US" altLang="ja-JP" sz="1200" dirty="0">
                <a:solidFill>
                  <a:srgbClr val="FF0000"/>
                </a:solidFill>
              </a:rPr>
              <a:t>,</a:t>
            </a:r>
          </a:p>
          <a:p>
            <a:r>
              <a:rPr kumimoji="1" lang="en-US" altLang="ja-JP" sz="1200" dirty="0"/>
              <a:t>    user: </a:t>
            </a:r>
            <a:r>
              <a:rPr kumimoji="1" lang="en-US" altLang="ja-JP" sz="1200" dirty="0" err="1"/>
              <a:t>program.provider.publickey</a:t>
            </a:r>
            <a:r>
              <a:rPr kumimoji="1" lang="en-US" altLang="ja-JP" sz="1200" dirty="0"/>
              <a:t>,</a:t>
            </a:r>
          </a:p>
          <a:p>
            <a:r>
              <a:rPr kumimoji="1" lang="en-US" altLang="ja-JP" sz="1200" dirty="0"/>
              <a:t>  })</a:t>
            </a:r>
          </a:p>
          <a:p>
            <a:r>
              <a:rPr kumimoji="1" lang="en-US" altLang="ja-JP" sz="1200" dirty="0"/>
              <a:t>  .signers([</a:t>
            </a:r>
            <a:r>
              <a:rPr kumimoji="1" lang="en-US" altLang="ja-JP" sz="1200" dirty="0">
                <a:solidFill>
                  <a:srgbClr val="FF0000"/>
                </a:solidFill>
              </a:rPr>
              <a:t>counter</a:t>
            </a:r>
            <a:r>
              <a:rPr kumimoji="1" lang="en-US" altLang="ja-JP" sz="1200" dirty="0"/>
              <a:t>])</a:t>
            </a:r>
          </a:p>
          <a:p>
            <a:r>
              <a:rPr kumimoji="1" lang="en-US" altLang="ja-JP" sz="1200" dirty="0"/>
              <a:t>  .</a:t>
            </a:r>
            <a:r>
              <a:rPr kumimoji="1" lang="en-US" altLang="ja-JP" sz="1200" dirty="0" err="1"/>
              <a:t>rpc</a:t>
            </a:r>
            <a:r>
              <a:rPr kumimoji="1" lang="en-US" altLang="ja-JP" sz="1200" dirty="0"/>
              <a:t>()</a:t>
            </a:r>
            <a:endParaRPr kumimoji="1" lang="ja-JP" altLang="en-US" sz="1200" dirty="0"/>
          </a:p>
        </p:txBody>
      </p:sp>
      <p:sp>
        <p:nvSpPr>
          <p:cNvPr id="10" name="テキスト ボックス 9">
            <a:extLst>
              <a:ext uri="{FF2B5EF4-FFF2-40B4-BE49-F238E27FC236}">
                <a16:creationId xmlns:a16="http://schemas.microsoft.com/office/drawing/2014/main" id="{9CA02E3B-34A0-4E04-29FD-B2EF3F4008C3}"/>
              </a:ext>
            </a:extLst>
          </p:cNvPr>
          <p:cNvSpPr txBox="1"/>
          <p:nvPr/>
        </p:nvSpPr>
        <p:spPr>
          <a:xfrm>
            <a:off x="2072640" y="3084089"/>
            <a:ext cx="2781151" cy="1990831"/>
          </a:xfrm>
          <a:prstGeom prst="rect">
            <a:avLst/>
          </a:prstGeom>
          <a:noFill/>
          <a:ln>
            <a:solidFill>
              <a:schemeClr val="tx1"/>
            </a:solidFill>
          </a:ln>
        </p:spPr>
        <p:txBody>
          <a:bodyPr wrap="none" rtlCol="0">
            <a:noAutofit/>
          </a:bodyPr>
          <a:lstStyle/>
          <a:p>
            <a:r>
              <a:rPr kumimoji="1" lang="en-US" altLang="ja-JP" sz="1600" dirty="0"/>
              <a:t>Get data from frontend</a:t>
            </a:r>
          </a:p>
          <a:p>
            <a:endParaRPr kumimoji="1" lang="en-US" altLang="ja-JP" sz="1400" dirty="0"/>
          </a:p>
          <a:p>
            <a:r>
              <a:rPr kumimoji="1" lang="en-US" altLang="ja-JP" sz="1200" dirty="0"/>
              <a:t>pub </a:t>
            </a:r>
            <a:r>
              <a:rPr kumimoji="1" lang="en-US" altLang="ja-JP" sz="1200" dirty="0" err="1"/>
              <a:t>fn</a:t>
            </a:r>
            <a:r>
              <a:rPr kumimoji="1" lang="en-US" altLang="ja-JP" sz="1200" dirty="0"/>
              <a:t> </a:t>
            </a:r>
            <a:r>
              <a:rPr kumimoji="1" lang="en-US" altLang="ja-JP" sz="1200" dirty="0">
                <a:solidFill>
                  <a:schemeClr val="accent1"/>
                </a:solidFill>
              </a:rPr>
              <a:t>create</a:t>
            </a:r>
            <a:r>
              <a:rPr kumimoji="1" lang="en-US" altLang="ja-JP" sz="1200" dirty="0"/>
              <a:t>(</a:t>
            </a:r>
            <a:r>
              <a:rPr kumimoji="1" lang="en-US" altLang="ja-JP" sz="1200" dirty="0" err="1"/>
              <a:t>ctx</a:t>
            </a:r>
            <a:r>
              <a:rPr kumimoji="1" lang="en-US" altLang="ja-JP" sz="1200" dirty="0"/>
              <a:t>: </a:t>
            </a:r>
            <a:r>
              <a:rPr kumimoji="1" lang="en-US" altLang="ja-JP" sz="1200" dirty="0">
                <a:solidFill>
                  <a:schemeClr val="accent1"/>
                </a:solidFill>
              </a:rPr>
              <a:t>Context&lt;Create&gt;</a:t>
            </a:r>
            <a:r>
              <a:rPr kumimoji="1" lang="en-US" altLang="ja-JP" sz="1200" dirty="0"/>
              <a:t>)</a:t>
            </a:r>
          </a:p>
          <a:p>
            <a:r>
              <a:rPr kumimoji="1" lang="en-US" altLang="ja-JP" sz="1200" dirty="0"/>
              <a:t>-&gt; Result&lt;()&gt; {}</a:t>
            </a:r>
            <a:endParaRPr kumimoji="1" lang="ja-JP" altLang="en-US" sz="1200" dirty="0"/>
          </a:p>
        </p:txBody>
      </p:sp>
      <p:sp>
        <p:nvSpPr>
          <p:cNvPr id="11" name="テキスト ボックス 10">
            <a:extLst>
              <a:ext uri="{FF2B5EF4-FFF2-40B4-BE49-F238E27FC236}">
                <a16:creationId xmlns:a16="http://schemas.microsoft.com/office/drawing/2014/main" id="{D568E552-036E-971F-D1BA-9E113CD6E190}"/>
              </a:ext>
            </a:extLst>
          </p:cNvPr>
          <p:cNvSpPr txBox="1"/>
          <p:nvPr/>
        </p:nvSpPr>
        <p:spPr>
          <a:xfrm>
            <a:off x="5322644" y="3084089"/>
            <a:ext cx="2781151" cy="1990831"/>
          </a:xfrm>
          <a:prstGeom prst="rect">
            <a:avLst/>
          </a:prstGeom>
          <a:noFill/>
          <a:ln>
            <a:solidFill>
              <a:schemeClr val="tx1"/>
            </a:solidFill>
          </a:ln>
        </p:spPr>
        <p:txBody>
          <a:bodyPr wrap="none" rtlCol="0">
            <a:noAutofit/>
          </a:bodyPr>
          <a:lstStyle/>
          <a:p>
            <a:r>
              <a:rPr kumimoji="1" lang="en-US" altLang="ja-JP" sz="1600" dirty="0"/>
              <a:t>Input struct of context</a:t>
            </a:r>
          </a:p>
          <a:p>
            <a:endParaRPr kumimoji="1" lang="en-US" altLang="ja-JP" sz="1400" dirty="0"/>
          </a:p>
          <a:p>
            <a:r>
              <a:rPr kumimoji="1" lang="en-US" altLang="ja-JP" sz="1100" dirty="0"/>
              <a:t>#[derive(Accounts)]</a:t>
            </a:r>
          </a:p>
          <a:p>
            <a:r>
              <a:rPr kumimoji="1" lang="en-US" altLang="ja-JP" sz="1200" dirty="0"/>
              <a:t>pub struct </a:t>
            </a:r>
            <a:r>
              <a:rPr kumimoji="1" lang="en-US" altLang="ja-JP" sz="1200" dirty="0">
                <a:solidFill>
                  <a:schemeClr val="accent1"/>
                </a:solidFill>
              </a:rPr>
              <a:t>Create</a:t>
            </a:r>
            <a:r>
              <a:rPr kumimoji="1" lang="en-US" altLang="ja-JP" sz="1200" dirty="0"/>
              <a:t>&lt;'info&gt; {</a:t>
            </a:r>
          </a:p>
          <a:p>
            <a:r>
              <a:rPr kumimoji="1" lang="en-US" altLang="ja-JP" sz="1200" dirty="0"/>
              <a:t>  #[account(</a:t>
            </a:r>
            <a:r>
              <a:rPr kumimoji="1" lang="en-US" altLang="ja-JP" sz="1200" dirty="0" err="1">
                <a:solidFill>
                  <a:srgbClr val="FF0000"/>
                </a:solidFill>
              </a:rPr>
              <a:t>init</a:t>
            </a:r>
            <a:r>
              <a:rPr kumimoji="1" lang="en-US" altLang="ja-JP" sz="1200" dirty="0"/>
              <a:t>, payer = user, space = 40)]</a:t>
            </a:r>
          </a:p>
          <a:p>
            <a:r>
              <a:rPr kumimoji="1" lang="en-US" altLang="ja-JP" sz="1200" dirty="0"/>
              <a:t>  pub counter: Account&lt;'info </a:t>
            </a:r>
            <a:r>
              <a:rPr kumimoji="1" lang="en-US" altLang="ja-JP" sz="1200" dirty="0">
                <a:solidFill>
                  <a:srgbClr val="FF0000"/>
                </a:solidFill>
              </a:rPr>
              <a:t>Counter</a:t>
            </a:r>
            <a:r>
              <a:rPr kumimoji="1" lang="en-US" altLang="ja-JP" sz="1200" dirty="0"/>
              <a:t>&gt;</a:t>
            </a:r>
          </a:p>
          <a:p>
            <a:r>
              <a:rPr kumimoji="1" lang="en-US" altLang="ja-JP" sz="1200" dirty="0"/>
              <a:t>}</a:t>
            </a:r>
            <a:endParaRPr kumimoji="1" lang="ja-JP" altLang="en-US" sz="1200" dirty="0"/>
          </a:p>
        </p:txBody>
      </p:sp>
      <p:sp>
        <p:nvSpPr>
          <p:cNvPr id="12" name="テキスト ボックス 11">
            <a:extLst>
              <a:ext uri="{FF2B5EF4-FFF2-40B4-BE49-F238E27FC236}">
                <a16:creationId xmlns:a16="http://schemas.microsoft.com/office/drawing/2014/main" id="{66C9C32C-EE56-C5B9-2CE9-3900D2283C18}"/>
              </a:ext>
            </a:extLst>
          </p:cNvPr>
          <p:cNvSpPr txBox="1"/>
          <p:nvPr/>
        </p:nvSpPr>
        <p:spPr>
          <a:xfrm>
            <a:off x="8572649" y="3084089"/>
            <a:ext cx="2781151" cy="1990831"/>
          </a:xfrm>
          <a:prstGeom prst="rect">
            <a:avLst/>
          </a:prstGeom>
          <a:noFill/>
          <a:ln>
            <a:solidFill>
              <a:schemeClr val="tx1"/>
            </a:solidFill>
          </a:ln>
        </p:spPr>
        <p:txBody>
          <a:bodyPr wrap="none" rtlCol="0">
            <a:noAutofit/>
          </a:bodyPr>
          <a:lstStyle/>
          <a:p>
            <a:r>
              <a:rPr kumimoji="1" lang="en-US" altLang="ja-JP" sz="1600" dirty="0"/>
              <a:t>Input struct of accounts</a:t>
            </a:r>
          </a:p>
          <a:p>
            <a:endParaRPr kumimoji="1" lang="en-US" altLang="ja-JP" sz="1400" dirty="0"/>
          </a:p>
          <a:p>
            <a:r>
              <a:rPr kumimoji="1" lang="en-US" altLang="ja-JP" sz="1200" dirty="0"/>
              <a:t>#[account]</a:t>
            </a:r>
          </a:p>
          <a:p>
            <a:r>
              <a:rPr kumimoji="1" lang="en-US" altLang="ja-JP" sz="1200" dirty="0"/>
              <a:t>  pub struct </a:t>
            </a:r>
            <a:r>
              <a:rPr kumimoji="1" lang="en-US" altLang="ja-JP" sz="1200" dirty="0">
                <a:solidFill>
                  <a:srgbClr val="FF0000"/>
                </a:solidFill>
              </a:rPr>
              <a:t>Counter</a:t>
            </a:r>
            <a:r>
              <a:rPr kumimoji="1" lang="en-US" altLang="ja-JP" sz="1200" dirty="0"/>
              <a:t> {</a:t>
            </a:r>
          </a:p>
          <a:p>
            <a:r>
              <a:rPr kumimoji="1" lang="en-US" altLang="ja-JP" sz="1200" dirty="0"/>
              <a:t>}</a:t>
            </a:r>
            <a:endParaRPr kumimoji="1" lang="ja-JP" altLang="en-US" sz="1200" dirty="0"/>
          </a:p>
        </p:txBody>
      </p:sp>
      <p:sp>
        <p:nvSpPr>
          <p:cNvPr id="15" name="テキスト ボックス 14">
            <a:extLst>
              <a:ext uri="{FF2B5EF4-FFF2-40B4-BE49-F238E27FC236}">
                <a16:creationId xmlns:a16="http://schemas.microsoft.com/office/drawing/2014/main" id="{D18DE9A8-6BAA-F42A-B7C4-873FBC903BF3}"/>
              </a:ext>
            </a:extLst>
          </p:cNvPr>
          <p:cNvSpPr txBox="1"/>
          <p:nvPr/>
        </p:nvSpPr>
        <p:spPr>
          <a:xfrm>
            <a:off x="582930" y="5358235"/>
            <a:ext cx="1211580" cy="1259945"/>
          </a:xfrm>
          <a:prstGeom prst="rect">
            <a:avLst/>
          </a:prstGeom>
          <a:solidFill>
            <a:schemeClr val="tx1"/>
          </a:solidFill>
        </p:spPr>
        <p:txBody>
          <a:bodyPr wrap="square" rtlCol="0" anchor="ctr">
            <a:noAutofit/>
          </a:bodyPr>
          <a:lstStyle/>
          <a:p>
            <a:pPr algn="ctr"/>
            <a:r>
              <a:rPr kumimoji="1" lang="en-US" altLang="ja-JP" sz="1400" dirty="0">
                <a:solidFill>
                  <a:schemeClr val="bg1"/>
                </a:solidFill>
              </a:rPr>
              <a:t>[Blockchain]</a:t>
            </a:r>
          </a:p>
          <a:p>
            <a:pPr algn="ctr"/>
            <a:endParaRPr kumimoji="1" lang="en-US" altLang="ja-JP" sz="1400" dirty="0">
              <a:solidFill>
                <a:schemeClr val="bg1"/>
              </a:solidFill>
            </a:endParaRPr>
          </a:p>
          <a:p>
            <a:pPr algn="ctr"/>
            <a:r>
              <a:rPr kumimoji="1" lang="en-US" altLang="ja-JP" sz="1400" dirty="0">
                <a:solidFill>
                  <a:schemeClr val="bg1"/>
                </a:solidFill>
              </a:rPr>
              <a:t>On-chain</a:t>
            </a:r>
          </a:p>
        </p:txBody>
      </p:sp>
      <p:sp>
        <p:nvSpPr>
          <p:cNvPr id="16" name="テキスト ボックス 15">
            <a:extLst>
              <a:ext uri="{FF2B5EF4-FFF2-40B4-BE49-F238E27FC236}">
                <a16:creationId xmlns:a16="http://schemas.microsoft.com/office/drawing/2014/main" id="{6C41C1EB-86D7-8AD7-3EC3-B70DDE06AE22}"/>
              </a:ext>
            </a:extLst>
          </p:cNvPr>
          <p:cNvSpPr txBox="1"/>
          <p:nvPr/>
        </p:nvSpPr>
        <p:spPr>
          <a:xfrm>
            <a:off x="2072640" y="5358235"/>
            <a:ext cx="2781151" cy="1246080"/>
          </a:xfrm>
          <a:prstGeom prst="rect">
            <a:avLst/>
          </a:prstGeom>
          <a:noFill/>
          <a:ln>
            <a:solidFill>
              <a:schemeClr val="tx1"/>
            </a:solidFill>
          </a:ln>
        </p:spPr>
        <p:txBody>
          <a:bodyPr wrap="none" rtlCol="0">
            <a:noAutofit/>
          </a:bodyPr>
          <a:lstStyle/>
          <a:p>
            <a:r>
              <a:rPr kumimoji="1" lang="en-US" altLang="ja-JP" sz="1600" dirty="0"/>
              <a:t>Generated new account</a:t>
            </a:r>
          </a:p>
          <a:p>
            <a:endParaRPr kumimoji="1" lang="en-US" altLang="ja-JP" sz="1400" dirty="0"/>
          </a:p>
          <a:p>
            <a:r>
              <a:rPr kumimoji="1" lang="en-US" altLang="ja-JP" sz="1200" dirty="0"/>
              <a:t>Address: </a:t>
            </a:r>
            <a:r>
              <a:rPr kumimoji="1" lang="en-US" altLang="ja-JP" sz="1200" dirty="0" err="1">
                <a:solidFill>
                  <a:srgbClr val="FF0000"/>
                </a:solidFill>
              </a:rPr>
              <a:t>counter.publickey</a:t>
            </a:r>
            <a:endParaRPr kumimoji="1" lang="en-US" altLang="ja-JP" sz="1200" dirty="0">
              <a:solidFill>
                <a:srgbClr val="FF0000"/>
              </a:solidFill>
            </a:endParaRPr>
          </a:p>
        </p:txBody>
      </p:sp>
      <p:cxnSp>
        <p:nvCxnSpPr>
          <p:cNvPr id="20" name="直線矢印コネクタ 19">
            <a:extLst>
              <a:ext uri="{FF2B5EF4-FFF2-40B4-BE49-F238E27FC236}">
                <a16:creationId xmlns:a16="http://schemas.microsoft.com/office/drawing/2014/main" id="{129A32E7-79DB-63E5-5AFE-E384452C84A2}"/>
              </a:ext>
            </a:extLst>
          </p:cNvPr>
          <p:cNvCxnSpPr>
            <a:stCxn id="6" idx="3"/>
            <a:endCxn id="7" idx="1"/>
          </p:cNvCxnSpPr>
          <p:nvPr/>
        </p:nvCxnSpPr>
        <p:spPr>
          <a:xfrm>
            <a:off x="4853791" y="1805358"/>
            <a:ext cx="46885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7B62A7D-0AB2-09DF-E729-D1BA794E807F}"/>
              </a:ext>
            </a:extLst>
          </p:cNvPr>
          <p:cNvCxnSpPr>
            <a:cxnSpLocks/>
            <a:stCxn id="10" idx="3"/>
            <a:endCxn id="11" idx="1"/>
          </p:cNvCxnSpPr>
          <p:nvPr/>
        </p:nvCxnSpPr>
        <p:spPr>
          <a:xfrm>
            <a:off x="4853791" y="4079505"/>
            <a:ext cx="46885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7F72B3A8-C97C-19EB-BF88-DD21F4283128}"/>
              </a:ext>
            </a:extLst>
          </p:cNvPr>
          <p:cNvCxnSpPr>
            <a:cxnSpLocks/>
            <a:stCxn id="11" idx="3"/>
            <a:endCxn id="12" idx="1"/>
          </p:cNvCxnSpPr>
          <p:nvPr/>
        </p:nvCxnSpPr>
        <p:spPr>
          <a:xfrm>
            <a:off x="8103795" y="4079505"/>
            <a:ext cx="46885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カギ線コネクタ 27">
            <a:extLst>
              <a:ext uri="{FF2B5EF4-FFF2-40B4-BE49-F238E27FC236}">
                <a16:creationId xmlns:a16="http://schemas.microsoft.com/office/drawing/2014/main" id="{F9863E86-E8C0-EC1C-2478-89BCE759A733}"/>
              </a:ext>
            </a:extLst>
          </p:cNvPr>
          <p:cNvCxnSpPr>
            <a:cxnSpLocks/>
            <a:stCxn id="10" idx="0"/>
            <a:endCxn id="7" idx="2"/>
          </p:cNvCxnSpPr>
          <p:nvPr/>
        </p:nvCxnSpPr>
        <p:spPr>
          <a:xfrm rot="5400000" flipH="1" flipV="1">
            <a:off x="4946560" y="1317429"/>
            <a:ext cx="283316" cy="3250004"/>
          </a:xfrm>
          <a:prstGeom prst="bentConnector3">
            <a:avLst>
              <a:gd name="adj1" fmla="val 50000"/>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カギ線コネクタ 31">
            <a:extLst>
              <a:ext uri="{FF2B5EF4-FFF2-40B4-BE49-F238E27FC236}">
                <a16:creationId xmlns:a16="http://schemas.microsoft.com/office/drawing/2014/main" id="{5796768C-47B9-F7BB-2B44-67235E97F3B3}"/>
              </a:ext>
            </a:extLst>
          </p:cNvPr>
          <p:cNvCxnSpPr>
            <a:cxnSpLocks/>
            <a:stCxn id="16" idx="0"/>
            <a:endCxn id="12" idx="2"/>
          </p:cNvCxnSpPr>
          <p:nvPr/>
        </p:nvCxnSpPr>
        <p:spPr>
          <a:xfrm rot="5400000" flipH="1" flipV="1">
            <a:off x="6571563" y="1966574"/>
            <a:ext cx="283315" cy="6500009"/>
          </a:xfrm>
          <a:prstGeom prst="bentConnector3">
            <a:avLst>
              <a:gd name="adj1" fmla="val 50000"/>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A37954DA-EA6D-D17C-970C-839EF25CD719}"/>
              </a:ext>
            </a:extLst>
          </p:cNvPr>
          <p:cNvSpPr txBox="1"/>
          <p:nvPr/>
        </p:nvSpPr>
        <p:spPr>
          <a:xfrm>
            <a:off x="5322644" y="6341743"/>
            <a:ext cx="5257800" cy="262891"/>
          </a:xfrm>
          <a:prstGeom prst="rect">
            <a:avLst/>
          </a:prstGeom>
          <a:noFill/>
        </p:spPr>
        <p:txBody>
          <a:bodyPr wrap="square" rtlCol="0">
            <a:noAutofit/>
          </a:bodyPr>
          <a:lstStyle/>
          <a:p>
            <a:r>
              <a:rPr kumimoji="1" lang="en-US" altLang="ja-JP" sz="900" dirty="0"/>
              <a:t>Code Example: https://</a:t>
            </a:r>
            <a:r>
              <a:rPr kumimoji="1" lang="en-US" altLang="ja-JP" sz="900" dirty="0" err="1"/>
              <a:t>github.com</a:t>
            </a:r>
            <a:r>
              <a:rPr kumimoji="1" lang="en-US" altLang="ja-JP" sz="900" dirty="0"/>
              <a:t>/coral-</a:t>
            </a:r>
            <a:r>
              <a:rPr kumimoji="1" lang="en-US" altLang="ja-JP" sz="900" dirty="0" err="1"/>
              <a:t>xyz</a:t>
            </a:r>
            <a:r>
              <a:rPr kumimoji="1" lang="en-US" altLang="ja-JP" sz="900" dirty="0"/>
              <a:t>/anchor/tree/master/examples/tutorial/basic-2</a:t>
            </a:r>
            <a:endParaRPr kumimoji="1" lang="ja-JP" altLang="en-US" sz="900" dirty="0"/>
          </a:p>
        </p:txBody>
      </p:sp>
      <p:sp>
        <p:nvSpPr>
          <p:cNvPr id="3" name="テキスト ボックス 2">
            <a:extLst>
              <a:ext uri="{FF2B5EF4-FFF2-40B4-BE49-F238E27FC236}">
                <a16:creationId xmlns:a16="http://schemas.microsoft.com/office/drawing/2014/main" id="{CF6D0248-4DD8-6A80-B817-2E198287AD6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23 2022</a:t>
            </a:r>
            <a:endParaRPr kumimoji="1" lang="ja-JP" altLang="en-US" sz="1200" dirty="0"/>
          </a:p>
        </p:txBody>
      </p:sp>
    </p:spTree>
    <p:extLst>
      <p:ext uri="{BB962C8B-B14F-4D97-AF65-F5344CB8AC3E}">
        <p14:creationId xmlns:p14="http://schemas.microsoft.com/office/powerpoint/2010/main" val="38794907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1B2503-43E8-9740-9DD7-FFA54826240C}"/>
              </a:ext>
            </a:extLst>
          </p:cNvPr>
          <p:cNvSpPr>
            <a:spLocks noGrp="1"/>
          </p:cNvSpPr>
          <p:nvPr>
            <p:ph type="title"/>
          </p:nvPr>
        </p:nvSpPr>
        <p:spPr/>
        <p:txBody>
          <a:bodyPr/>
          <a:lstStyle/>
          <a:p>
            <a:r>
              <a:rPr kumimoji="1" lang="en-US" altLang="ja-JP" dirty="0"/>
              <a:t>Requests and Data Flow</a:t>
            </a:r>
            <a:endParaRPr kumimoji="1" lang="ja-JP" altLang="en-US"/>
          </a:p>
        </p:txBody>
      </p:sp>
      <p:sp>
        <p:nvSpPr>
          <p:cNvPr id="4" name="フッター プレースホルダー 3">
            <a:extLst>
              <a:ext uri="{FF2B5EF4-FFF2-40B4-BE49-F238E27FC236}">
                <a16:creationId xmlns:a16="http://schemas.microsoft.com/office/drawing/2014/main" id="{807D175F-F4F2-A549-82FF-B39C1137A85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4C3F394-5F11-B742-9364-5074C91E78CA}"/>
              </a:ext>
            </a:extLst>
          </p:cNvPr>
          <p:cNvSpPr>
            <a:spLocks noGrp="1"/>
          </p:cNvSpPr>
          <p:nvPr>
            <p:ph type="sldNum" sz="quarter" idx="12"/>
          </p:nvPr>
        </p:nvSpPr>
        <p:spPr/>
        <p:txBody>
          <a:bodyPr/>
          <a:lstStyle/>
          <a:p>
            <a:fld id="{51BE5F08-58E8-9243-A834-2B76637F595D}" type="slidenum">
              <a:rPr kumimoji="1" lang="ja-JP" altLang="en-US" smtClean="0"/>
              <a:t>46</a:t>
            </a:fld>
            <a:endParaRPr kumimoji="1" lang="ja-JP" altLang="en-US"/>
          </a:p>
        </p:txBody>
      </p:sp>
      <p:sp>
        <p:nvSpPr>
          <p:cNvPr id="23" name="テキスト ボックス 22">
            <a:extLst>
              <a:ext uri="{FF2B5EF4-FFF2-40B4-BE49-F238E27FC236}">
                <a16:creationId xmlns:a16="http://schemas.microsoft.com/office/drawing/2014/main" id="{1A263A32-6989-A944-9958-E086B9083408}"/>
              </a:ext>
            </a:extLst>
          </p:cNvPr>
          <p:cNvSpPr txBox="1"/>
          <p:nvPr/>
        </p:nvSpPr>
        <p:spPr>
          <a:xfrm>
            <a:off x="510920" y="6341743"/>
            <a:ext cx="5257800" cy="262891"/>
          </a:xfrm>
          <a:prstGeom prst="rect">
            <a:avLst/>
          </a:prstGeom>
          <a:noFill/>
        </p:spPr>
        <p:txBody>
          <a:bodyPr wrap="square" rtlCol="0">
            <a:noAutofit/>
          </a:bodyPr>
          <a:lstStyle/>
          <a:p>
            <a:r>
              <a:rPr kumimoji="1" lang="en-US" altLang="ja-JP" sz="900" dirty="0"/>
              <a:t>Source: https://</a:t>
            </a:r>
            <a:r>
              <a:rPr kumimoji="1" lang="en-US" altLang="ja-JP" sz="900" dirty="0" err="1"/>
              <a:t>github.com</a:t>
            </a:r>
            <a:r>
              <a:rPr kumimoji="1" lang="en-US" altLang="ja-JP" sz="900" dirty="0"/>
              <a:t>/project-serum/anchor/tree/master/examples/tutorial/basic-1</a:t>
            </a:r>
            <a:endParaRPr kumimoji="1" lang="ja-JP" altLang="en-US" sz="900" dirty="0"/>
          </a:p>
        </p:txBody>
      </p:sp>
      <p:sp>
        <p:nvSpPr>
          <p:cNvPr id="24" name="テキスト ボックス 23">
            <a:extLst>
              <a:ext uri="{FF2B5EF4-FFF2-40B4-BE49-F238E27FC236}">
                <a16:creationId xmlns:a16="http://schemas.microsoft.com/office/drawing/2014/main" id="{272DF841-8C2B-DB42-8DE4-036CB8AE4DDE}"/>
              </a:ext>
            </a:extLst>
          </p:cNvPr>
          <p:cNvSpPr txBox="1"/>
          <p:nvPr/>
        </p:nvSpPr>
        <p:spPr>
          <a:xfrm>
            <a:off x="6901435" y="1083787"/>
            <a:ext cx="4779645"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use </a:t>
            </a:r>
            <a:r>
              <a:rPr kumimoji="1" lang="en-US" altLang="ja-JP" sz="1200" dirty="0" err="1">
                <a:solidFill>
                  <a:schemeClr val="tx1">
                    <a:lumMod val="50000"/>
                    <a:lumOff val="50000"/>
                  </a:schemeClr>
                </a:solidFill>
              </a:rPr>
              <a:t>anchor_lang</a:t>
            </a:r>
            <a:r>
              <a:rPr kumimoji="1" lang="en-US" altLang="ja-JP" sz="1200" dirty="0">
                <a:solidFill>
                  <a:schemeClr val="tx1">
                    <a:lumMod val="50000"/>
                    <a:lumOff val="50000"/>
                  </a:schemeClr>
                </a:solidFill>
              </a:rPr>
              <a:t>::prelude::*;</a:t>
            </a:r>
          </a:p>
          <a:p>
            <a:endParaRPr kumimoji="1" lang="en-US" altLang="ja-JP" sz="1200" dirty="0">
              <a:solidFill>
                <a:schemeClr val="tx1">
                  <a:lumMod val="50000"/>
                  <a:lumOff val="50000"/>
                </a:schemeClr>
              </a:solidFill>
            </a:endParaRPr>
          </a:p>
          <a:p>
            <a:r>
              <a:rPr kumimoji="1" lang="en-US" altLang="ja-JP" sz="1200" dirty="0" err="1">
                <a:solidFill>
                  <a:schemeClr val="tx1">
                    <a:lumMod val="50000"/>
                    <a:lumOff val="50000"/>
                  </a:schemeClr>
                </a:solidFill>
              </a:rPr>
              <a:t>declare_id</a:t>
            </a:r>
            <a:r>
              <a:rPr kumimoji="1" lang="en-US" altLang="ja-JP" sz="1200" dirty="0">
                <a:solidFill>
                  <a:schemeClr val="tx1">
                    <a:lumMod val="50000"/>
                    <a:lumOff val="50000"/>
                  </a:schemeClr>
                </a:solidFill>
              </a:rPr>
              <a:t>!("Fg6PaFpoGXkYsidMpWTK6W2BeZ7FEfcYkg476zPFsLnS");</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#[program]</a:t>
            </a:r>
          </a:p>
          <a:p>
            <a:r>
              <a:rPr kumimoji="1" lang="en-US" altLang="ja-JP" sz="1200" dirty="0">
                <a:solidFill>
                  <a:schemeClr val="tx1">
                    <a:lumMod val="50000"/>
                    <a:lumOff val="50000"/>
                  </a:schemeClr>
                </a:solidFill>
              </a:rPr>
              <a:t>mod basic_1 {</a:t>
            </a:r>
          </a:p>
          <a:p>
            <a:r>
              <a:rPr kumimoji="1" lang="en-US" altLang="ja-JP" sz="1200" dirty="0">
                <a:solidFill>
                  <a:schemeClr val="tx1">
                    <a:lumMod val="50000"/>
                    <a:lumOff val="50000"/>
                  </a:schemeClr>
                </a:solidFill>
              </a:rPr>
              <a:t>    use super::*;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pub </a:t>
            </a:r>
            <a:r>
              <a:rPr kumimoji="1" lang="en-US" altLang="ja-JP" sz="1200" dirty="0" err="1">
                <a:solidFill>
                  <a:schemeClr val="tx1">
                    <a:lumMod val="50000"/>
                    <a:lumOff val="50000"/>
                  </a:schemeClr>
                </a:solidFill>
              </a:rPr>
              <a:t>fn</a:t>
            </a:r>
            <a:r>
              <a:rPr kumimoji="1" lang="en-US" altLang="ja-JP" sz="1200" dirty="0">
                <a:solidFill>
                  <a:schemeClr val="tx1">
                    <a:lumMod val="50000"/>
                    <a:lumOff val="50000"/>
                  </a:schemeClr>
                </a:solidFill>
              </a:rPr>
              <a:t> initialize(</a:t>
            </a:r>
            <a:r>
              <a:rPr kumimoji="1" lang="en-US" altLang="ja-JP" sz="1200" dirty="0" err="1"/>
              <a:t>ctx</a:t>
            </a:r>
            <a:r>
              <a:rPr kumimoji="1" lang="en-US" altLang="ja-JP" sz="1200" dirty="0"/>
              <a:t>: Context&lt;Initialize&gt;, data: u64</a:t>
            </a:r>
            <a:r>
              <a:rPr kumimoji="1" lang="en-US" altLang="ja-JP" sz="1200" dirty="0">
                <a:solidFill>
                  <a:schemeClr val="tx1">
                    <a:lumMod val="50000"/>
                    <a:lumOff val="50000"/>
                  </a:schemeClr>
                </a:solidFill>
              </a:rPr>
              <a:t>) -&gt; Result&lt;()&gt; {</a:t>
            </a:r>
          </a:p>
          <a:p>
            <a:r>
              <a:rPr kumimoji="1" lang="en-US" altLang="ja-JP" sz="1200" dirty="0">
                <a:solidFill>
                  <a:schemeClr val="tx1">
                    <a:lumMod val="50000"/>
                    <a:lumOff val="50000"/>
                  </a:schemeClr>
                </a:solidFill>
              </a:rPr>
              <a:t>        let </a:t>
            </a:r>
            <a:r>
              <a:rPr kumimoji="1" lang="en-US" altLang="ja-JP" sz="1200" dirty="0" err="1">
                <a:solidFill>
                  <a:schemeClr val="tx1">
                    <a:lumMod val="50000"/>
                    <a:lumOff val="50000"/>
                  </a:schemeClr>
                </a:solidFill>
              </a:rPr>
              <a:t>my_account</a:t>
            </a:r>
            <a:r>
              <a:rPr kumimoji="1" lang="en-US" altLang="ja-JP" sz="1200" dirty="0">
                <a:solidFill>
                  <a:schemeClr val="tx1">
                    <a:lumMod val="50000"/>
                    <a:lumOff val="50000"/>
                  </a:schemeClr>
                </a:solidFill>
              </a:rPr>
              <a:t> = &amp;mut </a:t>
            </a:r>
            <a:r>
              <a:rPr kumimoji="1" lang="en-US" altLang="ja-JP" sz="1200" dirty="0" err="1">
                <a:solidFill>
                  <a:schemeClr val="tx1">
                    <a:lumMod val="50000"/>
                    <a:lumOff val="50000"/>
                  </a:schemeClr>
                </a:solidFill>
              </a:rPr>
              <a:t>ctx.accounts.my_account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my_account.data</a:t>
            </a:r>
            <a:r>
              <a:rPr kumimoji="1" lang="en-US" altLang="ja-JP" sz="1200" dirty="0">
                <a:solidFill>
                  <a:schemeClr val="tx1">
                    <a:lumMod val="50000"/>
                    <a:lumOff val="50000"/>
                  </a:schemeClr>
                </a:solidFill>
              </a:rPr>
              <a:t> = </a:t>
            </a:r>
            <a:r>
              <a:rPr kumimoji="1" lang="en-US" altLang="ja-JP" sz="1200" dirty="0"/>
              <a:t>data</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Ok(())</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t>#[derive(Accounts)]</a:t>
            </a:r>
          </a:p>
          <a:p>
            <a:r>
              <a:rPr kumimoji="1" lang="en-US" altLang="ja-JP" sz="1200" dirty="0"/>
              <a:t>pub struct Initialize&lt;'info&gt; {</a:t>
            </a:r>
          </a:p>
          <a:p>
            <a:r>
              <a:rPr kumimoji="1" lang="en-US" altLang="ja-JP" sz="1200" dirty="0"/>
              <a:t>    #[account(</a:t>
            </a:r>
            <a:r>
              <a:rPr kumimoji="1" lang="en-US" altLang="ja-JP" sz="1200" dirty="0" err="1"/>
              <a:t>init</a:t>
            </a:r>
            <a:r>
              <a:rPr kumimoji="1" lang="en-US" altLang="ja-JP" sz="1200" dirty="0"/>
              <a:t>, payer = user, space = 8 + 8)]</a:t>
            </a:r>
          </a:p>
          <a:p>
            <a:r>
              <a:rPr kumimoji="1" lang="en-US" altLang="ja-JP" sz="1200" dirty="0"/>
              <a:t>    pub </a:t>
            </a:r>
            <a:r>
              <a:rPr kumimoji="1" lang="en-US" altLang="ja-JP" sz="1200" dirty="0" err="1"/>
              <a:t>my_account</a:t>
            </a:r>
            <a:r>
              <a:rPr kumimoji="1" lang="en-US" altLang="ja-JP" sz="1200" dirty="0"/>
              <a:t>: Account&lt;'info, MyAccount&gt;,</a:t>
            </a:r>
          </a:p>
          <a:p>
            <a:r>
              <a:rPr kumimoji="1" lang="en-US" altLang="ja-JP" sz="1200" dirty="0"/>
              <a:t>    #[account(mut)]</a:t>
            </a:r>
          </a:p>
          <a:p>
            <a:r>
              <a:rPr kumimoji="1" lang="en-US" altLang="ja-JP" sz="1200" dirty="0"/>
              <a:t>    pub user: Signer&lt;'info&gt;,</a:t>
            </a:r>
          </a:p>
          <a:p>
            <a:r>
              <a:rPr kumimoji="1" lang="en-US" altLang="ja-JP" sz="1200" dirty="0"/>
              <a:t>    pub </a:t>
            </a:r>
            <a:r>
              <a:rPr kumimoji="1" lang="en-US" altLang="ja-JP" sz="1200" dirty="0" err="1"/>
              <a:t>system_program</a:t>
            </a:r>
            <a:r>
              <a:rPr kumimoji="1" lang="en-US" altLang="ja-JP" sz="1200" dirty="0"/>
              <a:t>: Program&lt;'info, System&gt;,</a:t>
            </a:r>
          </a:p>
          <a:p>
            <a:r>
              <a:rPr kumimoji="1" lang="en-US" altLang="ja-JP" sz="1200" dirty="0"/>
              <a:t>}</a:t>
            </a:r>
          </a:p>
          <a:p>
            <a:endParaRPr kumimoji="1" lang="en-US" altLang="ja-JP" sz="1200" dirty="0">
              <a:solidFill>
                <a:schemeClr val="tx1">
                  <a:lumMod val="50000"/>
                  <a:lumOff val="50000"/>
                </a:schemeClr>
              </a:solidFill>
            </a:endParaRPr>
          </a:p>
          <a:p>
            <a:r>
              <a:rPr kumimoji="1" lang="en-US" altLang="ja-JP" sz="1200" dirty="0"/>
              <a:t>#[account]</a:t>
            </a:r>
          </a:p>
          <a:p>
            <a:r>
              <a:rPr kumimoji="1" lang="en-US" altLang="ja-JP" sz="1200" dirty="0"/>
              <a:t>pub struct MyAccount {</a:t>
            </a:r>
          </a:p>
          <a:p>
            <a:r>
              <a:rPr kumimoji="1" lang="en-US" altLang="ja-JP" sz="1200" dirty="0"/>
              <a:t>    pub data: u64,</a:t>
            </a:r>
          </a:p>
          <a:p>
            <a:r>
              <a:rPr kumimoji="1" lang="en-US" altLang="ja-JP" sz="1200" dirty="0"/>
              <a:t>}</a:t>
            </a:r>
          </a:p>
          <a:p>
            <a:endParaRPr kumimoji="1" lang="ja-JP" altLang="en-US" sz="1200" dirty="0">
              <a:solidFill>
                <a:schemeClr val="tx1">
                  <a:lumMod val="50000"/>
                  <a:lumOff val="50000"/>
                </a:schemeClr>
              </a:solidFill>
            </a:endParaRPr>
          </a:p>
        </p:txBody>
      </p:sp>
      <p:sp>
        <p:nvSpPr>
          <p:cNvPr id="25" name="テキスト ボックス 24">
            <a:extLst>
              <a:ext uri="{FF2B5EF4-FFF2-40B4-BE49-F238E27FC236}">
                <a16:creationId xmlns:a16="http://schemas.microsoft.com/office/drawing/2014/main" id="{7D5055AC-B1F1-CE45-9EE8-4159B538580F}"/>
              </a:ext>
            </a:extLst>
          </p:cNvPr>
          <p:cNvSpPr txBox="1"/>
          <p:nvPr/>
        </p:nvSpPr>
        <p:spPr>
          <a:xfrm>
            <a:off x="528067" y="1083787"/>
            <a:ext cx="6106668"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const assert = require("assert");</a:t>
            </a:r>
          </a:p>
          <a:p>
            <a:r>
              <a:rPr kumimoji="1" lang="en-US" altLang="ja-JP" sz="1200" dirty="0">
                <a:solidFill>
                  <a:schemeClr val="tx1">
                    <a:lumMod val="50000"/>
                    <a:lumOff val="50000"/>
                  </a:schemeClr>
                </a:solidFill>
              </a:rPr>
              <a:t>const anchor = require("@project-serum/anchor");</a:t>
            </a:r>
          </a:p>
          <a:p>
            <a:r>
              <a:rPr kumimoji="1" lang="en-US" altLang="ja-JP" sz="1200" dirty="0">
                <a:solidFill>
                  <a:schemeClr val="tx1">
                    <a:lumMod val="50000"/>
                    <a:lumOff val="50000"/>
                  </a:schemeClr>
                </a:solidFill>
              </a:rPr>
              <a:t>const { </a:t>
            </a:r>
            <a:r>
              <a:rPr kumimoji="1" lang="en-US" altLang="ja-JP" sz="1200" dirty="0" err="1">
                <a:solidFill>
                  <a:schemeClr val="tx1">
                    <a:lumMod val="50000"/>
                    <a:lumOff val="50000"/>
                  </a:schemeClr>
                </a:solidFill>
              </a:rPr>
              <a:t>SystemProgram</a:t>
            </a:r>
            <a:r>
              <a:rPr kumimoji="1" lang="en-US" altLang="ja-JP" sz="1200" dirty="0">
                <a:solidFill>
                  <a:schemeClr val="tx1">
                    <a:lumMod val="50000"/>
                    <a:lumOff val="50000"/>
                  </a:schemeClr>
                </a:solidFill>
              </a:rPr>
              <a:t> } = anchor.web3;</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describe("basic-1", () =&gt; {</a:t>
            </a:r>
          </a:p>
          <a:p>
            <a:r>
              <a:rPr kumimoji="1" lang="en-US" altLang="ja-JP" sz="1200" dirty="0">
                <a:solidFill>
                  <a:schemeClr val="tx1">
                    <a:lumMod val="50000"/>
                    <a:lumOff val="50000"/>
                  </a:schemeClr>
                </a:solidFill>
              </a:rPr>
              <a:t>  const provider = </a:t>
            </a:r>
            <a:r>
              <a:rPr kumimoji="1" lang="en-US" altLang="ja-JP" sz="1200" dirty="0" err="1">
                <a:solidFill>
                  <a:schemeClr val="tx1">
                    <a:lumMod val="50000"/>
                    <a:lumOff val="50000"/>
                  </a:schemeClr>
                </a:solidFill>
              </a:rPr>
              <a:t>anchor.Provider.local</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anchor.setProvider</a:t>
            </a:r>
            <a:r>
              <a:rPr kumimoji="1" lang="en-US" altLang="ja-JP" sz="1200" dirty="0">
                <a:solidFill>
                  <a:schemeClr val="tx1">
                    <a:lumMod val="50000"/>
                    <a:lumOff val="50000"/>
                  </a:schemeClr>
                </a:solidFill>
              </a:rPr>
              <a:t>(provider);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it("Creates and initializes an account in a single atomic transaction (simplified)", async () =&gt; {</a:t>
            </a:r>
          </a:p>
          <a:p>
            <a:r>
              <a:rPr kumimoji="1" lang="en-US" altLang="ja-JP" sz="1200" dirty="0">
                <a:solidFill>
                  <a:schemeClr val="tx1">
                    <a:lumMod val="50000"/>
                    <a:lumOff val="50000"/>
                  </a:schemeClr>
                </a:solidFill>
              </a:rPr>
              <a:t>    const program = anchor.workspace.Basic1;</a:t>
            </a: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 = anchor.web3.Keypair.generate();</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init_tx</a:t>
            </a:r>
            <a:r>
              <a:rPr kumimoji="1" lang="en-US" altLang="ja-JP" sz="1200" dirty="0">
                <a:solidFill>
                  <a:schemeClr val="tx1">
                    <a:lumMod val="50000"/>
                    <a:lumOff val="50000"/>
                  </a:schemeClr>
                </a:solidFill>
              </a:rPr>
              <a:t> = await </a:t>
            </a:r>
            <a:r>
              <a:rPr kumimoji="1" lang="en-US" altLang="ja-JP" sz="1200" dirty="0" err="1">
                <a:solidFill>
                  <a:schemeClr val="tx1">
                    <a:lumMod val="50000"/>
                    <a:lumOff val="50000"/>
                  </a:schemeClr>
                </a:solidFill>
              </a:rPr>
              <a:t>program.methods.initialize</a:t>
            </a:r>
            <a:r>
              <a:rPr kumimoji="1" lang="en-US" altLang="ja-JP" sz="1200" dirty="0">
                <a:solidFill>
                  <a:schemeClr val="tx1">
                    <a:lumMod val="50000"/>
                    <a:lumOff val="50000"/>
                  </a:schemeClr>
                </a:solidFill>
              </a:rPr>
              <a:t>(</a:t>
            </a:r>
          </a:p>
          <a:p>
            <a:r>
              <a:rPr kumimoji="1" lang="en-US" altLang="ja-JP" sz="1200" dirty="0"/>
              <a:t>        new </a:t>
            </a:r>
            <a:r>
              <a:rPr kumimoji="1" lang="en-US" altLang="ja-JP" sz="1200" dirty="0" err="1"/>
              <a:t>anchor.BN</a:t>
            </a:r>
            <a:r>
              <a:rPr kumimoji="1" lang="en-US" altLang="ja-JP" sz="1200" dirty="0"/>
              <a:t>(1234),</a:t>
            </a:r>
          </a:p>
          <a:p>
            <a:r>
              <a:rPr kumimoji="1" lang="en-US" altLang="ja-JP" sz="1200" dirty="0"/>
              <a:t>      )</a:t>
            </a:r>
          </a:p>
          <a:p>
            <a:r>
              <a:rPr kumimoji="1" lang="en-US" altLang="ja-JP" sz="1200" dirty="0"/>
              <a:t>      .accounts({</a:t>
            </a:r>
          </a:p>
          <a:p>
            <a:r>
              <a:rPr kumimoji="1" lang="en-US" altLang="ja-JP" sz="1200" dirty="0"/>
              <a:t>          </a:t>
            </a:r>
            <a:r>
              <a:rPr kumimoji="1" lang="en-US" altLang="ja-JP" sz="1200" dirty="0" err="1"/>
              <a:t>myAccount</a:t>
            </a:r>
            <a:r>
              <a:rPr kumimoji="1" lang="en-US" altLang="ja-JP" sz="1200" dirty="0"/>
              <a:t>: </a:t>
            </a:r>
            <a:r>
              <a:rPr kumimoji="1" lang="en-US" altLang="ja-JP" sz="1200" dirty="0" err="1"/>
              <a:t>myAccount.publicKey</a:t>
            </a:r>
            <a:r>
              <a:rPr kumimoji="1" lang="en-US" altLang="ja-JP" sz="1200" dirty="0"/>
              <a:t>,</a:t>
            </a:r>
          </a:p>
          <a:p>
            <a:r>
              <a:rPr kumimoji="1" lang="en-US" altLang="ja-JP" sz="1200" dirty="0"/>
              <a:t>          user: </a:t>
            </a:r>
            <a:r>
              <a:rPr kumimoji="1" lang="en-US" altLang="ja-JP" sz="1200" dirty="0" err="1"/>
              <a:t>provider.wallet.publicKey</a:t>
            </a:r>
            <a:r>
              <a:rPr kumimoji="1" lang="en-US" altLang="ja-JP" sz="1200" dirty="0"/>
              <a:t>,</a:t>
            </a:r>
          </a:p>
          <a:p>
            <a:r>
              <a:rPr kumimoji="1" lang="en-US" altLang="ja-JP" sz="1200" dirty="0"/>
              <a:t>          </a:t>
            </a:r>
            <a:r>
              <a:rPr kumimoji="1" lang="en-US" altLang="ja-JP" sz="1200" dirty="0" err="1"/>
              <a:t>systemProgram</a:t>
            </a:r>
            <a:r>
              <a:rPr kumimoji="1" lang="en-US" altLang="ja-JP" sz="1200" dirty="0"/>
              <a:t>: </a:t>
            </a:r>
            <a:r>
              <a:rPr kumimoji="1" lang="en-US" altLang="ja-JP" sz="1200" dirty="0" err="1"/>
              <a:t>SystemProgram.programId</a:t>
            </a:r>
            <a:r>
              <a:rPr kumimoji="1" lang="en-US" altLang="ja-JP" sz="1200" dirty="0"/>
              <a:t>,</a:t>
            </a:r>
          </a:p>
          <a:p>
            <a:r>
              <a:rPr kumimoji="1" lang="en-US" altLang="ja-JP" sz="1200" dirty="0"/>
              <a:t>        })</a:t>
            </a:r>
          </a:p>
          <a:p>
            <a:r>
              <a:rPr kumimoji="1" lang="en-US" altLang="ja-JP" sz="1200" dirty="0">
                <a:solidFill>
                  <a:schemeClr val="tx1">
                    <a:lumMod val="50000"/>
                    <a:lumOff val="50000"/>
                  </a:schemeClr>
                </a:solidFill>
              </a:rPr>
              <a:t>      .signers([</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rpc</a:t>
            </a:r>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account = await </a:t>
            </a:r>
            <a:r>
              <a:rPr kumimoji="1" lang="en-US" altLang="ja-JP" sz="1200" dirty="0" err="1">
                <a:solidFill>
                  <a:schemeClr val="tx1">
                    <a:lumMod val="50000"/>
                    <a:lumOff val="50000"/>
                  </a:schemeClr>
                </a:solidFill>
              </a:rPr>
              <a:t>program.account.myAccount.fetch</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myAccount.publicKey</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assert.ok</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account.data.eq</a:t>
            </a:r>
            <a:r>
              <a:rPr kumimoji="1" lang="en-US" altLang="ja-JP" sz="1200" dirty="0">
                <a:solidFill>
                  <a:schemeClr val="tx1">
                    <a:lumMod val="50000"/>
                    <a:lumOff val="50000"/>
                  </a:schemeClr>
                </a:solidFill>
              </a:rPr>
              <a:t>(new </a:t>
            </a:r>
            <a:r>
              <a:rPr kumimoji="1" lang="en-US" altLang="ja-JP" sz="1200" dirty="0" err="1">
                <a:solidFill>
                  <a:schemeClr val="tx1">
                    <a:lumMod val="50000"/>
                    <a:lumOff val="50000"/>
                  </a:schemeClr>
                </a:solidFill>
              </a:rPr>
              <a:t>anchor.BN</a:t>
            </a:r>
            <a:r>
              <a:rPr kumimoji="1" lang="en-US" altLang="ja-JP" sz="1200" dirty="0">
                <a:solidFill>
                  <a:schemeClr val="tx1">
                    <a:lumMod val="50000"/>
                    <a:lumOff val="50000"/>
                  </a:schemeClr>
                </a:solidFill>
              </a:rPr>
              <a:t>(1234)));</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p:txBody>
      </p:sp>
      <p:sp>
        <p:nvSpPr>
          <p:cNvPr id="26" name="正方形/長方形 25">
            <a:extLst>
              <a:ext uri="{FF2B5EF4-FFF2-40B4-BE49-F238E27FC236}">
                <a16:creationId xmlns:a16="http://schemas.microsoft.com/office/drawing/2014/main" id="{2E32161C-A344-024B-A3BE-2F1F11239688}"/>
              </a:ext>
            </a:extLst>
          </p:cNvPr>
          <p:cNvSpPr/>
          <p:nvPr/>
        </p:nvSpPr>
        <p:spPr>
          <a:xfrm>
            <a:off x="8117587" y="2569687"/>
            <a:ext cx="1412748"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7" name="正方形/長方形 26">
            <a:extLst>
              <a:ext uri="{FF2B5EF4-FFF2-40B4-BE49-F238E27FC236}">
                <a16:creationId xmlns:a16="http://schemas.microsoft.com/office/drawing/2014/main" id="{D95A9489-7AFE-3C4E-A5EC-19015A1A7490}"/>
              </a:ext>
            </a:extLst>
          </p:cNvPr>
          <p:cNvSpPr/>
          <p:nvPr/>
        </p:nvSpPr>
        <p:spPr>
          <a:xfrm>
            <a:off x="785242" y="3887947"/>
            <a:ext cx="3340988" cy="92408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28" name="曲線コネクタ 27">
            <a:extLst>
              <a:ext uri="{FF2B5EF4-FFF2-40B4-BE49-F238E27FC236}">
                <a16:creationId xmlns:a16="http://schemas.microsoft.com/office/drawing/2014/main" id="{04A025A9-2B1D-2544-B866-289CE5D8FBDC}"/>
              </a:ext>
            </a:extLst>
          </p:cNvPr>
          <p:cNvCxnSpPr>
            <a:cxnSpLocks/>
            <a:stCxn id="27" idx="3"/>
            <a:endCxn id="26" idx="0"/>
          </p:cNvCxnSpPr>
          <p:nvPr/>
        </p:nvCxnSpPr>
        <p:spPr>
          <a:xfrm flipV="1">
            <a:off x="4126230" y="2569687"/>
            <a:ext cx="4697731" cy="1780302"/>
          </a:xfrm>
          <a:prstGeom prst="curvedConnector4">
            <a:avLst>
              <a:gd name="adj1" fmla="val 42482"/>
              <a:gd name="adj2" fmla="val 112841"/>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8FA0DB02-FDF9-7746-8187-6E17F6320AEC}"/>
              </a:ext>
            </a:extLst>
          </p:cNvPr>
          <p:cNvSpPr/>
          <p:nvPr/>
        </p:nvSpPr>
        <p:spPr>
          <a:xfrm>
            <a:off x="785242" y="3528854"/>
            <a:ext cx="3340988" cy="1600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0" name="正方形/長方形 29">
            <a:extLst>
              <a:ext uri="{FF2B5EF4-FFF2-40B4-BE49-F238E27FC236}">
                <a16:creationId xmlns:a16="http://schemas.microsoft.com/office/drawing/2014/main" id="{AE09F3A2-8095-2343-B936-3A6640E7A38A}"/>
              </a:ext>
            </a:extLst>
          </p:cNvPr>
          <p:cNvSpPr/>
          <p:nvPr/>
        </p:nvSpPr>
        <p:spPr>
          <a:xfrm>
            <a:off x="9536050" y="2569687"/>
            <a:ext cx="647547"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31" name="曲線コネクタ 30">
            <a:extLst>
              <a:ext uri="{FF2B5EF4-FFF2-40B4-BE49-F238E27FC236}">
                <a16:creationId xmlns:a16="http://schemas.microsoft.com/office/drawing/2014/main" id="{5A31B291-81FB-A04A-BFF0-413A523851D3}"/>
              </a:ext>
            </a:extLst>
          </p:cNvPr>
          <p:cNvCxnSpPr>
            <a:cxnSpLocks/>
            <a:stCxn id="29" idx="3"/>
            <a:endCxn id="30" idx="0"/>
          </p:cNvCxnSpPr>
          <p:nvPr/>
        </p:nvCxnSpPr>
        <p:spPr>
          <a:xfrm flipV="1">
            <a:off x="4126230" y="2569687"/>
            <a:ext cx="5733594" cy="1039177"/>
          </a:xfrm>
          <a:prstGeom prst="curvedConnector4">
            <a:avLst>
              <a:gd name="adj1" fmla="val 28239"/>
              <a:gd name="adj2" fmla="val 146196"/>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6416AC11-B5DA-4C43-8772-8D4A9B71D0DB}"/>
              </a:ext>
            </a:extLst>
          </p:cNvPr>
          <p:cNvSpPr/>
          <p:nvPr/>
        </p:nvSpPr>
        <p:spPr>
          <a:xfrm>
            <a:off x="528067" y="732155"/>
            <a:ext cx="610666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basic-1.js</a:t>
            </a:r>
            <a:endParaRPr kumimoji="1" lang="ja-JP" altLang="en-US" sz="1200">
              <a:solidFill>
                <a:schemeClr val="bg1"/>
              </a:solidFill>
            </a:endParaRPr>
          </a:p>
        </p:txBody>
      </p:sp>
      <p:sp>
        <p:nvSpPr>
          <p:cNvPr id="37" name="正方形/長方形 36">
            <a:extLst>
              <a:ext uri="{FF2B5EF4-FFF2-40B4-BE49-F238E27FC236}">
                <a16:creationId xmlns:a16="http://schemas.microsoft.com/office/drawing/2014/main" id="{4682CEE1-5450-F048-BE98-813D1035F299}"/>
              </a:ext>
            </a:extLst>
          </p:cNvPr>
          <p:cNvSpPr/>
          <p:nvPr/>
        </p:nvSpPr>
        <p:spPr>
          <a:xfrm>
            <a:off x="6901435" y="732155"/>
            <a:ext cx="476249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solidFill>
                  <a:schemeClr val="bg1"/>
                </a:solidFill>
              </a:rPr>
              <a:t>lib.rs</a:t>
            </a:r>
            <a:endParaRPr kumimoji="1" lang="ja-JP" altLang="en-US" sz="1200">
              <a:solidFill>
                <a:schemeClr val="bg1"/>
              </a:solidFill>
            </a:endParaRPr>
          </a:p>
        </p:txBody>
      </p:sp>
      <p:sp>
        <p:nvSpPr>
          <p:cNvPr id="43" name="正方形/長方形 42">
            <a:extLst>
              <a:ext uri="{FF2B5EF4-FFF2-40B4-BE49-F238E27FC236}">
                <a16:creationId xmlns:a16="http://schemas.microsoft.com/office/drawing/2014/main" id="{F3360C34-6CF6-A14A-BADF-5459488D2C71}"/>
              </a:ext>
            </a:extLst>
          </p:cNvPr>
          <p:cNvSpPr/>
          <p:nvPr/>
        </p:nvSpPr>
        <p:spPr>
          <a:xfrm>
            <a:off x="6901434" y="3887946"/>
            <a:ext cx="3522725" cy="14841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A1A9D889-22A8-6A4A-AAD9-4F26501D3E5F}"/>
              </a:ext>
            </a:extLst>
          </p:cNvPr>
          <p:cNvSpPr/>
          <p:nvPr/>
        </p:nvSpPr>
        <p:spPr>
          <a:xfrm>
            <a:off x="6901434" y="5497830"/>
            <a:ext cx="3522725" cy="76977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45" name="曲線コネクタ 44">
            <a:extLst>
              <a:ext uri="{FF2B5EF4-FFF2-40B4-BE49-F238E27FC236}">
                <a16:creationId xmlns:a16="http://schemas.microsoft.com/office/drawing/2014/main" id="{9519E5F9-30A5-8F49-A874-B7736BC5B3A9}"/>
              </a:ext>
            </a:extLst>
          </p:cNvPr>
          <p:cNvCxnSpPr>
            <a:cxnSpLocks/>
            <a:stCxn id="26" idx="1"/>
            <a:endCxn id="43" idx="0"/>
          </p:cNvCxnSpPr>
          <p:nvPr/>
        </p:nvCxnSpPr>
        <p:spPr>
          <a:xfrm rot="10800000" flipH="1" flipV="1">
            <a:off x="8117587" y="2678272"/>
            <a:ext cx="545210" cy="1209674"/>
          </a:xfrm>
          <a:prstGeom prst="curvedConnector4">
            <a:avLst>
              <a:gd name="adj1" fmla="val -41929"/>
              <a:gd name="adj2" fmla="val 54488"/>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89649CB1-724C-AD4B-B5FB-1181AE7ED07C}"/>
              </a:ext>
            </a:extLst>
          </p:cNvPr>
          <p:cNvSpPr/>
          <p:nvPr/>
        </p:nvSpPr>
        <p:spPr>
          <a:xfrm>
            <a:off x="8443115" y="2951322"/>
            <a:ext cx="333082"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3" name="曲線コネクタ 52">
            <a:extLst>
              <a:ext uri="{FF2B5EF4-FFF2-40B4-BE49-F238E27FC236}">
                <a16:creationId xmlns:a16="http://schemas.microsoft.com/office/drawing/2014/main" id="{807C100B-2A79-A24B-83B1-42C64118C160}"/>
              </a:ext>
            </a:extLst>
          </p:cNvPr>
          <p:cNvCxnSpPr>
            <a:cxnSpLocks/>
            <a:stCxn id="30" idx="3"/>
            <a:endCxn id="51" idx="3"/>
          </p:cNvCxnSpPr>
          <p:nvPr/>
        </p:nvCxnSpPr>
        <p:spPr>
          <a:xfrm flipH="1">
            <a:off x="8776197" y="2678272"/>
            <a:ext cx="1407400" cy="381635"/>
          </a:xfrm>
          <a:prstGeom prst="curvedConnector3">
            <a:avLst>
              <a:gd name="adj1" fmla="val -16243"/>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5005227F-F164-1A40-808C-0F81CBEB16CB}"/>
              </a:ext>
            </a:extLst>
          </p:cNvPr>
          <p:cNvSpPr/>
          <p:nvPr/>
        </p:nvSpPr>
        <p:spPr>
          <a:xfrm>
            <a:off x="6958013" y="4269581"/>
            <a:ext cx="3333880" cy="3595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テキスト ボックス 62">
            <a:extLst>
              <a:ext uri="{FF2B5EF4-FFF2-40B4-BE49-F238E27FC236}">
                <a16:creationId xmlns:a16="http://schemas.microsoft.com/office/drawing/2014/main" id="{731B318B-7978-0845-B10A-353B0FE992C6}"/>
              </a:ext>
            </a:extLst>
          </p:cNvPr>
          <p:cNvSpPr txBox="1"/>
          <p:nvPr/>
        </p:nvSpPr>
        <p:spPr>
          <a:xfrm>
            <a:off x="10641112" y="4507072"/>
            <a:ext cx="894396" cy="244157"/>
          </a:xfrm>
          <a:prstGeom prst="rect">
            <a:avLst/>
          </a:prstGeom>
          <a:noFill/>
        </p:spPr>
        <p:txBody>
          <a:bodyPr wrap="square" rtlCol="0">
            <a:noAutofit/>
          </a:bodyPr>
          <a:lstStyle/>
          <a:p>
            <a:r>
              <a:rPr kumimoji="1" lang="en-US" altLang="ja-JP" sz="1200" dirty="0"/>
              <a:t>Validation</a:t>
            </a:r>
            <a:endParaRPr kumimoji="1" lang="ja-JP" altLang="en-US" sz="1200" dirty="0"/>
          </a:p>
        </p:txBody>
      </p:sp>
      <p:sp>
        <p:nvSpPr>
          <p:cNvPr id="64" name="右中かっこ 63">
            <a:extLst>
              <a:ext uri="{FF2B5EF4-FFF2-40B4-BE49-F238E27FC236}">
                <a16:creationId xmlns:a16="http://schemas.microsoft.com/office/drawing/2014/main" id="{F9C7F132-BACD-B549-8D0F-B64528BDB6A0}"/>
              </a:ext>
            </a:extLst>
          </p:cNvPr>
          <p:cNvSpPr/>
          <p:nvPr/>
        </p:nvSpPr>
        <p:spPr>
          <a:xfrm>
            <a:off x="10520370" y="3887946"/>
            <a:ext cx="120742" cy="1484153"/>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右中かっこ 64">
            <a:extLst>
              <a:ext uri="{FF2B5EF4-FFF2-40B4-BE49-F238E27FC236}">
                <a16:creationId xmlns:a16="http://schemas.microsoft.com/office/drawing/2014/main" id="{B8A9B6C5-31E1-B24A-9961-B8150398C2F5}"/>
              </a:ext>
            </a:extLst>
          </p:cNvPr>
          <p:cNvSpPr/>
          <p:nvPr/>
        </p:nvSpPr>
        <p:spPr>
          <a:xfrm>
            <a:off x="10520370" y="5497830"/>
            <a:ext cx="120742" cy="769779"/>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E7A18B42-77AD-894C-B7B3-11DFE3094ADD}"/>
              </a:ext>
            </a:extLst>
          </p:cNvPr>
          <p:cNvSpPr txBox="1"/>
          <p:nvPr/>
        </p:nvSpPr>
        <p:spPr>
          <a:xfrm>
            <a:off x="10641112" y="5653971"/>
            <a:ext cx="894396" cy="448189"/>
          </a:xfrm>
          <a:prstGeom prst="rect">
            <a:avLst/>
          </a:prstGeom>
          <a:noFill/>
        </p:spPr>
        <p:txBody>
          <a:bodyPr wrap="square" rtlCol="0">
            <a:noAutofit/>
          </a:bodyPr>
          <a:lstStyle/>
          <a:p>
            <a:r>
              <a:rPr kumimoji="1" lang="en-US" altLang="ja-JP" sz="1200" dirty="0"/>
              <a:t>Created</a:t>
            </a:r>
          </a:p>
          <a:p>
            <a:r>
              <a:rPr kumimoji="1" lang="en-US" altLang="ja-JP" sz="1200" dirty="0"/>
              <a:t>Account</a:t>
            </a:r>
            <a:endParaRPr kumimoji="1" lang="ja-JP" altLang="en-US" sz="1200" dirty="0"/>
          </a:p>
        </p:txBody>
      </p:sp>
      <p:sp>
        <p:nvSpPr>
          <p:cNvPr id="32" name="テキスト ボックス 31">
            <a:extLst>
              <a:ext uri="{FF2B5EF4-FFF2-40B4-BE49-F238E27FC236}">
                <a16:creationId xmlns:a16="http://schemas.microsoft.com/office/drawing/2014/main" id="{AC3E2011-2B52-AA44-87D2-90F9C0EBCAB2}"/>
              </a:ext>
            </a:extLst>
          </p:cNvPr>
          <p:cNvSpPr txBox="1"/>
          <p:nvPr/>
        </p:nvSpPr>
        <p:spPr>
          <a:xfrm>
            <a:off x="9754593" y="3157300"/>
            <a:ext cx="2193187" cy="671196"/>
          </a:xfrm>
          <a:prstGeom prst="rect">
            <a:avLst/>
          </a:prstGeom>
          <a:solidFill>
            <a:schemeClr val="bg1"/>
          </a:solidFill>
        </p:spPr>
        <p:txBody>
          <a:bodyPr wrap="square" rtlCol="0">
            <a:noAutofit/>
          </a:bodyPr>
          <a:lstStyle/>
          <a:p>
            <a:r>
              <a:rPr kumimoji="1" lang="en-US" altLang="ja-JP" sz="1200" dirty="0"/>
              <a:t>"</a:t>
            </a:r>
            <a:r>
              <a:rPr kumimoji="1" lang="en-US" altLang="ja-JP" sz="1200" dirty="0" err="1"/>
              <a:t>init</a:t>
            </a:r>
            <a:r>
              <a:rPr kumimoji="1" lang="en-US" altLang="ja-JP" sz="1200" dirty="0"/>
              <a:t>" means create account.</a:t>
            </a:r>
          </a:p>
          <a:p>
            <a:r>
              <a:rPr kumimoji="1" lang="en-US" altLang="ja-JP" sz="1200" dirty="0"/>
              <a:t>(</a:t>
            </a:r>
            <a:r>
              <a:rPr kumimoji="1" lang="en-US" altLang="ja-JP" sz="1200" dirty="0" err="1"/>
              <a:t>myAccount.publicKey</a:t>
            </a:r>
            <a:r>
              <a:rPr kumimoji="1" lang="en-US" altLang="ja-JP" sz="1200" dirty="0"/>
              <a:t> is created account address in this case)</a:t>
            </a:r>
            <a:endParaRPr kumimoji="1" lang="ja-JP" altLang="en-US" sz="1200"/>
          </a:p>
        </p:txBody>
      </p:sp>
      <p:cxnSp>
        <p:nvCxnSpPr>
          <p:cNvPr id="33" name="曲線コネクタ 32">
            <a:extLst>
              <a:ext uri="{FF2B5EF4-FFF2-40B4-BE49-F238E27FC236}">
                <a16:creationId xmlns:a16="http://schemas.microsoft.com/office/drawing/2014/main" id="{C211F412-DE14-1140-A1CF-AB06B716D29B}"/>
              </a:ext>
            </a:extLst>
          </p:cNvPr>
          <p:cNvCxnSpPr>
            <a:cxnSpLocks/>
            <a:stCxn id="32" idx="1"/>
            <a:endCxn id="56" idx="0"/>
          </p:cNvCxnSpPr>
          <p:nvPr/>
        </p:nvCxnSpPr>
        <p:spPr>
          <a:xfrm rot="10800000" flipV="1">
            <a:off x="8624953" y="3492897"/>
            <a:ext cx="1129640" cy="776683"/>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A84BAD81-03F6-9644-B679-8EC29936FFA4}"/>
              </a:ext>
            </a:extLst>
          </p:cNvPr>
          <p:cNvSpPr/>
          <p:nvPr/>
        </p:nvSpPr>
        <p:spPr>
          <a:xfrm>
            <a:off x="912833" y="4079943"/>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659E857B-F120-9543-BB1A-676FE5EA2D62}"/>
              </a:ext>
            </a:extLst>
          </p:cNvPr>
          <p:cNvSpPr/>
          <p:nvPr/>
        </p:nvSpPr>
        <p:spPr>
          <a:xfrm>
            <a:off x="912833" y="4269580"/>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6" name="正方形/長方形 45">
            <a:extLst>
              <a:ext uri="{FF2B5EF4-FFF2-40B4-BE49-F238E27FC236}">
                <a16:creationId xmlns:a16="http://schemas.microsoft.com/office/drawing/2014/main" id="{A0B46F2A-A0F9-7A4C-88B7-342E4C97ABA4}"/>
              </a:ext>
            </a:extLst>
          </p:cNvPr>
          <p:cNvSpPr/>
          <p:nvPr/>
        </p:nvSpPr>
        <p:spPr>
          <a:xfrm>
            <a:off x="912833" y="4456455"/>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正方形/長方形 46">
            <a:extLst>
              <a:ext uri="{FF2B5EF4-FFF2-40B4-BE49-F238E27FC236}">
                <a16:creationId xmlns:a16="http://schemas.microsoft.com/office/drawing/2014/main" id="{E77B2ED3-55BF-DC4A-BDE0-AA6360ECCFD1}"/>
              </a:ext>
            </a:extLst>
          </p:cNvPr>
          <p:cNvSpPr/>
          <p:nvPr/>
        </p:nvSpPr>
        <p:spPr>
          <a:xfrm>
            <a:off x="7077075" y="4453853"/>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4" name="正方形/長方形 53">
            <a:extLst>
              <a:ext uri="{FF2B5EF4-FFF2-40B4-BE49-F238E27FC236}">
                <a16:creationId xmlns:a16="http://schemas.microsoft.com/office/drawing/2014/main" id="{DA0C6799-B73B-AD43-B20F-663CA4F6A660}"/>
              </a:ext>
            </a:extLst>
          </p:cNvPr>
          <p:cNvSpPr/>
          <p:nvPr/>
        </p:nvSpPr>
        <p:spPr>
          <a:xfrm>
            <a:off x="7077075" y="4811041"/>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5" name="正方形/長方形 54">
            <a:extLst>
              <a:ext uri="{FF2B5EF4-FFF2-40B4-BE49-F238E27FC236}">
                <a16:creationId xmlns:a16="http://schemas.microsoft.com/office/drawing/2014/main" id="{EC41EEB2-FCFE-8446-BC69-56EB51C60C21}"/>
              </a:ext>
            </a:extLst>
          </p:cNvPr>
          <p:cNvSpPr/>
          <p:nvPr/>
        </p:nvSpPr>
        <p:spPr>
          <a:xfrm>
            <a:off x="7077075" y="4996779"/>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7" name="曲線コネクタ 56">
            <a:extLst>
              <a:ext uri="{FF2B5EF4-FFF2-40B4-BE49-F238E27FC236}">
                <a16:creationId xmlns:a16="http://schemas.microsoft.com/office/drawing/2014/main" id="{4F06265E-ED8F-3846-8FE4-05965221CFD5}"/>
              </a:ext>
            </a:extLst>
          </p:cNvPr>
          <p:cNvCxnSpPr>
            <a:cxnSpLocks/>
            <a:stCxn id="56" idx="3"/>
            <a:endCxn id="44" idx="0"/>
          </p:cNvCxnSpPr>
          <p:nvPr/>
        </p:nvCxnSpPr>
        <p:spPr>
          <a:xfrm flipH="1">
            <a:off x="8662797" y="4449366"/>
            <a:ext cx="1629096" cy="1048464"/>
          </a:xfrm>
          <a:prstGeom prst="curvedConnector4">
            <a:avLst>
              <a:gd name="adj1" fmla="val -14032"/>
              <a:gd name="adj2" fmla="val 58574"/>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曲線コネクタ 57">
            <a:extLst>
              <a:ext uri="{FF2B5EF4-FFF2-40B4-BE49-F238E27FC236}">
                <a16:creationId xmlns:a16="http://schemas.microsoft.com/office/drawing/2014/main" id="{A0FED901-733F-E04F-A11D-53C73C5865D8}"/>
              </a:ext>
            </a:extLst>
          </p:cNvPr>
          <p:cNvCxnSpPr>
            <a:cxnSpLocks/>
            <a:stCxn id="41" idx="3"/>
            <a:endCxn id="47" idx="1"/>
          </p:cNvCxnSpPr>
          <p:nvPr/>
        </p:nvCxnSpPr>
        <p:spPr>
          <a:xfrm>
            <a:off x="4020999" y="4153166"/>
            <a:ext cx="3056076" cy="373910"/>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曲線コネクタ 58">
            <a:extLst>
              <a:ext uri="{FF2B5EF4-FFF2-40B4-BE49-F238E27FC236}">
                <a16:creationId xmlns:a16="http://schemas.microsoft.com/office/drawing/2014/main" id="{E7B0BFF0-1A69-734D-A425-0362F4747F02}"/>
              </a:ext>
            </a:extLst>
          </p:cNvPr>
          <p:cNvCxnSpPr>
            <a:cxnSpLocks/>
            <a:stCxn id="42" idx="3"/>
            <a:endCxn id="54" idx="1"/>
          </p:cNvCxnSpPr>
          <p:nvPr/>
        </p:nvCxnSpPr>
        <p:spPr>
          <a:xfrm>
            <a:off x="4020999" y="4342803"/>
            <a:ext cx="3056076" cy="541461"/>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曲線コネクタ 60">
            <a:extLst>
              <a:ext uri="{FF2B5EF4-FFF2-40B4-BE49-F238E27FC236}">
                <a16:creationId xmlns:a16="http://schemas.microsoft.com/office/drawing/2014/main" id="{8A062276-8F64-9F47-A2FD-CF2DAC584170}"/>
              </a:ext>
            </a:extLst>
          </p:cNvPr>
          <p:cNvCxnSpPr>
            <a:cxnSpLocks/>
            <a:stCxn id="46" idx="3"/>
            <a:endCxn id="55" idx="1"/>
          </p:cNvCxnSpPr>
          <p:nvPr/>
        </p:nvCxnSpPr>
        <p:spPr>
          <a:xfrm>
            <a:off x="4020999" y="4529678"/>
            <a:ext cx="3056076" cy="540324"/>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D64E2C82-772D-6962-DE91-27631A22747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01732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X to/and Earn</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4</a:t>
            </a:fld>
            <a:endParaRPr kumimoji="1" lang="ja-JP" altLang="en-US"/>
          </a:p>
        </p:txBody>
      </p:sp>
    </p:spTree>
    <p:extLst>
      <p:ext uri="{BB962C8B-B14F-4D97-AF65-F5344CB8AC3E}">
        <p14:creationId xmlns:p14="http://schemas.microsoft.com/office/powerpoint/2010/main" val="3619633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正方形/長方形 63">
            <a:extLst>
              <a:ext uri="{FF2B5EF4-FFF2-40B4-BE49-F238E27FC236}">
                <a16:creationId xmlns:a16="http://schemas.microsoft.com/office/drawing/2014/main" id="{B5489B69-8116-F949-0349-088559522848}"/>
              </a:ext>
            </a:extLst>
          </p:cNvPr>
          <p:cNvSpPr/>
          <p:nvPr/>
        </p:nvSpPr>
        <p:spPr>
          <a:xfrm>
            <a:off x="6417857"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 (On-chain)</a:t>
            </a:r>
          </a:p>
        </p:txBody>
      </p:sp>
      <p:sp>
        <p:nvSpPr>
          <p:cNvPr id="62" name="正方形/長方形 61">
            <a:extLst>
              <a:ext uri="{FF2B5EF4-FFF2-40B4-BE49-F238E27FC236}">
                <a16:creationId xmlns:a16="http://schemas.microsoft.com/office/drawing/2014/main" id="{8E81AB34-A7AA-EBDB-061E-416F9CE06DE2}"/>
              </a:ext>
            </a:extLst>
          </p:cNvPr>
          <p:cNvSpPr/>
          <p:nvPr/>
        </p:nvSpPr>
        <p:spPr>
          <a:xfrm>
            <a:off x="842926"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App (Off-chain)</a:t>
            </a:r>
          </a:p>
        </p:txBody>
      </p:sp>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User and System Action Overview of STEPN (hypothesis)</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5</a:t>
            </a:fld>
            <a:endParaRPr kumimoji="1" lang="ja-JP" altLang="en-US"/>
          </a:p>
        </p:txBody>
      </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sp>
        <p:nvSpPr>
          <p:cNvPr id="66" name="正方形/長方形 65">
            <a:extLst>
              <a:ext uri="{FF2B5EF4-FFF2-40B4-BE49-F238E27FC236}">
                <a16:creationId xmlns:a16="http://schemas.microsoft.com/office/drawing/2014/main" id="{2AE2CC70-D376-95C7-7685-B7A3B91B640F}"/>
              </a:ext>
            </a:extLst>
          </p:cNvPr>
          <p:cNvSpPr/>
          <p:nvPr/>
        </p:nvSpPr>
        <p:spPr>
          <a:xfrm>
            <a:off x="3795659"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Spending = Game Wallet</a:t>
            </a:r>
          </a:p>
          <a:p>
            <a:pPr algn="ctr"/>
            <a:r>
              <a:rPr kumimoji="1" lang="en-US" altLang="ja-JP" sz="1400" dirty="0">
                <a:solidFill>
                  <a:schemeClr val="tx1"/>
                </a:solidFill>
              </a:rPr>
              <a:t>(User's</a:t>
            </a:r>
          </a:p>
          <a:p>
            <a:pPr algn="ctr"/>
            <a:r>
              <a:rPr kumimoji="1" lang="en-US" altLang="ja-JP" sz="1400" dirty="0">
                <a:solidFill>
                  <a:schemeClr val="tx1"/>
                </a:solidFill>
              </a:rPr>
              <a:t>Off-chain Wallet)</a:t>
            </a:r>
          </a:p>
        </p:txBody>
      </p:sp>
      <p:sp>
        <p:nvSpPr>
          <p:cNvPr id="84" name="正方形/長方形 83">
            <a:extLst>
              <a:ext uri="{FF2B5EF4-FFF2-40B4-BE49-F238E27FC236}">
                <a16:creationId xmlns:a16="http://schemas.microsoft.com/office/drawing/2014/main" id="{86A78A23-E355-8EEB-3C4F-39D5681536BB}"/>
              </a:ext>
            </a:extLst>
          </p:cNvPr>
          <p:cNvSpPr/>
          <p:nvPr/>
        </p:nvSpPr>
        <p:spPr>
          <a:xfrm>
            <a:off x="6580717"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78" name="正方形/長方形 77">
            <a:extLst>
              <a:ext uri="{FF2B5EF4-FFF2-40B4-BE49-F238E27FC236}">
                <a16:creationId xmlns:a16="http://schemas.microsoft.com/office/drawing/2014/main" id="{85BB493E-44BC-4EE7-2363-A36BA9251A07}"/>
              </a:ext>
            </a:extLst>
          </p:cNvPr>
          <p:cNvSpPr/>
          <p:nvPr/>
        </p:nvSpPr>
        <p:spPr>
          <a:xfrm>
            <a:off x="1023803" y="1243355"/>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Earn</a:t>
            </a:r>
          </a:p>
        </p:txBody>
      </p:sp>
      <p:sp>
        <p:nvSpPr>
          <p:cNvPr id="90" name="正方形/長方形 89">
            <a:extLst>
              <a:ext uri="{FF2B5EF4-FFF2-40B4-BE49-F238E27FC236}">
                <a16:creationId xmlns:a16="http://schemas.microsoft.com/office/drawing/2014/main" id="{82930EE5-5591-25B0-39A4-90EB5878C512}"/>
              </a:ext>
            </a:extLst>
          </p:cNvPr>
          <p:cNvSpPr/>
          <p:nvPr/>
        </p:nvSpPr>
        <p:spPr>
          <a:xfrm>
            <a:off x="1157595" y="1593003"/>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Move</a:t>
            </a:r>
          </a:p>
        </p:txBody>
      </p:sp>
      <p:sp>
        <p:nvSpPr>
          <p:cNvPr id="91" name="正方形/長方形 90">
            <a:extLst>
              <a:ext uri="{FF2B5EF4-FFF2-40B4-BE49-F238E27FC236}">
                <a16:creationId xmlns:a16="http://schemas.microsoft.com/office/drawing/2014/main" id="{D40FA6F8-E21C-DFF5-E08E-A4B34409C804}"/>
              </a:ext>
            </a:extLst>
          </p:cNvPr>
          <p:cNvSpPr/>
          <p:nvPr/>
        </p:nvSpPr>
        <p:spPr>
          <a:xfrm>
            <a:off x="1157595" y="205175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Measurement</a:t>
            </a:r>
          </a:p>
        </p:txBody>
      </p:sp>
      <p:sp>
        <p:nvSpPr>
          <p:cNvPr id="94" name="正方形/長方形 93">
            <a:extLst>
              <a:ext uri="{FF2B5EF4-FFF2-40B4-BE49-F238E27FC236}">
                <a16:creationId xmlns:a16="http://schemas.microsoft.com/office/drawing/2014/main" id="{4DC9FDF0-B492-93F6-2FD1-3876E17C8EF7}"/>
              </a:ext>
            </a:extLst>
          </p:cNvPr>
          <p:cNvSpPr/>
          <p:nvPr/>
        </p:nvSpPr>
        <p:spPr>
          <a:xfrm>
            <a:off x="1023803" y="2984686"/>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Maintenance</a:t>
            </a:r>
          </a:p>
        </p:txBody>
      </p:sp>
      <p:sp>
        <p:nvSpPr>
          <p:cNvPr id="95" name="正方形/長方形 94">
            <a:extLst>
              <a:ext uri="{FF2B5EF4-FFF2-40B4-BE49-F238E27FC236}">
                <a16:creationId xmlns:a16="http://schemas.microsoft.com/office/drawing/2014/main" id="{B6C4933D-3C8A-DB54-0B7C-215E05CB9E9D}"/>
              </a:ext>
            </a:extLst>
          </p:cNvPr>
          <p:cNvSpPr/>
          <p:nvPr/>
        </p:nvSpPr>
        <p:spPr>
          <a:xfrm>
            <a:off x="1157595" y="3334334"/>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Level up</a:t>
            </a:r>
          </a:p>
        </p:txBody>
      </p:sp>
      <p:sp>
        <p:nvSpPr>
          <p:cNvPr id="102" name="正方形/長方形 101">
            <a:extLst>
              <a:ext uri="{FF2B5EF4-FFF2-40B4-BE49-F238E27FC236}">
                <a16:creationId xmlns:a16="http://schemas.microsoft.com/office/drawing/2014/main" id="{2BF51C23-B1D1-1BE8-B441-7B43B08D962D}"/>
              </a:ext>
            </a:extLst>
          </p:cNvPr>
          <p:cNvSpPr/>
          <p:nvPr/>
        </p:nvSpPr>
        <p:spPr>
          <a:xfrm>
            <a:off x="1026376" y="4731280"/>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Marketplace</a:t>
            </a:r>
          </a:p>
        </p:txBody>
      </p:sp>
      <p:sp>
        <p:nvSpPr>
          <p:cNvPr id="103" name="正方形/長方形 102">
            <a:extLst>
              <a:ext uri="{FF2B5EF4-FFF2-40B4-BE49-F238E27FC236}">
                <a16:creationId xmlns:a16="http://schemas.microsoft.com/office/drawing/2014/main" id="{7489FE7A-697A-BF7C-A4BA-39B74426816C}"/>
              </a:ext>
            </a:extLst>
          </p:cNvPr>
          <p:cNvSpPr/>
          <p:nvPr/>
        </p:nvSpPr>
        <p:spPr>
          <a:xfrm>
            <a:off x="1160168" y="5080928"/>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 / Buy</a:t>
            </a:r>
          </a:p>
        </p:txBody>
      </p:sp>
      <p:cxnSp>
        <p:nvCxnSpPr>
          <p:cNvPr id="119" name="直線矢印コネクタ 118">
            <a:extLst>
              <a:ext uri="{FF2B5EF4-FFF2-40B4-BE49-F238E27FC236}">
                <a16:creationId xmlns:a16="http://schemas.microsoft.com/office/drawing/2014/main" id="{241297AB-D775-FF6A-1700-EEB1DCFCC195}"/>
              </a:ext>
            </a:extLst>
          </p:cNvPr>
          <p:cNvCxnSpPr>
            <a:cxnSpLocks/>
          </p:cNvCxnSpPr>
          <p:nvPr/>
        </p:nvCxnSpPr>
        <p:spPr>
          <a:xfrm flipH="1">
            <a:off x="2749408" y="173358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B0ABB99D-6170-F197-2F90-E339B7A46DF1}"/>
              </a:ext>
            </a:extLst>
          </p:cNvPr>
          <p:cNvSpPr txBox="1"/>
          <p:nvPr/>
        </p:nvSpPr>
        <p:spPr>
          <a:xfrm>
            <a:off x="2822732" y="1449218"/>
            <a:ext cx="900000" cy="243211"/>
          </a:xfrm>
          <a:prstGeom prst="rect">
            <a:avLst/>
          </a:prstGeom>
          <a:noFill/>
        </p:spPr>
        <p:txBody>
          <a:bodyPr wrap="none" rtlCol="0">
            <a:noAutofit/>
          </a:bodyPr>
          <a:lstStyle/>
          <a:p>
            <a:pPr algn="ctr"/>
            <a:r>
              <a:rPr kumimoji="1" lang="en-US" altLang="ja-JP" sz="1200" dirty="0"/>
              <a:t>Use Sneakers</a:t>
            </a:r>
            <a:endParaRPr kumimoji="1" lang="ja-JP" altLang="en-US" sz="1200" dirty="0"/>
          </a:p>
        </p:txBody>
      </p:sp>
      <p:sp>
        <p:nvSpPr>
          <p:cNvPr id="124" name="テキスト ボックス 123">
            <a:extLst>
              <a:ext uri="{FF2B5EF4-FFF2-40B4-BE49-F238E27FC236}">
                <a16:creationId xmlns:a16="http://schemas.microsoft.com/office/drawing/2014/main" id="{16D79EC0-43C3-5361-EB62-A49CBA1EFEB8}"/>
              </a:ext>
            </a:extLst>
          </p:cNvPr>
          <p:cNvSpPr txBox="1"/>
          <p:nvPr/>
        </p:nvSpPr>
        <p:spPr>
          <a:xfrm>
            <a:off x="2822732" y="1908130"/>
            <a:ext cx="900000" cy="243211"/>
          </a:xfrm>
          <a:prstGeom prst="rect">
            <a:avLst/>
          </a:prstGeom>
          <a:noFill/>
        </p:spPr>
        <p:txBody>
          <a:bodyPr wrap="none" rtlCol="0">
            <a:noAutofit/>
          </a:bodyPr>
          <a:lstStyle/>
          <a:p>
            <a:pPr algn="ctr"/>
            <a:r>
              <a:rPr kumimoji="1" lang="en-US" altLang="ja-JP" sz="1200" dirty="0"/>
              <a:t>Get Tokens</a:t>
            </a:r>
            <a:endParaRPr kumimoji="1" lang="ja-JP" altLang="en-US" sz="1200" dirty="0"/>
          </a:p>
        </p:txBody>
      </p:sp>
      <p:sp>
        <p:nvSpPr>
          <p:cNvPr id="126" name="テキスト ボックス 125">
            <a:extLst>
              <a:ext uri="{FF2B5EF4-FFF2-40B4-BE49-F238E27FC236}">
                <a16:creationId xmlns:a16="http://schemas.microsoft.com/office/drawing/2014/main" id="{BBAB3C65-3173-F581-E2C5-95829A322C75}"/>
              </a:ext>
            </a:extLst>
          </p:cNvPr>
          <p:cNvSpPr txBox="1"/>
          <p:nvPr/>
        </p:nvSpPr>
        <p:spPr>
          <a:xfrm>
            <a:off x="2822732" y="3198008"/>
            <a:ext cx="900000" cy="243211"/>
          </a:xfrm>
          <a:prstGeom prst="rect">
            <a:avLst/>
          </a:prstGeom>
          <a:noFill/>
        </p:spPr>
        <p:txBody>
          <a:bodyPr wrap="none" rtlCol="0">
            <a:noAutofit/>
          </a:bodyPr>
          <a:lstStyle/>
          <a:p>
            <a:pPr algn="ctr"/>
            <a:r>
              <a:rPr kumimoji="1" lang="en-US" altLang="ja-JP" sz="1200" dirty="0"/>
              <a:t>Pay Tokens</a:t>
            </a:r>
            <a:endParaRPr kumimoji="1" lang="ja-JP" altLang="en-US" sz="1200" dirty="0"/>
          </a:p>
        </p:txBody>
      </p:sp>
      <p:sp>
        <p:nvSpPr>
          <p:cNvPr id="128" name="テキスト ボックス 127">
            <a:extLst>
              <a:ext uri="{FF2B5EF4-FFF2-40B4-BE49-F238E27FC236}">
                <a16:creationId xmlns:a16="http://schemas.microsoft.com/office/drawing/2014/main" id="{87559E6B-5888-31A6-4B21-92A93BD0D35E}"/>
              </a:ext>
            </a:extLst>
          </p:cNvPr>
          <p:cNvSpPr txBox="1"/>
          <p:nvPr/>
        </p:nvSpPr>
        <p:spPr>
          <a:xfrm>
            <a:off x="2822732" y="3646538"/>
            <a:ext cx="900000" cy="243211"/>
          </a:xfrm>
          <a:prstGeom prst="rect">
            <a:avLst/>
          </a:prstGeom>
          <a:noFill/>
        </p:spPr>
        <p:txBody>
          <a:bodyPr wrap="none" rtlCol="0">
            <a:noAutofit/>
          </a:bodyPr>
          <a:lstStyle/>
          <a:p>
            <a:pPr algn="ctr"/>
            <a:r>
              <a:rPr kumimoji="1" lang="en-US" altLang="ja-JP" sz="1200" dirty="0"/>
              <a:t>Grow Sneakers</a:t>
            </a:r>
            <a:endParaRPr kumimoji="1" lang="ja-JP" altLang="en-US" sz="1200" dirty="0"/>
          </a:p>
        </p:txBody>
      </p:sp>
      <p:sp>
        <p:nvSpPr>
          <p:cNvPr id="129" name="正方形/長方形 128">
            <a:extLst>
              <a:ext uri="{FF2B5EF4-FFF2-40B4-BE49-F238E27FC236}">
                <a16:creationId xmlns:a16="http://schemas.microsoft.com/office/drawing/2014/main" id="{8D67EABF-8268-6C50-413A-D12A49489998}"/>
              </a:ext>
            </a:extLst>
          </p:cNvPr>
          <p:cNvSpPr/>
          <p:nvPr/>
        </p:nvSpPr>
        <p:spPr>
          <a:xfrm>
            <a:off x="1157595" y="375457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Repair</a:t>
            </a:r>
          </a:p>
        </p:txBody>
      </p:sp>
      <p:cxnSp>
        <p:nvCxnSpPr>
          <p:cNvPr id="125" name="直線矢印コネクタ 124">
            <a:extLst>
              <a:ext uri="{FF2B5EF4-FFF2-40B4-BE49-F238E27FC236}">
                <a16:creationId xmlns:a16="http://schemas.microsoft.com/office/drawing/2014/main" id="{6DBA7F3D-F0C1-B80C-4B68-58D543F46763}"/>
              </a:ext>
            </a:extLst>
          </p:cNvPr>
          <p:cNvCxnSpPr>
            <a:cxnSpLocks/>
          </p:cNvCxnSpPr>
          <p:nvPr/>
        </p:nvCxnSpPr>
        <p:spPr>
          <a:xfrm flipH="1">
            <a:off x="2749407" y="348237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A2E7550A-C3B9-ADC5-D033-E16D31101CB5}"/>
              </a:ext>
            </a:extLst>
          </p:cNvPr>
          <p:cNvCxnSpPr>
            <a:cxnSpLocks/>
          </p:cNvCxnSpPr>
          <p:nvPr/>
        </p:nvCxnSpPr>
        <p:spPr>
          <a:xfrm>
            <a:off x="2749407" y="393090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B5169112-8E00-1ED8-42A1-8D3ED92E88F1}"/>
              </a:ext>
            </a:extLst>
          </p:cNvPr>
          <p:cNvCxnSpPr>
            <a:cxnSpLocks/>
          </p:cNvCxnSpPr>
          <p:nvPr/>
        </p:nvCxnSpPr>
        <p:spPr>
          <a:xfrm>
            <a:off x="2749407"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1" name="テキスト ボックス 130">
            <a:extLst>
              <a:ext uri="{FF2B5EF4-FFF2-40B4-BE49-F238E27FC236}">
                <a16:creationId xmlns:a16="http://schemas.microsoft.com/office/drawing/2014/main" id="{92E0D38F-3B37-BA8B-10CB-86411021F932}"/>
              </a:ext>
            </a:extLst>
          </p:cNvPr>
          <p:cNvSpPr txBox="1"/>
          <p:nvPr/>
        </p:nvSpPr>
        <p:spPr>
          <a:xfrm>
            <a:off x="2822732" y="4914301"/>
            <a:ext cx="900000" cy="243211"/>
          </a:xfrm>
          <a:prstGeom prst="rect">
            <a:avLst/>
          </a:prstGeom>
          <a:noFill/>
        </p:spPr>
        <p:txBody>
          <a:bodyPr wrap="none" rtlCol="0">
            <a:noAutofit/>
          </a:bodyPr>
          <a:lstStyle/>
          <a:p>
            <a:pPr algn="ctr"/>
            <a:r>
              <a:rPr kumimoji="1" lang="en-US" altLang="ja-JP" sz="1200" dirty="0"/>
              <a:t>Pay/Get Tokens</a:t>
            </a:r>
            <a:endParaRPr kumimoji="1" lang="ja-JP" altLang="en-US" sz="1200" dirty="0"/>
          </a:p>
        </p:txBody>
      </p:sp>
      <p:sp>
        <p:nvSpPr>
          <p:cNvPr id="132" name="テキスト ボックス 131">
            <a:extLst>
              <a:ext uri="{FF2B5EF4-FFF2-40B4-BE49-F238E27FC236}">
                <a16:creationId xmlns:a16="http://schemas.microsoft.com/office/drawing/2014/main" id="{39220853-452F-918E-4DE0-E8227F9C20B0}"/>
              </a:ext>
            </a:extLst>
          </p:cNvPr>
          <p:cNvSpPr txBox="1"/>
          <p:nvPr/>
        </p:nvSpPr>
        <p:spPr>
          <a:xfrm>
            <a:off x="2822732" y="5362831"/>
            <a:ext cx="900000" cy="243211"/>
          </a:xfrm>
          <a:prstGeom prst="rect">
            <a:avLst/>
          </a:prstGeom>
          <a:noFill/>
        </p:spPr>
        <p:txBody>
          <a:bodyPr wrap="none" rtlCol="0">
            <a:noAutofit/>
          </a:bodyPr>
          <a:lstStyle/>
          <a:p>
            <a:pPr algn="ctr"/>
            <a:r>
              <a:rPr kumimoji="1" lang="en-US" altLang="ja-JP" sz="1200" dirty="0"/>
              <a:t>Send/Get Sneakers</a:t>
            </a:r>
            <a:endParaRPr kumimoji="1" lang="ja-JP" altLang="en-US" sz="1200" dirty="0"/>
          </a:p>
        </p:txBody>
      </p:sp>
      <p:cxnSp>
        <p:nvCxnSpPr>
          <p:cNvPr id="133" name="直線矢印コネクタ 132">
            <a:extLst>
              <a:ext uri="{FF2B5EF4-FFF2-40B4-BE49-F238E27FC236}">
                <a16:creationId xmlns:a16="http://schemas.microsoft.com/office/drawing/2014/main" id="{5CB7750E-F9E3-E4BE-7DB4-5FA311292D77}"/>
              </a:ext>
            </a:extLst>
          </p:cNvPr>
          <p:cNvCxnSpPr>
            <a:cxnSpLocks/>
          </p:cNvCxnSpPr>
          <p:nvPr/>
        </p:nvCxnSpPr>
        <p:spPr>
          <a:xfrm flipH="1">
            <a:off x="2749407" y="519866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4" name="直線矢印コネクタ 133">
            <a:extLst>
              <a:ext uri="{FF2B5EF4-FFF2-40B4-BE49-F238E27FC236}">
                <a16:creationId xmlns:a16="http://schemas.microsoft.com/office/drawing/2014/main" id="{13907CCD-AC94-605D-A2C8-98FFA88710A3}"/>
              </a:ext>
            </a:extLst>
          </p:cNvPr>
          <p:cNvCxnSpPr>
            <a:cxnSpLocks/>
          </p:cNvCxnSpPr>
          <p:nvPr/>
        </p:nvCxnSpPr>
        <p:spPr>
          <a:xfrm>
            <a:off x="2749407" y="564719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0133254F-9578-50A9-9053-8E6767F6D6B8}"/>
              </a:ext>
            </a:extLst>
          </p:cNvPr>
          <p:cNvSpPr/>
          <p:nvPr/>
        </p:nvSpPr>
        <p:spPr>
          <a:xfrm>
            <a:off x="3913849"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36" name="円柱 135">
            <a:extLst>
              <a:ext uri="{FF2B5EF4-FFF2-40B4-BE49-F238E27FC236}">
                <a16:creationId xmlns:a16="http://schemas.microsoft.com/office/drawing/2014/main" id="{1B0B16D7-8A02-E831-5654-25A8FE5421F8}"/>
              </a:ext>
            </a:extLst>
          </p:cNvPr>
          <p:cNvSpPr/>
          <p:nvPr/>
        </p:nvSpPr>
        <p:spPr>
          <a:xfrm>
            <a:off x="3913849"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37" name="円柱 136">
            <a:extLst>
              <a:ext uri="{FF2B5EF4-FFF2-40B4-BE49-F238E27FC236}">
                <a16:creationId xmlns:a16="http://schemas.microsoft.com/office/drawing/2014/main" id="{D36EFE21-8239-58BD-44C2-81C107DFDE04}"/>
              </a:ext>
            </a:extLst>
          </p:cNvPr>
          <p:cNvSpPr/>
          <p:nvPr/>
        </p:nvSpPr>
        <p:spPr>
          <a:xfrm>
            <a:off x="4694457"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45" name="正方形/長方形 144">
            <a:extLst>
              <a:ext uri="{FF2B5EF4-FFF2-40B4-BE49-F238E27FC236}">
                <a16:creationId xmlns:a16="http://schemas.microsoft.com/office/drawing/2014/main" id="{0E9C27B1-DBB0-0624-1301-C39EA6AA448B}"/>
              </a:ext>
            </a:extLst>
          </p:cNvPr>
          <p:cNvSpPr/>
          <p:nvPr/>
        </p:nvSpPr>
        <p:spPr>
          <a:xfrm>
            <a:off x="6695684"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46" name="円柱 145">
            <a:extLst>
              <a:ext uri="{FF2B5EF4-FFF2-40B4-BE49-F238E27FC236}">
                <a16:creationId xmlns:a16="http://schemas.microsoft.com/office/drawing/2014/main" id="{CE733E95-0D9B-6ED8-582E-7D6685DB89CE}"/>
              </a:ext>
            </a:extLst>
          </p:cNvPr>
          <p:cNvSpPr/>
          <p:nvPr/>
        </p:nvSpPr>
        <p:spPr>
          <a:xfrm>
            <a:off x="6695684"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47" name="円柱 146">
            <a:extLst>
              <a:ext uri="{FF2B5EF4-FFF2-40B4-BE49-F238E27FC236}">
                <a16:creationId xmlns:a16="http://schemas.microsoft.com/office/drawing/2014/main" id="{A7F8F5E8-5D0A-D783-DF56-DA416113AF38}"/>
              </a:ext>
            </a:extLst>
          </p:cNvPr>
          <p:cNvSpPr/>
          <p:nvPr/>
        </p:nvSpPr>
        <p:spPr>
          <a:xfrm>
            <a:off x="7476292"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0" name="正方形/長方形 149">
            <a:extLst>
              <a:ext uri="{FF2B5EF4-FFF2-40B4-BE49-F238E27FC236}">
                <a16:creationId xmlns:a16="http://schemas.microsoft.com/office/drawing/2014/main" id="{B06AEA5B-6D15-7D4C-B905-F86C61E3DCB4}"/>
              </a:ext>
            </a:extLst>
          </p:cNvPr>
          <p:cNvSpPr/>
          <p:nvPr/>
        </p:nvSpPr>
        <p:spPr>
          <a:xfrm>
            <a:off x="9350000" y="1243356"/>
            <a:ext cx="1725605" cy="28970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51" name="正方形/長方形 150">
            <a:extLst>
              <a:ext uri="{FF2B5EF4-FFF2-40B4-BE49-F238E27FC236}">
                <a16:creationId xmlns:a16="http://schemas.microsoft.com/office/drawing/2014/main" id="{732565FE-DF9A-3A0C-9FD1-E2CF09FB3567}"/>
              </a:ext>
            </a:extLst>
          </p:cNvPr>
          <p:cNvSpPr/>
          <p:nvPr/>
        </p:nvSpPr>
        <p:spPr>
          <a:xfrm>
            <a:off x="9464967" y="272599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52" name="円柱 151">
            <a:extLst>
              <a:ext uri="{FF2B5EF4-FFF2-40B4-BE49-F238E27FC236}">
                <a16:creationId xmlns:a16="http://schemas.microsoft.com/office/drawing/2014/main" id="{0DD37C8B-AA96-47FB-9975-96D0FC5CA509}"/>
              </a:ext>
            </a:extLst>
          </p:cNvPr>
          <p:cNvSpPr/>
          <p:nvPr/>
        </p:nvSpPr>
        <p:spPr>
          <a:xfrm>
            <a:off x="9464967"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53" name="円柱 152">
            <a:extLst>
              <a:ext uri="{FF2B5EF4-FFF2-40B4-BE49-F238E27FC236}">
                <a16:creationId xmlns:a16="http://schemas.microsoft.com/office/drawing/2014/main" id="{DEEC6421-C84D-90E6-ED2E-4FF6587B9318}"/>
              </a:ext>
            </a:extLst>
          </p:cNvPr>
          <p:cNvSpPr/>
          <p:nvPr/>
        </p:nvSpPr>
        <p:spPr>
          <a:xfrm>
            <a:off x="10245575"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4" name="正方形/長方形 153">
            <a:extLst>
              <a:ext uri="{FF2B5EF4-FFF2-40B4-BE49-F238E27FC236}">
                <a16:creationId xmlns:a16="http://schemas.microsoft.com/office/drawing/2014/main" id="{90EFF27E-6C8B-CBF5-F418-8CAA55C2BF00}"/>
              </a:ext>
            </a:extLst>
          </p:cNvPr>
          <p:cNvSpPr/>
          <p:nvPr/>
        </p:nvSpPr>
        <p:spPr>
          <a:xfrm>
            <a:off x="9464967" y="37084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 (Orca SDK)</a:t>
            </a:r>
          </a:p>
        </p:txBody>
      </p:sp>
      <p:sp>
        <p:nvSpPr>
          <p:cNvPr id="157" name="正方形/長方形 156">
            <a:extLst>
              <a:ext uri="{FF2B5EF4-FFF2-40B4-BE49-F238E27FC236}">
                <a16:creationId xmlns:a16="http://schemas.microsoft.com/office/drawing/2014/main" id="{0EBFD8AE-F6CB-2022-CFAB-F219EB3579B3}"/>
              </a:ext>
            </a:extLst>
          </p:cNvPr>
          <p:cNvSpPr/>
          <p:nvPr/>
        </p:nvSpPr>
        <p:spPr>
          <a:xfrm>
            <a:off x="9350000" y="4556922"/>
            <a:ext cx="1725605" cy="17465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 (Orca)</a:t>
            </a:r>
          </a:p>
        </p:txBody>
      </p:sp>
      <p:sp>
        <p:nvSpPr>
          <p:cNvPr id="158" name="正方形/長方形 157">
            <a:extLst>
              <a:ext uri="{FF2B5EF4-FFF2-40B4-BE49-F238E27FC236}">
                <a16:creationId xmlns:a16="http://schemas.microsoft.com/office/drawing/2014/main" id="{5FF061F7-9377-4C18-0319-38F150E75426}"/>
              </a:ext>
            </a:extLst>
          </p:cNvPr>
          <p:cNvSpPr/>
          <p:nvPr/>
        </p:nvSpPr>
        <p:spPr>
          <a:xfrm>
            <a:off x="9464967" y="4973475"/>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a:t>
            </a:r>
          </a:p>
        </p:txBody>
      </p:sp>
      <p:cxnSp>
        <p:nvCxnSpPr>
          <p:cNvPr id="159" name="直線矢印コネクタ 158">
            <a:extLst>
              <a:ext uri="{FF2B5EF4-FFF2-40B4-BE49-F238E27FC236}">
                <a16:creationId xmlns:a16="http://schemas.microsoft.com/office/drawing/2014/main" id="{D56CBEED-16A2-0F7B-EB7F-16FA693E1CFD}"/>
              </a:ext>
            </a:extLst>
          </p:cNvPr>
          <p:cNvCxnSpPr>
            <a:cxnSpLocks/>
            <a:stCxn id="157" idx="0"/>
            <a:endCxn id="150" idx="2"/>
          </p:cNvCxnSpPr>
          <p:nvPr/>
        </p:nvCxnSpPr>
        <p:spPr>
          <a:xfrm flipV="1">
            <a:off x="10212803" y="4140369"/>
            <a:ext cx="0" cy="416553"/>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069D1519-21B3-984A-7C9F-82ECD0DB104B}"/>
              </a:ext>
            </a:extLst>
          </p:cNvPr>
          <p:cNvSpPr txBox="1"/>
          <p:nvPr/>
        </p:nvSpPr>
        <p:spPr>
          <a:xfrm>
            <a:off x="10352328" y="4226652"/>
            <a:ext cx="900000" cy="243211"/>
          </a:xfrm>
          <a:prstGeom prst="rect">
            <a:avLst/>
          </a:prstGeom>
          <a:noFill/>
        </p:spPr>
        <p:txBody>
          <a:bodyPr wrap="none" rtlCol="0">
            <a:noAutofit/>
          </a:bodyPr>
          <a:lstStyle/>
          <a:p>
            <a:pPr algn="ctr"/>
            <a:r>
              <a:rPr kumimoji="1" lang="en-US" altLang="ja-JP" sz="1200" dirty="0"/>
              <a:t>Swap Tokens</a:t>
            </a:r>
            <a:endParaRPr kumimoji="1" lang="ja-JP" altLang="en-US" sz="1200" dirty="0"/>
          </a:p>
        </p:txBody>
      </p:sp>
      <p:sp>
        <p:nvSpPr>
          <p:cNvPr id="165" name="正方形/長方形 164">
            <a:extLst>
              <a:ext uri="{FF2B5EF4-FFF2-40B4-BE49-F238E27FC236}">
                <a16:creationId xmlns:a16="http://schemas.microsoft.com/office/drawing/2014/main" id="{B2511CD4-9531-6D3E-663B-E117347D715F}"/>
              </a:ext>
            </a:extLst>
          </p:cNvPr>
          <p:cNvSpPr/>
          <p:nvPr/>
        </p:nvSpPr>
        <p:spPr>
          <a:xfrm>
            <a:off x="9464967" y="553145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Liquidity Pool</a:t>
            </a:r>
          </a:p>
        </p:txBody>
      </p:sp>
      <p:cxnSp>
        <p:nvCxnSpPr>
          <p:cNvPr id="168" name="直線矢印コネクタ 167">
            <a:extLst>
              <a:ext uri="{FF2B5EF4-FFF2-40B4-BE49-F238E27FC236}">
                <a16:creationId xmlns:a16="http://schemas.microsoft.com/office/drawing/2014/main" id="{A43E1636-11B7-0461-EC70-9B5E09678F06}"/>
              </a:ext>
            </a:extLst>
          </p:cNvPr>
          <p:cNvCxnSpPr>
            <a:cxnSpLocks/>
          </p:cNvCxnSpPr>
          <p:nvPr/>
        </p:nvCxnSpPr>
        <p:spPr>
          <a:xfrm>
            <a:off x="8320518"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テキスト ボックス 168">
            <a:extLst>
              <a:ext uri="{FF2B5EF4-FFF2-40B4-BE49-F238E27FC236}">
                <a16:creationId xmlns:a16="http://schemas.microsoft.com/office/drawing/2014/main" id="{43D435A4-BA5B-B2BD-CB0A-90D9E3FB4E48}"/>
              </a:ext>
            </a:extLst>
          </p:cNvPr>
          <p:cNvSpPr txBox="1"/>
          <p:nvPr/>
        </p:nvSpPr>
        <p:spPr>
          <a:xfrm>
            <a:off x="8393842" y="1908130"/>
            <a:ext cx="900000" cy="243211"/>
          </a:xfrm>
          <a:prstGeom prst="rect">
            <a:avLst/>
          </a:prstGeom>
          <a:noFill/>
        </p:spPr>
        <p:txBody>
          <a:bodyPr wrap="none" rtlCol="0">
            <a:noAutofit/>
          </a:bodyPr>
          <a:lstStyle/>
          <a:p>
            <a:pPr algn="ctr"/>
            <a:r>
              <a:rPr kumimoji="1" lang="en-US" altLang="ja-JP" sz="1200" dirty="0"/>
              <a:t>Send Token</a:t>
            </a:r>
            <a:endParaRPr kumimoji="1" lang="ja-JP" altLang="en-US" sz="1200" dirty="0"/>
          </a:p>
        </p:txBody>
      </p:sp>
      <p:sp>
        <p:nvSpPr>
          <p:cNvPr id="170" name="テキスト ボックス 169">
            <a:extLst>
              <a:ext uri="{FF2B5EF4-FFF2-40B4-BE49-F238E27FC236}">
                <a16:creationId xmlns:a16="http://schemas.microsoft.com/office/drawing/2014/main" id="{C3F7A131-4D1B-F51F-FAAF-741DE604A7CE}"/>
              </a:ext>
            </a:extLst>
          </p:cNvPr>
          <p:cNvSpPr txBox="1"/>
          <p:nvPr/>
        </p:nvSpPr>
        <p:spPr>
          <a:xfrm>
            <a:off x="8393842" y="2406676"/>
            <a:ext cx="900000" cy="243211"/>
          </a:xfrm>
          <a:prstGeom prst="rect">
            <a:avLst/>
          </a:prstGeom>
          <a:noFill/>
        </p:spPr>
        <p:txBody>
          <a:bodyPr wrap="none" rtlCol="0">
            <a:noAutofit/>
          </a:bodyPr>
          <a:lstStyle/>
          <a:p>
            <a:pPr algn="ctr"/>
            <a:r>
              <a:rPr kumimoji="1" lang="en-US" altLang="ja-JP" sz="1200" dirty="0"/>
              <a:t>Send Tokens</a:t>
            </a:r>
            <a:endParaRPr kumimoji="1" lang="ja-JP" altLang="en-US" sz="1200" dirty="0"/>
          </a:p>
        </p:txBody>
      </p:sp>
      <p:cxnSp>
        <p:nvCxnSpPr>
          <p:cNvPr id="171" name="直線矢印コネクタ 170">
            <a:extLst>
              <a:ext uri="{FF2B5EF4-FFF2-40B4-BE49-F238E27FC236}">
                <a16:creationId xmlns:a16="http://schemas.microsoft.com/office/drawing/2014/main" id="{382E8D5E-A1D8-7AD1-47DC-233FAFE2FC4C}"/>
              </a:ext>
            </a:extLst>
          </p:cNvPr>
          <p:cNvCxnSpPr>
            <a:cxnSpLocks/>
          </p:cNvCxnSpPr>
          <p:nvPr/>
        </p:nvCxnSpPr>
        <p:spPr>
          <a:xfrm flipH="1">
            <a:off x="8320517" y="26910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28" name="グループ化 1027">
            <a:extLst>
              <a:ext uri="{FF2B5EF4-FFF2-40B4-BE49-F238E27FC236}">
                <a16:creationId xmlns:a16="http://schemas.microsoft.com/office/drawing/2014/main" id="{E5663CAE-9DA6-C9BB-E83F-E872E0D0F4FF}"/>
              </a:ext>
            </a:extLst>
          </p:cNvPr>
          <p:cNvGrpSpPr/>
          <p:nvPr/>
        </p:nvGrpSpPr>
        <p:grpSpPr>
          <a:xfrm>
            <a:off x="10633800" y="407682"/>
            <a:ext cx="623316" cy="418357"/>
            <a:chOff x="344126" y="6187940"/>
            <a:chExt cx="623316" cy="418357"/>
          </a:xfrm>
        </p:grpSpPr>
        <p:sp>
          <p:nvSpPr>
            <p:cNvPr id="173" name="正方形/長方形 172">
              <a:extLst>
                <a:ext uri="{FF2B5EF4-FFF2-40B4-BE49-F238E27FC236}">
                  <a16:creationId xmlns:a16="http://schemas.microsoft.com/office/drawing/2014/main" id="{7F02EBBB-8522-5996-C0D1-3FE7D1F9E5D2}"/>
                </a:ext>
              </a:extLst>
            </p:cNvPr>
            <p:cNvSpPr/>
            <p:nvPr/>
          </p:nvSpPr>
          <p:spPr>
            <a:xfrm>
              <a:off x="344127" y="6198274"/>
              <a:ext cx="183914" cy="1140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74" name="円柱 173">
              <a:extLst>
                <a:ext uri="{FF2B5EF4-FFF2-40B4-BE49-F238E27FC236}">
                  <a16:creationId xmlns:a16="http://schemas.microsoft.com/office/drawing/2014/main" id="{5C1B3E55-3901-BCC7-FAC7-78C59F3F921C}"/>
                </a:ext>
              </a:extLst>
            </p:cNvPr>
            <p:cNvSpPr/>
            <p:nvPr/>
          </p:nvSpPr>
          <p:spPr>
            <a:xfrm>
              <a:off x="344126" y="6352838"/>
              <a:ext cx="183914" cy="114001"/>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75" name="直線コネクタ 174">
              <a:extLst>
                <a:ext uri="{FF2B5EF4-FFF2-40B4-BE49-F238E27FC236}">
                  <a16:creationId xmlns:a16="http://schemas.microsoft.com/office/drawing/2014/main" id="{FB1CED67-71D7-44C9-DAA1-CB3BEAC8681A}"/>
                </a:ext>
              </a:extLst>
            </p:cNvPr>
            <p:cNvCxnSpPr>
              <a:cxnSpLocks/>
            </p:cNvCxnSpPr>
            <p:nvPr/>
          </p:nvCxnSpPr>
          <p:spPr>
            <a:xfrm>
              <a:off x="351833" y="6559629"/>
              <a:ext cx="147914"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6" name="テキスト ボックス 175">
              <a:extLst>
                <a:ext uri="{FF2B5EF4-FFF2-40B4-BE49-F238E27FC236}">
                  <a16:creationId xmlns:a16="http://schemas.microsoft.com/office/drawing/2014/main" id="{4F13D855-8859-6036-8957-972DA0F9F3A6}"/>
                </a:ext>
              </a:extLst>
            </p:cNvPr>
            <p:cNvSpPr txBox="1"/>
            <p:nvPr/>
          </p:nvSpPr>
          <p:spPr>
            <a:xfrm>
              <a:off x="499747" y="6342504"/>
              <a:ext cx="467695" cy="114001"/>
            </a:xfrm>
            <a:prstGeom prst="rect">
              <a:avLst/>
            </a:prstGeom>
            <a:noFill/>
          </p:spPr>
          <p:txBody>
            <a:bodyPr wrap="none" rtlCol="0" anchor="ctr">
              <a:noAutofit/>
            </a:bodyPr>
            <a:lstStyle/>
            <a:p>
              <a:r>
                <a:rPr kumimoji="1" lang="en-US" altLang="ja-JP" sz="900" dirty="0"/>
                <a:t>Data</a:t>
              </a:r>
              <a:endParaRPr kumimoji="1" lang="ja-JP" altLang="en-US" sz="900"/>
            </a:p>
          </p:txBody>
        </p:sp>
        <p:sp>
          <p:nvSpPr>
            <p:cNvPr id="177" name="テキスト ボックス 176">
              <a:extLst>
                <a:ext uri="{FF2B5EF4-FFF2-40B4-BE49-F238E27FC236}">
                  <a16:creationId xmlns:a16="http://schemas.microsoft.com/office/drawing/2014/main" id="{A06855DE-5C7D-CDA6-B802-BC0EE94C3D40}"/>
                </a:ext>
              </a:extLst>
            </p:cNvPr>
            <p:cNvSpPr txBox="1"/>
            <p:nvPr/>
          </p:nvSpPr>
          <p:spPr>
            <a:xfrm>
              <a:off x="499747" y="6187940"/>
              <a:ext cx="467695" cy="114001"/>
            </a:xfrm>
            <a:prstGeom prst="rect">
              <a:avLst/>
            </a:prstGeom>
            <a:noFill/>
          </p:spPr>
          <p:txBody>
            <a:bodyPr wrap="none" rtlCol="0" anchor="ctr">
              <a:noAutofit/>
            </a:bodyPr>
            <a:lstStyle/>
            <a:p>
              <a:r>
                <a:rPr kumimoji="1" lang="en-US" altLang="ja-JP" sz="900" dirty="0"/>
                <a:t>Function</a:t>
              </a:r>
              <a:endParaRPr kumimoji="1" lang="ja-JP" altLang="en-US" sz="900"/>
            </a:p>
          </p:txBody>
        </p:sp>
        <p:sp>
          <p:nvSpPr>
            <p:cNvPr id="178" name="テキスト ボックス 177">
              <a:extLst>
                <a:ext uri="{FF2B5EF4-FFF2-40B4-BE49-F238E27FC236}">
                  <a16:creationId xmlns:a16="http://schemas.microsoft.com/office/drawing/2014/main" id="{7EE5D636-2DD5-B6CD-C07E-30D88D512B89}"/>
                </a:ext>
              </a:extLst>
            </p:cNvPr>
            <p:cNvSpPr txBox="1"/>
            <p:nvPr/>
          </p:nvSpPr>
          <p:spPr>
            <a:xfrm>
              <a:off x="499747" y="6492296"/>
              <a:ext cx="467695" cy="114001"/>
            </a:xfrm>
            <a:prstGeom prst="rect">
              <a:avLst/>
            </a:prstGeom>
            <a:noFill/>
          </p:spPr>
          <p:txBody>
            <a:bodyPr wrap="none" rtlCol="0" anchor="ctr">
              <a:noAutofit/>
            </a:bodyPr>
            <a:lstStyle/>
            <a:p>
              <a:r>
                <a:rPr kumimoji="1" lang="en-US" altLang="ja-JP" sz="900"/>
                <a:t>Action</a:t>
              </a:r>
              <a:endParaRPr kumimoji="1" lang="ja-JP" altLang="en-US" sz="900"/>
            </a:p>
          </p:txBody>
        </p:sp>
      </p:grpSp>
      <p:pic>
        <p:nvPicPr>
          <p:cNvPr id="6" name="図 5">
            <a:extLst>
              <a:ext uri="{FF2B5EF4-FFF2-40B4-BE49-F238E27FC236}">
                <a16:creationId xmlns:a16="http://schemas.microsoft.com/office/drawing/2014/main" id="{66B4D697-0BD4-9B5D-A200-EEE08C815A50}"/>
              </a:ext>
            </a:extLst>
          </p:cNvPr>
          <p:cNvPicPr>
            <a:picLocks noChangeAspect="1"/>
          </p:cNvPicPr>
          <p:nvPr/>
        </p:nvPicPr>
        <p:blipFill>
          <a:blip r:embed="rId3"/>
          <a:stretch>
            <a:fillRect/>
          </a:stretch>
        </p:blipFill>
        <p:spPr>
          <a:xfrm>
            <a:off x="838200" y="1011263"/>
            <a:ext cx="508000" cy="368300"/>
          </a:xfrm>
          <a:prstGeom prst="rect">
            <a:avLst/>
          </a:prstGeom>
        </p:spPr>
      </p:pic>
      <p:pic>
        <p:nvPicPr>
          <p:cNvPr id="9" name="図 8">
            <a:extLst>
              <a:ext uri="{FF2B5EF4-FFF2-40B4-BE49-F238E27FC236}">
                <a16:creationId xmlns:a16="http://schemas.microsoft.com/office/drawing/2014/main" id="{A3EA2BA2-B987-F641-C715-DD37C83875F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120409" y="4346846"/>
            <a:ext cx="488216" cy="488216"/>
          </a:xfrm>
          <a:prstGeom prst="rect">
            <a:avLst/>
          </a:prstGeom>
        </p:spPr>
      </p:pic>
      <p:grpSp>
        <p:nvGrpSpPr>
          <p:cNvPr id="12" name="グループ化 11">
            <a:extLst>
              <a:ext uri="{FF2B5EF4-FFF2-40B4-BE49-F238E27FC236}">
                <a16:creationId xmlns:a16="http://schemas.microsoft.com/office/drawing/2014/main" id="{1C012771-FC08-2F02-88AA-5E5907E9D40F}"/>
              </a:ext>
            </a:extLst>
          </p:cNvPr>
          <p:cNvGrpSpPr/>
          <p:nvPr/>
        </p:nvGrpSpPr>
        <p:grpSpPr>
          <a:xfrm>
            <a:off x="9518695" y="5787837"/>
            <a:ext cx="365765" cy="489785"/>
            <a:chOff x="9707265" y="5581482"/>
            <a:chExt cx="413069" cy="553128"/>
          </a:xfrm>
        </p:grpSpPr>
        <p:pic>
          <p:nvPicPr>
            <p:cNvPr id="1034" name="Picture 10" descr="USDC">
              <a:extLst>
                <a:ext uri="{FF2B5EF4-FFF2-40B4-BE49-F238E27FC236}">
                  <a16:creationId xmlns:a16="http://schemas.microsoft.com/office/drawing/2014/main" id="{88A2B72B-4CB8-AD60-450C-07F46EBBEBB0}"/>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ST">
              <a:extLst>
                <a:ext uri="{FF2B5EF4-FFF2-40B4-BE49-F238E27FC236}">
                  <a16:creationId xmlns:a16="http://schemas.microsoft.com/office/drawing/2014/main" id="{808025EE-55B1-BF8A-A21C-286873081476}"/>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707265"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0" descr="USDC">
              <a:extLst>
                <a:ext uri="{FF2B5EF4-FFF2-40B4-BE49-F238E27FC236}">
                  <a16:creationId xmlns:a16="http://schemas.microsoft.com/office/drawing/2014/main" id="{83AC4974-E0B0-9E8D-E334-1A795B992447}"/>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860258"/>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MT">
              <a:extLst>
                <a:ext uri="{FF2B5EF4-FFF2-40B4-BE49-F238E27FC236}">
                  <a16:creationId xmlns:a16="http://schemas.microsoft.com/office/drawing/2014/main" id="{7582D3A2-DE37-D5BA-B2B5-BAB72598AA87}"/>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9707265" y="5869925"/>
              <a:ext cx="264685" cy="264685"/>
            </a:xfrm>
            <a:prstGeom prst="rect">
              <a:avLst/>
            </a:prstGeom>
            <a:noFill/>
            <a:extLst>
              <a:ext uri="{909E8E84-426E-40DD-AFC4-6F175D3DCCD1}">
                <a14:hiddenFill xmlns:a14="http://schemas.microsoft.com/office/drawing/2010/main">
                  <a:solidFill>
                    <a:srgbClr val="FFFFFF"/>
                  </a:solidFill>
                </a14:hiddenFill>
              </a:ext>
            </a:extLst>
          </p:spPr>
        </p:pic>
      </p:grpSp>
      <p:sp>
        <p:nvSpPr>
          <p:cNvPr id="71" name="テキスト ボックス 70">
            <a:extLst>
              <a:ext uri="{FF2B5EF4-FFF2-40B4-BE49-F238E27FC236}">
                <a16:creationId xmlns:a16="http://schemas.microsoft.com/office/drawing/2014/main" id="{F0B91579-7933-1E1D-FABC-4AB4B75100A1}"/>
              </a:ext>
            </a:extLst>
          </p:cNvPr>
          <p:cNvSpPr txBox="1"/>
          <p:nvPr/>
        </p:nvSpPr>
        <p:spPr>
          <a:xfrm>
            <a:off x="8393842" y="5414076"/>
            <a:ext cx="900000" cy="243211"/>
          </a:xfrm>
          <a:prstGeom prst="rect">
            <a:avLst/>
          </a:prstGeom>
          <a:noFill/>
        </p:spPr>
        <p:txBody>
          <a:bodyPr wrap="none" rtlCol="0">
            <a:noAutofit/>
          </a:bodyPr>
          <a:lstStyle/>
          <a:p>
            <a:pPr algn="ctr"/>
            <a:r>
              <a:rPr kumimoji="1" lang="en-US" altLang="ja-JP" sz="1200" dirty="0"/>
              <a:t>Add Liquidity</a:t>
            </a:r>
            <a:endParaRPr kumimoji="1" lang="ja-JP" altLang="en-US" sz="1200" dirty="0"/>
          </a:p>
        </p:txBody>
      </p:sp>
      <p:cxnSp>
        <p:nvCxnSpPr>
          <p:cNvPr id="72" name="直線矢印コネクタ 71">
            <a:extLst>
              <a:ext uri="{FF2B5EF4-FFF2-40B4-BE49-F238E27FC236}">
                <a16:creationId xmlns:a16="http://schemas.microsoft.com/office/drawing/2014/main" id="{99EFFDFF-A344-D56E-8F57-28179E091408}"/>
              </a:ext>
            </a:extLst>
          </p:cNvPr>
          <p:cNvCxnSpPr>
            <a:cxnSpLocks/>
          </p:cNvCxnSpPr>
          <p:nvPr/>
        </p:nvCxnSpPr>
        <p:spPr>
          <a:xfrm>
            <a:off x="8320517" y="56984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円柱 73">
            <a:extLst>
              <a:ext uri="{FF2B5EF4-FFF2-40B4-BE49-F238E27FC236}">
                <a16:creationId xmlns:a16="http://schemas.microsoft.com/office/drawing/2014/main" id="{CB556288-B473-823E-0BEF-FE366FAA4681}"/>
              </a:ext>
            </a:extLst>
          </p:cNvPr>
          <p:cNvSpPr/>
          <p:nvPr/>
        </p:nvSpPr>
        <p:spPr>
          <a:xfrm>
            <a:off x="4694457" y="2543276"/>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Transfer</a:t>
            </a:r>
          </a:p>
          <a:p>
            <a:pPr algn="ctr"/>
            <a:r>
              <a:rPr kumimoji="1" lang="en-US" altLang="ja-JP" sz="1400" dirty="0">
                <a:solidFill>
                  <a:schemeClr val="tx1"/>
                </a:solidFill>
              </a:rPr>
              <a:t>History</a:t>
            </a:r>
            <a:endParaRPr kumimoji="1" lang="ja-JP" altLang="en-US" sz="1400">
              <a:solidFill>
                <a:schemeClr val="tx1"/>
              </a:solidFill>
            </a:endParaRPr>
          </a:p>
        </p:txBody>
      </p:sp>
      <p:cxnSp>
        <p:nvCxnSpPr>
          <p:cNvPr id="75" name="直線矢印コネクタ 74">
            <a:extLst>
              <a:ext uri="{FF2B5EF4-FFF2-40B4-BE49-F238E27FC236}">
                <a16:creationId xmlns:a16="http://schemas.microsoft.com/office/drawing/2014/main" id="{FBC82C71-86BA-A890-0F83-AB35D9D83050}"/>
              </a:ext>
            </a:extLst>
          </p:cNvPr>
          <p:cNvCxnSpPr>
            <a:cxnSpLocks/>
          </p:cNvCxnSpPr>
          <p:nvPr/>
        </p:nvCxnSpPr>
        <p:spPr>
          <a:xfrm flipH="1">
            <a:off x="5541360" y="3686939"/>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490C6F60-62E6-6F90-1A8F-9C14010A5BE2}"/>
              </a:ext>
            </a:extLst>
          </p:cNvPr>
          <p:cNvSpPr txBox="1"/>
          <p:nvPr/>
        </p:nvSpPr>
        <p:spPr>
          <a:xfrm>
            <a:off x="5614684" y="3402573"/>
            <a:ext cx="900000" cy="243211"/>
          </a:xfrm>
          <a:prstGeom prst="rect">
            <a:avLst/>
          </a:prstGeom>
          <a:noFill/>
        </p:spPr>
        <p:txBody>
          <a:bodyPr wrap="none" rtlCol="0">
            <a:noAutofit/>
          </a:bodyPr>
          <a:lstStyle/>
          <a:p>
            <a:pPr algn="ctr"/>
            <a:r>
              <a:rPr kumimoji="1" lang="en-US" altLang="ja-JP" sz="1200" dirty="0"/>
              <a:t>Write Trans History</a:t>
            </a:r>
            <a:endParaRPr kumimoji="1" lang="ja-JP" altLang="en-US" sz="1200" dirty="0"/>
          </a:p>
        </p:txBody>
      </p:sp>
      <p:pic>
        <p:nvPicPr>
          <p:cNvPr id="70" name="Picture 6" descr="GST">
            <a:extLst>
              <a:ext uri="{FF2B5EF4-FFF2-40B4-BE49-F238E27FC236}">
                <a16:creationId xmlns:a16="http://schemas.microsoft.com/office/drawing/2014/main" id="{34A5272B-D012-0DEF-F0DB-B258254975A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695732" y="1650177"/>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F6DC39A-267D-86EF-CCC4-0730CB4CB37D}"/>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695733" y="2803689"/>
            <a:ext cx="234374" cy="234374"/>
          </a:xfrm>
          <a:prstGeom prst="rect">
            <a:avLst/>
          </a:prstGeom>
          <a:noFill/>
          <a:extLst>
            <a:ext uri="{909E8E84-426E-40DD-AFC4-6F175D3DCCD1}">
              <a14:hiddenFill xmlns:a14="http://schemas.microsoft.com/office/drawing/2010/main">
                <a:solidFill>
                  <a:srgbClr val="FFFFFF"/>
                </a:solidFill>
              </a14:hiddenFill>
            </a:ext>
          </a:extLst>
        </p:spPr>
      </p:pic>
      <p:sp>
        <p:nvSpPr>
          <p:cNvPr id="81" name="正方形/長方形 80">
            <a:extLst>
              <a:ext uri="{FF2B5EF4-FFF2-40B4-BE49-F238E27FC236}">
                <a16:creationId xmlns:a16="http://schemas.microsoft.com/office/drawing/2014/main" id="{51D7AEE5-C26F-124A-8053-1C69C7FD36AB}"/>
              </a:ext>
            </a:extLst>
          </p:cNvPr>
          <p:cNvSpPr/>
          <p:nvPr/>
        </p:nvSpPr>
        <p:spPr>
          <a:xfrm>
            <a:off x="6695684" y="429410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82" name="正方形/長方形 81">
            <a:extLst>
              <a:ext uri="{FF2B5EF4-FFF2-40B4-BE49-F238E27FC236}">
                <a16:creationId xmlns:a16="http://schemas.microsoft.com/office/drawing/2014/main" id="{B7F60806-F370-6888-2464-9BFE787123D7}"/>
              </a:ext>
            </a:extLst>
          </p:cNvPr>
          <p:cNvSpPr/>
          <p:nvPr/>
        </p:nvSpPr>
        <p:spPr>
          <a:xfrm>
            <a:off x="6695684" y="4797721"/>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Update Metadata</a:t>
            </a:r>
          </a:p>
        </p:txBody>
      </p:sp>
      <p:sp>
        <p:nvSpPr>
          <p:cNvPr id="73" name="正方形/長方形 72">
            <a:extLst>
              <a:ext uri="{FF2B5EF4-FFF2-40B4-BE49-F238E27FC236}">
                <a16:creationId xmlns:a16="http://schemas.microsoft.com/office/drawing/2014/main" id="{D96927A0-DDD4-526D-E486-EF3665717355}"/>
              </a:ext>
            </a:extLst>
          </p:cNvPr>
          <p:cNvSpPr/>
          <p:nvPr/>
        </p:nvSpPr>
        <p:spPr>
          <a:xfrm>
            <a:off x="1157595" y="4159109"/>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77" name="正方形/長方形 76">
            <a:extLst>
              <a:ext uri="{FF2B5EF4-FFF2-40B4-BE49-F238E27FC236}">
                <a16:creationId xmlns:a16="http://schemas.microsoft.com/office/drawing/2014/main" id="{9390983C-6193-770B-F73B-081DF2CC51B2}"/>
              </a:ext>
            </a:extLst>
          </p:cNvPr>
          <p:cNvSpPr/>
          <p:nvPr/>
        </p:nvSpPr>
        <p:spPr>
          <a:xfrm>
            <a:off x="9464967" y="3284930"/>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DOOAR(STEPN)</a:t>
            </a:r>
          </a:p>
        </p:txBody>
      </p:sp>
      <p:sp>
        <p:nvSpPr>
          <p:cNvPr id="3" name="テキスト ボックス 2">
            <a:extLst>
              <a:ext uri="{FF2B5EF4-FFF2-40B4-BE49-F238E27FC236}">
                <a16:creationId xmlns:a16="http://schemas.microsoft.com/office/drawing/2014/main" id="{70A5BC3F-C05E-3527-152C-4387904C09B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298868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187680-0FA2-A9A8-10DD-1428AB0278D0}"/>
              </a:ext>
            </a:extLst>
          </p:cNvPr>
          <p:cNvSpPr>
            <a:spLocks noGrp="1"/>
          </p:cNvSpPr>
          <p:nvPr>
            <p:ph type="title"/>
          </p:nvPr>
        </p:nvSpPr>
        <p:spPr/>
        <p:txBody>
          <a:bodyPr/>
          <a:lstStyle/>
          <a:p>
            <a:r>
              <a:rPr kumimoji="1" lang="en-US" altLang="ja-JP" dirty="0"/>
              <a:t>(Appendix) STEPN Screenshot</a:t>
            </a:r>
            <a:endParaRPr kumimoji="1" lang="ja-JP" altLang="en-US"/>
          </a:p>
        </p:txBody>
      </p:sp>
      <p:sp>
        <p:nvSpPr>
          <p:cNvPr id="4" name="フッター プレースホルダー 3">
            <a:extLst>
              <a:ext uri="{FF2B5EF4-FFF2-40B4-BE49-F238E27FC236}">
                <a16:creationId xmlns:a16="http://schemas.microsoft.com/office/drawing/2014/main" id="{5D9C48E3-418D-2EEF-F069-D11D3433E94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83A29BE3-5522-6AA3-707F-EB6866060C4B}"/>
              </a:ext>
            </a:extLst>
          </p:cNvPr>
          <p:cNvSpPr>
            <a:spLocks noGrp="1"/>
          </p:cNvSpPr>
          <p:nvPr>
            <p:ph type="sldNum" sz="quarter" idx="12"/>
          </p:nvPr>
        </p:nvSpPr>
        <p:spPr/>
        <p:txBody>
          <a:bodyPr/>
          <a:lstStyle/>
          <a:p>
            <a:fld id="{51BE5F08-58E8-9243-A834-2B76637F595D}" type="slidenum">
              <a:rPr kumimoji="1" lang="ja-JP" altLang="en-US" smtClean="0"/>
              <a:t>6</a:t>
            </a:fld>
            <a:endParaRPr kumimoji="1" lang="ja-JP" altLang="en-US"/>
          </a:p>
        </p:txBody>
      </p:sp>
      <p:pic>
        <p:nvPicPr>
          <p:cNvPr id="17" name="図 16">
            <a:extLst>
              <a:ext uri="{FF2B5EF4-FFF2-40B4-BE49-F238E27FC236}">
                <a16:creationId xmlns:a16="http://schemas.microsoft.com/office/drawing/2014/main" id="{AB2E8CA7-BD38-775B-B0D4-4DAC86EEA77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2825" y="2234117"/>
            <a:ext cx="1672707" cy="3620159"/>
          </a:xfrm>
          <a:prstGeom prst="rect">
            <a:avLst/>
          </a:prstGeom>
        </p:spPr>
      </p:pic>
      <p:pic>
        <p:nvPicPr>
          <p:cNvPr id="19" name="図 18">
            <a:extLst>
              <a:ext uri="{FF2B5EF4-FFF2-40B4-BE49-F238E27FC236}">
                <a16:creationId xmlns:a16="http://schemas.microsoft.com/office/drawing/2014/main" id="{0532DDC3-0CAB-EF84-245B-9BBC671CFAD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89182" y="2234117"/>
            <a:ext cx="1672707" cy="3620159"/>
          </a:xfrm>
          <a:prstGeom prst="rect">
            <a:avLst/>
          </a:prstGeom>
        </p:spPr>
      </p:pic>
      <p:pic>
        <p:nvPicPr>
          <p:cNvPr id="21" name="図 20">
            <a:extLst>
              <a:ext uri="{FF2B5EF4-FFF2-40B4-BE49-F238E27FC236}">
                <a16:creationId xmlns:a16="http://schemas.microsoft.com/office/drawing/2014/main" id="{A8B88009-75D0-A65C-37AF-58BED8C7F4B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4870" y="2234118"/>
            <a:ext cx="1683978" cy="3644553"/>
          </a:xfrm>
          <a:prstGeom prst="rect">
            <a:avLst/>
          </a:prstGeom>
        </p:spPr>
      </p:pic>
      <p:pic>
        <p:nvPicPr>
          <p:cNvPr id="24" name="図 23">
            <a:extLst>
              <a:ext uri="{FF2B5EF4-FFF2-40B4-BE49-F238E27FC236}">
                <a16:creationId xmlns:a16="http://schemas.microsoft.com/office/drawing/2014/main" id="{2B6E68C2-8A2E-7AB2-ADF9-8E9FDB2ACF3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217137" y="2234117"/>
            <a:ext cx="1683978" cy="3644554"/>
          </a:xfrm>
          <a:prstGeom prst="rect">
            <a:avLst/>
          </a:prstGeom>
        </p:spPr>
      </p:pic>
      <p:sp>
        <p:nvSpPr>
          <p:cNvPr id="26" name="テキスト ボックス 25">
            <a:extLst>
              <a:ext uri="{FF2B5EF4-FFF2-40B4-BE49-F238E27FC236}">
                <a16:creationId xmlns:a16="http://schemas.microsoft.com/office/drawing/2014/main" id="{D4F35071-9FE2-872B-7C93-F5F80AD1E3B7}"/>
              </a:ext>
            </a:extLst>
          </p:cNvPr>
          <p:cNvSpPr txBox="1"/>
          <p:nvPr/>
        </p:nvSpPr>
        <p:spPr>
          <a:xfrm>
            <a:off x="10056365" y="1732441"/>
            <a:ext cx="1672707" cy="436538"/>
          </a:xfrm>
          <a:prstGeom prst="rect">
            <a:avLst/>
          </a:prstGeom>
          <a:noFill/>
        </p:spPr>
        <p:txBody>
          <a:bodyPr wrap="none" rtlCol="0" anchor="ctr">
            <a:noAutofit/>
          </a:bodyPr>
          <a:lstStyle/>
          <a:p>
            <a:pPr algn="ctr"/>
            <a:r>
              <a:rPr kumimoji="1" lang="en-US" altLang="ja-JP" sz="1400" dirty="0"/>
              <a:t>STEPN's On-chain Wallet</a:t>
            </a:r>
          </a:p>
        </p:txBody>
      </p:sp>
      <p:sp>
        <p:nvSpPr>
          <p:cNvPr id="27" name="テキスト ボックス 26">
            <a:extLst>
              <a:ext uri="{FF2B5EF4-FFF2-40B4-BE49-F238E27FC236}">
                <a16:creationId xmlns:a16="http://schemas.microsoft.com/office/drawing/2014/main" id="{0C0B8717-E1BB-4BE9-50F4-88BF02E0EF14}"/>
              </a:ext>
            </a:extLst>
          </p:cNvPr>
          <p:cNvSpPr txBox="1"/>
          <p:nvPr/>
        </p:nvSpPr>
        <p:spPr>
          <a:xfrm>
            <a:off x="4302825" y="1732441"/>
            <a:ext cx="1672707" cy="436538"/>
          </a:xfrm>
          <a:prstGeom prst="rect">
            <a:avLst/>
          </a:prstGeom>
          <a:noFill/>
        </p:spPr>
        <p:txBody>
          <a:bodyPr wrap="none" rtlCol="0" anchor="ctr">
            <a:noAutofit/>
          </a:bodyPr>
          <a:lstStyle/>
          <a:p>
            <a:pPr algn="ctr"/>
            <a:r>
              <a:rPr kumimoji="1" lang="en-US" altLang="ja-JP" sz="1400" dirty="0"/>
              <a:t>Marketplace</a:t>
            </a:r>
          </a:p>
        </p:txBody>
      </p:sp>
      <p:sp>
        <p:nvSpPr>
          <p:cNvPr id="28" name="テキスト ボックス 27">
            <a:extLst>
              <a:ext uri="{FF2B5EF4-FFF2-40B4-BE49-F238E27FC236}">
                <a16:creationId xmlns:a16="http://schemas.microsoft.com/office/drawing/2014/main" id="{0C761211-8710-75A1-5393-11BC38DBBAA8}"/>
              </a:ext>
            </a:extLst>
          </p:cNvPr>
          <p:cNvSpPr txBox="1"/>
          <p:nvPr/>
        </p:nvSpPr>
        <p:spPr>
          <a:xfrm>
            <a:off x="2389182" y="1732441"/>
            <a:ext cx="1672707" cy="436538"/>
          </a:xfrm>
          <a:prstGeom prst="rect">
            <a:avLst/>
          </a:prstGeom>
          <a:noFill/>
        </p:spPr>
        <p:txBody>
          <a:bodyPr wrap="none" rtlCol="0" anchor="ctr">
            <a:noAutofit/>
          </a:bodyPr>
          <a:lstStyle/>
          <a:p>
            <a:pPr algn="ctr"/>
            <a:r>
              <a:rPr kumimoji="1" lang="en-US" altLang="ja-JP" sz="1400" dirty="0"/>
              <a:t>Maintenance</a:t>
            </a:r>
          </a:p>
        </p:txBody>
      </p:sp>
      <p:sp>
        <p:nvSpPr>
          <p:cNvPr id="29" name="テキスト ボックス 28">
            <a:extLst>
              <a:ext uri="{FF2B5EF4-FFF2-40B4-BE49-F238E27FC236}">
                <a16:creationId xmlns:a16="http://schemas.microsoft.com/office/drawing/2014/main" id="{F818334D-7053-89BF-FABA-50A21A29A062}"/>
              </a:ext>
            </a:extLst>
          </p:cNvPr>
          <p:cNvSpPr txBox="1"/>
          <p:nvPr/>
        </p:nvSpPr>
        <p:spPr>
          <a:xfrm>
            <a:off x="475540" y="1732441"/>
            <a:ext cx="1672707" cy="436538"/>
          </a:xfrm>
          <a:prstGeom prst="rect">
            <a:avLst/>
          </a:prstGeom>
          <a:noFill/>
        </p:spPr>
        <p:txBody>
          <a:bodyPr wrap="none" rtlCol="0" anchor="ctr">
            <a:noAutofit/>
          </a:bodyPr>
          <a:lstStyle/>
          <a:p>
            <a:pPr algn="ctr"/>
            <a:r>
              <a:rPr kumimoji="1" lang="en-US" altLang="ja-JP" sz="1400" dirty="0"/>
              <a:t>Earn</a:t>
            </a:r>
          </a:p>
        </p:txBody>
      </p:sp>
      <p:sp>
        <p:nvSpPr>
          <p:cNvPr id="30" name="テキスト ボックス 29">
            <a:extLst>
              <a:ext uri="{FF2B5EF4-FFF2-40B4-BE49-F238E27FC236}">
                <a16:creationId xmlns:a16="http://schemas.microsoft.com/office/drawing/2014/main" id="{B0572DF1-5DBD-F3FB-E8FC-326A32400E64}"/>
              </a:ext>
            </a:extLst>
          </p:cNvPr>
          <p:cNvSpPr txBox="1"/>
          <p:nvPr/>
        </p:nvSpPr>
        <p:spPr>
          <a:xfrm>
            <a:off x="6216468" y="1732441"/>
            <a:ext cx="1672707" cy="436538"/>
          </a:xfrm>
          <a:prstGeom prst="rect">
            <a:avLst/>
          </a:prstGeom>
          <a:noFill/>
        </p:spPr>
        <p:txBody>
          <a:bodyPr wrap="none" rtlCol="0" anchor="ctr">
            <a:noAutofit/>
          </a:bodyPr>
          <a:lstStyle/>
          <a:p>
            <a:pPr algn="ctr"/>
            <a:r>
              <a:rPr kumimoji="1" lang="en-US" altLang="ja-JP" sz="1400" dirty="0"/>
              <a:t>Spending = Game Wallet</a:t>
            </a:r>
          </a:p>
        </p:txBody>
      </p:sp>
      <p:sp>
        <p:nvSpPr>
          <p:cNvPr id="31" name="テキスト ボックス 30">
            <a:extLst>
              <a:ext uri="{FF2B5EF4-FFF2-40B4-BE49-F238E27FC236}">
                <a16:creationId xmlns:a16="http://schemas.microsoft.com/office/drawing/2014/main" id="{5A99E23E-DF0E-C04C-0EC3-DDFE4F8A95D1}"/>
              </a:ext>
            </a:extLst>
          </p:cNvPr>
          <p:cNvSpPr txBox="1"/>
          <p:nvPr/>
        </p:nvSpPr>
        <p:spPr>
          <a:xfrm>
            <a:off x="475540" y="973019"/>
            <a:ext cx="7425575"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33" name="テキスト ボックス 32">
            <a:extLst>
              <a:ext uri="{FF2B5EF4-FFF2-40B4-BE49-F238E27FC236}">
                <a16:creationId xmlns:a16="http://schemas.microsoft.com/office/drawing/2014/main" id="{6B644CCD-32FE-07D2-90AD-B460BE137665}"/>
              </a:ext>
            </a:extLst>
          </p:cNvPr>
          <p:cNvSpPr txBox="1"/>
          <p:nvPr/>
        </p:nvSpPr>
        <p:spPr>
          <a:xfrm>
            <a:off x="475539" y="1349575"/>
            <a:ext cx="9339886" cy="280591"/>
          </a:xfrm>
          <a:prstGeom prst="rect">
            <a:avLst/>
          </a:prstGeom>
          <a:solidFill>
            <a:schemeClr val="bg1">
              <a:lumMod val="95000"/>
            </a:schemeClr>
          </a:solidFill>
        </p:spPr>
        <p:txBody>
          <a:bodyPr wrap="square" rtlCol="0">
            <a:noAutofit/>
          </a:bodyPr>
          <a:lstStyle/>
          <a:p>
            <a:pPr algn="ctr"/>
            <a:r>
              <a:rPr kumimoji="1" lang="en-US" altLang="ja-JP" sz="1400" dirty="0"/>
              <a:t>STEPN App</a:t>
            </a:r>
          </a:p>
        </p:txBody>
      </p:sp>
      <p:pic>
        <p:nvPicPr>
          <p:cNvPr id="35" name="図 34">
            <a:extLst>
              <a:ext uri="{FF2B5EF4-FFF2-40B4-BE49-F238E27FC236}">
                <a16:creationId xmlns:a16="http://schemas.microsoft.com/office/drawing/2014/main" id="{E0FF7F8B-B8A9-5B48-698A-1A60CFA0306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130111" y="2234117"/>
            <a:ext cx="1672707" cy="3620159"/>
          </a:xfrm>
          <a:prstGeom prst="rect">
            <a:avLst/>
          </a:prstGeom>
        </p:spPr>
      </p:pic>
      <p:sp>
        <p:nvSpPr>
          <p:cNvPr id="36" name="テキスト ボックス 35">
            <a:extLst>
              <a:ext uri="{FF2B5EF4-FFF2-40B4-BE49-F238E27FC236}">
                <a16:creationId xmlns:a16="http://schemas.microsoft.com/office/drawing/2014/main" id="{33936582-C4CD-D5F7-290B-1110D277913A}"/>
              </a:ext>
            </a:extLst>
          </p:cNvPr>
          <p:cNvSpPr txBox="1"/>
          <p:nvPr/>
        </p:nvSpPr>
        <p:spPr>
          <a:xfrm>
            <a:off x="8130111" y="1732441"/>
            <a:ext cx="1672707" cy="436538"/>
          </a:xfrm>
          <a:prstGeom prst="rect">
            <a:avLst/>
          </a:prstGeom>
          <a:noFill/>
        </p:spPr>
        <p:txBody>
          <a:bodyPr wrap="none" rtlCol="0" anchor="ctr">
            <a:noAutofit/>
          </a:bodyPr>
          <a:lstStyle/>
          <a:p>
            <a:pPr algn="ctr"/>
            <a:r>
              <a:rPr kumimoji="1" lang="en-US" altLang="ja-JP" sz="1400" dirty="0"/>
              <a:t>STEPN Solana Wallet</a:t>
            </a:r>
          </a:p>
        </p:txBody>
      </p:sp>
      <p:sp>
        <p:nvSpPr>
          <p:cNvPr id="37" name="テキスト ボックス 36">
            <a:extLst>
              <a:ext uri="{FF2B5EF4-FFF2-40B4-BE49-F238E27FC236}">
                <a16:creationId xmlns:a16="http://schemas.microsoft.com/office/drawing/2014/main" id="{9C727D7F-2F4C-8842-D9A8-0FE6E10D8331}"/>
              </a:ext>
            </a:extLst>
          </p:cNvPr>
          <p:cNvSpPr txBox="1"/>
          <p:nvPr/>
        </p:nvSpPr>
        <p:spPr>
          <a:xfrm>
            <a:off x="8130110" y="973019"/>
            <a:ext cx="359895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pic>
        <p:nvPicPr>
          <p:cNvPr id="40" name="図 39">
            <a:extLst>
              <a:ext uri="{FF2B5EF4-FFF2-40B4-BE49-F238E27FC236}">
                <a16:creationId xmlns:a16="http://schemas.microsoft.com/office/drawing/2014/main" id="{99856724-E661-0AA4-37A7-402EAC73EA63}"/>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056363" y="2234117"/>
            <a:ext cx="1672707" cy="2288969"/>
          </a:xfrm>
          <a:prstGeom prst="rect">
            <a:avLst/>
          </a:prstGeom>
        </p:spPr>
      </p:pic>
      <p:sp>
        <p:nvSpPr>
          <p:cNvPr id="20" name="テキスト ボックス 19">
            <a:extLst>
              <a:ext uri="{FF2B5EF4-FFF2-40B4-BE49-F238E27FC236}">
                <a16:creationId xmlns:a16="http://schemas.microsoft.com/office/drawing/2014/main" id="{A57CB137-4169-7E66-5F48-8722DC83DC2E}"/>
              </a:ext>
            </a:extLst>
          </p:cNvPr>
          <p:cNvSpPr txBox="1"/>
          <p:nvPr/>
        </p:nvSpPr>
        <p:spPr>
          <a:xfrm>
            <a:off x="10056365" y="4689022"/>
            <a:ext cx="1672707" cy="772445"/>
          </a:xfrm>
          <a:prstGeom prst="rect">
            <a:avLst/>
          </a:prstGeom>
          <a:noFill/>
        </p:spPr>
        <p:txBody>
          <a:bodyPr wrap="square" rtlCol="0" anchor="t">
            <a:noAutofit/>
          </a:bodyPr>
          <a:lstStyle/>
          <a:p>
            <a:pPr algn="ctr"/>
            <a:r>
              <a:rPr kumimoji="1" lang="en-US" altLang="ja-JP" sz="1200" dirty="0"/>
              <a:t>STEPNq2UGeGSzCyGVr2nMQAzf8xuejwqebd84wcksCK</a:t>
            </a:r>
          </a:p>
        </p:txBody>
      </p:sp>
      <p:sp>
        <p:nvSpPr>
          <p:cNvPr id="3" name="テキスト ボックス 2">
            <a:extLst>
              <a:ext uri="{FF2B5EF4-FFF2-40B4-BE49-F238E27FC236}">
                <a16:creationId xmlns:a16="http://schemas.microsoft.com/office/drawing/2014/main" id="{90A281DF-56F5-C622-83CE-5B6C63233E9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4042343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CB2D9EC-A238-89DA-386F-D5169046F72F}"/>
              </a:ext>
            </a:extLst>
          </p:cNvPr>
          <p:cNvPicPr>
            <a:picLocks noChangeAspect="1"/>
          </p:cNvPicPr>
          <p:nvPr/>
        </p:nvPicPr>
        <p:blipFill>
          <a:blip r:embed="rId2"/>
          <a:stretch>
            <a:fillRect/>
          </a:stretch>
        </p:blipFill>
        <p:spPr>
          <a:xfrm>
            <a:off x="869950" y="992819"/>
            <a:ext cx="10452100" cy="557530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Web3.js Mapping to </a:t>
            </a:r>
            <a:r>
              <a:rPr lang="en-US" altLang="ja-JP" dirty="0"/>
              <a:t>System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7</a:t>
            </a:fld>
            <a:endParaRPr kumimoji="1" lang="ja-JP" altLang="en-US"/>
          </a:p>
        </p:txBody>
      </p:sp>
      <p:sp>
        <p:nvSpPr>
          <p:cNvPr id="8" name="正方形/長方形 7">
            <a:extLst>
              <a:ext uri="{FF2B5EF4-FFF2-40B4-BE49-F238E27FC236}">
                <a16:creationId xmlns:a16="http://schemas.microsoft.com/office/drawing/2014/main" id="{76208771-A464-6893-39D0-29882679E102}"/>
              </a:ext>
            </a:extLst>
          </p:cNvPr>
          <p:cNvSpPr/>
          <p:nvPr/>
        </p:nvSpPr>
        <p:spPr>
          <a:xfrm>
            <a:off x="838200" y="917574"/>
            <a:ext cx="485394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Only Web2.0 Tech?</a:t>
            </a:r>
            <a:endParaRPr kumimoji="1" lang="ja-JP" altLang="en-US" sz="1600">
              <a:solidFill>
                <a:schemeClr val="bg1"/>
              </a:solidFill>
            </a:endParaRPr>
          </a:p>
        </p:txBody>
      </p:sp>
      <p:sp>
        <p:nvSpPr>
          <p:cNvPr id="9" name="正方形/長方形 8">
            <a:extLst>
              <a:ext uri="{FF2B5EF4-FFF2-40B4-BE49-F238E27FC236}">
                <a16:creationId xmlns:a16="http://schemas.microsoft.com/office/drawing/2014/main" id="{81462497-DF30-4963-CBF8-1F09C2B18052}"/>
              </a:ext>
            </a:extLst>
          </p:cNvPr>
          <p:cNvSpPr/>
          <p:nvPr/>
        </p:nvSpPr>
        <p:spPr>
          <a:xfrm>
            <a:off x="6446520" y="917574"/>
            <a:ext cx="194310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sz="1400" dirty="0">
                <a:solidFill>
                  <a:schemeClr val="bg1"/>
                </a:solidFill>
              </a:rPr>
              <a:t>Solana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Candy Machine(JS)</a:t>
            </a:r>
          </a:p>
          <a:p>
            <a:pPr marL="285750" indent="-285750">
              <a:buFont typeface="Arial" panose="020B0604020202020204" pitchFamily="34" charset="0"/>
              <a:buChar char="•"/>
            </a:pPr>
            <a:r>
              <a:rPr kumimoji="1" lang="en-US" altLang="ja-JP" sz="1400" dirty="0">
                <a:solidFill>
                  <a:schemeClr val="bg1"/>
                </a:solidFill>
              </a:rPr>
              <a:t>(</a:t>
            </a:r>
            <a:r>
              <a:rPr kumimoji="1" lang="en-US" altLang="ja-JP" sz="1400" dirty="0" err="1">
                <a:solidFill>
                  <a:schemeClr val="bg1"/>
                </a:solidFill>
              </a:rPr>
              <a:t>Metaplex</a:t>
            </a:r>
            <a:r>
              <a:rPr kumimoji="1" lang="en-US" altLang="ja-JP" sz="1400" dirty="0">
                <a:solidFill>
                  <a:schemeClr val="bg1"/>
                </a:solidFill>
              </a:rPr>
              <a:t> Sugar)</a:t>
            </a:r>
          </a:p>
          <a:p>
            <a:pPr marL="285750" indent="-285750">
              <a:buFont typeface="Arial" panose="020B0604020202020204" pitchFamily="34" charset="0"/>
              <a:buChar char="•"/>
            </a:pPr>
            <a:r>
              <a:rPr kumimoji="1" lang="en-US" altLang="ja-JP" sz="1400" dirty="0" err="1">
                <a:solidFill>
                  <a:schemeClr val="bg1"/>
                </a:solidFill>
              </a:rPr>
              <a:t>Metaboss</a:t>
            </a:r>
            <a:r>
              <a:rPr kumimoji="1" lang="en-US" altLang="ja-JP" sz="1400" dirty="0">
                <a:solidFill>
                  <a:schemeClr val="bg1"/>
                </a:solidFill>
              </a:rPr>
              <a:t>(CLI)</a:t>
            </a:r>
            <a:endParaRPr kumimoji="1" lang="ja-JP" altLang="en-US" sz="1400">
              <a:solidFill>
                <a:schemeClr val="bg1"/>
              </a:solidFill>
            </a:endParaRPr>
          </a:p>
        </p:txBody>
      </p:sp>
      <p:sp>
        <p:nvSpPr>
          <p:cNvPr id="10" name="正方形/長方形 9">
            <a:extLst>
              <a:ext uri="{FF2B5EF4-FFF2-40B4-BE49-F238E27FC236}">
                <a16:creationId xmlns:a16="http://schemas.microsoft.com/office/drawing/2014/main" id="{DE9E3136-EB9D-4BFA-DFD7-0815BFD8DE34}"/>
              </a:ext>
            </a:extLst>
          </p:cNvPr>
          <p:cNvSpPr/>
          <p:nvPr/>
        </p:nvSpPr>
        <p:spPr>
          <a:xfrm>
            <a:off x="9258300" y="917574"/>
            <a:ext cx="2032000" cy="331152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rPr>
              <a:t>How to implementation?</a:t>
            </a:r>
            <a:endParaRPr kumimoji="1" lang="ja-JP" altLang="en-US" sz="1600">
              <a:solidFill>
                <a:schemeClr val="bg1"/>
              </a:solidFill>
            </a:endParaRPr>
          </a:p>
        </p:txBody>
      </p:sp>
      <p:sp>
        <p:nvSpPr>
          <p:cNvPr id="13" name="テキスト ボックス 12">
            <a:extLst>
              <a:ext uri="{FF2B5EF4-FFF2-40B4-BE49-F238E27FC236}">
                <a16:creationId xmlns:a16="http://schemas.microsoft.com/office/drawing/2014/main" id="{C4E5F6CC-524D-400B-7165-323F7CE0D785}"/>
              </a:ext>
            </a:extLst>
          </p:cNvPr>
          <p:cNvSpPr txBox="1"/>
          <p:nvPr/>
        </p:nvSpPr>
        <p:spPr>
          <a:xfrm>
            <a:off x="4583701" y="623044"/>
            <a:ext cx="2514058" cy="288112"/>
          </a:xfrm>
          <a:prstGeom prst="rect">
            <a:avLst/>
          </a:prstGeom>
          <a:noFill/>
        </p:spPr>
        <p:txBody>
          <a:bodyPr wrap="square" rtlCol="0">
            <a:noAutofit/>
          </a:bodyPr>
          <a:lstStyle/>
          <a:p>
            <a:r>
              <a:rPr kumimoji="1" lang="en-US" altLang="ja-JP" sz="1200" dirty="0"/>
              <a:t>It doesn't need to transfer real token.</a:t>
            </a:r>
          </a:p>
          <a:p>
            <a:endParaRPr kumimoji="1" lang="ja-JP" altLang="en-US" sz="1200"/>
          </a:p>
        </p:txBody>
      </p:sp>
      <p:cxnSp>
        <p:nvCxnSpPr>
          <p:cNvPr id="14" name="曲線コネクタ 13">
            <a:extLst>
              <a:ext uri="{FF2B5EF4-FFF2-40B4-BE49-F238E27FC236}">
                <a16:creationId xmlns:a16="http://schemas.microsoft.com/office/drawing/2014/main" id="{41C463E3-BF21-20BD-A4E2-F26C33ABFEC0}"/>
              </a:ext>
            </a:extLst>
          </p:cNvPr>
          <p:cNvCxnSpPr>
            <a:cxnSpLocks/>
            <a:stCxn id="13" idx="2"/>
          </p:cNvCxnSpPr>
          <p:nvPr/>
        </p:nvCxnSpPr>
        <p:spPr>
          <a:xfrm rot="16200000" flipH="1">
            <a:off x="4652293" y="2099593"/>
            <a:ext cx="2632144" cy="255270"/>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EC961F31-85D6-F97F-EFD2-84984638116A}"/>
              </a:ext>
            </a:extLst>
          </p:cNvPr>
          <p:cNvSpPr txBox="1"/>
          <p:nvPr/>
        </p:nvSpPr>
        <p:spPr>
          <a:xfrm>
            <a:off x="7845552" y="357659"/>
            <a:ext cx="1921157" cy="439332"/>
          </a:xfrm>
          <a:prstGeom prst="rect">
            <a:avLst/>
          </a:prstGeom>
          <a:noFill/>
        </p:spPr>
        <p:txBody>
          <a:bodyPr wrap="square" rtlCol="0">
            <a:noAutofit/>
          </a:bodyPr>
          <a:lstStyle/>
          <a:p>
            <a:pPr algn="ctr"/>
            <a:r>
              <a:rPr kumimoji="1" lang="en-US" altLang="ja-JP" sz="1200" dirty="0"/>
              <a:t>STEPN doesn't use own Rust programs?</a:t>
            </a:r>
            <a:endParaRPr kumimoji="1" lang="ja-JP" altLang="en-US" sz="1200" dirty="0"/>
          </a:p>
        </p:txBody>
      </p:sp>
      <p:cxnSp>
        <p:nvCxnSpPr>
          <p:cNvPr id="18" name="曲線コネクタ 17">
            <a:extLst>
              <a:ext uri="{FF2B5EF4-FFF2-40B4-BE49-F238E27FC236}">
                <a16:creationId xmlns:a16="http://schemas.microsoft.com/office/drawing/2014/main" id="{DB5D575D-4C56-F1A3-10A9-CBC1442F906D}"/>
              </a:ext>
            </a:extLst>
          </p:cNvPr>
          <p:cNvCxnSpPr>
            <a:cxnSpLocks/>
            <a:stCxn id="17" idx="1"/>
            <a:endCxn id="9" idx="0"/>
          </p:cNvCxnSpPr>
          <p:nvPr/>
        </p:nvCxnSpPr>
        <p:spPr>
          <a:xfrm rot="10800000" flipV="1">
            <a:off x="7418070" y="577324"/>
            <a:ext cx="427482" cy="34024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AB358076-151D-1E72-3F8B-BE4859247D3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543930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FD2F4280-12DF-5C83-87F1-0399FB34A848}"/>
              </a:ext>
            </a:extLst>
          </p:cNvPr>
          <p:cNvPicPr>
            <a:picLocks noChangeAspect="1"/>
          </p:cNvPicPr>
          <p:nvPr/>
        </p:nvPicPr>
        <p:blipFill>
          <a:blip r:embed="rId2"/>
          <a:stretch>
            <a:fillRect/>
          </a:stretch>
        </p:blipFill>
        <p:spPr>
          <a:xfrm>
            <a:off x="2279017" y="2727963"/>
            <a:ext cx="6567803" cy="350336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When does STEPN mint Sneaker NFTs?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8</a:t>
            </a:fld>
            <a:endParaRPr kumimoji="1" lang="ja-JP" altLang="en-US"/>
          </a:p>
        </p:txBody>
      </p:sp>
      <p:sp>
        <p:nvSpPr>
          <p:cNvPr id="78" name="テキスト ボックス 77">
            <a:extLst>
              <a:ext uri="{FF2B5EF4-FFF2-40B4-BE49-F238E27FC236}">
                <a16:creationId xmlns:a16="http://schemas.microsoft.com/office/drawing/2014/main" id="{FB8ABEE1-A88B-CBB1-F1C5-AEA8D5AAC103}"/>
              </a:ext>
            </a:extLst>
          </p:cNvPr>
          <p:cNvSpPr txBox="1"/>
          <p:nvPr/>
        </p:nvSpPr>
        <p:spPr>
          <a:xfrm>
            <a:off x="7069184" y="1348740"/>
            <a:ext cx="4669426" cy="966028"/>
          </a:xfrm>
          <a:prstGeom prst="rect">
            <a:avLst/>
          </a:prstGeom>
          <a:noFill/>
        </p:spPr>
        <p:txBody>
          <a:bodyPr wrap="square" rtlCol="0">
            <a:noAutofit/>
          </a:bodyPr>
          <a:lstStyle/>
          <a:p>
            <a:r>
              <a:rPr kumimoji="1" lang="en-US" altLang="ja-JP" sz="1200" dirty="0"/>
              <a:t>STEPN mint a Sneaker NFT in STEPN Bank when user send Wallet.</a:t>
            </a:r>
          </a:p>
          <a:p>
            <a:r>
              <a:rPr kumimoji="1" lang="en-US" altLang="ja-JP" sz="1200" dirty="0"/>
              <a:t>The cost is optimized. Users doesn't need to use On-chain because there's Marketplace in STEPN App(Off-chain).</a:t>
            </a:r>
          </a:p>
          <a:p>
            <a:r>
              <a:rPr kumimoji="1" lang="en-US" altLang="ja-JP" sz="1200" dirty="0"/>
              <a:t>It expensive and lack of stock for STEPN Sneakers in Magic Eden.</a:t>
            </a:r>
            <a:endParaRPr kumimoji="1" lang="ja-JP" altLang="en-US" sz="1200" dirty="0"/>
          </a:p>
        </p:txBody>
      </p:sp>
      <p:sp>
        <p:nvSpPr>
          <p:cNvPr id="88" name="正方形/長方形 87">
            <a:extLst>
              <a:ext uri="{FF2B5EF4-FFF2-40B4-BE49-F238E27FC236}">
                <a16:creationId xmlns:a16="http://schemas.microsoft.com/office/drawing/2014/main" id="{AFF59E89-E420-3D65-DDB6-4D24EE027E7F}"/>
              </a:ext>
            </a:extLst>
          </p:cNvPr>
          <p:cNvSpPr/>
          <p:nvPr/>
        </p:nvSpPr>
        <p:spPr>
          <a:xfrm>
            <a:off x="5920740" y="4812029"/>
            <a:ext cx="982980" cy="29146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79" name="曲線コネクタ 78">
            <a:extLst>
              <a:ext uri="{FF2B5EF4-FFF2-40B4-BE49-F238E27FC236}">
                <a16:creationId xmlns:a16="http://schemas.microsoft.com/office/drawing/2014/main" id="{7BB268E7-5668-34E4-0200-10B7CF8EDA53}"/>
              </a:ext>
            </a:extLst>
          </p:cNvPr>
          <p:cNvCxnSpPr>
            <a:cxnSpLocks/>
            <a:stCxn id="78" idx="1"/>
            <a:endCxn id="88" idx="0"/>
          </p:cNvCxnSpPr>
          <p:nvPr/>
        </p:nvCxnSpPr>
        <p:spPr>
          <a:xfrm rot="10800000" flipV="1">
            <a:off x="6412230" y="1831753"/>
            <a:ext cx="656954" cy="2980275"/>
          </a:xfrm>
          <a:prstGeom prst="curvedConnector2">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98" name="正方形/長方形 97">
            <a:extLst>
              <a:ext uri="{FF2B5EF4-FFF2-40B4-BE49-F238E27FC236}">
                <a16:creationId xmlns:a16="http://schemas.microsoft.com/office/drawing/2014/main" id="{2DD9AC6D-FD43-45DF-D6C4-EA989E6179FA}"/>
              </a:ext>
            </a:extLst>
          </p:cNvPr>
          <p:cNvSpPr/>
          <p:nvPr/>
        </p:nvSpPr>
        <p:spPr>
          <a:xfrm>
            <a:off x="2446020" y="4743449"/>
            <a:ext cx="982980" cy="21717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06" name="テキスト ボックス 105">
            <a:extLst>
              <a:ext uri="{FF2B5EF4-FFF2-40B4-BE49-F238E27FC236}">
                <a16:creationId xmlns:a16="http://schemas.microsoft.com/office/drawing/2014/main" id="{3ED2B2B3-BE66-5F4D-7E7C-F27E6430DFAB}"/>
              </a:ext>
            </a:extLst>
          </p:cNvPr>
          <p:cNvSpPr txBox="1"/>
          <p:nvPr/>
        </p:nvSpPr>
        <p:spPr>
          <a:xfrm>
            <a:off x="1251314" y="1348740"/>
            <a:ext cx="4669426" cy="315912"/>
          </a:xfrm>
          <a:prstGeom prst="rect">
            <a:avLst/>
          </a:prstGeom>
          <a:noFill/>
        </p:spPr>
        <p:txBody>
          <a:bodyPr wrap="square" rtlCol="0">
            <a:noAutofit/>
          </a:bodyPr>
          <a:lstStyle/>
          <a:p>
            <a:r>
              <a:rPr kumimoji="1" lang="en-US" altLang="ja-JP" sz="1200" dirty="0"/>
              <a:t>Sneakers born at STEPN App(Off-chain) so, It doesn't need mint NFTs.</a:t>
            </a:r>
            <a:endParaRPr kumimoji="1" lang="ja-JP" altLang="en-US" sz="1200" dirty="0"/>
          </a:p>
        </p:txBody>
      </p:sp>
      <p:cxnSp>
        <p:nvCxnSpPr>
          <p:cNvPr id="107" name="曲線コネクタ 106">
            <a:extLst>
              <a:ext uri="{FF2B5EF4-FFF2-40B4-BE49-F238E27FC236}">
                <a16:creationId xmlns:a16="http://schemas.microsoft.com/office/drawing/2014/main" id="{ECAEBB30-72B1-529F-6FD6-5CB33B9BCA42}"/>
              </a:ext>
            </a:extLst>
          </p:cNvPr>
          <p:cNvCxnSpPr>
            <a:cxnSpLocks/>
            <a:stCxn id="106" idx="2"/>
            <a:endCxn id="98" idx="0"/>
          </p:cNvCxnSpPr>
          <p:nvPr/>
        </p:nvCxnSpPr>
        <p:spPr>
          <a:xfrm rot="5400000">
            <a:off x="1722371" y="2879792"/>
            <a:ext cx="3078797" cy="648517"/>
          </a:xfrm>
          <a:prstGeom prst="curvedConnector3">
            <a:avLst>
              <a:gd name="adj1" fmla="val 50000"/>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1FC4A97C-E9CC-C47E-36CC-91CCE94EBE0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368633081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7850</TotalTime>
  <Words>5065</Words>
  <Application>Microsoft Macintosh PowerPoint</Application>
  <PresentationFormat>ワイド画面</PresentationFormat>
  <Paragraphs>1301</Paragraphs>
  <Slides>47</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47</vt:i4>
      </vt:variant>
    </vt:vector>
  </HeadingPairs>
  <TitlesOfParts>
    <vt:vector size="52" baseType="lpstr">
      <vt:lpstr>Yu Gothic</vt:lpstr>
      <vt:lpstr>Yu Gothic</vt:lpstr>
      <vt:lpstr>Arial</vt:lpstr>
      <vt:lpstr>Calibri</vt:lpstr>
      <vt:lpstr>Office テーマ</vt:lpstr>
      <vt:lpstr>Solana Blockchain Outline Figure for Project Manager (Unofficial, Draft)</vt:lpstr>
      <vt:lpstr>System Architecture</vt:lpstr>
      <vt:lpstr>Standard System Architecture Example</vt:lpstr>
      <vt:lpstr>High level representation of the Solana development workflow</vt:lpstr>
      <vt:lpstr>X to/and Earn</vt:lpstr>
      <vt:lpstr>User and System Action Overview of STEPN (hypothesis)</vt:lpstr>
      <vt:lpstr>(Appendix) STEPN Screenshot</vt:lpstr>
      <vt:lpstr>Web3.js Mapping to System (hypothesis)</vt:lpstr>
      <vt:lpstr>When does STEPN mint Sneaker NFTs? (hypothesis)</vt:lpstr>
      <vt:lpstr>Where Stored NFTs of STEPN?</vt:lpstr>
      <vt:lpstr>Why does Solana sometime so slowly transaction? (hypothesis)</vt:lpstr>
      <vt:lpstr>Yield Farming</vt:lpstr>
      <vt:lpstr>Yield Farming Customer Journey Outline</vt:lpstr>
      <vt:lpstr>Listing Token to Market - Outline Figure (Draft)</vt:lpstr>
      <vt:lpstr>How Uniswap V2 works</vt:lpstr>
      <vt:lpstr>NFT</vt:lpstr>
      <vt:lpstr>Start Up Metaplex Store Steps (Draft)</vt:lpstr>
      <vt:lpstr>What is Master Edition / Edition NFT?</vt:lpstr>
      <vt:lpstr>Metaplex Terminology - Storefront (http://localhost:3000/#/)</vt:lpstr>
      <vt:lpstr>Metaplex Terminology - Admin Page (http://localhost:3000/#/admin)</vt:lpstr>
      <vt:lpstr>Metaplex Admin Page Behavior (Draft)</vt:lpstr>
      <vt:lpstr>Metaplex Admin Page Transaction</vt:lpstr>
      <vt:lpstr>Sign(Verify) and Sell Simplification an NFT - Simplification Outline</vt:lpstr>
      <vt:lpstr>NFT Metadata Relationships - Outline</vt:lpstr>
      <vt:lpstr>NFT Metadata Relationships - Example Data</vt:lpstr>
      <vt:lpstr>Transactions</vt:lpstr>
      <vt:lpstr>Transaction Process with Phantom Wallet (Draft)</vt:lpstr>
      <vt:lpstr>Sign and Confirm Transaction Process (Draft)</vt:lpstr>
      <vt:lpstr>Send and Confirm Transaction Process (Skip Sign) (Draft)</vt:lpstr>
      <vt:lpstr>Reference</vt:lpstr>
      <vt:lpstr>Accounts</vt:lpstr>
      <vt:lpstr>Accounts – Execution Programs/Transactions Process (Draft)</vt:lpstr>
      <vt:lpstr>Accounts – Execution Programs/Transactions Process (Draft) – Signature (Devnet)</vt:lpstr>
      <vt:lpstr>Accounts – Sending Token Process (Draft)</vt:lpstr>
      <vt:lpstr>Accounts – Sending Token Process (Draft) – Signature (Devnet)</vt:lpstr>
      <vt:lpstr>Deploying</vt:lpstr>
      <vt:lpstr>Escrow</vt:lpstr>
      <vt:lpstr>Source Code and Reference</vt:lpstr>
      <vt:lpstr>Overview: Rolls and Relations</vt:lpstr>
      <vt:lpstr>Step1. Initialize escrow state</vt:lpstr>
      <vt:lpstr>Step2. Initialize escrow</vt:lpstr>
      <vt:lpstr>Step3-1. Exchange escrow – Transfer Token</vt:lpstr>
      <vt:lpstr>Step3-2. Exchange escrow – Set Authority (Close Escrow)</vt:lpstr>
      <vt:lpstr>Case: List and Buy Escrow by Magic Eden (hypothesis)</vt:lpstr>
      <vt:lpstr>(Appendix) Anchor - A framework for building Solana programs</vt:lpstr>
      <vt:lpstr>Init Account Process Overview</vt:lpstr>
      <vt:lpstr>Requests and Data Flow</vt:lpstr>
    </vt:vector>
  </TitlesOfParts>
  <Manager>ToBe DAO</Manager>
  <Company>ToBe DAO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Solana Block Chain Outline Figure</dc:title>
  <dc:subject>Enjoy Your Blockchain life!</dc:subject>
  <dc:creator>256hax</dc:creator>
  <cp:keywords/>
  <dc:description/>
  <cp:lastModifiedBy> </cp:lastModifiedBy>
  <cp:revision>2361</cp:revision>
  <dcterms:created xsi:type="dcterms:W3CDTF">2021-12-18T05:33:19Z</dcterms:created>
  <dcterms:modified xsi:type="dcterms:W3CDTF">2023-04-06T03:18:39Z</dcterms:modified>
  <cp:category/>
</cp:coreProperties>
</file>