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2394" y="-9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9D29-D4D7-46CC-8A47-B1BD71D6B536}" type="datetimeFigureOut">
              <a:rPr lang="en-GB" smtClean="0"/>
              <a:t>06/03/2014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1CBE-6471-4D10-8BBA-E5BFC34152A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36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9D29-D4D7-46CC-8A47-B1BD71D6B536}" type="datetimeFigureOut">
              <a:rPr lang="en-GB" smtClean="0"/>
              <a:t>06/03/2014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1CBE-6471-4D10-8BBA-E5BFC34152A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48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9D29-D4D7-46CC-8A47-B1BD71D6B536}" type="datetimeFigureOut">
              <a:rPr lang="en-GB" smtClean="0"/>
              <a:t>06/03/2014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1CBE-6471-4D10-8BBA-E5BFC34152A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46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9D29-D4D7-46CC-8A47-B1BD71D6B536}" type="datetimeFigureOut">
              <a:rPr lang="en-GB" smtClean="0"/>
              <a:t>06/03/2014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1CBE-6471-4D10-8BBA-E5BFC34152A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98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9D29-D4D7-46CC-8A47-B1BD71D6B536}" type="datetimeFigureOut">
              <a:rPr lang="en-GB" smtClean="0"/>
              <a:t>06/03/2014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1CBE-6471-4D10-8BBA-E5BFC34152A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35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9D29-D4D7-46CC-8A47-B1BD71D6B536}" type="datetimeFigureOut">
              <a:rPr lang="en-GB" smtClean="0"/>
              <a:t>06/03/2014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1CBE-6471-4D10-8BBA-E5BFC34152A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0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9D29-D4D7-46CC-8A47-B1BD71D6B536}" type="datetimeFigureOut">
              <a:rPr lang="en-GB" smtClean="0"/>
              <a:t>06/03/2014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1CBE-6471-4D10-8BBA-E5BFC34152A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3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9D29-D4D7-46CC-8A47-B1BD71D6B536}" type="datetimeFigureOut">
              <a:rPr lang="en-GB" smtClean="0"/>
              <a:t>06/03/2014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1CBE-6471-4D10-8BBA-E5BFC34152A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44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9D29-D4D7-46CC-8A47-B1BD71D6B536}" type="datetimeFigureOut">
              <a:rPr lang="en-GB" smtClean="0"/>
              <a:t>06/03/2014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1CBE-6471-4D10-8BBA-E5BFC34152A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40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9D29-D4D7-46CC-8A47-B1BD71D6B536}" type="datetimeFigureOut">
              <a:rPr lang="en-GB" smtClean="0"/>
              <a:t>06/03/2014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1CBE-6471-4D10-8BBA-E5BFC34152A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02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9D29-D4D7-46CC-8A47-B1BD71D6B536}" type="datetimeFigureOut">
              <a:rPr lang="en-GB" smtClean="0"/>
              <a:t>06/03/2014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1CBE-6471-4D10-8BBA-E5BFC34152A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13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89D29-D4D7-46CC-8A47-B1BD71D6B536}" type="datetimeFigureOut">
              <a:rPr lang="en-GB" smtClean="0"/>
              <a:t>06/03/2014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31CBE-6471-4D10-8BBA-E5BFC34152A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01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2656" y="164286"/>
            <a:ext cx="6453336" cy="873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1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 rotWithShape="1">
          <a:blip r:embed="rId2"/>
          <a:srcRect r="53200" b="86352"/>
          <a:stretch/>
        </p:blipFill>
        <p:spPr>
          <a:xfrm>
            <a:off x="1484784" y="164287"/>
            <a:ext cx="3020144" cy="1192073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2785121" y="1835696"/>
            <a:ext cx="1719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Helvetica" pitchFamily="2" charset="0"/>
              </a:rPr>
              <a:t>Global Alignement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785121" y="2206770"/>
            <a:ext cx="1719808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Helvetica" pitchFamily="2" charset="0"/>
              </a:rPr>
              <a:t>Local Alignement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204864" y="4727049"/>
            <a:ext cx="2880320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Helvetica" pitchFamily="2" charset="0"/>
              </a:rPr>
              <a:t>Combine multiple sequencing lanes</a:t>
            </a:r>
          </a:p>
        </p:txBody>
      </p:sp>
      <p:pic>
        <p:nvPicPr>
          <p:cNvPr id="8" name="Image 7"/>
          <p:cNvPicPr/>
          <p:nvPr/>
        </p:nvPicPr>
        <p:blipFill rotWithShape="1">
          <a:blip r:embed="rId2"/>
          <a:srcRect t="45754" b="32610"/>
          <a:stretch/>
        </p:blipFill>
        <p:spPr>
          <a:xfrm>
            <a:off x="126132" y="5220072"/>
            <a:ext cx="6453336" cy="1889759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2204864" y="4716017"/>
            <a:ext cx="2880320" cy="28803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à coins arrondis 8"/>
          <p:cNvSpPr/>
          <p:nvPr/>
        </p:nvSpPr>
        <p:spPr>
          <a:xfrm>
            <a:off x="2785120" y="2195736"/>
            <a:ext cx="1724000" cy="28803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à coins arrondis 9"/>
          <p:cNvSpPr/>
          <p:nvPr/>
        </p:nvSpPr>
        <p:spPr>
          <a:xfrm>
            <a:off x="2785120" y="1835696"/>
            <a:ext cx="1724000" cy="28803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ZoneTexte 10"/>
          <p:cNvSpPr txBox="1"/>
          <p:nvPr/>
        </p:nvSpPr>
        <p:spPr>
          <a:xfrm>
            <a:off x="908720" y="7812361"/>
            <a:ext cx="1651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Helvetica" pitchFamily="2" charset="0"/>
              </a:rPr>
              <a:t>Contact map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836712" y="7812361"/>
            <a:ext cx="1724000" cy="28803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3140968" y="1392615"/>
            <a:ext cx="0" cy="371073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005064" y="1392615"/>
            <a:ext cx="0" cy="371073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4005064" y="2544743"/>
            <a:ext cx="0" cy="371073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3140968" y="2555776"/>
            <a:ext cx="0" cy="371073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204864" y="3862952"/>
            <a:ext cx="2880320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Helvetica" pitchFamily="2" charset="0"/>
              </a:rPr>
              <a:t>Keep </a:t>
            </a:r>
            <a:r>
              <a:rPr lang="fr-FR" sz="1200" dirty="0" smtClean="0">
                <a:latin typeface="Helvetica" pitchFamily="2" charset="0"/>
              </a:rPr>
              <a:t>uniquely </a:t>
            </a:r>
            <a:r>
              <a:rPr lang="fr-FR" sz="1200" dirty="0" smtClean="0">
                <a:latin typeface="Helvetica" pitchFamily="2" charset="0"/>
              </a:rPr>
              <a:t>mappedreads</a:t>
            </a:r>
          </a:p>
        </p:txBody>
      </p:sp>
      <p:sp>
        <p:nvSpPr>
          <p:cNvPr id="19" name="Rectangle à coins arrondis 18"/>
          <p:cNvSpPr/>
          <p:nvPr/>
        </p:nvSpPr>
        <p:spPr>
          <a:xfrm>
            <a:off x="2204864" y="3851920"/>
            <a:ext cx="2880320" cy="28803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4005064" y="4261902"/>
            <a:ext cx="0" cy="371073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3140968" y="4272935"/>
            <a:ext cx="0" cy="371073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1412776" y="4727049"/>
            <a:ext cx="792088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Helvetica" pitchFamily="2" charset="0"/>
              </a:rPr>
              <a:t>.aln</a:t>
            </a:r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1628800" y="7297271"/>
            <a:ext cx="0" cy="371073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512676" y="7297271"/>
            <a:ext cx="792088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Helvetica" pitchFamily="2" charset="0"/>
              </a:rPr>
              <a:t>.tsv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1056928" y="766609"/>
            <a:ext cx="1651992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Helvetica" pitchFamily="2" charset="0"/>
              </a:rPr>
              <a:t>R1.fastq + R2.fastq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1052736" y="1702713"/>
            <a:ext cx="1651992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Helvetica" pitchFamily="2" charset="0"/>
              </a:rPr>
              <a:t>R1.bam + R2.bam</a:t>
            </a:r>
          </a:p>
          <a:p>
            <a:pPr algn="ctr"/>
            <a:r>
              <a:rPr lang="fr-FR" sz="1200" dirty="0" smtClean="0">
                <a:latin typeface="Helvetica" pitchFamily="2" charset="0"/>
              </a:rPr>
              <a:t>R1.aln + R2.aln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1056928" y="2051720"/>
            <a:ext cx="1651992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Helvetica" pitchFamily="2" charset="0"/>
              </a:rPr>
              <a:t>R1.bam + R2.bam</a:t>
            </a:r>
          </a:p>
          <a:p>
            <a:pPr algn="ctr"/>
            <a:r>
              <a:rPr lang="fr-FR" sz="1200" dirty="0" smtClean="0">
                <a:latin typeface="Helvetica" pitchFamily="2" charset="0"/>
              </a:rPr>
              <a:t>R1.aln + R2.aln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696888" y="3851920"/>
            <a:ext cx="1651992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Helvetica" pitchFamily="2" charset="0"/>
              </a:rPr>
              <a:t>R1.out + R2.out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2200672" y="2998856"/>
            <a:ext cx="2880320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Helvetica" pitchFamily="2" charset="0"/>
              </a:rPr>
              <a:t>Merge global and local alignments</a:t>
            </a:r>
          </a:p>
        </p:txBody>
      </p:sp>
      <p:sp>
        <p:nvSpPr>
          <p:cNvPr id="35" name="Rectangle à coins arrondis 34"/>
          <p:cNvSpPr/>
          <p:nvPr/>
        </p:nvSpPr>
        <p:spPr>
          <a:xfrm>
            <a:off x="2200672" y="2987824"/>
            <a:ext cx="2880320" cy="28803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4000872" y="3397806"/>
            <a:ext cx="0" cy="371073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>
            <a:off x="3136776" y="3408839"/>
            <a:ext cx="0" cy="371073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692696" y="2987824"/>
            <a:ext cx="1651992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Helvetica" pitchFamily="2" charset="0"/>
              </a:rPr>
              <a:t>R1.aln + R2.aln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92696" y="91441"/>
            <a:ext cx="5886772" cy="246433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ZoneTexte 40"/>
          <p:cNvSpPr txBox="1"/>
          <p:nvPr/>
        </p:nvSpPr>
        <p:spPr>
          <a:xfrm>
            <a:off x="4927476" y="91441"/>
            <a:ext cx="1651992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  <a:latin typeface="Helvetica" pitchFamily="2" charset="0"/>
              </a:rPr>
              <a:t>Multithreaded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44624" y="7812360"/>
            <a:ext cx="792088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Helvetica" pitchFamily="2" charset="0"/>
              </a:rPr>
              <a:t>.mat</a:t>
            </a:r>
          </a:p>
        </p:txBody>
      </p:sp>
    </p:spTree>
    <p:extLst>
      <p:ext uri="{BB962C8B-B14F-4D97-AF65-F5344CB8AC3E}">
        <p14:creationId xmlns:p14="http://schemas.microsoft.com/office/powerpoint/2010/main" val="270424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 rotWithShape="1">
          <a:blip r:embed="rId2"/>
          <a:srcRect r="53200" b="86352"/>
          <a:stretch/>
        </p:blipFill>
        <p:spPr>
          <a:xfrm>
            <a:off x="1484784" y="164287"/>
            <a:ext cx="3020144" cy="1192073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2785121" y="1835696"/>
            <a:ext cx="1719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Helvetica" pitchFamily="2" charset="0"/>
              </a:rPr>
              <a:t>Global Alignement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785121" y="2206770"/>
            <a:ext cx="1719808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Helvetica" pitchFamily="2" charset="0"/>
              </a:rPr>
              <a:t>Local Alignement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980728" y="6527249"/>
            <a:ext cx="2880320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Helvetica" pitchFamily="2" charset="0"/>
              </a:rPr>
              <a:t>Combine multiple sequencing lanes</a:t>
            </a:r>
          </a:p>
        </p:txBody>
      </p:sp>
      <p:pic>
        <p:nvPicPr>
          <p:cNvPr id="8" name="Image 7"/>
          <p:cNvPicPr/>
          <p:nvPr/>
        </p:nvPicPr>
        <p:blipFill rotWithShape="1">
          <a:blip r:embed="rId2"/>
          <a:srcRect t="45754" b="32610"/>
          <a:stretch/>
        </p:blipFill>
        <p:spPr>
          <a:xfrm>
            <a:off x="126132" y="3995936"/>
            <a:ext cx="6453336" cy="1889759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908720" y="6516216"/>
            <a:ext cx="2880320" cy="28803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à coins arrondis 8"/>
          <p:cNvSpPr/>
          <p:nvPr/>
        </p:nvSpPr>
        <p:spPr>
          <a:xfrm>
            <a:off x="2785120" y="2195736"/>
            <a:ext cx="1724000" cy="28803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à coins arrondis 9"/>
          <p:cNvSpPr/>
          <p:nvPr/>
        </p:nvSpPr>
        <p:spPr>
          <a:xfrm>
            <a:off x="2785120" y="1835696"/>
            <a:ext cx="1724000" cy="28803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ZoneTexte 10"/>
          <p:cNvSpPr txBox="1"/>
          <p:nvPr/>
        </p:nvSpPr>
        <p:spPr>
          <a:xfrm>
            <a:off x="984920" y="8316417"/>
            <a:ext cx="1651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Helvetica" pitchFamily="2" charset="0"/>
              </a:rPr>
              <a:t>Contact map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912912" y="8316417"/>
            <a:ext cx="1724000" cy="28803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3140968" y="1392615"/>
            <a:ext cx="0" cy="371073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005064" y="1392615"/>
            <a:ext cx="0" cy="371073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4005064" y="2544743"/>
            <a:ext cx="0" cy="371073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3140968" y="2555776"/>
            <a:ext cx="0" cy="371073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204864" y="2998856"/>
            <a:ext cx="2880320" cy="83099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Helvetica" pitchFamily="2" charset="0"/>
              </a:rPr>
              <a:t>Merge global and local alignments</a:t>
            </a:r>
          </a:p>
          <a:p>
            <a:pPr algn="ctr"/>
            <a:r>
              <a:rPr lang="fr-FR" sz="1200" dirty="0" smtClean="0">
                <a:latin typeface="Helvetica" pitchFamily="2" charset="0"/>
              </a:rPr>
              <a:t>Combine R1 and R2 alignements</a:t>
            </a:r>
          </a:p>
          <a:p>
            <a:pPr algn="ctr"/>
            <a:r>
              <a:rPr lang="fr-FR" sz="1200" dirty="0" smtClean="0">
                <a:latin typeface="Helvetica" pitchFamily="2" charset="0"/>
              </a:rPr>
              <a:t>Keep uniquely mappedreads</a:t>
            </a:r>
          </a:p>
          <a:p>
            <a:pPr algn="ctr"/>
            <a:endParaRPr lang="fr-FR" sz="1200" dirty="0" smtClean="0">
              <a:latin typeface="Helvetica" pitchFamily="2" charset="0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2204864" y="2987823"/>
            <a:ext cx="2880320" cy="84203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ZoneTexte 22"/>
          <p:cNvSpPr txBox="1"/>
          <p:nvPr/>
        </p:nvSpPr>
        <p:spPr>
          <a:xfrm>
            <a:off x="1056928" y="773886"/>
            <a:ext cx="1651992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Helvetica" pitchFamily="2" charset="0"/>
              </a:rPr>
              <a:t>R1.fastq + R2.fastq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1412776" y="3070865"/>
            <a:ext cx="792088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Helvetica" pitchFamily="2" charset="0"/>
              </a:rPr>
              <a:t>.bam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188640" y="6527249"/>
            <a:ext cx="792088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Helvetica" pitchFamily="2" charset="0"/>
              </a:rPr>
              <a:t>.bam</a:t>
            </a:r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1628800" y="6948264"/>
            <a:ext cx="0" cy="371073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1128936" y="1846729"/>
            <a:ext cx="1651992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Helvetica" pitchFamily="2" charset="0"/>
              </a:rPr>
              <a:t>R1.bam + R2.bam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1124744" y="2206769"/>
            <a:ext cx="1651992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Helvetica" pitchFamily="2" charset="0"/>
              </a:rPr>
              <a:t>R1.bam + R2.bam</a:t>
            </a:r>
          </a:p>
        </p:txBody>
      </p:sp>
      <p:cxnSp>
        <p:nvCxnSpPr>
          <p:cNvPr id="32" name="Connecteur droit avec flèche 31"/>
          <p:cNvCxnSpPr/>
          <p:nvPr/>
        </p:nvCxnSpPr>
        <p:spPr>
          <a:xfrm>
            <a:off x="1628800" y="6012160"/>
            <a:ext cx="0" cy="371073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92696" y="91441"/>
            <a:ext cx="6048672" cy="610625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ZoneTexte 32"/>
          <p:cNvSpPr txBox="1"/>
          <p:nvPr/>
        </p:nvSpPr>
        <p:spPr>
          <a:xfrm>
            <a:off x="4927476" y="91441"/>
            <a:ext cx="1651992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  <a:latin typeface="Helvetica" pitchFamily="2" charset="0"/>
              </a:rPr>
              <a:t>Multithreaded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980728" y="7391345"/>
            <a:ext cx="2880320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Helvetica" pitchFamily="2" charset="0"/>
              </a:rPr>
              <a:t>Remove duplicates</a:t>
            </a:r>
          </a:p>
        </p:txBody>
      </p:sp>
      <p:sp>
        <p:nvSpPr>
          <p:cNvPr id="35" name="Rectangle à coins arrondis 34"/>
          <p:cNvSpPr/>
          <p:nvPr/>
        </p:nvSpPr>
        <p:spPr>
          <a:xfrm>
            <a:off x="908720" y="7380312"/>
            <a:ext cx="2880320" cy="28803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ZoneTexte 35"/>
          <p:cNvSpPr txBox="1"/>
          <p:nvPr/>
        </p:nvSpPr>
        <p:spPr>
          <a:xfrm>
            <a:off x="188640" y="7391345"/>
            <a:ext cx="792088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Helvetica" pitchFamily="2" charset="0"/>
              </a:rPr>
              <a:t>.bam</a:t>
            </a:r>
          </a:p>
        </p:txBody>
      </p:sp>
      <p:cxnSp>
        <p:nvCxnSpPr>
          <p:cNvPr id="37" name="Connecteur droit avec flèche 36"/>
          <p:cNvCxnSpPr/>
          <p:nvPr/>
        </p:nvCxnSpPr>
        <p:spPr>
          <a:xfrm>
            <a:off x="1628800" y="7801327"/>
            <a:ext cx="0" cy="371073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188640" y="8327449"/>
            <a:ext cx="792088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Helvetica" pitchFamily="2" charset="0"/>
              </a:rPr>
              <a:t>.mat</a:t>
            </a:r>
          </a:p>
        </p:txBody>
      </p:sp>
    </p:spTree>
    <p:extLst>
      <p:ext uri="{BB962C8B-B14F-4D97-AF65-F5344CB8AC3E}">
        <p14:creationId xmlns:p14="http://schemas.microsoft.com/office/powerpoint/2010/main" val="369810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89</Words>
  <Application>Microsoft Office PowerPoint</Application>
  <PresentationFormat>Affichage à l'écran (4:3)</PresentationFormat>
  <Paragraphs>33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nservant</dc:creator>
  <cp:lastModifiedBy>nservant</cp:lastModifiedBy>
  <cp:revision>11</cp:revision>
  <dcterms:created xsi:type="dcterms:W3CDTF">2014-03-05T16:43:20Z</dcterms:created>
  <dcterms:modified xsi:type="dcterms:W3CDTF">2014-03-06T13:29:33Z</dcterms:modified>
</cp:coreProperties>
</file>