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342" r:id="rId2"/>
    <p:sldId id="286" r:id="rId3"/>
    <p:sldId id="357" r:id="rId4"/>
    <p:sldId id="353" r:id="rId5"/>
    <p:sldId id="343" r:id="rId6"/>
    <p:sldId id="344" r:id="rId7"/>
    <p:sldId id="3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5" autoAdjust="0"/>
    <p:restoredTop sz="94469" autoAdjust="0"/>
  </p:normalViewPr>
  <p:slideViewPr>
    <p:cSldViewPr snapToGrid="0">
      <p:cViewPr varScale="1">
        <p:scale>
          <a:sx n="81" d="100"/>
          <a:sy n="81" d="100"/>
        </p:scale>
        <p:origin x="562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A1582-ADC6-40F0-A45D-DDBDBBE031E5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8B24E-D10B-4135-B7F1-D2214E394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26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85FFE-3415-4C54-AC68-EC7DB657D0E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308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新一代测序技术在爆炸式发展的同时，也衍生出许多其他技术创新。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RNA-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就是其中之一，这项技术使我们对细胞发育及其调控机制的理解，达到了前所未有的深度和广度。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RNA-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可以获得相当惊人的数据量，而这恰恰是一柄双刃剑。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丰富的数据量蕴含着大量的宝贵信息，但这样的数据需要复杂的生物信息学分析，才能从中提取到有意义的结果。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正因如此，数据分析可以说是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RNA-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的重中之重。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RNA-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有非常广泛的应用，但没有哪个分析软件是万能的。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科学家们一般会根据自己的研究对象和研究目标，采用不同的数据分析策略。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现在人们已经发表了大量的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RNA-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和数据分析方案，对于刚入门的新手来说难免有些无所适从。</a:t>
            </a:r>
            <a:endParaRPr lang="zh-CN" altLang="en-US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这篇文章概述了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RNA-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生物信息学分析的现行标准和现有资源，为人们提供了一份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RNA-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数据分析指南，可以作为开展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RNA-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研究的宝贵参考资料。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这份指南覆盖了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RNA-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数据分析的所有主要步骤，比如质量控制、读段比对、基因和转录本定量、差异性基因表达、功能分析、基因融合检测、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eQTL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图谱分析等等。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研究人员绘制的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RNA-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分析通用路线图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Illumina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测序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，将主要分析步骤分为前期分析、核心分析和高级分析三类。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前期预处理包括实验设计、测序设计和质量控制。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核心分析包括转录组图谱分析、差异基因表达和功能分析。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高级分析包括可视化、其他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RNA-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技术和数据整合。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研究人员在文章中探讨了每个步骤所面临的挑战，也评估了一些数据处理方法的潜力和局限性。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此外，他们还介绍了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RNA-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数据与其他数据类型的整合，将基因表达调控与分子生理学和功能基因组学关联起来，这种研究方式如今越来越受到研究者的欢迎。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这篇文章在结尾处介绍了一些为转录组领域带来改变的新技术，特别是单细胞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RNA-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和长读段测序技术带来的机遇和挑战。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8B24E-D10B-4135-B7F1-D2214E3946B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52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8B24E-D10B-4135-B7F1-D2214E3946B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55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谁跟谁比，都有意义，不要那么绝对。</a:t>
            </a:r>
            <a:endParaRPr lang="en-US" altLang="zh-CN" dirty="0"/>
          </a:p>
          <a:p>
            <a:r>
              <a:rPr lang="zh-CN" altLang="en-US" dirty="0"/>
              <a:t>只要在文章里自圆其说就可以了，每个阶段跟</a:t>
            </a:r>
            <a:r>
              <a:rPr lang="en-US" altLang="zh-CN" dirty="0"/>
              <a:t>0</a:t>
            </a:r>
            <a:r>
              <a:rPr lang="zh-CN" altLang="en-US" dirty="0"/>
              <a:t>比，随着发育时间的变化；</a:t>
            </a:r>
            <a:endParaRPr lang="en-US" altLang="zh-CN" dirty="0"/>
          </a:p>
          <a:p>
            <a:r>
              <a:rPr lang="zh-CN" altLang="en-US" dirty="0"/>
              <a:t>生物信息学最重要就是看图说话，看到什么就把他说出来就好。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8B24E-D10B-4135-B7F1-D2214E3946B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624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谁跟谁比，都有意义，不要那么绝对。</a:t>
            </a:r>
            <a:endParaRPr lang="en-US" altLang="zh-CN" dirty="0"/>
          </a:p>
          <a:p>
            <a:r>
              <a:rPr lang="zh-CN" altLang="en-US" dirty="0"/>
              <a:t>只要在文章里自圆其说就可以了，每个阶段跟</a:t>
            </a:r>
            <a:r>
              <a:rPr lang="en-US" altLang="zh-CN" dirty="0"/>
              <a:t>0</a:t>
            </a:r>
            <a:r>
              <a:rPr lang="zh-CN" altLang="en-US" dirty="0"/>
              <a:t>比，随着发育时间的变化；</a:t>
            </a:r>
            <a:endParaRPr lang="en-US" altLang="zh-CN" dirty="0"/>
          </a:p>
          <a:p>
            <a:r>
              <a:rPr lang="zh-CN" altLang="en-US" dirty="0"/>
              <a:t>生物信息学最重要就是看图说话，看到什么就把他说出来就好。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8B24E-D10B-4135-B7F1-D2214E3946B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203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7F14-E0B9-4C5E-8E68-FE6CF58562DD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C081-2F5C-4856-BED3-7D45983A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87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7F14-E0B9-4C5E-8E68-FE6CF58562DD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C081-2F5C-4856-BED3-7D45983A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5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7F14-E0B9-4C5E-8E68-FE6CF58562DD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C081-2F5C-4856-BED3-7D45983A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96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7F14-E0B9-4C5E-8E68-FE6CF58562DD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C081-2F5C-4856-BED3-7D45983A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42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7F14-E0B9-4C5E-8E68-FE6CF58562DD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C081-2F5C-4856-BED3-7D45983A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37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7F14-E0B9-4C5E-8E68-FE6CF58562DD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C081-2F5C-4856-BED3-7D45983A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16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7F14-E0B9-4C5E-8E68-FE6CF58562DD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C081-2F5C-4856-BED3-7D45983A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3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7F14-E0B9-4C5E-8E68-FE6CF58562DD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C081-2F5C-4856-BED3-7D45983A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10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7F14-E0B9-4C5E-8E68-FE6CF58562DD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C081-2F5C-4856-BED3-7D45983A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63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7F14-E0B9-4C5E-8E68-FE6CF58562DD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C081-2F5C-4856-BED3-7D45983A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91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7F14-E0B9-4C5E-8E68-FE6CF58562DD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C081-2F5C-4856-BED3-7D45983A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7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7F14-E0B9-4C5E-8E68-FE6CF58562DD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EC081-2F5C-4856-BED3-7D45983A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99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wbattaglia/RNAseq-workflo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ww.biotrainee.com/thread-1750-1-1.html" TargetMode="External"/><Relationship Id="rId4" Type="http://schemas.openxmlformats.org/officeDocument/2006/relationships/hyperlink" Target="http://www.bio-info-trainee.com/2809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mzeng1314/my-R/tree/master/DEG_scrip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otrainee.com/jmzeng/markdown/tair-deg-annotation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3148313"/>
            <a:ext cx="12192000" cy="3929809"/>
          </a:xfrm>
          <a:prstGeom prst="rect">
            <a:avLst/>
          </a:prstGeom>
          <a:solidFill>
            <a:srgbClr val="1E9542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7"/>
            <a:r>
              <a:rPr lang="es-ES" altLang="zh-CN"/>
              <a:t> </a:t>
            </a:r>
          </a:p>
        </p:txBody>
      </p:sp>
      <p:sp>
        <p:nvSpPr>
          <p:cNvPr id="12" name="矩形 11"/>
          <p:cNvSpPr/>
          <p:nvPr/>
        </p:nvSpPr>
        <p:spPr>
          <a:xfrm>
            <a:off x="1363972" y="2176625"/>
            <a:ext cx="950511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生信技能树</a:t>
            </a:r>
            <a:endParaRPr lang="en-US" altLang="zh-CN" sz="2400" b="1" dirty="0">
              <a:solidFill>
                <a:schemeClr val="accent6">
                  <a:lumMod val="50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ctr"/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Biotrainee.com</a:t>
            </a:r>
            <a:endParaRPr lang="zh-CN" altLang="en-US" sz="2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16761" y="3287794"/>
            <a:ext cx="7430744" cy="33547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ea"/>
              </a:rPr>
              <a:t>转录组分析入门</a:t>
            </a:r>
            <a:endParaRPr lang="en-US" altLang="zh-CN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ea"/>
            </a:endParaRPr>
          </a:p>
          <a:p>
            <a:pPr algn="ctr"/>
            <a:r>
              <a:rPr lang="zh-CN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ea"/>
              </a:rPr>
              <a:t>实战练习</a:t>
            </a:r>
            <a:endParaRPr lang="en-US" altLang="zh-CN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ea"/>
              </a:rPr>
              <a:t>沈梦圆</a:t>
            </a:r>
            <a:endParaRPr lang="en-US" altLang="zh-CN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ea"/>
            </a:endParaRPr>
          </a:p>
          <a:p>
            <a:pPr algn="ctr"/>
            <a:r>
              <a:rPr lang="en-US" altLang="zh-CN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ea"/>
              </a:rPr>
              <a:t>2017/12/10</a:t>
            </a:r>
            <a:endParaRPr lang="zh-CN" alt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022036" y="0"/>
            <a:ext cx="2188991" cy="2037144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83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目录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2194561"/>
            <a:ext cx="5593080" cy="4663439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</a:rPr>
              <a:t>1 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</a:rPr>
              <a:t>背景</a:t>
            </a:r>
            <a:endParaRPr lang="en-US" altLang="zh-CN" sz="32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</a:rPr>
              <a:t>2 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</a:rPr>
              <a:t>数据分析前（</a:t>
            </a: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</a:rPr>
              <a:t>Pre-analysis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</a:rPr>
              <a:t>）</a:t>
            </a:r>
            <a:endParaRPr lang="en-US" altLang="zh-CN" sz="3200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2.1 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实验设计</a:t>
            </a:r>
            <a:endParaRPr lang="en-US" altLang="zh-CN" sz="2800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2.2 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测序设计</a:t>
            </a:r>
            <a:endParaRPr lang="en-US" altLang="zh-CN" sz="2800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2.3 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质量控制</a:t>
            </a:r>
            <a:endParaRPr lang="en-US" altLang="zh-CN" sz="2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</a:rPr>
              <a:t>3 RNA-</a:t>
            </a:r>
            <a:r>
              <a:rPr lang="en-US" altLang="zh-CN" sz="3200" dirty="0" err="1">
                <a:solidFill>
                  <a:schemeClr val="accent6">
                    <a:lumMod val="75000"/>
                  </a:schemeClr>
                </a:solidFill>
              </a:rPr>
              <a:t>seq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</a:rPr>
              <a:t>数据分析（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</a:rPr>
              <a:t>Core-analysis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</a:rPr>
              <a:t>）</a:t>
            </a:r>
            <a:endParaRPr lang="en-US" altLang="zh-CN" sz="3200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3.1 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转录本分析</a:t>
            </a:r>
            <a:endParaRPr lang="en-US" altLang="zh-CN" sz="2800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3.2 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差异表达分析</a:t>
            </a:r>
            <a:endParaRPr lang="en-US" altLang="zh-CN" sz="2800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3.3 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功能分析</a:t>
            </a:r>
            <a:endParaRPr lang="en-US" altLang="zh-CN" sz="2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 </a:t>
            </a:r>
            <a:r>
              <a:rPr lang="zh-CN" altLang="en-US" sz="3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其他分析</a:t>
            </a:r>
            <a:r>
              <a:rPr lang="en-US" altLang="zh-CN" sz="3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(Advanced-analysis)</a:t>
            </a:r>
          </a:p>
          <a:p>
            <a:pPr lvl="1"/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4.1 </a:t>
            </a:r>
            <a:r>
              <a:rPr lang="zh-CN" alt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可视化</a:t>
            </a:r>
            <a:endParaRPr lang="en-US" altLang="zh-CN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4.2 </a:t>
            </a:r>
            <a:r>
              <a:rPr lang="zh-CN" alt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其他</a:t>
            </a:r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RNA-</a:t>
            </a:r>
            <a:r>
              <a:rPr lang="en-US" altLang="zh-CN" sz="28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seq</a:t>
            </a:r>
            <a:r>
              <a:rPr lang="zh-CN" alt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应用</a:t>
            </a:r>
            <a:endParaRPr lang="en-US" altLang="zh-CN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4.3 </a:t>
            </a:r>
            <a:r>
              <a:rPr lang="zh-CN" alt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多种数据整合分析</a:t>
            </a:r>
            <a:endParaRPr lang="en-US" altLang="zh-CN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 </a:t>
            </a:r>
            <a:r>
              <a:rPr lang="zh-CN" altLang="en-US" sz="3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展望</a:t>
            </a:r>
          </a:p>
        </p:txBody>
      </p:sp>
      <p:sp>
        <p:nvSpPr>
          <p:cNvPr id="4" name="内容占位符 5">
            <a:extLst>
              <a:ext uri="{FF2B5EF4-FFF2-40B4-BE49-F238E27FC236}">
                <a16:creationId xmlns:a16="http://schemas.microsoft.com/office/drawing/2014/main" id="{112FFE0D-6CC2-44EB-82C1-2C7D389D8929}"/>
              </a:ext>
            </a:extLst>
          </p:cNvPr>
          <p:cNvSpPr txBox="1">
            <a:spLocks/>
          </p:cNvSpPr>
          <p:nvPr/>
        </p:nvSpPr>
        <p:spPr>
          <a:xfrm>
            <a:off x="7520940" y="2526030"/>
            <a:ext cx="4324350" cy="400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7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6 </a:t>
            </a:r>
            <a:r>
              <a:rPr lang="zh-CN" altLang="en-US" sz="27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比对定量实战</a:t>
            </a:r>
            <a:endParaRPr lang="en-US" altLang="zh-CN" sz="27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altLang="zh-CN" sz="2700" dirty="0">
                <a:solidFill>
                  <a:schemeClr val="accent6">
                    <a:lumMod val="75000"/>
                  </a:schemeClr>
                </a:solidFill>
              </a:rPr>
              <a:t>7 </a:t>
            </a:r>
            <a:r>
              <a:rPr lang="zh-CN" altLang="en-US" sz="2700" dirty="0">
                <a:solidFill>
                  <a:schemeClr val="accent6">
                    <a:lumMod val="75000"/>
                  </a:schemeClr>
                </a:solidFill>
              </a:rPr>
              <a:t>差异表达分析实战</a:t>
            </a:r>
            <a:endParaRPr lang="en-US" altLang="zh-CN" sz="27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700" dirty="0">
                <a:solidFill>
                  <a:schemeClr val="accent6">
                    <a:lumMod val="75000"/>
                  </a:schemeClr>
                </a:solidFill>
              </a:rPr>
              <a:t>8 </a:t>
            </a:r>
            <a:r>
              <a:rPr lang="zh-CN" altLang="en-US" sz="2700" dirty="0">
                <a:solidFill>
                  <a:schemeClr val="accent6">
                    <a:lumMod val="75000"/>
                  </a:schemeClr>
                </a:solidFill>
              </a:rPr>
              <a:t>功能分析实战</a:t>
            </a:r>
            <a:endParaRPr lang="en-US" altLang="zh-CN" sz="270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zh-CN" sz="2300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US" altLang="zh-CN" sz="23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B4DA28-448F-4228-A4F9-290BB93CF9E4}"/>
              </a:ext>
            </a:extLst>
          </p:cNvPr>
          <p:cNvSpPr txBox="1"/>
          <p:nvPr/>
        </p:nvSpPr>
        <p:spPr>
          <a:xfrm>
            <a:off x="2838450" y="1480871"/>
            <a:ext cx="796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6">
                    <a:lumMod val="50000"/>
                  </a:schemeClr>
                </a:solidFill>
              </a:rPr>
              <a:t>入门                                         实战</a:t>
            </a:r>
          </a:p>
        </p:txBody>
      </p:sp>
    </p:spTree>
    <p:extLst>
      <p:ext uri="{BB962C8B-B14F-4D97-AF65-F5344CB8AC3E}">
        <p14:creationId xmlns:p14="http://schemas.microsoft.com/office/powerpoint/2010/main" val="338792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07143-212F-475B-A9BF-FF1BA92F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实战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9366A4-45F7-4049-A844-924C7EC04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hlinkClick r:id="rId3"/>
            </a:endParaRPr>
          </a:p>
          <a:p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项目一：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hlinkClick r:id="rId3"/>
              </a:rPr>
              <a:t>https://github.com/twbattaglia/RNAseq-workflow</a:t>
            </a:r>
            <a:endParaRPr lang="en-US" altLang="zh-CN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项目二：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hlinkClick r:id="rId4"/>
              </a:rPr>
              <a:t>http://www.bio-info-trainee.com/2809.html</a:t>
            </a:r>
            <a:endParaRPr lang="en-US" altLang="zh-CN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项目三：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hlinkClick r:id="rId5"/>
              </a:rPr>
              <a:t>http://www.biotrainee.com/thread-1750-1-1.html</a:t>
            </a:r>
            <a:endParaRPr lang="en-US" altLang="zh-CN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DDB2B0-8D50-418B-A62C-07699E9C4B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0420" y="3331428"/>
            <a:ext cx="4339916" cy="202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3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E739F-9804-4058-9870-7556C960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6 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比对定量实战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6EEDF9-24E4-4F2C-915C-0285C3DF8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zh-CN" sz="4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zh-CN" sz="4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sz="4400" dirty="0">
                <a:solidFill>
                  <a:schemeClr val="accent6">
                    <a:lumMod val="75000"/>
                  </a:schemeClr>
                </a:solidFill>
              </a:rPr>
              <a:t>Salmon</a:t>
            </a:r>
            <a:r>
              <a:rPr lang="zh-CN" altLang="en-US" sz="4400" dirty="0">
                <a:solidFill>
                  <a:schemeClr val="accent6">
                    <a:lumMod val="75000"/>
                  </a:schemeClr>
                </a:solidFill>
              </a:rPr>
              <a:t>流程</a:t>
            </a:r>
          </a:p>
          <a:p>
            <a:pPr algn="ctr"/>
            <a:r>
              <a:rPr lang="en-US" altLang="zh-CN" sz="4400" dirty="0">
                <a:solidFill>
                  <a:schemeClr val="accent6">
                    <a:lumMod val="75000"/>
                  </a:schemeClr>
                </a:solidFill>
              </a:rPr>
              <a:t>Subread</a:t>
            </a:r>
            <a:r>
              <a:rPr lang="zh-CN" altLang="en-US" sz="4400" dirty="0">
                <a:solidFill>
                  <a:schemeClr val="accent6">
                    <a:lumMod val="75000"/>
                  </a:schemeClr>
                </a:solidFill>
              </a:rPr>
              <a:t>流程</a:t>
            </a:r>
          </a:p>
        </p:txBody>
      </p:sp>
    </p:spTree>
    <p:extLst>
      <p:ext uri="{BB962C8B-B14F-4D97-AF65-F5344CB8AC3E}">
        <p14:creationId xmlns:p14="http://schemas.microsoft.com/office/powerpoint/2010/main" val="145561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E739F-9804-4058-9870-7556C960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7 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差异表达分析实战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6EEDF9-24E4-4F2C-915C-0285C3DF8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52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•   Salmon quant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文件转为表达矩阵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•  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构造设计矩阵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•  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DESeq2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进行差异分析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•  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使用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run_DEG.R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进行差异分析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hlinkClick r:id="rId3"/>
            </a:endParaRPr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 https://github.com/jmzeng1314/my-R/tree/master/DEG_scripts</a:t>
            </a:r>
            <a:endParaRPr lang="en-US" altLang="zh-CN" dirty="0"/>
          </a:p>
          <a:p>
            <a:pPr marL="0" indent="0">
              <a:buNone/>
            </a:pPr>
            <a:endParaRPr lang="da-DK" altLang="zh-CN" sz="2200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05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E739F-9804-4058-9870-7556C960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8 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功能分析实战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6EEDF9-24E4-4F2C-915C-0285C3DF8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9573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导入差异分析结果，判断显著差异基因</a:t>
            </a:r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画个火山图看看挑选的差异基因合理与否</a:t>
            </a:r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显著差异基因的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GO/KEGG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注释</a:t>
            </a:r>
          </a:p>
          <a:p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OrgDb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类型注释数据学习，了解基因注释原理其实是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ID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转换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  <a:hlinkClick r:id="rId2"/>
            </a:endParaRPr>
          </a:p>
          <a:p>
            <a:pPr marL="0" indent="0">
              <a:buNone/>
            </a:pPr>
            <a:endParaRPr lang="en-US" altLang="zh-CN" dirty="0">
              <a:hlinkClick r:id="rId2"/>
            </a:endParaRP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http://www.biotrainee.com/jmzeng/markdown/tair-deg-annotation.html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68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1801A-88DF-48F3-AAFA-DA744E5C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677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本节结束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60B7A86-8CEE-46D2-8019-0D7A8B79C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" r="840" b="3"/>
          <a:stretch/>
        </p:blipFill>
        <p:spPr>
          <a:xfrm>
            <a:off x="4826375" y="2041286"/>
            <a:ext cx="2539250" cy="2593216"/>
          </a:xfrm>
          <a:prstGeom prst="rect">
            <a:avLst/>
          </a:prstGeom>
          <a:effectLst/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6128D8E-82CF-4361-AF9C-4FA8134AD97A}"/>
              </a:ext>
            </a:extLst>
          </p:cNvPr>
          <p:cNvSpPr/>
          <p:nvPr/>
        </p:nvSpPr>
        <p:spPr>
          <a:xfrm>
            <a:off x="3048000" y="4807570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6">
                    <a:lumMod val="5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生信技能树</a:t>
            </a:r>
            <a:endParaRPr lang="en-US" altLang="zh-CN" sz="4400" b="1" dirty="0">
              <a:solidFill>
                <a:schemeClr val="accent6">
                  <a:lumMod val="50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ctr"/>
            <a:r>
              <a:rPr lang="en-US" altLang="zh-CN" sz="4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Biotrainee.com</a:t>
            </a:r>
            <a:endParaRPr lang="zh-CN" altLang="en-US" sz="4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78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3087</TotalTime>
  <Words>760</Words>
  <Application>Microsoft Office PowerPoint</Application>
  <PresentationFormat>宽屏</PresentationFormat>
  <Paragraphs>86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华文仿宋</vt:lpstr>
      <vt:lpstr>Arial</vt:lpstr>
      <vt:lpstr>Calibri</vt:lpstr>
      <vt:lpstr>Calibri Light</vt:lpstr>
      <vt:lpstr>Times New Roman</vt:lpstr>
      <vt:lpstr>Office 主题​​</vt:lpstr>
      <vt:lpstr>PowerPoint 演示文稿</vt:lpstr>
      <vt:lpstr>目录</vt:lpstr>
      <vt:lpstr>实战</vt:lpstr>
      <vt:lpstr>6 比对定量实战</vt:lpstr>
      <vt:lpstr>7 差异表达分析实战</vt:lpstr>
      <vt:lpstr>8 功能分析实战</vt:lpstr>
      <vt:lpstr>本节结束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of best practices for RNA-seq data analysis</dc:title>
  <dc:creator>mengyuan shen</dc:creator>
  <cp:lastModifiedBy>mengyuan shen</cp:lastModifiedBy>
  <cp:revision>308</cp:revision>
  <dcterms:created xsi:type="dcterms:W3CDTF">2016-05-10T09:14:22Z</dcterms:created>
  <dcterms:modified xsi:type="dcterms:W3CDTF">2017-12-10T08:42:54Z</dcterms:modified>
</cp:coreProperties>
</file>