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30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81" r:id="rId18"/>
    <p:sldId id="277" r:id="rId19"/>
    <p:sldId id="282" r:id="rId20"/>
    <p:sldId id="275" r:id="rId21"/>
    <p:sldId id="279" r:id="rId22"/>
    <p:sldId id="280" r:id="rId23"/>
    <p:sldId id="278" r:id="rId24"/>
    <p:sldId id="271" r:id="rId25"/>
    <p:sldId id="283" r:id="rId26"/>
    <p:sldId id="284" r:id="rId27"/>
    <p:sldId id="276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6162" autoAdjust="0"/>
  </p:normalViewPr>
  <p:slideViewPr>
    <p:cSldViewPr snapToGrid="0" snapToObjects="1">
      <p:cViewPr>
        <p:scale>
          <a:sx n="120" d="100"/>
          <a:sy n="120" d="100"/>
        </p:scale>
        <p:origin x="124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58EB9-F087-4AD5-AB52-2B326FA2094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978D7-0ACB-4DF6-A275-018910DF8C83}">
      <dgm:prSet phldrT="[Text]"/>
      <dgm:spPr/>
      <dgm:t>
        <a:bodyPr/>
        <a:lstStyle/>
        <a:p>
          <a:r>
            <a:rPr lang="en-US" dirty="0" smtClean="0"/>
            <a:t>Biological Sample</a:t>
          </a:r>
          <a:endParaRPr lang="en-US" dirty="0"/>
        </a:p>
      </dgm:t>
    </dgm:pt>
    <dgm:pt modelId="{EFEDEDA7-456B-4933-8898-2EEB367163BA}" type="parTrans" cxnId="{2F71148A-96E2-4011-ADE2-46A01E3AA122}">
      <dgm:prSet/>
      <dgm:spPr/>
      <dgm:t>
        <a:bodyPr/>
        <a:lstStyle/>
        <a:p>
          <a:endParaRPr lang="en-US"/>
        </a:p>
      </dgm:t>
    </dgm:pt>
    <dgm:pt modelId="{71B3ADC9-6DDD-4C96-AFC6-525CB6382E58}" type="sibTrans" cxnId="{2F71148A-96E2-4011-ADE2-46A01E3AA122}">
      <dgm:prSet/>
      <dgm:spPr/>
      <dgm:t>
        <a:bodyPr/>
        <a:lstStyle/>
        <a:p>
          <a:endParaRPr lang="en-US"/>
        </a:p>
      </dgm:t>
    </dgm:pt>
    <dgm:pt modelId="{2EF13280-CBC0-45C9-8BAE-09E476694990}">
      <dgm:prSet phldrT="[Text]"/>
      <dgm:spPr/>
      <dgm:t>
        <a:bodyPr/>
        <a:lstStyle/>
        <a:p>
          <a:r>
            <a:rPr lang="en-US" dirty="0" smtClean="0"/>
            <a:t>Prepare library, sequence</a:t>
          </a:r>
          <a:endParaRPr lang="en-US" dirty="0"/>
        </a:p>
      </dgm:t>
    </dgm:pt>
    <dgm:pt modelId="{83B428E1-DCE7-45A3-83F5-8257A4523065}" type="parTrans" cxnId="{762C4BEF-966D-4FC9-8FCB-FF7478AABF3C}">
      <dgm:prSet/>
      <dgm:spPr/>
      <dgm:t>
        <a:bodyPr/>
        <a:lstStyle/>
        <a:p>
          <a:endParaRPr lang="en-US"/>
        </a:p>
      </dgm:t>
    </dgm:pt>
    <dgm:pt modelId="{CE363623-740D-4DBE-993C-95939E8A7BC3}" type="sibTrans" cxnId="{762C4BEF-966D-4FC9-8FCB-FF7478AABF3C}">
      <dgm:prSet/>
      <dgm:spPr/>
      <dgm:t>
        <a:bodyPr/>
        <a:lstStyle/>
        <a:p>
          <a:endParaRPr lang="en-US"/>
        </a:p>
      </dgm:t>
    </dgm:pt>
    <dgm:pt modelId="{88A4D8E0-6FFB-4C10-BE32-14BC9B687CDE}">
      <dgm:prSet phldrT="[Text]"/>
      <dgm:spPr/>
      <dgm:t>
        <a:bodyPr/>
        <a:lstStyle/>
        <a:p>
          <a:r>
            <a:rPr lang="en-US" dirty="0" smtClean="0"/>
            <a:t>FASTQ</a:t>
          </a:r>
          <a:endParaRPr lang="en-US" dirty="0"/>
        </a:p>
      </dgm:t>
    </dgm:pt>
    <dgm:pt modelId="{BA4EADC2-5B02-49AD-851D-07A68045CF95}" type="parTrans" cxnId="{83BEE8CF-AD58-4C7E-B70A-9A6DADDB8712}">
      <dgm:prSet/>
      <dgm:spPr/>
      <dgm:t>
        <a:bodyPr/>
        <a:lstStyle/>
        <a:p>
          <a:endParaRPr lang="en-US"/>
        </a:p>
      </dgm:t>
    </dgm:pt>
    <dgm:pt modelId="{8D7FA432-89F9-450C-A46D-624CBB9A2277}" type="sibTrans" cxnId="{83BEE8CF-AD58-4C7E-B70A-9A6DADDB8712}">
      <dgm:prSet/>
      <dgm:spPr/>
      <dgm:t>
        <a:bodyPr/>
        <a:lstStyle/>
        <a:p>
          <a:endParaRPr lang="en-US"/>
        </a:p>
      </dgm:t>
    </dgm:pt>
    <dgm:pt modelId="{092FB0BC-BD1C-4C5E-A6B6-CB8A0724D280}">
      <dgm:prSet phldrT="[Text]"/>
      <dgm:spPr/>
      <dgm:t>
        <a:bodyPr/>
        <a:lstStyle/>
        <a:p>
          <a:r>
            <a:rPr lang="en-US" dirty="0" smtClean="0"/>
            <a:t>Align short reads to genome</a:t>
          </a:r>
          <a:endParaRPr lang="en-US" dirty="0"/>
        </a:p>
      </dgm:t>
    </dgm:pt>
    <dgm:pt modelId="{4EABB941-3B3F-43A7-BE80-98401C4F7A5B}" type="parTrans" cxnId="{0678EBC4-845B-49C5-8180-A3DBD6C210C8}">
      <dgm:prSet/>
      <dgm:spPr/>
      <dgm:t>
        <a:bodyPr/>
        <a:lstStyle/>
        <a:p>
          <a:endParaRPr lang="en-US"/>
        </a:p>
      </dgm:t>
    </dgm:pt>
    <dgm:pt modelId="{80F52708-5BA9-4752-A01B-30DD27A3116E}" type="sibTrans" cxnId="{0678EBC4-845B-49C5-8180-A3DBD6C210C8}">
      <dgm:prSet/>
      <dgm:spPr/>
      <dgm:t>
        <a:bodyPr/>
        <a:lstStyle/>
        <a:p>
          <a:endParaRPr lang="en-US"/>
        </a:p>
      </dgm:t>
    </dgm:pt>
    <dgm:pt modelId="{8AD1901A-CE76-44F9-AEFD-D008833433CF}">
      <dgm:prSet phldrT="[Text]"/>
      <dgm:spPr/>
      <dgm:t>
        <a:bodyPr/>
        <a:lstStyle/>
        <a:p>
          <a:r>
            <a:rPr lang="en-US" dirty="0" smtClean="0"/>
            <a:t>BAM</a:t>
          </a:r>
          <a:endParaRPr lang="en-US" dirty="0"/>
        </a:p>
      </dgm:t>
    </dgm:pt>
    <dgm:pt modelId="{C0DC8CF0-F0C8-4F02-AC81-5D9EC126914C}" type="parTrans" cxnId="{35AD6EC8-CABB-4931-8D43-AC94581C86AC}">
      <dgm:prSet/>
      <dgm:spPr/>
      <dgm:t>
        <a:bodyPr/>
        <a:lstStyle/>
        <a:p>
          <a:endParaRPr lang="en-US"/>
        </a:p>
      </dgm:t>
    </dgm:pt>
    <dgm:pt modelId="{58126CFD-5F1D-4810-8387-9D579A7C7D5E}" type="sibTrans" cxnId="{35AD6EC8-CABB-4931-8D43-AC94581C86AC}">
      <dgm:prSet/>
      <dgm:spPr/>
      <dgm:t>
        <a:bodyPr/>
        <a:lstStyle/>
        <a:p>
          <a:endParaRPr lang="en-US"/>
        </a:p>
      </dgm:t>
    </dgm:pt>
    <dgm:pt modelId="{876F7639-D16D-439E-957A-A4781188B0AE}">
      <dgm:prSet phldrT="[Text]"/>
      <dgm:spPr/>
      <dgm:t>
        <a:bodyPr/>
        <a:lstStyle/>
        <a:p>
          <a:r>
            <a:rPr lang="en-US" dirty="0" smtClean="0"/>
            <a:t>Call variants, differential expression, …</a:t>
          </a:r>
          <a:endParaRPr lang="en-US" dirty="0"/>
        </a:p>
      </dgm:t>
    </dgm:pt>
    <dgm:pt modelId="{9EB11695-8339-4500-9511-546A2A06F16A}" type="parTrans" cxnId="{2326633C-EB86-457A-ACC0-02A8D405408E}">
      <dgm:prSet/>
      <dgm:spPr/>
      <dgm:t>
        <a:bodyPr/>
        <a:lstStyle/>
        <a:p>
          <a:endParaRPr lang="en-US"/>
        </a:p>
      </dgm:t>
    </dgm:pt>
    <dgm:pt modelId="{B4914A4E-D2A2-45D2-A9D6-7B9C168D222C}" type="sibTrans" cxnId="{2326633C-EB86-457A-ACC0-02A8D405408E}">
      <dgm:prSet/>
      <dgm:spPr/>
      <dgm:t>
        <a:bodyPr/>
        <a:lstStyle/>
        <a:p>
          <a:endParaRPr lang="en-US"/>
        </a:p>
      </dgm:t>
    </dgm:pt>
    <dgm:pt modelId="{CF74A7B5-9297-432F-BE44-1073F1681D21}">
      <dgm:prSet phldrT="[Text]"/>
      <dgm:spPr/>
      <dgm:t>
        <a:bodyPr/>
        <a:lstStyle/>
        <a:p>
          <a:r>
            <a:rPr lang="en-US" dirty="0" smtClean="0"/>
            <a:t>VCF, BED, …</a:t>
          </a:r>
          <a:endParaRPr lang="en-US" dirty="0"/>
        </a:p>
      </dgm:t>
    </dgm:pt>
    <dgm:pt modelId="{03059EF5-F469-4DD2-8851-445E7E20854F}" type="parTrans" cxnId="{0540C051-882C-445F-B2D5-8636A156BA22}">
      <dgm:prSet/>
      <dgm:spPr/>
      <dgm:t>
        <a:bodyPr/>
        <a:lstStyle/>
        <a:p>
          <a:endParaRPr lang="en-US"/>
        </a:p>
      </dgm:t>
    </dgm:pt>
    <dgm:pt modelId="{CF65CDE1-2C64-43FC-900E-2515D4722103}" type="sibTrans" cxnId="{0540C051-882C-445F-B2D5-8636A156BA22}">
      <dgm:prSet/>
      <dgm:spPr/>
      <dgm:t>
        <a:bodyPr/>
        <a:lstStyle/>
        <a:p>
          <a:endParaRPr lang="en-US"/>
        </a:p>
      </dgm:t>
    </dgm:pt>
    <dgm:pt modelId="{674ADBB6-7277-4C6A-A4F8-B542E4F5FB46}">
      <dgm:prSet phldrT="[Text]"/>
      <dgm:spPr/>
      <dgm:t>
        <a:bodyPr/>
        <a:lstStyle/>
        <a:p>
          <a:r>
            <a:rPr lang="en-US" dirty="0" smtClean="0"/>
            <a:t>Downstream analysis</a:t>
          </a:r>
          <a:endParaRPr lang="en-US" dirty="0"/>
        </a:p>
      </dgm:t>
    </dgm:pt>
    <dgm:pt modelId="{86A9A09B-AD2C-4F16-87AC-0DE10F04D10B}" type="parTrans" cxnId="{6A807097-9DDA-4760-B222-F48C357B533D}">
      <dgm:prSet/>
      <dgm:spPr/>
      <dgm:t>
        <a:bodyPr/>
        <a:lstStyle/>
        <a:p>
          <a:endParaRPr lang="en-US"/>
        </a:p>
      </dgm:t>
    </dgm:pt>
    <dgm:pt modelId="{1DAC5A9B-4925-4968-984A-7065562D27BA}" type="sibTrans" cxnId="{6A807097-9DDA-4760-B222-F48C357B533D}">
      <dgm:prSet/>
      <dgm:spPr/>
      <dgm:t>
        <a:bodyPr/>
        <a:lstStyle/>
        <a:p>
          <a:endParaRPr lang="en-US"/>
        </a:p>
      </dgm:t>
    </dgm:pt>
    <dgm:pt modelId="{25FF10BF-D1B3-482A-AA41-3CDEF94F16DE}" type="pres">
      <dgm:prSet presAssocID="{F4E58EB9-F087-4AD5-AB52-2B326FA209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B953A5-F281-4D57-B645-ABA06229BF1B}" type="pres">
      <dgm:prSet presAssocID="{CD0978D7-0ACB-4DF6-A275-018910DF8C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8035F-FECD-4CDD-9C73-A4F75A2AD703}" type="pres">
      <dgm:prSet presAssocID="{71B3ADC9-6DDD-4C96-AFC6-525CB6382E5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E783AC-62F3-47F6-A268-CAB4DA76F9E8}" type="pres">
      <dgm:prSet presAssocID="{71B3ADC9-6DDD-4C96-AFC6-525CB6382E5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A67A3E6-FE5D-476C-B75B-99BBE675CAD8}" type="pres">
      <dgm:prSet presAssocID="{88A4D8E0-6FFB-4C10-BE32-14BC9B687CD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858D2-E359-4C45-B44D-23575FD2C1F9}" type="pres">
      <dgm:prSet presAssocID="{8D7FA432-89F9-450C-A46D-624CBB9A227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B12677F-381B-45F6-9D3C-2CDAEADCB8A0}" type="pres">
      <dgm:prSet presAssocID="{8D7FA432-89F9-450C-A46D-624CBB9A227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3E6ED3E-3D88-44CE-B24B-69776760670C}" type="pres">
      <dgm:prSet presAssocID="{8AD1901A-CE76-44F9-AEFD-D008833433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FDB08-ED17-4A86-9484-0A7458F5EDB8}" type="pres">
      <dgm:prSet presAssocID="{58126CFD-5F1D-4810-8387-9D579A7C7D5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D274553-9E6A-4CB5-B3B2-EE7AA91785CB}" type="pres">
      <dgm:prSet presAssocID="{58126CFD-5F1D-4810-8387-9D579A7C7D5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5D9DE72-9585-4D3D-915A-8FFC40079E7B}" type="pres">
      <dgm:prSet presAssocID="{CF74A7B5-9297-432F-BE44-1073F1681D2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2BC12-7DB1-7E42-AF96-39A0722F7D55}" type="presOf" srcId="{8D7FA432-89F9-450C-A46D-624CBB9A2277}" destId="{6B12677F-381B-45F6-9D3C-2CDAEADCB8A0}" srcOrd="1" destOrd="0" presId="urn:microsoft.com/office/officeart/2005/8/layout/process5"/>
    <dgm:cxn modelId="{2F71148A-96E2-4011-ADE2-46A01E3AA122}" srcId="{F4E58EB9-F087-4AD5-AB52-2B326FA20949}" destId="{CD0978D7-0ACB-4DF6-A275-018910DF8C83}" srcOrd="0" destOrd="0" parTransId="{EFEDEDA7-456B-4933-8898-2EEB367163BA}" sibTransId="{71B3ADC9-6DDD-4C96-AFC6-525CB6382E58}"/>
    <dgm:cxn modelId="{762C4BEF-966D-4FC9-8FCB-FF7478AABF3C}" srcId="{CD0978D7-0ACB-4DF6-A275-018910DF8C83}" destId="{2EF13280-CBC0-45C9-8BAE-09E476694990}" srcOrd="0" destOrd="0" parTransId="{83B428E1-DCE7-45A3-83F5-8257A4523065}" sibTransId="{CE363623-740D-4DBE-993C-95939E8A7BC3}"/>
    <dgm:cxn modelId="{F6AFBD6D-5A4A-C543-82BD-3C7401CC14BC}" type="presOf" srcId="{8AD1901A-CE76-44F9-AEFD-D008833433CF}" destId="{03E6ED3E-3D88-44CE-B24B-69776760670C}" srcOrd="0" destOrd="0" presId="urn:microsoft.com/office/officeart/2005/8/layout/process5"/>
    <dgm:cxn modelId="{83BEE8CF-AD58-4C7E-B70A-9A6DADDB8712}" srcId="{F4E58EB9-F087-4AD5-AB52-2B326FA20949}" destId="{88A4D8E0-6FFB-4C10-BE32-14BC9B687CDE}" srcOrd="1" destOrd="0" parTransId="{BA4EADC2-5B02-49AD-851D-07A68045CF95}" sibTransId="{8D7FA432-89F9-450C-A46D-624CBB9A2277}"/>
    <dgm:cxn modelId="{74179FDF-8B51-3140-984F-5126E51BE7AE}" type="presOf" srcId="{58126CFD-5F1D-4810-8387-9D579A7C7D5E}" destId="{BD274553-9E6A-4CB5-B3B2-EE7AA91785CB}" srcOrd="1" destOrd="0" presId="urn:microsoft.com/office/officeart/2005/8/layout/process5"/>
    <dgm:cxn modelId="{6A807097-9DDA-4760-B222-F48C357B533D}" srcId="{CF74A7B5-9297-432F-BE44-1073F1681D21}" destId="{674ADBB6-7277-4C6A-A4F8-B542E4F5FB46}" srcOrd="0" destOrd="0" parTransId="{86A9A09B-AD2C-4F16-87AC-0DE10F04D10B}" sibTransId="{1DAC5A9B-4925-4968-984A-7065562D27BA}"/>
    <dgm:cxn modelId="{902E318D-0043-9A4B-98F0-AC77882F9C9D}" type="presOf" srcId="{71B3ADC9-6DDD-4C96-AFC6-525CB6382E58}" destId="{B3E783AC-62F3-47F6-A268-CAB4DA76F9E8}" srcOrd="1" destOrd="0" presId="urn:microsoft.com/office/officeart/2005/8/layout/process5"/>
    <dgm:cxn modelId="{84BAC555-5C2C-8046-94C8-48E0F8091658}" type="presOf" srcId="{58126CFD-5F1D-4810-8387-9D579A7C7D5E}" destId="{EA7FDB08-ED17-4A86-9484-0A7458F5EDB8}" srcOrd="0" destOrd="0" presId="urn:microsoft.com/office/officeart/2005/8/layout/process5"/>
    <dgm:cxn modelId="{292A6FEA-96EC-5841-AF2E-50C4987709F6}" type="presOf" srcId="{8D7FA432-89F9-450C-A46D-624CBB9A2277}" destId="{2F7858D2-E359-4C45-B44D-23575FD2C1F9}" srcOrd="0" destOrd="0" presId="urn:microsoft.com/office/officeart/2005/8/layout/process5"/>
    <dgm:cxn modelId="{0678EBC4-845B-49C5-8180-A3DBD6C210C8}" srcId="{88A4D8E0-6FFB-4C10-BE32-14BC9B687CDE}" destId="{092FB0BC-BD1C-4C5E-A6B6-CB8A0724D280}" srcOrd="0" destOrd="0" parTransId="{4EABB941-3B3F-43A7-BE80-98401C4F7A5B}" sibTransId="{80F52708-5BA9-4752-A01B-30DD27A3116E}"/>
    <dgm:cxn modelId="{4B9B614B-1A4D-0F4D-918F-AEB440D961CA}" type="presOf" srcId="{2EF13280-CBC0-45C9-8BAE-09E476694990}" destId="{4FB953A5-F281-4D57-B645-ABA06229BF1B}" srcOrd="0" destOrd="1" presId="urn:microsoft.com/office/officeart/2005/8/layout/process5"/>
    <dgm:cxn modelId="{EFD5150E-739A-484F-9057-5F9CD2E62B0E}" type="presOf" srcId="{F4E58EB9-F087-4AD5-AB52-2B326FA20949}" destId="{25FF10BF-D1B3-482A-AA41-3CDEF94F16DE}" srcOrd="0" destOrd="0" presId="urn:microsoft.com/office/officeart/2005/8/layout/process5"/>
    <dgm:cxn modelId="{F54C38D1-06FA-2B46-8149-0A2F1A7F3498}" type="presOf" srcId="{71B3ADC9-6DDD-4C96-AFC6-525CB6382E58}" destId="{0928035F-FECD-4CDD-9C73-A4F75A2AD703}" srcOrd="0" destOrd="0" presId="urn:microsoft.com/office/officeart/2005/8/layout/process5"/>
    <dgm:cxn modelId="{35AD6EC8-CABB-4931-8D43-AC94581C86AC}" srcId="{F4E58EB9-F087-4AD5-AB52-2B326FA20949}" destId="{8AD1901A-CE76-44F9-AEFD-D008833433CF}" srcOrd="2" destOrd="0" parTransId="{C0DC8CF0-F0C8-4F02-AC81-5D9EC126914C}" sibTransId="{58126CFD-5F1D-4810-8387-9D579A7C7D5E}"/>
    <dgm:cxn modelId="{E3A3256F-6288-244C-923F-DB3CB51B2C55}" type="presOf" srcId="{674ADBB6-7277-4C6A-A4F8-B542E4F5FB46}" destId="{95D9DE72-9585-4D3D-915A-8FFC40079E7B}" srcOrd="0" destOrd="1" presId="urn:microsoft.com/office/officeart/2005/8/layout/process5"/>
    <dgm:cxn modelId="{2326633C-EB86-457A-ACC0-02A8D405408E}" srcId="{8AD1901A-CE76-44F9-AEFD-D008833433CF}" destId="{876F7639-D16D-439E-957A-A4781188B0AE}" srcOrd="0" destOrd="0" parTransId="{9EB11695-8339-4500-9511-546A2A06F16A}" sibTransId="{B4914A4E-D2A2-45D2-A9D6-7B9C168D222C}"/>
    <dgm:cxn modelId="{67B0EFF8-CE5C-1348-BE07-4AB17DE6EF66}" type="presOf" srcId="{CF74A7B5-9297-432F-BE44-1073F1681D21}" destId="{95D9DE72-9585-4D3D-915A-8FFC40079E7B}" srcOrd="0" destOrd="0" presId="urn:microsoft.com/office/officeart/2005/8/layout/process5"/>
    <dgm:cxn modelId="{F15CA957-885A-1443-865A-5146ED4BCFA1}" type="presOf" srcId="{092FB0BC-BD1C-4C5E-A6B6-CB8A0724D280}" destId="{7A67A3E6-FE5D-476C-B75B-99BBE675CAD8}" srcOrd="0" destOrd="1" presId="urn:microsoft.com/office/officeart/2005/8/layout/process5"/>
    <dgm:cxn modelId="{E5E665D1-0BD6-8648-A435-C13FD601FF9A}" type="presOf" srcId="{CD0978D7-0ACB-4DF6-A275-018910DF8C83}" destId="{4FB953A5-F281-4D57-B645-ABA06229BF1B}" srcOrd="0" destOrd="0" presId="urn:microsoft.com/office/officeart/2005/8/layout/process5"/>
    <dgm:cxn modelId="{C052D3D1-8D8E-0F4B-AF40-A94C1186BAD0}" type="presOf" srcId="{88A4D8E0-6FFB-4C10-BE32-14BC9B687CDE}" destId="{7A67A3E6-FE5D-476C-B75B-99BBE675CAD8}" srcOrd="0" destOrd="0" presId="urn:microsoft.com/office/officeart/2005/8/layout/process5"/>
    <dgm:cxn modelId="{0540C051-882C-445F-B2D5-8636A156BA22}" srcId="{F4E58EB9-F087-4AD5-AB52-2B326FA20949}" destId="{CF74A7B5-9297-432F-BE44-1073F1681D21}" srcOrd="3" destOrd="0" parTransId="{03059EF5-F469-4DD2-8851-445E7E20854F}" sibTransId="{CF65CDE1-2C64-43FC-900E-2515D4722103}"/>
    <dgm:cxn modelId="{76861A1D-A855-3F4A-BC82-5AA733473F9C}" type="presOf" srcId="{876F7639-D16D-439E-957A-A4781188B0AE}" destId="{03E6ED3E-3D88-44CE-B24B-69776760670C}" srcOrd="0" destOrd="1" presId="urn:microsoft.com/office/officeart/2005/8/layout/process5"/>
    <dgm:cxn modelId="{3E5EBC83-902D-8143-95A4-EDDD425BB3AA}" type="presParOf" srcId="{25FF10BF-D1B3-482A-AA41-3CDEF94F16DE}" destId="{4FB953A5-F281-4D57-B645-ABA06229BF1B}" srcOrd="0" destOrd="0" presId="urn:microsoft.com/office/officeart/2005/8/layout/process5"/>
    <dgm:cxn modelId="{D8175BA4-44CB-7B4F-89A0-8CDF1DDD0857}" type="presParOf" srcId="{25FF10BF-D1B3-482A-AA41-3CDEF94F16DE}" destId="{0928035F-FECD-4CDD-9C73-A4F75A2AD703}" srcOrd="1" destOrd="0" presId="urn:microsoft.com/office/officeart/2005/8/layout/process5"/>
    <dgm:cxn modelId="{EBBFDE69-A6E8-E845-93BD-F8DF5C366D46}" type="presParOf" srcId="{0928035F-FECD-4CDD-9C73-A4F75A2AD703}" destId="{B3E783AC-62F3-47F6-A268-CAB4DA76F9E8}" srcOrd="0" destOrd="0" presId="urn:microsoft.com/office/officeart/2005/8/layout/process5"/>
    <dgm:cxn modelId="{4DBC52DE-488D-CB42-971F-BD5A5315AF66}" type="presParOf" srcId="{25FF10BF-D1B3-482A-AA41-3CDEF94F16DE}" destId="{7A67A3E6-FE5D-476C-B75B-99BBE675CAD8}" srcOrd="2" destOrd="0" presId="urn:microsoft.com/office/officeart/2005/8/layout/process5"/>
    <dgm:cxn modelId="{3569A185-9DB4-1440-95A9-94D854AD828E}" type="presParOf" srcId="{25FF10BF-D1B3-482A-AA41-3CDEF94F16DE}" destId="{2F7858D2-E359-4C45-B44D-23575FD2C1F9}" srcOrd="3" destOrd="0" presId="urn:microsoft.com/office/officeart/2005/8/layout/process5"/>
    <dgm:cxn modelId="{EE9D29B7-C1B8-6F4F-B545-321C3074623A}" type="presParOf" srcId="{2F7858D2-E359-4C45-B44D-23575FD2C1F9}" destId="{6B12677F-381B-45F6-9D3C-2CDAEADCB8A0}" srcOrd="0" destOrd="0" presId="urn:microsoft.com/office/officeart/2005/8/layout/process5"/>
    <dgm:cxn modelId="{079633C6-2FA2-6744-A8EA-E2B85EA8AA3A}" type="presParOf" srcId="{25FF10BF-D1B3-482A-AA41-3CDEF94F16DE}" destId="{03E6ED3E-3D88-44CE-B24B-69776760670C}" srcOrd="4" destOrd="0" presId="urn:microsoft.com/office/officeart/2005/8/layout/process5"/>
    <dgm:cxn modelId="{9EF8D6D0-B3E7-9547-8DF7-76FEC6D6A889}" type="presParOf" srcId="{25FF10BF-D1B3-482A-AA41-3CDEF94F16DE}" destId="{EA7FDB08-ED17-4A86-9484-0A7458F5EDB8}" srcOrd="5" destOrd="0" presId="urn:microsoft.com/office/officeart/2005/8/layout/process5"/>
    <dgm:cxn modelId="{448C4AFC-12D6-5C41-904C-F5FDF06A47FC}" type="presParOf" srcId="{EA7FDB08-ED17-4A86-9484-0A7458F5EDB8}" destId="{BD274553-9E6A-4CB5-B3B2-EE7AA91785CB}" srcOrd="0" destOrd="0" presId="urn:microsoft.com/office/officeart/2005/8/layout/process5"/>
    <dgm:cxn modelId="{89DC5FC8-829F-3145-85CB-13771697BE09}" type="presParOf" srcId="{25FF10BF-D1B3-482A-AA41-3CDEF94F16DE}" destId="{95D9DE72-9585-4D3D-915A-8FFC40079E7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953A5-F281-4D57-B645-ABA06229BF1B}">
      <dsp:nvSpPr>
        <dsp:cNvPr id="0" name=""/>
        <dsp:cNvSpPr/>
      </dsp:nvSpPr>
      <dsp:spPr>
        <a:xfrm>
          <a:off x="813747" y="367"/>
          <a:ext cx="2719127" cy="163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Biological Sample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Prepare library, sequence</a:t>
          </a:r>
          <a:endParaRPr lang="en-US" sz="2100" kern="1200" dirty="0"/>
        </a:p>
      </dsp:txBody>
      <dsp:txXfrm>
        <a:off x="861531" y="48151"/>
        <a:ext cx="2623559" cy="1535908"/>
      </dsp:txXfrm>
    </dsp:sp>
    <dsp:sp modelId="{0928035F-FECD-4CDD-9C73-A4F75A2AD703}">
      <dsp:nvSpPr>
        <dsp:cNvPr id="0" name=""/>
        <dsp:cNvSpPr/>
      </dsp:nvSpPr>
      <dsp:spPr>
        <a:xfrm>
          <a:off x="3772157" y="478933"/>
          <a:ext cx="576454" cy="67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772157" y="613802"/>
        <a:ext cx="403518" cy="404605"/>
      </dsp:txXfrm>
    </dsp:sp>
    <dsp:sp modelId="{7A67A3E6-FE5D-476C-B75B-99BBE675CAD8}">
      <dsp:nvSpPr>
        <dsp:cNvPr id="0" name=""/>
        <dsp:cNvSpPr/>
      </dsp:nvSpPr>
      <dsp:spPr>
        <a:xfrm>
          <a:off x="4620525" y="367"/>
          <a:ext cx="2719127" cy="163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FASTQ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Align short reads to genome</a:t>
          </a:r>
          <a:endParaRPr lang="en-US" sz="2100" kern="1200" dirty="0"/>
        </a:p>
      </dsp:txBody>
      <dsp:txXfrm>
        <a:off x="4668309" y="48151"/>
        <a:ext cx="2623559" cy="1535908"/>
      </dsp:txXfrm>
    </dsp:sp>
    <dsp:sp modelId="{2F7858D2-E359-4C45-B44D-23575FD2C1F9}">
      <dsp:nvSpPr>
        <dsp:cNvPr id="0" name=""/>
        <dsp:cNvSpPr/>
      </dsp:nvSpPr>
      <dsp:spPr>
        <a:xfrm rot="5400000">
          <a:off x="5691861" y="1822182"/>
          <a:ext cx="576454" cy="67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5777786" y="1871126"/>
        <a:ext cx="404605" cy="403518"/>
      </dsp:txXfrm>
    </dsp:sp>
    <dsp:sp modelId="{03E6ED3E-3D88-44CE-B24B-69776760670C}">
      <dsp:nvSpPr>
        <dsp:cNvPr id="0" name=""/>
        <dsp:cNvSpPr/>
      </dsp:nvSpPr>
      <dsp:spPr>
        <a:xfrm>
          <a:off x="4620525" y="2719494"/>
          <a:ext cx="2719127" cy="163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BAM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Call variants, differential expression, …</a:t>
          </a:r>
          <a:endParaRPr lang="en-US" sz="2100" kern="1200" dirty="0"/>
        </a:p>
      </dsp:txBody>
      <dsp:txXfrm>
        <a:off x="4668309" y="2767278"/>
        <a:ext cx="2623559" cy="1535908"/>
      </dsp:txXfrm>
    </dsp:sp>
    <dsp:sp modelId="{EA7FDB08-ED17-4A86-9484-0A7458F5EDB8}">
      <dsp:nvSpPr>
        <dsp:cNvPr id="0" name=""/>
        <dsp:cNvSpPr/>
      </dsp:nvSpPr>
      <dsp:spPr>
        <a:xfrm rot="10800000">
          <a:off x="3804787" y="3198060"/>
          <a:ext cx="576454" cy="67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977723" y="3332929"/>
        <a:ext cx="403518" cy="404605"/>
      </dsp:txXfrm>
    </dsp:sp>
    <dsp:sp modelId="{95D9DE72-9585-4D3D-915A-8FFC40079E7B}">
      <dsp:nvSpPr>
        <dsp:cNvPr id="0" name=""/>
        <dsp:cNvSpPr/>
      </dsp:nvSpPr>
      <dsp:spPr>
        <a:xfrm>
          <a:off x="813747" y="2719494"/>
          <a:ext cx="2719127" cy="163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VCF, BED, …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Downstream analysis</a:t>
          </a:r>
          <a:endParaRPr lang="en-US" sz="2100" kern="1200" dirty="0"/>
        </a:p>
      </dsp:txBody>
      <dsp:txXfrm>
        <a:off x="861531" y="2767278"/>
        <a:ext cx="2623559" cy="153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F32A9-B12E-9D45-9ABF-DB89E970323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CF347-9382-974A-B40B-AA692D69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E8795-D7F6-5E47-8180-BBE79D739E0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93BB6-D224-3943-8736-43561BD9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Another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variation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library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preparation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step</a:t>
            </a:r>
            <a:r>
              <a:rPr lang="es-ES" baseline="0" dirty="0" smtClean="0"/>
              <a:t>…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Demultiplexing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extra </a:t>
            </a:r>
            <a:r>
              <a:rPr lang="es-ES" dirty="0" err="1" smtClean="0"/>
              <a:t>step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filtering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ES" dirty="0" smtClean="0"/>
          </a:p>
          <a:p>
            <a:pPr>
              <a:defRPr/>
            </a:pPr>
            <a:r>
              <a:rPr lang="es-ES" dirty="0" err="1" smtClean="0"/>
              <a:t>Whether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do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depend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data</a:t>
            </a:r>
          </a:p>
          <a:p>
            <a:pPr>
              <a:defRPr/>
            </a:pPr>
            <a:r>
              <a:rPr lang="es-ES" dirty="0" err="1" smtClean="0"/>
              <a:t>The</a:t>
            </a:r>
            <a:r>
              <a:rPr lang="es-ES" dirty="0" smtClean="0"/>
              <a:t> idea </a:t>
            </a:r>
            <a:r>
              <a:rPr lang="es-ES" dirty="0" err="1" smtClean="0"/>
              <a:t>behing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nowadays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lots</a:t>
            </a:r>
            <a:r>
              <a:rPr lang="es-ES" dirty="0" smtClean="0"/>
              <a:t> and </a:t>
            </a:r>
            <a:r>
              <a:rPr lang="es-ES" dirty="0" err="1" smtClean="0"/>
              <a:t>lots</a:t>
            </a:r>
            <a:r>
              <a:rPr lang="es-ES" dirty="0" smtClean="0"/>
              <a:t> of </a:t>
            </a:r>
            <a:r>
              <a:rPr lang="es-ES" dirty="0" err="1" smtClean="0"/>
              <a:t>reads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a single </a:t>
            </a:r>
            <a:r>
              <a:rPr lang="es-ES" dirty="0" err="1" smtClean="0"/>
              <a:t>sequencing</a:t>
            </a:r>
            <a:r>
              <a:rPr lang="es-ES" dirty="0" smtClean="0"/>
              <a:t> </a:t>
            </a:r>
            <a:r>
              <a:rPr lang="es-ES" dirty="0" err="1" smtClean="0"/>
              <a:t>lane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dirty="0" err="1" smtClean="0"/>
              <a:t>That’s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useful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genomes</a:t>
            </a:r>
            <a:r>
              <a:rPr lang="es-ES" dirty="0" smtClean="0"/>
              <a:t>, </a:t>
            </a:r>
            <a:r>
              <a:rPr lang="es-ES" dirty="0" err="1" smtClean="0"/>
              <a:t>like</a:t>
            </a:r>
            <a:r>
              <a:rPr lang="es-ES" dirty="0" smtClean="0"/>
              <a:t> human,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</a:t>
            </a:r>
            <a:r>
              <a:rPr lang="es-ES" dirty="0" err="1" smtClean="0"/>
              <a:t>think</a:t>
            </a:r>
            <a:r>
              <a:rPr lang="es-ES" dirty="0" smtClean="0"/>
              <a:t> of </a:t>
            </a:r>
            <a:r>
              <a:rPr lang="es-ES" dirty="0" err="1" smtClean="0"/>
              <a:t>it</a:t>
            </a:r>
            <a:r>
              <a:rPr lang="es-ES" dirty="0" smtClean="0"/>
              <a:t> as a </a:t>
            </a:r>
            <a:r>
              <a:rPr lang="es-ES" dirty="0" err="1" smtClean="0"/>
              <a:t>waste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yeast</a:t>
            </a:r>
            <a:endParaRPr lang="es-ES" dirty="0" smtClean="0"/>
          </a:p>
          <a:p>
            <a:pPr>
              <a:defRPr/>
            </a:pP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take</a:t>
            </a:r>
            <a:r>
              <a:rPr lang="es-ES" dirty="0" smtClean="0"/>
              <a:t> more </a:t>
            </a:r>
            <a:r>
              <a:rPr lang="es-ES" dirty="0" err="1" smtClean="0"/>
              <a:t>advantage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money</a:t>
            </a:r>
            <a:r>
              <a:rPr lang="es-ES" dirty="0" smtClean="0"/>
              <a:t> </a:t>
            </a:r>
            <a:r>
              <a:rPr lang="es-ES" dirty="0" err="1" smtClean="0"/>
              <a:t>invested</a:t>
            </a:r>
            <a:r>
              <a:rPr lang="es-ES" dirty="0" smtClean="0"/>
              <a:t> in </a:t>
            </a:r>
            <a:r>
              <a:rPr lang="es-ES" dirty="0" err="1" smtClean="0"/>
              <a:t>sequencing</a:t>
            </a:r>
            <a:r>
              <a:rPr lang="es-ES" dirty="0" smtClean="0"/>
              <a:t>, </a:t>
            </a:r>
            <a:r>
              <a:rPr lang="es-ES" dirty="0" err="1" smtClean="0"/>
              <a:t>people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come up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library</a:t>
            </a:r>
            <a:r>
              <a:rPr lang="es-ES" dirty="0" smtClean="0"/>
              <a:t> </a:t>
            </a:r>
            <a:r>
              <a:rPr lang="es-ES" dirty="0" err="1" smtClean="0"/>
              <a:t>preparation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endParaRPr lang="es-ES" dirty="0" smtClean="0"/>
          </a:p>
          <a:p>
            <a:pPr>
              <a:defRPr/>
            </a:pP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preparing</a:t>
            </a:r>
            <a:r>
              <a:rPr lang="es-ES" dirty="0" smtClean="0"/>
              <a:t> </a:t>
            </a:r>
            <a:r>
              <a:rPr lang="es-ES" dirty="0" err="1" smtClean="0"/>
              <a:t>let’s</a:t>
            </a:r>
            <a:r>
              <a:rPr lang="es-ES" dirty="0" smtClean="0"/>
              <a:t> </a:t>
            </a:r>
            <a:r>
              <a:rPr lang="es-ES" dirty="0" err="1" smtClean="0"/>
              <a:t>say</a:t>
            </a:r>
            <a:r>
              <a:rPr lang="es-ES" dirty="0" smtClean="0"/>
              <a:t> 3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r>
              <a:rPr lang="es-ES" dirty="0" smtClean="0"/>
              <a:t> and </a:t>
            </a:r>
            <a:r>
              <a:rPr lang="es-ES" dirty="0" err="1" smtClean="0"/>
              <a:t>marking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known</a:t>
            </a:r>
            <a:r>
              <a:rPr lang="es-ES" dirty="0" smtClean="0"/>
              <a:t> </a:t>
            </a:r>
            <a:r>
              <a:rPr lang="es-ES" dirty="0" err="1" smtClean="0"/>
              <a:t>barcode</a:t>
            </a:r>
            <a:endParaRPr lang="es-ES" dirty="0" smtClean="0"/>
          </a:p>
          <a:p>
            <a:pPr>
              <a:defRPr/>
            </a:pPr>
            <a:r>
              <a:rPr lang="es-ES" dirty="0" smtClean="0"/>
              <a:t>And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mixing</a:t>
            </a:r>
            <a:r>
              <a:rPr lang="es-ES" dirty="0" smtClean="0"/>
              <a:t> </a:t>
            </a:r>
            <a:r>
              <a:rPr lang="es-ES" dirty="0" err="1" smtClean="0"/>
              <a:t>everything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and </a:t>
            </a:r>
            <a:r>
              <a:rPr lang="es-ES" dirty="0" err="1" smtClean="0"/>
              <a:t>sequencing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lane</a:t>
            </a:r>
            <a:endParaRPr lang="es-ES" dirty="0" smtClean="0"/>
          </a:p>
          <a:p>
            <a:pPr>
              <a:defRPr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called</a:t>
            </a:r>
            <a:r>
              <a:rPr lang="es-ES" dirty="0" smtClean="0"/>
              <a:t> </a:t>
            </a:r>
            <a:r>
              <a:rPr lang="es-ES" dirty="0" err="1" smtClean="0"/>
              <a:t>multiplexing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barcoding</a:t>
            </a:r>
            <a:endParaRPr lang="es-ES" dirty="0" smtClean="0"/>
          </a:p>
          <a:p>
            <a:pPr>
              <a:defRPr/>
            </a:pPr>
            <a:r>
              <a:rPr lang="es-ES" dirty="0" smtClean="0"/>
              <a:t>(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n-US" dirty="0" smtClean="0"/>
              <a:t>12 yeast samples at 30X coverage in a single lane of an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GenomeAnalyzer</a:t>
            </a:r>
            <a:r>
              <a:rPr lang="en-US" dirty="0" smtClean="0"/>
              <a:t> </a:t>
            </a:r>
            <a:r>
              <a:rPr lang="en-US" dirty="0" err="1" smtClean="0"/>
              <a:t>GAIIx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Of course, this comes at a cost: separating the reads afterwards (de-</a:t>
            </a:r>
            <a:r>
              <a:rPr lang="en-US" dirty="0" err="1" smtClean="0"/>
              <a:t>mutiplexing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The difficult bit comes due to sequencing errors introduced on those barcodes</a:t>
            </a:r>
          </a:p>
          <a:p>
            <a:pPr>
              <a:defRPr/>
            </a:pP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luckily</a:t>
            </a:r>
            <a:r>
              <a:rPr lang="es-ES" dirty="0" smtClean="0"/>
              <a:t> </a:t>
            </a:r>
            <a:r>
              <a:rPr lang="es-ES" dirty="0" err="1" smtClean="0"/>
              <a:t>enough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Now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it’s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important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to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distinguish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between</a:t>
            </a:r>
            <a:r>
              <a:rPr lang="es-ES" dirty="0" smtClean="0">
                <a:cs typeface="+mn-cs"/>
              </a:rPr>
              <a:t> SE and PE data</a:t>
            </a:r>
          </a:p>
          <a:p>
            <a:pPr eaLnBrk="1" hangingPunct="1">
              <a:defRPr/>
            </a:pPr>
            <a:r>
              <a:rPr lang="es-ES" dirty="0" smtClean="0">
                <a:cs typeface="+mn-cs"/>
              </a:rPr>
              <a:t>SE data </a:t>
            </a:r>
            <a:r>
              <a:rPr lang="es-ES" dirty="0" err="1" smtClean="0">
                <a:cs typeface="+mn-cs"/>
              </a:rPr>
              <a:t>is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generated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just</a:t>
            </a:r>
            <a:r>
              <a:rPr lang="es-ES" dirty="0" smtClean="0">
                <a:cs typeface="+mn-cs"/>
              </a:rPr>
              <a:t> as </a:t>
            </a:r>
            <a:r>
              <a:rPr lang="es-ES" dirty="0" err="1" smtClean="0">
                <a:cs typeface="+mn-cs"/>
              </a:rPr>
              <a:t>we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described</a:t>
            </a:r>
            <a:endParaRPr lang="es-ES" dirty="0" smtClean="0">
              <a:cs typeface="+mn-cs"/>
            </a:endParaRPr>
          </a:p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The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main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difference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with</a:t>
            </a:r>
            <a:r>
              <a:rPr lang="es-ES" dirty="0" smtClean="0">
                <a:cs typeface="+mn-cs"/>
              </a:rPr>
              <a:t> PE </a:t>
            </a:r>
            <a:r>
              <a:rPr lang="es-ES" dirty="0" err="1" smtClean="0">
                <a:cs typeface="+mn-cs"/>
              </a:rPr>
              <a:t>is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that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here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we</a:t>
            </a:r>
            <a:r>
              <a:rPr lang="es-ES" dirty="0" smtClean="0">
                <a:cs typeface="+mn-cs"/>
              </a:rPr>
              <a:t> are </a:t>
            </a:r>
            <a:r>
              <a:rPr lang="es-ES" dirty="0" err="1" smtClean="0">
                <a:cs typeface="+mn-cs"/>
              </a:rPr>
              <a:t>using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two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different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adaptors</a:t>
            </a:r>
            <a:endParaRPr lang="es-ES" dirty="0" smtClean="0">
              <a:cs typeface="+mn-cs"/>
            </a:endParaRPr>
          </a:p>
          <a:p>
            <a:pPr eaLnBrk="1" hangingPunct="1">
              <a:defRPr/>
            </a:pPr>
            <a:r>
              <a:rPr lang="es-ES" dirty="0" smtClean="0">
                <a:cs typeface="+mn-cs"/>
              </a:rPr>
              <a:t>And </a:t>
            </a:r>
            <a:r>
              <a:rPr lang="es-ES" dirty="0" err="1" smtClean="0">
                <a:cs typeface="+mn-cs"/>
              </a:rPr>
              <a:t>we</a:t>
            </a:r>
            <a:r>
              <a:rPr lang="es-ES" dirty="0" smtClean="0">
                <a:cs typeface="+mn-cs"/>
              </a:rPr>
              <a:t> are </a:t>
            </a:r>
            <a:r>
              <a:rPr lang="es-ES" dirty="0" err="1" smtClean="0">
                <a:cs typeface="+mn-cs"/>
              </a:rPr>
              <a:t>sequencing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the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molecule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from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both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ends</a:t>
            </a:r>
            <a:r>
              <a:rPr lang="es-ES" dirty="0" smtClean="0">
                <a:cs typeface="+mn-cs"/>
              </a:rPr>
              <a:t> (and </a:t>
            </a:r>
            <a:r>
              <a:rPr lang="es-ES" dirty="0" err="1" smtClean="0">
                <a:cs typeface="+mn-cs"/>
              </a:rPr>
              <a:t>we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know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which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end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is</a:t>
            </a:r>
            <a:r>
              <a:rPr lang="es-ES" dirty="0" smtClean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This</a:t>
            </a:r>
            <a:r>
              <a:rPr lang="es-ES" dirty="0" smtClean="0">
                <a:cs typeface="+mn-cs"/>
              </a:rPr>
              <a:t> has </a:t>
            </a:r>
            <a:r>
              <a:rPr lang="es-ES" dirty="0" err="1" smtClean="0">
                <a:cs typeface="+mn-cs"/>
              </a:rPr>
              <a:t>the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main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advatage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that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we</a:t>
            </a:r>
            <a:r>
              <a:rPr lang="es-ES" dirty="0" smtClean="0">
                <a:cs typeface="+mn-cs"/>
              </a:rPr>
              <a:t> can </a:t>
            </a:r>
            <a:r>
              <a:rPr lang="es-ES" dirty="0" err="1" smtClean="0">
                <a:cs typeface="+mn-cs"/>
              </a:rPr>
              <a:t>obtain</a:t>
            </a:r>
            <a:r>
              <a:rPr lang="es-ES" dirty="0" smtClean="0">
                <a:cs typeface="+mn-cs"/>
              </a:rPr>
              <a:t> more </a:t>
            </a:r>
            <a:r>
              <a:rPr lang="es-ES" dirty="0" err="1" smtClean="0">
                <a:cs typeface="+mn-cs"/>
              </a:rPr>
              <a:t>information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without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having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to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sequence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longer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reads</a:t>
            </a:r>
            <a:endParaRPr lang="es-ES" dirty="0" smtClean="0">
              <a:cs typeface="+mn-cs"/>
            </a:endParaRPr>
          </a:p>
          <a:p>
            <a:pPr eaLnBrk="1" hangingPunct="1">
              <a:defRPr/>
            </a:pPr>
            <a:endParaRPr lang="es-ES" dirty="0" smtClean="0">
              <a:cs typeface="+mn-cs"/>
            </a:endParaRPr>
          </a:p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For</a:t>
            </a:r>
            <a:r>
              <a:rPr lang="es-ES" dirty="0" smtClean="0">
                <a:cs typeface="+mn-cs"/>
              </a:rPr>
              <a:t> RNA-</a:t>
            </a:r>
            <a:r>
              <a:rPr lang="es-ES" dirty="0" err="1" smtClean="0">
                <a:cs typeface="+mn-cs"/>
              </a:rPr>
              <a:t>seq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though</a:t>
            </a:r>
            <a:r>
              <a:rPr lang="es-ES" dirty="0" smtClean="0">
                <a:cs typeface="+mn-cs"/>
              </a:rPr>
              <a:t> PE data </a:t>
            </a:r>
            <a:r>
              <a:rPr lang="es-ES" dirty="0" err="1" smtClean="0">
                <a:cs typeface="+mn-cs"/>
              </a:rPr>
              <a:t>provides</a:t>
            </a:r>
            <a:r>
              <a:rPr lang="es-ES" dirty="0" smtClean="0">
                <a:cs typeface="+mn-cs"/>
              </a:rPr>
              <a:t> more </a:t>
            </a:r>
            <a:r>
              <a:rPr lang="es-ES" dirty="0" err="1" smtClean="0">
                <a:cs typeface="+mn-cs"/>
              </a:rPr>
              <a:t>information</a:t>
            </a:r>
            <a:r>
              <a:rPr lang="es-ES" dirty="0" smtClean="0">
                <a:cs typeface="+mn-cs"/>
              </a:rPr>
              <a:t>: </a:t>
            </a:r>
            <a:r>
              <a:rPr lang="es-ES" dirty="0" err="1" smtClean="0">
                <a:cs typeface="+mn-cs"/>
              </a:rPr>
              <a:t>splicing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events</a:t>
            </a:r>
            <a:endParaRPr lang="es-ES" dirty="0" smtClean="0">
              <a:cs typeface="+mn-cs"/>
            </a:endParaRPr>
          </a:p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Also</a:t>
            </a:r>
            <a:r>
              <a:rPr lang="es-ES" dirty="0" smtClean="0">
                <a:cs typeface="+mn-cs"/>
              </a:rPr>
              <a:t>, </a:t>
            </a:r>
            <a:r>
              <a:rPr lang="es-ES" dirty="0" err="1" smtClean="0">
                <a:cs typeface="+mn-cs"/>
              </a:rPr>
              <a:t>for</a:t>
            </a:r>
            <a:r>
              <a:rPr lang="es-ES" dirty="0" smtClean="0">
                <a:cs typeface="+mn-cs"/>
              </a:rPr>
              <a:t> DNA-</a:t>
            </a:r>
            <a:r>
              <a:rPr lang="es-ES" dirty="0" err="1" smtClean="0">
                <a:cs typeface="+mn-cs"/>
              </a:rPr>
              <a:t>seq</a:t>
            </a:r>
            <a:r>
              <a:rPr lang="es-ES" dirty="0" smtClean="0">
                <a:cs typeface="+mn-cs"/>
              </a:rPr>
              <a:t>, </a:t>
            </a:r>
            <a:r>
              <a:rPr lang="es-ES" dirty="0" err="1" smtClean="0">
                <a:cs typeface="+mn-cs"/>
              </a:rPr>
              <a:t>SVs</a:t>
            </a:r>
            <a:endParaRPr lang="es-ES" dirty="0" smtClean="0">
              <a:cs typeface="+mn-cs"/>
            </a:endParaRPr>
          </a:p>
          <a:p>
            <a:pPr eaLnBrk="1" hangingPunct="1">
              <a:defRPr/>
            </a:pPr>
            <a:endParaRPr lang="es-ES" dirty="0" smtClean="0">
              <a:cs typeface="+mn-cs"/>
            </a:endParaRPr>
          </a:p>
          <a:p>
            <a:pPr eaLnBrk="1" hangingPunct="1">
              <a:defRPr/>
            </a:pPr>
            <a:endParaRPr lang="es-ES" dirty="0" smtClean="0">
              <a:cs typeface="+mn-cs"/>
            </a:endParaRPr>
          </a:p>
          <a:p>
            <a:pPr eaLnBrk="1" hangingPunct="1">
              <a:defRPr/>
            </a:pPr>
            <a:r>
              <a:rPr lang="es-ES" dirty="0" smtClean="0">
                <a:cs typeface="+mn-cs"/>
              </a:rPr>
              <a:t>In </a:t>
            </a:r>
            <a:r>
              <a:rPr lang="es-ES" dirty="0" err="1" smtClean="0">
                <a:cs typeface="+mn-cs"/>
              </a:rPr>
              <a:t>terms</a:t>
            </a:r>
            <a:r>
              <a:rPr lang="es-ES" dirty="0" smtClean="0">
                <a:cs typeface="+mn-cs"/>
              </a:rPr>
              <a:t> of output, </a:t>
            </a:r>
            <a:r>
              <a:rPr lang="es-ES" dirty="0" err="1" smtClean="0">
                <a:cs typeface="+mn-cs"/>
              </a:rPr>
              <a:t>different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fastq</a:t>
            </a:r>
            <a:r>
              <a:rPr lang="es-ES" dirty="0" smtClean="0">
                <a:cs typeface="+mn-cs"/>
              </a:rPr>
              <a:t> files</a:t>
            </a:r>
          </a:p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Read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names</a:t>
            </a:r>
            <a:endParaRPr lang="es-ES" dirty="0" smtClean="0">
              <a:cs typeface="+mn-cs"/>
            </a:endParaRPr>
          </a:p>
          <a:p>
            <a:pPr eaLnBrk="1" hangingPunct="1">
              <a:defRPr/>
            </a:pPr>
            <a:r>
              <a:rPr lang="es-ES" dirty="0" err="1" smtClean="0">
                <a:cs typeface="+mn-cs"/>
              </a:rPr>
              <a:t>Although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the</a:t>
            </a:r>
            <a:r>
              <a:rPr lang="es-ES" dirty="0" smtClean="0">
                <a:cs typeface="+mn-cs"/>
              </a:rPr>
              <a:t> pipeline </a:t>
            </a:r>
            <a:r>
              <a:rPr lang="es-ES" dirty="0" err="1" smtClean="0">
                <a:cs typeface="+mn-cs"/>
              </a:rPr>
              <a:t>is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the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same</a:t>
            </a:r>
            <a:r>
              <a:rPr lang="es-ES" dirty="0" smtClean="0">
                <a:cs typeface="+mn-cs"/>
              </a:rPr>
              <a:t>, </a:t>
            </a:r>
            <a:r>
              <a:rPr lang="es-ES" dirty="0" err="1" smtClean="0">
                <a:cs typeface="+mn-cs"/>
              </a:rPr>
              <a:t>we’ll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probably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have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to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hange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some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options</a:t>
            </a:r>
            <a:r>
              <a:rPr lang="es-ES" dirty="0" smtClean="0">
                <a:cs typeface="+mn-cs"/>
              </a:rPr>
              <a:t> in </a:t>
            </a:r>
            <a:r>
              <a:rPr lang="es-ES" dirty="0" err="1" smtClean="0">
                <a:cs typeface="+mn-cs"/>
              </a:rPr>
              <a:t>the</a:t>
            </a:r>
            <a:r>
              <a:rPr lang="es-ES" dirty="0" smtClean="0">
                <a:cs typeface="+mn-cs"/>
              </a:rPr>
              <a:t> software </a:t>
            </a:r>
            <a:r>
              <a:rPr lang="es-ES" dirty="0" err="1" smtClean="0">
                <a:cs typeface="+mn-cs"/>
              </a:rPr>
              <a:t>we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execute</a:t>
            </a:r>
            <a:r>
              <a:rPr lang="es-ES" dirty="0" smtClean="0">
                <a:cs typeface="+mn-cs"/>
              </a:rPr>
              <a:t>, as </a:t>
            </a:r>
            <a:r>
              <a:rPr lang="es-ES" dirty="0" err="1" smtClean="0">
                <a:cs typeface="+mn-cs"/>
              </a:rPr>
              <a:t>we’ll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see</a:t>
            </a: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</a:t>
            </a:r>
            <a:r>
              <a:rPr lang="en-GB" dirty="0" err="1" smtClean="0"/>
              <a:t>eads</a:t>
            </a:r>
            <a:r>
              <a:rPr lang="en-GB" dirty="0" smtClean="0"/>
              <a:t> need to be paired</a:t>
            </a:r>
          </a:p>
          <a:p>
            <a:pPr>
              <a:defRPr/>
            </a:pPr>
            <a:r>
              <a:rPr lang="es-ES" dirty="0" smtClean="0"/>
              <a:t>P</a:t>
            </a:r>
            <a:r>
              <a:rPr lang="en-GB" dirty="0" err="1" smtClean="0"/>
              <a:t>erform</a:t>
            </a:r>
            <a:r>
              <a:rPr lang="en-GB" dirty="0" smtClean="0"/>
              <a:t> filtering steps which</a:t>
            </a:r>
            <a:r>
              <a:rPr lang="en-GB" baseline="0" dirty="0" smtClean="0"/>
              <a:t> are consistent with that</a:t>
            </a:r>
          </a:p>
          <a:p>
            <a:pPr>
              <a:defRPr/>
            </a:pPr>
            <a:r>
              <a:rPr lang="es-ES" baseline="0" dirty="0" smtClean="0"/>
              <a:t>O</a:t>
            </a:r>
            <a:r>
              <a:rPr lang="en-GB" baseline="0" dirty="0" smtClean="0"/>
              <a:t>r use trim Galore for trimming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</a:t>
            </a:r>
            <a:r>
              <a:rPr lang="en-GB" dirty="0" err="1" smtClean="0"/>
              <a:t>eads</a:t>
            </a:r>
            <a:r>
              <a:rPr lang="en-GB" dirty="0" smtClean="0"/>
              <a:t> need to be paired</a:t>
            </a:r>
          </a:p>
          <a:p>
            <a:pPr>
              <a:defRPr/>
            </a:pPr>
            <a:r>
              <a:rPr lang="es-ES" dirty="0" smtClean="0"/>
              <a:t>P</a:t>
            </a:r>
            <a:r>
              <a:rPr lang="en-GB" dirty="0" err="1" smtClean="0"/>
              <a:t>erform</a:t>
            </a:r>
            <a:r>
              <a:rPr lang="en-GB" dirty="0" smtClean="0"/>
              <a:t> filtering steps which</a:t>
            </a:r>
            <a:r>
              <a:rPr lang="en-GB" baseline="0" dirty="0" smtClean="0"/>
              <a:t> are consistent with that</a:t>
            </a:r>
          </a:p>
          <a:p>
            <a:pPr>
              <a:defRPr/>
            </a:pPr>
            <a:r>
              <a:rPr lang="es-ES" baseline="0" dirty="0" smtClean="0"/>
              <a:t>O</a:t>
            </a:r>
            <a:r>
              <a:rPr lang="en-GB" baseline="0" dirty="0" smtClean="0"/>
              <a:t>r use trim Galore for trimming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A041191-DD10-3A40-9F9E-3149CD5598D7}" type="slidenum">
              <a:rPr lang="en-AU"/>
              <a:pPr/>
              <a:t>27</a:t>
            </a:fld>
            <a:endParaRPr lang="en-AU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DB1A007-6E9B-2542-8D1C-8B9035F41AEA}" type="slidenum">
              <a:rPr lang="en-AU"/>
              <a:pPr/>
              <a:t>28</a:t>
            </a:fld>
            <a:endParaRPr lang="en-AU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033D14F-F281-2D4D-A7FA-270AF695C154}" type="slidenum">
              <a:rPr lang="en-AU" sz="120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AU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571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 i="1">
                <a:latin typeface="Calibri" charset="0"/>
                <a:ea typeface="WenQuanYi Zen Hei" charset="0"/>
                <a:cs typeface="WenQuanYi Zen Hei" charset="0"/>
              </a:rPr>
              <a:t>De novo </a:t>
            </a: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assembly.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	Re-sequencing which involves alignment to reference genomes.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	Expression analysis for RNA-seq , small RNA data.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	Variation detection including SNP and indel detection.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endParaRPr lang="en-AU">
              <a:latin typeface="Calibri" charset="0"/>
              <a:ea typeface="WenQuanYi Zen Hei" charset="0"/>
              <a:cs typeface="WenQuanYi Zen Hei" charset="0"/>
            </a:endParaRP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Sequencing error removal. 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	Primer/adapter trimming. 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	Base level trimming based on quality values.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738188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  <a:tab pos="9721850" algn="l"/>
              </a:tabLst>
            </a:pPr>
            <a:endParaRPr lang="en-AU">
              <a:latin typeface="Calibri" charset="0"/>
              <a:ea typeface="WenQuanYi Zen Hei" charset="0"/>
              <a:cs typeface="WenQuanYi Zen Hei" charset="0"/>
            </a:endParaRPr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FBCAC0-D620-1B47-8E50-DA58DF57C7D7}" type="slidenum">
              <a:rPr lang="en-AU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AU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07AA2E-194D-2248-A88C-C99F9AC29404}" type="slidenum">
              <a:rPr lang="en-AU"/>
              <a:pPr/>
              <a:t>15</a:t>
            </a:fld>
            <a:endParaRPr lang="en-AU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9639092-63D6-024C-8A67-2A0B0391BCDA}" type="slidenum">
              <a:rPr lang="en-AU" sz="120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AU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F86CC4-046D-7B45-A359-981FD87D1B34}" type="slidenum">
              <a:rPr lang="en-AU"/>
              <a:pPr/>
              <a:t>16</a:t>
            </a:fld>
            <a:endParaRPr lang="en-AU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9B2954-5422-1745-B411-E27291BFE27F}" type="slidenum">
              <a:rPr lang="en-AU" sz="120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AU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</a:t>
            </a:r>
            <a:r>
              <a:rPr lang="en-GB" dirty="0" smtClean="0"/>
              <a:t>he goal </a:t>
            </a:r>
            <a:r>
              <a:rPr lang="es-ES" dirty="0" smtClean="0"/>
              <a:t>…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optimise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21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51C2BC4-DE9A-DD47-8162-23CBEE188CA0}" type="slidenum">
              <a:rPr lang="en-AU"/>
              <a:pPr/>
              <a:t>18</a:t>
            </a:fld>
            <a:endParaRPr lang="en-AU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503B0A-91AE-5F42-AFC2-2C58D132E485}" type="slidenum">
              <a:rPr lang="en-AU" sz="120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AU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</a:t>
            </a:r>
            <a:r>
              <a:rPr lang="en-GB" dirty="0" err="1" smtClean="0"/>
              <a:t>ometimes</a:t>
            </a:r>
            <a:r>
              <a:rPr lang="en-GB" dirty="0" smtClean="0"/>
              <a:t> mapping tools + downstream analysis tools take things into account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No general recipe, depends pretty much on our data + the</a:t>
            </a:r>
            <a:r>
              <a:rPr lang="en-GB" baseline="0" dirty="0" smtClean="0"/>
              <a:t> tools we plan to use</a:t>
            </a:r>
          </a:p>
          <a:p>
            <a:pPr eaLnBrk="1" hangingPunct="1">
              <a:buFont typeface="Arial"/>
              <a:buNone/>
              <a:defRPr/>
            </a:pPr>
            <a:r>
              <a:rPr lang="en-US" sz="1200" dirty="0" smtClean="0">
                <a:latin typeface="Lucida Grande" charset="0"/>
                <a:cs typeface="Lucida Grande" charset="0"/>
                <a:sym typeface="Lucida Grande" charset="0"/>
              </a:rPr>
              <a:t>It’ll depend pretty much on the analysis we have planned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A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nice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contamination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FastqScreen</a:t>
            </a:r>
            <a:endParaRPr lang="es-ES" dirty="0" smtClean="0"/>
          </a:p>
          <a:p>
            <a:pPr>
              <a:defRPr/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use </a:t>
            </a:r>
            <a:r>
              <a:rPr lang="es-ES" dirty="0" err="1" smtClean="0"/>
              <a:t>it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practical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takes</a:t>
            </a:r>
            <a:r>
              <a:rPr lang="es-ES" dirty="0" smtClean="0"/>
              <a:t>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execute</a:t>
            </a:r>
            <a:endParaRPr lang="es-ES" dirty="0" smtClean="0"/>
          </a:p>
          <a:p>
            <a:pPr>
              <a:defRPr/>
            </a:pPr>
            <a:r>
              <a:rPr lang="es-ES" dirty="0" err="1" smtClean="0"/>
              <a:t>The</a:t>
            </a:r>
            <a:r>
              <a:rPr lang="es-ES" dirty="0" smtClean="0"/>
              <a:t> idea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input </a:t>
            </a:r>
            <a:r>
              <a:rPr lang="es-ES" dirty="0" err="1" smtClean="0"/>
              <a:t>fastq</a:t>
            </a:r>
            <a:r>
              <a:rPr lang="es-ES" dirty="0" smtClean="0"/>
              <a:t> file and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genomes</a:t>
            </a:r>
            <a:r>
              <a:rPr lang="es-ES" dirty="0" smtClean="0"/>
              <a:t>: mouse, human, </a:t>
            </a:r>
            <a:r>
              <a:rPr lang="es-ES" dirty="0" err="1" smtClean="0"/>
              <a:t>vectors</a:t>
            </a:r>
            <a:r>
              <a:rPr lang="es-ES" dirty="0" smtClean="0"/>
              <a:t>, </a:t>
            </a:r>
            <a:r>
              <a:rPr lang="es-ES" dirty="0" err="1" smtClean="0"/>
              <a:t>E.coli</a:t>
            </a:r>
            <a:r>
              <a:rPr lang="es-ES" dirty="0" smtClean="0"/>
              <a:t>, </a:t>
            </a:r>
            <a:r>
              <a:rPr lang="es-ES" dirty="0" err="1" smtClean="0"/>
              <a:t>yeast</a:t>
            </a:r>
            <a:r>
              <a:rPr lang="es-ES" dirty="0" smtClean="0"/>
              <a:t>…</a:t>
            </a:r>
          </a:p>
          <a:p>
            <a:pPr>
              <a:defRPr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confirm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got</a:t>
            </a:r>
            <a:r>
              <a:rPr lang="es-ES" dirty="0" smtClean="0"/>
              <a:t> back </a:t>
            </a:r>
            <a:r>
              <a:rPr lang="es-ES" dirty="0" err="1" smtClean="0"/>
              <a:t>corresponds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, and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consist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of </a:t>
            </a:r>
            <a:r>
              <a:rPr lang="es-ES" dirty="0" err="1" smtClean="0"/>
              <a:t>adapters</a:t>
            </a:r>
            <a:r>
              <a:rPr lang="es-ES" dirty="0" smtClean="0"/>
              <a:t> and </a:t>
            </a:r>
            <a:r>
              <a:rPr lang="es-ES" dirty="0" err="1" smtClean="0"/>
              <a:t>vectors</a:t>
            </a:r>
            <a:r>
              <a:rPr lang="es-ES" dirty="0" smtClean="0"/>
              <a:t> as </a:t>
            </a:r>
            <a:r>
              <a:rPr lang="es-ES" dirty="0" err="1" smtClean="0"/>
              <a:t>here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, </a:t>
            </a:r>
            <a:r>
              <a:rPr lang="es-ES" dirty="0" err="1" smtClean="0"/>
              <a:t>again</a:t>
            </a:r>
            <a:r>
              <a:rPr lang="es-ES" dirty="0" smtClean="0"/>
              <a:t> </a:t>
            </a:r>
            <a:r>
              <a:rPr lang="es-ES" dirty="0" err="1" smtClean="0"/>
              <a:t>I’m</a:t>
            </a:r>
            <a:r>
              <a:rPr lang="es-ES" dirty="0" smtClean="0"/>
              <a:t> </a:t>
            </a:r>
            <a:r>
              <a:rPr lang="es-ES" dirty="0" err="1" smtClean="0"/>
              <a:t>providing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listing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I use,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more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endParaRPr lang="es-E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B3136E-42AF-6647-9212-9B201C89CCEE}" type="slidenum">
              <a:rPr lang="en-AU"/>
              <a:pPr/>
              <a:t>23</a:t>
            </a:fld>
            <a:endParaRPr lang="en-AU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F0BFD0-CA6E-D64D-9A0C-03196EE1AF2C}" type="slidenum">
              <a:rPr lang="en-AU" sz="120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AU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162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352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b="1">
                <a:latin typeface="Calibri" charset="0"/>
                <a:ea typeface="WenQuanYi Zen Hei" charset="0"/>
                <a:cs typeface="WenQuanYi Zen Hei" charset="0"/>
              </a:rPr>
              <a:t>Cutadapt </a:t>
            </a:r>
            <a:r>
              <a:rPr lang="en-AU">
                <a:latin typeface="Calibri" charset="0"/>
                <a:ea typeface="WenQuanYi Zen Hei" charset="0"/>
                <a:cs typeface="WenQuanYi Zen Hei" charset="0"/>
              </a:rPr>
              <a:t>: A tool used for removing adapter sequences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400" b="1">
                <a:latin typeface="Calibri" charset="0"/>
                <a:ea typeface="WenQuanYi Zen Hei" charset="0"/>
                <a:cs typeface="WenQuanYi Zen Hei" charset="0"/>
              </a:rPr>
              <a:t>Cutadapt</a:t>
            </a:r>
            <a:r>
              <a:rPr lang="en-AU" sz="1400">
                <a:latin typeface="Calibri" charset="0"/>
                <a:ea typeface="WenQuanYi Zen Hei" charset="0"/>
                <a:cs typeface="WenQuanYi Zen Hei" charset="0"/>
              </a:rPr>
              <a:t> supports a variety of file formats produced by second-generation sequencers.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400" b="1">
                <a:latin typeface="Calibri" charset="0"/>
                <a:ea typeface="WenQuanYi Zen Hei" charset="0"/>
                <a:cs typeface="WenQuanYi Zen Hei" charset="0"/>
              </a:rPr>
              <a:t>Cutadapt</a:t>
            </a:r>
            <a:r>
              <a:rPr lang="en-AU" sz="1400">
                <a:latin typeface="Calibri" charset="0"/>
                <a:ea typeface="WenQuanYi Zen Hei" charset="0"/>
                <a:cs typeface="WenQuanYi Zen Hei" charset="0"/>
              </a:rPr>
              <a:t> can search for multiple adapters in a single run of the program and will remove the best matching one.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400">
                <a:latin typeface="Calibri" charset="0"/>
                <a:ea typeface="WenQuanYi Zen Hei" charset="0"/>
                <a:cs typeface="WenQuanYi Zen Hei" charset="0"/>
              </a:rPr>
              <a:t> Other tools for adapter trimming </a:t>
            </a:r>
          </a:p>
          <a:p>
            <a:pPr marL="738188" lvl="1" indent="-280988" eaLnBrk="1" hangingPunct="1">
              <a:lnSpc>
                <a:spcPct val="150000"/>
              </a:lnSpc>
              <a:spcBef>
                <a:spcPct val="0"/>
              </a:spcBef>
              <a:buFont typeface="Courier New" charset="0"/>
              <a:buChar char="o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400">
                <a:latin typeface="Calibri" charset="0"/>
                <a:ea typeface="WenQuanYi Zen Hei" charset="0"/>
                <a:cs typeface="WenQuanYi Zen Hei" charset="0"/>
              </a:rPr>
              <a:t>HTSeq, Biostrings, SOAP, Novoalign, Vectorstrip ( EMBOSS), fastx_clipper (FastX-Toolkit)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AU">
              <a:latin typeface="Calibri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AU">
              <a:latin typeface="Calibri" charset="0"/>
              <a:ea typeface="WenQuanYi Zen Hei" charset="0"/>
              <a:cs typeface="WenQuanYi Zen Hei" charset="0"/>
            </a:endParaRPr>
          </a:p>
        </p:txBody>
      </p:sp>
      <p:sp>
        <p:nvSpPr>
          <p:cNvPr id="11162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210BFEF-0E68-5742-B317-826346981FB1}" type="slidenum">
              <a:rPr lang="en-AU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AU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D455F2-F316-EF4D-97A4-6E1DBEBE9C5B}" type="datetime1">
              <a:rPr lang="en-GB" smtClean="0"/>
              <a:t>24/10/2017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2E68-C7B5-114E-80D4-12C2C73073B3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A1831A-07D9-514C-B277-EEED44B6EFFE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8E48-FC9A-B343-9C4A-9D1DC7F3E01A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57F7-ED3A-A441-A1AC-1B0616FF5B8C}" type="datetime1">
              <a:rPr lang="en-GB" smtClean="0"/>
              <a:t>24/10/2017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8C1249-3047-D444-8C1F-F6AD2E7356F7}" type="datetime1">
              <a:rPr lang="en-GB" smtClean="0"/>
              <a:t>24/10/2017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E5C7D01-4D9B-3F4E-8479-31A506917DB6}" type="datetime1">
              <a:rPr lang="en-GB" smtClean="0"/>
              <a:t>24/10/2017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4DFB-FE5C-144B-A2E9-1B0F766656BA}" type="datetime1">
              <a:rPr lang="en-GB" smtClean="0"/>
              <a:t>24/10/2017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5C68-8DA1-4345-9858-A10B8CAF5CDB}" type="datetime1">
              <a:rPr lang="en-GB" smtClean="0"/>
              <a:t>24/10/2017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044-6D8B-C747-957C-08D86C3506AA}" type="datetime1">
              <a:rPr lang="en-GB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0544FE-1807-CC42-A2CA-3D3462A9C317}" type="datetime1">
              <a:rPr lang="en-GB" smtClean="0"/>
              <a:t>24/10/2017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A7392A-A335-9D4E-9813-6987DFB1B663}" type="datetime1">
              <a:rPr lang="en-GB" smtClean="0"/>
              <a:t>24/10/2017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1B8468-43CF-2345-89EA-AE3AFD59F2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nnonlab.cshl.edu/fastx_toolkit/" TargetMode="External"/><Relationship Id="rId4" Type="http://schemas.openxmlformats.org/officeDocument/2006/relationships/hyperlink" Target="http://prinseq.sourceforge.net/" TargetMode="External"/><Relationship Id="rId5" Type="http://schemas.openxmlformats.org/officeDocument/2006/relationships/hyperlink" Target="http://www.ebi.ac.uk/~stijn/reaper/tally.html" TargetMode="External"/><Relationship Id="rId6" Type="http://schemas.openxmlformats.org/officeDocument/2006/relationships/hyperlink" Target="http://www.ebi.ac.uk/~stijn/reaper/reaper.html#recipe" TargetMode="External"/><Relationship Id="rId7" Type="http://schemas.openxmlformats.org/officeDocument/2006/relationships/hyperlink" Target="http://www.ebi.ac.uk/~stijn/reaper/src/reaper-12-048/" TargetMode="External"/><Relationship Id="rId8" Type="http://schemas.openxmlformats.org/officeDocument/2006/relationships/hyperlink" Target="http://www.bioconductor.org/packages/release/bioc/html/ShortRea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nonlab.cshl.edu/fastx_toolki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rmatics.babraham.ac.uk/projects/trim_galore/" TargetMode="External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icard.sourceforge.net" TargetMode="External"/><Relationship Id="rId4" Type="http://schemas.openxmlformats.org/officeDocument/2006/relationships/hyperlink" Target="http://search.cpan.org/~lds/Bio-SamToo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formats and Quality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Sandra Cortijo, SLCU (</a:t>
            </a:r>
            <a:r>
              <a:rPr lang="en-US" dirty="0" err="1" smtClean="0"/>
              <a:t>sandra.cortijo@slcu.cam.ac.uk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Denis </a:t>
            </a:r>
            <a:r>
              <a:rPr lang="en-US" sz="2400" dirty="0" err="1" smtClean="0"/>
              <a:t>Seyres</a:t>
            </a:r>
            <a:r>
              <a:rPr lang="en-US" sz="2400" dirty="0" smtClean="0"/>
              <a:t>, NHSBT (ds777@medschl.cam.ac.uk)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2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3546"/>
            <a:ext cx="8153400" cy="2594072"/>
          </a:xfrm>
        </p:spPr>
        <p:txBody>
          <a:bodyPr/>
          <a:lstStyle/>
          <a:p>
            <a:r>
              <a:rPr lang="en-US" dirty="0" smtClean="0"/>
              <a:t>Each character has an associated ASCII Code</a:t>
            </a:r>
          </a:p>
          <a:p>
            <a:r>
              <a:rPr lang="en-US" dirty="0" smtClean="0"/>
              <a:t>ASCII Code − Offset = Quality Score</a:t>
            </a:r>
          </a:p>
          <a:p>
            <a:r>
              <a:rPr lang="en-US" dirty="0" smtClean="0"/>
              <a:t>Usual Sanger Encoding is </a:t>
            </a:r>
            <a:r>
              <a:rPr lang="en-US" dirty="0" err="1" smtClean="0"/>
              <a:t>Phred</a:t>
            </a:r>
            <a:r>
              <a:rPr lang="en-US" dirty="0" smtClean="0"/>
              <a:t> + 33</a:t>
            </a:r>
          </a:p>
          <a:p>
            <a:pPr lvl="1"/>
            <a:r>
              <a:rPr lang="en-US" dirty="0" smtClean="0"/>
              <a:t>Lowest: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smtClean="0"/>
              <a:t>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= ASCII 33 = Quality 0</a:t>
            </a:r>
          </a:p>
          <a:p>
            <a:pPr lvl="1"/>
            <a:r>
              <a:rPr lang="en-US" dirty="0" smtClean="0"/>
              <a:t>Highest: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” = ASCII 73 = Quality 40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731" y="2187264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!"#$%&amp;'()*+,-./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0123456789:;&lt;=&gt;?@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ABCDEFGHI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|                         |    |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33                        59   64      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73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0........................26...31.......40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4065" y="154093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ASCII Code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 Score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Encoding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3580" b="20964"/>
          <a:stretch/>
        </p:blipFill>
        <p:spPr>
          <a:xfrm>
            <a:off x="533400" y="1580812"/>
            <a:ext cx="8022771" cy="19936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87" y="3923565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!"#$%&amp;'()*+,-./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0123456789:;&lt;=&gt;?@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ABCDEFGHI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|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|    |    |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    |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    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40   45   50   55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59   64   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70 73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......7........17.......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26...31.......40 </a:t>
            </a:r>
          </a:p>
        </p:txBody>
      </p:sp>
    </p:spTree>
    <p:extLst>
      <p:ext uri="{BB962C8B-B14F-4D97-AF65-F5344CB8AC3E}">
        <p14:creationId xmlns:p14="http://schemas.microsoft.com/office/powerpoint/2010/main" val="55581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Quality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different versions! (especially for old data)</a:t>
            </a:r>
            <a:endParaRPr lang="en-US" dirty="0"/>
          </a:p>
        </p:txBody>
      </p:sp>
      <p:pic>
        <p:nvPicPr>
          <p:cNvPr id="4" name="Picture 3" descr="Screen Shot 2013-11-26 at 1.1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948"/>
            <a:ext cx="9144000" cy="40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end</a:t>
            </a:r>
            <a:r>
              <a:rPr lang="es-ES" dirty="0"/>
              <a:t> vs </a:t>
            </a:r>
            <a:r>
              <a:rPr lang="es-ES" dirty="0" err="1"/>
              <a:t>paired-end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44697"/>
            <a:ext cx="8153400" cy="1909616"/>
          </a:xfrm>
        </p:spPr>
        <p:txBody>
          <a:bodyPr/>
          <a:lstStyle/>
          <a:p>
            <a:r>
              <a:rPr lang="en-US" dirty="0" smtClean="0"/>
              <a:t>Sequence both the 5' and 3' end of a fragment</a:t>
            </a:r>
          </a:p>
          <a:p>
            <a:r>
              <a:rPr lang="en-US" dirty="0" smtClean="0"/>
              <a:t>Will result in two FASTQ files for a single run</a:t>
            </a:r>
          </a:p>
          <a:p>
            <a:r>
              <a:rPr lang="en-US" dirty="0" smtClean="0"/>
              <a:t>file1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↔︎ file2</a:t>
            </a:r>
            <a:r>
              <a:rPr lang="en-US" i="1" baseline="-25000" dirty="0" smtClean="0">
                <a:sym typeface="Wingdings"/>
              </a:rPr>
              <a:t>n</a:t>
            </a:r>
            <a:endParaRPr lang="en-US" i="1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/>
          <a:srcRect t="40412"/>
          <a:stretch/>
        </p:blipFill>
        <p:spPr bwMode="auto">
          <a:xfrm>
            <a:off x="528638" y="1550576"/>
            <a:ext cx="8158162" cy="238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445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Sample </a:t>
            </a:r>
            <a:r>
              <a:rPr lang="en-US" dirty="0" err="1" smtClean="0"/>
              <a:t>barcoding</a:t>
            </a:r>
            <a:r>
              <a:rPr lang="en-US" dirty="0" smtClean="0"/>
              <a:t> and de-multiplexing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Barcoding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De-multiplexing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# Read 1</a:t>
            </a:r>
          </a:p>
          <a:p>
            <a:pPr lvl="1"/>
            <a:r>
              <a:rPr lang="en-US" dirty="0" smtClean="0">
                <a:solidFill>
                  <a:srgbClr val="FF2712"/>
                </a:solidFill>
                <a:ea typeface="ＭＳ Ｐゴシック" charset="0"/>
                <a:cs typeface="ＭＳ Ｐゴシック" charset="0"/>
              </a:rPr>
              <a:t>ATTAG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ACCTAAGCA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# Read 2</a:t>
            </a:r>
          </a:p>
          <a:p>
            <a:pPr lvl="1"/>
            <a:r>
              <a:rPr lang="en-US" dirty="0" smtClean="0">
                <a:solidFill>
                  <a:srgbClr val="0044FE"/>
                </a:solidFill>
                <a:ea typeface="ＭＳ Ｐゴシック" charset="0"/>
                <a:cs typeface="ＭＳ Ｐゴシック" charset="0"/>
              </a:rPr>
              <a:t>GAGC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AACGACTAC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# Read 3</a:t>
            </a:r>
          </a:p>
          <a:p>
            <a:pPr lvl="1"/>
            <a:r>
              <a:rPr lang="en-US" dirty="0" smtClean="0">
                <a:solidFill>
                  <a:srgbClr val="FF2712"/>
                </a:solidFill>
                <a:ea typeface="ＭＳ Ｐゴシック" charset="0"/>
                <a:cs typeface="ＭＳ Ｐゴシック" charset="0"/>
              </a:rPr>
              <a:t>ATTAG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GCCATACAT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# Read 4</a:t>
            </a:r>
          </a:p>
          <a:p>
            <a:pPr lvl="1"/>
            <a:r>
              <a:rPr lang="en-US" dirty="0" smtClean="0">
                <a:solidFill>
                  <a:srgbClr val="66B132"/>
                </a:solidFill>
                <a:ea typeface="ＭＳ Ｐゴシック" charset="0"/>
                <a:cs typeface="ＭＳ Ｐゴシック" charset="0"/>
              </a:rPr>
              <a:t>CCAT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AGGCTGACTA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...</a:t>
            </a:r>
          </a:p>
          <a:p>
            <a:endParaRPr lang="en-US" dirty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8600" y="2554486"/>
            <a:ext cx="4038600" cy="2093714"/>
            <a:chOff x="0" y="0"/>
            <a:chExt cx="4311" cy="19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12" y="1543"/>
              <a:ext cx="3163" cy="400"/>
              <a:chOff x="0" y="0"/>
              <a:chExt cx="3163" cy="400"/>
            </a:xfrm>
          </p:grpSpPr>
          <p:sp>
            <p:nvSpPr>
              <p:cNvPr id="29717" name="Line 3"/>
              <p:cNvSpPr>
                <a:spLocks noChangeShapeType="1"/>
              </p:cNvSpPr>
              <p:nvPr/>
            </p:nvSpPr>
            <p:spPr bwMode="auto">
              <a:xfrm>
                <a:off x="0" y="0"/>
                <a:ext cx="571" cy="0"/>
              </a:xfrm>
              <a:prstGeom prst="line">
                <a:avLst/>
              </a:prstGeom>
              <a:noFill/>
              <a:ln w="76200">
                <a:solidFill>
                  <a:srgbClr val="BE4B48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9718" name="Line 4"/>
              <p:cNvSpPr>
                <a:spLocks noChangeShapeType="1"/>
              </p:cNvSpPr>
              <p:nvPr/>
            </p:nvSpPr>
            <p:spPr bwMode="auto">
              <a:xfrm>
                <a:off x="314" y="209"/>
                <a:ext cx="571" cy="0"/>
              </a:xfrm>
              <a:prstGeom prst="line">
                <a:avLst/>
              </a:prstGeom>
              <a:noFill/>
              <a:ln w="76200">
                <a:solidFill>
                  <a:srgbClr val="4A7DBB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9719" name="Line 5"/>
              <p:cNvSpPr>
                <a:spLocks noChangeShapeType="1"/>
              </p:cNvSpPr>
              <p:nvPr/>
            </p:nvSpPr>
            <p:spPr bwMode="auto">
              <a:xfrm>
                <a:off x="571" y="400"/>
                <a:ext cx="571" cy="0"/>
              </a:xfrm>
              <a:prstGeom prst="line">
                <a:avLst/>
              </a:prstGeom>
              <a:noFill/>
              <a:ln w="76200">
                <a:solidFill>
                  <a:srgbClr val="98B954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9720" name="Line 6"/>
              <p:cNvSpPr>
                <a:spLocks noChangeShapeType="1"/>
              </p:cNvSpPr>
              <p:nvPr/>
            </p:nvSpPr>
            <p:spPr bwMode="auto">
              <a:xfrm>
                <a:off x="571" y="0"/>
                <a:ext cx="20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9721" name="Line 7"/>
              <p:cNvSpPr>
                <a:spLocks noChangeShapeType="1"/>
              </p:cNvSpPr>
              <p:nvPr/>
            </p:nvSpPr>
            <p:spPr bwMode="auto">
              <a:xfrm>
                <a:off x="885" y="209"/>
                <a:ext cx="20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9722" name="Line 8"/>
              <p:cNvSpPr>
                <a:spLocks noChangeShapeType="1"/>
              </p:cNvSpPr>
              <p:nvPr/>
            </p:nvSpPr>
            <p:spPr bwMode="auto">
              <a:xfrm>
                <a:off x="1142" y="400"/>
                <a:ext cx="20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>
              <a:off x="140" y="282"/>
              <a:ext cx="572" cy="0"/>
            </a:xfrm>
            <a:prstGeom prst="line">
              <a:avLst/>
            </a:prstGeom>
            <a:noFill/>
            <a:ln w="76200">
              <a:solidFill>
                <a:srgbClr val="BE4B4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>
              <a:off x="283" y="553"/>
              <a:ext cx="572" cy="0"/>
            </a:xfrm>
            <a:prstGeom prst="line">
              <a:avLst/>
            </a:prstGeom>
            <a:noFill/>
            <a:ln w="76200">
              <a:solidFill>
                <a:srgbClr val="4A7DB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>
              <a:off x="426" y="819"/>
              <a:ext cx="571" cy="0"/>
            </a:xfrm>
            <a:prstGeom prst="line">
              <a:avLst/>
            </a:prstGeom>
            <a:noFill/>
            <a:ln w="76200">
              <a:solidFill>
                <a:srgbClr val="98B95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>
              <a:off x="1719" y="282"/>
              <a:ext cx="20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07" name="Line 14"/>
            <p:cNvSpPr>
              <a:spLocks noChangeShapeType="1"/>
            </p:cNvSpPr>
            <p:nvPr/>
          </p:nvSpPr>
          <p:spPr bwMode="auto">
            <a:xfrm>
              <a:off x="2034" y="547"/>
              <a:ext cx="20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>
              <a:off x="2291" y="808"/>
              <a:ext cx="20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09" name="Rectangle 16"/>
            <p:cNvSpPr>
              <a:spLocks/>
            </p:cNvSpPr>
            <p:nvPr/>
          </p:nvSpPr>
          <p:spPr bwMode="auto">
            <a:xfrm>
              <a:off x="1256" y="291"/>
              <a:ext cx="25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sz="28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+</a:t>
              </a:r>
            </a:p>
          </p:txBody>
        </p:sp>
        <p:sp>
          <p:nvSpPr>
            <p:cNvPr id="29710" name="AutoShape 17"/>
            <p:cNvSpPr>
              <a:spLocks/>
            </p:cNvSpPr>
            <p:nvPr/>
          </p:nvSpPr>
          <p:spPr bwMode="auto">
            <a:xfrm rot="-5400000">
              <a:off x="2150" y="-937"/>
              <a:ext cx="151" cy="41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1571"/>
                    <a:pt x="10800" y="21535"/>
                  </a:cubicBezTo>
                  <a:lnTo>
                    <a:pt x="10800" y="10865"/>
                  </a:lnTo>
                  <a:cubicBezTo>
                    <a:pt x="10800" y="10829"/>
                    <a:pt x="5965" y="10800"/>
                    <a:pt x="0" y="10800"/>
                  </a:cubicBezTo>
                  <a:cubicBezTo>
                    <a:pt x="5965" y="10800"/>
                    <a:pt x="10800" y="10771"/>
                    <a:pt x="10800" y="10735"/>
                  </a:cubicBezTo>
                  <a:lnTo>
                    <a:pt x="10800" y="65"/>
                  </a:lnTo>
                  <a:cubicBezTo>
                    <a:pt x="10800" y="29"/>
                    <a:pt x="15635" y="0"/>
                    <a:pt x="21600" y="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711" name="Rectangle 18"/>
            <p:cNvSpPr>
              <a:spLocks/>
            </p:cNvSpPr>
            <p:nvPr/>
          </p:nvSpPr>
          <p:spPr bwMode="auto">
            <a:xfrm>
              <a:off x="0" y="0"/>
              <a:ext cx="86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Barcode 1</a:t>
              </a:r>
            </a:p>
          </p:txBody>
        </p:sp>
        <p:sp>
          <p:nvSpPr>
            <p:cNvPr id="29712" name="Rectangle 19"/>
            <p:cNvSpPr>
              <a:spLocks/>
            </p:cNvSpPr>
            <p:nvPr/>
          </p:nvSpPr>
          <p:spPr bwMode="auto">
            <a:xfrm>
              <a:off x="142" y="282"/>
              <a:ext cx="86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Barcode 2</a:t>
              </a:r>
            </a:p>
          </p:txBody>
        </p:sp>
        <p:sp>
          <p:nvSpPr>
            <p:cNvPr id="29713" name="Rectangle 20"/>
            <p:cNvSpPr>
              <a:spLocks/>
            </p:cNvSpPr>
            <p:nvPr/>
          </p:nvSpPr>
          <p:spPr bwMode="auto">
            <a:xfrm>
              <a:off x="285" y="558"/>
              <a:ext cx="8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Barcode 3</a:t>
              </a:r>
            </a:p>
          </p:txBody>
        </p:sp>
        <p:sp>
          <p:nvSpPr>
            <p:cNvPr id="29714" name="Rectangle 21"/>
            <p:cNvSpPr>
              <a:spLocks/>
            </p:cNvSpPr>
            <p:nvPr/>
          </p:nvSpPr>
          <p:spPr bwMode="auto">
            <a:xfrm>
              <a:off x="1754" y="0"/>
              <a:ext cx="86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Sample 1</a:t>
              </a:r>
            </a:p>
          </p:txBody>
        </p:sp>
        <p:sp>
          <p:nvSpPr>
            <p:cNvPr id="29715" name="Rectangle 22"/>
            <p:cNvSpPr>
              <a:spLocks/>
            </p:cNvSpPr>
            <p:nvPr/>
          </p:nvSpPr>
          <p:spPr bwMode="auto">
            <a:xfrm>
              <a:off x="2036" y="282"/>
              <a:ext cx="8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Sample 2</a:t>
              </a:r>
            </a:p>
          </p:txBody>
        </p:sp>
        <p:sp>
          <p:nvSpPr>
            <p:cNvPr id="29716" name="Rectangle 23"/>
            <p:cNvSpPr>
              <a:spLocks/>
            </p:cNvSpPr>
            <p:nvPr/>
          </p:nvSpPr>
          <p:spPr bwMode="auto">
            <a:xfrm>
              <a:off x="2293" y="558"/>
              <a:ext cx="8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000" dirty="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Sample 3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200025" y="6356350"/>
            <a:ext cx="1076325" cy="365125"/>
          </a:xfrm>
          <a:prstGeom prst="rect">
            <a:avLst/>
          </a:prstGeom>
        </p:spPr>
        <p:txBody>
          <a:bodyPr/>
          <a:lstStyle/>
          <a:p>
            <a:fld id="{FF75C6F3-F184-434E-BEEF-650509243BAF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"/>
          <p:cNvPicPr>
            <a:picLocks noChangeAspect="1" noChangeArrowheads="1"/>
          </p:cNvPicPr>
          <p:nvPr/>
        </p:nvPicPr>
        <p:blipFill>
          <a:blip r:embed="rId3"/>
          <a:srcRect b="22828"/>
          <a:stretch>
            <a:fillRect/>
          </a:stretch>
        </p:blipFill>
        <p:spPr bwMode="auto">
          <a:xfrm>
            <a:off x="573088" y="1497013"/>
            <a:ext cx="7808912" cy="4217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2A2310-4352-BD48-8B3A-365119432E78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8" name="Título 20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dirty="0" smtClean="0"/>
              <a:t>Comparison of various features across available QC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7384" y="1633928"/>
            <a:ext cx="599606" cy="37925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810" y="1066800"/>
            <a:ext cx="8131175" cy="50816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509587" y="5926138"/>
            <a:ext cx="6119813" cy="24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000" b="1" dirty="0" err="1">
                <a:solidFill>
                  <a:srgbClr val="000000"/>
                </a:solidFill>
              </a:rPr>
              <a:t>FastQC</a:t>
            </a:r>
            <a:r>
              <a:rPr lang="en-AU" sz="1000" b="1" dirty="0">
                <a:solidFill>
                  <a:srgbClr val="000000"/>
                </a:solidFill>
              </a:rPr>
              <a:t>: </a:t>
            </a:r>
            <a:r>
              <a:rPr lang="en-AU" sz="1000" dirty="0">
                <a:solidFill>
                  <a:srgbClr val="000000"/>
                </a:solidFill>
              </a:rPr>
              <a:t>http://</a:t>
            </a:r>
            <a:r>
              <a:rPr lang="en-AU" sz="1000" dirty="0" err="1">
                <a:solidFill>
                  <a:srgbClr val="000000"/>
                </a:solidFill>
              </a:rPr>
              <a:t>www.bioinformatics.babraham.ac.uk/projects/fastqc</a:t>
            </a:r>
            <a:r>
              <a:rPr lang="en-AU" sz="1000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Per base sequence quality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2A2310-4352-BD48-8B3A-365119432E78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4223623" cy="316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Filtering example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56321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325986" cy="324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200025" y="6356350"/>
            <a:ext cx="1076325" cy="365125"/>
          </a:xfrm>
          <a:prstGeom prst="rect">
            <a:avLst/>
          </a:prstGeom>
        </p:spPr>
        <p:txBody>
          <a:bodyPr/>
          <a:lstStyle/>
          <a:p>
            <a:fld id="{FF75C6F3-F184-434E-BEEF-650509243BA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579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1"/>
          <p:cNvPicPr>
            <a:picLocks noChangeAspect="1" noChangeArrowheads="1"/>
          </p:cNvPicPr>
          <p:nvPr/>
        </p:nvPicPr>
        <p:blipFill>
          <a:blip r:embed="rId3">
            <a:alphaModFix/>
          </a:blip>
          <a:srcRect t="12109" b="39110"/>
          <a:stretch>
            <a:fillRect/>
          </a:stretch>
        </p:blipFill>
        <p:spPr bwMode="auto">
          <a:xfrm>
            <a:off x="152400" y="1600200"/>
            <a:ext cx="8849276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8247FF-D63B-2940-9175-8FDD9F793D15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x-none" dirty="0" smtClean="0"/>
              <a:t>Filtering comes at a price</a:t>
            </a:r>
            <a:endParaRPr lang="en-GB" dirty="0"/>
          </a:p>
        </p:txBody>
      </p:sp>
      <p:pic>
        <p:nvPicPr>
          <p:cNvPr id="58370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225097"/>
            <a:ext cx="4000500" cy="248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1" y="1655704"/>
            <a:ext cx="4063008" cy="243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 bwMode="auto">
          <a:xfrm>
            <a:off x="2331809" y="2920999"/>
            <a:ext cx="759459" cy="8100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>
              <a:buClrTx/>
              <a:buSzTx/>
            </a:pPr>
            <a:endParaRPr lang="en-GB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6382259" y="4490548"/>
            <a:ext cx="759459" cy="8100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>
              <a:buClrTx/>
              <a:buSzTx/>
            </a:pPr>
            <a:endParaRPr lang="en-GB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>
            <a:off x="3040638" y="3731089"/>
            <a:ext cx="3341621" cy="759459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2A2310-4352-BD48-8B3A-365119432E78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HTS analysis workflow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950782"/>
              </p:ext>
            </p:extLst>
          </p:nvPr>
        </p:nvGraphicFramePr>
        <p:xfrm>
          <a:off x="533400" y="2017936"/>
          <a:ext cx="8153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4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03815"/>
            <a:ext cx="6697266" cy="31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4" y="1400006"/>
            <a:ext cx="6697266" cy="31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ítulo 1"/>
          <p:cNvSpPr txBox="1">
            <a:spLocks/>
          </p:cNvSpPr>
          <p:nvPr/>
        </p:nvSpPr>
        <p:spPr bwMode="auto">
          <a:xfrm>
            <a:off x="419696" y="62508"/>
            <a:ext cx="8304609" cy="13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endParaRPr lang="es-ES" sz="5300" dirty="0">
              <a:solidFill>
                <a:srgbClr val="5A9E4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FastqScreen: contamination 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2A2310-4352-BD48-8B3A-365119432E78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Filtering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100" dirty="0" err="1" smtClean="0"/>
              <a:t>How</a:t>
            </a:r>
            <a:r>
              <a:rPr lang="es-ES" sz="2100" dirty="0" smtClean="0"/>
              <a:t>?</a:t>
            </a:r>
          </a:p>
          <a:p>
            <a:pPr marL="401822">
              <a:buFont typeface="Arial"/>
              <a:buChar char="•"/>
              <a:defRPr/>
            </a:pPr>
            <a:r>
              <a:rPr lang="es-ES" sz="2100" dirty="0" smtClean="0"/>
              <a:t>F</a:t>
            </a:r>
            <a:r>
              <a:rPr lang="x-none" sz="2100" dirty="0" smtClean="0"/>
              <a:t>astx </a:t>
            </a:r>
            <a:r>
              <a:rPr lang="x-none" sz="1800" i="1" dirty="0" smtClean="0"/>
              <a:t>(</a:t>
            </a:r>
            <a:r>
              <a:rPr lang="it-IT" sz="1800" i="1" dirty="0" smtClean="0">
                <a:hlinkClick r:id="rId3"/>
              </a:rPr>
              <a:t>http://hannonlab.cshl.edu/fastx_toolkit/</a:t>
            </a:r>
            <a:r>
              <a:rPr lang="it-IT" sz="1800" i="1" dirty="0" smtClean="0"/>
              <a:t>)</a:t>
            </a:r>
          </a:p>
          <a:p>
            <a:pPr marL="401822">
              <a:buFont typeface="Arial"/>
              <a:buChar char="•"/>
              <a:defRPr/>
            </a:pPr>
            <a:r>
              <a:rPr lang="es-ES" sz="2100" dirty="0" smtClean="0"/>
              <a:t>P</a:t>
            </a:r>
            <a:r>
              <a:rPr lang="x-none" sz="2100" dirty="0" smtClean="0"/>
              <a:t>RINSEQ</a:t>
            </a:r>
            <a:r>
              <a:rPr lang="x-none" sz="2100" dirty="0"/>
              <a:t> </a:t>
            </a:r>
            <a:r>
              <a:rPr lang="x-none" sz="1800" i="1" dirty="0" smtClean="0"/>
              <a:t>(</a:t>
            </a:r>
            <a:r>
              <a:rPr lang="en-US" sz="1800" i="1" dirty="0" smtClean="0">
                <a:hlinkClick r:id="rId4"/>
              </a:rPr>
              <a:t>http</a:t>
            </a:r>
            <a:r>
              <a:rPr lang="en-US" sz="1800" i="1" dirty="0">
                <a:hlinkClick r:id="rId4"/>
              </a:rPr>
              <a:t>://prinseq.sourceforge.net</a:t>
            </a:r>
            <a:r>
              <a:rPr lang="en-US" sz="1800" i="1" dirty="0" smtClean="0">
                <a:hlinkClick r:id="rId4"/>
              </a:rPr>
              <a:t>/</a:t>
            </a:r>
            <a:r>
              <a:rPr lang="en-US" sz="1800" i="1" dirty="0" smtClean="0"/>
              <a:t>)</a:t>
            </a:r>
            <a:endParaRPr lang="x-none" sz="1800" i="1" dirty="0" smtClean="0"/>
          </a:p>
          <a:p>
            <a:pPr marL="401822">
              <a:buFont typeface="Arial"/>
              <a:buChar char="•"/>
              <a:defRPr/>
            </a:pPr>
            <a:r>
              <a:rPr lang="es-ES" sz="2100" dirty="0" smtClean="0"/>
              <a:t>T</a:t>
            </a:r>
            <a:r>
              <a:rPr lang="x-none" sz="2100" dirty="0" smtClean="0"/>
              <a:t>ally and Reaper:</a:t>
            </a:r>
          </a:p>
          <a:p>
            <a:pPr marL="660773" lvl="1" indent="0">
              <a:buNone/>
              <a:defRPr/>
            </a:pPr>
            <a:r>
              <a:rPr lang="nl-NL" sz="1800" i="1" dirty="0" smtClean="0">
                <a:hlinkClick r:id="rId5"/>
              </a:rPr>
              <a:t>http://www.ebi.ac.uk/~stijn/reaper/tally.html</a:t>
            </a:r>
            <a:endParaRPr lang="nl-NL" sz="1800" i="1" dirty="0" smtClean="0"/>
          </a:p>
          <a:p>
            <a:pPr marL="660773" lvl="1" indent="0">
              <a:buNone/>
              <a:defRPr/>
            </a:pPr>
            <a:r>
              <a:rPr lang="nl-NL" sz="1800" i="1" dirty="0" smtClean="0">
                <a:hlinkClick r:id="rId6"/>
              </a:rPr>
              <a:t>http</a:t>
            </a:r>
            <a:r>
              <a:rPr lang="nl-NL" sz="1800" i="1" dirty="0">
                <a:hlinkClick r:id="rId6"/>
              </a:rPr>
              <a:t>://www.ebi.ac.uk/~stijn/reaper/reaper.html#</a:t>
            </a:r>
            <a:r>
              <a:rPr lang="nl-NL" sz="1800" i="1" dirty="0" smtClean="0">
                <a:hlinkClick r:id="rId6"/>
              </a:rPr>
              <a:t>recipe</a:t>
            </a:r>
            <a:endParaRPr lang="nl-NL" sz="1800" i="1" dirty="0" smtClean="0"/>
          </a:p>
          <a:p>
            <a:pPr marL="660773" lvl="1" indent="0">
              <a:buNone/>
              <a:defRPr/>
            </a:pPr>
            <a:r>
              <a:rPr lang="nl-NL" sz="1800" i="1" dirty="0" smtClean="0">
                <a:hlinkClick r:id="rId7"/>
              </a:rPr>
              <a:t>http://www.ebi.ac.uk/~stijn/reaper/src/reaper-12-048/</a:t>
            </a:r>
            <a:endParaRPr lang="nl-NL" sz="1800" i="1" dirty="0" smtClean="0"/>
          </a:p>
          <a:p>
            <a:pPr marL="401822">
              <a:buFont typeface="Arial"/>
              <a:buChar char="•"/>
              <a:defRPr/>
            </a:pPr>
            <a:r>
              <a:rPr lang="en-US" sz="2100" dirty="0" err="1"/>
              <a:t>ShortRead</a:t>
            </a:r>
            <a:r>
              <a:rPr lang="en-US" sz="2100" dirty="0"/>
              <a:t> (R) </a:t>
            </a:r>
            <a:r>
              <a:rPr lang="en-US" sz="1800" i="1" dirty="0"/>
              <a:t>(</a:t>
            </a:r>
            <a:r>
              <a:rPr lang="en-US" sz="1800" i="1" dirty="0">
                <a:hlinkClick r:id="rId8"/>
              </a:rPr>
              <a:t>http://www.bioconductor.org/packages/release/bioc/html/ShortRead.html</a:t>
            </a:r>
            <a:r>
              <a:rPr lang="en-US" sz="1800" i="1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304800" cy="228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F7BB9FBA-CA70-B74E-919F-24D73DC25CCD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FASTQ Processing – FASTX Toolkit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http://hannonlab.cshl.edu/fastx_toolkit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Many tools for common operations on FASTQ files:</a:t>
            </a:r>
          </a:p>
          <a:p>
            <a:pPr lvl="1"/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Trimming (remove barcodes)</a:t>
            </a:r>
          </a:p>
          <a:p>
            <a:pPr lvl="1"/>
            <a:r>
              <a:rPr lang="en-US" dirty="0" smtClean="0"/>
              <a:t>Clipping (remove adapters)</a:t>
            </a:r>
          </a:p>
          <a:p>
            <a:pPr lvl="1"/>
            <a:r>
              <a:rPr lang="en-US" dirty="0" smtClean="0"/>
              <a:t>Quality trimmer (trim off low-quality bases)</a:t>
            </a:r>
          </a:p>
          <a:p>
            <a:pPr lvl="1"/>
            <a:r>
              <a:rPr lang="en-US" dirty="0" smtClean="0"/>
              <a:t>Quality filter (remove low-quality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7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950" y="2008671"/>
            <a:ext cx="8899525" cy="1800225"/>
            <a:chOff x="107950" y="1781175"/>
            <a:chExt cx="8899525" cy="1800225"/>
          </a:xfrm>
        </p:grpSpPr>
        <p:pic>
          <p:nvPicPr>
            <p:cNvPr id="16388" name="Picture 3"/>
            <p:cNvPicPr>
              <a:picLocks noChangeAspect="1" noChangeArrowheads="1"/>
            </p:cNvPicPr>
            <p:nvPr/>
          </p:nvPicPr>
          <p:blipFill>
            <a:blip r:embed="rId3"/>
            <a:srcRect t="10001" b="24991"/>
            <a:stretch>
              <a:fillRect/>
            </a:stretch>
          </p:blipFill>
          <p:spPr bwMode="auto">
            <a:xfrm>
              <a:off x="107950" y="1781175"/>
              <a:ext cx="8899525" cy="1800225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84" dir="2700000" algn="ctr" rotWithShape="0">
                <a:srgbClr val="000000">
                  <a:alpha val="43030"/>
                </a:srgbClr>
              </a:outerShdw>
            </a:effectLst>
          </p:spPr>
        </p:pic>
        <p:sp>
          <p:nvSpPr>
            <p:cNvPr id="110598" name="Oval 5"/>
            <p:cNvSpPr>
              <a:spLocks noChangeArrowheads="1"/>
            </p:cNvSpPr>
            <p:nvPr/>
          </p:nvSpPr>
          <p:spPr bwMode="auto">
            <a:xfrm>
              <a:off x="1476375" y="1854200"/>
              <a:ext cx="358775" cy="358775"/>
            </a:xfrm>
            <a:prstGeom prst="ellipse">
              <a:avLst/>
            </a:prstGeom>
            <a:solidFill>
              <a:srgbClr val="85FFE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100" b="1">
                  <a:solidFill>
                    <a:srgbClr val="000000"/>
                  </a:solidFill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0599" name="Oval 6"/>
            <p:cNvSpPr>
              <a:spLocks noChangeArrowheads="1"/>
            </p:cNvSpPr>
            <p:nvPr/>
          </p:nvSpPr>
          <p:spPr bwMode="auto">
            <a:xfrm>
              <a:off x="6443663" y="1854200"/>
              <a:ext cx="360362" cy="358775"/>
            </a:xfrm>
            <a:prstGeom prst="ellipse">
              <a:avLst/>
            </a:prstGeom>
            <a:solidFill>
              <a:srgbClr val="85FFE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100" b="1">
                  <a:solidFill>
                    <a:srgbClr val="000000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10600" name="Oval 7"/>
            <p:cNvSpPr>
              <a:spLocks noChangeArrowheads="1"/>
            </p:cNvSpPr>
            <p:nvPr/>
          </p:nvSpPr>
          <p:spPr bwMode="auto">
            <a:xfrm>
              <a:off x="3816350" y="2862263"/>
              <a:ext cx="360363" cy="358775"/>
            </a:xfrm>
            <a:prstGeom prst="ellipse">
              <a:avLst/>
            </a:prstGeom>
            <a:solidFill>
              <a:srgbClr val="85FFE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100" b="1">
                  <a:solidFill>
                    <a:srgbClr val="000000"/>
                  </a:solidFill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8" name="Content Placeholder 6"/>
          <p:cNvSpPr txBox="1">
            <a:spLocks/>
          </p:cNvSpPr>
          <p:nvPr/>
        </p:nvSpPr>
        <p:spPr>
          <a:xfrm>
            <a:off x="457200" y="1105452"/>
            <a:ext cx="8153400" cy="5638799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Necessary </a:t>
            </a:r>
            <a:r>
              <a:rPr lang="en-US" dirty="0">
                <a:solidFill>
                  <a:srgbClr val="000000"/>
                </a:solidFill>
              </a:rPr>
              <a:t>when the read length &gt; molecule sequenced e.g. small RNAs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Different </a:t>
            </a:r>
            <a:r>
              <a:rPr lang="en-US" dirty="0">
                <a:solidFill>
                  <a:srgbClr val="000000"/>
                </a:solidFill>
              </a:rPr>
              <a:t>scenarios requiring adapter removal</a:t>
            </a:r>
          </a:p>
          <a:p>
            <a:pPr marL="604203" lvl="1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AU" sz="2800" dirty="0">
                <a:solidFill>
                  <a:srgbClr val="000000"/>
                </a:solidFill>
              </a:rPr>
              <a:t>Trim the 3’ end</a:t>
            </a:r>
          </a:p>
          <a:p>
            <a:pPr marL="604203" lvl="1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AU" sz="2800" dirty="0">
                <a:solidFill>
                  <a:srgbClr val="000000"/>
                </a:solidFill>
              </a:rPr>
              <a:t>Trim/discard the reads based on the residual minimum read length.</a:t>
            </a:r>
          </a:p>
          <a:p>
            <a:pPr marL="604203" lvl="1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AU" sz="2800" dirty="0">
                <a:solidFill>
                  <a:srgbClr val="000000"/>
                </a:solidFill>
              </a:rPr>
              <a:t>Trim the adapter region but retain reads only with a minimum read-length.</a:t>
            </a: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AU" dirty="0">
                <a:solidFill>
                  <a:srgbClr val="000000"/>
                </a:solidFill>
              </a:rPr>
              <a:t>Tools for adapter </a:t>
            </a:r>
            <a:r>
              <a:rPr lang="en-AU" dirty="0" smtClean="0">
                <a:solidFill>
                  <a:srgbClr val="000000"/>
                </a:solidFill>
              </a:rPr>
              <a:t>trimming</a:t>
            </a:r>
          </a:p>
          <a:p>
            <a:pPr marL="604203" lvl="1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AU" sz="2800" dirty="0" err="1">
                <a:solidFill>
                  <a:srgbClr val="000000"/>
                </a:solidFill>
              </a:rPr>
              <a:t>fastx_clipper</a:t>
            </a:r>
            <a:r>
              <a:rPr lang="en-AU" sz="2800" dirty="0">
                <a:solidFill>
                  <a:srgbClr val="000000"/>
                </a:solidFill>
              </a:rPr>
              <a:t> (</a:t>
            </a:r>
            <a:r>
              <a:rPr lang="en-AU" sz="2800" dirty="0" err="1">
                <a:solidFill>
                  <a:srgbClr val="000000"/>
                </a:solidFill>
              </a:rPr>
              <a:t>FastX</a:t>
            </a:r>
            <a:r>
              <a:rPr lang="en-AU" sz="2800" dirty="0">
                <a:solidFill>
                  <a:srgbClr val="000000"/>
                </a:solidFill>
              </a:rPr>
              <a:t>-Toolkit), PRINSEQ</a:t>
            </a:r>
            <a:endParaRPr lang="en-AU" sz="2800" b="1" dirty="0">
              <a:solidFill>
                <a:srgbClr val="000000"/>
              </a:solidFill>
            </a:endParaRPr>
          </a:p>
          <a:p>
            <a:pPr marL="321628" lvl="1" indent="0">
              <a:lnSpc>
                <a:spcPct val="150000"/>
              </a:lnSpc>
              <a:buNone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AU" dirty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0601" name="Oval 8"/>
          <p:cNvSpPr>
            <a:spLocks noChangeArrowheads="1"/>
          </p:cNvSpPr>
          <p:nvPr/>
        </p:nvSpPr>
        <p:spPr bwMode="auto">
          <a:xfrm>
            <a:off x="652108" y="4361656"/>
            <a:ext cx="360363" cy="360363"/>
          </a:xfrm>
          <a:prstGeom prst="ellipse">
            <a:avLst/>
          </a:prstGeom>
          <a:solidFill>
            <a:srgbClr val="85FFE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b="1" dirty="0">
                <a:solidFill>
                  <a:srgbClr val="000000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10602" name="Oval 9"/>
          <p:cNvSpPr>
            <a:spLocks noChangeArrowheads="1"/>
          </p:cNvSpPr>
          <p:nvPr/>
        </p:nvSpPr>
        <p:spPr bwMode="auto">
          <a:xfrm>
            <a:off x="652108" y="4740977"/>
            <a:ext cx="360363" cy="360362"/>
          </a:xfrm>
          <a:prstGeom prst="ellipse">
            <a:avLst/>
          </a:prstGeom>
          <a:solidFill>
            <a:srgbClr val="85FFE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b="1">
                <a:solidFill>
                  <a:srgbClr val="000000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10603" name="Oval 10"/>
          <p:cNvSpPr>
            <a:spLocks noChangeArrowheads="1"/>
          </p:cNvSpPr>
          <p:nvPr/>
        </p:nvSpPr>
        <p:spPr bwMode="auto">
          <a:xfrm>
            <a:off x="652108" y="5121976"/>
            <a:ext cx="360362" cy="358775"/>
          </a:xfrm>
          <a:prstGeom prst="ellipse">
            <a:avLst/>
          </a:prstGeom>
          <a:solidFill>
            <a:srgbClr val="85FFE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b="1">
                <a:solidFill>
                  <a:srgbClr val="000000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304800" cy="228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fld id="{F7BB9FBA-CA70-B74E-919F-24D73DC25CCD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Removal of adapter sequences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9"/>
          <p:cNvGrpSpPr>
            <a:grpSpLocks/>
          </p:cNvGrpSpPr>
          <p:nvPr/>
        </p:nvGrpSpPr>
        <p:grpSpPr bwMode="auto">
          <a:xfrm>
            <a:off x="4217045" y="1606228"/>
            <a:ext cx="5468318" cy="4508376"/>
            <a:chOff x="5710312" y="2932584"/>
            <a:chExt cx="7776864" cy="6412253"/>
          </a:xfrm>
        </p:grpSpPr>
        <p:sp>
          <p:nvSpPr>
            <p:cNvPr id="27653" name="Rectángulo 15"/>
            <p:cNvSpPr>
              <a:spLocks noChangeArrowheads="1"/>
            </p:cNvSpPr>
            <p:nvPr/>
          </p:nvSpPr>
          <p:spPr bwMode="auto">
            <a:xfrm>
              <a:off x="10462840" y="8045152"/>
              <a:ext cx="576064" cy="360040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54" name="Rectángulo 7"/>
            <p:cNvSpPr>
              <a:spLocks noChangeArrowheads="1"/>
            </p:cNvSpPr>
            <p:nvPr/>
          </p:nvSpPr>
          <p:spPr bwMode="auto">
            <a:xfrm>
              <a:off x="5782321" y="8045153"/>
              <a:ext cx="7560840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@HWI-BRUNOP16X_0001:1:1:1278:989#0/2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AACCCACACAGGAGAGCAGCCTTACAGATGCAAATACTGTG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]K___fffffggghgeggggggdgggggfgggggegggghh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27655" name="Rectángulo 14"/>
            <p:cNvSpPr>
              <a:spLocks noChangeArrowheads="1"/>
            </p:cNvSpPr>
            <p:nvPr/>
          </p:nvSpPr>
          <p:spPr bwMode="auto">
            <a:xfrm>
              <a:off x="10462840" y="5956920"/>
              <a:ext cx="576064" cy="360040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56" name="Rectángulo 4"/>
            <p:cNvSpPr>
              <a:spLocks noChangeArrowheads="1"/>
            </p:cNvSpPr>
            <p:nvPr/>
          </p:nvSpPr>
          <p:spPr bwMode="auto">
            <a:xfrm>
              <a:off x="5782321" y="3652663"/>
              <a:ext cx="6480720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@HWI-BRUNOP16X_0001:1:1:1466:1018#0/1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AAGGAAGTGCTTGTCTGGCTAACACAGCNAGNCACGTGAC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aVfbe`^^^_TTTSSdffffdfffabbZbbfebafbbbbb</a:t>
              </a:r>
            </a:p>
          </p:txBody>
        </p:sp>
        <p:sp>
          <p:nvSpPr>
            <p:cNvPr id="27657" name="CuadroTexto 5"/>
            <p:cNvSpPr txBox="1">
              <a:spLocks noChangeArrowheads="1"/>
            </p:cNvSpPr>
            <p:nvPr/>
          </p:nvSpPr>
          <p:spPr bwMode="auto">
            <a:xfrm>
              <a:off x="5782321" y="2932584"/>
              <a:ext cx="4608512" cy="67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my_sequence.fastq</a:t>
              </a:r>
            </a:p>
          </p:txBody>
        </p:sp>
        <p:sp>
          <p:nvSpPr>
            <p:cNvPr id="27658" name="Rectángulo 6"/>
            <p:cNvSpPr>
              <a:spLocks noChangeArrowheads="1"/>
            </p:cNvSpPr>
            <p:nvPr/>
          </p:nvSpPr>
          <p:spPr bwMode="auto">
            <a:xfrm>
              <a:off x="5854328" y="5956920"/>
              <a:ext cx="7632848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@HWI-BRUNOP16X_0001:1:1:1278:989#0/1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NAAATTTCGAATTTCTGTGAAGTAAGCATCTTCTTTGTCAT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BJJGGKIINN^^^^^QQNTUQOOTTTRTOTY^^Y^\\^^^\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11" name="Rectángulo 10"/>
            <p:cNvSpPr/>
            <p:nvPr/>
          </p:nvSpPr>
          <p:spPr bwMode="auto">
            <a:xfrm>
              <a:off x="5710312" y="3004025"/>
              <a:ext cx="5976708" cy="20209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chemeClr val="bg1">
                    <a:lumMod val="75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grpSp>
          <p:nvGrpSpPr>
            <p:cNvPr id="3" name="Agrupar 13"/>
            <p:cNvGrpSpPr>
              <a:grpSpLocks/>
            </p:cNvGrpSpPr>
            <p:nvPr/>
          </p:nvGrpSpPr>
          <p:grpSpPr bwMode="auto">
            <a:xfrm>
              <a:off x="5710312" y="5236840"/>
              <a:ext cx="5976708" cy="4107997"/>
              <a:chOff x="5854328" y="5236840"/>
              <a:chExt cx="6696793" cy="4247251"/>
            </a:xfrm>
          </p:grpSpPr>
          <p:sp>
            <p:nvSpPr>
              <p:cNvPr id="27663" name="CuadroTexto 8"/>
              <p:cNvSpPr txBox="1">
                <a:spLocks noChangeArrowheads="1"/>
              </p:cNvSpPr>
              <p:nvPr/>
            </p:nvSpPr>
            <p:spPr bwMode="auto">
              <a:xfrm>
                <a:off x="5926336" y="5236840"/>
                <a:ext cx="5256584" cy="70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l" eaLnBrk="1" hangingPunct="1"/>
                <a:r>
                  <a:rPr lang="es-ES" sz="2500" dirty="0"/>
                  <a:t>my_sequence_1.fastq</a:t>
                </a:r>
              </a:p>
            </p:txBody>
          </p:sp>
          <p:sp>
            <p:nvSpPr>
              <p:cNvPr id="27664" name="CuadroTexto 9"/>
              <p:cNvSpPr txBox="1">
                <a:spLocks noChangeArrowheads="1"/>
              </p:cNvSpPr>
              <p:nvPr/>
            </p:nvSpPr>
            <p:spPr bwMode="auto">
              <a:xfrm>
                <a:off x="5926336" y="7321412"/>
                <a:ext cx="5256584" cy="70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l" eaLnBrk="1" hangingPunct="1"/>
                <a:r>
                  <a:rPr lang="es-ES" sz="2500" dirty="0"/>
                  <a:t>my_sequence_2.fastq</a:t>
                </a:r>
              </a:p>
            </p:txBody>
          </p:sp>
          <p:sp>
            <p:nvSpPr>
              <p:cNvPr id="12" name="Rectángulo 11"/>
              <p:cNvSpPr/>
              <p:nvPr/>
            </p:nvSpPr>
            <p:spPr bwMode="auto">
              <a:xfrm>
                <a:off x="5854328" y="5308368"/>
                <a:ext cx="6696793" cy="2087862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 bwMode="auto">
              <a:xfrm>
                <a:off x="5854328" y="7396229"/>
                <a:ext cx="6696793" cy="2087862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endParaRPr>
              </a:p>
            </p:txBody>
          </p:sp>
        </p:grpSp>
        <p:sp>
          <p:nvSpPr>
            <p:cNvPr id="27661" name="CuadroTexto 16"/>
            <p:cNvSpPr txBox="1">
              <a:spLocks noChangeArrowheads="1"/>
            </p:cNvSpPr>
            <p:nvPr/>
          </p:nvSpPr>
          <p:spPr bwMode="auto">
            <a:xfrm>
              <a:off x="11830992" y="3580655"/>
              <a:ext cx="1152128" cy="105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/>
                <a:t>SE</a:t>
              </a:r>
            </a:p>
          </p:txBody>
        </p:sp>
        <p:sp>
          <p:nvSpPr>
            <p:cNvPr id="27662" name="CuadroTexto 17"/>
            <p:cNvSpPr txBox="1">
              <a:spLocks noChangeArrowheads="1"/>
            </p:cNvSpPr>
            <p:nvPr/>
          </p:nvSpPr>
          <p:spPr bwMode="auto">
            <a:xfrm>
              <a:off x="11830992" y="6965031"/>
              <a:ext cx="1152128" cy="105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/>
                <a:t>PE</a:t>
              </a:r>
            </a:p>
          </p:txBody>
        </p:sp>
      </p:grpSp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Single </a:t>
            </a:r>
            <a:r>
              <a:rPr lang="es-ES" dirty="0" err="1" smtClean="0"/>
              <a:t>end</a:t>
            </a:r>
            <a:r>
              <a:rPr lang="es-ES" dirty="0" smtClean="0"/>
              <a:t> vs </a:t>
            </a:r>
            <a:r>
              <a:rPr lang="es-ES" dirty="0" err="1" smtClean="0"/>
              <a:t>paired-end</a:t>
            </a:r>
            <a:endParaRPr lang="es-E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304800" cy="228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fld id="{F7BB9FBA-CA70-B74E-919F-24D73DC25CCD}" type="slidenum">
              <a:rPr lang="en-AU" smtClean="0"/>
              <a:pPr/>
              <a:t>24</a:t>
            </a:fld>
            <a:endParaRPr lang="en-AU"/>
          </a:p>
        </p:txBody>
      </p:sp>
      <p:grpSp>
        <p:nvGrpSpPr>
          <p:cNvPr id="16" name="Group 15"/>
          <p:cNvGrpSpPr/>
          <p:nvPr/>
        </p:nvGrpSpPr>
        <p:grpSpPr>
          <a:xfrm>
            <a:off x="364956" y="1801571"/>
            <a:ext cx="3700970" cy="884690"/>
            <a:chOff x="364956" y="1801571"/>
            <a:chExt cx="3700970" cy="884690"/>
          </a:xfrm>
        </p:grpSpPr>
        <p:grpSp>
          <p:nvGrpSpPr>
            <p:cNvPr id="7" name="Group 6"/>
            <p:cNvGrpSpPr/>
            <p:nvPr/>
          </p:nvGrpSpPr>
          <p:grpSpPr>
            <a:xfrm>
              <a:off x="364956" y="2175628"/>
              <a:ext cx="3700970" cy="370070"/>
              <a:chOff x="379554" y="1833416"/>
              <a:chExt cx="3700970" cy="37007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719969" y="2061879"/>
                <a:ext cx="3017192" cy="0"/>
              </a:xfrm>
              <a:prstGeom prst="line">
                <a:avLst/>
              </a:prstGeom>
              <a:ln w="762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79554" y="1834154"/>
                <a:ext cx="34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5’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37161" y="1833416"/>
                <a:ext cx="34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’</a:t>
                </a:r>
                <a:endParaRPr lang="en-US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H="1">
              <a:off x="2613093" y="2671661"/>
              <a:ext cx="1109470" cy="14600"/>
            </a:xfrm>
            <a:prstGeom prst="line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554" y="1801571"/>
              <a:ext cx="2377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Single end sequencing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2602" y="3554188"/>
            <a:ext cx="3700970" cy="884690"/>
            <a:chOff x="442602" y="3554188"/>
            <a:chExt cx="3700970" cy="884690"/>
          </a:xfrm>
        </p:grpSpPr>
        <p:grpSp>
          <p:nvGrpSpPr>
            <p:cNvPr id="30" name="Group 29"/>
            <p:cNvGrpSpPr/>
            <p:nvPr/>
          </p:nvGrpSpPr>
          <p:grpSpPr>
            <a:xfrm>
              <a:off x="442602" y="3928245"/>
              <a:ext cx="3700970" cy="370070"/>
              <a:chOff x="379554" y="1833416"/>
              <a:chExt cx="3700970" cy="37007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19969" y="2061879"/>
                <a:ext cx="3017192" cy="0"/>
              </a:xfrm>
              <a:prstGeom prst="line">
                <a:avLst/>
              </a:prstGeom>
              <a:ln w="762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79554" y="1834154"/>
                <a:ext cx="34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5’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37161" y="1833416"/>
                <a:ext cx="34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’</a:t>
                </a:r>
                <a:endParaRPr lang="en-US" dirty="0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2690739" y="4424278"/>
              <a:ext cx="1109470" cy="14600"/>
            </a:xfrm>
            <a:prstGeom prst="line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200" y="3554188"/>
              <a:ext cx="2403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Paired end sequencing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785965" y="4424278"/>
              <a:ext cx="1109470" cy="14600"/>
            </a:xfrm>
            <a:prstGeom prst="line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Important: PE files</a:t>
            </a:r>
            <a:endParaRPr lang="en-GB" dirty="0"/>
          </a:p>
        </p:txBody>
      </p:sp>
      <p:grpSp>
        <p:nvGrpSpPr>
          <p:cNvPr id="7" name="Agrupar 12"/>
          <p:cNvGrpSpPr/>
          <p:nvPr/>
        </p:nvGrpSpPr>
        <p:grpSpPr>
          <a:xfrm>
            <a:off x="192990" y="1806408"/>
            <a:ext cx="4419599" cy="1468462"/>
            <a:chOff x="679651" y="2575373"/>
            <a:chExt cx="6285652" cy="2088479"/>
          </a:xfrm>
        </p:grpSpPr>
        <p:sp>
          <p:nvSpPr>
            <p:cNvPr id="5" name="Rectángulo 14"/>
            <p:cNvSpPr>
              <a:spLocks noChangeArrowheads="1"/>
            </p:cNvSpPr>
            <p:nvPr/>
          </p:nvSpPr>
          <p:spPr bwMode="auto">
            <a:xfrm>
              <a:off x="5566274" y="3292624"/>
              <a:ext cx="576086" cy="360021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Rectángulo 6"/>
            <p:cNvSpPr>
              <a:spLocks noChangeArrowheads="1"/>
            </p:cNvSpPr>
            <p:nvPr/>
          </p:nvSpPr>
          <p:spPr bwMode="auto">
            <a:xfrm>
              <a:off x="788024" y="3295417"/>
              <a:ext cx="6074415" cy="12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@HWI-BRUNOP16X_0001:1:1:1278:989#0/1</a:t>
              </a:r>
            </a:p>
            <a:p>
              <a:pPr algn="l"/>
              <a:r>
                <a:rPr lang="nl-NL" sz="1300" dirty="0" smtClean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NAAATTTCGAATTTCTGTGAAGTAAGCATCTTCTTTGTCAT</a:t>
              </a:r>
              <a:endParaRPr lang="nl-NL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BJJGGKIINN^^^^^QQNTUQOOTTTRTOTY^^Y^\\^^^\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8" name="CuadroTexto 8"/>
            <p:cNvSpPr txBox="1">
              <a:spLocks noChangeArrowheads="1"/>
            </p:cNvSpPr>
            <p:nvPr/>
          </p:nvSpPr>
          <p:spPr bwMode="auto">
            <a:xfrm>
              <a:off x="878035" y="2575373"/>
              <a:ext cx="4691540" cy="67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my_sequence_1.fastq</a:t>
              </a:r>
            </a:p>
          </p:txBody>
        </p:sp>
        <p:sp>
          <p:nvSpPr>
            <p:cNvPr id="10" name="Rectángulo 9"/>
            <p:cNvSpPr/>
            <p:nvPr/>
          </p:nvSpPr>
          <p:spPr bwMode="auto">
            <a:xfrm>
              <a:off x="679651" y="2644551"/>
              <a:ext cx="6285652" cy="2019301"/>
            </a:xfrm>
            <a:prstGeom prst="rect">
              <a:avLst/>
            </a:prstGeom>
            <a:noFill/>
            <a:ln>
              <a:solidFill>
                <a:srgbClr val="A6A6A6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12" name="Agrupar 13"/>
          <p:cNvGrpSpPr/>
          <p:nvPr/>
        </p:nvGrpSpPr>
        <p:grpSpPr>
          <a:xfrm>
            <a:off x="4688282" y="1806408"/>
            <a:ext cx="4420107" cy="1470700"/>
            <a:chOff x="8014568" y="2140142"/>
            <a:chExt cx="6286374" cy="2091662"/>
          </a:xfrm>
        </p:grpSpPr>
        <p:sp>
          <p:nvSpPr>
            <p:cNvPr id="3" name="Rectángulo 15"/>
            <p:cNvSpPr>
              <a:spLocks noChangeArrowheads="1"/>
            </p:cNvSpPr>
            <p:nvPr/>
          </p:nvSpPr>
          <p:spPr bwMode="auto">
            <a:xfrm>
              <a:off x="12716757" y="2932584"/>
              <a:ext cx="576086" cy="360021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Rectángulo 7"/>
            <p:cNvSpPr>
              <a:spLocks noChangeArrowheads="1"/>
            </p:cNvSpPr>
            <p:nvPr/>
          </p:nvSpPr>
          <p:spPr bwMode="auto">
            <a:xfrm>
              <a:off x="8086578" y="2932187"/>
              <a:ext cx="6214364" cy="12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@HWI-BRUNOP16X_0001:1:1:1278:989#0/2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AACCCACACAGGAGAGCAGCCTTACAGATGCAAATACTGTG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]K___fffffggghgeggggggdgggggfgggggegggghh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9" name="CuadroTexto 9"/>
            <p:cNvSpPr txBox="1">
              <a:spLocks noChangeArrowheads="1"/>
            </p:cNvSpPr>
            <p:nvPr/>
          </p:nvSpPr>
          <p:spPr bwMode="auto">
            <a:xfrm>
              <a:off x="8078835" y="2140142"/>
              <a:ext cx="4691539" cy="67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my_sequence_2.fastq</a:t>
              </a:r>
            </a:p>
          </p:txBody>
        </p:sp>
        <p:sp>
          <p:nvSpPr>
            <p:cNvPr id="11" name="Rectángulo 10"/>
            <p:cNvSpPr/>
            <p:nvPr/>
          </p:nvSpPr>
          <p:spPr bwMode="auto">
            <a:xfrm>
              <a:off x="8014568" y="2212505"/>
              <a:ext cx="6069629" cy="2019299"/>
            </a:xfrm>
            <a:prstGeom prst="rect">
              <a:avLst/>
            </a:prstGeom>
            <a:noFill/>
            <a:ln>
              <a:solidFill>
                <a:srgbClr val="A6A6A6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1254119" y="3744654"/>
            <a:ext cx="2379639" cy="454451"/>
          </a:xfrm>
          <a:prstGeom prst="rect">
            <a:avLst/>
          </a:prstGeom>
          <a:noFill/>
        </p:spPr>
        <p:txBody>
          <a:bodyPr wrap="square" lIns="64291" tIns="32146" rIns="64291" bIns="32146" rtlCol="0" anchor="ctr">
            <a:spAutoFit/>
          </a:bodyPr>
          <a:lstStyle/>
          <a:p>
            <a:pPr algn="ctr"/>
            <a:r>
              <a:rPr lang="en-GB" sz="2500" dirty="0" smtClean="0">
                <a:solidFill>
                  <a:srgbClr val="7D7D7D"/>
                </a:solidFill>
              </a:rPr>
              <a:t>filtering</a:t>
            </a:r>
            <a:endParaRPr lang="en-GB" sz="2500" dirty="0">
              <a:solidFill>
                <a:srgbClr val="7D7D7D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60873" y="3732784"/>
            <a:ext cx="2379639" cy="449641"/>
          </a:xfrm>
          <a:prstGeom prst="rect">
            <a:avLst/>
          </a:prstGeom>
          <a:noFill/>
        </p:spPr>
        <p:txBody>
          <a:bodyPr wrap="square" lIns="64291" tIns="32146" rIns="64291" bIns="32146" rtlCol="0" anchor="ctr">
            <a:spAutoFit/>
          </a:bodyPr>
          <a:lstStyle/>
          <a:p>
            <a:pPr algn="ctr"/>
            <a:r>
              <a:rPr lang="es-ES" sz="2500" dirty="0" smtClean="0">
                <a:solidFill>
                  <a:schemeClr val="bg2"/>
                </a:solidFill>
              </a:rPr>
              <a:t>f</a:t>
            </a:r>
            <a:r>
              <a:rPr lang="en-GB" sz="2500" dirty="0" err="1" smtClean="0">
                <a:solidFill>
                  <a:schemeClr val="bg2"/>
                </a:solidFill>
              </a:rPr>
              <a:t>iltering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12541" y="4492244"/>
            <a:ext cx="1620180" cy="45445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algn="ctr"/>
            <a:r>
              <a:rPr lang="en-GB" sz="2500" dirty="0" smtClean="0">
                <a:solidFill>
                  <a:srgbClr val="7D7D7D"/>
                </a:solidFill>
              </a:rPr>
              <a:t>mapping</a:t>
            </a:r>
            <a:endParaRPr lang="en-GB" sz="2500" dirty="0">
              <a:solidFill>
                <a:srgbClr val="7D7D7D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 bwMode="auto">
          <a:xfrm>
            <a:off x="2445514" y="3429000"/>
            <a:ext cx="0" cy="40504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>
            <a:off x="6749117" y="3429000"/>
            <a:ext cx="0" cy="40504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angular 24"/>
          <p:cNvCxnSpPr>
            <a:stCxn id="15" idx="2"/>
            <a:endCxn id="17" idx="1"/>
          </p:cNvCxnSpPr>
          <p:nvPr/>
        </p:nvCxnSpPr>
        <p:spPr bwMode="auto">
          <a:xfrm rot="16200000" flipH="1">
            <a:off x="2868058" y="3774986"/>
            <a:ext cx="520365" cy="1368602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angular 26"/>
          <p:cNvCxnSpPr>
            <a:stCxn id="16" idx="2"/>
            <a:endCxn id="17" idx="3"/>
          </p:cNvCxnSpPr>
          <p:nvPr/>
        </p:nvCxnSpPr>
        <p:spPr bwMode="auto">
          <a:xfrm rot="5400000">
            <a:off x="5823185" y="3791961"/>
            <a:ext cx="537045" cy="1317972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2A2310-4352-BD48-8B3A-365119432E78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304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Important: PE files</a:t>
            </a:r>
            <a:endParaRPr lang="en-GB" dirty="0"/>
          </a:p>
        </p:txBody>
      </p:sp>
      <p:grpSp>
        <p:nvGrpSpPr>
          <p:cNvPr id="7" name="Agrupar 12"/>
          <p:cNvGrpSpPr/>
          <p:nvPr/>
        </p:nvGrpSpPr>
        <p:grpSpPr>
          <a:xfrm>
            <a:off x="192990" y="1806408"/>
            <a:ext cx="4419599" cy="1468462"/>
            <a:chOff x="679651" y="2575373"/>
            <a:chExt cx="6285652" cy="2088479"/>
          </a:xfrm>
        </p:grpSpPr>
        <p:sp>
          <p:nvSpPr>
            <p:cNvPr id="5" name="Rectángulo 14"/>
            <p:cNvSpPr>
              <a:spLocks noChangeArrowheads="1"/>
            </p:cNvSpPr>
            <p:nvPr/>
          </p:nvSpPr>
          <p:spPr bwMode="auto">
            <a:xfrm>
              <a:off x="5566274" y="3292624"/>
              <a:ext cx="576086" cy="360021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Rectángulo 6"/>
            <p:cNvSpPr>
              <a:spLocks noChangeArrowheads="1"/>
            </p:cNvSpPr>
            <p:nvPr/>
          </p:nvSpPr>
          <p:spPr bwMode="auto">
            <a:xfrm>
              <a:off x="788024" y="3295417"/>
              <a:ext cx="6074415" cy="12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@HWI-BRUNOP16X_0001:1:1:1278:989#0/1</a:t>
              </a:r>
            </a:p>
            <a:p>
              <a:pPr algn="l"/>
              <a:r>
                <a:rPr lang="nl-NL" sz="1300" dirty="0" smtClean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NAAATTTCGAATTTCTGTGAAGTAAGCATCTTCTTTGTCAT</a:t>
              </a:r>
              <a:endParaRPr lang="nl-NL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BJJGGKIINN^^^^^QQNTUQOOTTTRTOTY^^Y^\\^^^\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8" name="CuadroTexto 8"/>
            <p:cNvSpPr txBox="1">
              <a:spLocks noChangeArrowheads="1"/>
            </p:cNvSpPr>
            <p:nvPr/>
          </p:nvSpPr>
          <p:spPr bwMode="auto">
            <a:xfrm>
              <a:off x="878035" y="2575373"/>
              <a:ext cx="4691540" cy="67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my_sequence_1.fastq</a:t>
              </a:r>
            </a:p>
          </p:txBody>
        </p:sp>
        <p:sp>
          <p:nvSpPr>
            <p:cNvPr id="10" name="Rectángulo 9"/>
            <p:cNvSpPr/>
            <p:nvPr/>
          </p:nvSpPr>
          <p:spPr bwMode="auto">
            <a:xfrm>
              <a:off x="679651" y="2644551"/>
              <a:ext cx="6285652" cy="2019301"/>
            </a:xfrm>
            <a:prstGeom prst="rect">
              <a:avLst/>
            </a:prstGeom>
            <a:noFill/>
            <a:ln>
              <a:solidFill>
                <a:srgbClr val="A6A6A6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12" name="Agrupar 13"/>
          <p:cNvGrpSpPr/>
          <p:nvPr/>
        </p:nvGrpSpPr>
        <p:grpSpPr>
          <a:xfrm>
            <a:off x="4688282" y="1806408"/>
            <a:ext cx="4420107" cy="1470700"/>
            <a:chOff x="8014568" y="2140142"/>
            <a:chExt cx="6286374" cy="2091662"/>
          </a:xfrm>
        </p:grpSpPr>
        <p:sp>
          <p:nvSpPr>
            <p:cNvPr id="3" name="Rectángulo 15"/>
            <p:cNvSpPr>
              <a:spLocks noChangeArrowheads="1"/>
            </p:cNvSpPr>
            <p:nvPr/>
          </p:nvSpPr>
          <p:spPr bwMode="auto">
            <a:xfrm>
              <a:off x="12716757" y="2932584"/>
              <a:ext cx="576086" cy="360021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Rectángulo 7"/>
            <p:cNvSpPr>
              <a:spLocks noChangeArrowheads="1"/>
            </p:cNvSpPr>
            <p:nvPr/>
          </p:nvSpPr>
          <p:spPr bwMode="auto">
            <a:xfrm>
              <a:off x="8086578" y="2932187"/>
              <a:ext cx="6214364" cy="12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@HWI-BRUNOP16X_0001:1:1:1278:989#0/2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AACCCACACAGGAGAGCAGCCTTACAGATGCAAATACTGTG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]K___fffffggghgeggggggdgggggfgggggegggghh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9" name="CuadroTexto 9"/>
            <p:cNvSpPr txBox="1">
              <a:spLocks noChangeArrowheads="1"/>
            </p:cNvSpPr>
            <p:nvPr/>
          </p:nvSpPr>
          <p:spPr bwMode="auto">
            <a:xfrm>
              <a:off x="8078835" y="2140142"/>
              <a:ext cx="4691539" cy="67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my_sequence_2.fastq</a:t>
              </a:r>
            </a:p>
          </p:txBody>
        </p:sp>
        <p:sp>
          <p:nvSpPr>
            <p:cNvPr id="11" name="Rectángulo 10"/>
            <p:cNvSpPr/>
            <p:nvPr/>
          </p:nvSpPr>
          <p:spPr bwMode="auto">
            <a:xfrm>
              <a:off x="8014568" y="2212505"/>
              <a:ext cx="6069629" cy="2019299"/>
            </a:xfrm>
            <a:prstGeom prst="rect">
              <a:avLst/>
            </a:prstGeom>
            <a:noFill/>
            <a:ln>
              <a:solidFill>
                <a:srgbClr val="A6A6A6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1254119" y="3744654"/>
            <a:ext cx="2379639" cy="454451"/>
          </a:xfrm>
          <a:prstGeom prst="rect">
            <a:avLst/>
          </a:prstGeom>
          <a:noFill/>
        </p:spPr>
        <p:txBody>
          <a:bodyPr wrap="square" lIns="64291" tIns="32146" rIns="64291" bIns="32146" rtlCol="0" anchor="ctr">
            <a:spAutoFit/>
          </a:bodyPr>
          <a:lstStyle/>
          <a:p>
            <a:pPr algn="ctr"/>
            <a:r>
              <a:rPr lang="en-GB" sz="2500" dirty="0" smtClean="0">
                <a:solidFill>
                  <a:srgbClr val="7D7D7D"/>
                </a:solidFill>
              </a:rPr>
              <a:t>filtering</a:t>
            </a:r>
            <a:endParaRPr lang="en-GB" sz="2500" dirty="0">
              <a:solidFill>
                <a:srgbClr val="7D7D7D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60873" y="3732784"/>
            <a:ext cx="2379639" cy="449641"/>
          </a:xfrm>
          <a:prstGeom prst="rect">
            <a:avLst/>
          </a:prstGeom>
          <a:noFill/>
        </p:spPr>
        <p:txBody>
          <a:bodyPr wrap="square" lIns="64291" tIns="32146" rIns="64291" bIns="32146" rtlCol="0" anchor="ctr">
            <a:spAutoFit/>
          </a:bodyPr>
          <a:lstStyle/>
          <a:p>
            <a:pPr algn="ctr"/>
            <a:r>
              <a:rPr lang="es-ES" sz="2500" dirty="0" smtClean="0">
                <a:solidFill>
                  <a:schemeClr val="bg2"/>
                </a:solidFill>
              </a:rPr>
              <a:t>f</a:t>
            </a:r>
            <a:r>
              <a:rPr lang="en-GB" sz="2500" dirty="0" err="1" smtClean="0">
                <a:solidFill>
                  <a:schemeClr val="bg2"/>
                </a:solidFill>
              </a:rPr>
              <a:t>iltering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12541" y="4492244"/>
            <a:ext cx="1620180" cy="45445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algn="ctr"/>
            <a:r>
              <a:rPr lang="en-GB" sz="2500" dirty="0" smtClean="0">
                <a:solidFill>
                  <a:srgbClr val="7D7D7D"/>
                </a:solidFill>
              </a:rPr>
              <a:t>mapping</a:t>
            </a:r>
            <a:endParaRPr lang="en-GB" sz="2500" dirty="0">
              <a:solidFill>
                <a:srgbClr val="7D7D7D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04800" y="4953000"/>
            <a:ext cx="8571819" cy="1111360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algn="l"/>
            <a:r>
              <a:rPr lang="x-none" sz="2500" dirty="0" smtClean="0">
                <a:solidFill>
                  <a:schemeClr val="tx1"/>
                </a:solidFill>
              </a:rPr>
              <a:t>How? </a:t>
            </a:r>
          </a:p>
          <a:p>
            <a:pPr marL="401822" indent="-401822">
              <a:buFont typeface="Arial"/>
              <a:buChar char="•"/>
            </a:pPr>
            <a:r>
              <a:rPr lang="en-GB" sz="2500" dirty="0" smtClean="0">
                <a:solidFill>
                  <a:schemeClr val="tx1"/>
                </a:solidFill>
              </a:rPr>
              <a:t>Trim Galore! 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://www.bioinformatics.babraham.ac.uk/projects/trim_galore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Conector recto de flecha 19"/>
          <p:cNvCxnSpPr/>
          <p:nvPr/>
        </p:nvCxnSpPr>
        <p:spPr bwMode="auto">
          <a:xfrm>
            <a:off x="2445514" y="3429000"/>
            <a:ext cx="0" cy="405045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>
            <a:off x="6749117" y="3429000"/>
            <a:ext cx="0" cy="405045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angular 24"/>
          <p:cNvCxnSpPr>
            <a:stCxn id="15" idx="2"/>
            <a:endCxn id="17" idx="1"/>
          </p:cNvCxnSpPr>
          <p:nvPr/>
        </p:nvCxnSpPr>
        <p:spPr bwMode="auto">
          <a:xfrm rot="16200000" flipH="1">
            <a:off x="2868058" y="3774986"/>
            <a:ext cx="520365" cy="1368602"/>
          </a:xfrm>
          <a:prstGeom prst="bentConnector2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angular 26"/>
          <p:cNvCxnSpPr>
            <a:stCxn id="16" idx="2"/>
            <a:endCxn id="17" idx="3"/>
          </p:cNvCxnSpPr>
          <p:nvPr/>
        </p:nvCxnSpPr>
        <p:spPr bwMode="auto">
          <a:xfrm rot="5400000">
            <a:off x="5823185" y="3791961"/>
            <a:ext cx="537045" cy="1317972"/>
          </a:xfrm>
          <a:prstGeom prst="bentConnector2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2A2310-4352-BD48-8B3A-365119432E78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304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97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sequence </a:t>
            </a:r>
            <a:r>
              <a:rPr lang="en-US" dirty="0" err="1" smtClean="0"/>
              <a:t>artefacts</a:t>
            </a:r>
            <a:r>
              <a:rPr lang="en-US" dirty="0" smtClean="0"/>
              <a:t> in NGS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520016"/>
            <a:ext cx="8153400" cy="4724400"/>
          </a:xfrm>
        </p:spPr>
        <p:txBody>
          <a:bodyPr>
            <a:normAutofit fontScale="92500"/>
          </a:bodyPr>
          <a:lstStyle/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Read errors </a:t>
            </a:r>
          </a:p>
          <a:p>
            <a:pPr marL="1025525" lvl="1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Base calling errors</a:t>
            </a:r>
          </a:p>
          <a:p>
            <a:pPr marL="1025525" lvl="1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Small insertions and deletions </a:t>
            </a:r>
          </a:p>
          <a:p>
            <a:pPr marL="1025525" lvl="1">
              <a:lnSpc>
                <a:spcPct val="150000"/>
              </a:lnSpc>
              <a:buClrTx/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Poor quality reads</a:t>
            </a:r>
          </a:p>
          <a:p>
            <a:pPr marL="284163" indent="-282575">
              <a:lnSpc>
                <a:spcPct val="150000"/>
              </a:lnSpc>
              <a:buClrTx/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Primer / adapter contamination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304800" cy="228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fld id="{F7BB9FBA-CA70-B74E-919F-24D73DC25CCD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Read errors </a:t>
            </a:r>
          </a:p>
          <a:p>
            <a:pPr marL="1025525" lvl="1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Base calling errors</a:t>
            </a:r>
          </a:p>
          <a:p>
            <a:pPr marL="1025525" lvl="1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Small insertions and deletions </a:t>
            </a: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Poor quality </a:t>
            </a:r>
            <a:r>
              <a:rPr lang="en-US" sz="2400" dirty="0" smtClean="0">
                <a:solidFill>
                  <a:srgbClr val="000000"/>
                </a:solidFill>
              </a:rPr>
              <a:t>reads</a:t>
            </a:r>
            <a:endParaRPr lang="en-US" sz="2400" dirty="0">
              <a:solidFill>
                <a:srgbClr val="000000"/>
              </a:solidFill>
            </a:endParaRPr>
          </a:p>
          <a:p>
            <a:pPr marL="284163" indent="-282575">
              <a:lnSpc>
                <a:spcPct val="150000"/>
              </a:lnSpc>
              <a:buFont typeface="Wingdings" charset="2"/>
              <a:buChar char="q"/>
              <a:tabLst>
                <a:tab pos="284163" algn="l"/>
                <a:tab pos="731838" algn="l"/>
                <a:tab pos="1181100" algn="l"/>
                <a:tab pos="1630363" algn="l"/>
                <a:tab pos="2079625" algn="l"/>
                <a:tab pos="2528888" algn="l"/>
                <a:tab pos="2978150" algn="l"/>
                <a:tab pos="3427413" algn="l"/>
                <a:tab pos="3876675" algn="l"/>
                <a:tab pos="4325938" algn="l"/>
                <a:tab pos="4775200" algn="l"/>
                <a:tab pos="5224463" algn="l"/>
                <a:tab pos="5673725" algn="l"/>
                <a:tab pos="6122988" algn="l"/>
                <a:tab pos="6572250" algn="l"/>
                <a:tab pos="7021513" algn="l"/>
                <a:tab pos="7470775" algn="l"/>
                <a:tab pos="7920038" algn="l"/>
                <a:tab pos="8369300" algn="l"/>
                <a:tab pos="8818563" algn="l"/>
                <a:tab pos="92678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Primer / adapter </a:t>
            </a:r>
            <a:r>
              <a:rPr lang="en-US" sz="2400" dirty="0" smtClean="0">
                <a:solidFill>
                  <a:srgbClr val="000000"/>
                </a:solidFill>
              </a:rPr>
              <a:t>contamination</a:t>
            </a:r>
            <a:endParaRPr lang="en-AU" sz="2400" dirty="0" smtClean="0">
              <a:solidFill>
                <a:srgbClr val="000000"/>
              </a:solidFill>
            </a:endParaRPr>
          </a:p>
          <a:p>
            <a:r>
              <a:rPr lang="en-AU" sz="2400" dirty="0" smtClean="0">
                <a:solidFill>
                  <a:srgbClr val="000000"/>
                </a:solidFill>
              </a:rPr>
              <a:t>Quality control of sequencing data is essential for downstream analysis.</a:t>
            </a:r>
          </a:p>
          <a:p>
            <a:r>
              <a:rPr lang="en-AU" sz="2400" dirty="0" smtClean="0">
                <a:solidFill>
                  <a:srgbClr val="000000"/>
                </a:solidFill>
              </a:rPr>
              <a:t>A range of QC tools are available to remove noise</a:t>
            </a:r>
          </a:p>
          <a:p>
            <a:r>
              <a:rPr lang="en-AU" sz="2400" dirty="0" smtClean="0">
                <a:solidFill>
                  <a:srgbClr val="000000"/>
                </a:solidFill>
              </a:rPr>
              <a:t>Decide which data can be corrected and discard the rest.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304800" cy="228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fld id="{F7BB9FBA-CA70-B74E-919F-24D73DC25CCD}" type="slidenum">
              <a:rPr lang="en-AU" smtClean="0"/>
              <a:pPr/>
              <a:t>28</a:t>
            </a:fld>
            <a:endParaRPr lang="en-A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(Short) Read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GOAL: From FASTQ format to meaningful alignment (SAM/BAM)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latin typeface="CourierNewPSMT"/>
              </a:rPr>
              <a:t>@Read_id_1 CTGATGTGCCGCCTCACTTCGGTGGT + @@@DDDDDH8&lt;BAHG@BHGIHIII&gt;( @Read_id_2 TGATGTGCCGCCTCACTACGGTGGTG + FHHHHHJIJIJIJIIIJJIIJGIGII @Read_id_3 GATGTGCCGCCTCACTTCGGTGGTGA + @@@FFFFFFFHHHJIIEHIJIGGGGG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sequencer to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equencing is usually done by </a:t>
            </a:r>
            <a:r>
              <a:rPr lang="en-US" dirty="0"/>
              <a:t>core facilities</a:t>
            </a:r>
          </a:p>
          <a:p>
            <a:r>
              <a:rPr lang="en-US" dirty="0"/>
              <a:t>Each sequencing run will generate millions of short </a:t>
            </a:r>
            <a:r>
              <a:rPr lang="en-US" dirty="0" smtClean="0"/>
              <a:t>(~50 to 150 </a:t>
            </a:r>
            <a:r>
              <a:rPr lang="en-US" dirty="0" err="1" smtClean="0"/>
              <a:t>bp</a:t>
            </a:r>
            <a:r>
              <a:rPr lang="en-US" dirty="0"/>
              <a:t>) reads</a:t>
            </a:r>
          </a:p>
          <a:p>
            <a:pPr lvl="1"/>
            <a:r>
              <a:rPr lang="en-US" dirty="0"/>
              <a:t>+ read quality score for each </a:t>
            </a:r>
            <a:r>
              <a:rPr lang="en-US" dirty="0" smtClean="0"/>
              <a:t>base</a:t>
            </a:r>
          </a:p>
          <a:p>
            <a:r>
              <a:rPr lang="en-US" dirty="0" smtClean="0"/>
              <a:t>They often perform initial processing</a:t>
            </a:r>
          </a:p>
          <a:p>
            <a:pPr lvl="1"/>
            <a:r>
              <a:rPr lang="en-US" dirty="0" smtClean="0"/>
              <a:t>Adaptor trimming</a:t>
            </a:r>
          </a:p>
          <a:p>
            <a:pPr lvl="1"/>
            <a:r>
              <a:rPr lang="en-US" dirty="0" smtClean="0"/>
              <a:t>Basic quality control</a:t>
            </a:r>
          </a:p>
          <a:p>
            <a:pPr lvl="1"/>
            <a:r>
              <a:rPr lang="en-US" dirty="0" err="1" smtClean="0"/>
              <a:t>Demultiplexing</a:t>
            </a:r>
            <a:endParaRPr lang="en-US" dirty="0" smtClean="0"/>
          </a:p>
          <a:p>
            <a:r>
              <a:rPr lang="en-US" dirty="0" smtClean="0"/>
              <a:t>You will (usually) receive a FASTQ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(Short) Read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31" y="1523999"/>
            <a:ext cx="7112001" cy="5334001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824959" y="2116525"/>
            <a:ext cx="1543641" cy="77299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/>
              <a:t>But align reads to what?</a:t>
            </a:r>
            <a:endParaRPr lang="en-US" sz="19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420810" y="2042905"/>
            <a:ext cx="1384035" cy="503542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We, of course, need a reference sequence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31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94975" y="3165587"/>
            <a:ext cx="5282995" cy="44170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(Short) Read Alignment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47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GOAL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: Given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a reference sequence and a set of short reads, align each read to the reference sequence </a:t>
            </a:r>
            <a:endParaRPr lang="en-US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94976" y="2852706"/>
            <a:ext cx="5820824" cy="324329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latin typeface="CourierNewPSMT"/>
              </a:rPr>
              <a:t>GCTGATGTGCCGCCTCACTTCGGTGG</a:t>
            </a:r>
          </a:p>
          <a:p>
            <a:pPr marL="0" indent="0">
              <a:buNone/>
            </a:pPr>
            <a:r>
              <a:rPr lang="en-US" sz="3200" dirty="0">
                <a:latin typeface="CourierNewPSMT"/>
              </a:rPr>
              <a:t> CTGATGTGCCGCCTCACTTCGGTGGT </a:t>
            </a:r>
          </a:p>
          <a:p>
            <a:pPr marL="0" indent="0">
              <a:buNone/>
            </a:pPr>
            <a:r>
              <a:rPr lang="en-US" sz="3200" dirty="0">
                <a:latin typeface="CourierNewPSMT"/>
              </a:rPr>
              <a:t>  TGATGTGCCGCCTCACT</a:t>
            </a:r>
            <a:r>
              <a:rPr lang="en-US" sz="3200" dirty="0">
                <a:solidFill>
                  <a:srgbClr val="FF0000"/>
                </a:solidFill>
                <a:latin typeface="CourierNewPSMT"/>
              </a:rPr>
              <a:t>A</a:t>
            </a:r>
            <a:r>
              <a:rPr lang="en-US" sz="3200" dirty="0">
                <a:latin typeface="CourierNewPSMT"/>
              </a:rPr>
              <a:t>CGGTGGTG </a:t>
            </a:r>
          </a:p>
          <a:p>
            <a:pPr marL="0" indent="0">
              <a:buNone/>
            </a:pPr>
            <a:r>
              <a:rPr lang="en-US" sz="3200" dirty="0">
                <a:latin typeface="CourierNewPSMT"/>
              </a:rPr>
              <a:t>   </a:t>
            </a:r>
            <a:r>
              <a:rPr lang="en-US" sz="3200" dirty="0" smtClean="0">
                <a:latin typeface="CourierNewPSMT"/>
              </a:rPr>
              <a:t>GATGTGCCGCCTCACTTCGGTGGTGA</a:t>
            </a:r>
          </a:p>
          <a:p>
            <a:pPr marL="0" indent="0">
              <a:buNone/>
            </a:pPr>
            <a:r>
              <a:rPr lang="en-US" sz="3200" dirty="0">
                <a:latin typeface="CourierNewPSMT"/>
              </a:rPr>
              <a:t>GCTGATGTGCCGCCTCACT</a:t>
            </a:r>
            <a:r>
              <a:rPr lang="en-US" sz="3200" dirty="0">
                <a:solidFill>
                  <a:srgbClr val="FF0000"/>
                </a:solidFill>
                <a:latin typeface="CourierNewPSMT"/>
              </a:rPr>
              <a:t>A</a:t>
            </a:r>
            <a:r>
              <a:rPr lang="en-US" sz="3200" dirty="0">
                <a:latin typeface="CourierNewPSMT"/>
              </a:rPr>
              <a:t>CGGTG </a:t>
            </a:r>
          </a:p>
          <a:p>
            <a:pPr marL="0" indent="0">
              <a:buNone/>
            </a:pPr>
            <a:r>
              <a:rPr lang="en-US" sz="3200" dirty="0">
                <a:latin typeface="CourierNewPSMT"/>
              </a:rPr>
              <a:t>GCTGATGTGCCGCCTCACT</a:t>
            </a:r>
            <a:r>
              <a:rPr lang="en-US" sz="3200" dirty="0">
                <a:solidFill>
                  <a:srgbClr val="FF0000"/>
                </a:solidFill>
                <a:latin typeface="CourierNewPSMT"/>
              </a:rPr>
              <a:t>A</a:t>
            </a:r>
            <a:r>
              <a:rPr lang="en-US" sz="3200" dirty="0">
                <a:latin typeface="CourierNewPSMT"/>
              </a:rPr>
              <a:t>CGGTG </a:t>
            </a:r>
          </a:p>
          <a:p>
            <a:pPr marL="0" indent="0">
              <a:buNone/>
            </a:pPr>
            <a:endParaRPr lang="en-US" sz="3200" dirty="0">
              <a:latin typeface="CourierNewPSMT"/>
            </a:endParaRPr>
          </a:p>
          <a:p>
            <a:pPr marL="0" indent="0">
              <a:buNone/>
            </a:pPr>
            <a:endParaRPr lang="en-US" sz="3200" dirty="0">
              <a:latin typeface="CourierNewPSMT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" y="3128781"/>
            <a:ext cx="2945224" cy="32432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Reference sequence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Short reads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114580" y="3202397"/>
            <a:ext cx="1088358" cy="22126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800" dirty="0" smtClean="0">
                <a:solidFill>
                  <a:schemeClr val="accent2"/>
                </a:solidFill>
              </a:rPr>
              <a:t>{</a:t>
            </a:r>
            <a:endParaRPr lang="en-US" sz="13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Reference sequence availability 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-&gt; </a:t>
            </a:r>
            <a:r>
              <a:rPr lang="en-US" sz="2000" i="1" dirty="0"/>
              <a:t>de novo </a:t>
            </a:r>
            <a:r>
              <a:rPr lang="en-US" sz="2000" dirty="0"/>
              <a:t>assembly </a:t>
            </a:r>
          </a:p>
          <a:p>
            <a:pPr lvl="1"/>
            <a:r>
              <a:rPr lang="en-US" sz="2000" dirty="0" smtClean="0"/>
              <a:t>Yes </a:t>
            </a:r>
            <a:r>
              <a:rPr lang="en-US" sz="2000" dirty="0"/>
              <a:t>-&gt; use available reference sequences 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for mismatches when aligning reads to a reference sequence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expected mismatches (1~2 per 36bp) </a:t>
            </a:r>
          </a:p>
          <a:p>
            <a:pPr lvl="1"/>
            <a:r>
              <a:rPr lang="en-US" sz="2000" dirty="0" smtClean="0"/>
              <a:t>Sequencing </a:t>
            </a:r>
            <a:r>
              <a:rPr lang="en-US" sz="2000" dirty="0"/>
              <a:t>machines are not infallible </a:t>
            </a:r>
          </a:p>
          <a:p>
            <a:pPr lvl="1"/>
            <a:r>
              <a:rPr lang="en-US" sz="2000" dirty="0" smtClean="0"/>
              <a:t>Species </a:t>
            </a:r>
            <a:r>
              <a:rPr lang="en-US" sz="2000" dirty="0"/>
              <a:t>polymorphism </a:t>
            </a:r>
          </a:p>
          <a:p>
            <a:pPr lvl="1"/>
            <a:r>
              <a:rPr lang="en-US" sz="2000" dirty="0" smtClean="0"/>
              <a:t>Distinguish </a:t>
            </a:r>
            <a:r>
              <a:rPr lang="en-US" sz="2000" dirty="0"/>
              <a:t>between SNPs and sequencing errors 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types of sequencing errors across multiple platforms </a:t>
            </a:r>
          </a:p>
          <a:p>
            <a:pPr lvl="1"/>
            <a:r>
              <a:rPr lang="en-US" sz="2000" dirty="0" smtClean="0"/>
              <a:t>Insertion </a:t>
            </a:r>
            <a:r>
              <a:rPr lang="en-US" sz="2000" dirty="0"/>
              <a:t>and deletion errors at </a:t>
            </a:r>
            <a:r>
              <a:rPr lang="en-US" sz="2000" dirty="0" err="1"/>
              <a:t>homopolymers</a:t>
            </a:r>
            <a:r>
              <a:rPr lang="en-US" sz="2000" dirty="0"/>
              <a:t> (454) </a:t>
            </a:r>
          </a:p>
          <a:p>
            <a:pPr lvl="1"/>
            <a:r>
              <a:rPr lang="en-US" sz="2000" dirty="0" smtClean="0"/>
              <a:t>Unpredictable </a:t>
            </a:r>
            <a:r>
              <a:rPr lang="en-US" sz="2000" dirty="0"/>
              <a:t>distributions of low quality calls (</a:t>
            </a:r>
            <a:r>
              <a:rPr lang="en-US" sz="2000" dirty="0" err="1"/>
              <a:t>Illumina</a:t>
            </a:r>
            <a:r>
              <a:rPr lang="en-US" sz="2000" dirty="0"/>
              <a:t>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6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for different HTS assays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Whole genome sequencing 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no reference sequence – </a:t>
            </a:r>
            <a:r>
              <a:rPr lang="en-US" i="1" dirty="0"/>
              <a:t>de novo </a:t>
            </a:r>
            <a:r>
              <a:rPr lang="en-US" dirty="0"/>
              <a:t>assembly </a:t>
            </a:r>
          </a:p>
          <a:p>
            <a:r>
              <a:rPr lang="en-US" dirty="0" err="1" smtClean="0"/>
              <a:t>ChIP</a:t>
            </a:r>
            <a:r>
              <a:rPr lang="en-US" dirty="0" err="1"/>
              <a:t>-seq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align </a:t>
            </a:r>
            <a:r>
              <a:rPr lang="en-US" dirty="0"/>
              <a:t>to reference genome </a:t>
            </a:r>
          </a:p>
          <a:p>
            <a:r>
              <a:rPr lang="en-US" dirty="0" smtClean="0"/>
              <a:t>RNA</a:t>
            </a:r>
            <a:r>
              <a:rPr lang="en-US" dirty="0"/>
              <a:t>-</a:t>
            </a:r>
            <a:r>
              <a:rPr lang="en-US" dirty="0" err="1" smtClean="0"/>
              <a:t>seq</a:t>
            </a:r>
            <a:endParaRPr lang="en-US" dirty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sequence can either be genome or </a:t>
            </a:r>
            <a:r>
              <a:rPr lang="en-US" dirty="0" err="1"/>
              <a:t>transcriptome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genome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human genome contains over 3 billion base pairs </a:t>
            </a:r>
          </a:p>
          <a:p>
            <a:pPr lvl="1"/>
            <a:r>
              <a:rPr lang="en-US" dirty="0" smtClean="0"/>
              <a:t>Window</a:t>
            </a:r>
            <a:r>
              <a:rPr lang="en-US" dirty="0"/>
              <a:t>-based search across the genome would take long </a:t>
            </a:r>
          </a:p>
          <a:p>
            <a:r>
              <a:rPr lang="en-US" dirty="0" smtClean="0"/>
              <a:t>To </a:t>
            </a:r>
            <a:r>
              <a:rPr lang="en-US" dirty="0"/>
              <a:t>perform read alignment, aligners build a special index </a:t>
            </a:r>
            <a:r>
              <a:rPr lang="en-US" dirty="0" smtClean="0"/>
              <a:t>into </a:t>
            </a:r>
            <a:r>
              <a:rPr lang="en-US" dirty="0"/>
              <a:t>the reference genome. </a:t>
            </a:r>
          </a:p>
          <a:p>
            <a:r>
              <a:rPr lang="en-US" dirty="0" smtClean="0"/>
              <a:t>Building </a:t>
            </a:r>
            <a:r>
              <a:rPr lang="en-US" dirty="0"/>
              <a:t>such an index occurs once and may take hours for a large genome sequence, but allows sequences to be mapped quickly.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go spliced or not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3215" y="1707126"/>
            <a:ext cx="4378884" cy="4428228"/>
            <a:chOff x="43215" y="1837339"/>
            <a:chExt cx="4378884" cy="4428228"/>
          </a:xfrm>
        </p:grpSpPr>
        <p:pic>
          <p:nvPicPr>
            <p:cNvPr id="12" name="Picture 11" descr="spliced_alignment.gi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7" r="16467" b="77532"/>
            <a:stretch/>
          </p:blipFill>
          <p:spPr>
            <a:xfrm>
              <a:off x="43215" y="3429777"/>
              <a:ext cx="4378884" cy="1148542"/>
            </a:xfrm>
            <a:prstGeom prst="rect">
              <a:avLst/>
            </a:prstGeom>
          </p:spPr>
        </p:pic>
        <p:pic>
          <p:nvPicPr>
            <p:cNvPr id="13" name="Picture 12" descr="spliced_alignment.gi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3" r="40040" b="36001"/>
            <a:stretch/>
          </p:blipFill>
          <p:spPr>
            <a:xfrm>
              <a:off x="176660" y="4855870"/>
              <a:ext cx="4245439" cy="1409697"/>
            </a:xfrm>
            <a:prstGeom prst="rect">
              <a:avLst/>
            </a:prstGeom>
          </p:spPr>
        </p:pic>
        <p:pic>
          <p:nvPicPr>
            <p:cNvPr id="14" name="Picture 13" descr="spliced_alignment.gi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136" r="64941"/>
            <a:stretch/>
          </p:blipFill>
          <p:spPr>
            <a:xfrm>
              <a:off x="689040" y="1837339"/>
              <a:ext cx="3087235" cy="1402210"/>
            </a:xfrm>
            <a:prstGeom prst="rect">
              <a:avLst/>
            </a:prstGeom>
          </p:spPr>
        </p:pic>
      </p:grpSp>
      <p:cxnSp>
        <p:nvCxnSpPr>
          <p:cNvPr id="21" name="Elbow Connector 20"/>
          <p:cNvCxnSpPr>
            <a:stCxn id="14" idx="1"/>
          </p:cNvCxnSpPr>
          <p:nvPr/>
        </p:nvCxnSpPr>
        <p:spPr>
          <a:xfrm rot="10800000" flipV="1">
            <a:off x="533400" y="2408230"/>
            <a:ext cx="155640" cy="1326463"/>
          </a:xfrm>
          <a:prstGeom prst="bentConnector2">
            <a:avLst/>
          </a:prstGeom>
          <a:ln w="3810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</p:cNvCxnSpPr>
          <p:nvPr/>
        </p:nvCxnSpPr>
        <p:spPr>
          <a:xfrm flipH="1">
            <a:off x="2217877" y="4448106"/>
            <a:ext cx="14780" cy="407764"/>
          </a:xfrm>
          <a:prstGeom prst="straightConnector1">
            <a:avLst/>
          </a:prstGeom>
          <a:ln w="38100" cmpd="sng">
            <a:solidFill>
              <a:srgbClr val="3A9B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gkn488f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35" b="33340"/>
          <a:stretch/>
        </p:blipFill>
        <p:spPr>
          <a:xfrm>
            <a:off x="4640555" y="1707126"/>
            <a:ext cx="4503445" cy="405513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3215" y="6399588"/>
            <a:ext cx="4560939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srgbClr val="8C73D0"/>
                </a:solidFill>
              </a:rPr>
              <a:t>Picture adjusted from: Haas BJ et al, Nature Biotechnology (2010)</a:t>
            </a:r>
            <a:endParaRPr lang="en-US" sz="2000" dirty="0">
              <a:solidFill>
                <a:srgbClr val="8C73D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40121" y="6399588"/>
            <a:ext cx="4109929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srgbClr val="8C73D0"/>
                </a:solidFill>
              </a:rPr>
              <a:t>Picture adjusted from: </a:t>
            </a:r>
            <a:r>
              <a:rPr lang="en-US" sz="2000" baseline="30000" dirty="0" err="1">
                <a:solidFill>
                  <a:srgbClr val="8C73D0"/>
                </a:solidFill>
              </a:rPr>
              <a:t>Jothi</a:t>
            </a:r>
            <a:r>
              <a:rPr lang="en-US" sz="2000" baseline="30000" dirty="0">
                <a:solidFill>
                  <a:srgbClr val="8C73D0"/>
                </a:solidFill>
              </a:rPr>
              <a:t> R et al, </a:t>
            </a:r>
            <a:r>
              <a:rPr lang="en-US" sz="2000" baseline="30000" dirty="0" err="1">
                <a:solidFill>
                  <a:srgbClr val="8C73D0"/>
                </a:solidFill>
              </a:rPr>
              <a:t>Nucl</a:t>
            </a:r>
            <a:r>
              <a:rPr lang="en-US" sz="2000" baseline="30000" dirty="0">
                <a:solidFill>
                  <a:srgbClr val="8C73D0"/>
                </a:solidFill>
              </a:rPr>
              <a:t>. Acids Res. (2008)</a:t>
            </a:r>
            <a:endParaRPr lang="en-US" sz="2000" dirty="0">
              <a:solidFill>
                <a:srgbClr val="8C73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0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aligners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36</a:t>
            </a:fld>
            <a:endParaRPr lang="en-US"/>
          </a:p>
        </p:txBody>
      </p:sp>
      <p:pic>
        <p:nvPicPr>
          <p:cNvPr id="10" name="Picture 9" descr="Screen Shot 2016-07-17 at 20.2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816"/>
            <a:ext cx="9144000" cy="4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can map in multiple locations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CHROMOSOME_1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GATTTGGGG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TTCAAAGC</a:t>
            </a:r>
            <a:r>
              <a:rPr lang="en-US" sz="2400" dirty="0" smtClean="0">
                <a:latin typeface="Courier New"/>
                <a:cs typeface="Courier New"/>
              </a:rPr>
              <a:t>AGTATCGATCAAATAGTAAATCCATTTGTTCAACTCACATTAAATAGTCGATCAAATAGTTGG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TTCAAAGC</a:t>
            </a:r>
            <a:r>
              <a:rPr lang="en-US" sz="2400" dirty="0" smtClean="0">
                <a:latin typeface="Courier New"/>
                <a:cs typeface="Courier New"/>
              </a:rPr>
              <a:t>AGTCCATT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TTCAAAGC </a:t>
            </a:r>
          </a:p>
          <a:p>
            <a:pPr marL="0" indent="0" algn="ctr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Some parts of the genome will not be </a:t>
            </a:r>
            <a:r>
              <a:rPr lang="en-US" dirty="0" smtClean="0"/>
              <a:t>unique:</a:t>
            </a:r>
          </a:p>
          <a:p>
            <a:pPr lvl="1"/>
            <a:r>
              <a:rPr lang="en-US" dirty="0" smtClean="0"/>
              <a:t>Common</a:t>
            </a:r>
            <a:r>
              <a:rPr lang="en-US" dirty="0"/>
              <a:t>, repeated motifs (proteins domains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regions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not always be resolved 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94750" y="2928986"/>
            <a:ext cx="568686" cy="360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78254" y="2928986"/>
            <a:ext cx="568686" cy="360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8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Well defined specifications for SAM/BAM </a:t>
            </a:r>
            <a:endParaRPr lang="en-US" dirty="0"/>
          </a:p>
          <a:p>
            <a:r>
              <a:rPr lang="en-US" sz="3200" dirty="0" smtClean="0"/>
              <a:t>Advanced </a:t>
            </a:r>
            <a:r>
              <a:rPr lang="en-US" sz="3200" dirty="0"/>
              <a:t>interacting programs </a:t>
            </a:r>
            <a:endParaRPr lang="en-US" dirty="0"/>
          </a:p>
          <a:p>
            <a:pPr lvl="1"/>
            <a:r>
              <a:rPr lang="en-US" sz="3200" dirty="0" err="1" smtClean="0"/>
              <a:t>Samtools</a:t>
            </a:r>
            <a:r>
              <a:rPr lang="en-US" sz="3200" dirty="0" smtClean="0"/>
              <a:t> </a:t>
            </a:r>
            <a:r>
              <a:rPr lang="en-US" sz="3200" dirty="0"/>
              <a:t>– by Sanger (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samtools.sourceforge.net</a:t>
            </a:r>
            <a:r>
              <a:rPr lang="en-US" sz="3200" dirty="0" smtClean="0"/>
              <a:t>)</a:t>
            </a:r>
            <a:endParaRPr lang="en-US" sz="3200" dirty="0"/>
          </a:p>
          <a:p>
            <a:pPr lvl="2"/>
            <a:r>
              <a:rPr lang="en-US" sz="2500" dirty="0" smtClean="0"/>
              <a:t>Command</a:t>
            </a:r>
            <a:r>
              <a:rPr lang="en-US" sz="2500" dirty="0"/>
              <a:t>-</a:t>
            </a:r>
            <a:r>
              <a:rPr lang="en-US" sz="2500" dirty="0" err="1" smtClean="0"/>
              <a:t>linetool</a:t>
            </a:r>
            <a:endParaRPr lang="en-US" sz="2500" dirty="0"/>
          </a:p>
          <a:p>
            <a:pPr lvl="2"/>
            <a:r>
              <a:rPr lang="en-US" sz="2500" dirty="0" smtClean="0"/>
              <a:t>Packages a number of utilities to access the information stored in SAM/BAM file </a:t>
            </a:r>
            <a:endParaRPr lang="en-US" dirty="0"/>
          </a:p>
          <a:p>
            <a:pPr lvl="1"/>
            <a:r>
              <a:rPr lang="en-US" sz="3200" dirty="0" smtClean="0"/>
              <a:t>Picard </a:t>
            </a:r>
            <a:r>
              <a:rPr lang="en-US" sz="3200" dirty="0"/>
              <a:t>– By Broad Institute (</a:t>
            </a:r>
            <a:r>
              <a:rPr lang="en-US" sz="3200" dirty="0">
                <a:hlinkClick r:id="rId3"/>
              </a:rPr>
              <a:t>http://picard.sourceforge.net</a:t>
            </a:r>
            <a:r>
              <a:rPr lang="en-US" sz="3200" dirty="0" smtClean="0"/>
              <a:t>)</a:t>
            </a:r>
            <a:endParaRPr lang="en-US" sz="3200" dirty="0"/>
          </a:p>
          <a:p>
            <a:pPr lvl="2"/>
            <a:r>
              <a:rPr lang="en-US" sz="2500" dirty="0" smtClean="0"/>
              <a:t>Command</a:t>
            </a:r>
            <a:r>
              <a:rPr lang="en-US" sz="2500" dirty="0"/>
              <a:t>-</a:t>
            </a:r>
            <a:r>
              <a:rPr lang="en-US" sz="2500" dirty="0" smtClean="0"/>
              <a:t>line tool, required Java1.6	</a:t>
            </a:r>
          </a:p>
          <a:p>
            <a:pPr lvl="2"/>
            <a:r>
              <a:rPr lang="en-US" sz="2500" dirty="0" smtClean="0"/>
              <a:t>Designed to run in 2GB of JVM( Xmx2g is recommended)</a:t>
            </a:r>
            <a:endParaRPr lang="en-US" sz="2500" dirty="0"/>
          </a:p>
          <a:p>
            <a:pPr lvl="2"/>
            <a:r>
              <a:rPr lang="en-US" sz="2500" dirty="0" err="1" smtClean="0"/>
              <a:t>MarkDuplicates</a:t>
            </a:r>
            <a:r>
              <a:rPr lang="en-US" sz="2500" dirty="0" smtClean="0"/>
              <a:t>, </a:t>
            </a:r>
            <a:r>
              <a:rPr lang="en-US" sz="2500" dirty="0" err="1" smtClean="0"/>
              <a:t>CollectAlignmentSummaryMetrics</a:t>
            </a:r>
            <a:r>
              <a:rPr lang="en-US" sz="2500" dirty="0" smtClean="0"/>
              <a:t>, </a:t>
            </a:r>
            <a:r>
              <a:rPr lang="en-US" sz="2500" dirty="0" err="1" smtClean="0"/>
              <a:t>SamToFastq</a:t>
            </a:r>
            <a:endParaRPr lang="en-US" sz="2500" dirty="0"/>
          </a:p>
          <a:p>
            <a:pPr lvl="2"/>
            <a:r>
              <a:rPr lang="en-US" sz="2500" dirty="0" smtClean="0"/>
              <a:t>More advanced options than </a:t>
            </a:r>
            <a:r>
              <a:rPr lang="en-US" sz="2500" dirty="0" err="1" smtClean="0"/>
              <a:t>Samtools</a:t>
            </a:r>
            <a:r>
              <a:rPr lang="en-US" sz="2500" dirty="0" smtClean="0"/>
              <a:t>, Running time consuming </a:t>
            </a:r>
            <a:endParaRPr lang="en-US" dirty="0"/>
          </a:p>
          <a:p>
            <a:pPr lvl="1"/>
            <a:r>
              <a:rPr lang="en-US" sz="2800" dirty="0" smtClean="0"/>
              <a:t>Bio</a:t>
            </a:r>
            <a:r>
              <a:rPr lang="en-US" sz="2800" dirty="0"/>
              <a:t>-</a:t>
            </a:r>
            <a:r>
              <a:rPr lang="en-US" sz="2800" dirty="0" err="1"/>
              <a:t>SamTool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>
                <a:hlinkClick r:id="rId4"/>
              </a:rPr>
              <a:t>http://search.cpan.org/~lds/Bio-SamTools/</a:t>
            </a:r>
            <a:r>
              <a:rPr lang="en-US" sz="2800" dirty="0" smtClean="0"/>
              <a:t>) 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 = </a:t>
            </a:r>
            <a:r>
              <a:rPr lang="en-US" b="1" dirty="0"/>
              <a:t>S</a:t>
            </a:r>
            <a:r>
              <a:rPr lang="en-US" dirty="0"/>
              <a:t>equence </a:t>
            </a:r>
            <a:r>
              <a:rPr lang="en-US" b="1" dirty="0"/>
              <a:t>A</a:t>
            </a:r>
            <a:r>
              <a:rPr lang="en-US" dirty="0"/>
              <a:t>lignment/</a:t>
            </a:r>
            <a:r>
              <a:rPr lang="en-US" b="1" dirty="0"/>
              <a:t>M</a:t>
            </a:r>
            <a:r>
              <a:rPr lang="en-US" dirty="0"/>
              <a:t>ap (Li et al., 2009) </a:t>
            </a:r>
          </a:p>
          <a:p>
            <a:r>
              <a:rPr lang="en-US" dirty="0" smtClean="0"/>
              <a:t>De </a:t>
            </a:r>
            <a:r>
              <a:rPr lang="en-US" dirty="0"/>
              <a:t>facto standard alignment format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used in 1000 Genomes project </a:t>
            </a:r>
          </a:p>
          <a:p>
            <a:r>
              <a:rPr lang="en-US" dirty="0" smtClean="0"/>
              <a:t>Simple </a:t>
            </a:r>
            <a:r>
              <a:rPr lang="en-US" dirty="0"/>
              <a:t>tab-separated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alignment per line </a:t>
            </a:r>
          </a:p>
          <a:p>
            <a:r>
              <a:rPr lang="en-US" dirty="0" smtClean="0"/>
              <a:t>Can </a:t>
            </a:r>
            <a:r>
              <a:rPr lang="en-US" dirty="0"/>
              <a:t>also be used to store unmapped reads (instead of FASTQ)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FASTQ = FASTA + Quality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is FASTA?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EEE4-2F3F-41F8-93CA-DD6B3646DE00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7" y="1866404"/>
            <a:ext cx="4541431" cy="1738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7" y="4467837"/>
            <a:ext cx="8385643" cy="2003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77701" y="2196375"/>
            <a:ext cx="4141342" cy="2456990"/>
            <a:chOff x="814993" y="3843683"/>
            <a:chExt cx="4873008" cy="2891075"/>
          </a:xfrm>
        </p:grpSpPr>
        <p:sp>
          <p:nvSpPr>
            <p:cNvPr id="8" name="Rectangle 7"/>
            <p:cNvSpPr/>
            <p:nvPr/>
          </p:nvSpPr>
          <p:spPr bwMode="auto">
            <a:xfrm>
              <a:off x="944271" y="6066292"/>
              <a:ext cx="4648363" cy="59326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3" y="3843683"/>
              <a:ext cx="4873008" cy="289107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01157" y="14970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Alignment</a:t>
            </a: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157" y="406414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3A9B3F"/>
                </a:solidFill>
              </a:rPr>
              <a:t>SAM Representation</a:t>
            </a:r>
            <a:endParaRPr lang="en-US" b="1" u="sng" dirty="0">
              <a:solidFill>
                <a:srgbClr val="3A9B3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9093" y="1827043"/>
            <a:ext cx="160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3A9B3F"/>
                </a:solidFill>
              </a:rPr>
              <a:t>SAM Columns</a:t>
            </a:r>
            <a:endParaRPr lang="en-US" b="1" u="sng" dirty="0">
              <a:solidFill>
                <a:srgbClr val="3A9B3F"/>
              </a:solidFill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8632695" y="5469387"/>
            <a:ext cx="410599" cy="541408"/>
          </a:xfrm>
          <a:custGeom>
            <a:avLst/>
            <a:gdLst>
              <a:gd name="connsiteX0" fmla="*/ 0 w 410599"/>
              <a:gd name="connsiteY0" fmla="*/ 0 h 541408"/>
              <a:gd name="connsiteX1" fmla="*/ 410547 w 410599"/>
              <a:gd name="connsiteY1" fmla="*/ 270588 h 541408"/>
              <a:gd name="connsiteX2" fmla="*/ 27992 w 410599"/>
              <a:gd name="connsiteY2" fmla="*/ 541175 h 54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99" h="541408">
                <a:moveTo>
                  <a:pt x="0" y="0"/>
                </a:moveTo>
                <a:cubicBezTo>
                  <a:pt x="202941" y="90196"/>
                  <a:pt x="405882" y="180392"/>
                  <a:pt x="410547" y="270588"/>
                </a:cubicBezTo>
                <a:cubicBezTo>
                  <a:pt x="415212" y="360784"/>
                  <a:pt x="105747" y="548951"/>
                  <a:pt x="27992" y="541175"/>
                </a:cubicBezTo>
              </a:path>
            </a:pathLst>
          </a:cu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6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EEE4-2F3F-41F8-93CA-DD6B3646DE00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43" y="1632126"/>
            <a:ext cx="7654457" cy="40650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39061" y="1787637"/>
            <a:ext cx="2015411" cy="4142953"/>
          </a:xfrm>
        </p:spPr>
        <p:txBody>
          <a:bodyPr/>
          <a:lstStyle/>
          <a:p>
            <a:pPr marL="0" indent="0" algn="r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Base 10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1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2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4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8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16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32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64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128</a:t>
            </a:r>
          </a:p>
          <a:p>
            <a:pPr marL="0" indent="0" algn="r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256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512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1024</a:t>
            </a:r>
          </a:p>
          <a:p>
            <a:pPr marL="0" indent="0" algn="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 smtClean="0"/>
              <a:t>2048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5697162"/>
            <a:ext cx="8153400" cy="6316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4013" indent="-354013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SzPct val="120000"/>
              <a:buFont typeface="Arial"/>
              <a:buChar char="•"/>
              <a:defRPr sz="24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631825" indent="-276225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SzPct val="100000"/>
              <a:buFont typeface="Arial" charset="0"/>
              <a:buChar char="•"/>
              <a:defRPr sz="22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895350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rgbClr val="FF8C9A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147763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400175" indent="-234950" algn="l" defTabSz="952500" rtl="0" eaLnBrk="1" fontAlgn="base" hangingPunct="1">
              <a:spcBef>
                <a:spcPct val="20000"/>
              </a:spcBef>
              <a:spcAft>
                <a:spcPts val="575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2371346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2591945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2812522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3033117" indent="-238971" algn="l" defTabSz="95589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E.g. reverse + secondary alignment = 16 + 256 = 272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4658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 tools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Convert SAM to BAM format </a:t>
            </a:r>
          </a:p>
          <a:p>
            <a:pPr marL="36576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samtools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view -</a:t>
            </a:r>
            <a:r>
              <a:rPr lang="en-US" dirty="0" err="1">
                <a:latin typeface="Courier New"/>
                <a:cs typeface="Courier New"/>
              </a:rPr>
              <a:t>bS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aln.sam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>
                <a:latin typeface="Courier New"/>
                <a:cs typeface="Courier New"/>
              </a:rPr>
              <a:t>aln.bam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Sort </a:t>
            </a:r>
            <a:r>
              <a:rPr lang="en-US" dirty="0"/>
              <a:t>BAM file according to position on reference sequence </a:t>
            </a:r>
          </a:p>
          <a:p>
            <a:pPr marL="36576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samtools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sort </a:t>
            </a:r>
            <a:r>
              <a:rPr lang="en-US" dirty="0" err="1">
                <a:latin typeface="Courier New"/>
                <a:cs typeface="Courier New"/>
              </a:rPr>
              <a:t>aln.bam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aln_sorted.bam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Index </a:t>
            </a:r>
            <a:r>
              <a:rPr lang="en-US" dirty="0"/>
              <a:t>BAM file (needed for </a:t>
            </a:r>
            <a:r>
              <a:rPr lang="en-US" dirty="0" err="1"/>
              <a:t>visualising</a:t>
            </a:r>
            <a:r>
              <a:rPr lang="en-US" dirty="0"/>
              <a:t> the alignment) </a:t>
            </a:r>
          </a:p>
          <a:p>
            <a:pPr marL="36576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samtools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index </a:t>
            </a:r>
            <a:r>
              <a:rPr lang="en-US" dirty="0" err="1">
                <a:latin typeface="Courier New"/>
                <a:cs typeface="Courier New"/>
              </a:rPr>
              <a:t>aln_sorted.bam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aln_sorted.bai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Extract </a:t>
            </a:r>
            <a:r>
              <a:rPr lang="en-US" dirty="0"/>
              <a:t>the header information from a BAM file </a:t>
            </a:r>
          </a:p>
          <a:p>
            <a:pPr marL="36576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samtools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view –h </a:t>
            </a:r>
            <a:r>
              <a:rPr lang="en-US" dirty="0" err="1">
                <a:latin typeface="Courier New"/>
                <a:cs typeface="Courier New"/>
              </a:rPr>
              <a:t>aln_sorted.bam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>
                <a:latin typeface="Courier New"/>
                <a:cs typeface="Courier New"/>
              </a:rPr>
              <a:t>aln.sam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Generate </a:t>
            </a:r>
            <a:r>
              <a:rPr lang="en-US" dirty="0"/>
              <a:t>a FASTQ file from a BAM file </a:t>
            </a:r>
          </a:p>
          <a:p>
            <a:pPr marL="36576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bam2fastq </a:t>
            </a:r>
            <a:r>
              <a:rPr lang="en-US" dirty="0">
                <a:latin typeface="Courier New"/>
                <a:cs typeface="Courier New"/>
              </a:rPr>
              <a:t>-o </a:t>
            </a:r>
            <a:r>
              <a:rPr lang="en-US" dirty="0" err="1">
                <a:latin typeface="Courier New"/>
                <a:cs typeface="Courier New"/>
              </a:rPr>
              <a:t>aligned.fastq</a:t>
            </a:r>
            <a:r>
              <a:rPr lang="en-US" dirty="0">
                <a:latin typeface="Courier New"/>
                <a:cs typeface="Courier New"/>
              </a:rPr>
              <a:t> --no-unaligned </a:t>
            </a:r>
            <a:r>
              <a:rPr lang="en-US" dirty="0" err="1">
                <a:latin typeface="Courier New"/>
                <a:cs typeface="Courier New"/>
              </a:rPr>
              <a:t>aln.bam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Gold standard aligner? </a:t>
            </a:r>
          </a:p>
          <a:p>
            <a:pPr lvl="1"/>
            <a:r>
              <a:rPr lang="en-US" dirty="0" smtClean="0"/>
              <a:t>Sorry</a:t>
            </a:r>
            <a:r>
              <a:rPr lang="en-US" dirty="0"/>
              <a:t>.. no </a:t>
            </a:r>
          </a:p>
          <a:p>
            <a:pPr lvl="1"/>
            <a:r>
              <a:rPr lang="en-US" dirty="0" smtClean="0"/>
              <a:t>benchmarking </a:t>
            </a:r>
            <a:r>
              <a:rPr lang="en-US" dirty="0"/>
              <a:t>of spliced aligners by the RGASP project (http://</a:t>
            </a:r>
            <a:r>
              <a:rPr lang="en-US" dirty="0" err="1"/>
              <a:t>www.gencodegenes.org</a:t>
            </a:r>
            <a:r>
              <a:rPr lang="en-US" dirty="0"/>
              <a:t>/</a:t>
            </a:r>
            <a:r>
              <a:rPr lang="en-US" dirty="0" err="1"/>
              <a:t>rgasp</a:t>
            </a:r>
            <a:r>
              <a:rPr lang="en-US" dirty="0"/>
              <a:t>/) </a:t>
            </a:r>
          </a:p>
          <a:p>
            <a:r>
              <a:rPr lang="en-US" dirty="0" smtClean="0"/>
              <a:t>Aligners </a:t>
            </a:r>
            <a:r>
              <a:rPr lang="en-US" dirty="0"/>
              <a:t>need to be fast and </a:t>
            </a:r>
            <a:r>
              <a:rPr lang="en-US" dirty="0" smtClean="0"/>
              <a:t>accurate</a:t>
            </a:r>
            <a:endParaRPr lang="en-US" dirty="0"/>
          </a:p>
          <a:p>
            <a:pPr lvl="1"/>
            <a:r>
              <a:rPr lang="en-US" dirty="0" smtClean="0"/>
              <a:t>Trade</a:t>
            </a:r>
            <a:r>
              <a:rPr lang="en-US" dirty="0"/>
              <a:t>-off between speed and </a:t>
            </a:r>
            <a:r>
              <a:rPr lang="en-US" dirty="0" smtClean="0"/>
              <a:t>sensitivity</a:t>
            </a:r>
            <a:endParaRPr lang="en-US" dirty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time with the growing sequence capacity 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/>
              <a:t>HiSeq</a:t>
            </a:r>
            <a:r>
              <a:rPr lang="en-US" dirty="0"/>
              <a:t> produces at the moment 200m reads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 sequencing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B8468-43CF-2345-89EA-AE3AFD59F2FA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Align both FASTQ files of a sample (reads_1.fast and </a:t>
            </a:r>
            <a:r>
              <a:rPr lang="en-US" dirty="0" smtClean="0"/>
              <a:t>reads_2</a:t>
            </a:r>
            <a:r>
              <a:rPr lang="en-US" dirty="0"/>
              <a:t>.fastq) together </a:t>
            </a:r>
          </a:p>
          <a:p>
            <a:r>
              <a:rPr lang="en-US" dirty="0" smtClean="0"/>
              <a:t>Use </a:t>
            </a:r>
            <a:r>
              <a:rPr lang="en-US" dirty="0"/>
              <a:t>paired-end to improve </a:t>
            </a:r>
            <a:r>
              <a:rPr lang="en-US" dirty="0" smtClean="0"/>
              <a:t>mapping:</a:t>
            </a:r>
            <a:endParaRPr lang="en-US" dirty="0"/>
          </a:p>
          <a:p>
            <a:pPr lvl="1"/>
            <a:r>
              <a:rPr lang="en-US" dirty="0" smtClean="0"/>
              <a:t>Reads </a:t>
            </a:r>
            <a:r>
              <a:rPr lang="en-US" dirty="0"/>
              <a:t>must match within a certain distance of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must match in a certain </a:t>
            </a:r>
            <a:r>
              <a:rPr lang="en-US" dirty="0" smtClean="0"/>
              <a:t>order </a:t>
            </a:r>
            <a:r>
              <a:rPr lang="en-US" dirty="0" err="1" smtClean="0">
                <a:latin typeface="Wingdings"/>
              </a:rPr>
              <a:t>à</a:t>
            </a:r>
            <a:r>
              <a:rPr lang="en-US" dirty="0" err="1" smtClean="0"/>
              <a:t>resolve</a:t>
            </a:r>
            <a:r>
              <a:rPr lang="en-US" dirty="0" smtClean="0"/>
              <a:t> </a:t>
            </a:r>
            <a:r>
              <a:rPr lang="en-US" dirty="0"/>
              <a:t>multi-mapping problems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1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87242"/>
            <a:ext cx="8153400" cy="2198715"/>
          </a:xfrm>
        </p:spPr>
        <p:txBody>
          <a:bodyPr/>
          <a:lstStyle/>
          <a:p>
            <a:r>
              <a:rPr lang="en-US" dirty="0" smtClean="0"/>
              <a:t>Format for raw DNA sequences</a:t>
            </a:r>
          </a:p>
          <a:p>
            <a:r>
              <a:rPr lang="en-US" dirty="0" smtClean="0"/>
              <a:t>For each DNA sequence: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 smtClean="0"/>
              <a:t>&gt; NAME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 smtClean="0"/>
              <a:t>Nucleotides, with line breaks every ~60 </a:t>
            </a:r>
            <a:r>
              <a:rPr lang="en-US" dirty="0" err="1" smtClean="0"/>
              <a:t>bp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819069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&gt;CHROMOSOME_1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GATTTGGGGTTCAAAGCAGTATCGATCAAATAGTAAATCCATTTGTTC</a:t>
            </a:r>
          </a:p>
          <a:p>
            <a:r>
              <a:rPr lang="en-US" dirty="0" smtClean="0">
                <a:latin typeface="Courier"/>
                <a:cs typeface="Courier"/>
              </a:rPr>
              <a:t>AACTCACAGTTTGGTTCAAAGCAGTATCGATCAAATAGTAAATCCATT</a:t>
            </a:r>
          </a:p>
          <a:p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>
                <a:latin typeface="Courier"/>
                <a:cs typeface="Courier"/>
              </a:rPr>
              <a:t>&gt;CHROMOSOME_2</a:t>
            </a:r>
          </a:p>
          <a:p>
            <a:r>
              <a:rPr lang="en-US" dirty="0" smtClean="0">
                <a:latin typeface="Courier"/>
                <a:cs typeface="Courier"/>
              </a:rPr>
              <a:t>TCACAGTTTGGTTCAAAGCAGTATCGATCATATCGATCAAATAGTAAA</a:t>
            </a:r>
          </a:p>
          <a:p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07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1787" y="1940148"/>
            <a:ext cx="8593494" cy="2162119"/>
            <a:chOff x="361787" y="1573515"/>
            <a:chExt cx="8593494" cy="21621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r="33580" b="20964"/>
            <a:stretch/>
          </p:blipFill>
          <p:spPr>
            <a:xfrm>
              <a:off x="612648" y="1656534"/>
              <a:ext cx="8022771" cy="19936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361787" y="1573515"/>
              <a:ext cx="8593494" cy="1092209"/>
            </a:xfrm>
            <a:prstGeom prst="rect">
              <a:avLst/>
            </a:prstGeom>
            <a:solidFill>
              <a:schemeClr val="lt1">
                <a:alpha val="79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57730" y="2665724"/>
              <a:ext cx="8220269" cy="106991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482019" y="4387950"/>
            <a:ext cx="8153400" cy="184762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/>
              <a:t>Format for DNA sequencing reads</a:t>
            </a:r>
          </a:p>
          <a:p>
            <a:pPr defTabSz="914400"/>
            <a:r>
              <a:rPr lang="en-US" sz="2000" dirty="0" smtClean="0"/>
              <a:t>For each read:</a:t>
            </a:r>
          </a:p>
          <a:p>
            <a:pPr marL="812800" lvl="1" indent="-457200" defTabSz="914400">
              <a:buFont typeface="+mj-lt"/>
              <a:buAutoNum type="arabicPeriod"/>
            </a:pPr>
            <a:r>
              <a:rPr lang="en-US" sz="2000" dirty="0" smtClean="0"/>
              <a:t>@ Read ID ; In FASTA files, it was starting with &gt;</a:t>
            </a:r>
          </a:p>
          <a:p>
            <a:pPr marL="812800" lvl="1" indent="-457200" defTabSz="914400">
              <a:buFont typeface="+mj-lt"/>
              <a:buAutoNum type="arabicPeriod"/>
            </a:pPr>
            <a:r>
              <a:rPr lang="en-US" sz="2000" dirty="0" smtClean="0"/>
              <a:t>Nucleotide sequence of the read</a:t>
            </a:r>
          </a:p>
          <a:p>
            <a:pPr marL="812800" lvl="1" indent="-457200" defTabSz="914400">
              <a:buFont typeface="+mj-lt"/>
              <a:buAutoNum type="arabicPeriod"/>
            </a:pPr>
            <a:r>
              <a:rPr lang="en-US" sz="2000" dirty="0" smtClean="0"/>
              <a:t>+ (could be followed by read ID again)</a:t>
            </a:r>
          </a:p>
        </p:txBody>
      </p:sp>
    </p:spTree>
    <p:extLst>
      <p:ext uri="{BB962C8B-B14F-4D97-AF65-F5344CB8AC3E}">
        <p14:creationId xmlns:p14="http://schemas.microsoft.com/office/powerpoint/2010/main" val="28445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sequence identifiers</a:t>
            </a:r>
            <a:endParaRPr lang="en-US" dirty="0"/>
          </a:p>
        </p:txBody>
      </p:sp>
      <p:pic>
        <p:nvPicPr>
          <p:cNvPr id="11" name="Content Placeholder 10" descr="Screen Shot 2013-11-26 at 1.02.3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-14906"/>
          <a:stretch/>
        </p:blipFill>
        <p:spPr>
          <a:xfrm>
            <a:off x="1390275" y="1860807"/>
            <a:ext cx="7166281" cy="4351338"/>
          </a:xfrm>
        </p:spPr>
      </p:pic>
    </p:spTree>
    <p:extLst>
      <p:ext uri="{BB962C8B-B14F-4D97-AF65-F5344CB8AC3E}">
        <p14:creationId xmlns:p14="http://schemas.microsoft.com/office/powerpoint/2010/main" val="11447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1787" y="1940148"/>
            <a:ext cx="8593494" cy="2162119"/>
            <a:chOff x="361787" y="1573515"/>
            <a:chExt cx="8593494" cy="21621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r="33580" b="20964"/>
            <a:stretch/>
          </p:blipFill>
          <p:spPr>
            <a:xfrm>
              <a:off x="612648" y="1656534"/>
              <a:ext cx="8022771" cy="19936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361787" y="1573515"/>
              <a:ext cx="8593494" cy="1092209"/>
            </a:xfrm>
            <a:prstGeom prst="rect">
              <a:avLst/>
            </a:prstGeom>
            <a:solidFill>
              <a:schemeClr val="lt1">
                <a:alpha val="79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57730" y="2665724"/>
              <a:ext cx="8220269" cy="106991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82019" y="4387950"/>
            <a:ext cx="8153400" cy="1847623"/>
          </a:xfrm>
        </p:spPr>
        <p:txBody>
          <a:bodyPr>
            <a:noAutofit/>
          </a:bodyPr>
          <a:lstStyle/>
          <a:p>
            <a:r>
              <a:rPr lang="en-US" sz="2000" dirty="0" smtClean="0"/>
              <a:t>Format for DNA sequencing reads</a:t>
            </a:r>
          </a:p>
          <a:p>
            <a:r>
              <a:rPr lang="en-US" sz="2000" dirty="0" smtClean="0"/>
              <a:t>For each read: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2000" dirty="0" smtClean="0"/>
              <a:t>@ Read ID ; In FASTA files, it was starting with &gt;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2000" dirty="0" smtClean="0"/>
              <a:t>Nucleotide sequence of the read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2000" dirty="0" smtClean="0"/>
              <a:t>+ (could be followed by read ID again)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2000" dirty="0" smtClean="0"/>
              <a:t>Quality score for each nucleotide of the read ; same size of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4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 = probability that the base call is wrong</a:t>
            </a:r>
          </a:p>
          <a:p>
            <a:endParaRPr lang="en-US" dirty="0" smtClean="0"/>
          </a:p>
          <a:p>
            <a:pPr lvl="1"/>
            <a:r>
              <a:rPr lang="en-US" dirty="0"/>
              <a:t>p = 0.1  </a:t>
            </a:r>
            <a:r>
              <a:rPr lang="en-US" dirty="0" smtClean="0"/>
              <a:t>  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Q </a:t>
            </a:r>
            <a:r>
              <a:rPr lang="en-US" dirty="0"/>
              <a:t>= 10 </a:t>
            </a:r>
          </a:p>
          <a:p>
            <a:pPr lvl="1"/>
            <a:r>
              <a:rPr lang="en-US" dirty="0"/>
              <a:t>p = 0.01 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Q </a:t>
            </a:r>
            <a:r>
              <a:rPr lang="en-US" dirty="0"/>
              <a:t>= 20 </a:t>
            </a:r>
          </a:p>
          <a:p>
            <a:pPr lvl="1"/>
            <a:r>
              <a:rPr lang="en-US" dirty="0"/>
              <a:t>P = 0.001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 = 30</a:t>
            </a:r>
            <a:endParaRPr lang="en-US" dirty="0" smtClean="0"/>
          </a:p>
          <a:p>
            <a:r>
              <a:rPr lang="en-US" dirty="0" smtClean="0"/>
              <a:t>Encoding:</a:t>
            </a:r>
          </a:p>
          <a:p>
            <a:pPr marL="0" indent="0">
              <a:buNone/>
            </a:pPr>
            <a:r>
              <a:rPr lang="en-US" dirty="0" smtClean="0"/>
              <a:t>Sanger</a:t>
            </a:r>
            <a:r>
              <a:rPr lang="en-US" dirty="0"/>
              <a:t>/</a:t>
            </a:r>
            <a:r>
              <a:rPr lang="en-US" dirty="0" err="1"/>
              <a:t>Phred</a:t>
            </a:r>
            <a:r>
              <a:rPr lang="en-US" dirty="0"/>
              <a:t> format </a:t>
            </a:r>
            <a:r>
              <a:rPr lang="en-US" dirty="0" smtClean="0"/>
              <a:t>can </a:t>
            </a:r>
            <a:r>
              <a:rPr lang="en-US" dirty="0"/>
              <a:t>encode a quality score from </a:t>
            </a:r>
            <a:r>
              <a:rPr lang="en-US" dirty="0" smtClean="0"/>
              <a:t>0 </a:t>
            </a:r>
            <a:r>
              <a:rPr lang="en-US" dirty="0"/>
              <a:t>to 93 using ASCII 33 to </a:t>
            </a:r>
            <a:r>
              <a:rPr lang="en-US" dirty="0" smtClean="0"/>
              <a:t>126:</a:t>
            </a:r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268" y="2163205"/>
            <a:ext cx="3369732" cy="466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891241"/>
            <a:ext cx="914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" dirty="0">
                <a:latin typeface="Consolas" panose="020B0609020204030204" pitchFamily="49" charset="0"/>
                <a:cs typeface="Consolas" panose="020B0609020204030204" pitchFamily="49" charset="0"/>
              </a:rPr>
              <a:t>!"#$%&amp;'()*+,-./0123456789:;&lt;=&gt;?@ABCDEFGHIJKLMNOPQRSTUVWXYZ[\]^_`</a:t>
            </a:r>
            <a:r>
              <a:rPr lang="en-US" sz="1360" dirty="0" err="1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lang="en-US" sz="1360" dirty="0">
                <a:latin typeface="Consolas" panose="020B0609020204030204" pitchFamily="49" charset="0"/>
                <a:cs typeface="Consolas" panose="020B0609020204030204" pitchFamily="49" charset="0"/>
              </a:rPr>
              <a:t>{|}~</a:t>
            </a:r>
          </a:p>
          <a:p>
            <a:r>
              <a:rPr lang="en-US" sz="136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              |</a:t>
            </a:r>
          </a:p>
          <a:p>
            <a:r>
              <a:rPr lang="en-US" sz="136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 																	</a:t>
            </a:r>
            <a:r>
              <a:rPr lang="en-US" sz="136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6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126 												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9994</TotalTime>
  <Words>2043</Words>
  <Application>Microsoft Macintosh PowerPoint</Application>
  <PresentationFormat>On-screen Show (4:3)</PresentationFormat>
  <Paragraphs>440</Paragraphs>
  <Slides>44</Slides>
  <Notes>14</Notes>
  <HiddenSlides>20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2" baseType="lpstr">
      <vt:lpstr>Andale Mono</vt:lpstr>
      <vt:lpstr>Calibri</vt:lpstr>
      <vt:lpstr>Consolas</vt:lpstr>
      <vt:lpstr>Courier</vt:lpstr>
      <vt:lpstr>Courier New</vt:lpstr>
      <vt:lpstr>CourierNewPSMT</vt:lpstr>
      <vt:lpstr>Garamond</vt:lpstr>
      <vt:lpstr>Gill Sans</vt:lpstr>
      <vt:lpstr>HelveticaNeueLT Pro 45 Lt</vt:lpstr>
      <vt:lpstr>Lucida Grande</vt:lpstr>
      <vt:lpstr>ＭＳ Ｐゴシック</vt:lpstr>
      <vt:lpstr>Times New Roman</vt:lpstr>
      <vt:lpstr>WenQuanYi Zen Hei</vt:lpstr>
      <vt:lpstr>Wingdings</vt:lpstr>
      <vt:lpstr>Wingdings 2</vt:lpstr>
      <vt:lpstr>ヒラギノ角ゴ ProN W3</vt:lpstr>
      <vt:lpstr>Arial</vt:lpstr>
      <vt:lpstr>Median</vt:lpstr>
      <vt:lpstr>Data formats and Quality Control</vt:lpstr>
      <vt:lpstr>HTS analysis workflow</vt:lpstr>
      <vt:lpstr>From the sequencer to you</vt:lpstr>
      <vt:lpstr>FASTQ Files</vt:lpstr>
      <vt:lpstr>FASTA Format</vt:lpstr>
      <vt:lpstr>FASTQ format</vt:lpstr>
      <vt:lpstr>Illumina sequence identifiers</vt:lpstr>
      <vt:lpstr>FASTQ format</vt:lpstr>
      <vt:lpstr>Quality Scores</vt:lpstr>
      <vt:lpstr>Quality Score Encoding</vt:lpstr>
      <vt:lpstr>Quality Encoding Example</vt:lpstr>
      <vt:lpstr>Different Quality Encodings</vt:lpstr>
      <vt:lpstr>Single end vs paired-end</vt:lpstr>
      <vt:lpstr>Sample barcoding and de-multiplexing</vt:lpstr>
      <vt:lpstr>PowerPoint Presentation</vt:lpstr>
      <vt:lpstr>FastQC: Per base sequence quality</vt:lpstr>
      <vt:lpstr>Filtering example</vt:lpstr>
      <vt:lpstr>Quality trimming</vt:lpstr>
      <vt:lpstr>Filtering comes at a price</vt:lpstr>
      <vt:lpstr>FastqScreen: contamination </vt:lpstr>
      <vt:lpstr>Filtering</vt:lpstr>
      <vt:lpstr>FASTQ Processing – FASTX Toolkit</vt:lpstr>
      <vt:lpstr>PowerPoint Presentation</vt:lpstr>
      <vt:lpstr>Single end vs paired-end</vt:lpstr>
      <vt:lpstr>Important: PE files</vt:lpstr>
      <vt:lpstr>Important: PE files</vt:lpstr>
      <vt:lpstr>Common sequence artefacts in NGS data</vt:lpstr>
      <vt:lpstr>Conclusions</vt:lpstr>
      <vt:lpstr>(Short) Read Alignment</vt:lpstr>
      <vt:lpstr>(Short) Read Alignment</vt:lpstr>
      <vt:lpstr>(Short) Read Alignment</vt:lpstr>
      <vt:lpstr>Keep in mind</vt:lpstr>
      <vt:lpstr>Alignment for different HTS assays</vt:lpstr>
      <vt:lpstr>Indexed genome</vt:lpstr>
      <vt:lpstr>To go spliced or not</vt:lpstr>
      <vt:lpstr>Short read aligners</vt:lpstr>
      <vt:lpstr>Reads can map in multiple locations</vt:lpstr>
      <vt:lpstr>The SAM format</vt:lpstr>
      <vt:lpstr>The SAM format</vt:lpstr>
      <vt:lpstr>SAM Example</vt:lpstr>
      <vt:lpstr>SAM Flags</vt:lpstr>
      <vt:lpstr>SAM/BAM tools examples</vt:lpstr>
      <vt:lpstr>Alignment challenges</vt:lpstr>
      <vt:lpstr>Paired-end sequencing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formats and Quality Control</dc:title>
  <dc:creator>Myrto Kostadima</dc:creator>
  <cp:lastModifiedBy>Microsoft Office User</cp:lastModifiedBy>
  <cp:revision>59</cp:revision>
  <dcterms:created xsi:type="dcterms:W3CDTF">2015-07-13T21:29:06Z</dcterms:created>
  <dcterms:modified xsi:type="dcterms:W3CDTF">2017-10-24T12:56:26Z</dcterms:modified>
</cp:coreProperties>
</file>